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98" r:id="rId6"/>
    <p:sldId id="290" r:id="rId7"/>
    <p:sldId id="285" r:id="rId8"/>
    <p:sldId id="309" r:id="rId9"/>
    <p:sldId id="310" r:id="rId10"/>
    <p:sldId id="311" r:id="rId11"/>
    <p:sldId id="316" r:id="rId12"/>
    <p:sldId id="317" r:id="rId13"/>
    <p:sldId id="318" r:id="rId14"/>
    <p:sldId id="299" r:id="rId15"/>
    <p:sldId id="313" r:id="rId16"/>
    <p:sldId id="314" r:id="rId17"/>
    <p:sldId id="300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CA5C9-DC53-FE75-059B-7BB966780C7C}" v="3588" dt="2021-10-04T02:30:17.636"/>
    <p1510:client id="{E49483C8-CFB7-49EB-9C56-4EB13E9CD1FF}" v="2252" dt="2021-10-04T02:30:1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76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Bring to Front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131" y="2423734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Text analytics</a:t>
            </a:r>
            <a:endParaRPr lang="ko-KR" altLang="en-US"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98108" y="3626818"/>
            <a:ext cx="4309518" cy="95430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850" dirty="0">
                <a:solidFill>
                  <a:schemeClr val="bg1"/>
                </a:solidFill>
                <a:cs typeface="Arial"/>
              </a:rPr>
              <a:t>Miguel Acosta</a:t>
            </a:r>
            <a:endParaRPr lang="en-US" altLang="ko-KR" sz="185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50" dirty="0">
                <a:solidFill>
                  <a:schemeClr val="bg1"/>
                </a:solidFill>
                <a:cs typeface="Arial"/>
              </a:rPr>
              <a:t>Angela Jimenez</a:t>
            </a:r>
          </a:p>
          <a:p>
            <a:r>
              <a:rPr lang="en-US" altLang="ko-KR" sz="1850" dirty="0">
                <a:solidFill>
                  <a:schemeClr val="bg1"/>
                </a:solidFill>
                <a:cs typeface="Arial"/>
              </a:rPr>
              <a:t>Andrés Rincón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40448" y="857878"/>
            <a:ext cx="6239901" cy="4762178"/>
            <a:chOff x="2491486" y="2154082"/>
            <a:chExt cx="4802414" cy="3443167"/>
          </a:xfr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18403" y="2183378"/>
              <a:ext cx="2675402" cy="572224"/>
              <a:chOff x="4298394" y="3045618"/>
              <a:chExt cx="3591640" cy="768191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67975" y="2332275"/>
              <a:ext cx="3501920" cy="1194157"/>
              <a:chOff x="7533182" y="1351307"/>
              <a:chExt cx="4265295" cy="1454468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48909" y="5006587"/>
              <a:ext cx="2675402" cy="572224"/>
              <a:chOff x="4298394" y="3045618"/>
              <a:chExt cx="3591640" cy="768191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0" y="2154082"/>
              <a:ext cx="2920310" cy="3443167"/>
              <a:chOff x="5269706" y="2450306"/>
              <a:chExt cx="1654493" cy="195072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A79BF9C6-425D-46B8-8551-161520CC1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442" b="85255" l="4889" r="46000">
                        <a14:foregroundMark x1="20000" y1="62760" x2="11222" y2="61437"/>
                        <a14:foregroundMark x1="11222" y1="61437" x2="7889" y2="71456"/>
                        <a14:foregroundMark x1="7889" y1="71456" x2="7222" y2="72401"/>
                        <a14:foregroundMark x1="5778" y1="74291" x2="8778" y2="83743"/>
                        <a14:foregroundMark x1="8778" y1="83743" x2="14667" y2="86200"/>
                        <a14:foregroundMark x1="14667" y1="86200" x2="20000" y2="79395"/>
                        <a14:foregroundMark x1="20000" y1="79395" x2="22000" y2="68998"/>
                        <a14:foregroundMark x1="22000" y1="68998" x2="18889" y2="60113"/>
                        <a14:foregroundMark x1="18889" y1="60113" x2="12000" y2="56522"/>
                        <a14:foregroundMark x1="12000" y1="56522" x2="6111" y2="64083"/>
                        <a14:foregroundMark x1="6111" y1="64083" x2="4889" y2="74480"/>
                        <a14:foregroundMark x1="4889" y1="74480" x2="5222" y2="76560"/>
                        <a14:foregroundMark x1="15222" y1="72401" x2="12111" y2="80907"/>
                        <a14:foregroundMark x1="12111" y1="80907" x2="12111" y2="82987"/>
                        <a14:foregroundMark x1="38667" y1="67486" x2="33222" y2="62193"/>
                        <a14:foregroundMark x1="33222" y1="62193" x2="28111" y2="66730"/>
                        <a14:foregroundMark x1="28111" y1="66730" x2="31333" y2="78450"/>
                        <a14:foregroundMark x1="31333" y1="78450" x2="38889" y2="84499"/>
                        <a14:foregroundMark x1="38889" y1="84499" x2="44000" y2="79584"/>
                        <a14:foregroundMark x1="44000" y1="79584" x2="45444" y2="67108"/>
                        <a14:foregroundMark x1="45444" y1="67108" x2="42111" y2="57467"/>
                        <a14:foregroundMark x1="42111" y1="57467" x2="35556" y2="58979"/>
                        <a14:foregroundMark x1="35556" y1="58979" x2="41000" y2="57089"/>
                        <a14:foregroundMark x1="38444" y1="71456" x2="44111" y2="67675"/>
                        <a14:foregroundMark x1="44111" y1="67675" x2="44333" y2="66352"/>
                        <a14:foregroundMark x1="45333" y1="77883" x2="45222" y2="66919"/>
                        <a14:foregroundMark x1="45222" y1="66919" x2="41778" y2="57656"/>
                        <a14:foregroundMark x1="41778" y1="57656" x2="34778" y2="55388"/>
                        <a14:foregroundMark x1="34778" y1="55388" x2="29556" y2="60870"/>
                        <a14:foregroundMark x1="29556" y1="60870" x2="27778" y2="70699"/>
                        <a14:foregroundMark x1="27778" y1="70699" x2="30444" y2="79584"/>
                        <a14:foregroundMark x1="30444" y1="79584" x2="35889" y2="85444"/>
                        <a14:foregroundMark x1="35889" y1="85444" x2="41778" y2="81096"/>
                        <a14:foregroundMark x1="41778" y1="81096" x2="44889" y2="75047"/>
                        <a14:foregroundMark x1="45000" y1="63516" x2="46000" y2="71078"/>
                      </a14:backgroundRemoval>
                    </a14:imgEffect>
                  </a14:imgLayer>
                </a14:imgProps>
              </a:ext>
            </a:extLst>
          </a:blip>
          <a:srcRect l="3655" t="51656" r="52711" b="11173"/>
          <a:stretch/>
        </p:blipFill>
        <p:spPr>
          <a:xfrm>
            <a:off x="10051590" y="296094"/>
            <a:ext cx="1473256" cy="73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DE3094-AECC-4047-9D75-E1F11EAF6452}"/>
              </a:ext>
            </a:extLst>
          </p:cNvPr>
          <p:cNvSpPr txBox="1"/>
          <p:nvPr/>
        </p:nvSpPr>
        <p:spPr>
          <a:xfrm>
            <a:off x="4970192" y="362100"/>
            <a:ext cx="7218970" cy="769441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s-CO" altLang="ko-KR" sz="4400" b="1">
                <a:solidFill>
                  <a:schemeClr val="bg1"/>
                </a:solidFill>
                <a:cs typeface="Arial"/>
              </a:rPr>
              <a:t>Modelos de Clasificación</a:t>
            </a:r>
            <a:endParaRPr lang="es-CO" altLang="ko-KR" sz="4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A0707D1-7117-47CE-81A4-E47CE5386087}"/>
              </a:ext>
            </a:extLst>
          </p:cNvPr>
          <p:cNvSpPr txBox="1">
            <a:spLocks/>
          </p:cNvSpPr>
          <p:nvPr/>
        </p:nvSpPr>
        <p:spPr>
          <a:xfrm>
            <a:off x="821199" y="4903787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CA85-774B-4BDF-A4C7-C297DCF6667D}"/>
              </a:ext>
            </a:extLst>
          </p:cNvPr>
          <p:cNvSpPr txBox="1"/>
          <p:nvPr/>
        </p:nvSpPr>
        <p:spPr>
          <a:xfrm>
            <a:off x="821199" y="339941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30BDBE50-FE7D-4EAD-A70F-7ABB97F04E9C}"/>
              </a:ext>
            </a:extLst>
          </p:cNvPr>
          <p:cNvGrpSpPr/>
          <p:nvPr/>
        </p:nvGrpSpPr>
        <p:grpSpPr>
          <a:xfrm>
            <a:off x="4694842" y="2170360"/>
            <a:ext cx="2711745" cy="3408139"/>
            <a:chOff x="1244925" y="2303614"/>
            <a:chExt cx="1410352" cy="1695780"/>
          </a:xfrm>
        </p:grpSpPr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1E83B94D-09E0-46AB-8676-B782D5650174}"/>
                </a:ext>
              </a:extLst>
            </p:cNvPr>
            <p:cNvSpPr/>
            <p:nvPr/>
          </p:nvSpPr>
          <p:spPr>
            <a:xfrm>
              <a:off x="1244925" y="2303614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52">
              <a:extLst>
                <a:ext uri="{FF2B5EF4-FFF2-40B4-BE49-F238E27FC236}">
                  <a16:creationId xmlns:a16="http://schemas.microsoft.com/office/drawing/2014/main" id="{3DCA1B14-DB93-400F-A1A3-F0B597AA7591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14" name="Graphic 4">
                <a:extLst>
                  <a:ext uri="{FF2B5EF4-FFF2-40B4-BE49-F238E27FC236}">
                    <a16:creationId xmlns:a16="http://schemas.microsoft.com/office/drawing/2014/main" id="{F8562921-2EB8-4F46-A9EA-75A8B6DD3F72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51">
                <a:extLst>
                  <a:ext uri="{FF2B5EF4-FFF2-40B4-BE49-F238E27FC236}">
                    <a16:creationId xmlns:a16="http://schemas.microsoft.com/office/drawing/2014/main" id="{91AB7F6B-40DD-4C79-817E-6453365BBACC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1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6BEED948-1027-409D-9099-8C0CA16BA36F}"/>
              </a:ext>
            </a:extLst>
          </p:cNvPr>
          <p:cNvSpPr txBox="1"/>
          <p:nvPr/>
        </p:nvSpPr>
        <p:spPr>
          <a:xfrm>
            <a:off x="1029784" y="744888"/>
            <a:ext cx="779446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CO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de </a:t>
            </a:r>
            <a:r>
              <a:rPr lang="es-CO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Mineria</a:t>
            </a:r>
            <a:r>
              <a:rPr lang="es-CO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Textos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B96F76F9-B774-42A3-A6A1-B6B65B896F7C}"/>
              </a:ext>
            </a:extLst>
          </p:cNvPr>
          <p:cNvSpPr/>
          <p:nvPr/>
        </p:nvSpPr>
        <p:spPr>
          <a:xfrm>
            <a:off x="1027656" y="1624980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76052D-81C3-4674-BD60-59897F2333AB}"/>
              </a:ext>
            </a:extLst>
          </p:cNvPr>
          <p:cNvSpPr txBox="1"/>
          <p:nvPr/>
        </p:nvSpPr>
        <p:spPr>
          <a:xfrm>
            <a:off x="1025703" y="2010309"/>
            <a:ext cx="890758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Arial"/>
              </a:rPr>
              <a:t>Realizaremos una tarea de aprendizaje supervisado</a:t>
            </a:r>
            <a:endParaRPr lang="es-ES" dirty="0"/>
          </a:p>
          <a:p>
            <a:endParaRPr lang="es-ES" sz="2800" dirty="0">
              <a:cs typeface="Arial"/>
            </a:endParaRPr>
          </a:p>
          <a:p>
            <a:r>
              <a:rPr lang="es-ES" sz="2800" dirty="0">
                <a:cs typeface="Arial"/>
              </a:rPr>
              <a:t>Usando como Técnica Clasificación Multiclase</a:t>
            </a:r>
            <a:endParaRPr lang="es-ES" dirty="0"/>
          </a:p>
          <a:p>
            <a:endParaRPr lang="es-ES" sz="2800" dirty="0">
              <a:cs typeface="Arial"/>
            </a:endParaRPr>
          </a:p>
          <a:p>
            <a:r>
              <a:rPr lang="es-ES" sz="2800" dirty="0">
                <a:cs typeface="Arial"/>
              </a:rPr>
              <a:t>Algoritmos a utilizar:</a:t>
            </a:r>
          </a:p>
          <a:p>
            <a:r>
              <a:rPr lang="es-ES" sz="2800" dirty="0">
                <a:cs typeface="Arial"/>
              </a:rPr>
              <a:t>- </a:t>
            </a:r>
            <a:r>
              <a:rPr lang="es-ES" sz="2800" dirty="0" err="1">
                <a:cs typeface="Arial"/>
              </a:rPr>
              <a:t>Naive</a:t>
            </a:r>
            <a:r>
              <a:rPr lang="es-ES" sz="2800" dirty="0">
                <a:cs typeface="Arial"/>
              </a:rPr>
              <a:t> Bayes</a:t>
            </a:r>
          </a:p>
          <a:p>
            <a:r>
              <a:rPr lang="es-ES" sz="2800" dirty="0">
                <a:cs typeface="Arial"/>
              </a:rPr>
              <a:t>- SVC (</a:t>
            </a:r>
            <a:r>
              <a:rPr lang="es-ES" sz="2800" dirty="0" err="1">
                <a:cs typeface="Arial"/>
              </a:rPr>
              <a:t>Support</a:t>
            </a:r>
            <a:r>
              <a:rPr lang="es-ES" sz="2800" dirty="0">
                <a:cs typeface="Arial"/>
              </a:rPr>
              <a:t> Vector </a:t>
            </a:r>
            <a:r>
              <a:rPr lang="es-ES" sz="2800" dirty="0" err="1">
                <a:cs typeface="Arial"/>
              </a:rPr>
              <a:t>Classification</a:t>
            </a:r>
            <a:r>
              <a:rPr lang="es-ES" sz="2800" dirty="0">
                <a:cs typeface="Arial"/>
              </a:rPr>
              <a:t>)</a:t>
            </a:r>
          </a:p>
          <a:p>
            <a:r>
              <a:rPr lang="es-ES" sz="2800" dirty="0">
                <a:cs typeface="Arial"/>
              </a:rPr>
              <a:t>- </a:t>
            </a:r>
            <a:r>
              <a:rPr lang="es-ES" sz="2800" dirty="0" err="1">
                <a:cs typeface="Arial"/>
              </a:rPr>
              <a:t>OneVsRest</a:t>
            </a:r>
            <a:endParaRPr lang="es-E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9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1029784" y="744888"/>
            <a:ext cx="458917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CO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Escogido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027656" y="1856297"/>
            <a:ext cx="32894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GB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OneVsRest</a:t>
            </a:r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Model</a:t>
            </a:r>
            <a:endParaRPr lang="en-GB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27656" y="1624980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0DCB59-E2B2-4DCA-9ACC-F9F83034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43" y="3513713"/>
            <a:ext cx="3770616" cy="2792958"/>
          </a:xfrm>
          <a:prstGeom prst="rect">
            <a:avLst/>
          </a:prstGeom>
        </p:spPr>
      </p:pic>
      <p:pic>
        <p:nvPicPr>
          <p:cNvPr id="11" name="Imagen 11" descr="Tabla&#10;&#10;Descripción generada automáticamente">
            <a:extLst>
              <a:ext uri="{FF2B5EF4-FFF2-40B4-BE49-F238E27FC236}">
                <a16:creationId xmlns:a16="http://schemas.microsoft.com/office/drawing/2014/main" id="{5260332B-2D06-4E61-A257-A2A6E609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8" y="3821987"/>
            <a:ext cx="4001784" cy="2005173"/>
          </a:xfrm>
          <a:prstGeom prst="rect">
            <a:avLst/>
          </a:prstGeom>
        </p:spPr>
      </p:pic>
      <p:sp>
        <p:nvSpPr>
          <p:cNvPr id="18" name="TextBox 22">
            <a:extLst>
              <a:ext uri="{FF2B5EF4-FFF2-40B4-BE49-F238E27FC236}">
                <a16:creationId xmlns:a16="http://schemas.microsoft.com/office/drawing/2014/main" id="{FA5DBA79-DC0C-4DFD-BAF3-5A9566E6CE78}"/>
              </a:ext>
            </a:extLst>
          </p:cNvPr>
          <p:cNvSpPr txBox="1"/>
          <p:nvPr/>
        </p:nvSpPr>
        <p:spPr>
          <a:xfrm>
            <a:off x="1001970" y="3149128"/>
            <a:ext cx="32894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C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Métricas</a:t>
            </a:r>
            <a:endParaRPr lang="es-CO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8B0315A0-E48C-4723-BC4F-67BD83738CB8}"/>
              </a:ext>
            </a:extLst>
          </p:cNvPr>
          <p:cNvSpPr txBox="1"/>
          <p:nvPr/>
        </p:nvSpPr>
        <p:spPr>
          <a:xfrm>
            <a:off x="6618509" y="3149127"/>
            <a:ext cx="32894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C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Matriz de confusión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2E72C1-10E7-4F86-ABD4-BC2458E42C2E}"/>
              </a:ext>
            </a:extLst>
          </p:cNvPr>
          <p:cNvCxnSpPr/>
          <p:nvPr/>
        </p:nvCxnSpPr>
        <p:spPr>
          <a:xfrm>
            <a:off x="5824484" y="3208855"/>
            <a:ext cx="0" cy="29966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36000" tIns="0" rIns="36000" bIns="0" rtlCol="0" anchor="t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Tablero de control </a:t>
            </a:r>
            <a:r>
              <a:rPr lang="es-CO" sz="2800" dirty="0" err="1">
                <a:solidFill>
                  <a:schemeClr val="bg1"/>
                </a:solidFill>
              </a:rPr>
              <a:t>Joy</a:t>
            </a:r>
            <a:endParaRPr lang="es-CO" dirty="0" err="1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DE20FC-0823-432F-A882-B582FC22FCC7}"/>
              </a:ext>
            </a:extLst>
          </p:cNvPr>
          <p:cNvSpPr/>
          <p:nvPr/>
        </p:nvSpPr>
        <p:spPr>
          <a:xfrm>
            <a:off x="844196" y="1550543"/>
            <a:ext cx="10608062" cy="5085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78C8F2-0526-4351-8415-2AD5FC38EE34}"/>
              </a:ext>
            </a:extLst>
          </p:cNvPr>
          <p:cNvSpPr txBox="1"/>
          <p:nvPr/>
        </p:nvSpPr>
        <p:spPr>
          <a:xfrm>
            <a:off x="6770669" y="381684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Nube de palabras</a:t>
            </a:r>
            <a:endParaRPr lang="es-ES" sz="1600" dirty="0">
              <a:cs typeface="Arial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5404595-3A90-41D4-A7CE-C493A18DE978}"/>
              </a:ext>
            </a:extLst>
          </p:cNvPr>
          <p:cNvSpPr txBox="1"/>
          <p:nvPr/>
        </p:nvSpPr>
        <p:spPr>
          <a:xfrm>
            <a:off x="1830511" y="206168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Sentimientos</a:t>
            </a:r>
            <a:endParaRPr lang="es-ES" sz="1600" dirty="0">
              <a:cs typeface="Arial"/>
            </a:endParaRPr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A68A66B3-64B7-48C0-AED3-A78CB961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" t="19565" r="64486" b="21739"/>
          <a:stretch/>
        </p:blipFill>
        <p:spPr>
          <a:xfrm>
            <a:off x="1744895" y="4432366"/>
            <a:ext cx="871674" cy="922756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387F8995-CFE4-447C-B759-853109C6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4" t="16848" r="34891" b="19565"/>
          <a:stretch/>
        </p:blipFill>
        <p:spPr>
          <a:xfrm>
            <a:off x="2678131" y="5254298"/>
            <a:ext cx="811853" cy="999652"/>
          </a:xfrm>
          <a:prstGeom prst="rect">
            <a:avLst/>
          </a:prstGeom>
        </p:spPr>
      </p:pic>
      <p:pic>
        <p:nvPicPr>
          <p:cNvPr id="32" name="Imagen 30" descr="Icono&#10;&#10;Descripción generada automáticamente">
            <a:extLst>
              <a:ext uri="{FF2B5EF4-FFF2-40B4-BE49-F238E27FC236}">
                <a16:creationId xmlns:a16="http://schemas.microsoft.com/office/drawing/2014/main" id="{BCA82112-173A-4CD9-AECE-F0F3197E2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20" t="17663" r="4984" b="22826"/>
          <a:stretch/>
        </p:blipFill>
        <p:spPr>
          <a:xfrm>
            <a:off x="3363073" y="4410961"/>
            <a:ext cx="811853" cy="93557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831DE3EE-AD42-45AB-A58D-FDFE784B21F9}"/>
              </a:ext>
            </a:extLst>
          </p:cNvPr>
          <p:cNvSpPr txBox="1"/>
          <p:nvPr/>
        </p:nvSpPr>
        <p:spPr>
          <a:xfrm>
            <a:off x="2292848" y="4681590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15%</a:t>
            </a:r>
            <a:endParaRPr lang="es-ES" sz="1600" dirty="0">
              <a:cs typeface="Arial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3E8554-9DDC-4885-B007-5F488EA90C4C}"/>
              </a:ext>
            </a:extLst>
          </p:cNvPr>
          <p:cNvSpPr txBox="1"/>
          <p:nvPr/>
        </p:nvSpPr>
        <p:spPr>
          <a:xfrm>
            <a:off x="3945274" y="4681589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74%</a:t>
            </a:r>
            <a:endParaRPr lang="es-ES" sz="1600" dirty="0">
              <a:cs typeface="Arial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4B0D7-362F-487C-AE1E-E719BC6994B4}"/>
              </a:ext>
            </a:extLst>
          </p:cNvPr>
          <p:cNvSpPr txBox="1"/>
          <p:nvPr/>
        </p:nvSpPr>
        <p:spPr>
          <a:xfrm>
            <a:off x="3465813" y="5580577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11%</a:t>
            </a:r>
            <a:endParaRPr lang="es-ES" sz="1600" dirty="0">
              <a:cs typeface="Arial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2A03F7F-BDEC-41A8-97C9-9238483A06DB}"/>
              </a:ext>
            </a:extLst>
          </p:cNvPr>
          <p:cNvCxnSpPr/>
          <p:nvPr/>
        </p:nvCxnSpPr>
        <p:spPr>
          <a:xfrm>
            <a:off x="5610439" y="2232810"/>
            <a:ext cx="0" cy="40839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8" descr="Gráfico, Histograma&#10;&#10;Descripción generada automáticamente">
            <a:extLst>
              <a:ext uri="{FF2B5EF4-FFF2-40B4-BE49-F238E27FC236}">
                <a16:creationId xmlns:a16="http://schemas.microsoft.com/office/drawing/2014/main" id="{B804ACE8-EB99-488C-B554-E989366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23" y="1999449"/>
            <a:ext cx="3847671" cy="2234089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F06F2CC-06BE-4EF8-82CD-E0A63D1B7044}"/>
              </a:ext>
            </a:extLst>
          </p:cNvPr>
          <p:cNvSpPr txBox="1"/>
          <p:nvPr/>
        </p:nvSpPr>
        <p:spPr>
          <a:xfrm>
            <a:off x="7224443" y="415075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Nube de palabras</a:t>
            </a:r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399AF58-8D3F-4E59-AFDF-D29BFF500AC3}"/>
              </a:ext>
            </a:extLst>
          </p:cNvPr>
          <p:cNvSpPr txBox="1"/>
          <p:nvPr/>
        </p:nvSpPr>
        <p:spPr>
          <a:xfrm>
            <a:off x="7224442" y="166783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>
                <a:cs typeface="Arial"/>
              </a:rPr>
              <a:t>Palabras Clave</a:t>
            </a:r>
          </a:p>
        </p:txBody>
      </p:sp>
      <p:pic>
        <p:nvPicPr>
          <p:cNvPr id="42" name="Imagen 42" descr="Imagen que contiene Texto&#10;&#10;Descripción generada automáticamente">
            <a:extLst>
              <a:ext uri="{FF2B5EF4-FFF2-40B4-BE49-F238E27FC236}">
                <a16:creationId xmlns:a16="http://schemas.microsoft.com/office/drawing/2014/main" id="{BF5D87CC-53A9-4F8E-A042-8E6195B4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23" y="4486453"/>
            <a:ext cx="3847671" cy="1926262"/>
          </a:xfrm>
          <a:prstGeom prst="rect">
            <a:avLst/>
          </a:prstGeom>
        </p:spPr>
      </p:pic>
      <p:pic>
        <p:nvPicPr>
          <p:cNvPr id="43" name="Imagen 4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C55A152-2B40-41C0-B402-1BF4AC225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579" y="2542816"/>
            <a:ext cx="2854503" cy="16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36000" tIns="0" rIns="36000" bIns="0" rtlCol="0" anchor="t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Tablero de control Love</a:t>
            </a:r>
            <a:endParaRPr lang="es-CO" dirty="0" err="1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DE20FC-0823-432F-A882-B582FC22FCC7}"/>
              </a:ext>
            </a:extLst>
          </p:cNvPr>
          <p:cNvSpPr/>
          <p:nvPr/>
        </p:nvSpPr>
        <p:spPr>
          <a:xfrm>
            <a:off x="844196" y="1550543"/>
            <a:ext cx="10608062" cy="5085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20" descr="Texto&#10;&#10;Descripción generada automáticamente">
            <a:extLst>
              <a:ext uri="{FF2B5EF4-FFF2-40B4-BE49-F238E27FC236}">
                <a16:creationId xmlns:a16="http://schemas.microsoft.com/office/drawing/2014/main" id="{966EEE23-9A83-4338-B5AD-66C03EC6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24" y="4486453"/>
            <a:ext cx="3821985" cy="194338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5404595-3A90-41D4-A7CE-C493A18DE978}"/>
              </a:ext>
            </a:extLst>
          </p:cNvPr>
          <p:cNvSpPr txBox="1"/>
          <p:nvPr/>
        </p:nvSpPr>
        <p:spPr>
          <a:xfrm>
            <a:off x="1830511" y="206168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Sentimientos</a:t>
            </a:r>
            <a:endParaRPr lang="es-ES" sz="1600" dirty="0">
              <a:cs typeface="Arial"/>
            </a:endParaRPr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A68A66B3-64B7-48C0-AED3-A78CB9615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8" t="19565" r="64486" b="21739"/>
          <a:stretch/>
        </p:blipFill>
        <p:spPr>
          <a:xfrm>
            <a:off x="1744895" y="4432366"/>
            <a:ext cx="871674" cy="922756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387F8995-CFE4-447C-B759-853109C64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14" t="16848" r="34891" b="19565"/>
          <a:stretch/>
        </p:blipFill>
        <p:spPr>
          <a:xfrm>
            <a:off x="2678131" y="5254298"/>
            <a:ext cx="811853" cy="999652"/>
          </a:xfrm>
          <a:prstGeom prst="rect">
            <a:avLst/>
          </a:prstGeom>
        </p:spPr>
      </p:pic>
      <p:pic>
        <p:nvPicPr>
          <p:cNvPr id="32" name="Imagen 30" descr="Icono&#10;&#10;Descripción generada automáticamente">
            <a:extLst>
              <a:ext uri="{FF2B5EF4-FFF2-40B4-BE49-F238E27FC236}">
                <a16:creationId xmlns:a16="http://schemas.microsoft.com/office/drawing/2014/main" id="{BCA82112-173A-4CD9-AECE-F0F3197E2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20" t="17663" r="4984" b="22826"/>
          <a:stretch/>
        </p:blipFill>
        <p:spPr>
          <a:xfrm>
            <a:off x="3363073" y="4410961"/>
            <a:ext cx="811853" cy="93557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831DE3EE-AD42-45AB-A58D-FDFE784B21F9}"/>
              </a:ext>
            </a:extLst>
          </p:cNvPr>
          <p:cNvSpPr txBox="1"/>
          <p:nvPr/>
        </p:nvSpPr>
        <p:spPr>
          <a:xfrm>
            <a:off x="2292848" y="4681590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17%</a:t>
            </a:r>
            <a:endParaRPr lang="es-ES" sz="1600" dirty="0">
              <a:cs typeface="Arial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3E8554-9DDC-4885-B007-5F488EA90C4C}"/>
              </a:ext>
            </a:extLst>
          </p:cNvPr>
          <p:cNvSpPr txBox="1"/>
          <p:nvPr/>
        </p:nvSpPr>
        <p:spPr>
          <a:xfrm>
            <a:off x="3945274" y="4681589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68%</a:t>
            </a:r>
            <a:endParaRPr lang="es-ES" sz="1600" dirty="0">
              <a:cs typeface="Arial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4B0D7-362F-487C-AE1E-E719BC6994B4}"/>
              </a:ext>
            </a:extLst>
          </p:cNvPr>
          <p:cNvSpPr txBox="1"/>
          <p:nvPr/>
        </p:nvSpPr>
        <p:spPr>
          <a:xfrm>
            <a:off x="3465813" y="5580577"/>
            <a:ext cx="91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15%</a:t>
            </a:r>
            <a:endParaRPr lang="es-ES" sz="1600" dirty="0">
              <a:cs typeface="Arial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2A03F7F-BDEC-41A8-97C9-9238483A06DB}"/>
              </a:ext>
            </a:extLst>
          </p:cNvPr>
          <p:cNvCxnSpPr/>
          <p:nvPr/>
        </p:nvCxnSpPr>
        <p:spPr>
          <a:xfrm>
            <a:off x="5610439" y="2232810"/>
            <a:ext cx="0" cy="40839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A8FAE64-2741-4C03-80BA-6DB24857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007" y="2632954"/>
            <a:ext cx="2743200" cy="152359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F06F2CC-06BE-4EF8-82CD-E0A63D1B7044}"/>
              </a:ext>
            </a:extLst>
          </p:cNvPr>
          <p:cNvSpPr txBox="1"/>
          <p:nvPr/>
        </p:nvSpPr>
        <p:spPr>
          <a:xfrm>
            <a:off x="7224443" y="415075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Nube de palabras</a:t>
            </a:r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399AF58-8D3F-4E59-AFDF-D29BFF500AC3}"/>
              </a:ext>
            </a:extLst>
          </p:cNvPr>
          <p:cNvSpPr txBox="1"/>
          <p:nvPr/>
        </p:nvSpPr>
        <p:spPr>
          <a:xfrm>
            <a:off x="7224442" y="166783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>
                <a:cs typeface="Arial"/>
              </a:rPr>
              <a:t>Palabras Clave</a:t>
            </a:r>
          </a:p>
        </p:txBody>
      </p:sp>
      <p:pic>
        <p:nvPicPr>
          <p:cNvPr id="3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7E9D726-7C84-41BA-8214-5D600C9D1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423" y="2000098"/>
            <a:ext cx="3821986" cy="21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5F92D53-4A18-4419-9346-2751A9475C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556" r="5556"/>
          <a:stretch/>
        </p:blipFill>
        <p:spPr>
          <a:xfrm>
            <a:off x="2286000" y="1900719"/>
            <a:ext cx="7620000" cy="381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E3094-AECC-4047-9D75-E1F11EAF6452}"/>
              </a:ext>
            </a:extLst>
          </p:cNvPr>
          <p:cNvSpPr txBox="1"/>
          <p:nvPr/>
        </p:nvSpPr>
        <p:spPr>
          <a:xfrm>
            <a:off x="6793854" y="362100"/>
            <a:ext cx="5395308" cy="769441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s-CO" altLang="ko-KR" sz="4400" b="1" dirty="0">
                <a:solidFill>
                  <a:schemeClr val="bg1"/>
                </a:solidFill>
                <a:cs typeface="Arial"/>
              </a:rPr>
              <a:t>Conclusiones</a:t>
            </a:r>
            <a:endParaRPr lang="es-CO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A0707D1-7117-47CE-81A4-E47CE5386087}"/>
              </a:ext>
            </a:extLst>
          </p:cNvPr>
          <p:cNvSpPr txBox="1">
            <a:spLocks/>
          </p:cNvSpPr>
          <p:nvPr/>
        </p:nvSpPr>
        <p:spPr>
          <a:xfrm>
            <a:off x="821199" y="4903787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CA85-774B-4BDF-A4C7-C297DCF6667D}"/>
              </a:ext>
            </a:extLst>
          </p:cNvPr>
          <p:cNvSpPr txBox="1"/>
          <p:nvPr/>
        </p:nvSpPr>
        <p:spPr>
          <a:xfrm>
            <a:off x="821199" y="339941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3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36000" tIns="0" rIns="36000" bIns="0" rtlCol="0" anchor="t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Conclusiones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378246" y="2157313"/>
            <a:ext cx="441301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CO" altLang="ko-KR" sz="3200" dirty="0">
                <a:ea typeface="Arial Unicode MS"/>
                <a:cs typeface="+mn-lt"/>
              </a:rPr>
              <a:t>Emociones positivas:</a:t>
            </a:r>
          </a:p>
          <a:p>
            <a:r>
              <a:rPr lang="es-CO" altLang="ko-KR" sz="3200" dirty="0">
                <a:ea typeface="Arial Unicode MS"/>
                <a:cs typeface="+mn-lt"/>
              </a:rPr>
              <a:t>Love &amp; </a:t>
            </a:r>
            <a:r>
              <a:rPr lang="es-CO" altLang="ko-KR" sz="3200" dirty="0" err="1">
                <a:ea typeface="Arial Unicode MS"/>
                <a:cs typeface="+mn-lt"/>
              </a:rPr>
              <a:t>Joy</a:t>
            </a:r>
            <a:endParaRPr lang="es-CO" altLang="ko-KR" sz="3200" dirty="0">
              <a:ea typeface="Arial Unicode MS"/>
              <a:cs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378245" y="3501018"/>
            <a:ext cx="441301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altLang="ko-KR" sz="1600" dirty="0">
                <a:ea typeface="Arial Unicode MS"/>
                <a:cs typeface="+mn-lt"/>
              </a:rPr>
              <a:t>- Identificar publicaciones que estén teniendo una buena reacción de los usuarios</a:t>
            </a:r>
          </a:p>
          <a:p>
            <a:r>
              <a:rPr lang="es-CO" altLang="ko-KR" sz="1600" dirty="0">
                <a:cs typeface="Arial"/>
              </a:rPr>
              <a:t>- Criterio: Palabras clave de </a:t>
            </a:r>
            <a:r>
              <a:rPr lang="es-CO" altLang="ko-KR" sz="1600" dirty="0" err="1">
                <a:cs typeface="Arial"/>
              </a:rPr>
              <a:t>Joy</a:t>
            </a:r>
            <a:r>
              <a:rPr lang="es-CO" altLang="ko-KR" sz="1600" dirty="0">
                <a:cs typeface="Arial"/>
              </a:rPr>
              <a:t> y de Love</a:t>
            </a:r>
          </a:p>
          <a:p>
            <a:r>
              <a:rPr lang="es-CO" altLang="ko-KR" sz="1600" dirty="0">
                <a:cs typeface="Arial"/>
              </a:rPr>
              <a:t>- Recopilar datos sobre estas publicaciones para poder entender el motivo que genera estas buenas reacciones</a:t>
            </a:r>
          </a:p>
          <a:p>
            <a:endParaRPr lang="es-CO" altLang="ko-KR" sz="1600" dirty="0">
              <a:cs typeface="Arial"/>
            </a:endParaRPr>
          </a:p>
          <a:p>
            <a:r>
              <a:rPr lang="es-CO" altLang="ko-KR" sz="1600" dirty="0">
                <a:cs typeface="Arial"/>
              </a:rPr>
              <a:t>- Volver a realizar consultoría para que podamos identificar buenas prácticas que generan reacciones positivas</a:t>
            </a:r>
          </a:p>
        </p:txBody>
      </p:sp>
      <p:pic>
        <p:nvPicPr>
          <p:cNvPr id="3" name="Imagen 4" descr="Logotipo&#10;&#10;Descripción generada automáticamente">
            <a:extLst>
              <a:ext uri="{FF2B5EF4-FFF2-40B4-BE49-F238E27FC236}">
                <a16:creationId xmlns:a16="http://schemas.microsoft.com/office/drawing/2014/main" id="{D9D3B311-FD8E-465C-BC1C-E698C165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57" y="2836524"/>
            <a:ext cx="1595919" cy="1613042"/>
          </a:xfrm>
          <a:prstGeom prst="rect">
            <a:avLst/>
          </a:prstGeom>
        </p:spPr>
      </p:pic>
      <p:pic>
        <p:nvPicPr>
          <p:cNvPr id="7" name="Imagen 7" descr="Logotipo&#10;&#10;Descripción generada automáticamente">
            <a:extLst>
              <a:ext uri="{FF2B5EF4-FFF2-40B4-BE49-F238E27FC236}">
                <a16:creationId xmlns:a16="http://schemas.microsoft.com/office/drawing/2014/main" id="{DBFDF416-0AC6-4C9F-9DF6-189AF782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47" y="3709827"/>
            <a:ext cx="1801402" cy="18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Análisis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datos</a:t>
              </a:r>
              <a:endParaRPr lang="ko-KR" altLang="en-US" sz="2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Modelos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ML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Tableros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control</a:t>
              </a:r>
              <a:endPara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Conclusiones</a:t>
              </a:r>
              <a:endParaRPr lang="ko-KR" altLang="en-US" sz="2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Objetivos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7765212" y="5120198"/>
            <a:ext cx="3183260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8446380" y="4645366"/>
            <a:ext cx="2808000" cy="1415302"/>
            <a:chOff x="5652121" y="1734155"/>
            <a:chExt cx="2448361" cy="141530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9541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Usar los resultados obtenidos por el perfilamiento de datos y el modelo obtenido para aportar al negocio.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734155"/>
              <a:ext cx="24483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s-CO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Opciones de mejora del negocio</a:t>
              </a:r>
              <a:endParaRPr lang="es-CO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956945" y="2110761"/>
            <a:ext cx="2812211" cy="1076749"/>
            <a:chOff x="5652121" y="1857265"/>
            <a:chExt cx="2448361" cy="10767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73866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r"/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Queremos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crear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un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modelo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que sea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capaz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clasificar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las </a:t>
              </a:r>
              <a:r>
                <a:rPr lang="en-US" altLang="ko-KR" sz="14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emociones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un post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57265"/>
              <a:ext cx="2448361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r"/>
              <a:r>
                <a:rPr lang="en-US" altLang="ko-KR" sz="16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Crear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un </a:t>
              </a:r>
              <a:r>
                <a:rPr lang="en-US" altLang="ko-KR" sz="16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clasificador</a:t>
              </a:r>
              <a:endPara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sp>
        <p:nvSpPr>
          <p:cNvPr id="2" name="Bocadillo nube: nube 1">
            <a:extLst>
              <a:ext uri="{FF2B5EF4-FFF2-40B4-BE49-F238E27FC236}">
                <a16:creationId xmlns:a16="http://schemas.microsoft.com/office/drawing/2014/main" id="{86AC6D4A-D608-4D30-9DE2-C5D7EB238B0B}"/>
              </a:ext>
            </a:extLst>
          </p:cNvPr>
          <p:cNvSpPr/>
          <p:nvPr/>
        </p:nvSpPr>
        <p:spPr>
          <a:xfrm>
            <a:off x="7886594" y="1484251"/>
            <a:ext cx="3390668" cy="1720006"/>
          </a:xfrm>
          <a:prstGeom prst="cloudCallout">
            <a:avLst>
              <a:gd name="adj1" fmla="val -85960"/>
              <a:gd name="adj2" fmla="val 190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/>
              <a:t>?</a:t>
            </a:r>
            <a:r>
              <a:rPr lang="es-CO"/>
              <a:t> </a:t>
            </a:r>
          </a:p>
        </p:txBody>
      </p:sp>
      <p:pic>
        <p:nvPicPr>
          <p:cNvPr id="1026" name="Picture 2" descr="Emoji Sonriente Png Transparent Images – Free PNG Images Vector, PSD,  Clipart, Templates">
            <a:extLst>
              <a:ext uri="{FF2B5EF4-FFF2-40B4-BE49-F238E27FC236}">
                <a16:creationId xmlns:a16="http://schemas.microsoft.com/office/drawing/2014/main" id="{52E29BF8-2AED-4BAC-B227-5D3BDCE4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80" y="1855763"/>
            <a:ext cx="849581" cy="84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iste ilustración de emoji, cara con lágrimas de alegría emoji llorando  emoticon sonriente, cara de emoji, amor, pegatina, tristeza png | PNGWing">
            <a:extLst>
              <a:ext uri="{FF2B5EF4-FFF2-40B4-BE49-F238E27FC236}">
                <a16:creationId xmlns:a16="http://schemas.microsoft.com/office/drawing/2014/main" id="{52AE0902-551D-4AFB-A8B8-A5C16ED8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6000" l="10000" r="90000">
                        <a14:foregroundMark x1="36522" y1="9167" x2="49674" y2="8000"/>
                        <a14:foregroundMark x1="49674" y1="8000" x2="57065" y2="8167"/>
                        <a14:foregroundMark x1="57065" y1="8167" x2="57391" y2="8333"/>
                        <a14:foregroundMark x1="45652" y1="4667" x2="52826" y2="5333"/>
                        <a14:foregroundMark x1="36957" y1="88833" x2="50652" y2="96333"/>
                        <a14:foregroundMark x1="50652" y1="96333" x2="56522" y2="90667"/>
                        <a14:foregroundMark x1="56522" y1="90667" x2="56630" y2="90167"/>
                        <a14:foregroundMark x1="40652" y1="94167" x2="45000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49" y="1867014"/>
            <a:ext cx="1198734" cy="7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7273F0-0DDD-4F65-942D-511906D7EFB2}"/>
              </a:ext>
            </a:extLst>
          </p:cNvPr>
          <p:cNvSpPr txBox="1"/>
          <p:nvPr/>
        </p:nvSpPr>
        <p:spPr>
          <a:xfrm>
            <a:off x="10494695" y="1965519"/>
            <a:ext cx="51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/>
              <a:t>?</a:t>
            </a:r>
            <a:endParaRPr lang="es-CO" sz="3200"/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3D626AA6-6250-4527-A1ED-1838E58A802F}"/>
              </a:ext>
            </a:extLst>
          </p:cNvPr>
          <p:cNvSpPr/>
          <p:nvPr/>
        </p:nvSpPr>
        <p:spPr>
          <a:xfrm>
            <a:off x="5275534" y="262447"/>
            <a:ext cx="906126" cy="87836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AE7501-2142-4DE9-A37F-0A5E57101708}"/>
              </a:ext>
            </a:extLst>
          </p:cNvPr>
          <p:cNvSpPr txBox="1"/>
          <p:nvPr/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Análisis de datos de entrada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8ED2DE8-033D-4553-8AB1-5A6E923F6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87" y="1285461"/>
            <a:ext cx="7190288" cy="3631095"/>
          </a:xfrm>
          <a:prstGeom prst="rect">
            <a:avLst/>
          </a:prstGeom>
        </p:spPr>
      </p:pic>
      <p:pic>
        <p:nvPicPr>
          <p:cNvPr id="2" name="Imagen 2" descr="Tabla&#10;&#10;Descripción generada automáticamente">
            <a:extLst>
              <a:ext uri="{FF2B5EF4-FFF2-40B4-BE49-F238E27FC236}">
                <a16:creationId xmlns:a16="http://schemas.microsoft.com/office/drawing/2014/main" id="{E6E47865-AA1C-4CB9-A98B-8883A046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51" y="3244127"/>
            <a:ext cx="2743200" cy="23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3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/>
              <a:t>Análisis de sentimientos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F5B5-5F95-4AEA-829F-98A0F14AC548}"/>
              </a:ext>
            </a:extLst>
          </p:cNvPr>
          <p:cNvGrpSpPr/>
          <p:nvPr/>
        </p:nvGrpSpPr>
        <p:grpSpPr>
          <a:xfrm>
            <a:off x="5367339" y="1716773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F7B564F-6E66-48A3-B01E-7C8E78D3DDD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6549145-95BF-4A7D-94B4-61B0634E7E7D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7AAC0E7-F323-4B5C-943B-D341FE1D5B8A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477592-6BD7-4220-A4E5-B41B4A8CDE0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1C5878-CA5D-4651-BFCD-CAF668327071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FF3A32-003F-4C97-B479-D98880107A12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E6DFE83A-B5A9-4738-9963-BAAD97594830}"/>
              </a:ext>
            </a:extLst>
          </p:cNvPr>
          <p:cNvGrpSpPr/>
          <p:nvPr/>
        </p:nvGrpSpPr>
        <p:grpSpPr>
          <a:xfrm>
            <a:off x="7104110" y="1901961"/>
            <a:ext cx="4479589" cy="613774"/>
            <a:chOff x="7104111" y="2044516"/>
            <a:chExt cx="3210562" cy="6137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1BE3A-787D-4953-922E-02024C9B69B5}"/>
                </a:ext>
              </a:extLst>
            </p:cNvPr>
            <p:cNvSpPr txBox="1"/>
            <p:nvPr/>
          </p:nvSpPr>
          <p:spPr>
            <a:xfrm>
              <a:off x="7104111" y="2044516"/>
              <a:ext cx="32105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get_sentiment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(“</a:t>
              </a:r>
              <a:r>
                <a:rPr lang="en-US" altLang="ko-KR" sz="1600" b="1">
                  <a:solidFill>
                    <a:srgbClr val="CD6E6D"/>
                  </a:solidFill>
                  <a:cs typeface="Arial" pitchFamily="34" charset="0"/>
                </a:rPr>
                <a:t>I hate working on </a:t>
              </a:r>
              <a:r>
                <a:rPr lang="en-US" altLang="ko-KR" sz="1600" b="1" err="1">
                  <a:solidFill>
                    <a:srgbClr val="CD6E6D"/>
                  </a:solidFill>
                  <a:cs typeface="Arial" pitchFamily="34" charset="0"/>
                </a:rPr>
                <a:t>sunday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”)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60899D-0184-4688-AB46-569BECF59BFA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Negative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’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id="{F5576A57-B4C5-45E4-BA7D-29DB5267F4DA}"/>
              </a:ext>
            </a:extLst>
          </p:cNvPr>
          <p:cNvSpPr/>
          <p:nvPr/>
        </p:nvSpPr>
        <p:spPr>
          <a:xfrm>
            <a:off x="6722082" y="221989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FAFAC78A-FFF8-42FC-99D3-33B6B7F04A01}"/>
              </a:ext>
            </a:extLst>
          </p:cNvPr>
          <p:cNvGrpSpPr/>
          <p:nvPr/>
        </p:nvGrpSpPr>
        <p:grpSpPr>
          <a:xfrm>
            <a:off x="7104110" y="4678023"/>
            <a:ext cx="4479586" cy="613774"/>
            <a:chOff x="7116162" y="4820576"/>
            <a:chExt cx="3210560" cy="6137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26ED-5C52-4EAF-8196-781BDF9B3D60}"/>
                </a:ext>
              </a:extLst>
            </p:cNvPr>
            <p:cNvSpPr txBox="1"/>
            <p:nvPr/>
          </p:nvSpPr>
          <p:spPr>
            <a:xfrm>
              <a:off x="7116162" y="4820576"/>
              <a:ext cx="3210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get_sentiment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(“</a:t>
              </a:r>
              <a:r>
                <a:rPr lang="en-US" altLang="ko-KR" sz="1600" b="1">
                  <a:solidFill>
                    <a:srgbClr val="CD6E6D"/>
                  </a:solidFill>
                  <a:cs typeface="Arial" pitchFamily="34" charset="0"/>
                </a:rPr>
                <a:t>I love Brenda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”)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0A2832-8DF2-4FEE-B929-D3804EF3E9C4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‘Positive’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id="{E531E1EF-1E38-4C6E-8704-0613058308CD}"/>
              </a:ext>
            </a:extLst>
          </p:cNvPr>
          <p:cNvSpPr/>
          <p:nvPr/>
        </p:nvSpPr>
        <p:spPr>
          <a:xfrm>
            <a:off x="6734133" y="499595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B8C21C66-5101-4CBC-B416-F9CBE0F59AC4}"/>
              </a:ext>
            </a:extLst>
          </p:cNvPr>
          <p:cNvGrpSpPr/>
          <p:nvPr/>
        </p:nvGrpSpPr>
        <p:grpSpPr>
          <a:xfrm>
            <a:off x="1495374" y="3308285"/>
            <a:ext cx="3643751" cy="608889"/>
            <a:chOff x="2101405" y="3469683"/>
            <a:chExt cx="3008796" cy="6088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6D5D49-5AC0-4902-A763-40254672C9FB}"/>
                </a:ext>
              </a:extLst>
            </p:cNvPr>
            <p:cNvSpPr txBox="1"/>
            <p:nvPr/>
          </p:nvSpPr>
          <p:spPr>
            <a:xfrm>
              <a:off x="2101405" y="3469683"/>
              <a:ext cx="30087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get_sentiment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(“</a:t>
              </a:r>
              <a:r>
                <a:rPr lang="en-US" altLang="ko-KR" sz="1600" b="1">
                  <a:solidFill>
                    <a:srgbClr val="CD6E6D"/>
                  </a:solidFill>
                  <a:cs typeface="Arial" pitchFamily="34" charset="0"/>
                </a:rPr>
                <a:t>A </a:t>
              </a:r>
              <a:r>
                <a:rPr lang="en-US" altLang="ko-KR" sz="1600" b="1" err="1">
                  <a:solidFill>
                    <a:srgbClr val="CD6E6D"/>
                  </a:solidFill>
                  <a:cs typeface="Arial" pitchFamily="34" charset="0"/>
                </a:rPr>
                <a:t>frie</a:t>
              </a:r>
              <a:r>
                <a:rPr lang="en-US" altLang="ko-KR" sz="1600" b="1">
                  <a:solidFill>
                    <a:srgbClr val="CD6E6D"/>
                  </a:solidFill>
                  <a:cs typeface="Arial" pitchFamily="34" charset="0"/>
                </a:rPr>
                <a:t> is a </a:t>
              </a:r>
              <a:r>
                <a:rPr lang="en-US" altLang="ko-KR" sz="1600" b="1" err="1">
                  <a:solidFill>
                    <a:srgbClr val="CD6E6D"/>
                  </a:solidFill>
                  <a:cs typeface="Arial" pitchFamily="34" charset="0"/>
                </a:rPr>
                <a:t>potatoe</a:t>
              </a:r>
              <a:r>
                <a: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”)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4AC62-1C7D-4FE1-8369-C1A60D42AE5E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Neutral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’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id="{5ED0F8B1-CF65-48E4-8930-C5D7EDD6949E}"/>
              </a:ext>
            </a:extLst>
          </p:cNvPr>
          <p:cNvSpPr/>
          <p:nvPr/>
        </p:nvSpPr>
        <p:spPr>
          <a:xfrm flipH="1">
            <a:off x="5282978" y="3612857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89CE0-E9D8-4F95-A81A-58882F7288B6}"/>
              </a:ext>
            </a:extLst>
          </p:cNvPr>
          <p:cNvSpPr txBox="1"/>
          <p:nvPr/>
        </p:nvSpPr>
        <p:spPr>
          <a:xfrm>
            <a:off x="7104112" y="3423825"/>
            <a:ext cx="329884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000" b="1" err="1">
                <a:solidFill>
                  <a:schemeClr val="accent1"/>
                </a:solidFill>
                <a:cs typeface="Arial" pitchFamily="34" charset="0"/>
              </a:rPr>
              <a:t>Ejemplo</a:t>
            </a:r>
            <a:r>
              <a:rPr lang="en-US" altLang="ko-KR" sz="32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accent1"/>
                </a:solidFill>
                <a:cs typeface="Arial" pitchFamily="34" charset="0"/>
              </a:rPr>
              <a:t>neutro</a:t>
            </a:r>
            <a:endParaRPr lang="ko-KR" altLang="en-US" sz="20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42508-F390-4805-8844-4015561F5792}"/>
              </a:ext>
            </a:extLst>
          </p:cNvPr>
          <p:cNvSpPr txBox="1"/>
          <p:nvPr/>
        </p:nvSpPr>
        <p:spPr>
          <a:xfrm>
            <a:off x="3001025" y="2178830"/>
            <a:ext cx="21381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CO" altLang="ko-KR" sz="2000" b="1">
                <a:solidFill>
                  <a:schemeClr val="accent4"/>
                </a:solidFill>
                <a:cs typeface="Arial" pitchFamily="34" charset="0"/>
              </a:rPr>
              <a:t>Ejemplo negativo</a:t>
            </a:r>
            <a:endParaRPr lang="ko-KR" altLang="en-US" sz="2000" b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E186C5-C4A2-49F8-80A5-81FB2E1EF6D6}"/>
              </a:ext>
            </a:extLst>
          </p:cNvPr>
          <p:cNvSpPr txBox="1"/>
          <p:nvPr/>
        </p:nvSpPr>
        <p:spPr>
          <a:xfrm>
            <a:off x="1717619" y="5013921"/>
            <a:ext cx="345609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2000" b="1" err="1">
                <a:solidFill>
                  <a:schemeClr val="accent1"/>
                </a:solidFill>
                <a:cs typeface="Arial" pitchFamily="34" charset="0"/>
              </a:rPr>
              <a:t>Ejemplo</a:t>
            </a:r>
            <a:r>
              <a:rPr lang="en-US" altLang="ko-KR" sz="20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accent1"/>
                </a:solidFill>
                <a:cs typeface="Arial" pitchFamily="34" charset="0"/>
              </a:rPr>
              <a:t>positivo</a:t>
            </a:r>
            <a:endParaRPr lang="ko-KR" altLang="en-US" sz="20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Smiley Face 12">
            <a:extLst>
              <a:ext uri="{FF2B5EF4-FFF2-40B4-BE49-F238E27FC236}">
                <a16:creationId xmlns:a16="http://schemas.microsoft.com/office/drawing/2014/main" id="{600EA741-D703-420E-9816-D60140D65A5D}"/>
              </a:ext>
            </a:extLst>
          </p:cNvPr>
          <p:cNvSpPr/>
          <p:nvPr/>
        </p:nvSpPr>
        <p:spPr>
          <a:xfrm>
            <a:off x="5787574" y="2099809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Smiley Face 15">
            <a:extLst>
              <a:ext uri="{FF2B5EF4-FFF2-40B4-BE49-F238E27FC236}">
                <a16:creationId xmlns:a16="http://schemas.microsoft.com/office/drawing/2014/main" id="{C82A443E-83EC-4B11-A8EB-B21150EEAAE9}"/>
              </a:ext>
            </a:extLst>
          </p:cNvPr>
          <p:cNvSpPr/>
          <p:nvPr/>
        </p:nvSpPr>
        <p:spPr>
          <a:xfrm>
            <a:off x="5778677" y="3500421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Smiley Face 14">
            <a:extLst>
              <a:ext uri="{FF2B5EF4-FFF2-40B4-BE49-F238E27FC236}">
                <a16:creationId xmlns:a16="http://schemas.microsoft.com/office/drawing/2014/main" id="{9A815401-7B80-4F42-9E88-88550231B687}"/>
              </a:ext>
            </a:extLst>
          </p:cNvPr>
          <p:cNvSpPr/>
          <p:nvPr/>
        </p:nvSpPr>
        <p:spPr>
          <a:xfrm>
            <a:off x="5800651" y="49016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2366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latin typeface="+mj-lt"/>
                <a:ea typeface="+mj-ea"/>
                <a:cs typeface="+mj-cs"/>
              </a:rPr>
              <a:t>Relación </a:t>
            </a:r>
            <a:r>
              <a:rPr lang="en-US" altLang="ko-KR" sz="4000" kern="1200" dirty="0" err="1">
                <a:latin typeface="+mj-lt"/>
                <a:ea typeface="+mj-ea"/>
                <a:cs typeface="+mj-cs"/>
              </a:rPr>
              <a:t>emociones</a:t>
            </a:r>
            <a:r>
              <a:rPr lang="en-US" altLang="ko-KR" sz="4000" kern="1200" dirty="0">
                <a:latin typeface="+mj-lt"/>
                <a:ea typeface="+mj-ea"/>
                <a:cs typeface="+mj-cs"/>
              </a:rPr>
              <a:t> y </a:t>
            </a:r>
            <a:r>
              <a:rPr lang="en-US" altLang="ko-KR" sz="4000" dirty="0" err="1">
                <a:ea typeface="+mj-ea"/>
                <a:cs typeface="+mj-cs"/>
              </a:rPr>
              <a:t>sentimientos</a:t>
            </a:r>
            <a:endParaRPr lang="en-US" altLang="ko-KR" sz="4000" kern="1200" dirty="0" err="1">
              <a:latin typeface="+mj-lt"/>
              <a:ea typeface="+mj-ea"/>
              <a:cs typeface="+mj-cs"/>
            </a:endParaRPr>
          </a:p>
        </p:txBody>
      </p:sp>
      <p:pic>
        <p:nvPicPr>
          <p:cNvPr id="53" name="Imagen 5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C2B1348-0C2D-4FC3-AA84-5813AB86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1400858" y="1238039"/>
            <a:ext cx="9775991" cy="5498991"/>
          </a:xfrm>
          <a:prstGeom prst="roundRect">
            <a:avLst>
              <a:gd name="adj" fmla="val 81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1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6755926" y="1351751"/>
            <a:ext cx="1397595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7281944" y="220392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8041744" y="213248"/>
            <a:ext cx="415025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3747903" y="3444947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205053" y="2309004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2508091" y="4578631"/>
            <a:ext cx="1319030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031300" y="344382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1615934" y="4775473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-1" y="5715861"/>
            <a:ext cx="2352817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4606238" y="4221183"/>
            <a:ext cx="3680309" cy="524615"/>
            <a:chOff x="1199735" y="1275606"/>
            <a:chExt cx="1962585" cy="5246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[I didn’t, feel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humillated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Quitar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contracciones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&gt;&gt;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913344" y="745254"/>
            <a:ext cx="2888511" cy="524615"/>
            <a:chOff x="1199735" y="1275606"/>
            <a:chExt cx="1962585" cy="5246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[feel,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humy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humillated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3145572" y="5278988"/>
            <a:ext cx="3680309" cy="503253"/>
            <a:chOff x="1199735" y="1296968"/>
            <a:chExt cx="1962585" cy="5032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96968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“I didn’t feel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humillated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tokenización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&gt;&gt;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1596790" y="4566666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5768501" y="3003281"/>
            <a:ext cx="3680309" cy="524615"/>
            <a:chOff x="1199735" y="1275606"/>
            <a:chExt cx="1962585" cy="52461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[I did, not, feel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humillated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Quitar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ruido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&gt;&gt;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545758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altLang="ko-KR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¿Cómo se analizan los datos?</a:t>
            </a:r>
            <a:endParaRPr lang="en-US" altLang="ko-KR" sz="44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Circle: Hollow 45">
            <a:extLst>
              <a:ext uri="{FF2B5EF4-FFF2-40B4-BE49-F238E27FC236}">
                <a16:creationId xmlns:a16="http://schemas.microsoft.com/office/drawing/2014/main" id="{536BD6F8-0E32-4A2C-ABB2-687B1209D8DD}"/>
              </a:ext>
            </a:extLst>
          </p:cNvPr>
          <p:cNvSpPr/>
          <p:nvPr/>
        </p:nvSpPr>
        <p:spPr>
          <a:xfrm>
            <a:off x="5686594" y="1192228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8" name="Rounded Rectangle 96">
            <a:extLst>
              <a:ext uri="{FF2B5EF4-FFF2-40B4-BE49-F238E27FC236}">
                <a16:creationId xmlns:a16="http://schemas.microsoft.com/office/drawing/2014/main" id="{48F26615-4116-4173-AD1D-F97B4578DD52}"/>
              </a:ext>
            </a:extLst>
          </p:cNvPr>
          <p:cNvSpPr/>
          <p:nvPr/>
        </p:nvSpPr>
        <p:spPr>
          <a:xfrm>
            <a:off x="5114688" y="2332694"/>
            <a:ext cx="1352661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53">
            <a:extLst>
              <a:ext uri="{FF2B5EF4-FFF2-40B4-BE49-F238E27FC236}">
                <a16:creationId xmlns:a16="http://schemas.microsoft.com/office/drawing/2014/main" id="{CF986BBF-CDFF-4D4E-A040-6E665FB076C7}"/>
              </a:ext>
            </a:extLst>
          </p:cNvPr>
          <p:cNvGrpSpPr/>
          <p:nvPr/>
        </p:nvGrpSpPr>
        <p:grpSpPr>
          <a:xfrm>
            <a:off x="7343287" y="1933014"/>
            <a:ext cx="3680309" cy="524615"/>
            <a:chOff x="1199735" y="1275606"/>
            <a:chExt cx="1962585" cy="524615"/>
          </a:xfrm>
        </p:grpSpPr>
        <p:sp>
          <p:nvSpPr>
            <p:cNvPr id="52" name="TextBox 54">
              <a:extLst>
                <a:ext uri="{FF2B5EF4-FFF2-40B4-BE49-F238E27FC236}">
                  <a16:creationId xmlns:a16="http://schemas.microsoft.com/office/drawing/2014/main" id="{1CE8CFF8-584B-4C5C-A5EC-D4205B846F3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[feel,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humillated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5">
              <a:extLst>
                <a:ext uri="{FF2B5EF4-FFF2-40B4-BE49-F238E27FC236}">
                  <a16:creationId xmlns:a16="http://schemas.microsoft.com/office/drawing/2014/main" id="{E9CB7FC9-0AC1-4628-B63A-49F214895BC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Normalización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&gt;&gt;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34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8500" y="209860"/>
            <a:ext cx="9775991" cy="724247"/>
          </a:xfrm>
        </p:spPr>
        <p:txBody>
          <a:bodyPr/>
          <a:lstStyle/>
          <a:p>
            <a:r>
              <a:rPr lang="es-MX" sz="4400"/>
              <a:t>¿Por qué quitamos el </a:t>
            </a:r>
            <a:r>
              <a:rPr lang="es-MX" sz="4400" err="1"/>
              <a:t>like</a:t>
            </a:r>
            <a:r>
              <a:rPr lang="es-MX" sz="4400"/>
              <a:t> y el </a:t>
            </a:r>
            <a:r>
              <a:rPr lang="es-MX" sz="4400" err="1"/>
              <a:t>feel</a:t>
            </a:r>
            <a:r>
              <a:rPr lang="es-MX" sz="4400"/>
              <a:t>?</a:t>
            </a:r>
            <a:endParaRPr lang="en-US" sz="4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F4A82-A194-43F3-B6CB-3287C9DF2C2D}"/>
              </a:ext>
            </a:extLst>
          </p:cNvPr>
          <p:cNvSpPr/>
          <p:nvPr/>
        </p:nvSpPr>
        <p:spPr>
          <a:xfrm>
            <a:off x="951350" y="1987699"/>
            <a:ext cx="10633141" cy="381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38">
            <a:extLst>
              <a:ext uri="{FF2B5EF4-FFF2-40B4-BE49-F238E27FC236}">
                <a16:creationId xmlns:a16="http://schemas.microsoft.com/office/drawing/2014/main" id="{A207F6E3-C26B-41F5-B8E3-1943FBF5B80A}"/>
              </a:ext>
            </a:extLst>
          </p:cNvPr>
          <p:cNvGrpSpPr/>
          <p:nvPr/>
        </p:nvGrpSpPr>
        <p:grpSpPr>
          <a:xfrm>
            <a:off x="3719528" y="1762051"/>
            <a:ext cx="8036926" cy="4263657"/>
            <a:chOff x="3174158" y="1812689"/>
            <a:chExt cx="8036926" cy="4263657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E86523-EC23-45B1-980E-1C005AE51E4D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507868B-D12B-4FF7-ADC4-B80119D8BCF7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사각형: 둥근 위쪽 모서리 27">
              <a:extLst>
                <a:ext uri="{FF2B5EF4-FFF2-40B4-BE49-F238E27FC236}">
                  <a16:creationId xmlns:a16="http://schemas.microsoft.com/office/drawing/2014/main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3">
              <a:extLst>
                <a:ext uri="{FF2B5EF4-FFF2-40B4-BE49-F238E27FC236}">
                  <a16:creationId xmlns:a16="http://schemas.microsoft.com/office/drawing/2014/main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4">
              <a:extLst>
                <a:ext uri="{FF2B5EF4-FFF2-40B4-BE49-F238E27FC236}">
                  <a16:creationId xmlns:a16="http://schemas.microsoft.com/office/drawing/2014/main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5">
              <a:extLst>
                <a:ext uri="{FF2B5EF4-FFF2-40B4-BE49-F238E27FC236}">
                  <a16:creationId xmlns:a16="http://schemas.microsoft.com/office/drawing/2014/main" id="{070F04F1-B709-4C79-9396-17940AF634A1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사각형: 둥근 위쪽 모서리 36">
              <a:extLst>
                <a:ext uri="{FF2B5EF4-FFF2-40B4-BE49-F238E27FC236}">
                  <a16:creationId xmlns:a16="http://schemas.microsoft.com/office/drawing/2014/main" id="{CDCA50C5-FD72-4C03-87CF-443761E61ADE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사각형: 둥근 위쪽 모서리 37">
              <a:extLst>
                <a:ext uri="{FF2B5EF4-FFF2-40B4-BE49-F238E27FC236}">
                  <a16:creationId xmlns:a16="http://schemas.microsoft.com/office/drawing/2014/main" id="{40886465-D38F-4AE2-BDF8-C76C3F560E27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098DFC-E3C0-4367-A7D4-AA43D71D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65437"/>
              </p:ext>
            </p:extLst>
          </p:nvPr>
        </p:nvGraphicFramePr>
        <p:xfrm>
          <a:off x="1080528" y="2058293"/>
          <a:ext cx="10368725" cy="375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2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like a faithful servant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Love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incredibly lucky just to be able to </a:t>
                      </a:r>
                      <a:r>
                        <a:rPr lang="en-US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tal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…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Joy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am just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feeling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cranky and blue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Anger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less keen about the army every day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Joy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can have for a treat or if I am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feeling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fest…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Joy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dirty and ashamed for saying that 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Sadness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start to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more appreciative of what g…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Joy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</a:t>
                      </a:r>
                      <a:r>
                        <a:rPr lang="ko-KR" altLang="es-CO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</a:t>
                      </a:r>
                      <a:r>
                        <a:rPr lang="ko-KR" altLang="es-CO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bitchy</a:t>
                      </a:r>
                      <a:r>
                        <a:rPr lang="ko-KR" altLang="es-CO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but</a:t>
                      </a:r>
                      <a:r>
                        <a:rPr lang="ko-KR" altLang="es-CO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</a:t>
                      </a:r>
                      <a:r>
                        <a:rPr lang="ko-KR" altLang="es-CO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defeates</a:t>
                      </a: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yet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Anger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</a:t>
                      </a: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one am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cs typeface="Arial" pitchFamily="34" charset="0"/>
                        </a:rPr>
                        <a:t>feeling</a:t>
                      </a: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 bit </a:t>
                      </a:r>
                      <a:r>
                        <a:rPr lang="es-CO" altLang="ko-K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anxious</a:t>
                      </a:r>
                      <a:r>
                        <a:rPr lang="es-CO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at how l…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Fear</a:t>
                      </a: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1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08D4455F-31AF-477A-8FCE-ED1A7BA00B9B}"/>
              </a:ext>
            </a:extLst>
          </p:cNvPr>
          <p:cNvGrpSpPr/>
          <p:nvPr/>
        </p:nvGrpSpPr>
        <p:grpSpPr>
          <a:xfrm>
            <a:off x="1043803" y="1762051"/>
            <a:ext cx="2623737" cy="4263656"/>
            <a:chOff x="3824430" y="624883"/>
            <a:chExt cx="2623737" cy="4263656"/>
          </a:xfrm>
        </p:grpSpPr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94E0086D-2B6B-4334-B91C-E76E45F45DBF}"/>
                </a:ext>
              </a:extLst>
            </p:cNvPr>
            <p:cNvSpPr/>
            <p:nvPr/>
          </p:nvSpPr>
          <p:spPr>
            <a:xfrm rot="16200000">
              <a:off x="5026354" y="-57703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350E114-77AA-40F7-9168-096D52CBA299}"/>
                </a:ext>
              </a:extLst>
            </p:cNvPr>
            <p:cNvSpPr/>
            <p:nvPr/>
          </p:nvSpPr>
          <p:spPr>
            <a:xfrm rot="16200000" flipH="1">
              <a:off x="5026356" y="3459244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5" name="사각형: 둥근 위쪽 모서리 33">
              <a:extLst>
                <a:ext uri="{FF2B5EF4-FFF2-40B4-BE49-F238E27FC236}">
                  <a16:creationId xmlns:a16="http://schemas.microsoft.com/office/drawing/2014/main" id="{E42312D1-2123-412C-9F30-0658D672E2EE}"/>
                </a:ext>
              </a:extLst>
            </p:cNvPr>
            <p:cNvSpPr/>
            <p:nvPr/>
          </p:nvSpPr>
          <p:spPr>
            <a:xfrm rot="10800000">
              <a:off x="4073582" y="624883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6">
              <a:extLst>
                <a:ext uri="{FF2B5EF4-FFF2-40B4-BE49-F238E27FC236}">
                  <a16:creationId xmlns:a16="http://schemas.microsoft.com/office/drawing/2014/main" id="{AC2F5DF7-CCE8-4CAC-89A6-6D477A25F5A3}"/>
                </a:ext>
              </a:extLst>
            </p:cNvPr>
            <p:cNvSpPr/>
            <p:nvPr/>
          </p:nvSpPr>
          <p:spPr>
            <a:xfrm>
              <a:off x="4073582" y="4347535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92E19728-4DBB-4026-8A4B-353F53B649E6}"/>
              </a:ext>
            </a:extLst>
          </p:cNvPr>
          <p:cNvSpPr/>
          <p:nvPr/>
        </p:nvSpPr>
        <p:spPr>
          <a:xfrm>
            <a:off x="1215766" y="3049896"/>
            <a:ext cx="9850782" cy="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B3FC49C0-80CC-4F54-B775-2A40F32B24F3}"/>
              </a:ext>
            </a:extLst>
          </p:cNvPr>
          <p:cNvSpPr/>
          <p:nvPr/>
        </p:nvSpPr>
        <p:spPr>
          <a:xfrm>
            <a:off x="1215766" y="3605539"/>
            <a:ext cx="9850782" cy="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B625B948-B820-4E61-98F5-53A8E47C5281}"/>
              </a:ext>
            </a:extLst>
          </p:cNvPr>
          <p:cNvSpPr/>
          <p:nvPr/>
        </p:nvSpPr>
        <p:spPr>
          <a:xfrm>
            <a:off x="1215766" y="4134570"/>
            <a:ext cx="9850782" cy="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E3A55169-6516-48FE-9870-60844068EF72}"/>
              </a:ext>
            </a:extLst>
          </p:cNvPr>
          <p:cNvSpPr/>
          <p:nvPr/>
        </p:nvSpPr>
        <p:spPr>
          <a:xfrm>
            <a:off x="1232061" y="4748746"/>
            <a:ext cx="9850782" cy="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ounded Rectangle 10">
            <a:extLst>
              <a:ext uri="{FF2B5EF4-FFF2-40B4-BE49-F238E27FC236}">
                <a16:creationId xmlns:a16="http://schemas.microsoft.com/office/drawing/2014/main" id="{7153E995-83A6-4076-A1A4-BCC74DB9EF5C}"/>
              </a:ext>
            </a:extLst>
          </p:cNvPr>
          <p:cNvSpPr/>
          <p:nvPr/>
        </p:nvSpPr>
        <p:spPr>
          <a:xfrm rot="5400000">
            <a:off x="4951626" y="3977922"/>
            <a:ext cx="268196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262CEE-805C-4688-BB14-13D0515F9634}"/>
              </a:ext>
            </a:extLst>
          </p:cNvPr>
          <p:cNvSpPr txBox="1"/>
          <p:nvPr/>
        </p:nvSpPr>
        <p:spPr>
          <a:xfrm>
            <a:off x="2049690" y="1833283"/>
            <a:ext cx="9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259EE3D-9B4C-4CF2-8290-6483DE67DB2E}"/>
              </a:ext>
            </a:extLst>
          </p:cNvPr>
          <p:cNvSpPr txBox="1"/>
          <p:nvPr/>
        </p:nvSpPr>
        <p:spPr>
          <a:xfrm>
            <a:off x="2049690" y="5570539"/>
            <a:ext cx="9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242DEC-D32F-4D45-959C-D12428D1AAE6}"/>
              </a:ext>
            </a:extLst>
          </p:cNvPr>
          <p:cNvSpPr txBox="1"/>
          <p:nvPr/>
        </p:nvSpPr>
        <p:spPr>
          <a:xfrm>
            <a:off x="7414327" y="1833283"/>
            <a:ext cx="9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DB3D055-734D-4A4F-AF26-0101657673B5}"/>
              </a:ext>
            </a:extLst>
          </p:cNvPr>
          <p:cNvSpPr txBox="1"/>
          <p:nvPr/>
        </p:nvSpPr>
        <p:spPr>
          <a:xfrm>
            <a:off x="7414327" y="5555670"/>
            <a:ext cx="9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8D80EC4-C078-4D0C-A0F2-C2AE78A82CBA}"/>
              </a:ext>
            </a:extLst>
          </p:cNvPr>
          <p:cNvSpPr txBox="1"/>
          <p:nvPr/>
        </p:nvSpPr>
        <p:spPr>
          <a:xfrm>
            <a:off x="4574639" y="1828696"/>
            <a:ext cx="12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>
                <a:solidFill>
                  <a:schemeClr val="bg1"/>
                </a:solidFill>
              </a:rPr>
              <a:t>Emotion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C06DBA1-FD6E-4334-878D-DDA0DC8A2109}"/>
              </a:ext>
            </a:extLst>
          </p:cNvPr>
          <p:cNvSpPr txBox="1"/>
          <p:nvPr/>
        </p:nvSpPr>
        <p:spPr>
          <a:xfrm>
            <a:off x="10028935" y="1801360"/>
            <a:ext cx="12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>
                <a:solidFill>
                  <a:schemeClr val="bg1"/>
                </a:solidFill>
              </a:rPr>
              <a:t>Emotion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4A98CD5-6F58-4E83-BFE2-F3A66BB60427}"/>
              </a:ext>
            </a:extLst>
          </p:cNvPr>
          <p:cNvSpPr txBox="1"/>
          <p:nvPr/>
        </p:nvSpPr>
        <p:spPr>
          <a:xfrm>
            <a:off x="10028935" y="5522621"/>
            <a:ext cx="12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>
                <a:solidFill>
                  <a:schemeClr val="bg1"/>
                </a:solidFill>
              </a:rPr>
              <a:t>Emotion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F2ECA41-3C68-4B87-9B14-C318247B11A0}"/>
              </a:ext>
            </a:extLst>
          </p:cNvPr>
          <p:cNvSpPr txBox="1"/>
          <p:nvPr/>
        </p:nvSpPr>
        <p:spPr>
          <a:xfrm>
            <a:off x="4581159" y="5613041"/>
            <a:ext cx="12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>
                <a:solidFill>
                  <a:schemeClr val="bg1"/>
                </a:solidFill>
              </a:rPr>
              <a:t>Emotion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53" name="Rectángulo: esquina doblada 52">
            <a:extLst>
              <a:ext uri="{FF2B5EF4-FFF2-40B4-BE49-F238E27FC236}">
                <a16:creationId xmlns:a16="http://schemas.microsoft.com/office/drawing/2014/main" id="{053B66B7-6ECC-438D-8E1D-72548B8EC1E1}"/>
              </a:ext>
            </a:extLst>
          </p:cNvPr>
          <p:cNvSpPr/>
          <p:nvPr/>
        </p:nvSpPr>
        <p:spPr>
          <a:xfrm>
            <a:off x="317737" y="5483071"/>
            <a:ext cx="1451776" cy="116506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Muestra al azar de 10 posts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87B0CC-D846-4AC3-A46B-60396ED04307}"/>
              </a:ext>
            </a:extLst>
          </p:cNvPr>
          <p:cNvSpPr/>
          <p:nvPr/>
        </p:nvSpPr>
        <p:spPr>
          <a:xfrm>
            <a:off x="0" y="3631096"/>
            <a:ext cx="12192000" cy="32269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90000"/>
                </a:schemeClr>
              </a:gs>
              <a:gs pos="86000">
                <a:schemeClr val="bg1">
                  <a:lumMod val="85000"/>
                </a:schemeClr>
              </a:gs>
              <a:gs pos="71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A101B8CD-01F1-401D-A03F-08D95EDB1012}"/>
              </a:ext>
            </a:extLst>
          </p:cNvPr>
          <p:cNvSpPr/>
          <p:nvPr/>
        </p:nvSpPr>
        <p:spPr>
          <a:xfrm>
            <a:off x="9908900" y="1743841"/>
            <a:ext cx="1987825" cy="22263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CO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5B57B9D-05A9-4F89-BEDB-AD7384024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/>
              <a:t>Resultados de perfilamiento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3E33C5A-E489-41A8-8A25-D059435F0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" r="1" b="3561"/>
          <a:stretch/>
        </p:blipFill>
        <p:spPr>
          <a:xfrm rot="21382311">
            <a:off x="676761" y="1900242"/>
            <a:ext cx="8616599" cy="41399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8181CDFE-DAD5-4EFA-B403-94180B5EE79D}"/>
              </a:ext>
            </a:extLst>
          </p:cNvPr>
          <p:cNvSpPr/>
          <p:nvPr/>
        </p:nvSpPr>
        <p:spPr>
          <a:xfrm>
            <a:off x="9735563" y="1928191"/>
            <a:ext cx="1987825" cy="222636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/>
              <a:t>Palabras clave: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Love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Sweet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err="1"/>
              <a:t>Want</a:t>
            </a:r>
            <a:r>
              <a:rPr lang="es-CO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Hot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err="1"/>
              <a:t>Lov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634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revision>1476</cp:revision>
  <dcterms:created xsi:type="dcterms:W3CDTF">2018-04-24T17:14:44Z</dcterms:created>
  <dcterms:modified xsi:type="dcterms:W3CDTF">2021-10-04T02:31:11Z</dcterms:modified>
</cp:coreProperties>
</file>