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Explore the ‘generalization’ space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Appropriately overwhelming…</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Train the trainer...</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hyperlink" Target="http://dx.doi.org/10.12688/f1000research.10783.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98400" y="212075"/>
            <a:ext cx="8947200" cy="4900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sz="3600" u="sng"/>
              <a:t>Hands-On Reproducible Neuroimaging</a:t>
            </a:r>
            <a:endParaRPr b="1" sz="3600" u="sng"/>
          </a:p>
          <a:p>
            <a:pPr indent="0" lvl="0" marL="0">
              <a:spcBef>
                <a:spcPts val="0"/>
              </a:spcBef>
              <a:spcAft>
                <a:spcPts val="0"/>
              </a:spcAft>
              <a:buNone/>
            </a:pPr>
            <a:r>
              <a:rPr lang="en" sz="4000"/>
              <a:t>Are you ready?</a:t>
            </a:r>
            <a:endParaRPr sz="4000"/>
          </a:p>
          <a:p>
            <a:pPr indent="0" lvl="0" marL="0">
              <a:spcBef>
                <a:spcPts val="0"/>
              </a:spcBef>
              <a:spcAft>
                <a:spcPts val="0"/>
              </a:spcAft>
              <a:buNone/>
            </a:pPr>
            <a:r>
              <a:rPr lang="en" sz="4000"/>
              <a:t>Do you have your VirtualBox?</a:t>
            </a:r>
            <a:endParaRPr sz="4000"/>
          </a:p>
          <a:p>
            <a:pPr indent="0" lvl="0" marL="0">
              <a:spcBef>
                <a:spcPts val="0"/>
              </a:spcBef>
              <a:spcAft>
                <a:spcPts val="0"/>
              </a:spcAft>
              <a:buNone/>
            </a:pPr>
            <a:r>
              <a:rPr lang="en" sz="4000"/>
              <a:t>Do you have the course .ova?</a:t>
            </a:r>
            <a:endParaRPr sz="4000"/>
          </a:p>
          <a:p>
            <a:pPr indent="0" lvl="0" marL="0">
              <a:spcBef>
                <a:spcPts val="0"/>
              </a:spcBef>
              <a:spcAft>
                <a:spcPts val="0"/>
              </a:spcAft>
              <a:buNone/>
            </a:pPr>
            <a:r>
              <a:rPr lang="en" sz="4000"/>
              <a:t>If not, please see one of the course staff!</a:t>
            </a:r>
            <a:endParaRPr sz="4000"/>
          </a:p>
          <a:p>
            <a:pPr indent="0" lvl="0" marL="0">
              <a:spcBef>
                <a:spcPts val="0"/>
              </a:spcBef>
              <a:spcAft>
                <a:spcPts val="0"/>
              </a:spcAft>
              <a:buNone/>
            </a:pPr>
            <a:r>
              <a:t/>
            </a:r>
            <a:endParaRPr sz="2400"/>
          </a:p>
          <a:p>
            <a:pPr indent="0" lvl="0" marL="0">
              <a:spcBef>
                <a:spcPts val="0"/>
              </a:spcBef>
              <a:spcAft>
                <a:spcPts val="0"/>
              </a:spcAft>
              <a:buNone/>
            </a:pPr>
            <a:r>
              <a:rPr lang="en" sz="2400"/>
              <a:t>Please remember to complete the pre-course survey: </a:t>
            </a:r>
            <a:endParaRPr sz="2400"/>
          </a:p>
          <a:p>
            <a:pPr indent="0" lvl="0" marL="0" rtl="0">
              <a:spcBef>
                <a:spcPts val="0"/>
              </a:spcBef>
              <a:spcAft>
                <a:spcPts val="0"/>
              </a:spcAft>
              <a:buNone/>
            </a:pPr>
            <a:r>
              <a:rPr lang="en" sz="2400"/>
              <a:t>https://bit.ly/2MuJcP8</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96050"/>
            <a:ext cx="8520600" cy="49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400">
                <a:latin typeface="Calibri"/>
                <a:ea typeface="Calibri"/>
                <a:cs typeface="Calibri"/>
                <a:sym typeface="Calibri"/>
              </a:rPr>
              <a:t>General Neuroimaging Workflow</a:t>
            </a:r>
            <a:endParaRPr/>
          </a:p>
        </p:txBody>
      </p:sp>
      <p:sp>
        <p:nvSpPr>
          <p:cNvPr id="119" name="Shape 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20" name="Shape 120"/>
          <p:cNvPicPr preferRelativeResize="0"/>
          <p:nvPr/>
        </p:nvPicPr>
        <p:blipFill>
          <a:blip r:embed="rId3">
            <a:alphaModFix/>
          </a:blip>
          <a:stretch>
            <a:fillRect/>
          </a:stretch>
        </p:blipFill>
        <p:spPr>
          <a:xfrm>
            <a:off x="311703" y="1088752"/>
            <a:ext cx="8745301" cy="4054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Shape 125"/>
          <p:cNvPicPr preferRelativeResize="0"/>
          <p:nvPr/>
        </p:nvPicPr>
        <p:blipFill>
          <a:blip r:embed="rId3">
            <a:alphaModFix/>
          </a:blip>
          <a:stretch>
            <a:fillRect/>
          </a:stretch>
        </p:blipFill>
        <p:spPr>
          <a:xfrm>
            <a:off x="5240242" y="9752"/>
            <a:ext cx="3903758" cy="2141851"/>
          </a:xfrm>
          <a:prstGeom prst="rect">
            <a:avLst/>
          </a:prstGeom>
          <a:noFill/>
          <a:ln>
            <a:noFill/>
          </a:ln>
        </p:spPr>
      </p:pic>
      <p:sp>
        <p:nvSpPr>
          <p:cNvPr id="126" name="Shape 126"/>
          <p:cNvSpPr txBox="1"/>
          <p:nvPr>
            <p:ph type="title"/>
          </p:nvPr>
        </p:nvSpPr>
        <p:spPr>
          <a:xfrm>
            <a:off x="93950" y="16447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Everything matters!</a:t>
            </a:r>
            <a:endParaRPr/>
          </a:p>
        </p:txBody>
      </p:sp>
      <p:sp>
        <p:nvSpPr>
          <p:cNvPr id="127" name="Shape 127"/>
          <p:cNvSpPr txBox="1"/>
          <p:nvPr>
            <p:ph idx="1" type="body"/>
          </p:nvPr>
        </p:nvSpPr>
        <p:spPr>
          <a:xfrm>
            <a:off x="0" y="1307925"/>
            <a:ext cx="8520600" cy="57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Tool Selection Matters (i.e. Freesurfer vs. Ants)</a:t>
            </a:r>
            <a:endParaRPr/>
          </a:p>
        </p:txBody>
      </p:sp>
      <p:pic>
        <p:nvPicPr>
          <p:cNvPr id="128" name="Shape 128"/>
          <p:cNvPicPr preferRelativeResize="0"/>
          <p:nvPr/>
        </p:nvPicPr>
        <p:blipFill>
          <a:blip r:embed="rId4">
            <a:alphaModFix/>
          </a:blip>
          <a:stretch>
            <a:fillRect/>
          </a:stretch>
        </p:blipFill>
        <p:spPr>
          <a:xfrm>
            <a:off x="93950" y="3076850"/>
            <a:ext cx="5797875" cy="2066650"/>
          </a:xfrm>
          <a:prstGeom prst="rect">
            <a:avLst/>
          </a:prstGeom>
          <a:noFill/>
          <a:ln>
            <a:noFill/>
          </a:ln>
        </p:spPr>
      </p:pic>
      <p:sp>
        <p:nvSpPr>
          <p:cNvPr id="129" name="Shape 129"/>
          <p:cNvSpPr txBox="1"/>
          <p:nvPr>
            <p:ph idx="1" type="body"/>
          </p:nvPr>
        </p:nvSpPr>
        <p:spPr>
          <a:xfrm>
            <a:off x="0" y="737175"/>
            <a:ext cx="8520600" cy="493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Operating System Matters (i.e. Linux vs. OSX)</a:t>
            </a:r>
            <a:endParaRPr/>
          </a:p>
        </p:txBody>
      </p:sp>
      <p:sp>
        <p:nvSpPr>
          <p:cNvPr id="130" name="Shape 130"/>
          <p:cNvSpPr txBox="1"/>
          <p:nvPr>
            <p:ph idx="1" type="body"/>
          </p:nvPr>
        </p:nvSpPr>
        <p:spPr>
          <a:xfrm>
            <a:off x="0" y="1880625"/>
            <a:ext cx="8520600" cy="636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Data Matters (100 subjects versus 1000 subjects)</a:t>
            </a:r>
            <a:endParaRPr/>
          </a:p>
        </p:txBody>
      </p:sp>
      <p:pic>
        <p:nvPicPr>
          <p:cNvPr id="131" name="Shape 131"/>
          <p:cNvPicPr preferRelativeResize="0"/>
          <p:nvPr/>
        </p:nvPicPr>
        <p:blipFill>
          <a:blip r:embed="rId5">
            <a:alphaModFix/>
          </a:blip>
          <a:stretch>
            <a:fillRect/>
          </a:stretch>
        </p:blipFill>
        <p:spPr>
          <a:xfrm>
            <a:off x="6014836" y="1957575"/>
            <a:ext cx="3098714" cy="3185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19565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3200">
                <a:latin typeface="Calibri"/>
                <a:ea typeface="Calibri"/>
                <a:cs typeface="Calibri"/>
                <a:sym typeface="Calibri"/>
              </a:rPr>
              <a:t>A Vision for a Next-Generation Publication</a:t>
            </a:r>
            <a:endParaRPr/>
          </a:p>
        </p:txBody>
      </p:sp>
      <p:sp>
        <p:nvSpPr>
          <p:cNvPr id="137" name="Shape 137"/>
          <p:cNvSpPr txBox="1"/>
          <p:nvPr>
            <p:ph idx="1" type="body"/>
          </p:nvPr>
        </p:nvSpPr>
        <p:spPr>
          <a:xfrm>
            <a:off x="218200" y="863550"/>
            <a:ext cx="8520600" cy="26835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3000">
                <a:solidFill>
                  <a:schemeClr val="dk1"/>
                </a:solidFill>
                <a:latin typeface="Calibri"/>
                <a:ea typeface="Calibri"/>
                <a:cs typeface="Calibri"/>
                <a:sym typeface="Calibri"/>
              </a:rPr>
              <a:t>The Reproducible Publication of the future includes:</a:t>
            </a:r>
            <a:endParaRPr sz="3000">
              <a:solidFill>
                <a:schemeClr val="dk1"/>
              </a:solidFill>
              <a:latin typeface="Calibri"/>
              <a:ea typeface="Calibri"/>
              <a:cs typeface="Calibri"/>
              <a:sym typeface="Calibri"/>
            </a:endParaRPr>
          </a:p>
          <a:p>
            <a:pPr indent="-381000" lvl="0" marL="4572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Words, as usual, PLUS the following supplemental information:</a:t>
            </a:r>
            <a:endParaRPr sz="2400">
              <a:solidFill>
                <a:schemeClr val="dk1"/>
              </a:solidFill>
              <a:latin typeface="Calibri"/>
              <a:ea typeface="Calibri"/>
              <a:cs typeface="Calibri"/>
              <a:sym typeface="Calibri"/>
            </a:endParaRPr>
          </a:p>
          <a:p>
            <a:pPr indent="-381000" lvl="1" marL="9144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Data</a:t>
            </a:r>
            <a:endParaRPr sz="2400">
              <a:solidFill>
                <a:schemeClr val="dk1"/>
              </a:solidFill>
              <a:latin typeface="Calibri"/>
              <a:ea typeface="Calibri"/>
              <a:cs typeface="Calibri"/>
              <a:sym typeface="Calibri"/>
            </a:endParaRPr>
          </a:p>
          <a:p>
            <a:pPr indent="-381000" lvl="1" marL="9144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Workflow Specification</a:t>
            </a:r>
            <a:endParaRPr sz="2400">
              <a:solidFill>
                <a:schemeClr val="dk1"/>
              </a:solidFill>
              <a:latin typeface="Calibri"/>
              <a:ea typeface="Calibri"/>
              <a:cs typeface="Calibri"/>
              <a:sym typeface="Calibri"/>
            </a:endParaRPr>
          </a:p>
          <a:p>
            <a:pPr indent="-381000" lvl="1" marL="9144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Execution Environment Specification</a:t>
            </a:r>
            <a:endParaRPr sz="2400">
              <a:solidFill>
                <a:schemeClr val="dk1"/>
              </a:solidFill>
              <a:latin typeface="Calibri"/>
              <a:ea typeface="Calibri"/>
              <a:cs typeface="Calibri"/>
              <a:sym typeface="Calibri"/>
            </a:endParaRPr>
          </a:p>
          <a:p>
            <a:pPr indent="-381000" lvl="1" marL="914400" rtl="0">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Complete Results</a:t>
            </a:r>
            <a:endParaRPr sz="2400">
              <a:solidFill>
                <a:schemeClr val="dk1"/>
              </a:solidFill>
              <a:latin typeface="Calibri"/>
              <a:ea typeface="Calibri"/>
              <a:cs typeface="Calibri"/>
              <a:sym typeface="Calibri"/>
            </a:endParaRPr>
          </a:p>
          <a:p>
            <a:pPr indent="0" lvl="0" marL="0" rtl="0">
              <a:spcBef>
                <a:spcPts val="0"/>
              </a:spcBef>
              <a:spcAft>
                <a:spcPts val="1600"/>
              </a:spcAft>
              <a:buNone/>
            </a:pPr>
            <a:r>
              <a:t/>
            </a:r>
            <a:endParaRPr/>
          </a:p>
        </p:txBody>
      </p:sp>
      <p:sp>
        <p:nvSpPr>
          <p:cNvPr id="138" name="Shape 138"/>
          <p:cNvSpPr txBox="1"/>
          <p:nvPr/>
        </p:nvSpPr>
        <p:spPr>
          <a:xfrm>
            <a:off x="218200" y="3360050"/>
            <a:ext cx="5447400" cy="164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en" sz="1800">
                <a:solidFill>
                  <a:schemeClr val="dk1"/>
                </a:solidFill>
              </a:rPr>
              <a:t>In other words, given the data, workflow specification and execution environment specification, a third party can generate (and validate) the exact results independently.</a:t>
            </a:r>
            <a:endParaRPr b="1" sz="1800">
              <a:solidFill>
                <a:schemeClr val="dk1"/>
              </a:solidFill>
            </a:endParaRPr>
          </a:p>
          <a:p>
            <a:pPr indent="0" lvl="0" marL="0" rtl="0">
              <a:lnSpc>
                <a:spcPct val="100000"/>
              </a:lnSpc>
              <a:spcBef>
                <a:spcPts val="0"/>
              </a:spcBef>
              <a:spcAft>
                <a:spcPts val="0"/>
              </a:spcAft>
              <a:buNone/>
            </a:pPr>
            <a:r>
              <a:t/>
            </a:r>
            <a:endParaRPr sz="2400"/>
          </a:p>
        </p:txBody>
      </p:sp>
      <p:pic>
        <p:nvPicPr>
          <p:cNvPr id="139" name="Shape 139"/>
          <p:cNvPicPr preferRelativeResize="0"/>
          <p:nvPr/>
        </p:nvPicPr>
        <p:blipFill>
          <a:blip r:embed="rId3">
            <a:alphaModFix/>
          </a:blip>
          <a:stretch>
            <a:fillRect/>
          </a:stretch>
        </p:blipFill>
        <p:spPr>
          <a:xfrm>
            <a:off x="5743652" y="1882725"/>
            <a:ext cx="3400350" cy="2879775"/>
          </a:xfrm>
          <a:prstGeom prst="rect">
            <a:avLst/>
          </a:prstGeom>
          <a:noFill/>
          <a:ln>
            <a:noFill/>
          </a:ln>
        </p:spPr>
      </p:pic>
      <p:sp>
        <p:nvSpPr>
          <p:cNvPr id="140" name="Shape 140"/>
          <p:cNvSpPr txBox="1"/>
          <p:nvPr/>
        </p:nvSpPr>
        <p:spPr>
          <a:xfrm>
            <a:off x="140400" y="4572350"/>
            <a:ext cx="9003600" cy="701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rgbClr val="000000"/>
                </a:solidFill>
                <a:latin typeface="Calibri"/>
                <a:ea typeface="Calibri"/>
                <a:cs typeface="Calibri"/>
                <a:sym typeface="Calibri"/>
              </a:rPr>
              <a:t>Ghosh SS, Poline JB, Keator DB </a:t>
            </a:r>
            <a:r>
              <a:rPr i="1" lang="en">
                <a:solidFill>
                  <a:srgbClr val="000000"/>
                </a:solidFill>
                <a:latin typeface="Calibri"/>
                <a:ea typeface="Calibri"/>
                <a:cs typeface="Calibri"/>
                <a:sym typeface="Calibri"/>
              </a:rPr>
              <a:t>et al.</a:t>
            </a:r>
            <a:r>
              <a:rPr lang="en">
                <a:solidFill>
                  <a:srgbClr val="000000"/>
                </a:solidFill>
                <a:latin typeface="Calibri"/>
                <a:ea typeface="Calibri"/>
                <a:cs typeface="Calibri"/>
                <a:sym typeface="Calibri"/>
              </a:rPr>
              <a:t> A very simple, re-executable neuroimaging publication. </a:t>
            </a:r>
            <a:r>
              <a:rPr i="1" lang="en">
                <a:solidFill>
                  <a:srgbClr val="000000"/>
                </a:solidFill>
                <a:latin typeface="Calibri"/>
                <a:ea typeface="Calibri"/>
                <a:cs typeface="Calibri"/>
                <a:sym typeface="Calibri"/>
              </a:rPr>
              <a:t>F1000Research</a:t>
            </a:r>
            <a:r>
              <a:rPr lang="en">
                <a:solidFill>
                  <a:srgbClr val="000000"/>
                </a:solidFill>
                <a:latin typeface="Calibri"/>
                <a:ea typeface="Calibri"/>
                <a:cs typeface="Calibri"/>
                <a:sym typeface="Calibri"/>
              </a:rPr>
              <a:t> 2017, 6:124 (doi: </a:t>
            </a:r>
            <a:r>
              <a:rPr lang="en" u="sng">
                <a:solidFill>
                  <a:srgbClr val="0097A7"/>
                </a:solidFill>
                <a:latin typeface="Calibri"/>
                <a:ea typeface="Calibri"/>
                <a:cs typeface="Calibri"/>
                <a:sym typeface="Calibri"/>
                <a:hlinkClick r:id="rId4"/>
              </a:rPr>
              <a:t>10.12688/f1000research.10783.2</a:t>
            </a:r>
            <a:r>
              <a:rPr lang="en">
                <a:solidFill>
                  <a:srgbClr val="000000"/>
                </a:solidFill>
                <a:latin typeface="Calibri"/>
                <a:ea typeface="Calibri"/>
                <a:cs typeface="Calibri"/>
                <a:sym typeface="Calibri"/>
              </a:rPr>
              <a:t>)</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Shape 145"/>
          <p:cNvPicPr preferRelativeResize="0"/>
          <p:nvPr/>
        </p:nvPicPr>
        <p:blipFill>
          <a:blip r:embed="rId3">
            <a:alphaModFix/>
          </a:blip>
          <a:stretch>
            <a:fillRect/>
          </a:stretch>
        </p:blipFill>
        <p:spPr>
          <a:xfrm>
            <a:off x="1173486" y="0"/>
            <a:ext cx="7394180" cy="5143501"/>
          </a:xfrm>
          <a:prstGeom prst="rect">
            <a:avLst/>
          </a:prstGeom>
          <a:noFill/>
          <a:ln>
            <a:noFill/>
          </a:ln>
        </p:spPr>
      </p:pic>
      <p:sp>
        <p:nvSpPr>
          <p:cNvPr id="146" name="Shape 146"/>
          <p:cNvSpPr txBox="1"/>
          <p:nvPr/>
        </p:nvSpPr>
        <p:spPr>
          <a:xfrm>
            <a:off x="0" y="844700"/>
            <a:ext cx="3795000" cy="4213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The materials we are </a:t>
            </a:r>
            <a:r>
              <a:rPr lang="en">
                <a:solidFill>
                  <a:schemeClr val="dk1"/>
                </a:solidFill>
              </a:rPr>
              <a:t>using</a:t>
            </a:r>
            <a:r>
              <a:rPr lang="en">
                <a:solidFill>
                  <a:schemeClr val="dk1"/>
                </a:solidFill>
              </a:rPr>
              <a:t> today are part of a larger curriculum</a:t>
            </a:r>
            <a:endParaRPr>
              <a:solidFill>
                <a:schemeClr val="dk1"/>
              </a:solidFill>
            </a:endParaRPr>
          </a:p>
          <a:p>
            <a:pPr indent="0" lvl="0" marL="0">
              <a:spcBef>
                <a:spcPts val="0"/>
              </a:spcBef>
              <a:spcAft>
                <a:spcPts val="0"/>
              </a:spcAft>
              <a:buNone/>
            </a:pPr>
            <a:r>
              <a:t/>
            </a:r>
            <a:endParaRPr>
              <a:solidFill>
                <a:schemeClr val="dk1"/>
              </a:solidFill>
            </a:endParaRPr>
          </a:p>
          <a:p>
            <a:pPr indent="0" lvl="0" marL="0" algn="ctr">
              <a:spcBef>
                <a:spcPts val="0"/>
              </a:spcBef>
              <a:spcAft>
                <a:spcPts val="0"/>
              </a:spcAft>
              <a:buNone/>
            </a:pPr>
            <a:r>
              <a:rPr b="1" lang="en">
                <a:solidFill>
                  <a:schemeClr val="dk1"/>
                </a:solidFill>
              </a:rPr>
              <a:t>training.repronim.org</a:t>
            </a:r>
            <a:endParaRPr b="1">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It borrows from the concepts of Software and Data Carpentry, and ultimately has a “</a:t>
            </a:r>
            <a:r>
              <a:rPr lang="en">
                <a:solidFill>
                  <a:schemeClr val="dk1"/>
                </a:solidFill>
              </a:rPr>
              <a:t>Train the Trainer” design.</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As this full curriculum is designed to potentially spans many months, spending 1 day on this will potentially feel </a:t>
            </a:r>
            <a:r>
              <a:rPr b="1" lang="en">
                <a:solidFill>
                  <a:schemeClr val="dk1"/>
                </a:solidFill>
              </a:rPr>
              <a:t>“Appropriately Overwhelming”</a:t>
            </a:r>
            <a:r>
              <a:rPr lang="en">
                <a:solidFill>
                  <a:schemeClr val="dk1"/>
                </a:solidFill>
              </a:rPr>
              <a:t>.  That’s ok (and even the intent). We all will still have a lot of learning and practice to do after today's session.</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1" type="body"/>
          </p:nvPr>
        </p:nvSpPr>
        <p:spPr>
          <a:xfrm>
            <a:off x="0" y="755200"/>
            <a:ext cx="49380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595959"/>
              </a:buClr>
              <a:buSzPts val="1800"/>
              <a:buChar char="●"/>
            </a:pPr>
            <a:r>
              <a:rPr lang="en">
                <a:solidFill>
                  <a:srgbClr val="595959"/>
                </a:solidFill>
              </a:rPr>
              <a:t>Identify simple things researchers WANT to do.</a:t>
            </a:r>
            <a:endParaRPr>
              <a:solidFill>
                <a:srgbClr val="595959"/>
              </a:solidFill>
            </a:endParaRPr>
          </a:p>
          <a:p>
            <a:pPr indent="-342900" lvl="0" marL="457200" rtl="0">
              <a:spcBef>
                <a:spcPts val="0"/>
              </a:spcBef>
              <a:spcAft>
                <a:spcPts val="0"/>
              </a:spcAft>
              <a:buClr>
                <a:srgbClr val="595959"/>
              </a:buClr>
              <a:buSzPts val="1800"/>
              <a:buChar char="●"/>
            </a:pPr>
            <a:r>
              <a:rPr lang="en">
                <a:solidFill>
                  <a:srgbClr val="595959"/>
                </a:solidFill>
              </a:rPr>
              <a:t>Give them instructions for things that they will understand that they CAN do.</a:t>
            </a:r>
            <a:endParaRPr>
              <a:solidFill>
                <a:srgbClr val="595959"/>
              </a:solidFill>
            </a:endParaRPr>
          </a:p>
          <a:p>
            <a:pPr indent="0" lvl="0" marL="0">
              <a:spcBef>
                <a:spcPts val="1600"/>
              </a:spcBef>
              <a:spcAft>
                <a:spcPts val="0"/>
              </a:spcAft>
              <a:buNone/>
            </a:pPr>
            <a:r>
              <a:t/>
            </a:r>
            <a:endParaRPr>
              <a:solidFill>
                <a:srgbClr val="595959"/>
              </a:solidFill>
            </a:endParaRPr>
          </a:p>
          <a:p>
            <a:pPr indent="-342900" lvl="0" marL="457200" rtl="0">
              <a:spcBef>
                <a:spcPts val="1600"/>
              </a:spcBef>
              <a:spcAft>
                <a:spcPts val="0"/>
              </a:spcAft>
              <a:buClr>
                <a:srgbClr val="595959"/>
              </a:buClr>
              <a:buSzPts val="1800"/>
              <a:buChar char="●"/>
            </a:pPr>
            <a:r>
              <a:rPr lang="en">
                <a:solidFill>
                  <a:srgbClr val="595959"/>
                </a:solidFill>
              </a:rPr>
              <a:t>Support/embrace incremental improvements!</a:t>
            </a:r>
            <a:endParaRPr>
              <a:solidFill>
                <a:srgbClr val="595959"/>
              </a:solidFill>
            </a:endParaRPr>
          </a:p>
          <a:p>
            <a:pPr indent="0" lvl="0" marL="0">
              <a:spcBef>
                <a:spcPts val="1600"/>
              </a:spcBef>
              <a:spcAft>
                <a:spcPts val="0"/>
              </a:spcAft>
              <a:buNone/>
            </a:pPr>
            <a:r>
              <a:t/>
            </a:r>
            <a:endParaRPr>
              <a:solidFill>
                <a:srgbClr val="595959"/>
              </a:solidFill>
            </a:endParaRPr>
          </a:p>
          <a:p>
            <a:pPr indent="-342900" lvl="0" marL="457200" rtl="0">
              <a:spcBef>
                <a:spcPts val="1600"/>
              </a:spcBef>
              <a:spcAft>
                <a:spcPts val="0"/>
              </a:spcAft>
              <a:buClr>
                <a:srgbClr val="595959"/>
              </a:buClr>
              <a:buSzPts val="1800"/>
              <a:buChar char="●"/>
            </a:pPr>
            <a:r>
              <a:rPr lang="en">
                <a:solidFill>
                  <a:srgbClr val="595959"/>
                </a:solidFill>
              </a:rPr>
              <a:t>Think Locally; Act Globally</a:t>
            </a:r>
            <a:endParaRPr>
              <a:solidFill>
                <a:srgbClr val="595959"/>
              </a:solidFill>
            </a:endParaRPr>
          </a:p>
          <a:p>
            <a:pPr indent="-342900" lvl="0" marL="457200" rtl="0">
              <a:spcBef>
                <a:spcPts val="0"/>
              </a:spcBef>
              <a:spcAft>
                <a:spcPts val="0"/>
              </a:spcAft>
              <a:buClr>
                <a:srgbClr val="595959"/>
              </a:buClr>
              <a:buSzPts val="1800"/>
              <a:buChar char="●"/>
            </a:pPr>
            <a:r>
              <a:rPr lang="en">
                <a:solidFill>
                  <a:srgbClr val="595959"/>
                </a:solidFill>
              </a:rPr>
              <a:t>Think reproducibly; Act re-executably</a:t>
            </a:r>
            <a:endParaRPr>
              <a:solidFill>
                <a:srgbClr val="595959"/>
              </a:solidFill>
            </a:endParaRPr>
          </a:p>
          <a:p>
            <a:pPr indent="0" lvl="0" marL="0">
              <a:spcBef>
                <a:spcPts val="1600"/>
              </a:spcBef>
              <a:spcAft>
                <a:spcPts val="1600"/>
              </a:spcAft>
              <a:buNone/>
            </a:pPr>
            <a:r>
              <a:t/>
            </a:r>
            <a:endParaRPr/>
          </a:p>
        </p:txBody>
      </p:sp>
      <p:pic>
        <p:nvPicPr>
          <p:cNvPr id="152" name="Shape 152"/>
          <p:cNvPicPr preferRelativeResize="0"/>
          <p:nvPr/>
        </p:nvPicPr>
        <p:blipFill>
          <a:blip r:embed="rId3">
            <a:alphaModFix/>
          </a:blip>
          <a:stretch>
            <a:fillRect/>
          </a:stretch>
        </p:blipFill>
        <p:spPr>
          <a:xfrm>
            <a:off x="4858911" y="0"/>
            <a:ext cx="4285076"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0" y="1225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Schedule</a:t>
            </a:r>
            <a:endParaRPr/>
          </a:p>
        </p:txBody>
      </p:sp>
      <p:sp>
        <p:nvSpPr>
          <p:cNvPr id="158" name="Shape 158"/>
          <p:cNvSpPr txBox="1"/>
          <p:nvPr>
            <p:ph idx="1" type="body"/>
          </p:nvPr>
        </p:nvSpPr>
        <p:spPr>
          <a:xfrm>
            <a:off x="0" y="695275"/>
            <a:ext cx="9144000" cy="450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8:30-10:00 </a:t>
            </a:r>
            <a:endParaRPr/>
          </a:p>
          <a:p>
            <a:pPr indent="0" lvl="0" marL="0" rtl="0">
              <a:spcBef>
                <a:spcPts val="0"/>
              </a:spcBef>
              <a:spcAft>
                <a:spcPts val="0"/>
              </a:spcAft>
              <a:buNone/>
            </a:pPr>
            <a:r>
              <a:rPr b="1" lang="en"/>
              <a:t>FAIR Data - BIDS datasets  - Jeffrey Grethe, UCSD</a:t>
            </a:r>
            <a:endParaRPr b="1"/>
          </a:p>
          <a:p>
            <a:pPr indent="0" lvl="0" marL="0" rtl="0">
              <a:spcBef>
                <a:spcPts val="0"/>
              </a:spcBef>
              <a:spcAft>
                <a:spcPts val="0"/>
              </a:spcAft>
              <a:buNone/>
            </a:pPr>
            <a:r>
              <a:t/>
            </a:r>
            <a:endParaRPr b="1"/>
          </a:p>
          <a:p>
            <a:pPr indent="0" lvl="0" marL="0" rtl="0">
              <a:spcBef>
                <a:spcPts val="0"/>
              </a:spcBef>
              <a:spcAft>
                <a:spcPts val="0"/>
              </a:spcAft>
              <a:buNone/>
            </a:pPr>
            <a:r>
              <a:rPr lang="en"/>
              <a:t>10:15-11:45 </a:t>
            </a:r>
            <a:endParaRPr/>
          </a:p>
          <a:p>
            <a:pPr indent="0" lvl="0" marL="0" rtl="0">
              <a:spcBef>
                <a:spcPts val="0"/>
              </a:spcBef>
              <a:spcAft>
                <a:spcPts val="0"/>
              </a:spcAft>
              <a:buNone/>
            </a:pPr>
            <a:r>
              <a:rPr b="1" lang="en"/>
              <a:t>Computational basis  - </a:t>
            </a:r>
            <a:r>
              <a:rPr b="1" lang="en" sz="1400"/>
              <a:t>Yaroslav Halchenko, Dartmouth College and Michael Hanke, Magdeburg</a:t>
            </a:r>
            <a:endParaRPr b="1" sz="1400"/>
          </a:p>
          <a:p>
            <a:pPr indent="0" lvl="0" marL="0" rtl="0">
              <a:spcBef>
                <a:spcPts val="0"/>
              </a:spcBef>
              <a:spcAft>
                <a:spcPts val="0"/>
              </a:spcAft>
              <a:buNone/>
            </a:pPr>
            <a:r>
              <a:t/>
            </a:r>
            <a:endParaRPr b="1" sz="1400"/>
          </a:p>
          <a:p>
            <a:pPr indent="0" lvl="0" marL="0" rtl="0">
              <a:spcBef>
                <a:spcPts val="0"/>
              </a:spcBef>
              <a:spcAft>
                <a:spcPts val="0"/>
              </a:spcAft>
              <a:buClr>
                <a:schemeClr val="dk1"/>
              </a:buClr>
              <a:buSzPts val="1100"/>
              <a:buFont typeface="Arial"/>
              <a:buNone/>
            </a:pPr>
            <a:r>
              <a:rPr lang="en"/>
              <a:t>13:00-14:30</a:t>
            </a:r>
            <a:endParaRPr/>
          </a:p>
          <a:p>
            <a:pPr indent="0" lvl="0" marL="0" rtl="0">
              <a:spcBef>
                <a:spcPts val="0"/>
              </a:spcBef>
              <a:spcAft>
                <a:spcPts val="0"/>
              </a:spcAft>
              <a:buNone/>
            </a:pPr>
            <a:r>
              <a:rPr b="1" lang="en"/>
              <a:t>Neuroimaging Workflows - Dorota Jarecka and Satrajit Ghosh, MIT</a:t>
            </a:r>
            <a:endParaRPr b="1"/>
          </a:p>
          <a:p>
            <a:pPr indent="0" lvl="0" marL="0" rtl="0">
              <a:spcBef>
                <a:spcPts val="0"/>
              </a:spcBef>
              <a:spcAft>
                <a:spcPts val="0"/>
              </a:spcAft>
              <a:buNone/>
            </a:pPr>
            <a:r>
              <a:t/>
            </a:r>
            <a:endParaRPr b="1"/>
          </a:p>
          <a:p>
            <a:pPr indent="0" lvl="0" marL="0" rtl="0">
              <a:spcBef>
                <a:spcPts val="0"/>
              </a:spcBef>
              <a:spcAft>
                <a:spcPts val="0"/>
              </a:spcAft>
              <a:buNone/>
            </a:pPr>
            <a:r>
              <a:rPr lang="en"/>
              <a:t>14:45-16:00</a:t>
            </a:r>
            <a:r>
              <a:rPr b="1" lang="en"/>
              <a:t> </a:t>
            </a:r>
            <a:endParaRPr b="1"/>
          </a:p>
          <a:p>
            <a:pPr indent="0" lvl="0" marL="0" rtl="0">
              <a:spcBef>
                <a:spcPts val="0"/>
              </a:spcBef>
              <a:spcAft>
                <a:spcPts val="0"/>
              </a:spcAft>
              <a:buClr>
                <a:schemeClr val="dk1"/>
              </a:buClr>
              <a:buSzPts val="1100"/>
              <a:buFont typeface="Arial"/>
              <a:buNone/>
            </a:pPr>
            <a:r>
              <a:rPr b="1" lang="en"/>
              <a:t>Statistics for reproducibility  - Celia Greenwood and Jean-Baptiste Poline, McGill</a:t>
            </a:r>
            <a:endParaRPr b="1"/>
          </a:p>
          <a:p>
            <a:pPr indent="0" lvl="0" marL="0">
              <a:spcBef>
                <a:spcPts val="0"/>
              </a:spcBef>
              <a:spcAft>
                <a:spcPts val="0"/>
              </a:spcAft>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5" name="Shape 165"/>
          <p:cNvPicPr preferRelativeResize="0"/>
          <p:nvPr/>
        </p:nvPicPr>
        <p:blipFill>
          <a:blip r:embed="rId3">
            <a:alphaModFix/>
          </a:blip>
          <a:stretch>
            <a:fillRect/>
          </a:stretch>
        </p:blipFill>
        <p:spPr>
          <a:xfrm>
            <a:off x="-4560" y="1304"/>
            <a:ext cx="914856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196700" y="478825"/>
            <a:ext cx="8520600" cy="3395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OHBM All Day Educational Course</a:t>
            </a:r>
            <a:endParaRPr sz="3600"/>
          </a:p>
          <a:p>
            <a:pPr indent="0" lvl="0" marL="0">
              <a:spcBef>
                <a:spcPts val="0"/>
              </a:spcBef>
              <a:spcAft>
                <a:spcPts val="0"/>
              </a:spcAft>
              <a:buNone/>
            </a:pPr>
            <a:r>
              <a:rPr lang="en" sz="3600"/>
              <a:t> </a:t>
            </a:r>
            <a:endParaRPr sz="3600"/>
          </a:p>
          <a:p>
            <a:pPr indent="0" lvl="0" marL="0">
              <a:spcBef>
                <a:spcPts val="0"/>
              </a:spcBef>
              <a:spcAft>
                <a:spcPts val="0"/>
              </a:spcAft>
              <a:buNone/>
            </a:pPr>
            <a:r>
              <a:rPr lang="en" sz="3600"/>
              <a:t>Hands on Reproducible Brain Imaging</a:t>
            </a:r>
            <a:endParaRPr sz="3600"/>
          </a:p>
          <a:p>
            <a:pPr indent="0" lvl="0" marL="0">
              <a:spcBef>
                <a:spcPts val="0"/>
              </a:spcBef>
              <a:spcAft>
                <a:spcPts val="0"/>
              </a:spcAft>
              <a:buNone/>
            </a:pPr>
            <a:r>
              <a:t/>
            </a:r>
            <a:endParaRPr sz="3600"/>
          </a:p>
          <a:p>
            <a:pPr indent="0" lvl="0" marL="0">
              <a:spcBef>
                <a:spcPts val="0"/>
              </a:spcBef>
              <a:spcAft>
                <a:spcPts val="0"/>
              </a:spcAft>
              <a:buNone/>
            </a:pPr>
            <a:r>
              <a:rPr lang="en" sz="3600"/>
              <a:t>Introduction to Reproducible Neuroimaging: Motivations</a:t>
            </a:r>
            <a:endParaRPr sz="3600"/>
          </a:p>
        </p:txBody>
      </p:sp>
      <p:pic>
        <p:nvPicPr>
          <p:cNvPr descr="square-512.png" id="60" name="Shape 60"/>
          <p:cNvPicPr preferRelativeResize="0"/>
          <p:nvPr/>
        </p:nvPicPr>
        <p:blipFill>
          <a:blip r:embed="rId3">
            <a:alphaModFix/>
          </a:blip>
          <a:stretch>
            <a:fillRect/>
          </a:stretch>
        </p:blipFill>
        <p:spPr>
          <a:xfrm>
            <a:off x="7186725" y="3186225"/>
            <a:ext cx="1957275" cy="1957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idx="1" type="body"/>
          </p:nvPr>
        </p:nvSpPr>
        <p:spPr>
          <a:xfrm>
            <a:off x="259450" y="5268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Show of hands: Who thinks engaging in Reproducible Research is important?</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Show of hands: If I pulled the neuroimaging papers just from this year (PubMed currently says that there are 3,381 of them), how many do you think would be reproducible?</a:t>
            </a:r>
            <a:endParaRPr>
              <a:solidFill>
                <a:schemeClr val="dk1"/>
              </a:solidFill>
            </a:endParaRPr>
          </a:p>
          <a:p>
            <a:pPr indent="-342900" lvl="0" marL="457200" rtl="0">
              <a:spcBef>
                <a:spcPts val="1600"/>
              </a:spcBef>
              <a:spcAft>
                <a:spcPts val="0"/>
              </a:spcAft>
              <a:buClr>
                <a:schemeClr val="dk1"/>
              </a:buClr>
              <a:buSzPts val="1800"/>
              <a:buChar char="●"/>
            </a:pPr>
            <a:r>
              <a:rPr lang="en">
                <a:solidFill>
                  <a:schemeClr val="dk1"/>
                </a:solidFill>
              </a:rPr>
              <a:t>90 - 100%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Between 50 - 90%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25 - 50%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Less than 25%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None?</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1" name="Shape 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It’s not a completely fair question, as we’ve not yet really established what we mean by ‘reproducible’. Can any of the audience tell me what they mean by ‘reproducible’?</a:t>
            </a:r>
            <a:endParaRPr>
              <a:solidFill>
                <a:schemeClr val="dk1"/>
              </a:solidFill>
            </a:endParaRPr>
          </a:p>
          <a:p>
            <a:pPr indent="0" lvl="0" marL="0" rtl="0">
              <a:spcBef>
                <a:spcPts val="1600"/>
              </a:spcBef>
              <a:spcAft>
                <a:spcPts val="0"/>
              </a:spcAft>
              <a:buNone/>
            </a:pPr>
            <a:r>
              <a:t/>
            </a:r>
            <a:endParaRPr>
              <a:solidFill>
                <a:schemeClr val="dk1"/>
              </a:solidFill>
            </a:endParaRPr>
          </a:p>
          <a:p>
            <a:pPr indent="0" lvl="0" marL="0" rtl="0">
              <a:spcBef>
                <a:spcPts val="1600"/>
              </a:spcBef>
              <a:spcAft>
                <a:spcPts val="0"/>
              </a:spcAft>
              <a:buNone/>
            </a:pPr>
            <a:r>
              <a:rPr lang="en">
                <a:solidFill>
                  <a:schemeClr val="dk1"/>
                </a:solidFill>
              </a:rPr>
              <a:t>So, there are lots of different potential ways to talk about reproducibility. I’m going to set some definitions that we will use for today. There are definitely other ways to think about this, and define terms, but I think the following framework</a:t>
            </a:r>
            <a:endParaRPr>
              <a:solidFill>
                <a:schemeClr val="dk1"/>
              </a:solidFill>
            </a:endParaRPr>
          </a:p>
          <a:p>
            <a:pPr indent="0" lvl="0" marL="0" rt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187000" y="102125"/>
            <a:ext cx="8520600" cy="732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300">
                <a:latin typeface="Calibri"/>
                <a:ea typeface="Calibri"/>
                <a:cs typeface="Calibri"/>
                <a:sym typeface="Calibri"/>
              </a:rPr>
              <a:t>Spectrum of Reproducibility</a:t>
            </a:r>
            <a:endParaRPr/>
          </a:p>
        </p:txBody>
      </p:sp>
      <p:sp>
        <p:nvSpPr>
          <p:cNvPr id="77" name="Shape 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78" name="Shape 78"/>
          <p:cNvPicPr preferRelativeResize="0"/>
          <p:nvPr/>
        </p:nvPicPr>
        <p:blipFill rotWithShape="1">
          <a:blip r:embed="rId3">
            <a:alphaModFix/>
          </a:blip>
          <a:srcRect b="-8" l="0" r="0" t="11442"/>
          <a:stretch/>
        </p:blipFill>
        <p:spPr>
          <a:xfrm>
            <a:off x="349851" y="898861"/>
            <a:ext cx="8520601" cy="42446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idx="1" type="body"/>
          </p:nvPr>
        </p:nvSpPr>
        <p:spPr>
          <a:xfrm>
            <a:off x="216425" y="695275"/>
            <a:ext cx="8692200" cy="436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premise is that a ‘true’ finding should generalize (i.e. always be true).</a:t>
            </a:r>
            <a:endParaRPr/>
          </a:p>
          <a:p>
            <a:pPr indent="0" lvl="0" marL="0">
              <a:spcBef>
                <a:spcPts val="1600"/>
              </a:spcBef>
              <a:spcAft>
                <a:spcPts val="0"/>
              </a:spcAft>
              <a:buNone/>
            </a:pPr>
            <a:r>
              <a:rPr lang="en"/>
              <a:t>If a paper reaches a conclusion such as </a:t>
            </a:r>
            <a:endParaRPr/>
          </a:p>
          <a:p>
            <a:pPr indent="-342900" lvl="0" marL="457200" rtl="0">
              <a:spcBef>
                <a:spcPts val="1600"/>
              </a:spcBef>
              <a:spcAft>
                <a:spcPts val="0"/>
              </a:spcAft>
              <a:buSzPts val="1800"/>
              <a:buChar char="-"/>
            </a:pPr>
            <a:r>
              <a:rPr lang="en"/>
              <a:t>“The volume of the corpus callosum is reduced in children with autism”, </a:t>
            </a:r>
            <a:endParaRPr/>
          </a:p>
          <a:p>
            <a:pPr indent="0" lvl="0" marL="0">
              <a:spcBef>
                <a:spcPts val="1600"/>
              </a:spcBef>
              <a:spcAft>
                <a:spcPts val="0"/>
              </a:spcAft>
              <a:buNone/>
            </a:pPr>
            <a:r>
              <a:rPr lang="en"/>
              <a:t>That statement, if generalizable, should hold for </a:t>
            </a:r>
            <a:r>
              <a:rPr b="1" lang="en"/>
              <a:t>any</a:t>
            </a:r>
            <a:r>
              <a:rPr lang="en"/>
              <a:t> </a:t>
            </a:r>
            <a:r>
              <a:rPr i="1" lang="en"/>
              <a:t>valid way of measuring corpus callosum volume</a:t>
            </a:r>
            <a:r>
              <a:rPr lang="en"/>
              <a:t>, and in </a:t>
            </a:r>
            <a:r>
              <a:rPr b="1" lang="en"/>
              <a:t>all</a:t>
            </a:r>
            <a:r>
              <a:rPr lang="en"/>
              <a:t> </a:t>
            </a:r>
            <a:r>
              <a:rPr i="1" lang="en"/>
              <a:t>children with Autism</a:t>
            </a:r>
            <a:r>
              <a:rPr lang="en"/>
              <a:t>.</a:t>
            </a:r>
            <a:endParaRPr/>
          </a:p>
          <a:p>
            <a:pPr indent="0" lvl="0" marL="0" rtl="0">
              <a:spcBef>
                <a:spcPts val="1600"/>
              </a:spcBef>
              <a:spcAft>
                <a:spcPts val="0"/>
              </a:spcAft>
              <a:buNone/>
            </a:pPr>
            <a:r>
              <a:rPr lang="en"/>
              <a:t>Individual papers usually do not explore multiple valid ways of making a measurement (i.e. run FreeSurfer and ANTS); and, particularly for complex spectrum-style disorders, the </a:t>
            </a:r>
            <a:r>
              <a:rPr lang="en"/>
              <a:t>representativeness</a:t>
            </a:r>
            <a:r>
              <a:rPr lang="en"/>
              <a:t> of any finite sample and a disorder is to be questioned (it is possible that the subset of patients with autism that consent to undergo a MRI scan is not a </a:t>
            </a:r>
            <a:r>
              <a:rPr lang="en"/>
              <a:t>truly</a:t>
            </a:r>
            <a:r>
              <a:rPr lang="en"/>
              <a:t> </a:t>
            </a:r>
            <a:r>
              <a:rPr lang="en"/>
              <a:t>representative</a:t>
            </a:r>
            <a:r>
              <a:rPr lang="en"/>
              <a:t> sample of the Autism diagnosis, for example…)</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Shape 88"/>
          <p:cNvPicPr preferRelativeResize="0"/>
          <p:nvPr/>
        </p:nvPicPr>
        <p:blipFill>
          <a:blip r:embed="rId3">
            <a:alphaModFix/>
          </a:blip>
          <a:stretch>
            <a:fillRect/>
          </a:stretch>
        </p:blipFill>
        <p:spPr>
          <a:xfrm>
            <a:off x="1060657" y="0"/>
            <a:ext cx="7022686"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102125"/>
            <a:ext cx="8520600" cy="105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3200"/>
              <a:t>Progress in improving mental health outcomes has been slow</a:t>
            </a:r>
            <a:endParaRPr/>
          </a:p>
        </p:txBody>
      </p:sp>
      <p:sp>
        <p:nvSpPr>
          <p:cNvPr id="94" name="Shape 94"/>
          <p:cNvSpPr txBox="1"/>
          <p:nvPr>
            <p:ph idx="1" type="body"/>
          </p:nvPr>
        </p:nvSpPr>
        <p:spPr>
          <a:xfrm>
            <a:off x="93600" y="1076225"/>
            <a:ext cx="8738700" cy="27219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Clr>
                <a:schemeClr val="dk1"/>
              </a:buClr>
              <a:buSzPts val="1800"/>
              <a:buFont typeface="Calibri"/>
              <a:buChar char="●"/>
            </a:pPr>
            <a:r>
              <a:rPr lang="en">
                <a:solidFill>
                  <a:schemeClr val="dk1"/>
                </a:solidFill>
                <a:latin typeface="Calibri"/>
                <a:ea typeface="Calibri"/>
                <a:cs typeface="Calibri"/>
                <a:sym typeface="Calibri"/>
              </a:rPr>
              <a:t>Patients with mental disorders show many biological abnormalities which distinguish them from normal volunteers; however, few of these have led to tests with clinical utility. Several reasons contribute to this delay: lack of a biological ‘gold standard’ definition of psychiatric illnesses; </a:t>
            </a:r>
            <a:r>
              <a:rPr lang="en" u="sng">
                <a:solidFill>
                  <a:schemeClr val="dk1"/>
                </a:solidFill>
                <a:latin typeface="Calibri"/>
                <a:ea typeface="Calibri"/>
                <a:cs typeface="Calibri"/>
                <a:sym typeface="Calibri"/>
              </a:rPr>
              <a:t>a profusion of statistically significant, but minimally differentiating, biological findings; ‘approximate replications’ of these findings in a way that neither confirms nor refutes them</a:t>
            </a:r>
            <a:r>
              <a:rPr lang="en">
                <a:solidFill>
                  <a:schemeClr val="dk1"/>
                </a:solidFill>
                <a:latin typeface="Calibri"/>
                <a:ea typeface="Calibri"/>
                <a:cs typeface="Calibri"/>
                <a:sym typeface="Calibri"/>
              </a:rPr>
              <a:t>; and a focus on comparing prototypical patients to healthy controls which generates differentiations with limited clinical applicability. </a:t>
            </a:r>
            <a:endParaRPr>
              <a:solidFill>
                <a:schemeClr val="dk1"/>
              </a:solidFill>
              <a:latin typeface="Calibri"/>
              <a:ea typeface="Calibri"/>
              <a:cs typeface="Calibri"/>
              <a:sym typeface="Calibri"/>
            </a:endParaRPr>
          </a:p>
          <a:p>
            <a:pPr indent="0" lvl="0" marL="0" rtl="0">
              <a:spcBef>
                <a:spcPts val="0"/>
              </a:spcBef>
              <a:spcAft>
                <a:spcPts val="1600"/>
              </a:spcAft>
              <a:buNone/>
            </a:pPr>
            <a:r>
              <a:t/>
            </a:r>
            <a:endParaRPr/>
          </a:p>
        </p:txBody>
      </p:sp>
      <p:sp>
        <p:nvSpPr>
          <p:cNvPr id="95" name="Shape 95"/>
          <p:cNvSpPr txBox="1"/>
          <p:nvPr/>
        </p:nvSpPr>
        <p:spPr>
          <a:xfrm>
            <a:off x="311700" y="4681450"/>
            <a:ext cx="7933500" cy="4833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solidFill>
                  <a:schemeClr val="dk1"/>
                </a:solidFill>
                <a:latin typeface="Calibri"/>
                <a:ea typeface="Calibri"/>
                <a:cs typeface="Calibri"/>
                <a:sym typeface="Calibri"/>
              </a:rPr>
              <a:t>S Kapur, A G Phillips and T R Insel, </a:t>
            </a:r>
            <a:r>
              <a:rPr i="1" lang="en" sz="1800">
                <a:solidFill>
                  <a:schemeClr val="dk1"/>
                </a:solidFill>
                <a:latin typeface="Calibri"/>
                <a:ea typeface="Calibri"/>
                <a:cs typeface="Calibri"/>
                <a:sym typeface="Calibri"/>
              </a:rPr>
              <a:t>Molecular Psychiatry</a:t>
            </a:r>
            <a:r>
              <a:rPr lang="en" sz="1800">
                <a:solidFill>
                  <a:schemeClr val="dk1"/>
                </a:solidFill>
                <a:latin typeface="Calibri"/>
                <a:ea typeface="Calibri"/>
                <a:cs typeface="Calibri"/>
                <a:sym typeface="Calibri"/>
              </a:rPr>
              <a:t> (2012) 17, 1174–1179</a:t>
            </a:r>
            <a:endParaRPr/>
          </a:p>
        </p:txBody>
      </p:sp>
      <p:sp>
        <p:nvSpPr>
          <p:cNvPr id="96" name="Shape 96"/>
          <p:cNvSpPr txBox="1"/>
          <p:nvPr/>
        </p:nvSpPr>
        <p:spPr>
          <a:xfrm>
            <a:off x="93600" y="3796475"/>
            <a:ext cx="8738700" cy="88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t>Causes include:</a:t>
            </a:r>
            <a:r>
              <a:rPr lang="en" sz="1800"/>
              <a:t> Low power/Small N, Incorrect ‘Target’ (diagnosis as opposed to domain), Incomplete Methods &amp; Results Description, Publication Bias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3200" u="sng">
                <a:latin typeface="Calibri"/>
                <a:ea typeface="Calibri"/>
                <a:cs typeface="Calibri"/>
                <a:sym typeface="Calibri"/>
              </a:rPr>
              <a:t>Acquisition Lab-Centered View (Pre ReproNim)</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
        <p:nvSpPr>
          <p:cNvPr id="103" name="Shape 103"/>
          <p:cNvSpPr/>
          <p:nvPr/>
        </p:nvSpPr>
        <p:spPr>
          <a:xfrm>
            <a:off x="4381675" y="2814525"/>
            <a:ext cx="685800" cy="3585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rot="10800000">
            <a:off x="4381675" y="3500325"/>
            <a:ext cx="685800" cy="3585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5" name="Shape 105"/>
          <p:cNvGrpSpPr/>
          <p:nvPr/>
        </p:nvGrpSpPr>
        <p:grpSpPr>
          <a:xfrm>
            <a:off x="311700" y="3858700"/>
            <a:ext cx="6408375" cy="1208600"/>
            <a:chOff x="311700" y="3858700"/>
            <a:chExt cx="6408375" cy="1208600"/>
          </a:xfrm>
        </p:grpSpPr>
        <p:sp>
          <p:nvSpPr>
            <p:cNvPr id="106" name="Shape 106"/>
            <p:cNvSpPr txBox="1"/>
            <p:nvPr/>
          </p:nvSpPr>
          <p:spPr>
            <a:xfrm>
              <a:off x="311700" y="4703625"/>
              <a:ext cx="1512000" cy="35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Variance Points</a:t>
              </a:r>
              <a:endParaRPr b="1"/>
            </a:p>
          </p:txBody>
        </p:sp>
        <p:cxnSp>
          <p:nvCxnSpPr>
            <p:cNvPr id="107" name="Shape 107"/>
            <p:cNvCxnSpPr/>
            <p:nvPr/>
          </p:nvCxnSpPr>
          <p:spPr>
            <a:xfrm flipH="1" rot="10800000">
              <a:off x="2166675" y="3858700"/>
              <a:ext cx="31200" cy="1153500"/>
            </a:xfrm>
            <a:prstGeom prst="straightConnector1">
              <a:avLst/>
            </a:prstGeom>
            <a:noFill/>
            <a:ln cap="flat" cmpd="sng" w="38100">
              <a:solidFill>
                <a:schemeClr val="dk2"/>
              </a:solidFill>
              <a:prstDash val="solid"/>
              <a:round/>
              <a:headEnd len="med" w="med" type="none"/>
              <a:tailEnd len="med" w="med" type="triangle"/>
            </a:ln>
          </p:spPr>
        </p:cxnSp>
        <p:sp>
          <p:nvSpPr>
            <p:cNvPr id="108" name="Shape 108"/>
            <p:cNvSpPr txBox="1"/>
            <p:nvPr/>
          </p:nvSpPr>
          <p:spPr>
            <a:xfrm>
              <a:off x="2024675" y="4438975"/>
              <a:ext cx="350700" cy="3585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t>?</a:t>
              </a:r>
              <a:endParaRPr b="1" sz="1800"/>
            </a:p>
          </p:txBody>
        </p:sp>
        <p:cxnSp>
          <p:nvCxnSpPr>
            <p:cNvPr id="109" name="Shape 109"/>
            <p:cNvCxnSpPr/>
            <p:nvPr/>
          </p:nvCxnSpPr>
          <p:spPr>
            <a:xfrm flipH="1" rot="10800000">
              <a:off x="4691225" y="3913800"/>
              <a:ext cx="31200" cy="1153500"/>
            </a:xfrm>
            <a:prstGeom prst="straightConnector1">
              <a:avLst/>
            </a:prstGeom>
            <a:noFill/>
            <a:ln cap="flat" cmpd="sng" w="38100">
              <a:solidFill>
                <a:schemeClr val="dk2"/>
              </a:solidFill>
              <a:prstDash val="solid"/>
              <a:round/>
              <a:headEnd len="med" w="med" type="none"/>
              <a:tailEnd len="med" w="med" type="triangle"/>
            </a:ln>
          </p:spPr>
        </p:cxnSp>
        <p:sp>
          <p:nvSpPr>
            <p:cNvPr id="110" name="Shape 110"/>
            <p:cNvSpPr txBox="1"/>
            <p:nvPr/>
          </p:nvSpPr>
          <p:spPr>
            <a:xfrm>
              <a:off x="4549225" y="4494075"/>
              <a:ext cx="350700" cy="3585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t>?</a:t>
              </a:r>
              <a:endParaRPr b="1" sz="1800"/>
            </a:p>
          </p:txBody>
        </p:sp>
        <p:cxnSp>
          <p:nvCxnSpPr>
            <p:cNvPr id="111" name="Shape 111"/>
            <p:cNvCxnSpPr/>
            <p:nvPr/>
          </p:nvCxnSpPr>
          <p:spPr>
            <a:xfrm flipH="1" rot="10800000">
              <a:off x="6511375" y="3913800"/>
              <a:ext cx="31200" cy="1153500"/>
            </a:xfrm>
            <a:prstGeom prst="straightConnector1">
              <a:avLst/>
            </a:prstGeom>
            <a:noFill/>
            <a:ln cap="flat" cmpd="sng" w="38100">
              <a:solidFill>
                <a:schemeClr val="dk2"/>
              </a:solidFill>
              <a:prstDash val="solid"/>
              <a:round/>
              <a:headEnd len="med" w="med" type="none"/>
              <a:tailEnd len="med" w="med" type="triangle"/>
            </a:ln>
          </p:spPr>
        </p:cxnSp>
        <p:sp>
          <p:nvSpPr>
            <p:cNvPr id="112" name="Shape 112"/>
            <p:cNvSpPr txBox="1"/>
            <p:nvPr/>
          </p:nvSpPr>
          <p:spPr>
            <a:xfrm>
              <a:off x="6369375" y="4494075"/>
              <a:ext cx="350700" cy="3585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t>?</a:t>
              </a:r>
              <a:endParaRPr b="1" sz="1800"/>
            </a:p>
          </p:txBody>
        </p:sp>
      </p:grpSp>
      <p:pic>
        <p:nvPicPr>
          <p:cNvPr id="113" name="Shape 113"/>
          <p:cNvPicPr preferRelativeResize="0"/>
          <p:nvPr/>
        </p:nvPicPr>
        <p:blipFill>
          <a:blip r:embed="rId3">
            <a:alphaModFix/>
          </a:blip>
          <a:stretch>
            <a:fillRect/>
          </a:stretch>
        </p:blipFill>
        <p:spPr>
          <a:xfrm>
            <a:off x="261925" y="1758988"/>
            <a:ext cx="8620125" cy="2809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