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29"/>
  </p:normalViewPr>
  <p:slideViewPr>
    <p:cSldViewPr snapToGrid="0">
      <p:cViewPr varScale="1">
        <p:scale>
          <a:sx n="98" d="100"/>
          <a:sy n="98" d="100"/>
        </p:scale>
        <p:origin x="200" y="1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Explore the ‘generalization’ space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rPr>
              <a:t>Appropriately overwhelming…</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Train the trainer...</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dx.doi.org/10.12688/f1000research.10783.2"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98400" y="212075"/>
            <a:ext cx="8947200" cy="4900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u="sng" dirty="0"/>
              <a:t>Hands-On Reproducible Neuroimaging</a:t>
            </a:r>
            <a:endParaRPr sz="3600" b="1" u="sng" dirty="0"/>
          </a:p>
          <a:p>
            <a:pPr marL="0" lvl="0" indent="0">
              <a:spcBef>
                <a:spcPts val="0"/>
              </a:spcBef>
              <a:spcAft>
                <a:spcPts val="0"/>
              </a:spcAft>
              <a:buNone/>
            </a:pPr>
            <a:r>
              <a:rPr lang="en" sz="4000" dirty="0"/>
              <a:t>Are you ready?</a:t>
            </a:r>
            <a:endParaRPr sz="4000" dirty="0"/>
          </a:p>
          <a:p>
            <a:pPr marL="0" lvl="0" indent="0">
              <a:spcBef>
                <a:spcPts val="0"/>
              </a:spcBef>
              <a:spcAft>
                <a:spcPts val="0"/>
              </a:spcAft>
              <a:buNone/>
            </a:pPr>
            <a:r>
              <a:rPr lang="en" sz="4000" dirty="0"/>
              <a:t>Do you have your </a:t>
            </a:r>
            <a:r>
              <a:rPr lang="en" sz="4000" dirty="0" err="1"/>
              <a:t>VirtualBox</a:t>
            </a:r>
            <a:r>
              <a:rPr lang="en" sz="4000" dirty="0"/>
              <a:t>?</a:t>
            </a:r>
            <a:endParaRPr sz="4000" dirty="0"/>
          </a:p>
          <a:p>
            <a:pPr marL="0" lvl="0" indent="0">
              <a:spcBef>
                <a:spcPts val="0"/>
              </a:spcBef>
              <a:spcAft>
                <a:spcPts val="0"/>
              </a:spcAft>
              <a:buNone/>
            </a:pPr>
            <a:r>
              <a:rPr lang="en" sz="4000" dirty="0"/>
              <a:t>Do you have the course .ova?</a:t>
            </a:r>
            <a:endParaRPr sz="4000" dirty="0"/>
          </a:p>
          <a:p>
            <a:pPr marL="0" lvl="0" indent="0">
              <a:spcBef>
                <a:spcPts val="0"/>
              </a:spcBef>
              <a:spcAft>
                <a:spcPts val="0"/>
              </a:spcAft>
              <a:buNone/>
            </a:pPr>
            <a:r>
              <a:rPr lang="en" sz="4000" dirty="0"/>
              <a:t>If not, please see one of the course staff!</a:t>
            </a:r>
            <a:endParaRPr sz="4000" dirty="0"/>
          </a:p>
          <a:p>
            <a:pPr marL="0" lvl="0" indent="0">
              <a:spcBef>
                <a:spcPts val="0"/>
              </a:spcBef>
              <a:spcAft>
                <a:spcPts val="0"/>
              </a:spcAft>
              <a:buNone/>
            </a:pPr>
            <a:endParaRPr sz="2400" dirty="0"/>
          </a:p>
          <a:p>
            <a:pPr marL="0" lvl="0" indent="0">
              <a:spcBef>
                <a:spcPts val="0"/>
              </a:spcBef>
              <a:spcAft>
                <a:spcPts val="0"/>
              </a:spcAft>
              <a:buNone/>
            </a:pPr>
            <a:r>
              <a:rPr lang="en" sz="2800" dirty="0"/>
              <a:t>Please remember to complete the pre-course survey: </a:t>
            </a:r>
            <a:endParaRPr sz="2800" dirty="0"/>
          </a:p>
          <a:p>
            <a:pPr lvl="0"/>
            <a:r>
              <a:rPr lang="en-US" sz="2800" dirty="0"/>
              <a:t>https://</a:t>
            </a:r>
            <a:r>
              <a:rPr lang="en-US" sz="2800" dirty="0" err="1"/>
              <a:t>goo.gl</a:t>
            </a:r>
            <a:r>
              <a:rPr lang="en-US" sz="2800" dirty="0"/>
              <a:t>/5immCJ</a:t>
            </a:r>
            <a:endParaRPr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196050"/>
            <a:ext cx="8520600" cy="494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400">
                <a:latin typeface="Calibri"/>
                <a:ea typeface="Calibri"/>
                <a:cs typeface="Calibri"/>
                <a:sym typeface="Calibri"/>
              </a:rPr>
              <a:t>General Neuroimaging Workflow</a:t>
            </a:r>
            <a:endParaRPr/>
          </a:p>
        </p:txBody>
      </p:sp>
      <p:sp>
        <p:nvSpPr>
          <p:cNvPr id="119" name="Shape 1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120" name="Shape 120"/>
          <p:cNvPicPr preferRelativeResize="0"/>
          <p:nvPr/>
        </p:nvPicPr>
        <p:blipFill>
          <a:blip r:embed="rId3">
            <a:alphaModFix/>
          </a:blip>
          <a:stretch>
            <a:fillRect/>
          </a:stretch>
        </p:blipFill>
        <p:spPr>
          <a:xfrm>
            <a:off x="311703" y="1088752"/>
            <a:ext cx="8745301" cy="405474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Shape 1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40242" y="9752"/>
            <a:ext cx="3903758" cy="2141851"/>
          </a:xfrm>
          <a:prstGeom prst="rect">
            <a:avLst/>
          </a:prstGeom>
          <a:noFill/>
          <a:ln>
            <a:noFill/>
          </a:ln>
        </p:spPr>
      </p:pic>
      <p:sp>
        <p:nvSpPr>
          <p:cNvPr id="126" name="Shape 126"/>
          <p:cNvSpPr txBox="1">
            <a:spLocks noGrp="1"/>
          </p:cNvSpPr>
          <p:nvPr>
            <p:ph type="title"/>
          </p:nvPr>
        </p:nvSpPr>
        <p:spPr>
          <a:xfrm>
            <a:off x="93950" y="1644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Everything matters!</a:t>
            </a:r>
            <a:endParaRPr/>
          </a:p>
        </p:txBody>
      </p:sp>
      <p:sp>
        <p:nvSpPr>
          <p:cNvPr id="127" name="Shape 127"/>
          <p:cNvSpPr txBox="1">
            <a:spLocks noGrp="1"/>
          </p:cNvSpPr>
          <p:nvPr>
            <p:ph type="body" idx="1"/>
          </p:nvPr>
        </p:nvSpPr>
        <p:spPr>
          <a:xfrm>
            <a:off x="0" y="1307925"/>
            <a:ext cx="8520600" cy="57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Tool Selection Matters (i.e. Freesurfer vs. Ants)</a:t>
            </a:r>
            <a:endParaRPr/>
          </a:p>
        </p:txBody>
      </p:sp>
      <p:pic>
        <p:nvPicPr>
          <p:cNvPr id="128" name="Shape 1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3950" y="3076850"/>
            <a:ext cx="5797875" cy="2066650"/>
          </a:xfrm>
          <a:prstGeom prst="rect">
            <a:avLst/>
          </a:prstGeom>
          <a:noFill/>
          <a:ln>
            <a:noFill/>
          </a:ln>
        </p:spPr>
      </p:pic>
      <p:sp>
        <p:nvSpPr>
          <p:cNvPr id="129" name="Shape 129"/>
          <p:cNvSpPr txBox="1">
            <a:spLocks noGrp="1"/>
          </p:cNvSpPr>
          <p:nvPr>
            <p:ph type="body" idx="1"/>
          </p:nvPr>
        </p:nvSpPr>
        <p:spPr>
          <a:xfrm>
            <a:off x="0" y="737175"/>
            <a:ext cx="8520600" cy="493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Operating System Matters (i.e. Linux vs. OSX)</a:t>
            </a:r>
            <a:endParaRPr/>
          </a:p>
        </p:txBody>
      </p:sp>
      <p:sp>
        <p:nvSpPr>
          <p:cNvPr id="130" name="Shape 130"/>
          <p:cNvSpPr txBox="1">
            <a:spLocks noGrp="1"/>
          </p:cNvSpPr>
          <p:nvPr>
            <p:ph type="body" idx="1"/>
          </p:nvPr>
        </p:nvSpPr>
        <p:spPr>
          <a:xfrm>
            <a:off x="0" y="1880625"/>
            <a:ext cx="8520600" cy="636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Data Matters (100 subjects versus 1000 subjects)</a:t>
            </a:r>
            <a:endParaRPr/>
          </a:p>
        </p:txBody>
      </p:sp>
      <p:pic>
        <p:nvPicPr>
          <p:cNvPr id="131" name="Shape 1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14836" y="1957575"/>
            <a:ext cx="3098714" cy="3185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1000"/>
                                        <p:tgtEl>
                                          <p:spTgt spid="1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10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1000"/>
                                        <p:tgtEl>
                                          <p:spTgt spid="1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1000"/>
                                        <p:tgtEl>
                                          <p:spTgt spid="1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5"/>
                                        </p:tgtEl>
                                        <p:attrNameLst>
                                          <p:attrName>style.visibility</p:attrName>
                                        </p:attrNameLst>
                                      </p:cBhvr>
                                      <p:to>
                                        <p:strVal val="visible"/>
                                      </p:to>
                                    </p:set>
                                    <p:animEffect transition="in" filter="fade">
                                      <p:cBhvr>
                                        <p:cTn id="32"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1956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b="1">
                <a:latin typeface="Calibri"/>
                <a:ea typeface="Calibri"/>
                <a:cs typeface="Calibri"/>
                <a:sym typeface="Calibri"/>
              </a:rPr>
              <a:t>A Vision for a Next-Generation Publication</a:t>
            </a:r>
            <a:endParaRPr/>
          </a:p>
        </p:txBody>
      </p:sp>
      <p:sp>
        <p:nvSpPr>
          <p:cNvPr id="137" name="Shape 137"/>
          <p:cNvSpPr txBox="1">
            <a:spLocks noGrp="1"/>
          </p:cNvSpPr>
          <p:nvPr>
            <p:ph type="body" idx="1"/>
          </p:nvPr>
        </p:nvSpPr>
        <p:spPr>
          <a:xfrm>
            <a:off x="218200" y="863550"/>
            <a:ext cx="8520600" cy="2683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3000">
                <a:solidFill>
                  <a:schemeClr val="dk1"/>
                </a:solidFill>
                <a:latin typeface="Calibri"/>
                <a:ea typeface="Calibri"/>
                <a:cs typeface="Calibri"/>
                <a:sym typeface="Calibri"/>
              </a:rPr>
              <a:t>The Reproducible Publication of the future includes:</a:t>
            </a:r>
            <a:endParaRPr sz="3000">
              <a:solidFill>
                <a:schemeClr val="dk1"/>
              </a:solidFill>
              <a:latin typeface="Calibri"/>
              <a:ea typeface="Calibri"/>
              <a:cs typeface="Calibri"/>
              <a:sym typeface="Calibri"/>
            </a:endParaRPr>
          </a:p>
          <a:p>
            <a:pPr marL="457200" lvl="0" indent="-3810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Words, as usual, PLUS the following supplemental information:</a:t>
            </a:r>
            <a:endParaRPr sz="2400">
              <a:solidFill>
                <a:schemeClr val="dk1"/>
              </a:solidFill>
              <a:latin typeface="Calibri"/>
              <a:ea typeface="Calibri"/>
              <a:cs typeface="Calibri"/>
              <a:sym typeface="Calibri"/>
            </a:endParaRPr>
          </a:p>
          <a:p>
            <a:pPr marL="914400" lvl="1" indent="-3810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Data</a:t>
            </a:r>
            <a:endParaRPr sz="2400">
              <a:solidFill>
                <a:schemeClr val="dk1"/>
              </a:solidFill>
              <a:latin typeface="Calibri"/>
              <a:ea typeface="Calibri"/>
              <a:cs typeface="Calibri"/>
              <a:sym typeface="Calibri"/>
            </a:endParaRPr>
          </a:p>
          <a:p>
            <a:pPr marL="914400" lvl="1" indent="-3810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Workflow Specification</a:t>
            </a:r>
            <a:endParaRPr sz="2400">
              <a:solidFill>
                <a:schemeClr val="dk1"/>
              </a:solidFill>
              <a:latin typeface="Calibri"/>
              <a:ea typeface="Calibri"/>
              <a:cs typeface="Calibri"/>
              <a:sym typeface="Calibri"/>
            </a:endParaRPr>
          </a:p>
          <a:p>
            <a:pPr marL="914400" lvl="1" indent="-3810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Execution Environment Specification</a:t>
            </a:r>
            <a:endParaRPr sz="2400">
              <a:solidFill>
                <a:schemeClr val="dk1"/>
              </a:solidFill>
              <a:latin typeface="Calibri"/>
              <a:ea typeface="Calibri"/>
              <a:cs typeface="Calibri"/>
              <a:sym typeface="Calibri"/>
            </a:endParaRPr>
          </a:p>
          <a:p>
            <a:pPr marL="914400" lvl="1" indent="-3810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Complete Results</a:t>
            </a:r>
            <a:endParaRPr sz="2400">
              <a:solidFill>
                <a:schemeClr val="dk1"/>
              </a:solidFill>
              <a:latin typeface="Calibri"/>
              <a:ea typeface="Calibri"/>
              <a:cs typeface="Calibri"/>
              <a:sym typeface="Calibri"/>
            </a:endParaRPr>
          </a:p>
          <a:p>
            <a:pPr marL="0" lvl="0" indent="0" rtl="0">
              <a:spcBef>
                <a:spcPts val="0"/>
              </a:spcBef>
              <a:spcAft>
                <a:spcPts val="1600"/>
              </a:spcAft>
              <a:buNone/>
            </a:pPr>
            <a:endParaRPr/>
          </a:p>
        </p:txBody>
      </p:sp>
      <p:sp>
        <p:nvSpPr>
          <p:cNvPr id="138" name="Shape 138"/>
          <p:cNvSpPr txBox="1"/>
          <p:nvPr/>
        </p:nvSpPr>
        <p:spPr>
          <a:xfrm>
            <a:off x="218200" y="3360050"/>
            <a:ext cx="5447400" cy="16452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 sz="1800" b="1">
                <a:solidFill>
                  <a:schemeClr val="dk1"/>
                </a:solidFill>
              </a:rPr>
              <a:t>In other words, given the data, workflow specification and execution environment specification, a third party can generate (and validate) the exact results independently.</a:t>
            </a:r>
            <a:endParaRPr sz="1800" b="1">
              <a:solidFill>
                <a:schemeClr val="dk1"/>
              </a:solidFill>
            </a:endParaRPr>
          </a:p>
          <a:p>
            <a:pPr marL="0" lvl="0" indent="0" rtl="0">
              <a:lnSpc>
                <a:spcPct val="100000"/>
              </a:lnSpc>
              <a:spcBef>
                <a:spcPts val="0"/>
              </a:spcBef>
              <a:spcAft>
                <a:spcPts val="0"/>
              </a:spcAft>
              <a:buNone/>
            </a:pPr>
            <a:endParaRPr sz="2400"/>
          </a:p>
        </p:txBody>
      </p:sp>
      <p:pic>
        <p:nvPicPr>
          <p:cNvPr id="139" name="Shape 139"/>
          <p:cNvPicPr preferRelativeResize="0"/>
          <p:nvPr/>
        </p:nvPicPr>
        <p:blipFill>
          <a:blip r:embed="rId3">
            <a:alphaModFix/>
          </a:blip>
          <a:stretch>
            <a:fillRect/>
          </a:stretch>
        </p:blipFill>
        <p:spPr>
          <a:xfrm>
            <a:off x="5743652" y="1882725"/>
            <a:ext cx="3400350" cy="2879775"/>
          </a:xfrm>
          <a:prstGeom prst="rect">
            <a:avLst/>
          </a:prstGeom>
          <a:noFill/>
          <a:ln>
            <a:noFill/>
          </a:ln>
        </p:spPr>
      </p:pic>
      <p:sp>
        <p:nvSpPr>
          <p:cNvPr id="140" name="Shape 140"/>
          <p:cNvSpPr txBox="1"/>
          <p:nvPr/>
        </p:nvSpPr>
        <p:spPr>
          <a:xfrm>
            <a:off x="140400" y="4572350"/>
            <a:ext cx="9003600" cy="7014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rgbClr val="000000"/>
                </a:solidFill>
                <a:latin typeface="Calibri"/>
                <a:ea typeface="Calibri"/>
                <a:cs typeface="Calibri"/>
                <a:sym typeface="Calibri"/>
              </a:rPr>
              <a:t>Ghosh SS, Poline JB, Keator DB </a:t>
            </a:r>
            <a:r>
              <a:rPr lang="en" i="1">
                <a:solidFill>
                  <a:srgbClr val="000000"/>
                </a:solidFill>
                <a:latin typeface="Calibri"/>
                <a:ea typeface="Calibri"/>
                <a:cs typeface="Calibri"/>
                <a:sym typeface="Calibri"/>
              </a:rPr>
              <a:t>et al.</a:t>
            </a:r>
            <a:r>
              <a:rPr lang="en">
                <a:solidFill>
                  <a:srgbClr val="000000"/>
                </a:solidFill>
                <a:latin typeface="Calibri"/>
                <a:ea typeface="Calibri"/>
                <a:cs typeface="Calibri"/>
                <a:sym typeface="Calibri"/>
              </a:rPr>
              <a:t> A very simple, re-executable neuroimaging publication. </a:t>
            </a:r>
            <a:r>
              <a:rPr lang="en" i="1">
                <a:solidFill>
                  <a:srgbClr val="000000"/>
                </a:solidFill>
                <a:latin typeface="Calibri"/>
                <a:ea typeface="Calibri"/>
                <a:cs typeface="Calibri"/>
                <a:sym typeface="Calibri"/>
              </a:rPr>
              <a:t>F1000Research</a:t>
            </a:r>
            <a:r>
              <a:rPr lang="en">
                <a:solidFill>
                  <a:srgbClr val="000000"/>
                </a:solidFill>
                <a:latin typeface="Calibri"/>
                <a:ea typeface="Calibri"/>
                <a:cs typeface="Calibri"/>
                <a:sym typeface="Calibri"/>
              </a:rPr>
              <a:t> 2017, 6:124 (doi: </a:t>
            </a:r>
            <a:r>
              <a:rPr lang="en" u="sng">
                <a:solidFill>
                  <a:srgbClr val="0097A7"/>
                </a:solidFill>
                <a:latin typeface="Calibri"/>
                <a:ea typeface="Calibri"/>
                <a:cs typeface="Calibri"/>
                <a:sym typeface="Calibri"/>
                <a:hlinkClick r:id="rId4"/>
              </a:rPr>
              <a:t>10.12688/f1000research.10783.2</a:t>
            </a:r>
            <a:r>
              <a:rPr lang="en">
                <a:solidFill>
                  <a:srgbClr val="000000"/>
                </a:solidFill>
                <a:latin typeface="Calibri"/>
                <a:ea typeface="Calibri"/>
                <a:cs typeface="Calibri"/>
                <a:sym typeface="Calibri"/>
              </a:rPr>
              <a:t>)</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Shape 14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73486" y="0"/>
            <a:ext cx="7394180" cy="5143501"/>
          </a:xfrm>
          <a:prstGeom prst="rect">
            <a:avLst/>
          </a:prstGeom>
          <a:noFill/>
          <a:ln>
            <a:noFill/>
          </a:ln>
        </p:spPr>
      </p:pic>
      <p:sp>
        <p:nvSpPr>
          <p:cNvPr id="146" name="Shape 146"/>
          <p:cNvSpPr txBox="1"/>
          <p:nvPr/>
        </p:nvSpPr>
        <p:spPr>
          <a:xfrm>
            <a:off x="0" y="844700"/>
            <a:ext cx="3795000" cy="4213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rPr>
              <a:t>The materials we are using today are part of a larger curriculum</a:t>
            </a:r>
            <a:endParaRPr>
              <a:solidFill>
                <a:schemeClr val="dk1"/>
              </a:solidFill>
            </a:endParaRPr>
          </a:p>
          <a:p>
            <a:pPr marL="0" lvl="0" indent="0">
              <a:spcBef>
                <a:spcPts val="0"/>
              </a:spcBef>
              <a:spcAft>
                <a:spcPts val="0"/>
              </a:spcAft>
              <a:buNone/>
            </a:pPr>
            <a:endParaRPr>
              <a:solidFill>
                <a:schemeClr val="dk1"/>
              </a:solidFill>
            </a:endParaRPr>
          </a:p>
          <a:p>
            <a:pPr marL="0" lvl="0" indent="0" algn="ctr">
              <a:spcBef>
                <a:spcPts val="0"/>
              </a:spcBef>
              <a:spcAft>
                <a:spcPts val="0"/>
              </a:spcAft>
              <a:buNone/>
            </a:pPr>
            <a:r>
              <a:rPr lang="en" b="1">
                <a:solidFill>
                  <a:schemeClr val="dk1"/>
                </a:solidFill>
              </a:rPr>
              <a:t>training.repronim.org</a:t>
            </a:r>
            <a:endParaRPr b="1">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It borrows from the concepts of Software and Data Carpentry, and ultimately has a “Train the Trainer” design.</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As this full curriculum is designed to potentially spans many months, spending 1 day on this will potentially feel </a:t>
            </a:r>
            <a:r>
              <a:rPr lang="en" b="1">
                <a:solidFill>
                  <a:schemeClr val="dk1"/>
                </a:solidFill>
              </a:rPr>
              <a:t>“Appropriately Overwhelming”</a:t>
            </a:r>
            <a:r>
              <a:rPr lang="en">
                <a:solidFill>
                  <a:schemeClr val="dk1"/>
                </a:solidFill>
              </a:rPr>
              <a:t>.  That’s ok (and even the intent). We all will still have a lot of learning and practice to do after today's session.</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0" y="193497"/>
            <a:ext cx="4858912" cy="4950002"/>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595959"/>
              </a:buClr>
              <a:buSzPts val="1800"/>
              <a:buChar char="●"/>
            </a:pPr>
            <a:r>
              <a:rPr lang="en" dirty="0">
                <a:solidFill>
                  <a:srgbClr val="595959"/>
                </a:solidFill>
              </a:rPr>
              <a:t>Identify simple things researchers WANT to do.</a:t>
            </a:r>
            <a:endParaRPr dirty="0">
              <a:solidFill>
                <a:srgbClr val="595959"/>
              </a:solidFill>
            </a:endParaRPr>
          </a:p>
          <a:p>
            <a:pPr marL="457200" lvl="0" indent="-342900" rtl="0">
              <a:spcBef>
                <a:spcPts val="0"/>
              </a:spcBef>
              <a:spcAft>
                <a:spcPts val="0"/>
              </a:spcAft>
              <a:buClr>
                <a:srgbClr val="595959"/>
              </a:buClr>
              <a:buSzPts val="1800"/>
              <a:buChar char="●"/>
            </a:pPr>
            <a:r>
              <a:rPr lang="en" dirty="0">
                <a:solidFill>
                  <a:srgbClr val="595959"/>
                </a:solidFill>
              </a:rPr>
              <a:t>Give them instructions for things that they will understand that they CAN do.</a:t>
            </a:r>
            <a:endParaRPr dirty="0">
              <a:solidFill>
                <a:srgbClr val="595959"/>
              </a:solidFill>
            </a:endParaRPr>
          </a:p>
          <a:p>
            <a:pPr marL="0" lvl="0" indent="0">
              <a:spcBef>
                <a:spcPts val="1600"/>
              </a:spcBef>
              <a:spcAft>
                <a:spcPts val="0"/>
              </a:spcAft>
              <a:buNone/>
            </a:pPr>
            <a:endParaRPr dirty="0">
              <a:solidFill>
                <a:srgbClr val="595959"/>
              </a:solidFill>
            </a:endParaRPr>
          </a:p>
          <a:p>
            <a:pPr marL="457200" lvl="0" indent="-342900" rtl="0">
              <a:spcBef>
                <a:spcPts val="1600"/>
              </a:spcBef>
              <a:spcAft>
                <a:spcPts val="0"/>
              </a:spcAft>
              <a:buClr>
                <a:srgbClr val="595959"/>
              </a:buClr>
              <a:buSzPts val="1800"/>
              <a:buChar char="●"/>
            </a:pPr>
            <a:r>
              <a:rPr lang="en" dirty="0">
                <a:solidFill>
                  <a:srgbClr val="595959"/>
                </a:solidFill>
              </a:rPr>
              <a:t>Support/embrace incremental improvements!</a:t>
            </a:r>
            <a:endParaRPr dirty="0">
              <a:solidFill>
                <a:srgbClr val="595959"/>
              </a:solidFill>
            </a:endParaRPr>
          </a:p>
          <a:p>
            <a:pPr marL="0" lvl="0" indent="0">
              <a:spcBef>
                <a:spcPts val="1600"/>
              </a:spcBef>
              <a:spcAft>
                <a:spcPts val="0"/>
              </a:spcAft>
              <a:buNone/>
            </a:pPr>
            <a:endParaRPr dirty="0">
              <a:solidFill>
                <a:srgbClr val="595959"/>
              </a:solidFill>
            </a:endParaRPr>
          </a:p>
          <a:p>
            <a:pPr marL="457200" lvl="0" indent="-342900" rtl="0">
              <a:spcBef>
                <a:spcPts val="1600"/>
              </a:spcBef>
              <a:spcAft>
                <a:spcPts val="0"/>
              </a:spcAft>
              <a:buClr>
                <a:srgbClr val="595959"/>
              </a:buClr>
              <a:buSzPts val="1800"/>
              <a:buChar char="●"/>
            </a:pPr>
            <a:r>
              <a:rPr lang="en-US" dirty="0" smtClean="0">
                <a:solidFill>
                  <a:srgbClr val="595959"/>
                </a:solidFill>
              </a:rPr>
              <a:t>Reproducibility by Design</a:t>
            </a:r>
          </a:p>
          <a:p>
            <a:pPr marL="457200" lvl="0" indent="-342900" rtl="0">
              <a:spcBef>
                <a:spcPts val="1600"/>
              </a:spcBef>
              <a:spcAft>
                <a:spcPts val="0"/>
              </a:spcAft>
              <a:buClr>
                <a:srgbClr val="595959"/>
              </a:buClr>
              <a:buSzPts val="1800"/>
              <a:buChar char="●"/>
            </a:pPr>
            <a:r>
              <a:rPr lang="en" dirty="0" smtClean="0">
                <a:solidFill>
                  <a:srgbClr val="595959"/>
                </a:solidFill>
              </a:rPr>
              <a:t>Think </a:t>
            </a:r>
            <a:r>
              <a:rPr lang="en" dirty="0">
                <a:solidFill>
                  <a:srgbClr val="595959"/>
                </a:solidFill>
              </a:rPr>
              <a:t>Locally; Act Globally</a:t>
            </a:r>
            <a:endParaRPr dirty="0">
              <a:solidFill>
                <a:srgbClr val="595959"/>
              </a:solidFill>
            </a:endParaRPr>
          </a:p>
          <a:p>
            <a:pPr marL="457200" lvl="0" indent="-342900" rtl="0">
              <a:spcBef>
                <a:spcPts val="0"/>
              </a:spcBef>
              <a:spcAft>
                <a:spcPts val="0"/>
              </a:spcAft>
              <a:buClr>
                <a:srgbClr val="595959"/>
              </a:buClr>
              <a:buSzPts val="1800"/>
              <a:buChar char="●"/>
            </a:pPr>
            <a:r>
              <a:rPr lang="en" dirty="0">
                <a:solidFill>
                  <a:srgbClr val="595959"/>
                </a:solidFill>
              </a:rPr>
              <a:t>Think reproducibly; Act re-</a:t>
            </a:r>
            <a:r>
              <a:rPr lang="en" dirty="0" err="1">
                <a:solidFill>
                  <a:srgbClr val="595959"/>
                </a:solidFill>
              </a:rPr>
              <a:t>executably</a:t>
            </a:r>
            <a:endParaRPr dirty="0">
              <a:solidFill>
                <a:srgbClr val="595959"/>
              </a:solidFill>
            </a:endParaRPr>
          </a:p>
          <a:p>
            <a:pPr marL="0" lvl="0" indent="0">
              <a:spcBef>
                <a:spcPts val="1600"/>
              </a:spcBef>
              <a:spcAft>
                <a:spcPts val="1600"/>
              </a:spcAft>
              <a:buNone/>
            </a:pPr>
            <a:endParaRPr dirty="0"/>
          </a:p>
        </p:txBody>
      </p:sp>
      <p:pic>
        <p:nvPicPr>
          <p:cNvPr id="152" name="Shape 15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58911" y="0"/>
            <a:ext cx="4285076" cy="5143499"/>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0" y="1225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chemeClr val="tx1"/>
                </a:solidFill>
              </a:rPr>
              <a:t>Schedule</a:t>
            </a:r>
            <a:endParaRPr b="1" dirty="0">
              <a:solidFill>
                <a:schemeClr val="tx1"/>
              </a:solidFill>
            </a:endParaRPr>
          </a:p>
        </p:txBody>
      </p:sp>
      <p:sp>
        <p:nvSpPr>
          <p:cNvPr id="158" name="Shape 158"/>
          <p:cNvSpPr txBox="1">
            <a:spLocks noGrp="1"/>
          </p:cNvSpPr>
          <p:nvPr>
            <p:ph type="body" idx="1"/>
          </p:nvPr>
        </p:nvSpPr>
        <p:spPr>
          <a:xfrm>
            <a:off x="0" y="695275"/>
            <a:ext cx="9144000" cy="4509000"/>
          </a:xfrm>
          <a:prstGeom prst="rect">
            <a:avLst/>
          </a:prstGeom>
        </p:spPr>
        <p:txBody>
          <a:bodyPr spcFirstLastPara="1" wrap="square" lIns="91425" tIns="91425" rIns="91425" bIns="91425" anchor="t" anchorCtr="0">
            <a:noAutofit/>
          </a:bodyPr>
          <a:lstStyle/>
          <a:p>
            <a:pPr marL="0" lvl="0" indent="0">
              <a:buNone/>
            </a:pPr>
            <a:r>
              <a:rPr lang="en-US" b="1" dirty="0" smtClean="0">
                <a:solidFill>
                  <a:schemeClr val="tx1"/>
                </a:solidFill>
              </a:rPr>
              <a:t>Friday</a:t>
            </a:r>
          </a:p>
          <a:p>
            <a:pPr marL="0" lvl="0" indent="0">
              <a:buNone/>
            </a:pPr>
            <a:r>
              <a:rPr lang="en-US" dirty="0" smtClean="0">
                <a:solidFill>
                  <a:schemeClr val="tx1"/>
                </a:solidFill>
              </a:rPr>
              <a:t>8:30-9:00am:	Introduction</a:t>
            </a:r>
          </a:p>
          <a:p>
            <a:pPr marL="0" lvl="0" indent="0">
              <a:buNone/>
            </a:pPr>
            <a:r>
              <a:rPr lang="en" dirty="0" smtClean="0">
                <a:solidFill>
                  <a:schemeClr val="tx1"/>
                </a:solidFill>
              </a:rPr>
              <a:t>9am-10:45</a:t>
            </a:r>
            <a:r>
              <a:rPr lang="en" dirty="0">
                <a:solidFill>
                  <a:schemeClr val="tx1"/>
                </a:solidFill>
              </a:rPr>
              <a:t>: </a:t>
            </a:r>
            <a:r>
              <a:rPr lang="en-US" dirty="0" smtClean="0">
                <a:solidFill>
                  <a:schemeClr val="tx1"/>
                </a:solidFill>
              </a:rPr>
              <a:t>	</a:t>
            </a:r>
            <a:r>
              <a:rPr lang="en" dirty="0" smtClean="0">
                <a:solidFill>
                  <a:schemeClr val="tx1"/>
                </a:solidFill>
              </a:rPr>
              <a:t>Reproducibility </a:t>
            </a:r>
            <a:r>
              <a:rPr lang="en" dirty="0">
                <a:solidFill>
                  <a:schemeClr val="tx1"/>
                </a:solidFill>
              </a:rPr>
              <a:t>Basics        </a:t>
            </a:r>
            <a:endParaRPr lang="en-US" dirty="0" smtClean="0">
              <a:solidFill>
                <a:schemeClr val="tx1"/>
              </a:solidFill>
            </a:endParaRPr>
          </a:p>
          <a:p>
            <a:pPr marL="0" lvl="0" indent="0">
              <a:buNone/>
            </a:pPr>
            <a:r>
              <a:rPr lang="en" dirty="0" smtClean="0">
                <a:solidFill>
                  <a:schemeClr val="tx1"/>
                </a:solidFill>
              </a:rPr>
              <a:t>10:45-11am </a:t>
            </a:r>
            <a:r>
              <a:rPr lang="en" dirty="0">
                <a:solidFill>
                  <a:schemeClr val="tx1"/>
                </a:solidFill>
              </a:rPr>
              <a:t>: </a:t>
            </a:r>
            <a:r>
              <a:rPr lang="en-US" dirty="0" smtClean="0">
                <a:solidFill>
                  <a:schemeClr val="tx1"/>
                </a:solidFill>
              </a:rPr>
              <a:t>	</a:t>
            </a:r>
            <a:r>
              <a:rPr lang="en" dirty="0" smtClean="0">
                <a:solidFill>
                  <a:schemeClr val="tx1"/>
                </a:solidFill>
              </a:rPr>
              <a:t>Coffee </a:t>
            </a:r>
            <a:r>
              <a:rPr lang="en" dirty="0">
                <a:solidFill>
                  <a:schemeClr val="tx1"/>
                </a:solidFill>
              </a:rPr>
              <a:t>break        </a:t>
            </a:r>
            <a:endParaRPr lang="en-US" dirty="0" smtClean="0">
              <a:solidFill>
                <a:schemeClr val="tx1"/>
              </a:solidFill>
            </a:endParaRPr>
          </a:p>
          <a:p>
            <a:pPr marL="0" lvl="0" indent="0">
              <a:buNone/>
            </a:pPr>
            <a:r>
              <a:rPr lang="en" dirty="0" smtClean="0">
                <a:solidFill>
                  <a:schemeClr val="tx1"/>
                </a:solidFill>
              </a:rPr>
              <a:t>11am-12:45</a:t>
            </a:r>
            <a:r>
              <a:rPr lang="en" dirty="0">
                <a:solidFill>
                  <a:schemeClr val="tx1"/>
                </a:solidFill>
              </a:rPr>
              <a:t>: </a:t>
            </a:r>
            <a:r>
              <a:rPr lang="en-US" dirty="0" smtClean="0">
                <a:solidFill>
                  <a:schemeClr val="tx1"/>
                </a:solidFill>
              </a:rPr>
              <a:t>	</a:t>
            </a:r>
            <a:r>
              <a:rPr lang="en" dirty="0" smtClean="0">
                <a:solidFill>
                  <a:schemeClr val="tx1"/>
                </a:solidFill>
              </a:rPr>
              <a:t>FAIR </a:t>
            </a:r>
            <a:r>
              <a:rPr lang="en" dirty="0">
                <a:solidFill>
                  <a:schemeClr val="tx1"/>
                </a:solidFill>
              </a:rPr>
              <a:t>data        </a:t>
            </a:r>
            <a:endParaRPr lang="en-US" dirty="0" smtClean="0">
              <a:solidFill>
                <a:schemeClr val="tx1"/>
              </a:solidFill>
            </a:endParaRPr>
          </a:p>
          <a:p>
            <a:pPr marL="0" lvl="0" indent="0">
              <a:buNone/>
            </a:pPr>
            <a:r>
              <a:rPr lang="en" dirty="0" smtClean="0">
                <a:solidFill>
                  <a:schemeClr val="tx1"/>
                </a:solidFill>
              </a:rPr>
              <a:t>12:45-2pm </a:t>
            </a:r>
            <a:r>
              <a:rPr lang="en" dirty="0">
                <a:solidFill>
                  <a:schemeClr val="tx1"/>
                </a:solidFill>
              </a:rPr>
              <a:t>: </a:t>
            </a:r>
            <a:r>
              <a:rPr lang="en-US" dirty="0" smtClean="0">
                <a:solidFill>
                  <a:schemeClr val="tx1"/>
                </a:solidFill>
              </a:rPr>
              <a:t>	</a:t>
            </a:r>
            <a:r>
              <a:rPr lang="en" dirty="0" smtClean="0">
                <a:solidFill>
                  <a:schemeClr val="tx1"/>
                </a:solidFill>
              </a:rPr>
              <a:t>Lunch</a:t>
            </a:r>
            <a:r>
              <a:rPr lang="en-US" dirty="0" smtClean="0">
                <a:solidFill>
                  <a:schemeClr val="tx1"/>
                </a:solidFill>
              </a:rPr>
              <a:t> </a:t>
            </a:r>
            <a:r>
              <a:rPr lang="en" dirty="0" smtClean="0">
                <a:solidFill>
                  <a:schemeClr val="tx1"/>
                </a:solidFill>
              </a:rPr>
              <a:t>+</a:t>
            </a:r>
            <a:r>
              <a:rPr lang="en-US" dirty="0" smtClean="0">
                <a:solidFill>
                  <a:schemeClr val="tx1"/>
                </a:solidFill>
              </a:rPr>
              <a:t> </a:t>
            </a:r>
            <a:r>
              <a:rPr lang="en" dirty="0" smtClean="0">
                <a:solidFill>
                  <a:schemeClr val="tx1"/>
                </a:solidFill>
              </a:rPr>
              <a:t>coffee        </a:t>
            </a:r>
            <a:endParaRPr lang="en-US" dirty="0" smtClean="0">
              <a:solidFill>
                <a:schemeClr val="tx1"/>
              </a:solidFill>
            </a:endParaRPr>
          </a:p>
          <a:p>
            <a:pPr marL="0" lvl="0" indent="0">
              <a:buNone/>
            </a:pPr>
            <a:r>
              <a:rPr lang="en" dirty="0" smtClean="0">
                <a:solidFill>
                  <a:schemeClr val="tx1"/>
                </a:solidFill>
              </a:rPr>
              <a:t>2pm-3:45</a:t>
            </a:r>
            <a:r>
              <a:rPr lang="en" dirty="0">
                <a:solidFill>
                  <a:schemeClr val="tx1"/>
                </a:solidFill>
              </a:rPr>
              <a:t>: </a:t>
            </a:r>
            <a:r>
              <a:rPr lang="en-US" dirty="0" smtClean="0">
                <a:solidFill>
                  <a:schemeClr val="tx1"/>
                </a:solidFill>
              </a:rPr>
              <a:t>	</a:t>
            </a:r>
            <a:r>
              <a:rPr lang="en" dirty="0" smtClean="0">
                <a:solidFill>
                  <a:schemeClr val="tx1"/>
                </a:solidFill>
              </a:rPr>
              <a:t>Data </a:t>
            </a:r>
            <a:r>
              <a:rPr lang="en" dirty="0">
                <a:solidFill>
                  <a:schemeClr val="tx1"/>
                </a:solidFill>
              </a:rPr>
              <a:t>Processing        </a:t>
            </a:r>
            <a:endParaRPr lang="en-US" dirty="0" smtClean="0">
              <a:solidFill>
                <a:schemeClr val="tx1"/>
              </a:solidFill>
            </a:endParaRPr>
          </a:p>
          <a:p>
            <a:pPr marL="0" lvl="0" indent="0">
              <a:buNone/>
            </a:pPr>
            <a:r>
              <a:rPr lang="en" dirty="0" smtClean="0">
                <a:solidFill>
                  <a:schemeClr val="tx1"/>
                </a:solidFill>
              </a:rPr>
              <a:t>3:45-4pm</a:t>
            </a:r>
            <a:r>
              <a:rPr lang="en" dirty="0">
                <a:solidFill>
                  <a:schemeClr val="tx1"/>
                </a:solidFill>
              </a:rPr>
              <a:t>: </a:t>
            </a:r>
            <a:r>
              <a:rPr lang="en-US" dirty="0" smtClean="0">
                <a:solidFill>
                  <a:schemeClr val="tx1"/>
                </a:solidFill>
              </a:rPr>
              <a:t>	</a:t>
            </a:r>
            <a:r>
              <a:rPr lang="en" dirty="0" smtClean="0">
                <a:solidFill>
                  <a:schemeClr val="tx1"/>
                </a:solidFill>
              </a:rPr>
              <a:t>coffee </a:t>
            </a:r>
            <a:r>
              <a:rPr lang="en" dirty="0">
                <a:solidFill>
                  <a:schemeClr val="tx1"/>
                </a:solidFill>
              </a:rPr>
              <a:t>break        </a:t>
            </a:r>
            <a:endParaRPr lang="en-US" dirty="0" smtClean="0">
              <a:solidFill>
                <a:schemeClr val="tx1"/>
              </a:solidFill>
            </a:endParaRPr>
          </a:p>
          <a:p>
            <a:pPr marL="0" lvl="0" indent="0">
              <a:buNone/>
            </a:pPr>
            <a:r>
              <a:rPr lang="en" dirty="0" smtClean="0">
                <a:solidFill>
                  <a:schemeClr val="tx1"/>
                </a:solidFill>
              </a:rPr>
              <a:t>4pm-5:15pm</a:t>
            </a:r>
            <a:r>
              <a:rPr lang="en" dirty="0">
                <a:solidFill>
                  <a:schemeClr val="tx1"/>
                </a:solidFill>
              </a:rPr>
              <a:t>: </a:t>
            </a:r>
            <a:r>
              <a:rPr lang="en-US" dirty="0" smtClean="0">
                <a:solidFill>
                  <a:schemeClr val="tx1"/>
                </a:solidFill>
              </a:rPr>
              <a:t>	</a:t>
            </a:r>
            <a:r>
              <a:rPr lang="en" dirty="0" smtClean="0">
                <a:solidFill>
                  <a:schemeClr val="tx1"/>
                </a:solidFill>
              </a:rPr>
              <a:t>Statistics </a:t>
            </a:r>
            <a:r>
              <a:rPr lang="en" dirty="0">
                <a:solidFill>
                  <a:schemeClr val="tx1"/>
                </a:solidFill>
              </a:rPr>
              <a:t>for reproducible </a:t>
            </a:r>
            <a:r>
              <a:rPr lang="en" dirty="0" smtClean="0">
                <a:solidFill>
                  <a:schemeClr val="tx1"/>
                </a:solidFill>
              </a:rPr>
              <a:t>analyses</a:t>
            </a:r>
            <a:endParaRPr lang="en-US" dirty="0" smtClean="0">
              <a:solidFill>
                <a:schemeClr val="tx1"/>
              </a:solidFill>
            </a:endParaRPr>
          </a:p>
          <a:p>
            <a:pPr marL="0" lvl="0" indent="0">
              <a:buNone/>
            </a:pPr>
            <a:endParaRPr lang="en-US" dirty="0">
              <a:solidFill>
                <a:schemeClr val="tx1"/>
              </a:solidFill>
            </a:endParaRPr>
          </a:p>
          <a:p>
            <a:pPr marL="0" lvl="0" indent="0">
              <a:buNone/>
            </a:pPr>
            <a:r>
              <a:rPr lang="en" b="1" dirty="0" smtClean="0">
                <a:solidFill>
                  <a:schemeClr val="tx1"/>
                </a:solidFill>
              </a:rPr>
              <a:t>Saturday </a:t>
            </a:r>
            <a:endParaRPr lang="en-US" b="1" dirty="0" smtClean="0">
              <a:solidFill>
                <a:schemeClr val="tx1"/>
              </a:solidFill>
            </a:endParaRPr>
          </a:p>
          <a:p>
            <a:pPr marL="0" lvl="0" indent="0">
              <a:buNone/>
            </a:pPr>
            <a:r>
              <a:rPr lang="en" dirty="0" smtClean="0">
                <a:solidFill>
                  <a:schemeClr val="tx1"/>
                </a:solidFill>
              </a:rPr>
              <a:t>9am-9:30</a:t>
            </a:r>
            <a:r>
              <a:rPr lang="en" dirty="0">
                <a:solidFill>
                  <a:schemeClr val="tx1"/>
                </a:solidFill>
              </a:rPr>
              <a:t>: Questions and answers and feedback </a:t>
            </a:r>
            <a:r>
              <a:rPr lang="en" dirty="0" smtClean="0">
                <a:solidFill>
                  <a:schemeClr val="tx1"/>
                </a:solidFill>
              </a:rPr>
              <a:t>session</a:t>
            </a:r>
            <a:endParaRPr lang="en-US" dirty="0" smtClean="0">
              <a:solidFill>
                <a:schemeClr val="tx1"/>
              </a:solidFill>
            </a:endParaRPr>
          </a:p>
          <a:p>
            <a:pPr marL="0" lvl="0" indent="0">
              <a:buNone/>
            </a:pPr>
            <a:r>
              <a:rPr lang="en" dirty="0" smtClean="0">
                <a:solidFill>
                  <a:schemeClr val="tx1"/>
                </a:solidFill>
              </a:rPr>
              <a:t>9:30-12pm</a:t>
            </a:r>
            <a:r>
              <a:rPr lang="en" dirty="0">
                <a:solidFill>
                  <a:schemeClr val="tx1"/>
                </a:solidFill>
              </a:rPr>
              <a:t>:  The Re-executable Micro Publication Challenge</a:t>
            </a:r>
            <a:endParaRPr b="1"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4" name="Shape 1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65" name="Shape 165"/>
          <p:cNvPicPr preferRelativeResize="0"/>
          <p:nvPr/>
        </p:nvPicPr>
        <p:blipFill>
          <a:blip r:embed="rId3">
            <a:alphaModFix/>
          </a:blip>
          <a:stretch>
            <a:fillRect/>
          </a:stretch>
        </p:blipFill>
        <p:spPr>
          <a:xfrm>
            <a:off x="-4560" y="1304"/>
            <a:ext cx="9148561" cy="51435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196700" y="478825"/>
            <a:ext cx="8520600" cy="3395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600" dirty="0" smtClean="0"/>
              <a:t>Hands </a:t>
            </a:r>
            <a:r>
              <a:rPr lang="en-US" sz="3600" dirty="0"/>
              <a:t>on reproducible analysis of neuroimaging </a:t>
            </a:r>
            <a:r>
              <a:rPr lang="en-US" sz="3600" dirty="0" smtClean="0"/>
              <a:t>data</a:t>
            </a:r>
            <a:br>
              <a:rPr lang="en-US" sz="3600" dirty="0" smtClean="0"/>
            </a:br>
            <a:endParaRPr sz="3600" dirty="0"/>
          </a:p>
          <a:p>
            <a:pPr marL="0" lvl="0" indent="0">
              <a:spcBef>
                <a:spcPts val="0"/>
              </a:spcBef>
              <a:spcAft>
                <a:spcPts val="0"/>
              </a:spcAft>
              <a:buNone/>
            </a:pPr>
            <a:r>
              <a:rPr lang="en" sz="3600" dirty="0"/>
              <a:t>Introduction to Reproducible Neuroimaging: Motivations</a:t>
            </a:r>
            <a:endParaRPr sz="3600" dirty="0"/>
          </a:p>
        </p:txBody>
      </p:sp>
      <p:pic>
        <p:nvPicPr>
          <p:cNvPr id="60" name="Shape 60" descr="square-512.png"/>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186725" y="3186225"/>
            <a:ext cx="1957275" cy="19572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259450" y="526850"/>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dk1"/>
                </a:solidFill>
              </a:rPr>
              <a:t>Show of hands: Who thinks engaging in Reproducible Research is important?</a:t>
            </a:r>
            <a:endParaRPr dirty="0">
              <a:solidFill>
                <a:schemeClr val="dk1"/>
              </a:solidFill>
            </a:endParaRPr>
          </a:p>
          <a:p>
            <a:pPr marL="0" lvl="0" indent="0">
              <a:spcBef>
                <a:spcPts val="1600"/>
              </a:spcBef>
              <a:spcAft>
                <a:spcPts val="0"/>
              </a:spcAft>
              <a:buClr>
                <a:schemeClr val="dk1"/>
              </a:buClr>
              <a:buSzPts val="1100"/>
              <a:buFont typeface="Arial"/>
              <a:buNone/>
            </a:pPr>
            <a:r>
              <a:rPr lang="en-US" dirty="0" smtClean="0">
                <a:solidFill>
                  <a:schemeClr val="dk1"/>
                </a:solidFill>
              </a:rPr>
              <a:t>Multiple choice - </a:t>
            </a:r>
            <a:r>
              <a:rPr lang="en" dirty="0" smtClean="0">
                <a:solidFill>
                  <a:schemeClr val="dk1"/>
                </a:solidFill>
              </a:rPr>
              <a:t>Show </a:t>
            </a:r>
            <a:r>
              <a:rPr lang="en" dirty="0">
                <a:solidFill>
                  <a:schemeClr val="dk1"/>
                </a:solidFill>
              </a:rPr>
              <a:t>of hands: If I pulled the neuroimaging papers just from this year (PubMed currently says that there are </a:t>
            </a:r>
            <a:r>
              <a:rPr lang="en-US" smtClean="0">
                <a:solidFill>
                  <a:schemeClr val="dk1"/>
                </a:solidFill>
              </a:rPr>
              <a:t>7286</a:t>
            </a:r>
            <a:r>
              <a:rPr lang="en" smtClean="0">
                <a:solidFill>
                  <a:schemeClr val="dk1"/>
                </a:solidFill>
              </a:rPr>
              <a:t> </a:t>
            </a:r>
            <a:r>
              <a:rPr lang="en" dirty="0">
                <a:solidFill>
                  <a:schemeClr val="dk1"/>
                </a:solidFill>
              </a:rPr>
              <a:t>of them), how many do you think would be reproducible?</a:t>
            </a:r>
            <a:endParaRPr dirty="0">
              <a:solidFill>
                <a:schemeClr val="dk1"/>
              </a:solidFill>
            </a:endParaRPr>
          </a:p>
          <a:p>
            <a:pPr marL="457200" lvl="0" indent="-342900" rtl="0">
              <a:spcBef>
                <a:spcPts val="1600"/>
              </a:spcBef>
              <a:spcAft>
                <a:spcPts val="0"/>
              </a:spcAft>
              <a:buClr>
                <a:schemeClr val="dk1"/>
              </a:buClr>
              <a:buSzPts val="1800"/>
              <a:buChar char="●"/>
            </a:pPr>
            <a:r>
              <a:rPr lang="en" dirty="0">
                <a:solidFill>
                  <a:schemeClr val="dk1"/>
                </a:solidFill>
              </a:rPr>
              <a:t>90 - 100% ?</a:t>
            </a:r>
            <a:endParaRPr dirty="0">
              <a:solidFill>
                <a:schemeClr val="dk1"/>
              </a:solidFill>
            </a:endParaRPr>
          </a:p>
          <a:p>
            <a:pPr marL="457200" lvl="0" indent="-342900" rtl="0">
              <a:spcBef>
                <a:spcPts val="0"/>
              </a:spcBef>
              <a:spcAft>
                <a:spcPts val="0"/>
              </a:spcAft>
              <a:buClr>
                <a:schemeClr val="dk1"/>
              </a:buClr>
              <a:buSzPts val="1800"/>
              <a:buChar char="●"/>
            </a:pPr>
            <a:r>
              <a:rPr lang="en" dirty="0">
                <a:solidFill>
                  <a:schemeClr val="dk1"/>
                </a:solidFill>
              </a:rPr>
              <a:t>Between 50 - 90% ?</a:t>
            </a:r>
            <a:endParaRPr dirty="0">
              <a:solidFill>
                <a:schemeClr val="dk1"/>
              </a:solidFill>
            </a:endParaRPr>
          </a:p>
          <a:p>
            <a:pPr marL="457200" lvl="0" indent="-342900" rtl="0">
              <a:spcBef>
                <a:spcPts val="0"/>
              </a:spcBef>
              <a:spcAft>
                <a:spcPts val="0"/>
              </a:spcAft>
              <a:buClr>
                <a:schemeClr val="dk1"/>
              </a:buClr>
              <a:buSzPts val="1800"/>
              <a:buChar char="●"/>
            </a:pPr>
            <a:r>
              <a:rPr lang="en" dirty="0">
                <a:solidFill>
                  <a:schemeClr val="dk1"/>
                </a:solidFill>
              </a:rPr>
              <a:t>25 - 50% ?</a:t>
            </a:r>
            <a:endParaRPr dirty="0">
              <a:solidFill>
                <a:schemeClr val="dk1"/>
              </a:solidFill>
            </a:endParaRPr>
          </a:p>
          <a:p>
            <a:pPr marL="457200" lvl="0" indent="-342900" rtl="0">
              <a:spcBef>
                <a:spcPts val="0"/>
              </a:spcBef>
              <a:spcAft>
                <a:spcPts val="0"/>
              </a:spcAft>
              <a:buClr>
                <a:schemeClr val="dk1"/>
              </a:buClr>
              <a:buSzPts val="1800"/>
              <a:buChar char="●"/>
            </a:pPr>
            <a:r>
              <a:rPr lang="en" dirty="0">
                <a:solidFill>
                  <a:schemeClr val="dk1"/>
                </a:solidFill>
              </a:rPr>
              <a:t>Less than 25% ?</a:t>
            </a:r>
            <a:endParaRPr dirty="0">
              <a:solidFill>
                <a:schemeClr val="dk1"/>
              </a:solidFill>
            </a:endParaRPr>
          </a:p>
          <a:p>
            <a:pPr marL="457200" lvl="0" indent="-342900" rtl="0">
              <a:spcBef>
                <a:spcPts val="0"/>
              </a:spcBef>
              <a:spcAft>
                <a:spcPts val="0"/>
              </a:spcAft>
              <a:buClr>
                <a:schemeClr val="dk1"/>
              </a:buClr>
              <a:buSzPts val="1800"/>
              <a:buChar char="●"/>
            </a:pPr>
            <a:r>
              <a:rPr lang="en" dirty="0">
                <a:solidFill>
                  <a:schemeClr val="dk1"/>
                </a:solidFill>
              </a:rPr>
              <a:t>None?</a:t>
            </a:r>
            <a:endParaRPr dirty="0">
              <a:solidFill>
                <a:schemeClr val="dk1"/>
              </a:solidFill>
            </a:endParaRPr>
          </a:p>
          <a:p>
            <a:pPr marL="0" lvl="0" indent="0" rtl="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fade">
                                      <p:cBhvr>
                                        <p:cTn id="7" dur="500"/>
                                        <p:tgtEl>
                                          <p:spTgt spid="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
                                            <p:txEl>
                                              <p:pRg st="1" end="1"/>
                                            </p:txEl>
                                          </p:spTgt>
                                        </p:tgtEl>
                                        <p:attrNameLst>
                                          <p:attrName>style.visibility</p:attrName>
                                        </p:attrNameLst>
                                      </p:cBhvr>
                                      <p:to>
                                        <p:strVal val="visible"/>
                                      </p:to>
                                    </p:set>
                                    <p:animEffect transition="in" filter="fade">
                                      <p:cBhvr>
                                        <p:cTn id="12" dur="500"/>
                                        <p:tgtEl>
                                          <p:spTgt spid="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
                                            <p:txEl>
                                              <p:pRg st="2" end="2"/>
                                            </p:txEl>
                                          </p:spTgt>
                                        </p:tgtEl>
                                        <p:attrNameLst>
                                          <p:attrName>style.visibility</p:attrName>
                                        </p:attrNameLst>
                                      </p:cBhvr>
                                      <p:to>
                                        <p:strVal val="visible"/>
                                      </p:to>
                                    </p:set>
                                    <p:animEffect transition="in" filter="fade">
                                      <p:cBhvr>
                                        <p:cTn id="17" dur="500"/>
                                        <p:tgtEl>
                                          <p:spTgt spid="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xEl>
                                              <p:pRg st="3" end="3"/>
                                            </p:txEl>
                                          </p:spTgt>
                                        </p:tgtEl>
                                        <p:attrNameLst>
                                          <p:attrName>style.visibility</p:attrName>
                                        </p:attrNameLst>
                                      </p:cBhvr>
                                      <p:to>
                                        <p:strVal val="visible"/>
                                      </p:to>
                                    </p:set>
                                    <p:animEffect transition="in" filter="fade">
                                      <p:cBhvr>
                                        <p:cTn id="22" dur="500"/>
                                        <p:tgtEl>
                                          <p:spTgt spid="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5">
                                            <p:txEl>
                                              <p:pRg st="4" end="4"/>
                                            </p:txEl>
                                          </p:spTgt>
                                        </p:tgtEl>
                                        <p:attrNameLst>
                                          <p:attrName>style.visibility</p:attrName>
                                        </p:attrNameLst>
                                      </p:cBhvr>
                                      <p:to>
                                        <p:strVal val="visible"/>
                                      </p:to>
                                    </p:set>
                                    <p:animEffect transition="in" filter="fade">
                                      <p:cBhvr>
                                        <p:cTn id="27" dur="500"/>
                                        <p:tgtEl>
                                          <p:spTgt spid="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5">
                                            <p:txEl>
                                              <p:pRg st="5" end="5"/>
                                            </p:txEl>
                                          </p:spTgt>
                                        </p:tgtEl>
                                        <p:attrNameLst>
                                          <p:attrName>style.visibility</p:attrName>
                                        </p:attrNameLst>
                                      </p:cBhvr>
                                      <p:to>
                                        <p:strVal val="visible"/>
                                      </p:to>
                                    </p:set>
                                    <p:animEffect transition="in" filter="fade">
                                      <p:cBhvr>
                                        <p:cTn id="32" dur="500"/>
                                        <p:tgtEl>
                                          <p:spTgt spid="6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5">
                                            <p:txEl>
                                              <p:pRg st="6" end="6"/>
                                            </p:txEl>
                                          </p:spTgt>
                                        </p:tgtEl>
                                        <p:attrNameLst>
                                          <p:attrName>style.visibility</p:attrName>
                                        </p:attrNameLst>
                                      </p:cBhvr>
                                      <p:to>
                                        <p:strVal val="visible"/>
                                      </p:to>
                                    </p:set>
                                    <p:animEffect transition="in" filter="fade">
                                      <p:cBhvr>
                                        <p:cTn id="37"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 name="Shape 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It’s not a completely fair question, as we’ve not yet really established what we mean by ‘reproducible’. Can any of the audience tell me what they mean by ‘reproducible’?</a:t>
            </a:r>
            <a:endParaRPr dirty="0">
              <a:solidFill>
                <a:schemeClr val="dk1"/>
              </a:solidFill>
            </a:endParaRPr>
          </a:p>
          <a:p>
            <a:pPr marL="0" lvl="0" indent="0" rtl="0">
              <a:spcBef>
                <a:spcPts val="1600"/>
              </a:spcBef>
              <a:spcAft>
                <a:spcPts val="0"/>
              </a:spcAft>
              <a:buNone/>
            </a:pPr>
            <a:endParaRPr dirty="0">
              <a:solidFill>
                <a:schemeClr val="dk1"/>
              </a:solidFill>
            </a:endParaRPr>
          </a:p>
          <a:p>
            <a:pPr marL="0" lvl="0" indent="0" rtl="0">
              <a:spcBef>
                <a:spcPts val="1600"/>
              </a:spcBef>
              <a:spcAft>
                <a:spcPts val="0"/>
              </a:spcAft>
              <a:buNone/>
            </a:pPr>
            <a:r>
              <a:rPr lang="en" dirty="0">
                <a:solidFill>
                  <a:schemeClr val="dk1"/>
                </a:solidFill>
              </a:rPr>
              <a:t>So, there are lots of different potential ways to talk about reproducibility. I’m going to set some definitions that we will use for today. There are definitely other ways to think about this, and define terms, but I think the following framework</a:t>
            </a:r>
            <a:endParaRPr dirty="0">
              <a:solidFill>
                <a:schemeClr val="dk1"/>
              </a:solidFill>
            </a:endParaRPr>
          </a:p>
          <a:p>
            <a:pPr marL="0" lvl="0" indent="0"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Effect transition="in" filter="fade">
                                      <p:cBhvr>
                                        <p:cTn id="7" dur="500"/>
                                        <p:tgtEl>
                                          <p:spTgt spid="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
                                            <p:txEl>
                                              <p:pRg st="2" end="2"/>
                                            </p:txEl>
                                          </p:spTgt>
                                        </p:tgtEl>
                                        <p:attrNameLst>
                                          <p:attrName>style.visibility</p:attrName>
                                        </p:attrNameLst>
                                      </p:cBhvr>
                                      <p:to>
                                        <p:strVal val="visible"/>
                                      </p:to>
                                    </p:set>
                                    <p:animEffect transition="in" filter="fade">
                                      <p:cBhvr>
                                        <p:cTn id="12" dur="500"/>
                                        <p:tgtEl>
                                          <p:spTgt spid="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187000" y="102125"/>
            <a:ext cx="8520600" cy="73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300">
                <a:latin typeface="Calibri"/>
                <a:ea typeface="Calibri"/>
                <a:cs typeface="Calibri"/>
                <a:sym typeface="Calibri"/>
              </a:rPr>
              <a:t>Spectrum of Reproducibility</a:t>
            </a:r>
            <a:endParaRPr/>
          </a:p>
        </p:txBody>
      </p:sp>
      <p:sp>
        <p:nvSpPr>
          <p:cNvPr id="77" name="Shape 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78" name="Shape 78"/>
          <p:cNvPicPr preferRelativeResize="0"/>
          <p:nvPr/>
        </p:nvPicPr>
        <p:blipFill rotWithShape="1">
          <a:blip r:embed="rId3" cstate="email">
            <a:alphaModFix/>
            <a:extLst>
              <a:ext uri="{28A0092B-C50C-407E-A947-70E740481C1C}">
                <a14:useLocalDpi xmlns:a14="http://schemas.microsoft.com/office/drawing/2010/main"/>
              </a:ext>
            </a:extLst>
          </a:blip>
          <a:srcRect b="-9"/>
          <a:stretch/>
        </p:blipFill>
        <p:spPr>
          <a:xfrm>
            <a:off x="349851" y="898861"/>
            <a:ext cx="8520601" cy="424463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216425" y="695275"/>
            <a:ext cx="8692200" cy="436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premise is that a ‘true’ finding should generalize (i.e. always be true).</a:t>
            </a:r>
            <a:endParaRPr/>
          </a:p>
          <a:p>
            <a:pPr marL="0" lvl="0" indent="0">
              <a:spcBef>
                <a:spcPts val="1600"/>
              </a:spcBef>
              <a:spcAft>
                <a:spcPts val="0"/>
              </a:spcAft>
              <a:buNone/>
            </a:pPr>
            <a:r>
              <a:rPr lang="en"/>
              <a:t>If a paper reaches a conclusion such as </a:t>
            </a:r>
            <a:endParaRPr/>
          </a:p>
          <a:p>
            <a:pPr marL="457200" lvl="0" indent="-342900" rtl="0">
              <a:spcBef>
                <a:spcPts val="1600"/>
              </a:spcBef>
              <a:spcAft>
                <a:spcPts val="0"/>
              </a:spcAft>
              <a:buSzPts val="1800"/>
              <a:buChar char="-"/>
            </a:pPr>
            <a:r>
              <a:rPr lang="en"/>
              <a:t>“The volume of the corpus callosum is reduced in children with autism”, </a:t>
            </a:r>
            <a:endParaRPr/>
          </a:p>
          <a:p>
            <a:pPr marL="0" lvl="0" indent="0">
              <a:spcBef>
                <a:spcPts val="1600"/>
              </a:spcBef>
              <a:spcAft>
                <a:spcPts val="0"/>
              </a:spcAft>
              <a:buNone/>
            </a:pPr>
            <a:r>
              <a:rPr lang="en"/>
              <a:t>That statement, if generalizable, should hold for </a:t>
            </a:r>
            <a:r>
              <a:rPr lang="en" b="1"/>
              <a:t>any</a:t>
            </a:r>
            <a:r>
              <a:rPr lang="en"/>
              <a:t> </a:t>
            </a:r>
            <a:r>
              <a:rPr lang="en" i="1"/>
              <a:t>valid way of measuring corpus callosum volume</a:t>
            </a:r>
            <a:r>
              <a:rPr lang="en"/>
              <a:t>, and in </a:t>
            </a:r>
            <a:r>
              <a:rPr lang="en" b="1"/>
              <a:t>all</a:t>
            </a:r>
            <a:r>
              <a:rPr lang="en"/>
              <a:t> </a:t>
            </a:r>
            <a:r>
              <a:rPr lang="en" i="1"/>
              <a:t>children with Autism</a:t>
            </a:r>
            <a:r>
              <a:rPr lang="en"/>
              <a:t>.</a:t>
            </a:r>
            <a:endParaRPr/>
          </a:p>
          <a:p>
            <a:pPr marL="0" lvl="0" indent="0" rtl="0">
              <a:spcBef>
                <a:spcPts val="1600"/>
              </a:spcBef>
              <a:spcAft>
                <a:spcPts val="0"/>
              </a:spcAft>
              <a:buNone/>
            </a:pPr>
            <a:r>
              <a:rPr lang="en"/>
              <a:t>Individual papers usually do not explore multiple valid ways of making a measurement (i.e. run FreeSurfer and ANTS); and, particularly for complex spectrum-style disorders, the representativeness of any finite sample and a disorder is to be questioned (it is possible that the subset of patients with autism that consent to undergo a MRI scan is not a truly representative sample of the Autism diagnosis, for example…)</a:t>
            </a:r>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Shape 8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60657" y="0"/>
            <a:ext cx="7022686" cy="51435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102125"/>
            <a:ext cx="8520600" cy="1050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b="1"/>
              <a:t>Progress in improving mental health outcomes has been slow</a:t>
            </a:r>
            <a:endParaRPr/>
          </a:p>
        </p:txBody>
      </p:sp>
      <p:sp>
        <p:nvSpPr>
          <p:cNvPr id="94" name="Shape 94"/>
          <p:cNvSpPr txBox="1">
            <a:spLocks noGrp="1"/>
          </p:cNvSpPr>
          <p:nvPr>
            <p:ph type="body" idx="1"/>
          </p:nvPr>
        </p:nvSpPr>
        <p:spPr>
          <a:xfrm>
            <a:off x="93600" y="1076225"/>
            <a:ext cx="8738700" cy="27219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Clr>
                <a:schemeClr val="dk1"/>
              </a:buClr>
              <a:buSzPts val="1800"/>
              <a:buFont typeface="Calibri"/>
              <a:buChar char="●"/>
            </a:pPr>
            <a:r>
              <a:rPr lang="en">
                <a:solidFill>
                  <a:schemeClr val="dk1"/>
                </a:solidFill>
                <a:latin typeface="Calibri"/>
                <a:ea typeface="Calibri"/>
                <a:cs typeface="Calibri"/>
                <a:sym typeface="Calibri"/>
              </a:rPr>
              <a:t>Patients with mental disorders show many biological abnormalities which distinguish them from normal volunteers; however, few of these have led to tests with clinical utility. Several reasons contribute to this delay: lack of a biological ‘gold standard’ definition of psychiatric illnesses; </a:t>
            </a:r>
            <a:r>
              <a:rPr lang="en" u="sng">
                <a:solidFill>
                  <a:schemeClr val="dk1"/>
                </a:solidFill>
                <a:latin typeface="Calibri"/>
                <a:ea typeface="Calibri"/>
                <a:cs typeface="Calibri"/>
                <a:sym typeface="Calibri"/>
              </a:rPr>
              <a:t>a profusion of statistically significant, but minimally differentiating, biological findings; ‘approximate replications’ of these findings in a way that neither confirms nor refutes them</a:t>
            </a:r>
            <a:r>
              <a:rPr lang="en">
                <a:solidFill>
                  <a:schemeClr val="dk1"/>
                </a:solidFill>
                <a:latin typeface="Calibri"/>
                <a:ea typeface="Calibri"/>
                <a:cs typeface="Calibri"/>
                <a:sym typeface="Calibri"/>
              </a:rPr>
              <a:t>; and a focus on comparing prototypical patients to healthy controls which generates differentiations with limited clinical applicability. </a:t>
            </a:r>
            <a:endParaRPr>
              <a:solidFill>
                <a:schemeClr val="dk1"/>
              </a:solidFill>
              <a:latin typeface="Calibri"/>
              <a:ea typeface="Calibri"/>
              <a:cs typeface="Calibri"/>
              <a:sym typeface="Calibri"/>
            </a:endParaRPr>
          </a:p>
          <a:p>
            <a:pPr marL="0" lvl="0" indent="0" rtl="0">
              <a:spcBef>
                <a:spcPts val="0"/>
              </a:spcBef>
              <a:spcAft>
                <a:spcPts val="1600"/>
              </a:spcAft>
              <a:buNone/>
            </a:pPr>
            <a:endParaRPr/>
          </a:p>
        </p:txBody>
      </p:sp>
      <p:sp>
        <p:nvSpPr>
          <p:cNvPr id="95" name="Shape 95"/>
          <p:cNvSpPr txBox="1"/>
          <p:nvPr/>
        </p:nvSpPr>
        <p:spPr>
          <a:xfrm>
            <a:off x="311700" y="4681450"/>
            <a:ext cx="7933500" cy="4833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800">
                <a:solidFill>
                  <a:schemeClr val="dk1"/>
                </a:solidFill>
                <a:latin typeface="Calibri"/>
                <a:ea typeface="Calibri"/>
                <a:cs typeface="Calibri"/>
                <a:sym typeface="Calibri"/>
              </a:rPr>
              <a:t>S Kapur, A G Phillips and T R Insel, </a:t>
            </a:r>
            <a:r>
              <a:rPr lang="en" sz="1800" i="1">
                <a:solidFill>
                  <a:schemeClr val="dk1"/>
                </a:solidFill>
                <a:latin typeface="Calibri"/>
                <a:ea typeface="Calibri"/>
                <a:cs typeface="Calibri"/>
                <a:sym typeface="Calibri"/>
              </a:rPr>
              <a:t>Molecular Psychiatry</a:t>
            </a:r>
            <a:r>
              <a:rPr lang="en" sz="1800">
                <a:solidFill>
                  <a:schemeClr val="dk1"/>
                </a:solidFill>
                <a:latin typeface="Calibri"/>
                <a:ea typeface="Calibri"/>
                <a:cs typeface="Calibri"/>
                <a:sym typeface="Calibri"/>
              </a:rPr>
              <a:t> (2012) 17, 1174–1179</a:t>
            </a:r>
            <a:endParaRPr/>
          </a:p>
        </p:txBody>
      </p:sp>
      <p:sp>
        <p:nvSpPr>
          <p:cNvPr id="96" name="Shape 96"/>
          <p:cNvSpPr txBox="1"/>
          <p:nvPr/>
        </p:nvSpPr>
        <p:spPr>
          <a:xfrm>
            <a:off x="93600" y="3796475"/>
            <a:ext cx="8738700" cy="885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t>Causes include:</a:t>
            </a:r>
            <a:r>
              <a:rPr lang="en" sz="1800"/>
              <a:t> Low power/Small N, Incorrect ‘Target’ (diagnosis as opposed to domain), Incomplete Methods &amp; Results Description, Publication Bias</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3200" b="1" u="sng">
                <a:latin typeface="Calibri"/>
                <a:ea typeface="Calibri"/>
                <a:cs typeface="Calibri"/>
                <a:sym typeface="Calibri"/>
              </a:rPr>
              <a:t>Acquisition Lab-Centered View (Pre ReproNim)</a:t>
            </a:r>
            <a:endParaRPr/>
          </a:p>
        </p:txBody>
      </p:sp>
      <p:sp>
        <p:nvSpPr>
          <p:cNvPr id="102" name="Shape 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sp>
        <p:nvSpPr>
          <p:cNvPr id="103" name="Shape 103"/>
          <p:cNvSpPr/>
          <p:nvPr/>
        </p:nvSpPr>
        <p:spPr>
          <a:xfrm>
            <a:off x="4381675" y="2814525"/>
            <a:ext cx="685800" cy="358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rot="10800000">
            <a:off x="4381675" y="3500325"/>
            <a:ext cx="685800" cy="358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5" name="Shape 105"/>
          <p:cNvGrpSpPr/>
          <p:nvPr/>
        </p:nvGrpSpPr>
        <p:grpSpPr>
          <a:xfrm>
            <a:off x="311700" y="3858700"/>
            <a:ext cx="6408375" cy="1208600"/>
            <a:chOff x="311700" y="3858700"/>
            <a:chExt cx="6408375" cy="1208600"/>
          </a:xfrm>
        </p:grpSpPr>
        <p:sp>
          <p:nvSpPr>
            <p:cNvPr id="106" name="Shape 106"/>
            <p:cNvSpPr txBox="1"/>
            <p:nvPr/>
          </p:nvSpPr>
          <p:spPr>
            <a:xfrm>
              <a:off x="311700" y="4703625"/>
              <a:ext cx="1512000" cy="35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t>Variance Points</a:t>
              </a:r>
              <a:endParaRPr b="1"/>
            </a:p>
          </p:txBody>
        </p:sp>
        <p:cxnSp>
          <p:nvCxnSpPr>
            <p:cNvPr id="107" name="Shape 107"/>
            <p:cNvCxnSpPr/>
            <p:nvPr/>
          </p:nvCxnSpPr>
          <p:spPr>
            <a:xfrm rot="10800000" flipH="1">
              <a:off x="2166675" y="3858700"/>
              <a:ext cx="31200" cy="1153500"/>
            </a:xfrm>
            <a:prstGeom prst="straightConnector1">
              <a:avLst/>
            </a:prstGeom>
            <a:noFill/>
            <a:ln w="38100" cap="flat" cmpd="sng">
              <a:solidFill>
                <a:schemeClr val="dk2"/>
              </a:solidFill>
              <a:prstDash val="solid"/>
              <a:round/>
              <a:headEnd type="none" w="med" len="med"/>
              <a:tailEnd type="triangle" w="med" len="med"/>
            </a:ln>
          </p:spPr>
        </p:cxnSp>
        <p:sp>
          <p:nvSpPr>
            <p:cNvPr id="108" name="Shape 108"/>
            <p:cNvSpPr txBox="1"/>
            <p:nvPr/>
          </p:nvSpPr>
          <p:spPr>
            <a:xfrm>
              <a:off x="2024675" y="4438975"/>
              <a:ext cx="350700" cy="358500"/>
            </a:xfrm>
            <a:prstGeom prst="rect">
              <a:avLst/>
            </a:prstGeom>
            <a:solidFill>
              <a:srgbClr val="FFFFF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t>?</a:t>
              </a:r>
              <a:endParaRPr sz="1800" b="1"/>
            </a:p>
          </p:txBody>
        </p:sp>
        <p:cxnSp>
          <p:nvCxnSpPr>
            <p:cNvPr id="109" name="Shape 109"/>
            <p:cNvCxnSpPr/>
            <p:nvPr/>
          </p:nvCxnSpPr>
          <p:spPr>
            <a:xfrm rot="10800000" flipH="1">
              <a:off x="4691225" y="3913800"/>
              <a:ext cx="31200" cy="1153500"/>
            </a:xfrm>
            <a:prstGeom prst="straightConnector1">
              <a:avLst/>
            </a:prstGeom>
            <a:noFill/>
            <a:ln w="38100" cap="flat" cmpd="sng">
              <a:solidFill>
                <a:schemeClr val="dk2"/>
              </a:solidFill>
              <a:prstDash val="solid"/>
              <a:round/>
              <a:headEnd type="none" w="med" len="med"/>
              <a:tailEnd type="triangle" w="med" len="med"/>
            </a:ln>
          </p:spPr>
        </p:cxnSp>
        <p:sp>
          <p:nvSpPr>
            <p:cNvPr id="110" name="Shape 110"/>
            <p:cNvSpPr txBox="1"/>
            <p:nvPr/>
          </p:nvSpPr>
          <p:spPr>
            <a:xfrm>
              <a:off x="4549225" y="4494075"/>
              <a:ext cx="350700" cy="358500"/>
            </a:xfrm>
            <a:prstGeom prst="rect">
              <a:avLst/>
            </a:prstGeom>
            <a:solidFill>
              <a:srgbClr val="FFFFF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t>?</a:t>
              </a:r>
              <a:endParaRPr sz="1800" b="1"/>
            </a:p>
          </p:txBody>
        </p:sp>
        <p:cxnSp>
          <p:nvCxnSpPr>
            <p:cNvPr id="111" name="Shape 111"/>
            <p:cNvCxnSpPr/>
            <p:nvPr/>
          </p:nvCxnSpPr>
          <p:spPr>
            <a:xfrm rot="10800000" flipH="1">
              <a:off x="6511375" y="3913800"/>
              <a:ext cx="31200" cy="1153500"/>
            </a:xfrm>
            <a:prstGeom prst="straightConnector1">
              <a:avLst/>
            </a:prstGeom>
            <a:noFill/>
            <a:ln w="38100" cap="flat" cmpd="sng">
              <a:solidFill>
                <a:schemeClr val="dk2"/>
              </a:solidFill>
              <a:prstDash val="solid"/>
              <a:round/>
              <a:headEnd type="none" w="med" len="med"/>
              <a:tailEnd type="triangle" w="med" len="med"/>
            </a:ln>
          </p:spPr>
        </p:cxnSp>
        <p:sp>
          <p:nvSpPr>
            <p:cNvPr id="112" name="Shape 112"/>
            <p:cNvSpPr txBox="1"/>
            <p:nvPr/>
          </p:nvSpPr>
          <p:spPr>
            <a:xfrm>
              <a:off x="6369375" y="4494075"/>
              <a:ext cx="350700" cy="358500"/>
            </a:xfrm>
            <a:prstGeom prst="rect">
              <a:avLst/>
            </a:prstGeom>
            <a:solidFill>
              <a:srgbClr val="FFFFF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t>?</a:t>
              </a:r>
              <a:endParaRPr sz="1800" b="1"/>
            </a:p>
          </p:txBody>
        </p:sp>
      </p:grpSp>
      <p:pic>
        <p:nvPicPr>
          <p:cNvPr id="113" name="Shape 113"/>
          <p:cNvPicPr preferRelativeResize="0"/>
          <p:nvPr/>
        </p:nvPicPr>
        <p:blipFill>
          <a:blip r:embed="rId3">
            <a:alphaModFix/>
          </a:blip>
          <a:stretch>
            <a:fillRect/>
          </a:stretch>
        </p:blipFill>
        <p:spPr>
          <a:xfrm>
            <a:off x="261925" y="1758988"/>
            <a:ext cx="8620125" cy="2809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775</Words>
  <Application>Microsoft Macintosh PowerPoint</Application>
  <PresentationFormat>On-screen Show (16:9)</PresentationFormat>
  <Paragraphs>81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Arial</vt:lpstr>
      <vt:lpstr>Simple Light</vt:lpstr>
      <vt:lpstr>Hands-On Reproducible Neuroimaging Are you ready? Do you have your VirtualBox? Do you have the course .ova? If not, please see one of the course staff!  Please remember to complete the pre-course survey:  https://goo.gl/5immCJ</vt:lpstr>
      <vt:lpstr>Hands on reproducible analysis of neuroimaging data  Introduction to Reproducible Neuroimaging: Motivations</vt:lpstr>
      <vt:lpstr>PowerPoint Presentation</vt:lpstr>
      <vt:lpstr>PowerPoint Presentation</vt:lpstr>
      <vt:lpstr>Spectrum of Reproducibility</vt:lpstr>
      <vt:lpstr>PowerPoint Presentation</vt:lpstr>
      <vt:lpstr>PowerPoint Presentation</vt:lpstr>
      <vt:lpstr>Progress in improving mental health outcomes has been slow</vt:lpstr>
      <vt:lpstr>Acquisition Lab-Centered View (Pre ReproNim)</vt:lpstr>
      <vt:lpstr>General Neuroimaging Workflow</vt:lpstr>
      <vt:lpstr>Everything matters!</vt:lpstr>
      <vt:lpstr>A Vision for a Next-Generation Publication</vt:lpstr>
      <vt:lpstr>PowerPoint Presentation</vt:lpstr>
      <vt:lpstr>PowerPoint Presentation</vt:lpstr>
      <vt:lpstr>Schedule</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Reproducible Neuroimaging Are you ready? Do you have your VirtualBox? Do you have the course .ova? If not, please see one of the course staff!  Please remember to complete the pre-course survey:  https://bit.ly/2MuJcP8</dc:title>
  <cp:lastModifiedBy>Microsoft Office User</cp:lastModifiedBy>
  <cp:revision>4</cp:revision>
  <dcterms:modified xsi:type="dcterms:W3CDTF">2018-11-02T14:05:13Z</dcterms:modified>
</cp:coreProperties>
</file>