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8" r:id="rId2"/>
    <p:sldId id="256" r:id="rId3"/>
    <p:sldId id="261" r:id="rId4"/>
    <p:sldId id="259" r:id="rId5"/>
    <p:sldId id="257" r:id="rId6"/>
    <p:sldId id="267" r:id="rId7"/>
    <p:sldId id="263" r:id="rId8"/>
    <p:sldId id="266" r:id="rId9"/>
    <p:sldId id="262" r:id="rId10"/>
    <p:sldId id="264" r:id="rId11"/>
    <p:sldId id="265" r:id="rId12"/>
  </p:sldIdLst>
  <p:sldSz cx="9601200" cy="7315200"/>
  <p:notesSz cx="6858000" cy="9144000"/>
  <p:defaultTextStyle>
    <a:defPPr>
      <a:defRPr lang="en-US"/>
    </a:defPPr>
    <a:lvl1pPr marL="0" algn="l" defTabSz="966612" rtl="0" eaLnBrk="1" latinLnBrk="0" hangingPunct="1">
      <a:defRPr sz="1903" kern="1200">
        <a:solidFill>
          <a:schemeClr val="tx1"/>
        </a:solidFill>
        <a:latin typeface="+mn-lt"/>
        <a:ea typeface="+mn-ea"/>
        <a:cs typeface="+mn-cs"/>
      </a:defRPr>
    </a:lvl1pPr>
    <a:lvl2pPr marL="483306" algn="l" defTabSz="966612" rtl="0" eaLnBrk="1" latinLnBrk="0" hangingPunct="1">
      <a:defRPr sz="1903" kern="1200">
        <a:solidFill>
          <a:schemeClr val="tx1"/>
        </a:solidFill>
        <a:latin typeface="+mn-lt"/>
        <a:ea typeface="+mn-ea"/>
        <a:cs typeface="+mn-cs"/>
      </a:defRPr>
    </a:lvl2pPr>
    <a:lvl3pPr marL="966612" algn="l" defTabSz="966612" rtl="0" eaLnBrk="1" latinLnBrk="0" hangingPunct="1">
      <a:defRPr sz="1903" kern="1200">
        <a:solidFill>
          <a:schemeClr val="tx1"/>
        </a:solidFill>
        <a:latin typeface="+mn-lt"/>
        <a:ea typeface="+mn-ea"/>
        <a:cs typeface="+mn-cs"/>
      </a:defRPr>
    </a:lvl3pPr>
    <a:lvl4pPr marL="1449918" algn="l" defTabSz="966612" rtl="0" eaLnBrk="1" latinLnBrk="0" hangingPunct="1">
      <a:defRPr sz="1903" kern="1200">
        <a:solidFill>
          <a:schemeClr val="tx1"/>
        </a:solidFill>
        <a:latin typeface="+mn-lt"/>
        <a:ea typeface="+mn-ea"/>
        <a:cs typeface="+mn-cs"/>
      </a:defRPr>
    </a:lvl4pPr>
    <a:lvl5pPr marL="1933224" algn="l" defTabSz="966612" rtl="0" eaLnBrk="1" latinLnBrk="0" hangingPunct="1">
      <a:defRPr sz="1903" kern="1200">
        <a:solidFill>
          <a:schemeClr val="tx1"/>
        </a:solidFill>
        <a:latin typeface="+mn-lt"/>
        <a:ea typeface="+mn-ea"/>
        <a:cs typeface="+mn-cs"/>
      </a:defRPr>
    </a:lvl5pPr>
    <a:lvl6pPr marL="2416531" algn="l" defTabSz="966612" rtl="0" eaLnBrk="1" latinLnBrk="0" hangingPunct="1">
      <a:defRPr sz="1903" kern="1200">
        <a:solidFill>
          <a:schemeClr val="tx1"/>
        </a:solidFill>
        <a:latin typeface="+mn-lt"/>
        <a:ea typeface="+mn-ea"/>
        <a:cs typeface="+mn-cs"/>
      </a:defRPr>
    </a:lvl6pPr>
    <a:lvl7pPr marL="2899837" algn="l" defTabSz="966612" rtl="0" eaLnBrk="1" latinLnBrk="0" hangingPunct="1">
      <a:defRPr sz="1903" kern="1200">
        <a:solidFill>
          <a:schemeClr val="tx1"/>
        </a:solidFill>
        <a:latin typeface="+mn-lt"/>
        <a:ea typeface="+mn-ea"/>
        <a:cs typeface="+mn-cs"/>
      </a:defRPr>
    </a:lvl7pPr>
    <a:lvl8pPr marL="3383143" algn="l" defTabSz="966612" rtl="0" eaLnBrk="1" latinLnBrk="0" hangingPunct="1">
      <a:defRPr sz="1903" kern="1200">
        <a:solidFill>
          <a:schemeClr val="tx1"/>
        </a:solidFill>
        <a:latin typeface="+mn-lt"/>
        <a:ea typeface="+mn-ea"/>
        <a:cs typeface="+mn-cs"/>
      </a:defRPr>
    </a:lvl8pPr>
    <a:lvl9pPr marL="3866449" algn="l" defTabSz="966612" rtl="0" eaLnBrk="1" latinLnBrk="0" hangingPunct="1">
      <a:defRPr sz="1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4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9"/>
    <p:restoredTop sz="94629"/>
  </p:normalViewPr>
  <p:slideViewPr>
    <p:cSldViewPr snapToGrid="0" snapToObjects="1" showGuides="1">
      <p:cViewPr varScale="1">
        <p:scale>
          <a:sx n="150" d="100"/>
          <a:sy n="150" d="100"/>
        </p:scale>
        <p:origin x="160" y="1080"/>
      </p:cViewPr>
      <p:guideLst>
        <p:guide orient="horz" pos="2376"/>
        <p:guide pos="4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74D9A-91AC-7F46-A677-A5381837E8E5}" type="datetimeFigureOut">
              <a:rPr lang="en-US" smtClean="0"/>
              <a:t>11/12/22</a:t>
            </a:fld>
            <a:endParaRPr lang="en-US"/>
          </a:p>
        </p:txBody>
      </p:sp>
      <p:sp>
        <p:nvSpPr>
          <p:cNvPr id="4" name="Slide Image Placeholder 3"/>
          <p:cNvSpPr>
            <a:spLocks noGrp="1" noRot="1" noChangeAspect="1"/>
          </p:cNvSpPr>
          <p:nvPr>
            <p:ph type="sldImg" idx="2"/>
          </p:nvPr>
        </p:nvSpPr>
        <p:spPr>
          <a:xfrm>
            <a:off x="1403350" y="1143000"/>
            <a:ext cx="4051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59FB2-FDD7-8348-9DD3-8D5F299B49DE}" type="slidenum">
              <a:rPr lang="en-US" smtClean="0"/>
              <a:t>‹#›</a:t>
            </a:fld>
            <a:endParaRPr lang="en-US"/>
          </a:p>
        </p:txBody>
      </p:sp>
    </p:spTree>
    <p:extLst>
      <p:ext uri="{BB962C8B-B14F-4D97-AF65-F5344CB8AC3E}">
        <p14:creationId xmlns:p14="http://schemas.microsoft.com/office/powerpoint/2010/main" val="1100082091"/>
      </p:ext>
    </p:extLst>
  </p:cSld>
  <p:clrMap bg1="lt1" tx1="dk1" bg2="lt2" tx2="dk2" accent1="accent1" accent2="accent2" accent3="accent3" accent4="accent4" accent5="accent5" accent6="accent6" hlink="hlink" folHlink="folHlink"/>
  <p:notesStyle>
    <a:lvl1pPr marL="0" algn="l" defTabSz="966612" rtl="0" eaLnBrk="1" latinLnBrk="0" hangingPunct="1">
      <a:defRPr sz="1269" kern="1200">
        <a:solidFill>
          <a:schemeClr val="tx1"/>
        </a:solidFill>
        <a:latin typeface="+mn-lt"/>
        <a:ea typeface="+mn-ea"/>
        <a:cs typeface="+mn-cs"/>
      </a:defRPr>
    </a:lvl1pPr>
    <a:lvl2pPr marL="483306" algn="l" defTabSz="966612" rtl="0" eaLnBrk="1" latinLnBrk="0" hangingPunct="1">
      <a:defRPr sz="1269" kern="1200">
        <a:solidFill>
          <a:schemeClr val="tx1"/>
        </a:solidFill>
        <a:latin typeface="+mn-lt"/>
        <a:ea typeface="+mn-ea"/>
        <a:cs typeface="+mn-cs"/>
      </a:defRPr>
    </a:lvl2pPr>
    <a:lvl3pPr marL="966612" algn="l" defTabSz="966612" rtl="0" eaLnBrk="1" latinLnBrk="0" hangingPunct="1">
      <a:defRPr sz="1269" kern="1200">
        <a:solidFill>
          <a:schemeClr val="tx1"/>
        </a:solidFill>
        <a:latin typeface="+mn-lt"/>
        <a:ea typeface="+mn-ea"/>
        <a:cs typeface="+mn-cs"/>
      </a:defRPr>
    </a:lvl3pPr>
    <a:lvl4pPr marL="1449918" algn="l" defTabSz="966612" rtl="0" eaLnBrk="1" latinLnBrk="0" hangingPunct="1">
      <a:defRPr sz="1269" kern="1200">
        <a:solidFill>
          <a:schemeClr val="tx1"/>
        </a:solidFill>
        <a:latin typeface="+mn-lt"/>
        <a:ea typeface="+mn-ea"/>
        <a:cs typeface="+mn-cs"/>
      </a:defRPr>
    </a:lvl4pPr>
    <a:lvl5pPr marL="1933224" algn="l" defTabSz="966612" rtl="0" eaLnBrk="1" latinLnBrk="0" hangingPunct="1">
      <a:defRPr sz="1269" kern="1200">
        <a:solidFill>
          <a:schemeClr val="tx1"/>
        </a:solidFill>
        <a:latin typeface="+mn-lt"/>
        <a:ea typeface="+mn-ea"/>
        <a:cs typeface="+mn-cs"/>
      </a:defRPr>
    </a:lvl5pPr>
    <a:lvl6pPr marL="2416531" algn="l" defTabSz="966612" rtl="0" eaLnBrk="1" latinLnBrk="0" hangingPunct="1">
      <a:defRPr sz="1269" kern="1200">
        <a:solidFill>
          <a:schemeClr val="tx1"/>
        </a:solidFill>
        <a:latin typeface="+mn-lt"/>
        <a:ea typeface="+mn-ea"/>
        <a:cs typeface="+mn-cs"/>
      </a:defRPr>
    </a:lvl6pPr>
    <a:lvl7pPr marL="2899837" algn="l" defTabSz="966612" rtl="0" eaLnBrk="1" latinLnBrk="0" hangingPunct="1">
      <a:defRPr sz="1269" kern="1200">
        <a:solidFill>
          <a:schemeClr val="tx1"/>
        </a:solidFill>
        <a:latin typeface="+mn-lt"/>
        <a:ea typeface="+mn-ea"/>
        <a:cs typeface="+mn-cs"/>
      </a:defRPr>
    </a:lvl7pPr>
    <a:lvl8pPr marL="3383143" algn="l" defTabSz="966612" rtl="0" eaLnBrk="1" latinLnBrk="0" hangingPunct="1">
      <a:defRPr sz="1269" kern="1200">
        <a:solidFill>
          <a:schemeClr val="tx1"/>
        </a:solidFill>
        <a:latin typeface="+mn-lt"/>
        <a:ea typeface="+mn-ea"/>
        <a:cs typeface="+mn-cs"/>
      </a:defRPr>
    </a:lvl8pPr>
    <a:lvl9pPr marL="3866449" algn="l" defTabSz="966612" rtl="0" eaLnBrk="1" latinLnBrk="0" hangingPunct="1">
      <a:defRPr sz="126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197187"/>
            <a:ext cx="8161020" cy="254677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3842174"/>
            <a:ext cx="7200900" cy="176614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7A1636-8D77-8B42-A755-322E9528EB30}" type="datetimeFigureOut">
              <a:rPr lang="en-US" smtClean="0"/>
              <a:t>11/12/22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A1636-8D77-8B42-A755-322E9528EB30}" type="datetimeFigureOut">
              <a:rPr lang="en-US" smtClean="0"/>
              <a:t>11/12/22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9467"/>
            <a:ext cx="2070259"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389467"/>
            <a:ext cx="6090761"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A1636-8D77-8B42-A755-322E9528EB30}" type="datetimeFigureOut">
              <a:rPr lang="en-US" smtClean="0"/>
              <a:t>11/12/22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A1636-8D77-8B42-A755-322E9528EB30}" type="datetimeFigureOut">
              <a:rPr lang="en-US" smtClean="0"/>
              <a:t>11/12/22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823722"/>
            <a:ext cx="8281035" cy="304291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4895429"/>
            <a:ext cx="8281035" cy="160019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A1636-8D77-8B42-A755-322E9528EB30}" type="datetimeFigureOut">
              <a:rPr lang="en-US" smtClean="0"/>
              <a:t>11/12/22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1947333"/>
            <a:ext cx="40805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1947333"/>
            <a:ext cx="40805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7A1636-8D77-8B42-A755-322E9528EB30}" type="datetimeFigureOut">
              <a:rPr lang="en-US" smtClean="0"/>
              <a:t>11/12/22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89468"/>
            <a:ext cx="8281035"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1793241"/>
            <a:ext cx="4061757" cy="87883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2672080"/>
            <a:ext cx="4061757"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1793241"/>
            <a:ext cx="4081761" cy="87883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2672080"/>
            <a:ext cx="4081761"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7A1636-8D77-8B42-A755-322E9528EB30}" type="datetimeFigureOut">
              <a:rPr lang="en-US" smtClean="0"/>
              <a:t>11/12/22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7A1636-8D77-8B42-A755-322E9528EB30}" type="datetimeFigureOut">
              <a:rPr lang="en-US" smtClean="0"/>
              <a:t>11/12/22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A1636-8D77-8B42-A755-322E9528EB30}" type="datetimeFigureOut">
              <a:rPr lang="en-US" smtClean="0"/>
              <a:t>11/12/22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7680"/>
            <a:ext cx="3096637" cy="170688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053255"/>
            <a:ext cx="4860608" cy="51985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2194560"/>
            <a:ext cx="3096637" cy="406569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27A1636-8D77-8B42-A755-322E9528EB30}" type="datetimeFigureOut">
              <a:rPr lang="en-US" smtClean="0"/>
              <a:t>11/12/22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7680"/>
            <a:ext cx="3096637" cy="170688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053255"/>
            <a:ext cx="4860608" cy="51985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61333" y="2194560"/>
            <a:ext cx="3096637" cy="406569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27A1636-8D77-8B42-A755-322E9528EB30}" type="datetimeFigureOut">
              <a:rPr lang="en-US" smtClean="0"/>
              <a:t>11/12/22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A9A5F-D008-0D49-866D-707FE993F2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389468"/>
            <a:ext cx="8281035"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1947333"/>
            <a:ext cx="8281035"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6780108"/>
            <a:ext cx="2160270" cy="389467"/>
          </a:xfrm>
          <a:prstGeom prst="rect">
            <a:avLst/>
          </a:prstGeom>
        </p:spPr>
        <p:txBody>
          <a:bodyPr vert="horz" lIns="91440" tIns="45720" rIns="91440" bIns="45720" rtlCol="0" anchor="ctr"/>
          <a:lstStyle>
            <a:lvl1pPr algn="l">
              <a:defRPr sz="1260">
                <a:solidFill>
                  <a:schemeClr val="tx1">
                    <a:tint val="75000"/>
                  </a:schemeClr>
                </a:solidFill>
              </a:defRPr>
            </a:lvl1pPr>
          </a:lstStyle>
          <a:p>
            <a:fld id="{F27A1636-8D77-8B42-A755-322E9528EB30}" type="datetimeFigureOut">
              <a:rPr lang="en-US" smtClean="0"/>
              <a:t>11/12/22</a:t>
            </a:fld>
            <a:endParaRPr lang="en-US"/>
          </a:p>
        </p:txBody>
      </p:sp>
      <p:sp>
        <p:nvSpPr>
          <p:cNvPr id="5" name="Footer Placeholder 4"/>
          <p:cNvSpPr>
            <a:spLocks noGrp="1"/>
          </p:cNvSpPr>
          <p:nvPr>
            <p:ph type="ftr" sz="quarter" idx="3"/>
          </p:nvPr>
        </p:nvSpPr>
        <p:spPr>
          <a:xfrm>
            <a:off x="3180398" y="6780108"/>
            <a:ext cx="3240405" cy="3894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6780108"/>
            <a:ext cx="2160270" cy="389467"/>
          </a:xfrm>
          <a:prstGeom prst="rect">
            <a:avLst/>
          </a:prstGeom>
        </p:spPr>
        <p:txBody>
          <a:bodyPr vert="horz" lIns="91440" tIns="45720" rIns="91440" bIns="45720" rtlCol="0" anchor="ctr"/>
          <a:lstStyle>
            <a:lvl1pPr algn="r">
              <a:defRPr sz="1260">
                <a:solidFill>
                  <a:schemeClr val="tx1">
                    <a:tint val="75000"/>
                  </a:schemeClr>
                </a:solidFill>
              </a:defRPr>
            </a:lvl1pPr>
          </a:lstStyle>
          <a:p>
            <a:fld id="{5F4A9A5F-D008-0D49-866D-707FE993F218}" type="slidenum">
              <a:rPr lang="en-US" smtClean="0"/>
              <a:t>‹#›</a:t>
            </a:fld>
            <a:endParaRPr lang="en-US"/>
          </a:p>
        </p:txBody>
      </p:sp>
    </p:spTree>
    <p:extLst>
      <p:ext uri="{BB962C8B-B14F-4D97-AF65-F5344CB8AC3E}">
        <p14:creationId xmlns:p14="http://schemas.microsoft.com/office/powerpoint/2010/main" val="15631574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nipype.readthedocs.io/en/latest/" TargetMode="External"/><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8.emf"/><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nipype.readthedocs.io/en/latest/" TargetMode="External"/><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https://lh3.googleusercontent.com/m0zafVQk8v_hwU6CTQBoqIN59Ku_rUl-0ZkVh_8Q3CdKADlGNg2AjIxhl9YZcXj7iqm6yULBT3MWsFdz4j5udLrUbqBLv963VnyZ-GVyhM-l5gkPmD3XemjFGDMgsYmZ3rK0XIq9v_zZqXCQ6D6OZC2K5IHcKiJHOidKQGh3uuuYpOp5T6wWkY7WI12BmYc=nw" TargetMode="External"/><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nipype.readthedocs.io/en/latest/" TargetMode="External"/><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https://lh3.googleusercontent.com/m0zafVQk8v_hwU6CTQBoqIN59Ku_rUl-0ZkVh_8Q3CdKADlGNg2AjIxhl9YZcXj7iqm6yULBT3MWsFdz4j5udLrUbqBLv963VnyZ-GVyhM-l5gkPmD3XemjFGDMgsYmZ3rK0XIq9v_zZqXCQ6D6OZC2K5IHcKiJHOidKQGh3uuuYpOp5T6wWkY7WI12BmYc=nw" TargetMode="External"/><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7DBA3-ECCA-BD40-CC3A-E5AFB7FF6AD4}"/>
              </a:ext>
            </a:extLst>
          </p:cNvPr>
          <p:cNvSpPr txBox="1"/>
          <p:nvPr/>
        </p:nvSpPr>
        <p:spPr>
          <a:xfrm>
            <a:off x="1058333" y="1607624"/>
            <a:ext cx="7294113" cy="385170"/>
          </a:xfrm>
          <a:prstGeom prst="rect">
            <a:avLst/>
          </a:prstGeom>
          <a:noFill/>
        </p:spPr>
        <p:txBody>
          <a:bodyPr wrap="none" rtlCol="0">
            <a:spAutoFit/>
          </a:bodyPr>
          <a:lstStyle/>
          <a:p>
            <a:r>
              <a:rPr lang="en-US" dirty="0"/>
              <a:t>Slide 2 = previous ‘front page’ Trifold used at OHBM and </a:t>
            </a:r>
            <a:r>
              <a:rPr lang="en-US" dirty="0" err="1"/>
              <a:t>SfN</a:t>
            </a:r>
            <a:r>
              <a:rPr lang="en-US" dirty="0"/>
              <a:t>, 2018-2019</a:t>
            </a:r>
          </a:p>
        </p:txBody>
      </p:sp>
      <p:sp>
        <p:nvSpPr>
          <p:cNvPr id="3" name="TextBox 2">
            <a:extLst>
              <a:ext uri="{FF2B5EF4-FFF2-40B4-BE49-F238E27FC236}">
                <a16:creationId xmlns:a16="http://schemas.microsoft.com/office/drawing/2014/main" id="{986ADF22-DC60-F994-3569-64E1F2104794}"/>
              </a:ext>
            </a:extLst>
          </p:cNvPr>
          <p:cNvSpPr txBox="1"/>
          <p:nvPr/>
        </p:nvSpPr>
        <p:spPr>
          <a:xfrm>
            <a:off x="1058332" y="2223605"/>
            <a:ext cx="7137660" cy="385170"/>
          </a:xfrm>
          <a:prstGeom prst="rect">
            <a:avLst/>
          </a:prstGeom>
          <a:noFill/>
        </p:spPr>
        <p:txBody>
          <a:bodyPr wrap="none" rtlCol="0">
            <a:spAutoFit/>
          </a:bodyPr>
          <a:lstStyle/>
          <a:p>
            <a:r>
              <a:rPr lang="en-US" dirty="0">
                <a:solidFill>
                  <a:srgbClr val="FF0000"/>
                </a:solidFill>
              </a:rPr>
              <a:t>Slide 3</a:t>
            </a:r>
            <a:r>
              <a:rPr lang="en-US" dirty="0"/>
              <a:t> = </a:t>
            </a:r>
            <a:r>
              <a:rPr lang="en-US" sz="1100" dirty="0"/>
              <a:t>Analysists edit </a:t>
            </a:r>
            <a:r>
              <a:rPr lang="en-US" dirty="0"/>
              <a:t>New/revised </a:t>
            </a:r>
            <a:r>
              <a:rPr lang="en-US" dirty="0">
                <a:solidFill>
                  <a:srgbClr val="FF0000"/>
                </a:solidFill>
              </a:rPr>
              <a:t>front page </a:t>
            </a:r>
            <a:r>
              <a:rPr lang="en-US" dirty="0"/>
              <a:t>for potential 2022 </a:t>
            </a:r>
            <a:r>
              <a:rPr lang="en-US" dirty="0" err="1"/>
              <a:t>SfN</a:t>
            </a:r>
            <a:r>
              <a:rPr lang="en-US" dirty="0"/>
              <a:t> Trifold</a:t>
            </a:r>
          </a:p>
        </p:txBody>
      </p:sp>
      <p:sp>
        <p:nvSpPr>
          <p:cNvPr id="4" name="TextBox 3">
            <a:extLst>
              <a:ext uri="{FF2B5EF4-FFF2-40B4-BE49-F238E27FC236}">
                <a16:creationId xmlns:a16="http://schemas.microsoft.com/office/drawing/2014/main" id="{39D65D65-CA48-8CD1-D2F8-1EDAE2575E52}"/>
              </a:ext>
            </a:extLst>
          </p:cNvPr>
          <p:cNvSpPr txBox="1"/>
          <p:nvPr/>
        </p:nvSpPr>
        <p:spPr>
          <a:xfrm>
            <a:off x="1058333" y="982133"/>
            <a:ext cx="4738220" cy="385170"/>
          </a:xfrm>
          <a:prstGeom prst="rect">
            <a:avLst/>
          </a:prstGeom>
          <a:noFill/>
        </p:spPr>
        <p:txBody>
          <a:bodyPr wrap="none" rtlCol="0">
            <a:spAutoFit/>
          </a:bodyPr>
          <a:lstStyle/>
          <a:p>
            <a:r>
              <a:rPr lang="en-US" dirty="0"/>
              <a:t>Slide 1 (this one) – just for reference or index</a:t>
            </a:r>
          </a:p>
        </p:txBody>
      </p:sp>
      <p:sp>
        <p:nvSpPr>
          <p:cNvPr id="5" name="TextBox 4">
            <a:extLst>
              <a:ext uri="{FF2B5EF4-FFF2-40B4-BE49-F238E27FC236}">
                <a16:creationId xmlns:a16="http://schemas.microsoft.com/office/drawing/2014/main" id="{98570680-BD9B-ADFC-0776-E40C2A72AD6B}"/>
              </a:ext>
            </a:extLst>
          </p:cNvPr>
          <p:cNvSpPr txBox="1"/>
          <p:nvPr/>
        </p:nvSpPr>
        <p:spPr>
          <a:xfrm>
            <a:off x="1058333" y="2839587"/>
            <a:ext cx="1608133" cy="385170"/>
          </a:xfrm>
          <a:prstGeom prst="rect">
            <a:avLst/>
          </a:prstGeom>
          <a:noFill/>
        </p:spPr>
        <p:txBody>
          <a:bodyPr wrap="none" rtlCol="0">
            <a:spAutoFit/>
          </a:bodyPr>
          <a:lstStyle/>
          <a:p>
            <a:r>
              <a:rPr lang="en-US" dirty="0"/>
              <a:t>Slide 4 = blank</a:t>
            </a:r>
          </a:p>
        </p:txBody>
      </p:sp>
      <p:sp>
        <p:nvSpPr>
          <p:cNvPr id="6" name="TextBox 5">
            <a:extLst>
              <a:ext uri="{FF2B5EF4-FFF2-40B4-BE49-F238E27FC236}">
                <a16:creationId xmlns:a16="http://schemas.microsoft.com/office/drawing/2014/main" id="{834B8350-FFA2-0F85-D3C5-F02465A1CA30}"/>
              </a:ext>
            </a:extLst>
          </p:cNvPr>
          <p:cNvSpPr txBox="1"/>
          <p:nvPr/>
        </p:nvSpPr>
        <p:spPr>
          <a:xfrm>
            <a:off x="1058333" y="3446059"/>
            <a:ext cx="5350952" cy="385170"/>
          </a:xfrm>
          <a:prstGeom prst="rect">
            <a:avLst/>
          </a:prstGeom>
          <a:noFill/>
        </p:spPr>
        <p:txBody>
          <a:bodyPr wrap="none" rtlCol="0">
            <a:spAutoFit/>
          </a:bodyPr>
          <a:lstStyle/>
          <a:p>
            <a:r>
              <a:rPr lang="en-US" dirty="0"/>
              <a:t>Slide 5 = previous back page Trifold from 2018-2019 </a:t>
            </a:r>
          </a:p>
        </p:txBody>
      </p:sp>
      <p:sp>
        <p:nvSpPr>
          <p:cNvPr id="7" name="TextBox 6">
            <a:extLst>
              <a:ext uri="{FF2B5EF4-FFF2-40B4-BE49-F238E27FC236}">
                <a16:creationId xmlns:a16="http://schemas.microsoft.com/office/drawing/2014/main" id="{8DD52AA3-6CA2-7482-204D-18499121FA11}"/>
              </a:ext>
            </a:extLst>
          </p:cNvPr>
          <p:cNvSpPr txBox="1"/>
          <p:nvPr/>
        </p:nvSpPr>
        <p:spPr>
          <a:xfrm>
            <a:off x="1058333" y="4052531"/>
            <a:ext cx="6211316" cy="385170"/>
          </a:xfrm>
          <a:prstGeom prst="rect">
            <a:avLst/>
          </a:prstGeom>
          <a:noFill/>
        </p:spPr>
        <p:txBody>
          <a:bodyPr wrap="none" rtlCol="0">
            <a:spAutoFit/>
          </a:bodyPr>
          <a:lstStyle/>
          <a:p>
            <a:r>
              <a:rPr lang="en-US" dirty="0">
                <a:solidFill>
                  <a:srgbClr val="FF0000"/>
                </a:solidFill>
              </a:rPr>
              <a:t>Slide 6</a:t>
            </a:r>
            <a:r>
              <a:rPr lang="en-US" dirty="0"/>
              <a:t> = New/revised </a:t>
            </a:r>
            <a:r>
              <a:rPr lang="en-US" dirty="0">
                <a:solidFill>
                  <a:srgbClr val="FF0000"/>
                </a:solidFill>
              </a:rPr>
              <a:t>back side </a:t>
            </a:r>
            <a:r>
              <a:rPr lang="en-US" dirty="0"/>
              <a:t>for potential 2022 </a:t>
            </a:r>
            <a:r>
              <a:rPr lang="en-US" dirty="0" err="1"/>
              <a:t>SfN</a:t>
            </a:r>
            <a:r>
              <a:rPr lang="en-US" dirty="0"/>
              <a:t> Trifold</a:t>
            </a:r>
          </a:p>
        </p:txBody>
      </p:sp>
      <p:sp>
        <p:nvSpPr>
          <p:cNvPr id="8" name="TextBox 7">
            <a:extLst>
              <a:ext uri="{FF2B5EF4-FFF2-40B4-BE49-F238E27FC236}">
                <a16:creationId xmlns:a16="http://schemas.microsoft.com/office/drawing/2014/main" id="{6DF5A51F-836B-10FE-1A21-78554B813A89}"/>
              </a:ext>
            </a:extLst>
          </p:cNvPr>
          <p:cNvSpPr txBox="1"/>
          <p:nvPr/>
        </p:nvSpPr>
        <p:spPr>
          <a:xfrm>
            <a:off x="1058332" y="4659003"/>
            <a:ext cx="1608133" cy="385170"/>
          </a:xfrm>
          <a:prstGeom prst="rect">
            <a:avLst/>
          </a:prstGeom>
          <a:noFill/>
        </p:spPr>
        <p:txBody>
          <a:bodyPr wrap="none" rtlCol="0">
            <a:spAutoFit/>
          </a:bodyPr>
          <a:lstStyle/>
          <a:p>
            <a:r>
              <a:rPr lang="en-US" dirty="0"/>
              <a:t>Slide 7 = blank</a:t>
            </a:r>
          </a:p>
        </p:txBody>
      </p:sp>
      <p:sp>
        <p:nvSpPr>
          <p:cNvPr id="11" name="TextBox 10">
            <a:extLst>
              <a:ext uri="{FF2B5EF4-FFF2-40B4-BE49-F238E27FC236}">
                <a16:creationId xmlns:a16="http://schemas.microsoft.com/office/drawing/2014/main" id="{EE92B853-5591-7B4A-4E69-2E93D6E69436}"/>
              </a:ext>
            </a:extLst>
          </p:cNvPr>
          <p:cNvSpPr txBox="1"/>
          <p:nvPr/>
        </p:nvSpPr>
        <p:spPr>
          <a:xfrm>
            <a:off x="1058332" y="5128716"/>
            <a:ext cx="7222068" cy="385170"/>
          </a:xfrm>
          <a:prstGeom prst="rect">
            <a:avLst/>
          </a:prstGeom>
          <a:noFill/>
        </p:spPr>
        <p:txBody>
          <a:bodyPr wrap="square">
            <a:spAutoFit/>
          </a:bodyPr>
          <a:lstStyle/>
          <a:p>
            <a:r>
              <a:rPr lang="en-US" dirty="0">
                <a:solidFill>
                  <a:srgbClr val="FF0000"/>
                </a:solidFill>
              </a:rPr>
              <a:t>Slide 8</a:t>
            </a:r>
            <a:r>
              <a:rPr lang="en-US" dirty="0"/>
              <a:t> = </a:t>
            </a:r>
            <a:r>
              <a:rPr lang="en-US" sz="1100" dirty="0"/>
              <a:t>Analysists edit </a:t>
            </a:r>
            <a:r>
              <a:rPr lang="en-US" dirty="0"/>
              <a:t>New/revised </a:t>
            </a:r>
            <a:r>
              <a:rPr lang="en-US" dirty="0">
                <a:solidFill>
                  <a:srgbClr val="FF0000"/>
                </a:solidFill>
              </a:rPr>
              <a:t>front page </a:t>
            </a:r>
            <a:r>
              <a:rPr lang="en-US" dirty="0"/>
              <a:t>for potential 2022 </a:t>
            </a:r>
            <a:r>
              <a:rPr lang="en-US" dirty="0" err="1"/>
              <a:t>SfN</a:t>
            </a:r>
            <a:r>
              <a:rPr lang="en-US" dirty="0"/>
              <a:t> Trifold</a:t>
            </a:r>
          </a:p>
        </p:txBody>
      </p:sp>
      <p:sp>
        <p:nvSpPr>
          <p:cNvPr id="13" name="TextBox 12">
            <a:extLst>
              <a:ext uri="{FF2B5EF4-FFF2-40B4-BE49-F238E27FC236}">
                <a16:creationId xmlns:a16="http://schemas.microsoft.com/office/drawing/2014/main" id="{D214FB0B-777C-4234-2F78-8C414155905C}"/>
              </a:ext>
            </a:extLst>
          </p:cNvPr>
          <p:cNvSpPr txBox="1"/>
          <p:nvPr/>
        </p:nvSpPr>
        <p:spPr>
          <a:xfrm>
            <a:off x="1027142" y="5689392"/>
            <a:ext cx="6211315" cy="385170"/>
          </a:xfrm>
          <a:prstGeom prst="rect">
            <a:avLst/>
          </a:prstGeom>
          <a:noFill/>
        </p:spPr>
        <p:txBody>
          <a:bodyPr wrap="square">
            <a:spAutoFit/>
          </a:bodyPr>
          <a:lstStyle/>
          <a:p>
            <a:r>
              <a:rPr lang="en-US" dirty="0">
                <a:solidFill>
                  <a:srgbClr val="FF0000"/>
                </a:solidFill>
              </a:rPr>
              <a:t>Slide 9</a:t>
            </a:r>
            <a:r>
              <a:rPr lang="en-US" dirty="0"/>
              <a:t> = New/revised </a:t>
            </a:r>
            <a:r>
              <a:rPr lang="en-US" dirty="0">
                <a:solidFill>
                  <a:srgbClr val="FF0000"/>
                </a:solidFill>
              </a:rPr>
              <a:t>back side </a:t>
            </a:r>
            <a:r>
              <a:rPr lang="en-US" dirty="0"/>
              <a:t>for potential 2022 </a:t>
            </a:r>
            <a:r>
              <a:rPr lang="en-US" dirty="0" err="1"/>
              <a:t>SfN</a:t>
            </a:r>
            <a:r>
              <a:rPr lang="en-US" dirty="0"/>
              <a:t> Trifold</a:t>
            </a:r>
          </a:p>
        </p:txBody>
      </p:sp>
    </p:spTree>
    <p:extLst>
      <p:ext uri="{BB962C8B-B14F-4D97-AF65-F5344CB8AC3E}">
        <p14:creationId xmlns:p14="http://schemas.microsoft.com/office/powerpoint/2010/main" val="365806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A21C-FD32-DD2F-2479-67129EE9B6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8FD83-8557-229D-FB28-F15B5F2980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623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B85D-096A-2E54-8646-3E05F0A2FC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38E81B-D759-28AF-92ED-2BE8355100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727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3082629"/>
              </p:ext>
            </p:extLst>
          </p:nvPr>
        </p:nvGraphicFramePr>
        <p:xfrm>
          <a:off x="-42202" y="57150"/>
          <a:ext cx="9601200" cy="7200900"/>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7200900">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stretch>
            <a:fillRect/>
          </a:stretch>
        </p:blipFill>
        <p:spPr>
          <a:xfrm>
            <a:off x="7537407" y="265827"/>
            <a:ext cx="1116938" cy="1121387"/>
          </a:xfrm>
          <a:prstGeom prst="rect">
            <a:avLst/>
          </a:prstGeom>
        </p:spPr>
      </p:pic>
      <p:sp>
        <p:nvSpPr>
          <p:cNvPr id="6" name="Rectangle 5"/>
          <p:cNvSpPr/>
          <p:nvPr/>
        </p:nvSpPr>
        <p:spPr>
          <a:xfrm>
            <a:off x="6971236" y="2418563"/>
            <a:ext cx="2390973" cy="1245854"/>
          </a:xfrm>
          <a:prstGeom prst="rect">
            <a:avLst/>
          </a:prstGeom>
          <a:ln>
            <a:noFill/>
          </a:ln>
        </p:spPr>
        <p:txBody>
          <a:bodyPr wrap="square">
            <a:spAutoFit/>
          </a:bodyPr>
          <a:lstStyle/>
          <a:p>
            <a:r>
              <a:rPr lang="en-US" sz="1071" dirty="0" err="1">
                <a:solidFill>
                  <a:srgbClr val="0085B6"/>
                </a:solidFill>
                <a:latin typeface="Arial" charset="0"/>
                <a:ea typeface="Calibri" charset="0"/>
                <a:cs typeface="Times New Roman" charset="0"/>
              </a:rPr>
              <a:t>ReproNim</a:t>
            </a:r>
            <a:r>
              <a:rPr lang="en-US" sz="1071" dirty="0">
                <a:solidFill>
                  <a:srgbClr val="0085B6"/>
                </a:solidFill>
                <a:latin typeface="Arial" charset="0"/>
                <a:ea typeface="Calibri" charset="0"/>
                <a:cs typeface="Times New Roman" charset="0"/>
              </a:rPr>
              <a:t> envisions a neuroimaging research landscape in which knowledge is generated, recorded and reported in a reproducible fashion and coupled with the ability to reuse and extend these studies by others in the community.</a:t>
            </a:r>
          </a:p>
        </p:txBody>
      </p:sp>
      <p:sp>
        <p:nvSpPr>
          <p:cNvPr id="7" name="Rectangle 6"/>
          <p:cNvSpPr/>
          <p:nvPr/>
        </p:nvSpPr>
        <p:spPr>
          <a:xfrm>
            <a:off x="7213374" y="4278029"/>
            <a:ext cx="1792557" cy="632802"/>
          </a:xfrm>
          <a:prstGeom prst="rect">
            <a:avLst/>
          </a:prstGeom>
          <a:ln>
            <a:solidFill>
              <a:srgbClr val="FF8636"/>
            </a:solidFill>
          </a:ln>
        </p:spPr>
        <p:txBody>
          <a:bodyPr wrap="square">
            <a:spAutoFit/>
          </a:bodyPr>
          <a:lstStyle/>
          <a:p>
            <a:pPr algn="ctr">
              <a:spcAft>
                <a:spcPts val="536"/>
              </a:spcAft>
            </a:pPr>
            <a:r>
              <a:rPr lang="en-US" sz="893" b="1" dirty="0">
                <a:solidFill>
                  <a:srgbClr val="FF8636"/>
                </a:solidFill>
                <a:latin typeface="Calibri" charset="0"/>
                <a:ea typeface="Times New Roman" charset="0"/>
                <a:cs typeface="Times New Roman" charset="0"/>
              </a:rPr>
              <a:t>URL: </a:t>
            </a:r>
            <a:r>
              <a:rPr lang="en-US" sz="893" b="1" dirty="0" err="1">
                <a:solidFill>
                  <a:srgbClr val="FF8636"/>
                </a:solidFill>
                <a:latin typeface="Calibri" charset="0"/>
                <a:ea typeface="Times New Roman" charset="0"/>
                <a:cs typeface="Times New Roman" charset="0"/>
              </a:rPr>
              <a:t>ReproNim.org</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Twitter: @</a:t>
            </a:r>
            <a:r>
              <a:rPr lang="en-US" sz="893" b="1" dirty="0" err="1">
                <a:solidFill>
                  <a:srgbClr val="FF8636"/>
                </a:solidFill>
                <a:latin typeface="Calibri" charset="0"/>
                <a:ea typeface="Times New Roman" charset="0"/>
                <a:cs typeface="Times New Roman" charset="0"/>
              </a:rPr>
              <a:t>ReproNim</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Email: </a:t>
            </a:r>
            <a:r>
              <a:rPr lang="en-US" sz="893" b="1" dirty="0" err="1">
                <a:solidFill>
                  <a:srgbClr val="FF8636"/>
                </a:solidFill>
                <a:latin typeface="Calibri" charset="0"/>
                <a:ea typeface="Times New Roman" charset="0"/>
                <a:cs typeface="Times New Roman" charset="0"/>
              </a:rPr>
              <a:t>info@repronim.org</a:t>
            </a:r>
            <a:endParaRPr lang="en-US" sz="893" b="1" dirty="0">
              <a:solidFill>
                <a:srgbClr val="FF8636"/>
              </a:solidFill>
              <a:latin typeface="Calibri" charset="0"/>
              <a:ea typeface="Times New Roman" charset="0"/>
              <a:cs typeface="Times New Roman" charset="0"/>
            </a:endParaRPr>
          </a:p>
        </p:txBody>
      </p:sp>
      <p:pic>
        <p:nvPicPr>
          <p:cNvPr id="8" name="Picture 7" descr="nibib.png"/>
          <p:cNvPicPr/>
          <p:nvPr/>
        </p:nvPicPr>
        <p:blipFill>
          <a:blip r:embed="rId3">
            <a:extLst>
              <a:ext uri="{28A0092B-C50C-407E-A947-70E740481C1C}">
                <a14:useLocalDpi xmlns:a14="http://schemas.microsoft.com/office/drawing/2010/main" val="0"/>
              </a:ext>
            </a:extLst>
          </a:blip>
          <a:stretch>
            <a:fillRect/>
          </a:stretch>
        </p:blipFill>
        <p:spPr>
          <a:xfrm>
            <a:off x="7190647" y="6722217"/>
            <a:ext cx="334173" cy="334173"/>
          </a:xfrm>
          <a:prstGeom prst="rect">
            <a:avLst/>
          </a:prstGeom>
        </p:spPr>
      </p:pic>
      <p:pic>
        <p:nvPicPr>
          <p:cNvPr id="9" name="Picture 8" descr="nitrc_logo.png"/>
          <p:cNvPicPr/>
          <p:nvPr/>
        </p:nvPicPr>
        <p:blipFill rotWithShape="1">
          <a:blip r:embed="rId4">
            <a:extLst>
              <a:ext uri="{28A0092B-C50C-407E-A947-70E740481C1C}">
                <a14:useLocalDpi xmlns:a14="http://schemas.microsoft.com/office/drawing/2010/main" val="0"/>
              </a:ext>
            </a:extLst>
          </a:blip>
          <a:srcRect r="67662"/>
          <a:stretch/>
        </p:blipFill>
        <p:spPr>
          <a:xfrm>
            <a:off x="6826993" y="5904002"/>
            <a:ext cx="727308" cy="284379"/>
          </a:xfrm>
          <a:prstGeom prst="rect">
            <a:avLst/>
          </a:prstGeom>
          <a:solidFill>
            <a:schemeClr val="bg1"/>
          </a:solidFill>
        </p:spPr>
      </p:pic>
      <p:pic>
        <p:nvPicPr>
          <p:cNvPr id="10" name="Picture 9" descr="NeuroDebian.jpg"/>
          <p:cNvPicPr/>
          <p:nvPr/>
        </p:nvPicPr>
        <p:blipFill>
          <a:blip r:embed="rId5">
            <a:extLst>
              <a:ext uri="{28A0092B-C50C-407E-A947-70E740481C1C}">
                <a14:useLocalDpi xmlns:a14="http://schemas.microsoft.com/office/drawing/2010/main" val="0"/>
              </a:ext>
            </a:extLst>
          </a:blip>
          <a:stretch>
            <a:fillRect/>
          </a:stretch>
        </p:blipFill>
        <p:spPr>
          <a:xfrm>
            <a:off x="8585023" y="5969147"/>
            <a:ext cx="746385" cy="186265"/>
          </a:xfrm>
          <a:prstGeom prst="rect">
            <a:avLst/>
          </a:prstGeom>
        </p:spPr>
      </p:pic>
      <p:pic>
        <p:nvPicPr>
          <p:cNvPr id="11" name="Picture 10" descr="nif-logo.png"/>
          <p:cNvPicPr/>
          <p:nvPr/>
        </p:nvPicPr>
        <p:blipFill>
          <a:blip r:embed="rId6">
            <a:extLst>
              <a:ext uri="{28A0092B-C50C-407E-A947-70E740481C1C}">
                <a14:useLocalDpi xmlns:a14="http://schemas.microsoft.com/office/drawing/2010/main" val="0"/>
              </a:ext>
            </a:extLst>
          </a:blip>
          <a:stretch>
            <a:fillRect/>
          </a:stretch>
        </p:blipFill>
        <p:spPr>
          <a:xfrm>
            <a:off x="7876440" y="5934747"/>
            <a:ext cx="319593" cy="247944"/>
          </a:xfrm>
          <a:prstGeom prst="rect">
            <a:avLst/>
          </a:prstGeom>
        </p:spPr>
      </p:pic>
      <p:sp>
        <p:nvSpPr>
          <p:cNvPr id="12" name="Rectangle 11"/>
          <p:cNvSpPr/>
          <p:nvPr/>
        </p:nvSpPr>
        <p:spPr>
          <a:xfrm>
            <a:off x="7436330" y="6823988"/>
            <a:ext cx="1657826" cy="202235"/>
          </a:xfrm>
          <a:prstGeom prst="rect">
            <a:avLst/>
          </a:prstGeom>
        </p:spPr>
        <p:txBody>
          <a:bodyPr wrap="none">
            <a:spAutoFit/>
          </a:bodyPr>
          <a:lstStyle/>
          <a:p>
            <a:r>
              <a:rPr lang="en-US" sz="714" b="1" dirty="0">
                <a:latin typeface="Arial" charset="0"/>
                <a:ea typeface="Arial" charset="0"/>
                <a:cs typeface="Arial" charset="0"/>
              </a:rPr>
              <a:t>Support</a:t>
            </a:r>
            <a:r>
              <a:rPr lang="en-US" sz="714" dirty="0">
                <a:latin typeface="Arial" charset="0"/>
                <a:ea typeface="Arial" charset="0"/>
                <a:cs typeface="Arial" charset="0"/>
              </a:rPr>
              <a:t>: NIH-NIBIB P41 EB019936</a:t>
            </a:r>
          </a:p>
        </p:txBody>
      </p:sp>
      <p:sp>
        <p:nvSpPr>
          <p:cNvPr id="13" name="Rectangle 12"/>
          <p:cNvSpPr/>
          <p:nvPr/>
        </p:nvSpPr>
        <p:spPr>
          <a:xfrm>
            <a:off x="7145772" y="5631533"/>
            <a:ext cx="1736373" cy="215893"/>
          </a:xfrm>
          <a:prstGeom prst="rect">
            <a:avLst/>
          </a:prstGeom>
        </p:spPr>
        <p:txBody>
          <a:bodyPr wrap="none">
            <a:spAutoFit/>
          </a:bodyPr>
          <a:lstStyle/>
          <a:p>
            <a:r>
              <a:rPr lang="en-US" sz="803" b="1" u="sng" dirty="0" err="1">
                <a:latin typeface="Arial" charset="0"/>
                <a:ea typeface="Arial" charset="0"/>
                <a:cs typeface="Arial" charset="0"/>
              </a:rPr>
              <a:t>ReproNim</a:t>
            </a:r>
            <a:r>
              <a:rPr lang="en-US" sz="803" b="1" u="sng" dirty="0">
                <a:solidFill>
                  <a:srgbClr val="0085B6"/>
                </a:solidFill>
                <a:latin typeface="Arial" charset="0"/>
                <a:ea typeface="Arial" charset="0"/>
                <a:cs typeface="Arial" charset="0"/>
              </a:rPr>
              <a:t> </a:t>
            </a:r>
            <a:r>
              <a:rPr lang="en-US" sz="803" b="1" u="sng" dirty="0">
                <a:latin typeface="Arial" charset="0"/>
                <a:ea typeface="Arial" charset="0"/>
                <a:cs typeface="Arial" charset="0"/>
              </a:rPr>
              <a:t>is made possible by</a:t>
            </a:r>
            <a:r>
              <a:rPr lang="en-US" sz="714" dirty="0">
                <a:latin typeface="Arial" charset="0"/>
                <a:ea typeface="Arial" charset="0"/>
                <a:cs typeface="Arial" charset="0"/>
              </a:rPr>
              <a:t>: </a:t>
            </a:r>
          </a:p>
        </p:txBody>
      </p:sp>
      <p:sp>
        <p:nvSpPr>
          <p:cNvPr id="14" name="Rectangle 13"/>
          <p:cNvSpPr/>
          <p:nvPr/>
        </p:nvSpPr>
        <p:spPr>
          <a:xfrm>
            <a:off x="7354297" y="6267883"/>
            <a:ext cx="1003970" cy="312137"/>
          </a:xfrm>
          <a:prstGeom prst="rect">
            <a:avLst/>
          </a:prstGeom>
        </p:spPr>
        <p:txBody>
          <a:bodyPr wrap="square">
            <a:spAutoFit/>
          </a:bodyPr>
          <a:lstStyle/>
          <a:p>
            <a:r>
              <a:rPr lang="en-US" sz="714" dirty="0">
                <a:latin typeface="Times" charset="0"/>
                <a:ea typeface="Times" charset="0"/>
                <a:cs typeface="Times" charset="0"/>
              </a:rPr>
              <a:t>NIDM Working Group</a:t>
            </a:r>
          </a:p>
        </p:txBody>
      </p:sp>
      <p:pic>
        <p:nvPicPr>
          <p:cNvPr id="15" name="Picture 2" descr="IPY logo">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5014" y="6304412"/>
            <a:ext cx="1262936" cy="2525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ncf_logo.png"/>
          <p:cNvPicPr/>
          <p:nvPr/>
        </p:nvPicPr>
        <p:blipFill rotWithShape="1">
          <a:blip r:embed="rId9">
            <a:extLst>
              <a:ext uri="{28A0092B-C50C-407E-A947-70E740481C1C}">
                <a14:useLocalDpi xmlns:a14="http://schemas.microsoft.com/office/drawing/2010/main" val="0"/>
              </a:ext>
            </a:extLst>
          </a:blip>
          <a:srcRect r="66688"/>
          <a:stretch/>
        </p:blipFill>
        <p:spPr>
          <a:xfrm>
            <a:off x="6920495" y="6310365"/>
            <a:ext cx="515835" cy="239831"/>
          </a:xfrm>
          <a:prstGeom prst="rect">
            <a:avLst/>
          </a:prstGeom>
        </p:spPr>
      </p:pic>
      <p:sp>
        <p:nvSpPr>
          <p:cNvPr id="17" name="Rectangle 16"/>
          <p:cNvSpPr/>
          <p:nvPr/>
        </p:nvSpPr>
        <p:spPr>
          <a:xfrm>
            <a:off x="128308" y="1537855"/>
            <a:ext cx="2723369" cy="4376839"/>
          </a:xfrm>
          <a:prstGeom prst="rect">
            <a:avLst/>
          </a:prstGeom>
        </p:spPr>
        <p:txBody>
          <a:bodyPr wrap="square">
            <a:spAutoFit/>
          </a:bodyPr>
          <a:lstStyle/>
          <a:p>
            <a:r>
              <a:rPr lang="en-US" sz="1071" dirty="0">
                <a:latin typeface="Arial" charset="0"/>
                <a:ea typeface="Arial" charset="0"/>
                <a:cs typeface="Arial" charset="0"/>
              </a:rPr>
              <a:t>Our </a:t>
            </a:r>
            <a:r>
              <a:rPr lang="en-US" sz="1071" b="1" dirty="0">
                <a:latin typeface="Arial" charset="0"/>
                <a:ea typeface="Arial" charset="0"/>
                <a:cs typeface="Arial" charset="0"/>
              </a:rPr>
              <a:t>Educational Objectives </a:t>
            </a:r>
            <a:r>
              <a:rPr lang="en-US" sz="1071" dirty="0">
                <a:latin typeface="Arial" charset="0"/>
                <a:ea typeface="Arial" charset="0"/>
                <a:cs typeface="Arial" charset="0"/>
              </a:rPr>
              <a:t>include:</a:t>
            </a:r>
          </a:p>
          <a:p>
            <a:endParaRPr lang="en-US" sz="1071" dirty="0">
              <a:latin typeface="Arial" charset="0"/>
              <a:ea typeface="Arial" charset="0"/>
              <a:cs typeface="Arial" charset="0"/>
            </a:endParaRPr>
          </a:p>
          <a:p>
            <a:pPr marL="306029" indent="-306029">
              <a:buSzPts val="1000"/>
              <a:buFont typeface="Symbol" charset="2"/>
              <a:buChar char=""/>
              <a:tabLst>
                <a:tab pos="408039" algn="l"/>
              </a:tabLst>
            </a:pPr>
            <a:r>
              <a:rPr lang="en-US" sz="1071" dirty="0">
                <a:latin typeface="Arial" charset="0"/>
                <a:ea typeface="Arial" charset="0"/>
                <a:cs typeface="Arial" charset="0"/>
              </a:rPr>
              <a:t>Topical training in the overall issues that affect the reproducibility of neuroimaging research (data acquisition and characterization, experimental methods, analyses, record keeping and reporting, reusability, and sharing of data and methods)</a:t>
            </a:r>
          </a:p>
          <a:p>
            <a:pPr marL="306029" indent="-306029">
              <a:buSzPts val="1000"/>
              <a:buFont typeface="Symbol" charset="2"/>
              <a:buChar char=""/>
              <a:tabLst>
                <a:tab pos="408039" algn="l"/>
              </a:tabLst>
            </a:pPr>
            <a:r>
              <a:rPr lang="en-US" sz="1071" dirty="0">
                <a:latin typeface="Arial" charset="0"/>
                <a:ea typeface="Arial" charset="0"/>
                <a:cs typeface="Arial" charset="0"/>
              </a:rPr>
              <a:t>Development of a next-generation cadre of software developers that are versed in the techniques that promote reproducibility and education of the neuroimaging researcher in the tools that promote complete experimental description.</a:t>
            </a:r>
          </a:p>
          <a:p>
            <a:pPr marL="306029" indent="-306029">
              <a:buSzPts val="1000"/>
              <a:buFont typeface="Symbol" charset="2"/>
              <a:buChar char=""/>
              <a:tabLst>
                <a:tab pos="408039" algn="l"/>
              </a:tabLst>
            </a:pPr>
            <a:endParaRPr lang="en-US" sz="1071" dirty="0">
              <a:latin typeface="Arial" charset="0"/>
              <a:ea typeface="Arial" charset="0"/>
              <a:cs typeface="Arial" charset="0"/>
            </a:endParaRPr>
          </a:p>
          <a:p>
            <a:r>
              <a:rPr lang="en-US" sz="1071" dirty="0">
                <a:latin typeface="Arial" charset="0"/>
                <a:ea typeface="Arial" charset="0"/>
                <a:cs typeface="Arial" charset="0"/>
              </a:rPr>
              <a:t>Our initial (Phase 1) curriculum focuses on the developer in order to initiate a set of tools that are reproducibility-enabled. Future curricula will extend the reach of these materials to encompass a broader community of researchers.</a:t>
            </a:r>
          </a:p>
          <a:p>
            <a:endParaRPr lang="en-US" sz="1071" dirty="0">
              <a:latin typeface="Arial" charset="0"/>
              <a:ea typeface="Arial" charset="0"/>
              <a:cs typeface="Arial" charset="0"/>
            </a:endParaRPr>
          </a:p>
        </p:txBody>
      </p:sp>
      <p:sp>
        <p:nvSpPr>
          <p:cNvPr id="18" name="Rectangle 17"/>
          <p:cNvSpPr/>
          <p:nvPr/>
        </p:nvSpPr>
        <p:spPr>
          <a:xfrm>
            <a:off x="3322991" y="4862091"/>
            <a:ext cx="2924360" cy="1754776"/>
          </a:xfrm>
          <a:prstGeom prst="rect">
            <a:avLst/>
          </a:prstGeom>
        </p:spPr>
        <p:txBody>
          <a:bodyPr wrap="square">
            <a:spAutoFit/>
          </a:bodyPr>
          <a:lstStyle/>
          <a:p>
            <a:r>
              <a:rPr lang="en-US" sz="982" dirty="0">
                <a:solidFill>
                  <a:srgbClr val="000000"/>
                </a:solidFill>
                <a:latin typeface="Arial" charset="0"/>
                <a:ea typeface="Calibri" charset="0"/>
              </a:rPr>
              <a:t>Using these tools, </a:t>
            </a:r>
            <a:r>
              <a:rPr lang="en-US" sz="982" dirty="0" err="1">
                <a:solidFill>
                  <a:srgbClr val="000000"/>
                </a:solidFill>
                <a:latin typeface="Arial" charset="0"/>
                <a:ea typeface="Calibri" charset="0"/>
              </a:rPr>
              <a:t>neuroimagers</a:t>
            </a:r>
            <a:r>
              <a:rPr lang="en-US" sz="982" dirty="0">
                <a:solidFill>
                  <a:srgbClr val="000000"/>
                </a:solidFill>
                <a:latin typeface="Arial" charset="0"/>
                <a:ea typeface="Calibri" charset="0"/>
              </a:rPr>
              <a:t> can take a data ‘Acquisition-Centered’ view on these processes in which experimental data is both generated and processed locally, and then submitted to the outside world. Alternatively, they have the option of  a ‘Discovery-Centered’ view in which an experimental question is addressed with applicable data generated by and discovered from external resources, processed via locally accessible computer resources, and then published for the outside world. </a:t>
            </a:r>
            <a:endParaRPr lang="en-US" sz="982" dirty="0"/>
          </a:p>
        </p:txBody>
      </p:sp>
      <p:sp>
        <p:nvSpPr>
          <p:cNvPr id="19" name="Rectangle 18"/>
          <p:cNvSpPr/>
          <p:nvPr/>
        </p:nvSpPr>
        <p:spPr>
          <a:xfrm>
            <a:off x="3198537" y="63967"/>
            <a:ext cx="3143172"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0" name="Rectangle 19"/>
          <p:cNvSpPr/>
          <p:nvPr/>
        </p:nvSpPr>
        <p:spPr>
          <a:xfrm>
            <a:off x="3198537" y="943423"/>
            <a:ext cx="3146530" cy="1603644"/>
          </a:xfrm>
          <a:prstGeom prst="rect">
            <a:avLst/>
          </a:prstGeom>
        </p:spPr>
        <p:txBody>
          <a:bodyPr wrap="square">
            <a:spAutoFit/>
          </a:bodyPr>
          <a:lstStyle/>
          <a:p>
            <a:r>
              <a:rPr lang="en-US" sz="982" dirty="0">
                <a:solidFill>
                  <a:srgbClr val="000000"/>
                </a:solidFill>
                <a:latin typeface="Arial" charset="0"/>
                <a:ea typeface="Calibri" charset="0"/>
                <a:cs typeface="Times New Roman" charset="0"/>
              </a:rPr>
              <a:t>The </a:t>
            </a:r>
            <a:r>
              <a:rPr lang="en-US" sz="982" dirty="0" err="1">
                <a:latin typeface="Arial" charset="0"/>
                <a:ea typeface="Calibri" charset="0"/>
                <a:cs typeface="Times New Roman" charset="0"/>
              </a:rPr>
              <a:t>ReproNim</a:t>
            </a:r>
            <a:r>
              <a:rPr lang="en-US" sz="982" dirty="0">
                <a:latin typeface="Arial" charset="0"/>
                <a:ea typeface="Calibri" charset="0"/>
                <a:cs typeface="Times New Roman" charset="0"/>
              </a:rPr>
              <a:t> vision </a:t>
            </a:r>
            <a:r>
              <a:rPr lang="en-US" sz="982" dirty="0">
                <a:solidFill>
                  <a:srgbClr val="000000"/>
                </a:solidFill>
                <a:latin typeface="Arial" charset="0"/>
                <a:ea typeface="Calibri" charset="0"/>
                <a:cs typeface="Times New Roman" charset="0"/>
              </a:rPr>
              <a:t>is to to help neuroimaging researchers to: </a:t>
            </a:r>
          </a:p>
          <a:p>
            <a:pPr marL="255025" indent="-255025">
              <a:buFont typeface="Arial" charset="0"/>
              <a:buChar char="•"/>
            </a:pPr>
            <a:r>
              <a:rPr lang="en-US" sz="982" dirty="0">
                <a:solidFill>
                  <a:srgbClr val="000000"/>
                </a:solidFill>
                <a:latin typeface="Arial" charset="0"/>
                <a:ea typeface="Calibri" charset="0"/>
                <a:cs typeface="Times New Roman" charset="0"/>
              </a:rPr>
              <a:t>Find and Share data in a FAIR fashion (</a:t>
            </a:r>
            <a:r>
              <a:rPr lang="en-US" sz="982" b="1" dirty="0">
                <a:solidFill>
                  <a:srgbClr val="000000"/>
                </a:solidFill>
                <a:latin typeface="Arial" charset="0"/>
                <a:ea typeface="Calibri" charset="0"/>
                <a:cs typeface="Times New Roman" charset="0"/>
              </a:rPr>
              <a:t>discover</a:t>
            </a:r>
            <a:r>
              <a:rPr lang="en-US" sz="982" dirty="0">
                <a:solidFill>
                  <a:srgbClr val="000000"/>
                </a:solidFill>
                <a:latin typeface="Arial" charset="0"/>
                <a:ea typeface="Calibri" charset="0"/>
                <a:cs typeface="Times New Roman" charset="0"/>
              </a:rPr>
              <a:t> resources with </a:t>
            </a:r>
            <a:r>
              <a:rPr lang="en-US" sz="982" b="1" dirty="0" err="1">
                <a:solidFill>
                  <a:srgbClr val="0085B6"/>
                </a:solidFill>
                <a:latin typeface="Arial" charset="0"/>
                <a:ea typeface="Calibri" charset="0"/>
                <a:cs typeface="Times New Roman" charset="0"/>
              </a:rPr>
              <a:t>NeuroBLAST</a:t>
            </a:r>
            <a:r>
              <a:rPr lang="en-US" sz="982" dirty="0">
                <a:solidFill>
                  <a:srgbClr val="000000"/>
                </a:solidFill>
                <a:latin typeface="Arial" charset="0"/>
                <a:ea typeface="Calibri" charset="0"/>
                <a:cs typeface="Times New Roman" charset="0"/>
              </a:rPr>
              <a:t>)</a:t>
            </a:r>
            <a:endParaRPr lang="en-US" sz="982" i="1" dirty="0">
              <a:solidFill>
                <a:srgbClr val="FF0000"/>
              </a:solidFill>
              <a:latin typeface="Arial" charset="0"/>
              <a:ea typeface="Calibri" charset="0"/>
              <a:cs typeface="Times New Roman" charset="0"/>
            </a:endParaRPr>
          </a:p>
          <a:p>
            <a:pPr marL="255025" indent="-255025">
              <a:buFont typeface="Arial" charset="0"/>
              <a:buChar char="•"/>
            </a:pPr>
            <a:r>
              <a:rPr lang="en-US" sz="982" dirty="0">
                <a:solidFill>
                  <a:srgbClr val="000000"/>
                </a:solidFill>
                <a:latin typeface="Arial" charset="0"/>
                <a:ea typeface="Calibri" charset="0"/>
                <a:cs typeface="Times New Roman" charset="0"/>
              </a:rPr>
              <a:t>Comprehensively describe their data and analysis workflows in precisely replicable fashion (</a:t>
            </a:r>
            <a:r>
              <a:rPr lang="en-US" sz="982" b="1" dirty="0">
                <a:solidFill>
                  <a:srgbClr val="000000"/>
                </a:solidFill>
                <a:latin typeface="Arial" charset="0"/>
                <a:ea typeface="Calibri" charset="0"/>
                <a:cs typeface="Times New Roman" charset="0"/>
              </a:rPr>
              <a:t>describe</a:t>
            </a:r>
            <a:r>
              <a:rPr lang="en-US" sz="982" dirty="0">
                <a:solidFill>
                  <a:srgbClr val="000000"/>
                </a:solidFill>
                <a:latin typeface="Arial" charset="0"/>
                <a:ea typeface="Calibri" charset="0"/>
                <a:cs typeface="Times New Roman" charset="0"/>
              </a:rPr>
              <a:t> research processes with </a:t>
            </a:r>
            <a:r>
              <a:rPr lang="en-US" sz="982" b="1" dirty="0" err="1">
                <a:solidFill>
                  <a:srgbClr val="0085B6"/>
                </a:solidFill>
                <a:latin typeface="Arial" charset="0"/>
                <a:ea typeface="Calibri" charset="0"/>
                <a:cs typeface="Times New Roman" charset="0"/>
              </a:rPr>
              <a:t>ReproIN</a:t>
            </a:r>
            <a:r>
              <a:rPr lang="en-US" sz="982" dirty="0">
                <a:solidFill>
                  <a:srgbClr val="000000"/>
                </a:solidFill>
                <a:latin typeface="Arial" charset="0"/>
                <a:ea typeface="Calibri" charset="0"/>
                <a:cs typeface="Times New Roman" charset="0"/>
              </a:rPr>
              <a:t> and </a:t>
            </a:r>
            <a:r>
              <a:rPr lang="en-US" sz="982" b="1" dirty="0" err="1">
                <a:solidFill>
                  <a:srgbClr val="0085B6"/>
                </a:solidFill>
                <a:latin typeface="Arial" charset="0"/>
                <a:ea typeface="Calibri" charset="0"/>
                <a:cs typeface="Times New Roman" charset="0"/>
              </a:rPr>
              <a:t>BrainVerse</a:t>
            </a:r>
            <a:r>
              <a:rPr lang="en-US" sz="982" dirty="0">
                <a:solidFill>
                  <a:srgbClr val="000000"/>
                </a:solidFill>
                <a:latin typeface="Arial" charset="0"/>
                <a:ea typeface="Calibri" charset="0"/>
                <a:cs typeface="Times New Roman" charset="0"/>
              </a:rPr>
              <a:t>) </a:t>
            </a:r>
          </a:p>
          <a:p>
            <a:pPr marL="255025" indent="-255025">
              <a:buFont typeface="Arial" charset="0"/>
              <a:buChar char="•"/>
            </a:pPr>
            <a:r>
              <a:rPr lang="en-US" sz="982" dirty="0">
                <a:solidFill>
                  <a:srgbClr val="000000"/>
                </a:solidFill>
                <a:latin typeface="Arial" charset="0"/>
                <a:ea typeface="Calibri" charset="0"/>
                <a:cs typeface="Times New Roman" charset="0"/>
              </a:rPr>
              <a:t>Manage their computational resource options (</a:t>
            </a:r>
            <a:r>
              <a:rPr lang="en-US" sz="982" b="1" dirty="0">
                <a:solidFill>
                  <a:srgbClr val="000000"/>
                </a:solidFill>
                <a:latin typeface="Arial" charset="0"/>
                <a:ea typeface="Calibri" charset="0"/>
                <a:cs typeface="Times New Roman" charset="0"/>
              </a:rPr>
              <a:t>do</a:t>
            </a:r>
            <a:r>
              <a:rPr lang="en-US" sz="982" dirty="0">
                <a:solidFill>
                  <a:srgbClr val="000000"/>
                </a:solidFill>
                <a:latin typeface="Arial" charset="0"/>
                <a:ea typeface="Calibri" charset="0"/>
                <a:cs typeface="Times New Roman" charset="0"/>
              </a:rPr>
              <a:t> analysis with </a:t>
            </a:r>
            <a:r>
              <a:rPr lang="en-US" sz="982" b="1" dirty="0">
                <a:solidFill>
                  <a:srgbClr val="0085B6"/>
                </a:solidFill>
                <a:latin typeface="Arial" charset="0"/>
                <a:ea typeface="Calibri" charset="0"/>
                <a:cs typeface="Times New Roman" charset="0"/>
              </a:rPr>
              <a:t>NICEMAN</a:t>
            </a:r>
            <a:r>
              <a:rPr lang="en-US" sz="982" dirty="0">
                <a:solidFill>
                  <a:srgbClr val="000000"/>
                </a:solidFill>
                <a:latin typeface="Arial" charset="0"/>
                <a:ea typeface="Calibri" charset="0"/>
                <a:cs typeface="Times New Roman" charset="0"/>
              </a:rPr>
              <a:t>).</a:t>
            </a:r>
            <a:endParaRPr lang="en-US" sz="982" dirty="0">
              <a:latin typeface="Calibri" charset="0"/>
              <a:ea typeface="Calibri" charset="0"/>
              <a:cs typeface="Times New Roman" charset="0"/>
            </a:endParaRPr>
          </a:p>
        </p:txBody>
      </p:sp>
      <p:pic>
        <p:nvPicPr>
          <p:cNvPr id="21" name="Picture 20"/>
          <p:cNvPicPr>
            <a:picLocks noChangeAspect="1"/>
          </p:cNvPicPr>
          <p:nvPr/>
        </p:nvPicPr>
        <p:blipFill>
          <a:blip r:embed="rId10"/>
          <a:stretch>
            <a:fillRect/>
          </a:stretch>
        </p:blipFill>
        <p:spPr>
          <a:xfrm>
            <a:off x="3294408" y="2752982"/>
            <a:ext cx="2924361" cy="1994408"/>
          </a:xfrm>
          <a:prstGeom prst="rect">
            <a:avLst/>
          </a:prstGeom>
        </p:spPr>
      </p:pic>
      <p:sp>
        <p:nvSpPr>
          <p:cNvPr id="22" name="Rectangle 21"/>
          <p:cNvSpPr/>
          <p:nvPr/>
        </p:nvSpPr>
        <p:spPr>
          <a:xfrm>
            <a:off x="77995" y="63967"/>
            <a:ext cx="2769401"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3" name="Rectangle 22"/>
          <p:cNvSpPr/>
          <p:nvPr/>
        </p:nvSpPr>
        <p:spPr>
          <a:xfrm>
            <a:off x="6652570" y="57150"/>
            <a:ext cx="2914166"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4" name="Rectangle 23"/>
          <p:cNvSpPr/>
          <p:nvPr/>
        </p:nvSpPr>
        <p:spPr>
          <a:xfrm>
            <a:off x="6701437" y="1537055"/>
            <a:ext cx="2788879" cy="609398"/>
          </a:xfrm>
          <a:prstGeom prst="rect">
            <a:avLst/>
          </a:prstGeom>
        </p:spPr>
        <p:txBody>
          <a:bodyPr wrap="square">
            <a:spAutoFit/>
          </a:bodyPr>
          <a:lstStyle/>
          <a:p>
            <a:pPr algn="ctr"/>
            <a:r>
              <a:rPr lang="en-US" sz="1680" b="1" dirty="0">
                <a:solidFill>
                  <a:srgbClr val="0085B6"/>
                </a:solidFill>
                <a:latin typeface="Beirut" charset="-78"/>
                <a:ea typeface="Beirut" charset="-78"/>
                <a:cs typeface="Beirut" charset="-78"/>
              </a:rPr>
              <a:t>Center for Reproducible </a:t>
            </a:r>
          </a:p>
          <a:p>
            <a:pPr algn="ctr"/>
            <a:r>
              <a:rPr lang="en-US" sz="1680" b="1" dirty="0">
                <a:solidFill>
                  <a:srgbClr val="0085B6"/>
                </a:solidFill>
                <a:latin typeface="Beirut" charset="-78"/>
                <a:ea typeface="Beirut" charset="-78"/>
                <a:cs typeface="Beirut" charset="-78"/>
              </a:rPr>
              <a:t>Neuroimaging  Computation</a:t>
            </a:r>
          </a:p>
        </p:txBody>
      </p:sp>
      <p:sp>
        <p:nvSpPr>
          <p:cNvPr id="25" name="TextBox 24"/>
          <p:cNvSpPr txBox="1"/>
          <p:nvPr/>
        </p:nvSpPr>
        <p:spPr>
          <a:xfrm>
            <a:off x="510012" y="452816"/>
            <a:ext cx="1959960"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Training and Education</a:t>
            </a:r>
          </a:p>
        </p:txBody>
      </p:sp>
      <p:sp>
        <p:nvSpPr>
          <p:cNvPr id="26" name="TextBox 25"/>
          <p:cNvSpPr txBox="1"/>
          <p:nvPr/>
        </p:nvSpPr>
        <p:spPr>
          <a:xfrm>
            <a:off x="4347663" y="452816"/>
            <a:ext cx="901209"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Overview</a:t>
            </a:r>
          </a:p>
        </p:txBody>
      </p:sp>
      <p:sp>
        <p:nvSpPr>
          <p:cNvPr id="2" name="TextBox 1"/>
          <p:cNvSpPr txBox="1"/>
          <p:nvPr/>
        </p:nvSpPr>
        <p:spPr>
          <a:xfrm>
            <a:off x="664350" y="5508422"/>
            <a:ext cx="1521570" cy="246221"/>
          </a:xfrm>
          <a:prstGeom prst="rect">
            <a:avLst/>
          </a:prstGeom>
          <a:noFill/>
        </p:spPr>
        <p:txBody>
          <a:bodyPr wrap="none" rtlCol="0">
            <a:spAutoFit/>
          </a:bodyPr>
          <a:lstStyle/>
          <a:p>
            <a:r>
              <a:rPr lang="en-US" sz="1000" b="1" dirty="0" err="1">
                <a:latin typeface="Arial" charset="0"/>
                <a:ea typeface="Arial" charset="0"/>
                <a:cs typeface="Arial" charset="0"/>
              </a:rPr>
              <a:t>training.repronim.org</a:t>
            </a:r>
            <a:endParaRPr lang="en-US" sz="1000" b="1" dirty="0">
              <a:latin typeface="Arial" charset="0"/>
              <a:ea typeface="Arial" charset="0"/>
              <a:cs typeface="Arial" charset="0"/>
            </a:endParaRPr>
          </a:p>
        </p:txBody>
      </p:sp>
    </p:spTree>
    <p:extLst>
      <p:ext uri="{BB962C8B-B14F-4D97-AF65-F5344CB8AC3E}">
        <p14:creationId xmlns:p14="http://schemas.microsoft.com/office/powerpoint/2010/main" val="102967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202" y="57150"/>
          <a:ext cx="9601200" cy="7200900"/>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7200900">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stretch>
            <a:fillRect/>
          </a:stretch>
        </p:blipFill>
        <p:spPr>
          <a:xfrm>
            <a:off x="7537407" y="265827"/>
            <a:ext cx="1116938" cy="1121387"/>
          </a:xfrm>
          <a:prstGeom prst="rect">
            <a:avLst/>
          </a:prstGeom>
        </p:spPr>
      </p:pic>
      <p:sp>
        <p:nvSpPr>
          <p:cNvPr id="6" name="Rectangle 5"/>
          <p:cNvSpPr/>
          <p:nvPr/>
        </p:nvSpPr>
        <p:spPr>
          <a:xfrm>
            <a:off x="6971236" y="2418563"/>
            <a:ext cx="2390973" cy="1245854"/>
          </a:xfrm>
          <a:prstGeom prst="rect">
            <a:avLst/>
          </a:prstGeom>
          <a:ln>
            <a:noFill/>
          </a:ln>
        </p:spPr>
        <p:txBody>
          <a:bodyPr wrap="square">
            <a:spAutoFit/>
          </a:bodyPr>
          <a:lstStyle/>
          <a:p>
            <a:r>
              <a:rPr lang="en-US" sz="1071" dirty="0" err="1">
                <a:solidFill>
                  <a:srgbClr val="0085B6"/>
                </a:solidFill>
                <a:latin typeface="Arial" charset="0"/>
                <a:ea typeface="Calibri" charset="0"/>
                <a:cs typeface="Times New Roman" charset="0"/>
              </a:rPr>
              <a:t>ReproNim</a:t>
            </a:r>
            <a:r>
              <a:rPr lang="en-US" sz="1071" dirty="0">
                <a:solidFill>
                  <a:srgbClr val="0085B6"/>
                </a:solidFill>
                <a:latin typeface="Arial" charset="0"/>
                <a:ea typeface="Calibri" charset="0"/>
                <a:cs typeface="Times New Roman" charset="0"/>
              </a:rPr>
              <a:t> envisions a neuroimaging research landscape in which knowledge is generated, recorded and reported in a reproducible fashion and coupled with the ability to reuse and extend these studies by others in the community.</a:t>
            </a:r>
          </a:p>
        </p:txBody>
      </p:sp>
      <p:sp>
        <p:nvSpPr>
          <p:cNvPr id="7" name="Rectangle 6"/>
          <p:cNvSpPr/>
          <p:nvPr/>
        </p:nvSpPr>
        <p:spPr>
          <a:xfrm>
            <a:off x="7213374" y="4278029"/>
            <a:ext cx="1792557" cy="632802"/>
          </a:xfrm>
          <a:prstGeom prst="rect">
            <a:avLst/>
          </a:prstGeom>
          <a:ln>
            <a:solidFill>
              <a:srgbClr val="FF8636"/>
            </a:solidFill>
          </a:ln>
        </p:spPr>
        <p:txBody>
          <a:bodyPr wrap="square">
            <a:spAutoFit/>
          </a:bodyPr>
          <a:lstStyle/>
          <a:p>
            <a:pPr algn="ctr">
              <a:spcAft>
                <a:spcPts val="536"/>
              </a:spcAft>
            </a:pPr>
            <a:r>
              <a:rPr lang="en-US" sz="893" b="1" dirty="0">
                <a:solidFill>
                  <a:srgbClr val="FF8636"/>
                </a:solidFill>
                <a:latin typeface="Calibri" charset="0"/>
                <a:ea typeface="Times New Roman" charset="0"/>
                <a:cs typeface="Times New Roman" charset="0"/>
              </a:rPr>
              <a:t>URL: </a:t>
            </a:r>
            <a:r>
              <a:rPr lang="en-US" sz="893" b="1" dirty="0" err="1">
                <a:solidFill>
                  <a:srgbClr val="FF8636"/>
                </a:solidFill>
                <a:latin typeface="Calibri" charset="0"/>
                <a:ea typeface="Times New Roman" charset="0"/>
                <a:cs typeface="Times New Roman" charset="0"/>
              </a:rPr>
              <a:t>ReproNim.org</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Twitter: @</a:t>
            </a:r>
            <a:r>
              <a:rPr lang="en-US" sz="893" b="1" dirty="0" err="1">
                <a:solidFill>
                  <a:srgbClr val="FF8636"/>
                </a:solidFill>
                <a:latin typeface="Calibri" charset="0"/>
                <a:ea typeface="Times New Roman" charset="0"/>
                <a:cs typeface="Times New Roman" charset="0"/>
              </a:rPr>
              <a:t>ReproNim</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Email: </a:t>
            </a:r>
            <a:r>
              <a:rPr lang="en-US" sz="893" b="1" dirty="0" err="1">
                <a:solidFill>
                  <a:srgbClr val="FF8636"/>
                </a:solidFill>
                <a:latin typeface="Calibri" charset="0"/>
                <a:ea typeface="Times New Roman" charset="0"/>
                <a:cs typeface="Times New Roman" charset="0"/>
              </a:rPr>
              <a:t>info@repronim.org</a:t>
            </a:r>
            <a:endParaRPr lang="en-US" sz="893" b="1" dirty="0">
              <a:solidFill>
                <a:srgbClr val="FF8636"/>
              </a:solidFill>
              <a:latin typeface="Calibri" charset="0"/>
              <a:ea typeface="Times New Roman" charset="0"/>
              <a:cs typeface="Times New Roman" charset="0"/>
            </a:endParaRPr>
          </a:p>
        </p:txBody>
      </p:sp>
      <p:pic>
        <p:nvPicPr>
          <p:cNvPr id="8" name="Picture 7" descr="nibib.png"/>
          <p:cNvPicPr/>
          <p:nvPr/>
        </p:nvPicPr>
        <p:blipFill>
          <a:blip r:embed="rId3">
            <a:extLst>
              <a:ext uri="{28A0092B-C50C-407E-A947-70E740481C1C}">
                <a14:useLocalDpi xmlns:a14="http://schemas.microsoft.com/office/drawing/2010/main" val="0"/>
              </a:ext>
            </a:extLst>
          </a:blip>
          <a:stretch>
            <a:fillRect/>
          </a:stretch>
        </p:blipFill>
        <p:spPr>
          <a:xfrm>
            <a:off x="7190647" y="6722217"/>
            <a:ext cx="334173" cy="334173"/>
          </a:xfrm>
          <a:prstGeom prst="rect">
            <a:avLst/>
          </a:prstGeom>
        </p:spPr>
      </p:pic>
      <p:pic>
        <p:nvPicPr>
          <p:cNvPr id="9" name="Picture 8" descr="nitrc_logo.png"/>
          <p:cNvPicPr/>
          <p:nvPr/>
        </p:nvPicPr>
        <p:blipFill rotWithShape="1">
          <a:blip r:embed="rId4">
            <a:extLst>
              <a:ext uri="{28A0092B-C50C-407E-A947-70E740481C1C}">
                <a14:useLocalDpi xmlns:a14="http://schemas.microsoft.com/office/drawing/2010/main" val="0"/>
              </a:ext>
            </a:extLst>
          </a:blip>
          <a:srcRect r="67662"/>
          <a:stretch/>
        </p:blipFill>
        <p:spPr>
          <a:xfrm>
            <a:off x="6826993" y="5904002"/>
            <a:ext cx="727308" cy="284379"/>
          </a:xfrm>
          <a:prstGeom prst="rect">
            <a:avLst/>
          </a:prstGeom>
          <a:solidFill>
            <a:schemeClr val="bg1"/>
          </a:solidFill>
        </p:spPr>
      </p:pic>
      <p:pic>
        <p:nvPicPr>
          <p:cNvPr id="10" name="Picture 9" descr="NeuroDebian.jpg"/>
          <p:cNvPicPr/>
          <p:nvPr/>
        </p:nvPicPr>
        <p:blipFill>
          <a:blip r:embed="rId5">
            <a:extLst>
              <a:ext uri="{28A0092B-C50C-407E-A947-70E740481C1C}">
                <a14:useLocalDpi xmlns:a14="http://schemas.microsoft.com/office/drawing/2010/main" val="0"/>
              </a:ext>
            </a:extLst>
          </a:blip>
          <a:stretch>
            <a:fillRect/>
          </a:stretch>
        </p:blipFill>
        <p:spPr>
          <a:xfrm>
            <a:off x="8585023" y="5969147"/>
            <a:ext cx="746385" cy="186265"/>
          </a:xfrm>
          <a:prstGeom prst="rect">
            <a:avLst/>
          </a:prstGeom>
        </p:spPr>
      </p:pic>
      <p:pic>
        <p:nvPicPr>
          <p:cNvPr id="11" name="Picture 10" descr="nif-logo.png"/>
          <p:cNvPicPr/>
          <p:nvPr/>
        </p:nvPicPr>
        <p:blipFill>
          <a:blip r:embed="rId6">
            <a:extLst>
              <a:ext uri="{28A0092B-C50C-407E-A947-70E740481C1C}">
                <a14:useLocalDpi xmlns:a14="http://schemas.microsoft.com/office/drawing/2010/main" val="0"/>
              </a:ext>
            </a:extLst>
          </a:blip>
          <a:stretch>
            <a:fillRect/>
          </a:stretch>
        </p:blipFill>
        <p:spPr>
          <a:xfrm>
            <a:off x="7876440" y="5934747"/>
            <a:ext cx="319593" cy="247944"/>
          </a:xfrm>
          <a:prstGeom prst="rect">
            <a:avLst/>
          </a:prstGeom>
        </p:spPr>
      </p:pic>
      <p:sp>
        <p:nvSpPr>
          <p:cNvPr id="12" name="Rectangle 11"/>
          <p:cNvSpPr/>
          <p:nvPr/>
        </p:nvSpPr>
        <p:spPr>
          <a:xfrm>
            <a:off x="7436330" y="6823988"/>
            <a:ext cx="1657826" cy="202235"/>
          </a:xfrm>
          <a:prstGeom prst="rect">
            <a:avLst/>
          </a:prstGeom>
        </p:spPr>
        <p:txBody>
          <a:bodyPr wrap="none">
            <a:spAutoFit/>
          </a:bodyPr>
          <a:lstStyle/>
          <a:p>
            <a:r>
              <a:rPr lang="en-US" sz="714" b="1" dirty="0">
                <a:latin typeface="Arial" charset="0"/>
                <a:ea typeface="Arial" charset="0"/>
                <a:cs typeface="Arial" charset="0"/>
              </a:rPr>
              <a:t>Support</a:t>
            </a:r>
            <a:r>
              <a:rPr lang="en-US" sz="714" dirty="0">
                <a:latin typeface="Arial" charset="0"/>
                <a:ea typeface="Arial" charset="0"/>
                <a:cs typeface="Arial" charset="0"/>
              </a:rPr>
              <a:t>: NIH-NIBIB P41 EB019936</a:t>
            </a:r>
          </a:p>
        </p:txBody>
      </p:sp>
      <p:sp>
        <p:nvSpPr>
          <p:cNvPr id="13" name="Rectangle 12"/>
          <p:cNvSpPr/>
          <p:nvPr/>
        </p:nvSpPr>
        <p:spPr>
          <a:xfrm>
            <a:off x="7145772" y="5631533"/>
            <a:ext cx="1736373" cy="215893"/>
          </a:xfrm>
          <a:prstGeom prst="rect">
            <a:avLst/>
          </a:prstGeom>
        </p:spPr>
        <p:txBody>
          <a:bodyPr wrap="none">
            <a:spAutoFit/>
          </a:bodyPr>
          <a:lstStyle/>
          <a:p>
            <a:r>
              <a:rPr lang="en-US" sz="803" b="1" u="sng" dirty="0" err="1">
                <a:latin typeface="Arial" charset="0"/>
                <a:ea typeface="Arial" charset="0"/>
                <a:cs typeface="Arial" charset="0"/>
              </a:rPr>
              <a:t>ReproNim</a:t>
            </a:r>
            <a:r>
              <a:rPr lang="en-US" sz="803" b="1" u="sng" dirty="0">
                <a:solidFill>
                  <a:srgbClr val="0085B6"/>
                </a:solidFill>
                <a:latin typeface="Arial" charset="0"/>
                <a:ea typeface="Arial" charset="0"/>
                <a:cs typeface="Arial" charset="0"/>
              </a:rPr>
              <a:t> </a:t>
            </a:r>
            <a:r>
              <a:rPr lang="en-US" sz="803" b="1" u="sng" dirty="0">
                <a:latin typeface="Arial" charset="0"/>
                <a:ea typeface="Arial" charset="0"/>
                <a:cs typeface="Arial" charset="0"/>
              </a:rPr>
              <a:t>is made possible by</a:t>
            </a:r>
            <a:r>
              <a:rPr lang="en-US" sz="714" dirty="0">
                <a:latin typeface="Arial" charset="0"/>
                <a:ea typeface="Arial" charset="0"/>
                <a:cs typeface="Arial" charset="0"/>
              </a:rPr>
              <a:t>: </a:t>
            </a:r>
          </a:p>
        </p:txBody>
      </p:sp>
      <p:sp>
        <p:nvSpPr>
          <p:cNvPr id="14" name="Rectangle 13"/>
          <p:cNvSpPr/>
          <p:nvPr/>
        </p:nvSpPr>
        <p:spPr>
          <a:xfrm>
            <a:off x="7354297" y="6267883"/>
            <a:ext cx="1003970" cy="312137"/>
          </a:xfrm>
          <a:prstGeom prst="rect">
            <a:avLst/>
          </a:prstGeom>
        </p:spPr>
        <p:txBody>
          <a:bodyPr wrap="square">
            <a:spAutoFit/>
          </a:bodyPr>
          <a:lstStyle/>
          <a:p>
            <a:r>
              <a:rPr lang="en-US" sz="714" dirty="0">
                <a:latin typeface="Times" charset="0"/>
                <a:ea typeface="Times" charset="0"/>
                <a:cs typeface="Times" charset="0"/>
              </a:rPr>
              <a:t>NIDM Working Group</a:t>
            </a:r>
          </a:p>
        </p:txBody>
      </p:sp>
      <p:pic>
        <p:nvPicPr>
          <p:cNvPr id="15" name="Picture 2" descr="IPY logo">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5014" y="6304412"/>
            <a:ext cx="1262936" cy="2525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ncf_logo.png"/>
          <p:cNvPicPr/>
          <p:nvPr/>
        </p:nvPicPr>
        <p:blipFill rotWithShape="1">
          <a:blip r:embed="rId9">
            <a:extLst>
              <a:ext uri="{28A0092B-C50C-407E-A947-70E740481C1C}">
                <a14:useLocalDpi xmlns:a14="http://schemas.microsoft.com/office/drawing/2010/main" val="0"/>
              </a:ext>
            </a:extLst>
          </a:blip>
          <a:srcRect r="66688"/>
          <a:stretch/>
        </p:blipFill>
        <p:spPr>
          <a:xfrm>
            <a:off x="6920495" y="6310365"/>
            <a:ext cx="515835" cy="239831"/>
          </a:xfrm>
          <a:prstGeom prst="rect">
            <a:avLst/>
          </a:prstGeom>
        </p:spPr>
      </p:pic>
      <p:sp>
        <p:nvSpPr>
          <p:cNvPr id="19" name="Rectangle 18"/>
          <p:cNvSpPr/>
          <p:nvPr/>
        </p:nvSpPr>
        <p:spPr>
          <a:xfrm>
            <a:off x="3198537" y="63967"/>
            <a:ext cx="3143172"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2" name="Rectangle 21"/>
          <p:cNvSpPr/>
          <p:nvPr/>
        </p:nvSpPr>
        <p:spPr>
          <a:xfrm>
            <a:off x="77995" y="63967"/>
            <a:ext cx="2906703"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3" name="Rectangle 22"/>
          <p:cNvSpPr/>
          <p:nvPr/>
        </p:nvSpPr>
        <p:spPr>
          <a:xfrm>
            <a:off x="6652570" y="57150"/>
            <a:ext cx="2914166"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4" name="Rectangle 23"/>
          <p:cNvSpPr/>
          <p:nvPr/>
        </p:nvSpPr>
        <p:spPr>
          <a:xfrm>
            <a:off x="6701437" y="1537055"/>
            <a:ext cx="2788879" cy="609398"/>
          </a:xfrm>
          <a:prstGeom prst="rect">
            <a:avLst/>
          </a:prstGeom>
        </p:spPr>
        <p:txBody>
          <a:bodyPr wrap="square">
            <a:spAutoFit/>
          </a:bodyPr>
          <a:lstStyle/>
          <a:p>
            <a:pPr algn="ctr"/>
            <a:r>
              <a:rPr lang="en-US" sz="1680" b="1" dirty="0">
                <a:solidFill>
                  <a:srgbClr val="0085B6"/>
                </a:solidFill>
                <a:latin typeface="Beirut" charset="-78"/>
                <a:ea typeface="Beirut" charset="-78"/>
                <a:cs typeface="Beirut" charset="-78"/>
              </a:rPr>
              <a:t>Center for Reproducible </a:t>
            </a:r>
          </a:p>
          <a:p>
            <a:pPr algn="ctr"/>
            <a:r>
              <a:rPr lang="en-US" sz="1680" b="1" dirty="0">
                <a:solidFill>
                  <a:srgbClr val="0085B6"/>
                </a:solidFill>
                <a:latin typeface="Beirut" charset="-78"/>
                <a:ea typeface="Beirut" charset="-78"/>
                <a:cs typeface="Beirut" charset="-78"/>
              </a:rPr>
              <a:t>Neuroimaging  Computation</a:t>
            </a:r>
          </a:p>
        </p:txBody>
      </p:sp>
      <p:sp>
        <p:nvSpPr>
          <p:cNvPr id="25" name="TextBox 24"/>
          <p:cNvSpPr txBox="1"/>
          <p:nvPr/>
        </p:nvSpPr>
        <p:spPr>
          <a:xfrm>
            <a:off x="510012" y="452816"/>
            <a:ext cx="1959960"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Training and Education</a:t>
            </a:r>
          </a:p>
        </p:txBody>
      </p:sp>
      <p:sp>
        <p:nvSpPr>
          <p:cNvPr id="26" name="TextBox 25"/>
          <p:cNvSpPr txBox="1"/>
          <p:nvPr/>
        </p:nvSpPr>
        <p:spPr>
          <a:xfrm>
            <a:off x="4347663" y="452816"/>
            <a:ext cx="901209"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Overview</a:t>
            </a:r>
          </a:p>
        </p:txBody>
      </p:sp>
      <p:sp>
        <p:nvSpPr>
          <p:cNvPr id="3" name="Rectangle 2">
            <a:extLst>
              <a:ext uri="{FF2B5EF4-FFF2-40B4-BE49-F238E27FC236}">
                <a16:creationId xmlns:a16="http://schemas.microsoft.com/office/drawing/2014/main" id="{33E5587D-D7D1-DBFD-3C80-CB37B69C2071}"/>
              </a:ext>
            </a:extLst>
          </p:cNvPr>
          <p:cNvSpPr/>
          <p:nvPr/>
        </p:nvSpPr>
        <p:spPr>
          <a:xfrm>
            <a:off x="92487" y="1063542"/>
            <a:ext cx="2850780" cy="4871205"/>
          </a:xfrm>
          <a:prstGeom prst="rect">
            <a:avLst/>
          </a:prstGeom>
        </p:spPr>
        <p:txBody>
          <a:bodyPr wrap="square">
            <a:spAutoFit/>
          </a:bodyPr>
          <a:lstStyle/>
          <a:p>
            <a:r>
              <a:rPr lang="en-US" sz="1071" dirty="0">
                <a:latin typeface="Arial" charset="0"/>
                <a:ea typeface="Arial" charset="0"/>
                <a:cs typeface="Arial" charset="0"/>
              </a:rPr>
              <a:t>Our </a:t>
            </a:r>
            <a:r>
              <a:rPr lang="en-US" sz="1071" b="1" dirty="0">
                <a:latin typeface="Arial" charset="0"/>
                <a:ea typeface="Arial" charset="0"/>
                <a:cs typeface="Arial" charset="0"/>
              </a:rPr>
              <a:t>Educational Objectives </a:t>
            </a:r>
            <a:r>
              <a:rPr lang="en-US" sz="1071" dirty="0">
                <a:latin typeface="Arial" charset="0"/>
                <a:ea typeface="Arial" charset="0"/>
                <a:cs typeface="Arial" charset="0"/>
              </a:rPr>
              <a:t>include:</a:t>
            </a:r>
          </a:p>
          <a:p>
            <a:endParaRPr lang="en-US" sz="1071" dirty="0">
              <a:latin typeface="Arial" charset="0"/>
              <a:ea typeface="Arial" charset="0"/>
              <a:cs typeface="Arial" charset="0"/>
            </a:endParaRPr>
          </a:p>
          <a:p>
            <a:pPr marL="306029" indent="-306029">
              <a:buSzPts val="1000"/>
              <a:buFont typeface="Symbol" charset="2"/>
              <a:buChar char=""/>
              <a:tabLst>
                <a:tab pos="408039" algn="l"/>
              </a:tabLst>
            </a:pPr>
            <a:r>
              <a:rPr lang="en-US" sz="1071" dirty="0">
                <a:latin typeface="Arial" charset="0"/>
                <a:ea typeface="Arial" charset="0"/>
                <a:cs typeface="Arial" charset="0"/>
              </a:rPr>
              <a:t>Topical training in the overall issues that affect the reproducibility of neuroimaging research (data acquisition and characterization, experimental methods, analyses, record keeping and reporting, reusability, and sharing of data and methods)</a:t>
            </a:r>
          </a:p>
          <a:p>
            <a:pPr marL="306029" indent="-306029">
              <a:buSzPts val="1000"/>
              <a:buFont typeface="Symbol" charset="2"/>
              <a:buChar char=""/>
              <a:tabLst>
                <a:tab pos="408039" algn="l"/>
              </a:tabLst>
            </a:pPr>
            <a:r>
              <a:rPr lang="en-US" sz="1071" dirty="0">
                <a:latin typeface="Arial" charset="0"/>
                <a:ea typeface="Arial" charset="0"/>
                <a:cs typeface="Arial" charset="0"/>
              </a:rPr>
              <a:t>Development of a next-generation cadre of software developers and data analysists that are versed in the techniques that promote reproducibility and education of the neuroimaging researcher in the tools that promote complete experimental description.</a:t>
            </a:r>
          </a:p>
          <a:p>
            <a:pPr marL="306029" indent="-306029">
              <a:buSzPts val="1000"/>
              <a:buFont typeface="Symbol" charset="2"/>
              <a:buChar char=""/>
              <a:tabLst>
                <a:tab pos="408039" algn="l"/>
              </a:tabLst>
            </a:pPr>
            <a:endParaRPr lang="en-US" sz="1071" dirty="0">
              <a:latin typeface="Arial" charset="0"/>
              <a:ea typeface="Arial" charset="0"/>
              <a:cs typeface="Arial" charset="0"/>
            </a:endParaRPr>
          </a:p>
          <a:p>
            <a:r>
              <a:rPr lang="en-US" sz="1071" dirty="0">
                <a:latin typeface="Arial" charset="0"/>
                <a:ea typeface="Arial" charset="0"/>
                <a:cs typeface="Arial" charset="0"/>
              </a:rPr>
              <a:t>In order to extend the reach of these concepts, materials and tools to the broader community, we also offer a one-year Train-the-Trainer </a:t>
            </a:r>
            <a:r>
              <a:rPr lang="en-US" sz="1071" b="1" dirty="0" err="1">
                <a:solidFill>
                  <a:srgbClr val="2392BE"/>
                </a:solidFill>
                <a:latin typeface="Arial" charset="0"/>
                <a:ea typeface="Arial" charset="0"/>
                <a:cs typeface="Arial" charset="0"/>
              </a:rPr>
              <a:t>ReproNim</a:t>
            </a:r>
            <a:r>
              <a:rPr lang="en-US" sz="1071" b="1" dirty="0">
                <a:solidFill>
                  <a:srgbClr val="2392BE"/>
                </a:solidFill>
                <a:latin typeface="Arial" charset="0"/>
                <a:ea typeface="Arial" charset="0"/>
                <a:cs typeface="Arial" charset="0"/>
              </a:rPr>
              <a:t>/INCF Training Fellowship</a:t>
            </a:r>
            <a:r>
              <a:rPr lang="en-US" sz="1071" b="1" dirty="0">
                <a:latin typeface="Arial" charset="0"/>
                <a:ea typeface="Arial" charset="0"/>
                <a:cs typeface="Arial" charset="0"/>
              </a:rPr>
              <a:t>. </a:t>
            </a:r>
            <a:r>
              <a:rPr lang="en-US" sz="1071" dirty="0">
                <a:latin typeface="Arial" charset="0"/>
                <a:ea typeface="Arial" charset="0"/>
                <a:cs typeface="Arial" charset="0"/>
              </a:rPr>
              <a:t>This highly competitive program, now in its third year,  enables Fellows from a wide array of disciplines to develop and deliver training activities customized to their respective target audiences.</a:t>
            </a:r>
          </a:p>
          <a:p>
            <a:endParaRPr lang="en-US" sz="1071" dirty="0">
              <a:latin typeface="Arial" charset="0"/>
              <a:ea typeface="Arial" charset="0"/>
              <a:cs typeface="Arial" charset="0"/>
            </a:endParaRPr>
          </a:p>
        </p:txBody>
      </p:sp>
      <p:sp>
        <p:nvSpPr>
          <p:cNvPr id="27" name="TextBox 26">
            <a:extLst>
              <a:ext uri="{FF2B5EF4-FFF2-40B4-BE49-F238E27FC236}">
                <a16:creationId xmlns:a16="http://schemas.microsoft.com/office/drawing/2014/main" id="{614B5268-4E19-403E-62CD-703F6E36E6F1}"/>
              </a:ext>
            </a:extLst>
          </p:cNvPr>
          <p:cNvSpPr txBox="1"/>
          <p:nvPr/>
        </p:nvSpPr>
        <p:spPr>
          <a:xfrm>
            <a:off x="440074" y="5873592"/>
            <a:ext cx="2155606" cy="707886"/>
          </a:xfrm>
          <a:prstGeom prst="rect">
            <a:avLst/>
          </a:prstGeom>
          <a:noFill/>
        </p:spPr>
        <p:txBody>
          <a:bodyPr wrap="square" rtlCol="0">
            <a:spAutoFit/>
          </a:bodyPr>
          <a:lstStyle/>
          <a:p>
            <a:pPr>
              <a:lnSpc>
                <a:spcPct val="150000"/>
              </a:lnSpc>
            </a:pPr>
            <a:r>
              <a:rPr lang="en-US" sz="1000" b="1" dirty="0">
                <a:latin typeface="Arial" charset="0"/>
                <a:ea typeface="Arial" charset="0"/>
                <a:cs typeface="Arial" charset="0"/>
              </a:rPr>
              <a:t>       </a:t>
            </a:r>
            <a:r>
              <a:rPr lang="en-US" sz="1000" b="1" dirty="0" err="1">
                <a:solidFill>
                  <a:schemeClr val="accent2"/>
                </a:solidFill>
                <a:latin typeface="Arial" charset="0"/>
                <a:ea typeface="Arial" charset="0"/>
                <a:cs typeface="Arial" charset="0"/>
              </a:rPr>
              <a:t>training.repronim.org</a:t>
            </a:r>
            <a:endParaRPr lang="en-US" sz="1000" b="1" dirty="0">
              <a:solidFill>
                <a:schemeClr val="accent2"/>
              </a:solidFill>
              <a:latin typeface="Arial" charset="0"/>
              <a:ea typeface="Arial" charset="0"/>
              <a:cs typeface="Arial" charset="0"/>
            </a:endParaRPr>
          </a:p>
          <a:p>
            <a:pPr>
              <a:lnSpc>
                <a:spcPct val="150000"/>
              </a:lnSpc>
            </a:pPr>
            <a:r>
              <a:rPr lang="en-US" sz="1000" b="1" dirty="0" err="1">
                <a:solidFill>
                  <a:schemeClr val="accent2"/>
                </a:solidFill>
                <a:latin typeface="Arial" charset="0"/>
                <a:ea typeface="Arial" charset="0"/>
                <a:cs typeface="Arial" charset="0"/>
              </a:rPr>
              <a:t>repronim.org</a:t>
            </a:r>
            <a:r>
              <a:rPr lang="en-US" sz="1000" b="1" dirty="0">
                <a:solidFill>
                  <a:schemeClr val="accent2"/>
                </a:solidFill>
                <a:latin typeface="Arial" charset="0"/>
                <a:ea typeface="Arial" charset="0"/>
                <a:cs typeface="Arial" charset="0"/>
              </a:rPr>
              <a:t>/</a:t>
            </a:r>
            <a:r>
              <a:rPr lang="en-US" sz="1000" b="1" dirty="0" err="1">
                <a:solidFill>
                  <a:schemeClr val="accent2"/>
                </a:solidFill>
                <a:latin typeface="Arial" charset="0"/>
                <a:ea typeface="Arial" charset="0"/>
                <a:cs typeface="Arial" charset="0"/>
              </a:rPr>
              <a:t>fellowship.html</a:t>
            </a:r>
            <a:endParaRPr lang="en-US" sz="1000" b="1" dirty="0">
              <a:solidFill>
                <a:schemeClr val="accent2"/>
              </a:solidFill>
              <a:latin typeface="Arial" charset="0"/>
              <a:ea typeface="Arial" charset="0"/>
              <a:cs typeface="Arial" charset="0"/>
            </a:endParaRPr>
          </a:p>
          <a:p>
            <a:endParaRPr lang="en-US" sz="1000" b="1" dirty="0">
              <a:latin typeface="Arial" charset="0"/>
              <a:ea typeface="Arial" charset="0"/>
              <a:cs typeface="Arial" charset="0"/>
            </a:endParaRPr>
          </a:p>
        </p:txBody>
      </p:sp>
      <p:pic>
        <p:nvPicPr>
          <p:cNvPr id="28" name="Picture 1" descr="Diagram&#10;&#10;Description automatically generated">
            <a:extLst>
              <a:ext uri="{FF2B5EF4-FFF2-40B4-BE49-F238E27FC236}">
                <a16:creationId xmlns:a16="http://schemas.microsoft.com/office/drawing/2014/main" id="{8A864FF2-2E63-D36C-5A19-58DDF4B2C765}"/>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3265890" y="1799637"/>
            <a:ext cx="2959100" cy="16637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FB26BE9-DA34-95CB-1410-93C120D59554}"/>
              </a:ext>
            </a:extLst>
          </p:cNvPr>
          <p:cNvSpPr txBox="1"/>
          <p:nvPr/>
        </p:nvSpPr>
        <p:spPr>
          <a:xfrm>
            <a:off x="3436397" y="1063542"/>
            <a:ext cx="2959100" cy="769441"/>
          </a:xfrm>
          <a:prstGeom prst="rect">
            <a:avLst/>
          </a:prstGeom>
          <a:noFill/>
        </p:spPr>
        <p:txBody>
          <a:bodyPr wrap="square">
            <a:spAutoFit/>
          </a:bodyPr>
          <a:lstStyle/>
          <a:p>
            <a:r>
              <a:rPr lang="en-US" sz="1100" b="1" dirty="0" err="1">
                <a:latin typeface="Arial" charset="0"/>
                <a:ea typeface="Calibri" charset="0"/>
                <a:cs typeface="Times New Roman" charset="0"/>
              </a:rPr>
              <a:t>ReproNim’s</a:t>
            </a:r>
            <a:r>
              <a:rPr lang="en-US" sz="1100" b="1" dirty="0">
                <a:latin typeface="Arial" charset="0"/>
                <a:ea typeface="Calibri" charset="0"/>
                <a:cs typeface="Times New Roman" charset="0"/>
              </a:rPr>
              <a:t> goal </a:t>
            </a:r>
            <a:r>
              <a:rPr lang="en-US" sz="1100" dirty="0">
                <a:latin typeface="Arial" charset="0"/>
                <a:ea typeface="Calibri" charset="0"/>
                <a:cs typeface="Times New Roman" charset="0"/>
              </a:rPr>
              <a:t>is to improve the reproducibility of neuroimaging research, while making the process easier and more efficient for investigators. </a:t>
            </a:r>
            <a:endParaRPr lang="en-US" sz="1100" dirty="0">
              <a:latin typeface="Calibri" charset="0"/>
              <a:ea typeface="Calibri" charset="0"/>
              <a:cs typeface="Times New Roman" charset="0"/>
            </a:endParaRPr>
          </a:p>
        </p:txBody>
      </p:sp>
      <p:sp>
        <p:nvSpPr>
          <p:cNvPr id="30" name="TextBox 29">
            <a:extLst>
              <a:ext uri="{FF2B5EF4-FFF2-40B4-BE49-F238E27FC236}">
                <a16:creationId xmlns:a16="http://schemas.microsoft.com/office/drawing/2014/main" id="{35ECD13A-0E8B-4A06-5031-87D4D6B77D27}"/>
              </a:ext>
            </a:extLst>
          </p:cNvPr>
          <p:cNvSpPr txBox="1"/>
          <p:nvPr/>
        </p:nvSpPr>
        <p:spPr>
          <a:xfrm>
            <a:off x="3265891" y="3531104"/>
            <a:ext cx="3112568" cy="1954381"/>
          </a:xfrm>
          <a:prstGeom prst="rect">
            <a:avLst/>
          </a:prstGeom>
          <a:noFill/>
        </p:spPr>
        <p:txBody>
          <a:bodyPr wrap="square">
            <a:spAutoFit/>
          </a:bodyPr>
          <a:lstStyle/>
          <a:p>
            <a:r>
              <a:rPr lang="en-US" sz="1100" dirty="0" err="1">
                <a:solidFill>
                  <a:srgbClr val="000000"/>
                </a:solidFill>
                <a:latin typeface="Arial" charset="0"/>
                <a:ea typeface="Calibri" charset="0"/>
              </a:rPr>
              <a:t>ReproNim</a:t>
            </a:r>
            <a:r>
              <a:rPr lang="en-US" sz="1100" dirty="0">
                <a:solidFill>
                  <a:srgbClr val="000000"/>
                </a:solidFill>
                <a:latin typeface="Arial" charset="0"/>
                <a:ea typeface="Calibri" charset="0"/>
              </a:rPr>
              <a:t> delivers a reproducible analysis framework comprised of components that include:</a:t>
            </a:r>
          </a:p>
          <a:p>
            <a:endParaRPr lang="en-US" sz="1100" dirty="0">
              <a:solidFill>
                <a:srgbClr val="000000"/>
              </a:solidFill>
              <a:latin typeface="Arial" charset="0"/>
              <a:ea typeface="Calibri" charset="0"/>
            </a:endParaRPr>
          </a:p>
          <a:p>
            <a:pPr marL="285750" indent="-285750">
              <a:buFont typeface="Arial" panose="020B0604020202020204" pitchFamily="34" charset="0"/>
              <a:buChar char="•"/>
            </a:pPr>
            <a:r>
              <a:rPr lang="en-US" sz="1100" dirty="0">
                <a:solidFill>
                  <a:srgbClr val="000000"/>
                </a:solidFill>
                <a:latin typeface="Arial" charset="0"/>
              </a:rPr>
              <a:t>Data and Software Discovery</a:t>
            </a:r>
          </a:p>
          <a:p>
            <a:pPr marL="285750" indent="-285750">
              <a:buFont typeface="Arial" panose="020B0604020202020204" pitchFamily="34" charset="0"/>
              <a:buChar char="•"/>
            </a:pPr>
            <a:r>
              <a:rPr lang="en-US" sz="1100" dirty="0">
                <a:solidFill>
                  <a:srgbClr val="000000"/>
                </a:solidFill>
                <a:latin typeface="Arial" charset="0"/>
              </a:rPr>
              <a:t>Implementation of Standardized Description of data, results and workflows</a:t>
            </a:r>
          </a:p>
          <a:p>
            <a:pPr marL="285750" indent="-285750">
              <a:buFont typeface="Arial" panose="020B0604020202020204" pitchFamily="34" charset="0"/>
              <a:buChar char="•"/>
            </a:pPr>
            <a:r>
              <a:rPr lang="en-US" sz="1100" dirty="0">
                <a:solidFill>
                  <a:srgbClr val="000000"/>
                </a:solidFill>
                <a:latin typeface="Arial" charset="0"/>
              </a:rPr>
              <a:t>Development of Execution Options that facilitates operation in all computational environments</a:t>
            </a:r>
          </a:p>
          <a:p>
            <a:pPr marL="285750" indent="-285750">
              <a:buFont typeface="Arial" panose="020B0604020202020204" pitchFamily="34" charset="0"/>
              <a:buChar char="•"/>
            </a:pPr>
            <a:r>
              <a:rPr lang="en-US" sz="1100" dirty="0">
                <a:solidFill>
                  <a:srgbClr val="000000"/>
                </a:solidFill>
                <a:latin typeface="Arial" charset="0"/>
              </a:rPr>
              <a:t>Training and Education to the community</a:t>
            </a:r>
            <a:endParaRPr lang="en-US" sz="1100" dirty="0"/>
          </a:p>
        </p:txBody>
      </p:sp>
      <p:sp>
        <p:nvSpPr>
          <p:cNvPr id="31" name="TextBox 30">
            <a:extLst>
              <a:ext uri="{FF2B5EF4-FFF2-40B4-BE49-F238E27FC236}">
                <a16:creationId xmlns:a16="http://schemas.microsoft.com/office/drawing/2014/main" id="{E5689016-F498-A03B-0F1B-F956EB5ED26E}"/>
              </a:ext>
            </a:extLst>
          </p:cNvPr>
          <p:cNvSpPr txBox="1"/>
          <p:nvPr/>
        </p:nvSpPr>
        <p:spPr>
          <a:xfrm>
            <a:off x="3382525" y="5585730"/>
            <a:ext cx="2842465" cy="938719"/>
          </a:xfrm>
          <a:prstGeom prst="rect">
            <a:avLst/>
          </a:prstGeom>
          <a:noFill/>
        </p:spPr>
        <p:txBody>
          <a:bodyPr wrap="square">
            <a:spAutoFit/>
          </a:bodyPr>
          <a:lstStyle/>
          <a:p>
            <a:r>
              <a:rPr lang="en-US" sz="1100" dirty="0">
                <a:solidFill>
                  <a:srgbClr val="000000"/>
                </a:solidFill>
                <a:latin typeface="Arial" charset="0"/>
                <a:ea typeface="Calibri" charset="0"/>
              </a:rPr>
              <a:t>All components of the framework are intended to foster continued use and development of the reproducible and generalizable framework in neuroimaging research. </a:t>
            </a:r>
            <a:endParaRPr lang="en-US" sz="1100" dirty="0"/>
          </a:p>
        </p:txBody>
      </p:sp>
    </p:spTree>
    <p:extLst>
      <p:ext uri="{BB962C8B-B14F-4D97-AF65-F5344CB8AC3E}">
        <p14:creationId xmlns:p14="http://schemas.microsoft.com/office/powerpoint/2010/main" val="273232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2949-22E7-8D4E-2CE6-7F5E2EF050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B13F9D-6183-9A43-B8CE-B39F883FC2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732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39496353"/>
              </p:ext>
            </p:extLst>
          </p:nvPr>
        </p:nvGraphicFramePr>
        <p:xfrm>
          <a:off x="0" y="57150"/>
          <a:ext cx="9601200" cy="7200900"/>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7200900">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2" name="Group 1"/>
          <p:cNvGrpSpPr/>
          <p:nvPr/>
        </p:nvGrpSpPr>
        <p:grpSpPr>
          <a:xfrm rot="10800000">
            <a:off x="6703940" y="75792"/>
            <a:ext cx="2744031" cy="7179534"/>
            <a:chOff x="36824" y="57807"/>
            <a:chExt cx="2744031" cy="7179534"/>
          </a:xfrm>
        </p:grpSpPr>
        <p:sp>
          <p:nvSpPr>
            <p:cNvPr id="3" name="Rectangle 2"/>
            <p:cNvSpPr/>
            <p:nvPr/>
          </p:nvSpPr>
          <p:spPr>
            <a:xfrm>
              <a:off x="874879" y="695160"/>
              <a:ext cx="1067921"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DISCOVER</a:t>
              </a:r>
              <a:r>
                <a:rPr lang="en-US" sz="1250" dirty="0">
                  <a:solidFill>
                    <a:srgbClr val="0085B6"/>
                  </a:solidFill>
                  <a:latin typeface="Arial" charset="0"/>
                  <a:ea typeface="Arial" charset="0"/>
                  <a:cs typeface="Arial" charset="0"/>
                </a:rPr>
                <a:t> </a:t>
              </a:r>
            </a:p>
          </p:txBody>
        </p:sp>
        <p:sp>
          <p:nvSpPr>
            <p:cNvPr id="7" name="Rectangle 6"/>
            <p:cNvSpPr/>
            <p:nvPr/>
          </p:nvSpPr>
          <p:spPr>
            <a:xfrm>
              <a:off x="39148" y="1398248"/>
              <a:ext cx="2739383" cy="4708340"/>
            </a:xfrm>
            <a:prstGeom prst="rect">
              <a:avLst/>
            </a:prstGeom>
          </p:spPr>
          <p:txBody>
            <a:bodyPr wrap="square">
              <a:spAutoFit/>
            </a:bodyPr>
            <a:lstStyle/>
            <a:p>
              <a:r>
                <a:rPr lang="en-US" sz="1071" dirty="0">
                  <a:solidFill>
                    <a:srgbClr val="000000"/>
                  </a:solidFill>
                  <a:latin typeface="Arial" charset="0"/>
                  <a:ea typeface="Calibri" charset="0"/>
                </a:rPr>
                <a:t>This project is developing tools for on-demand access (Discovery) for widely distributed web-based data, publication and software resources, with highly refined search tools. There are two broad classes of product we envision:</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Publish their data, making it discoverable,</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Discover published data.</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These tools are designed to facilitate data sharing, use and discovery. We are developing an integrated application, </a:t>
              </a:r>
              <a:r>
                <a:rPr lang="en-US" sz="1071" b="1" dirty="0" err="1">
                  <a:solidFill>
                    <a:srgbClr val="0085B6"/>
                  </a:solidFill>
                  <a:latin typeface="Arial" charset="0"/>
                  <a:ea typeface="Calibri" charset="0"/>
                </a:rPr>
                <a:t>NeuroBLAST</a:t>
              </a:r>
              <a:r>
                <a:rPr lang="en-US" sz="1071" dirty="0">
                  <a:solidFill>
                    <a:srgbClr val="000000"/>
                  </a:solidFill>
                  <a:latin typeface="Arial" charset="0"/>
                  <a:ea typeface="Calibri" charset="0"/>
                </a:rPr>
                <a:t>, that will powerfully enable user-specified search and publish functions to data repositories, published studies, versioned software packages, study-related questions, and content. While </a:t>
              </a:r>
              <a:r>
                <a:rPr lang="en-US" sz="1071" dirty="0" err="1">
                  <a:solidFill>
                    <a:srgbClr val="000000"/>
                  </a:solidFill>
                  <a:latin typeface="Arial" charset="0"/>
                  <a:ea typeface="Calibri" charset="0"/>
                </a:rPr>
                <a:t>NeuroBlast</a:t>
              </a:r>
              <a:r>
                <a:rPr lang="en-US" sz="1071" dirty="0">
                  <a:solidFill>
                    <a:srgbClr val="000000"/>
                  </a:solidFill>
                  <a:latin typeface="Arial" charset="0"/>
                  <a:ea typeface="Calibri" charset="0"/>
                </a:rPr>
                <a:t> is the key deliverable application, numerous infrastructure elements need to be completed in order to bring this tool to production, including: core terminology and ontology support; data, resource, and terminology web services; as well as a neuroimaging resource registry and discovery portal.</a:t>
              </a:r>
              <a:endParaRPr lang="en-US" sz="1071" dirty="0">
                <a:latin typeface="Times New Roman" charset="0"/>
                <a:ea typeface="Calibri" charset="0"/>
              </a:endParaRPr>
            </a:p>
          </p:txBody>
        </p:sp>
        <p:sp>
          <p:nvSpPr>
            <p:cNvPr id="10" name="Rectangle 9"/>
            <p:cNvSpPr/>
            <p:nvPr/>
          </p:nvSpPr>
          <p:spPr>
            <a:xfrm>
              <a:off x="36824" y="57807"/>
              <a:ext cx="2744031" cy="7179534"/>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13" name="Group 12"/>
          <p:cNvGrpSpPr/>
          <p:nvPr/>
        </p:nvGrpSpPr>
        <p:grpSpPr>
          <a:xfrm rot="10800000">
            <a:off x="3202449" y="75792"/>
            <a:ext cx="3190482" cy="7198087"/>
            <a:chOff x="3134118" y="57238"/>
            <a:chExt cx="3190482" cy="7198087"/>
          </a:xfrm>
        </p:grpSpPr>
        <p:sp>
          <p:nvSpPr>
            <p:cNvPr id="5" name="Rectangle 4"/>
            <p:cNvSpPr/>
            <p:nvPr/>
          </p:nvSpPr>
          <p:spPr>
            <a:xfrm>
              <a:off x="4184178" y="695160"/>
              <a:ext cx="1090363" cy="284693"/>
            </a:xfrm>
            <a:prstGeom prst="rect">
              <a:avLst/>
            </a:prstGeom>
            <a:ln>
              <a:solidFill>
                <a:srgbClr val="FF8636"/>
              </a:solidFill>
            </a:ln>
          </p:spPr>
          <p:txBody>
            <a:bodyPr wrap="none">
              <a:spAutoFit/>
            </a:bodyPr>
            <a:lstStyle/>
            <a:p>
              <a:r>
                <a:rPr lang="en-US" sz="982" b="1" dirty="0">
                  <a:latin typeface="Times" charset="0"/>
                  <a:ea typeface="Calibri" charset="0"/>
                  <a:cs typeface="Times New Roman" charset="0"/>
                </a:rPr>
                <a:t> </a:t>
              </a:r>
              <a:r>
                <a:rPr lang="en-US" sz="1250" b="1" dirty="0">
                  <a:solidFill>
                    <a:srgbClr val="0085B6"/>
                  </a:solidFill>
                  <a:latin typeface="Arial" charset="0"/>
                  <a:ea typeface="Arial" charset="0"/>
                  <a:cs typeface="Arial" charset="0"/>
                </a:rPr>
                <a:t>DESCRIBE</a:t>
              </a:r>
              <a:r>
                <a:rPr lang="en-US" sz="1250" dirty="0">
                  <a:solidFill>
                    <a:srgbClr val="0085B6"/>
                  </a:solidFill>
                  <a:latin typeface="Arial" charset="0"/>
                  <a:ea typeface="Arial" charset="0"/>
                  <a:cs typeface="Arial" charset="0"/>
                </a:rPr>
                <a:t> </a:t>
              </a:r>
            </a:p>
          </p:txBody>
        </p:sp>
        <p:sp>
          <p:nvSpPr>
            <p:cNvPr id="8" name="Rectangle 7"/>
            <p:cNvSpPr/>
            <p:nvPr/>
          </p:nvSpPr>
          <p:spPr>
            <a:xfrm>
              <a:off x="3262260" y="1398248"/>
              <a:ext cx="2934198" cy="4708340"/>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developing tools for reproducible description based on recording, reporting and reusing experimenter procedures from start to finish. Type of machine-captured experimental metadata range from scanner (data acquisition) to methods, analyses and results. We envision:</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record (describe) experimental procedures </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define and semantically describe analysis workflow</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We are developing </a:t>
              </a:r>
              <a:r>
                <a:rPr lang="en-US" sz="1071" b="1" dirty="0" err="1">
                  <a:solidFill>
                    <a:srgbClr val="0085B6"/>
                  </a:solidFill>
                  <a:latin typeface="Arial" charset="0"/>
                  <a:ea typeface="Calibri" charset="0"/>
                </a:rPr>
                <a:t>BrainVerse</a:t>
              </a:r>
              <a:r>
                <a:rPr lang="en-US" sz="1071" dirty="0">
                  <a:solidFill>
                    <a:srgbClr val="000000"/>
                  </a:solidFill>
                  <a:latin typeface="Arial" charset="0"/>
                  <a:ea typeface="Calibri" charset="0"/>
                </a:rPr>
                <a:t> to help researchers manage, track and share information in a comprehensive format.</a:t>
              </a:r>
              <a:r>
                <a:rPr lang="en-US" sz="1071" dirty="0">
                  <a:solidFill>
                    <a:srgbClr val="000000"/>
                  </a:solidFill>
                  <a:latin typeface="Arial" charset="0"/>
                </a:rPr>
                <a:t> </a:t>
              </a:r>
              <a:r>
                <a:rPr lang="en-US" sz="1071" dirty="0" err="1">
                  <a:solidFill>
                    <a:srgbClr val="000000"/>
                  </a:solidFill>
                  <a:latin typeface="Arial" charset="0"/>
                </a:rPr>
                <a:t>BrainVerse</a:t>
              </a:r>
              <a:r>
                <a:rPr lang="en-US" sz="1071" dirty="0">
                  <a:solidFill>
                    <a:srgbClr val="000000"/>
                  </a:solidFill>
                  <a:latin typeface="Arial" charset="0"/>
                </a:rPr>
                <a:t> is a cross-platform framework for collaborative, desktop applications. Initial applications include: NIMH Data Archive (NDA) editor (allows importing and curating NDA forms to support data acquisition in a project); a project planner and executor (allows creating a plan for data acquisition in a project and collecting data using common forms); and a NIDM term editor (allows the community to search for and build a common vocabulary around neuroimaging).</a:t>
              </a:r>
              <a:endParaRPr lang="en-US" sz="1071" dirty="0"/>
            </a:p>
            <a:p>
              <a:r>
                <a:rPr lang="en-US" sz="1071" dirty="0">
                  <a:solidFill>
                    <a:srgbClr val="000000"/>
                  </a:solidFill>
                  <a:latin typeface="Arial" charset="0"/>
                  <a:ea typeface="Calibri" charset="0"/>
                </a:rPr>
                <a:t> </a:t>
              </a:r>
              <a:endParaRPr lang="en-US" sz="1071" dirty="0"/>
            </a:p>
          </p:txBody>
        </p:sp>
        <p:sp>
          <p:nvSpPr>
            <p:cNvPr id="11" name="Rectangle 10"/>
            <p:cNvSpPr/>
            <p:nvPr/>
          </p:nvSpPr>
          <p:spPr>
            <a:xfrm>
              <a:off x="3134118" y="57238"/>
              <a:ext cx="3190482" cy="7198087"/>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14" name="Group 13"/>
          <p:cNvGrpSpPr/>
          <p:nvPr/>
        </p:nvGrpSpPr>
        <p:grpSpPr>
          <a:xfrm rot="10800000">
            <a:off x="115577" y="72980"/>
            <a:ext cx="2802366" cy="7200900"/>
            <a:chOff x="6766560" y="57150"/>
            <a:chExt cx="2802366" cy="7200900"/>
          </a:xfrm>
        </p:grpSpPr>
        <p:sp>
          <p:nvSpPr>
            <p:cNvPr id="6" name="Rectangle 5"/>
            <p:cNvSpPr/>
            <p:nvPr/>
          </p:nvSpPr>
          <p:spPr>
            <a:xfrm>
              <a:off x="7955185" y="727700"/>
              <a:ext cx="425116"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DO</a:t>
              </a:r>
              <a:endParaRPr lang="en-US" sz="1250" dirty="0">
                <a:latin typeface="Arial" charset="0"/>
                <a:ea typeface="Arial" charset="0"/>
                <a:cs typeface="Arial" charset="0"/>
              </a:endParaRPr>
            </a:p>
          </p:txBody>
        </p:sp>
        <p:sp>
          <p:nvSpPr>
            <p:cNvPr id="9" name="Rectangle 8"/>
            <p:cNvSpPr/>
            <p:nvPr/>
          </p:nvSpPr>
          <p:spPr>
            <a:xfrm>
              <a:off x="6812839" y="1398248"/>
              <a:ext cx="2729158" cy="4547399"/>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integrating existing technologies for automation of specification, creation and use of computing environments with free and open source availability of neuroimaging software and data. We envision:</a:t>
              </a:r>
            </a:p>
            <a:p>
              <a:pPr marL="153015" indent="-153015">
                <a:spcBef>
                  <a:spcPts val="1250"/>
                </a:spcBef>
                <a:buFont typeface="Arial" charset="0"/>
                <a:buChar char="•"/>
              </a:pPr>
              <a:r>
                <a:rPr lang="en-US" sz="1071" dirty="0">
                  <a:solidFill>
                    <a:srgbClr val="000000"/>
                  </a:solidFill>
                  <a:latin typeface="Arial" charset="0"/>
                  <a:ea typeface="Calibri" charset="0"/>
                </a:rPr>
                <a:t>Tools to facilitate operation in multiple computational environments and reduce barriers to scale and reliability.</a:t>
              </a:r>
            </a:p>
            <a:p>
              <a:pPr marL="153015" indent="-153015">
                <a:buFont typeface="Arial" charset="0"/>
                <a:buChar char="•"/>
              </a:pPr>
              <a:r>
                <a:rPr lang="en-US" sz="1071" dirty="0">
                  <a:solidFill>
                    <a:srgbClr val="000000"/>
                  </a:solidFill>
                  <a:latin typeface="Arial" charset="0"/>
                  <a:ea typeface="Calibri" charset="0"/>
                </a:rPr>
                <a:t>Tools to enable automated sharing of computational  environments for collaborative and publication purposes.</a:t>
              </a:r>
            </a:p>
            <a:p>
              <a:pPr>
                <a:spcBef>
                  <a:spcPts val="1250"/>
                </a:spcBef>
              </a:pPr>
              <a:r>
                <a:rPr lang="en-US" sz="1071" dirty="0">
                  <a:solidFill>
                    <a:srgbClr val="000000"/>
                  </a:solidFill>
                  <a:latin typeface="Arial" charset="0"/>
                  <a:ea typeface="Calibri" charset="0"/>
                </a:rPr>
                <a:t>The result will be a </a:t>
              </a:r>
              <a:r>
                <a:rPr lang="en-US" sz="1071" dirty="0" err="1">
                  <a:solidFill>
                    <a:srgbClr val="000000"/>
                  </a:solidFill>
                  <a:latin typeface="Arial" charset="0"/>
                  <a:ea typeface="Calibri" charset="0"/>
                </a:rPr>
                <a:t>NeuroImaging</a:t>
              </a:r>
              <a:r>
                <a:rPr lang="en-US" sz="1071" dirty="0">
                  <a:solidFill>
                    <a:srgbClr val="000000"/>
                  </a:solidFill>
                  <a:latin typeface="Arial" charset="0"/>
                  <a:ea typeface="Calibri" charset="0"/>
                </a:rPr>
                <a:t> Computation Environments </a:t>
              </a:r>
              <a:r>
                <a:rPr lang="en-US" sz="1071" dirty="0" err="1">
                  <a:solidFill>
                    <a:srgbClr val="000000"/>
                  </a:solidFill>
                  <a:latin typeface="Arial" charset="0"/>
                  <a:ea typeface="Calibri" charset="0"/>
                </a:rPr>
                <a:t>MANager</a:t>
              </a:r>
              <a:r>
                <a:rPr lang="en-US" sz="1071" dirty="0">
                  <a:solidFill>
                    <a:srgbClr val="000000"/>
                  </a:solidFill>
                  <a:latin typeface="Arial" charset="0"/>
                  <a:ea typeface="Calibri" charset="0"/>
                </a:rPr>
                <a:t> (</a:t>
              </a:r>
              <a:r>
                <a:rPr lang="en-US" sz="1071" b="1" dirty="0">
                  <a:solidFill>
                    <a:srgbClr val="0085B6"/>
                  </a:solidFill>
                  <a:latin typeface="Arial" charset="0"/>
                  <a:ea typeface="Calibri" charset="0"/>
                </a:rPr>
                <a:t>NICEMAN</a:t>
              </a:r>
              <a:r>
                <a:rPr lang="en-US" sz="1071" dirty="0">
                  <a:solidFill>
                    <a:srgbClr val="000000"/>
                  </a:solidFill>
                  <a:latin typeface="Arial" charset="0"/>
                  <a:ea typeface="Calibri" charset="0"/>
                </a:rPr>
                <a:t>) application. </a:t>
              </a:r>
              <a:r>
                <a:rPr lang="en-US" sz="1071" dirty="0">
                  <a:latin typeface="Arial" charset="0"/>
                  <a:ea typeface="Arial" charset="0"/>
                  <a:cs typeface="Arial" charset="0"/>
                </a:rPr>
                <a:t>NICEMAN will provide: A specification to describe environments consistently across available data and software distributions; and a software platform to allow convenient discovery, description, and management of the computation environment(s) so that they could be easily traced, validated, compared, executed and reproduced.</a:t>
              </a:r>
              <a:endParaRPr lang="en-US" sz="1071" dirty="0">
                <a:solidFill>
                  <a:srgbClr val="000000"/>
                </a:solidFill>
                <a:latin typeface="Arial" charset="0"/>
                <a:ea typeface="Arial" charset="0"/>
                <a:cs typeface="Arial" charset="0"/>
              </a:endParaRPr>
            </a:p>
          </p:txBody>
        </p:sp>
        <p:sp>
          <p:nvSpPr>
            <p:cNvPr id="12" name="Rectangle 11"/>
            <p:cNvSpPr/>
            <p:nvPr/>
          </p:nvSpPr>
          <p:spPr>
            <a:xfrm>
              <a:off x="6766560" y="57150"/>
              <a:ext cx="2802366"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sp>
        <p:nvSpPr>
          <p:cNvPr id="17" name="TextBox 16"/>
          <p:cNvSpPr txBox="1"/>
          <p:nvPr/>
        </p:nvSpPr>
        <p:spPr>
          <a:xfrm rot="10800000">
            <a:off x="3980908" y="1206545"/>
            <a:ext cx="1661032" cy="246221"/>
          </a:xfrm>
          <a:prstGeom prst="rect">
            <a:avLst/>
          </a:prstGeom>
          <a:noFill/>
        </p:spPr>
        <p:txBody>
          <a:bodyPr wrap="none" rtlCol="0">
            <a:spAutoFit/>
          </a:bodyPr>
          <a:lstStyle/>
          <a:p>
            <a:r>
              <a:rPr lang="en-US" sz="1000" b="1" dirty="0" err="1">
                <a:latin typeface="Arial" charset="0"/>
                <a:ea typeface="Arial" charset="0"/>
                <a:cs typeface="Arial" charset="0"/>
              </a:rPr>
              <a:t>brainverse.repronim.org</a:t>
            </a:r>
            <a:endParaRPr lang="en-US" sz="1000" b="1" dirty="0">
              <a:latin typeface="Arial" charset="0"/>
              <a:ea typeface="Arial" charset="0"/>
              <a:cs typeface="Arial" charset="0"/>
            </a:endParaRPr>
          </a:p>
        </p:txBody>
      </p:sp>
      <p:sp>
        <p:nvSpPr>
          <p:cNvPr id="18" name="TextBox 17"/>
          <p:cNvSpPr txBox="1"/>
          <p:nvPr/>
        </p:nvSpPr>
        <p:spPr>
          <a:xfrm rot="10800000">
            <a:off x="827238" y="1357242"/>
            <a:ext cx="1534394" cy="246221"/>
          </a:xfrm>
          <a:prstGeom prst="rect">
            <a:avLst/>
          </a:prstGeom>
          <a:noFill/>
        </p:spPr>
        <p:txBody>
          <a:bodyPr wrap="none" rtlCol="0">
            <a:spAutoFit/>
          </a:bodyPr>
          <a:lstStyle/>
          <a:p>
            <a:r>
              <a:rPr lang="en-US" sz="1000" b="1" dirty="0" err="1">
                <a:latin typeface="Arial" charset="0"/>
                <a:ea typeface="Arial" charset="0"/>
                <a:cs typeface="Arial" charset="0"/>
              </a:rPr>
              <a:t>niceman.repronim.org</a:t>
            </a:r>
            <a:endParaRPr lang="en-US" sz="1000" b="1" dirty="0">
              <a:latin typeface="Arial" charset="0"/>
              <a:ea typeface="Arial" charset="0"/>
              <a:cs typeface="Arial" charset="0"/>
            </a:endParaRPr>
          </a:p>
        </p:txBody>
      </p:sp>
      <p:sp>
        <p:nvSpPr>
          <p:cNvPr id="15" name="TextBox 14"/>
          <p:cNvSpPr txBox="1"/>
          <p:nvPr/>
        </p:nvSpPr>
        <p:spPr>
          <a:xfrm rot="10800000">
            <a:off x="7336455" y="995146"/>
            <a:ext cx="1670650" cy="246221"/>
          </a:xfrm>
          <a:prstGeom prst="rect">
            <a:avLst/>
          </a:prstGeom>
          <a:noFill/>
        </p:spPr>
        <p:txBody>
          <a:bodyPr wrap="none" rtlCol="0">
            <a:spAutoFit/>
          </a:bodyPr>
          <a:lstStyle/>
          <a:p>
            <a:r>
              <a:rPr lang="en-US" sz="1000" b="1" dirty="0" err="1">
                <a:latin typeface="Arial" charset="0"/>
                <a:ea typeface="Arial" charset="0"/>
                <a:cs typeface="Arial" charset="0"/>
              </a:rPr>
              <a:t>neuroblast.repronim.org</a:t>
            </a:r>
            <a:endParaRPr lang="en-US" sz="1000" b="1" dirty="0">
              <a:latin typeface="Arial" charset="0"/>
              <a:ea typeface="Arial" charset="0"/>
              <a:cs typeface="Arial" charset="0"/>
            </a:endParaRPr>
          </a:p>
        </p:txBody>
      </p:sp>
    </p:spTree>
    <p:extLst>
      <p:ext uri="{BB962C8B-B14F-4D97-AF65-F5344CB8AC3E}">
        <p14:creationId xmlns:p14="http://schemas.microsoft.com/office/powerpoint/2010/main" val="210107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57150"/>
          <a:ext cx="9601200" cy="7200900"/>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7200900">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2" name="Group 1"/>
          <p:cNvGrpSpPr/>
          <p:nvPr/>
        </p:nvGrpSpPr>
        <p:grpSpPr>
          <a:xfrm rot="10800000">
            <a:off x="6703940" y="75792"/>
            <a:ext cx="2744031" cy="7179534"/>
            <a:chOff x="36824" y="57807"/>
            <a:chExt cx="2744031" cy="7179534"/>
          </a:xfrm>
        </p:grpSpPr>
        <p:sp>
          <p:nvSpPr>
            <p:cNvPr id="3" name="Rectangle 2"/>
            <p:cNvSpPr/>
            <p:nvPr/>
          </p:nvSpPr>
          <p:spPr>
            <a:xfrm>
              <a:off x="874879" y="695160"/>
              <a:ext cx="1067921"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DISCOVER</a:t>
              </a:r>
              <a:r>
                <a:rPr lang="en-US" sz="1250" dirty="0">
                  <a:solidFill>
                    <a:srgbClr val="0085B6"/>
                  </a:solidFill>
                  <a:latin typeface="Arial" charset="0"/>
                  <a:ea typeface="Arial" charset="0"/>
                  <a:cs typeface="Arial" charset="0"/>
                </a:rPr>
                <a:t> </a:t>
              </a:r>
            </a:p>
          </p:txBody>
        </p:sp>
        <p:sp>
          <p:nvSpPr>
            <p:cNvPr id="10" name="Rectangle 9"/>
            <p:cNvSpPr/>
            <p:nvPr/>
          </p:nvSpPr>
          <p:spPr>
            <a:xfrm>
              <a:off x="36824" y="57807"/>
              <a:ext cx="2744031" cy="7179534"/>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13" name="Group 12"/>
          <p:cNvGrpSpPr/>
          <p:nvPr/>
        </p:nvGrpSpPr>
        <p:grpSpPr>
          <a:xfrm rot="10800000">
            <a:off x="3202449" y="75792"/>
            <a:ext cx="3190482" cy="7198087"/>
            <a:chOff x="3134118" y="57238"/>
            <a:chExt cx="3190482" cy="7198087"/>
          </a:xfrm>
        </p:grpSpPr>
        <p:sp>
          <p:nvSpPr>
            <p:cNvPr id="5" name="Rectangle 4"/>
            <p:cNvSpPr/>
            <p:nvPr/>
          </p:nvSpPr>
          <p:spPr>
            <a:xfrm>
              <a:off x="4184178" y="695160"/>
              <a:ext cx="1090363" cy="284693"/>
            </a:xfrm>
            <a:prstGeom prst="rect">
              <a:avLst/>
            </a:prstGeom>
            <a:ln>
              <a:solidFill>
                <a:srgbClr val="FF8636"/>
              </a:solidFill>
            </a:ln>
          </p:spPr>
          <p:txBody>
            <a:bodyPr wrap="none">
              <a:spAutoFit/>
            </a:bodyPr>
            <a:lstStyle/>
            <a:p>
              <a:r>
                <a:rPr lang="en-US" sz="982" b="1" dirty="0">
                  <a:latin typeface="Times" charset="0"/>
                  <a:ea typeface="Calibri" charset="0"/>
                  <a:cs typeface="Times New Roman" charset="0"/>
                </a:rPr>
                <a:t> </a:t>
              </a:r>
              <a:r>
                <a:rPr lang="en-US" sz="1250" b="1" dirty="0">
                  <a:solidFill>
                    <a:srgbClr val="0085B6"/>
                  </a:solidFill>
                  <a:latin typeface="Arial" charset="0"/>
                  <a:ea typeface="Arial" charset="0"/>
                  <a:cs typeface="Arial" charset="0"/>
                </a:rPr>
                <a:t>DESCRIBE</a:t>
              </a:r>
              <a:r>
                <a:rPr lang="en-US" sz="1250" dirty="0">
                  <a:solidFill>
                    <a:srgbClr val="0085B6"/>
                  </a:solidFill>
                  <a:latin typeface="Arial" charset="0"/>
                  <a:ea typeface="Arial" charset="0"/>
                  <a:cs typeface="Arial" charset="0"/>
                </a:rPr>
                <a:t> </a:t>
              </a:r>
            </a:p>
          </p:txBody>
        </p:sp>
        <p:sp>
          <p:nvSpPr>
            <p:cNvPr id="11" name="Rectangle 10"/>
            <p:cNvSpPr/>
            <p:nvPr/>
          </p:nvSpPr>
          <p:spPr>
            <a:xfrm>
              <a:off x="3134118" y="57238"/>
              <a:ext cx="3190482" cy="7198087"/>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14" name="Group 13"/>
          <p:cNvGrpSpPr/>
          <p:nvPr/>
        </p:nvGrpSpPr>
        <p:grpSpPr>
          <a:xfrm rot="10800000">
            <a:off x="115577" y="72980"/>
            <a:ext cx="2802366" cy="7200900"/>
            <a:chOff x="6766560" y="57150"/>
            <a:chExt cx="2802366" cy="7200900"/>
          </a:xfrm>
        </p:grpSpPr>
        <p:sp>
          <p:nvSpPr>
            <p:cNvPr id="6" name="Rectangle 5"/>
            <p:cNvSpPr/>
            <p:nvPr/>
          </p:nvSpPr>
          <p:spPr>
            <a:xfrm>
              <a:off x="7955185" y="727700"/>
              <a:ext cx="425116"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DO</a:t>
              </a:r>
              <a:endParaRPr lang="en-US" sz="1250" dirty="0">
                <a:latin typeface="Arial" charset="0"/>
                <a:ea typeface="Arial" charset="0"/>
                <a:cs typeface="Arial" charset="0"/>
              </a:endParaRPr>
            </a:p>
          </p:txBody>
        </p:sp>
        <p:sp>
          <p:nvSpPr>
            <p:cNvPr id="12" name="Rectangle 11"/>
            <p:cNvSpPr/>
            <p:nvPr/>
          </p:nvSpPr>
          <p:spPr>
            <a:xfrm>
              <a:off x="6766560" y="57150"/>
              <a:ext cx="2802366"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sp>
        <p:nvSpPr>
          <p:cNvPr id="16" name="Rectangle 15">
            <a:extLst>
              <a:ext uri="{FF2B5EF4-FFF2-40B4-BE49-F238E27FC236}">
                <a16:creationId xmlns:a16="http://schemas.microsoft.com/office/drawing/2014/main" id="{514C52FF-CD15-939A-DC81-64FC82D1A2A3}"/>
              </a:ext>
            </a:extLst>
          </p:cNvPr>
          <p:cNvSpPr/>
          <p:nvPr/>
        </p:nvSpPr>
        <p:spPr>
          <a:xfrm rot="10800000">
            <a:off x="189948" y="1261563"/>
            <a:ext cx="2729158" cy="4215898"/>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integrating existing technologies for automation of specification, creation and use of computing environments with free and open source availability of neuroimaging software and data. We envision:</a:t>
            </a:r>
          </a:p>
          <a:p>
            <a:pPr marL="153015" indent="-153015">
              <a:spcBef>
                <a:spcPts val="1250"/>
              </a:spcBef>
              <a:buFont typeface="Arial" charset="0"/>
              <a:buChar char="•"/>
            </a:pPr>
            <a:r>
              <a:rPr lang="en-US" sz="1071" dirty="0">
                <a:solidFill>
                  <a:srgbClr val="000000"/>
                </a:solidFill>
                <a:latin typeface="Arial" charset="0"/>
                <a:ea typeface="Calibri" charset="0"/>
              </a:rPr>
              <a:t>Tools to facilitate operation in multiple computational environments and reduce barriers to scale and reliability.</a:t>
            </a:r>
          </a:p>
          <a:p>
            <a:pPr marL="153015" indent="-153015">
              <a:buFont typeface="Arial" charset="0"/>
              <a:buChar char="•"/>
            </a:pPr>
            <a:r>
              <a:rPr lang="en-US" sz="1071" dirty="0">
                <a:solidFill>
                  <a:srgbClr val="000000"/>
                </a:solidFill>
                <a:latin typeface="Arial" charset="0"/>
                <a:ea typeface="Calibri" charset="0"/>
              </a:rPr>
              <a:t>Tools to enable automated sharing of computational  environments for collaborative and publication purposes.</a:t>
            </a:r>
          </a:p>
          <a:p>
            <a:pPr>
              <a:spcBef>
                <a:spcPts val="1250"/>
              </a:spcBef>
            </a:pPr>
            <a:r>
              <a:rPr lang="en-US" sz="1071" dirty="0">
                <a:solidFill>
                  <a:srgbClr val="000000"/>
                </a:solidFill>
                <a:latin typeface="Arial" charset="0"/>
                <a:ea typeface="Calibri" charset="0"/>
              </a:rPr>
              <a:t>We aim to provide the mechanisms to manage </a:t>
            </a:r>
            <a:r>
              <a:rPr lang="en-US" sz="1071" dirty="0" err="1">
                <a:solidFill>
                  <a:srgbClr val="000000"/>
                </a:solidFill>
                <a:latin typeface="Arial" charset="0"/>
                <a:ea typeface="Calibri" charset="0"/>
              </a:rPr>
              <a:t>NeuroImaging</a:t>
            </a:r>
            <a:r>
              <a:rPr lang="en-US" sz="1071" dirty="0">
                <a:solidFill>
                  <a:srgbClr val="000000"/>
                </a:solidFill>
                <a:latin typeface="Arial" charset="0"/>
                <a:ea typeface="Calibri" charset="0"/>
              </a:rPr>
              <a:t> Computation Environments, including</a:t>
            </a:r>
            <a:r>
              <a:rPr lang="en-US" sz="1071" dirty="0">
                <a:latin typeface="Arial" charset="0"/>
                <a:ea typeface="Arial" charset="0"/>
                <a:cs typeface="Arial" charset="0"/>
              </a:rPr>
              <a:t>: A specification to describe environments consistently across available data and software distributions; and a software platform to allow convenient discovery, description, and management of the computation environment(s) so that they could be easily traced, validated, compared, executed and reproduced.</a:t>
            </a:r>
            <a:endParaRPr lang="en-US" sz="1071" dirty="0">
              <a:solidFill>
                <a:srgbClr val="000000"/>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C0DEBE33-F426-85B7-E898-1A99A602F43A}"/>
              </a:ext>
            </a:extLst>
          </p:cNvPr>
          <p:cNvSpPr/>
          <p:nvPr/>
        </p:nvSpPr>
        <p:spPr>
          <a:xfrm rot="10800000">
            <a:off x="3226093" y="856043"/>
            <a:ext cx="3121017" cy="4873129"/>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developing and refining tools for reproducible description based on recording, reporting and re-using experimenter procedures from start to finish. Types of machine-captured experimental metadata range from scanner (data acquisition) to methods, analyses and results. We envision:</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record (describe) experimental procedures </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define and semantically describe analysis workflow</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Our objective is to help researchers manage, track and share information in a comprehensive format, using </a:t>
            </a:r>
            <a:r>
              <a:rPr lang="en-US" sz="1071" dirty="0">
                <a:solidFill>
                  <a:srgbClr val="000000"/>
                </a:solidFill>
                <a:latin typeface="Arial" charset="0"/>
              </a:rPr>
              <a:t>a cross-platform framework for collaborative, desktop applications. Initial applications include: NIMH Data Archive (NDA) editor (allows importing and curating NDA forms to support data acquisition in a project); a project planner and executor (allows creating a plan for data acquisition in a project and collecting data using common forms); and a NIDM term editor (allows the community to search for and build a common vocabulary around neuroimaging).</a:t>
            </a:r>
            <a:endParaRPr lang="en-US" sz="1071" dirty="0"/>
          </a:p>
          <a:p>
            <a:r>
              <a:rPr lang="en-US" sz="1071" dirty="0">
                <a:solidFill>
                  <a:srgbClr val="000000"/>
                </a:solidFill>
                <a:latin typeface="Arial" charset="0"/>
                <a:ea typeface="Calibri" charset="0"/>
              </a:rPr>
              <a:t> </a:t>
            </a:r>
            <a:endParaRPr lang="en-US" sz="1071" dirty="0"/>
          </a:p>
        </p:txBody>
      </p:sp>
      <p:sp>
        <p:nvSpPr>
          <p:cNvPr id="21" name="Rectangle 20">
            <a:extLst>
              <a:ext uri="{FF2B5EF4-FFF2-40B4-BE49-F238E27FC236}">
                <a16:creationId xmlns:a16="http://schemas.microsoft.com/office/drawing/2014/main" id="{2866EAE1-D10A-C354-9403-B340FBB649E1}"/>
              </a:ext>
            </a:extLst>
          </p:cNvPr>
          <p:cNvSpPr/>
          <p:nvPr/>
        </p:nvSpPr>
        <p:spPr>
          <a:xfrm rot="10800000">
            <a:off x="6708588" y="822799"/>
            <a:ext cx="2739383" cy="4873129"/>
          </a:xfrm>
          <a:prstGeom prst="rect">
            <a:avLst/>
          </a:prstGeom>
        </p:spPr>
        <p:txBody>
          <a:bodyPr wrap="square">
            <a:spAutoFit/>
          </a:bodyPr>
          <a:lstStyle/>
          <a:p>
            <a:r>
              <a:rPr lang="en-US" sz="1071" dirty="0">
                <a:solidFill>
                  <a:srgbClr val="000000"/>
                </a:solidFill>
                <a:latin typeface="Arial" charset="0"/>
                <a:ea typeface="Calibri" charset="0"/>
              </a:rPr>
              <a:t>This project is developing and refining tools for on-demand access (Discovery) for widely distributed web-based data, publication and software resources, with highly refined search tools:</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Publish their data, making it discoverable,</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Discover published data.</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This work is designed to facilitate data sharing, use and discovery, with the overarching objective to powerfully enable user-specified search and publish functions to data repositories, published studies, versioned software packages, study-related questions, and content.</a:t>
            </a: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In order to realize these objectives, numerous underlying infrastructure elements are needed to be completed.  Infrastructure development is therefore an important aspect of this project, including: core terminology and ontology support; data, resource, and terminology web services; as well as a neuroimaging resource registry and discovery portal.</a:t>
            </a:r>
            <a:endParaRPr lang="en-US" sz="1071" dirty="0">
              <a:latin typeface="Times New Roman" charset="0"/>
              <a:ea typeface="Calibri" charset="0"/>
            </a:endParaRPr>
          </a:p>
        </p:txBody>
      </p:sp>
    </p:spTree>
    <p:extLst>
      <p:ext uri="{BB962C8B-B14F-4D97-AF65-F5344CB8AC3E}">
        <p14:creationId xmlns:p14="http://schemas.microsoft.com/office/powerpoint/2010/main" val="218668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8F4F-09D7-C828-CE0C-85C1B7B82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C65B7E-D6D2-0AC2-E6C1-6BE706DC34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545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202" y="57150"/>
          <a:ext cx="9601200" cy="7200900"/>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7200900">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stretch>
            <a:fillRect/>
          </a:stretch>
        </p:blipFill>
        <p:spPr>
          <a:xfrm>
            <a:off x="7537407" y="265827"/>
            <a:ext cx="1116938" cy="1121387"/>
          </a:xfrm>
          <a:prstGeom prst="rect">
            <a:avLst/>
          </a:prstGeom>
        </p:spPr>
      </p:pic>
      <p:sp>
        <p:nvSpPr>
          <p:cNvPr id="6" name="Rectangle 5"/>
          <p:cNvSpPr/>
          <p:nvPr/>
        </p:nvSpPr>
        <p:spPr>
          <a:xfrm>
            <a:off x="6971236" y="2418563"/>
            <a:ext cx="2390973" cy="1245854"/>
          </a:xfrm>
          <a:prstGeom prst="rect">
            <a:avLst/>
          </a:prstGeom>
          <a:ln>
            <a:noFill/>
          </a:ln>
        </p:spPr>
        <p:txBody>
          <a:bodyPr wrap="square">
            <a:spAutoFit/>
          </a:bodyPr>
          <a:lstStyle/>
          <a:p>
            <a:r>
              <a:rPr lang="en-US" sz="1071" dirty="0" err="1">
                <a:solidFill>
                  <a:srgbClr val="0085B6"/>
                </a:solidFill>
                <a:latin typeface="Arial" charset="0"/>
                <a:ea typeface="Calibri" charset="0"/>
                <a:cs typeface="Times New Roman" charset="0"/>
              </a:rPr>
              <a:t>ReproNim</a:t>
            </a:r>
            <a:r>
              <a:rPr lang="en-US" sz="1071" dirty="0">
                <a:solidFill>
                  <a:srgbClr val="0085B6"/>
                </a:solidFill>
                <a:latin typeface="Arial" charset="0"/>
                <a:ea typeface="Calibri" charset="0"/>
                <a:cs typeface="Times New Roman" charset="0"/>
              </a:rPr>
              <a:t> envisions a neuroimaging research landscape in which knowledge is generated, recorded and reported in a reproducible fashion and coupled with the ability to reuse and extend these studies by others in the community.</a:t>
            </a:r>
          </a:p>
        </p:txBody>
      </p:sp>
      <p:sp>
        <p:nvSpPr>
          <p:cNvPr id="7" name="Rectangle 6"/>
          <p:cNvSpPr/>
          <p:nvPr/>
        </p:nvSpPr>
        <p:spPr>
          <a:xfrm>
            <a:off x="7213374" y="4278029"/>
            <a:ext cx="1792557" cy="632802"/>
          </a:xfrm>
          <a:prstGeom prst="rect">
            <a:avLst/>
          </a:prstGeom>
          <a:ln>
            <a:solidFill>
              <a:srgbClr val="FF8636"/>
            </a:solidFill>
          </a:ln>
        </p:spPr>
        <p:txBody>
          <a:bodyPr wrap="square">
            <a:spAutoFit/>
          </a:bodyPr>
          <a:lstStyle/>
          <a:p>
            <a:pPr algn="ctr">
              <a:spcAft>
                <a:spcPts val="536"/>
              </a:spcAft>
            </a:pPr>
            <a:r>
              <a:rPr lang="en-US" sz="893" b="1" dirty="0">
                <a:solidFill>
                  <a:srgbClr val="FF8636"/>
                </a:solidFill>
                <a:latin typeface="Calibri" charset="0"/>
                <a:ea typeface="Times New Roman" charset="0"/>
                <a:cs typeface="Times New Roman" charset="0"/>
              </a:rPr>
              <a:t>URL: </a:t>
            </a:r>
            <a:r>
              <a:rPr lang="en-US" sz="893" b="1" dirty="0" err="1">
                <a:solidFill>
                  <a:srgbClr val="FF8636"/>
                </a:solidFill>
                <a:latin typeface="Calibri" charset="0"/>
                <a:ea typeface="Times New Roman" charset="0"/>
                <a:cs typeface="Times New Roman" charset="0"/>
              </a:rPr>
              <a:t>ReproNim.org</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Twitter: @</a:t>
            </a:r>
            <a:r>
              <a:rPr lang="en-US" sz="893" b="1" dirty="0" err="1">
                <a:solidFill>
                  <a:srgbClr val="FF8636"/>
                </a:solidFill>
                <a:latin typeface="Calibri" charset="0"/>
                <a:ea typeface="Times New Roman" charset="0"/>
                <a:cs typeface="Times New Roman" charset="0"/>
              </a:rPr>
              <a:t>ReproNim</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Email: </a:t>
            </a:r>
            <a:r>
              <a:rPr lang="en-US" sz="893" b="1" dirty="0" err="1">
                <a:solidFill>
                  <a:srgbClr val="FF8636"/>
                </a:solidFill>
                <a:latin typeface="Calibri" charset="0"/>
                <a:ea typeface="Times New Roman" charset="0"/>
                <a:cs typeface="Times New Roman" charset="0"/>
              </a:rPr>
              <a:t>info@repronim.org</a:t>
            </a:r>
            <a:endParaRPr lang="en-US" sz="893" b="1" dirty="0">
              <a:solidFill>
                <a:srgbClr val="FF8636"/>
              </a:solidFill>
              <a:latin typeface="Calibri" charset="0"/>
              <a:ea typeface="Times New Roman" charset="0"/>
              <a:cs typeface="Times New Roman" charset="0"/>
            </a:endParaRPr>
          </a:p>
        </p:txBody>
      </p:sp>
      <p:pic>
        <p:nvPicPr>
          <p:cNvPr id="8" name="Picture 7" descr="nibib.png"/>
          <p:cNvPicPr/>
          <p:nvPr/>
        </p:nvPicPr>
        <p:blipFill>
          <a:blip r:embed="rId3">
            <a:extLst>
              <a:ext uri="{28A0092B-C50C-407E-A947-70E740481C1C}">
                <a14:useLocalDpi xmlns:a14="http://schemas.microsoft.com/office/drawing/2010/main" val="0"/>
              </a:ext>
            </a:extLst>
          </a:blip>
          <a:stretch>
            <a:fillRect/>
          </a:stretch>
        </p:blipFill>
        <p:spPr>
          <a:xfrm>
            <a:off x="7190647" y="6722217"/>
            <a:ext cx="334173" cy="334173"/>
          </a:xfrm>
          <a:prstGeom prst="rect">
            <a:avLst/>
          </a:prstGeom>
        </p:spPr>
      </p:pic>
      <p:pic>
        <p:nvPicPr>
          <p:cNvPr id="9" name="Picture 8" descr="nitrc_logo.png"/>
          <p:cNvPicPr/>
          <p:nvPr/>
        </p:nvPicPr>
        <p:blipFill rotWithShape="1">
          <a:blip r:embed="rId4">
            <a:extLst>
              <a:ext uri="{28A0092B-C50C-407E-A947-70E740481C1C}">
                <a14:useLocalDpi xmlns:a14="http://schemas.microsoft.com/office/drawing/2010/main" val="0"/>
              </a:ext>
            </a:extLst>
          </a:blip>
          <a:srcRect r="67662"/>
          <a:stretch/>
        </p:blipFill>
        <p:spPr>
          <a:xfrm>
            <a:off x="6826993" y="5904002"/>
            <a:ext cx="727308" cy="284379"/>
          </a:xfrm>
          <a:prstGeom prst="rect">
            <a:avLst/>
          </a:prstGeom>
          <a:solidFill>
            <a:schemeClr val="bg1"/>
          </a:solidFill>
        </p:spPr>
      </p:pic>
      <p:pic>
        <p:nvPicPr>
          <p:cNvPr id="10" name="Picture 9" descr="NeuroDebian.jpg"/>
          <p:cNvPicPr/>
          <p:nvPr/>
        </p:nvPicPr>
        <p:blipFill>
          <a:blip r:embed="rId5">
            <a:extLst>
              <a:ext uri="{28A0092B-C50C-407E-A947-70E740481C1C}">
                <a14:useLocalDpi xmlns:a14="http://schemas.microsoft.com/office/drawing/2010/main" val="0"/>
              </a:ext>
            </a:extLst>
          </a:blip>
          <a:stretch>
            <a:fillRect/>
          </a:stretch>
        </p:blipFill>
        <p:spPr>
          <a:xfrm>
            <a:off x="8585023" y="5969147"/>
            <a:ext cx="746385" cy="186265"/>
          </a:xfrm>
          <a:prstGeom prst="rect">
            <a:avLst/>
          </a:prstGeom>
        </p:spPr>
      </p:pic>
      <p:pic>
        <p:nvPicPr>
          <p:cNvPr id="11" name="Picture 10" descr="nif-logo.png"/>
          <p:cNvPicPr/>
          <p:nvPr/>
        </p:nvPicPr>
        <p:blipFill>
          <a:blip r:embed="rId6">
            <a:extLst>
              <a:ext uri="{28A0092B-C50C-407E-A947-70E740481C1C}">
                <a14:useLocalDpi xmlns:a14="http://schemas.microsoft.com/office/drawing/2010/main" val="0"/>
              </a:ext>
            </a:extLst>
          </a:blip>
          <a:stretch>
            <a:fillRect/>
          </a:stretch>
        </p:blipFill>
        <p:spPr>
          <a:xfrm>
            <a:off x="7876440" y="5934747"/>
            <a:ext cx="319593" cy="247944"/>
          </a:xfrm>
          <a:prstGeom prst="rect">
            <a:avLst/>
          </a:prstGeom>
        </p:spPr>
      </p:pic>
      <p:sp>
        <p:nvSpPr>
          <p:cNvPr id="12" name="Rectangle 11"/>
          <p:cNvSpPr/>
          <p:nvPr/>
        </p:nvSpPr>
        <p:spPr>
          <a:xfrm>
            <a:off x="7436330" y="6823988"/>
            <a:ext cx="1657826" cy="202235"/>
          </a:xfrm>
          <a:prstGeom prst="rect">
            <a:avLst/>
          </a:prstGeom>
        </p:spPr>
        <p:txBody>
          <a:bodyPr wrap="none">
            <a:spAutoFit/>
          </a:bodyPr>
          <a:lstStyle/>
          <a:p>
            <a:r>
              <a:rPr lang="en-US" sz="714" b="1" dirty="0">
                <a:latin typeface="Arial" charset="0"/>
                <a:ea typeface="Arial" charset="0"/>
                <a:cs typeface="Arial" charset="0"/>
              </a:rPr>
              <a:t>Support</a:t>
            </a:r>
            <a:r>
              <a:rPr lang="en-US" sz="714" dirty="0">
                <a:latin typeface="Arial" charset="0"/>
                <a:ea typeface="Arial" charset="0"/>
                <a:cs typeface="Arial" charset="0"/>
              </a:rPr>
              <a:t>: NIH-NIBIB P41 EB019936</a:t>
            </a:r>
          </a:p>
        </p:txBody>
      </p:sp>
      <p:sp>
        <p:nvSpPr>
          <p:cNvPr id="13" name="Rectangle 12"/>
          <p:cNvSpPr/>
          <p:nvPr/>
        </p:nvSpPr>
        <p:spPr>
          <a:xfrm>
            <a:off x="7145772" y="5631533"/>
            <a:ext cx="1736373" cy="215893"/>
          </a:xfrm>
          <a:prstGeom prst="rect">
            <a:avLst/>
          </a:prstGeom>
        </p:spPr>
        <p:txBody>
          <a:bodyPr wrap="none">
            <a:spAutoFit/>
          </a:bodyPr>
          <a:lstStyle/>
          <a:p>
            <a:r>
              <a:rPr lang="en-US" sz="803" b="1" u="sng" dirty="0" err="1">
                <a:latin typeface="Arial" charset="0"/>
                <a:ea typeface="Arial" charset="0"/>
                <a:cs typeface="Arial" charset="0"/>
              </a:rPr>
              <a:t>ReproNim</a:t>
            </a:r>
            <a:r>
              <a:rPr lang="en-US" sz="803" b="1" u="sng" dirty="0">
                <a:solidFill>
                  <a:srgbClr val="0085B6"/>
                </a:solidFill>
                <a:latin typeface="Arial" charset="0"/>
                <a:ea typeface="Arial" charset="0"/>
                <a:cs typeface="Arial" charset="0"/>
              </a:rPr>
              <a:t> </a:t>
            </a:r>
            <a:r>
              <a:rPr lang="en-US" sz="803" b="1" u="sng" dirty="0">
                <a:latin typeface="Arial" charset="0"/>
                <a:ea typeface="Arial" charset="0"/>
                <a:cs typeface="Arial" charset="0"/>
              </a:rPr>
              <a:t>is made possible by</a:t>
            </a:r>
            <a:r>
              <a:rPr lang="en-US" sz="714" dirty="0">
                <a:latin typeface="Arial" charset="0"/>
                <a:ea typeface="Arial" charset="0"/>
                <a:cs typeface="Arial" charset="0"/>
              </a:rPr>
              <a:t>: </a:t>
            </a:r>
          </a:p>
        </p:txBody>
      </p:sp>
      <p:sp>
        <p:nvSpPr>
          <p:cNvPr id="14" name="Rectangle 13"/>
          <p:cNvSpPr/>
          <p:nvPr/>
        </p:nvSpPr>
        <p:spPr>
          <a:xfrm>
            <a:off x="7354297" y="6267883"/>
            <a:ext cx="1003970" cy="312137"/>
          </a:xfrm>
          <a:prstGeom prst="rect">
            <a:avLst/>
          </a:prstGeom>
        </p:spPr>
        <p:txBody>
          <a:bodyPr wrap="square">
            <a:spAutoFit/>
          </a:bodyPr>
          <a:lstStyle/>
          <a:p>
            <a:r>
              <a:rPr lang="en-US" sz="714" dirty="0">
                <a:latin typeface="Times" charset="0"/>
                <a:ea typeface="Times" charset="0"/>
                <a:cs typeface="Times" charset="0"/>
              </a:rPr>
              <a:t>NIDM Working Group</a:t>
            </a:r>
          </a:p>
        </p:txBody>
      </p:sp>
      <p:pic>
        <p:nvPicPr>
          <p:cNvPr id="15" name="Picture 2" descr="IPY logo">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5014" y="6304412"/>
            <a:ext cx="1262936" cy="2525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ncf_logo.png"/>
          <p:cNvPicPr/>
          <p:nvPr/>
        </p:nvPicPr>
        <p:blipFill rotWithShape="1">
          <a:blip r:embed="rId9">
            <a:extLst>
              <a:ext uri="{28A0092B-C50C-407E-A947-70E740481C1C}">
                <a14:useLocalDpi xmlns:a14="http://schemas.microsoft.com/office/drawing/2010/main" val="0"/>
              </a:ext>
            </a:extLst>
          </a:blip>
          <a:srcRect r="66688"/>
          <a:stretch/>
        </p:blipFill>
        <p:spPr>
          <a:xfrm>
            <a:off x="6920495" y="6310365"/>
            <a:ext cx="515835" cy="239831"/>
          </a:xfrm>
          <a:prstGeom prst="rect">
            <a:avLst/>
          </a:prstGeom>
        </p:spPr>
      </p:pic>
      <p:sp>
        <p:nvSpPr>
          <p:cNvPr id="19" name="Rectangle 18"/>
          <p:cNvSpPr/>
          <p:nvPr/>
        </p:nvSpPr>
        <p:spPr>
          <a:xfrm>
            <a:off x="3198537" y="63967"/>
            <a:ext cx="3143172"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2" name="Rectangle 21"/>
          <p:cNvSpPr/>
          <p:nvPr/>
        </p:nvSpPr>
        <p:spPr>
          <a:xfrm>
            <a:off x="77995" y="63967"/>
            <a:ext cx="2906703"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3" name="Rectangle 22"/>
          <p:cNvSpPr/>
          <p:nvPr/>
        </p:nvSpPr>
        <p:spPr>
          <a:xfrm>
            <a:off x="6652570" y="57150"/>
            <a:ext cx="2914166"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4" name="Rectangle 23"/>
          <p:cNvSpPr/>
          <p:nvPr/>
        </p:nvSpPr>
        <p:spPr>
          <a:xfrm>
            <a:off x="6701437" y="1537055"/>
            <a:ext cx="2788879" cy="609398"/>
          </a:xfrm>
          <a:prstGeom prst="rect">
            <a:avLst/>
          </a:prstGeom>
        </p:spPr>
        <p:txBody>
          <a:bodyPr wrap="square">
            <a:spAutoFit/>
          </a:bodyPr>
          <a:lstStyle/>
          <a:p>
            <a:pPr algn="ctr"/>
            <a:r>
              <a:rPr lang="en-US" sz="1680" b="1" dirty="0">
                <a:solidFill>
                  <a:srgbClr val="0085B6"/>
                </a:solidFill>
                <a:latin typeface="Beirut" charset="-78"/>
                <a:ea typeface="Beirut" charset="-78"/>
                <a:cs typeface="Beirut" charset="-78"/>
              </a:rPr>
              <a:t>Center for Reproducible </a:t>
            </a:r>
          </a:p>
          <a:p>
            <a:pPr algn="ctr"/>
            <a:r>
              <a:rPr lang="en-US" sz="1680" b="1" dirty="0">
                <a:solidFill>
                  <a:srgbClr val="0085B6"/>
                </a:solidFill>
                <a:latin typeface="Beirut" charset="-78"/>
                <a:ea typeface="Beirut" charset="-78"/>
                <a:cs typeface="Beirut" charset="-78"/>
              </a:rPr>
              <a:t>Neuroimaging  Computation</a:t>
            </a:r>
          </a:p>
        </p:txBody>
      </p:sp>
      <p:sp>
        <p:nvSpPr>
          <p:cNvPr id="25" name="TextBox 24"/>
          <p:cNvSpPr txBox="1"/>
          <p:nvPr/>
        </p:nvSpPr>
        <p:spPr>
          <a:xfrm>
            <a:off x="510012" y="452816"/>
            <a:ext cx="1959960"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Training and Education</a:t>
            </a:r>
          </a:p>
        </p:txBody>
      </p:sp>
      <p:sp>
        <p:nvSpPr>
          <p:cNvPr id="26" name="TextBox 25"/>
          <p:cNvSpPr txBox="1"/>
          <p:nvPr/>
        </p:nvSpPr>
        <p:spPr>
          <a:xfrm>
            <a:off x="4347663" y="452816"/>
            <a:ext cx="901209"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Overview</a:t>
            </a:r>
          </a:p>
        </p:txBody>
      </p:sp>
      <p:sp>
        <p:nvSpPr>
          <p:cNvPr id="3" name="Rectangle 2">
            <a:extLst>
              <a:ext uri="{FF2B5EF4-FFF2-40B4-BE49-F238E27FC236}">
                <a16:creationId xmlns:a16="http://schemas.microsoft.com/office/drawing/2014/main" id="{33E5587D-D7D1-DBFD-3C80-CB37B69C2071}"/>
              </a:ext>
            </a:extLst>
          </p:cNvPr>
          <p:cNvSpPr/>
          <p:nvPr/>
        </p:nvSpPr>
        <p:spPr>
          <a:xfrm>
            <a:off x="92487" y="1063542"/>
            <a:ext cx="2850780" cy="4871205"/>
          </a:xfrm>
          <a:prstGeom prst="rect">
            <a:avLst/>
          </a:prstGeom>
        </p:spPr>
        <p:txBody>
          <a:bodyPr wrap="square">
            <a:spAutoFit/>
          </a:bodyPr>
          <a:lstStyle/>
          <a:p>
            <a:r>
              <a:rPr lang="en-US" sz="1071" dirty="0">
                <a:latin typeface="Arial" charset="0"/>
                <a:ea typeface="Arial" charset="0"/>
                <a:cs typeface="Arial" charset="0"/>
              </a:rPr>
              <a:t>Our </a:t>
            </a:r>
            <a:r>
              <a:rPr lang="en-US" sz="1071" b="1" dirty="0">
                <a:latin typeface="Arial" charset="0"/>
                <a:ea typeface="Arial" charset="0"/>
                <a:cs typeface="Arial" charset="0"/>
              </a:rPr>
              <a:t>Educational Objectives </a:t>
            </a:r>
            <a:r>
              <a:rPr lang="en-US" sz="1071" dirty="0">
                <a:latin typeface="Arial" charset="0"/>
                <a:ea typeface="Arial" charset="0"/>
                <a:cs typeface="Arial" charset="0"/>
              </a:rPr>
              <a:t>include:</a:t>
            </a:r>
          </a:p>
          <a:p>
            <a:endParaRPr lang="en-US" sz="1071" dirty="0">
              <a:latin typeface="Arial" charset="0"/>
              <a:ea typeface="Arial" charset="0"/>
              <a:cs typeface="Arial" charset="0"/>
            </a:endParaRPr>
          </a:p>
          <a:p>
            <a:pPr marL="306029" indent="-306029">
              <a:buSzPts val="1000"/>
              <a:buFont typeface="Symbol" charset="2"/>
              <a:buChar char=""/>
              <a:tabLst>
                <a:tab pos="408039" algn="l"/>
              </a:tabLst>
            </a:pPr>
            <a:r>
              <a:rPr lang="en-US" sz="1071" dirty="0">
                <a:latin typeface="Arial" charset="0"/>
                <a:ea typeface="Arial" charset="0"/>
                <a:cs typeface="Arial" charset="0"/>
              </a:rPr>
              <a:t>Topical training in the overall issues that affect the reproducibility of neuroimaging research (data acquisition and characterization, experimental methods, analyses, record keeping and reporting, reusability, and sharing of data and methods)</a:t>
            </a:r>
          </a:p>
          <a:p>
            <a:pPr marL="306029" indent="-306029">
              <a:buSzPts val="1000"/>
              <a:buFont typeface="Symbol" charset="2"/>
              <a:buChar char=""/>
              <a:tabLst>
                <a:tab pos="408039" algn="l"/>
              </a:tabLst>
            </a:pPr>
            <a:r>
              <a:rPr lang="en-US" sz="1071" dirty="0">
                <a:latin typeface="Arial" charset="0"/>
                <a:ea typeface="Arial" charset="0"/>
                <a:cs typeface="Arial" charset="0"/>
              </a:rPr>
              <a:t>Development of a next-generation cadre of software developers and data analysists that are versed in the techniques that promote reproducibility and education of the neuroimaging researcher in the tools that promote complete experimental description.</a:t>
            </a:r>
          </a:p>
          <a:p>
            <a:pPr marL="306029" indent="-306029">
              <a:buSzPts val="1000"/>
              <a:buFont typeface="Symbol" charset="2"/>
              <a:buChar char=""/>
              <a:tabLst>
                <a:tab pos="408039" algn="l"/>
              </a:tabLst>
            </a:pPr>
            <a:endParaRPr lang="en-US" sz="1071" dirty="0">
              <a:latin typeface="Arial" charset="0"/>
              <a:ea typeface="Arial" charset="0"/>
              <a:cs typeface="Arial" charset="0"/>
            </a:endParaRPr>
          </a:p>
          <a:p>
            <a:r>
              <a:rPr lang="en-US" sz="1071" dirty="0">
                <a:latin typeface="Arial" charset="0"/>
                <a:ea typeface="Arial" charset="0"/>
                <a:cs typeface="Arial" charset="0"/>
              </a:rPr>
              <a:t>In order to extend the reach of these concepts, materials and tools to the broader community, we also offer a one-year Train-the-Trainer </a:t>
            </a:r>
            <a:r>
              <a:rPr lang="en-US" sz="1071" b="1" dirty="0" err="1">
                <a:solidFill>
                  <a:srgbClr val="2392BE"/>
                </a:solidFill>
                <a:latin typeface="Arial" charset="0"/>
                <a:ea typeface="Arial" charset="0"/>
                <a:cs typeface="Arial" charset="0"/>
              </a:rPr>
              <a:t>ReproNim</a:t>
            </a:r>
            <a:r>
              <a:rPr lang="en-US" sz="1071" b="1" dirty="0">
                <a:solidFill>
                  <a:srgbClr val="2392BE"/>
                </a:solidFill>
                <a:latin typeface="Arial" charset="0"/>
                <a:ea typeface="Arial" charset="0"/>
                <a:cs typeface="Arial" charset="0"/>
              </a:rPr>
              <a:t>/INCF Training Fellowship</a:t>
            </a:r>
            <a:r>
              <a:rPr lang="en-US" sz="1071" b="1" dirty="0">
                <a:latin typeface="Arial" charset="0"/>
                <a:ea typeface="Arial" charset="0"/>
                <a:cs typeface="Arial" charset="0"/>
              </a:rPr>
              <a:t>. </a:t>
            </a:r>
            <a:r>
              <a:rPr lang="en-US" sz="1071" dirty="0">
                <a:latin typeface="Arial" charset="0"/>
                <a:ea typeface="Arial" charset="0"/>
                <a:cs typeface="Arial" charset="0"/>
              </a:rPr>
              <a:t>This highly competitive program, now in its third year,  enables Fellows from a wide array of disciplines to develop and deliver training activities customized to their respective target audiences.</a:t>
            </a:r>
          </a:p>
          <a:p>
            <a:endParaRPr lang="en-US" sz="1071" dirty="0">
              <a:latin typeface="Arial" charset="0"/>
              <a:ea typeface="Arial" charset="0"/>
              <a:cs typeface="Arial" charset="0"/>
            </a:endParaRPr>
          </a:p>
        </p:txBody>
      </p:sp>
      <p:sp>
        <p:nvSpPr>
          <p:cNvPr id="27" name="TextBox 26">
            <a:extLst>
              <a:ext uri="{FF2B5EF4-FFF2-40B4-BE49-F238E27FC236}">
                <a16:creationId xmlns:a16="http://schemas.microsoft.com/office/drawing/2014/main" id="{614B5268-4E19-403E-62CD-703F6E36E6F1}"/>
              </a:ext>
            </a:extLst>
          </p:cNvPr>
          <p:cNvSpPr txBox="1"/>
          <p:nvPr/>
        </p:nvSpPr>
        <p:spPr>
          <a:xfrm>
            <a:off x="440074" y="5873592"/>
            <a:ext cx="2155606" cy="707886"/>
          </a:xfrm>
          <a:prstGeom prst="rect">
            <a:avLst/>
          </a:prstGeom>
          <a:noFill/>
        </p:spPr>
        <p:txBody>
          <a:bodyPr wrap="square" rtlCol="0">
            <a:spAutoFit/>
          </a:bodyPr>
          <a:lstStyle/>
          <a:p>
            <a:pPr>
              <a:lnSpc>
                <a:spcPct val="150000"/>
              </a:lnSpc>
            </a:pPr>
            <a:r>
              <a:rPr lang="en-US" sz="1000" b="1" dirty="0">
                <a:latin typeface="Arial" charset="0"/>
                <a:ea typeface="Arial" charset="0"/>
                <a:cs typeface="Arial" charset="0"/>
              </a:rPr>
              <a:t>       </a:t>
            </a:r>
            <a:r>
              <a:rPr lang="en-US" sz="1000" b="1" dirty="0" err="1">
                <a:solidFill>
                  <a:schemeClr val="accent2"/>
                </a:solidFill>
                <a:latin typeface="Arial" charset="0"/>
                <a:ea typeface="Arial" charset="0"/>
                <a:cs typeface="Arial" charset="0"/>
              </a:rPr>
              <a:t>training.repronim.org</a:t>
            </a:r>
            <a:endParaRPr lang="en-US" sz="1000" b="1" dirty="0">
              <a:solidFill>
                <a:schemeClr val="accent2"/>
              </a:solidFill>
              <a:latin typeface="Arial" charset="0"/>
              <a:ea typeface="Arial" charset="0"/>
              <a:cs typeface="Arial" charset="0"/>
            </a:endParaRPr>
          </a:p>
          <a:p>
            <a:pPr>
              <a:lnSpc>
                <a:spcPct val="150000"/>
              </a:lnSpc>
            </a:pPr>
            <a:r>
              <a:rPr lang="en-US" sz="1000" b="1" dirty="0" err="1">
                <a:solidFill>
                  <a:schemeClr val="accent2"/>
                </a:solidFill>
                <a:latin typeface="Arial" charset="0"/>
                <a:ea typeface="Arial" charset="0"/>
                <a:cs typeface="Arial" charset="0"/>
              </a:rPr>
              <a:t>repronim.org</a:t>
            </a:r>
            <a:r>
              <a:rPr lang="en-US" sz="1000" b="1" dirty="0">
                <a:solidFill>
                  <a:schemeClr val="accent2"/>
                </a:solidFill>
                <a:latin typeface="Arial" charset="0"/>
                <a:ea typeface="Arial" charset="0"/>
                <a:cs typeface="Arial" charset="0"/>
              </a:rPr>
              <a:t>/</a:t>
            </a:r>
            <a:r>
              <a:rPr lang="en-US" sz="1000" b="1" dirty="0" err="1">
                <a:solidFill>
                  <a:schemeClr val="accent2"/>
                </a:solidFill>
                <a:latin typeface="Arial" charset="0"/>
                <a:ea typeface="Arial" charset="0"/>
                <a:cs typeface="Arial" charset="0"/>
              </a:rPr>
              <a:t>fellowship.html</a:t>
            </a:r>
            <a:endParaRPr lang="en-US" sz="1000" b="1" dirty="0">
              <a:solidFill>
                <a:schemeClr val="accent2"/>
              </a:solidFill>
              <a:latin typeface="Arial" charset="0"/>
              <a:ea typeface="Arial" charset="0"/>
              <a:cs typeface="Arial" charset="0"/>
            </a:endParaRPr>
          </a:p>
          <a:p>
            <a:endParaRPr lang="en-US" sz="1000" b="1" dirty="0">
              <a:latin typeface="Arial" charset="0"/>
              <a:ea typeface="Arial" charset="0"/>
              <a:cs typeface="Arial" charset="0"/>
            </a:endParaRPr>
          </a:p>
        </p:txBody>
      </p:sp>
      <p:pic>
        <p:nvPicPr>
          <p:cNvPr id="28" name="Picture 1" descr="Diagram&#10;&#10;Description automatically generated">
            <a:extLst>
              <a:ext uri="{FF2B5EF4-FFF2-40B4-BE49-F238E27FC236}">
                <a16:creationId xmlns:a16="http://schemas.microsoft.com/office/drawing/2014/main" id="{8A864FF2-2E63-D36C-5A19-58DDF4B2C765}"/>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3265890" y="1799637"/>
            <a:ext cx="2959100" cy="16637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FB26BE9-DA34-95CB-1410-93C120D59554}"/>
              </a:ext>
            </a:extLst>
          </p:cNvPr>
          <p:cNvSpPr txBox="1"/>
          <p:nvPr/>
        </p:nvSpPr>
        <p:spPr>
          <a:xfrm>
            <a:off x="3436397" y="1063542"/>
            <a:ext cx="2959100" cy="769441"/>
          </a:xfrm>
          <a:prstGeom prst="rect">
            <a:avLst/>
          </a:prstGeom>
          <a:noFill/>
        </p:spPr>
        <p:txBody>
          <a:bodyPr wrap="square">
            <a:spAutoFit/>
          </a:bodyPr>
          <a:lstStyle/>
          <a:p>
            <a:r>
              <a:rPr lang="en-US" sz="1100" b="1" dirty="0" err="1">
                <a:latin typeface="Arial" charset="0"/>
                <a:ea typeface="Calibri" charset="0"/>
                <a:cs typeface="Times New Roman" charset="0"/>
              </a:rPr>
              <a:t>ReproNim’s</a:t>
            </a:r>
            <a:r>
              <a:rPr lang="en-US" sz="1100" b="1" dirty="0">
                <a:latin typeface="Arial" charset="0"/>
                <a:ea typeface="Calibri" charset="0"/>
                <a:cs typeface="Times New Roman" charset="0"/>
              </a:rPr>
              <a:t> goal </a:t>
            </a:r>
            <a:r>
              <a:rPr lang="en-US" sz="1100" dirty="0">
                <a:latin typeface="Arial" charset="0"/>
                <a:ea typeface="Calibri" charset="0"/>
                <a:cs typeface="Times New Roman" charset="0"/>
              </a:rPr>
              <a:t>is to improve the reproducibility of neuroimaging research, while making the process easier and more efficient for investigators. </a:t>
            </a:r>
            <a:endParaRPr lang="en-US" sz="1100" dirty="0">
              <a:latin typeface="Calibri" charset="0"/>
              <a:ea typeface="Calibri" charset="0"/>
              <a:cs typeface="Times New Roman" charset="0"/>
            </a:endParaRPr>
          </a:p>
        </p:txBody>
      </p:sp>
      <p:sp>
        <p:nvSpPr>
          <p:cNvPr id="30" name="TextBox 29">
            <a:extLst>
              <a:ext uri="{FF2B5EF4-FFF2-40B4-BE49-F238E27FC236}">
                <a16:creationId xmlns:a16="http://schemas.microsoft.com/office/drawing/2014/main" id="{35ECD13A-0E8B-4A06-5031-87D4D6B77D27}"/>
              </a:ext>
            </a:extLst>
          </p:cNvPr>
          <p:cNvSpPr txBox="1"/>
          <p:nvPr/>
        </p:nvSpPr>
        <p:spPr>
          <a:xfrm>
            <a:off x="3265891" y="3531104"/>
            <a:ext cx="3112568" cy="1954381"/>
          </a:xfrm>
          <a:prstGeom prst="rect">
            <a:avLst/>
          </a:prstGeom>
          <a:noFill/>
        </p:spPr>
        <p:txBody>
          <a:bodyPr wrap="square">
            <a:spAutoFit/>
          </a:bodyPr>
          <a:lstStyle/>
          <a:p>
            <a:r>
              <a:rPr lang="en-US" sz="1100" dirty="0" err="1">
                <a:solidFill>
                  <a:srgbClr val="000000"/>
                </a:solidFill>
                <a:latin typeface="Arial" charset="0"/>
                <a:ea typeface="Calibri" charset="0"/>
              </a:rPr>
              <a:t>ReproNim</a:t>
            </a:r>
            <a:r>
              <a:rPr lang="en-US" sz="1100" dirty="0">
                <a:solidFill>
                  <a:srgbClr val="000000"/>
                </a:solidFill>
                <a:latin typeface="Arial" charset="0"/>
                <a:ea typeface="Calibri" charset="0"/>
              </a:rPr>
              <a:t> delivers a reproducible analysis framework comprised of components that include:</a:t>
            </a:r>
          </a:p>
          <a:p>
            <a:endParaRPr lang="en-US" sz="1100" dirty="0">
              <a:solidFill>
                <a:srgbClr val="000000"/>
              </a:solidFill>
              <a:latin typeface="Arial" charset="0"/>
              <a:ea typeface="Calibri" charset="0"/>
            </a:endParaRPr>
          </a:p>
          <a:p>
            <a:pPr marL="285750" indent="-285750">
              <a:buFont typeface="Arial" panose="020B0604020202020204" pitchFamily="34" charset="0"/>
              <a:buChar char="•"/>
            </a:pPr>
            <a:r>
              <a:rPr lang="en-US" sz="1100" dirty="0">
                <a:solidFill>
                  <a:srgbClr val="000000"/>
                </a:solidFill>
                <a:latin typeface="Arial" charset="0"/>
              </a:rPr>
              <a:t>Data and Software Discovery</a:t>
            </a:r>
          </a:p>
          <a:p>
            <a:pPr marL="285750" indent="-285750">
              <a:buFont typeface="Arial" panose="020B0604020202020204" pitchFamily="34" charset="0"/>
              <a:buChar char="•"/>
            </a:pPr>
            <a:r>
              <a:rPr lang="en-US" sz="1100" dirty="0">
                <a:solidFill>
                  <a:srgbClr val="000000"/>
                </a:solidFill>
                <a:latin typeface="Arial" charset="0"/>
              </a:rPr>
              <a:t>Implementation of Standardized Description of data, results and workflows</a:t>
            </a:r>
          </a:p>
          <a:p>
            <a:pPr marL="285750" indent="-285750">
              <a:buFont typeface="Arial" panose="020B0604020202020204" pitchFamily="34" charset="0"/>
              <a:buChar char="•"/>
            </a:pPr>
            <a:r>
              <a:rPr lang="en-US" sz="1100" dirty="0">
                <a:solidFill>
                  <a:srgbClr val="000000"/>
                </a:solidFill>
                <a:latin typeface="Arial" charset="0"/>
              </a:rPr>
              <a:t>Development of Execution Options that facilitates operation in all computational environments</a:t>
            </a:r>
          </a:p>
          <a:p>
            <a:pPr marL="285750" indent="-285750">
              <a:buFont typeface="Arial" panose="020B0604020202020204" pitchFamily="34" charset="0"/>
              <a:buChar char="•"/>
            </a:pPr>
            <a:r>
              <a:rPr lang="en-US" sz="1100" dirty="0">
                <a:solidFill>
                  <a:srgbClr val="000000"/>
                </a:solidFill>
                <a:latin typeface="Arial" charset="0"/>
              </a:rPr>
              <a:t>Training and Education to the community</a:t>
            </a:r>
            <a:endParaRPr lang="en-US" sz="1100" dirty="0"/>
          </a:p>
        </p:txBody>
      </p:sp>
      <p:sp>
        <p:nvSpPr>
          <p:cNvPr id="31" name="TextBox 30">
            <a:extLst>
              <a:ext uri="{FF2B5EF4-FFF2-40B4-BE49-F238E27FC236}">
                <a16:creationId xmlns:a16="http://schemas.microsoft.com/office/drawing/2014/main" id="{E5689016-F498-A03B-0F1B-F956EB5ED26E}"/>
              </a:ext>
            </a:extLst>
          </p:cNvPr>
          <p:cNvSpPr txBox="1"/>
          <p:nvPr/>
        </p:nvSpPr>
        <p:spPr>
          <a:xfrm>
            <a:off x="3382525" y="5585730"/>
            <a:ext cx="2842465" cy="938719"/>
          </a:xfrm>
          <a:prstGeom prst="rect">
            <a:avLst/>
          </a:prstGeom>
          <a:noFill/>
        </p:spPr>
        <p:txBody>
          <a:bodyPr wrap="square">
            <a:spAutoFit/>
          </a:bodyPr>
          <a:lstStyle/>
          <a:p>
            <a:r>
              <a:rPr lang="en-US" sz="1100" dirty="0">
                <a:solidFill>
                  <a:srgbClr val="000000"/>
                </a:solidFill>
                <a:latin typeface="Arial" charset="0"/>
                <a:ea typeface="Calibri" charset="0"/>
              </a:rPr>
              <a:t>All components of the framework are intended to foster continued use and development of the reproducible and generalizable framework in neuroimaging research. </a:t>
            </a:r>
            <a:endParaRPr lang="en-US" sz="1100" dirty="0"/>
          </a:p>
        </p:txBody>
      </p:sp>
    </p:spTree>
    <p:extLst>
      <p:ext uri="{BB962C8B-B14F-4D97-AF65-F5344CB8AC3E}">
        <p14:creationId xmlns:p14="http://schemas.microsoft.com/office/powerpoint/2010/main" val="408578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57150"/>
          <a:ext cx="9601200" cy="7200900"/>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7200900">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marL="96012" marR="96012" marT="48006" marB="480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2" name="Group 1"/>
          <p:cNvGrpSpPr/>
          <p:nvPr/>
        </p:nvGrpSpPr>
        <p:grpSpPr>
          <a:xfrm rot="10800000">
            <a:off x="6703940" y="75792"/>
            <a:ext cx="2744031" cy="7179534"/>
            <a:chOff x="36824" y="57807"/>
            <a:chExt cx="2744031" cy="7179534"/>
          </a:xfrm>
        </p:grpSpPr>
        <p:sp>
          <p:nvSpPr>
            <p:cNvPr id="3" name="Rectangle 2"/>
            <p:cNvSpPr/>
            <p:nvPr/>
          </p:nvSpPr>
          <p:spPr>
            <a:xfrm>
              <a:off x="874879" y="695160"/>
              <a:ext cx="1067921"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DISCOVER</a:t>
              </a:r>
              <a:r>
                <a:rPr lang="en-US" sz="1250" dirty="0">
                  <a:solidFill>
                    <a:srgbClr val="0085B6"/>
                  </a:solidFill>
                  <a:latin typeface="Arial" charset="0"/>
                  <a:ea typeface="Arial" charset="0"/>
                  <a:cs typeface="Arial" charset="0"/>
                </a:rPr>
                <a:t> </a:t>
              </a:r>
            </a:p>
          </p:txBody>
        </p:sp>
        <p:sp>
          <p:nvSpPr>
            <p:cNvPr id="10" name="Rectangle 9"/>
            <p:cNvSpPr/>
            <p:nvPr/>
          </p:nvSpPr>
          <p:spPr>
            <a:xfrm>
              <a:off x="36824" y="57807"/>
              <a:ext cx="2744031" cy="7179534"/>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13" name="Group 12"/>
          <p:cNvGrpSpPr/>
          <p:nvPr/>
        </p:nvGrpSpPr>
        <p:grpSpPr>
          <a:xfrm rot="10800000">
            <a:off x="3202449" y="75792"/>
            <a:ext cx="3190482" cy="7198087"/>
            <a:chOff x="3134118" y="57238"/>
            <a:chExt cx="3190482" cy="7198087"/>
          </a:xfrm>
        </p:grpSpPr>
        <p:sp>
          <p:nvSpPr>
            <p:cNvPr id="5" name="Rectangle 4"/>
            <p:cNvSpPr/>
            <p:nvPr/>
          </p:nvSpPr>
          <p:spPr>
            <a:xfrm>
              <a:off x="4184178" y="695160"/>
              <a:ext cx="1090363" cy="284693"/>
            </a:xfrm>
            <a:prstGeom prst="rect">
              <a:avLst/>
            </a:prstGeom>
            <a:ln>
              <a:solidFill>
                <a:srgbClr val="FF8636"/>
              </a:solidFill>
            </a:ln>
          </p:spPr>
          <p:txBody>
            <a:bodyPr wrap="none">
              <a:spAutoFit/>
            </a:bodyPr>
            <a:lstStyle/>
            <a:p>
              <a:r>
                <a:rPr lang="en-US" sz="982" b="1" dirty="0">
                  <a:latin typeface="Times" charset="0"/>
                  <a:ea typeface="Calibri" charset="0"/>
                  <a:cs typeface="Times New Roman" charset="0"/>
                </a:rPr>
                <a:t> </a:t>
              </a:r>
              <a:r>
                <a:rPr lang="en-US" sz="1250" b="1" dirty="0">
                  <a:solidFill>
                    <a:srgbClr val="0085B6"/>
                  </a:solidFill>
                  <a:latin typeface="Arial" charset="0"/>
                  <a:ea typeface="Arial" charset="0"/>
                  <a:cs typeface="Arial" charset="0"/>
                </a:rPr>
                <a:t>DESCRIBE</a:t>
              </a:r>
              <a:r>
                <a:rPr lang="en-US" sz="1250" dirty="0">
                  <a:solidFill>
                    <a:srgbClr val="0085B6"/>
                  </a:solidFill>
                  <a:latin typeface="Arial" charset="0"/>
                  <a:ea typeface="Arial" charset="0"/>
                  <a:cs typeface="Arial" charset="0"/>
                </a:rPr>
                <a:t> </a:t>
              </a:r>
            </a:p>
          </p:txBody>
        </p:sp>
        <p:sp>
          <p:nvSpPr>
            <p:cNvPr id="11" name="Rectangle 10"/>
            <p:cNvSpPr/>
            <p:nvPr/>
          </p:nvSpPr>
          <p:spPr>
            <a:xfrm>
              <a:off x="3134118" y="57238"/>
              <a:ext cx="3190482" cy="7198087"/>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14" name="Group 13"/>
          <p:cNvGrpSpPr/>
          <p:nvPr/>
        </p:nvGrpSpPr>
        <p:grpSpPr>
          <a:xfrm rot="10800000">
            <a:off x="115577" y="72980"/>
            <a:ext cx="2802366" cy="7200900"/>
            <a:chOff x="6766560" y="57150"/>
            <a:chExt cx="2802366" cy="7200900"/>
          </a:xfrm>
        </p:grpSpPr>
        <p:sp>
          <p:nvSpPr>
            <p:cNvPr id="6" name="Rectangle 5"/>
            <p:cNvSpPr/>
            <p:nvPr/>
          </p:nvSpPr>
          <p:spPr>
            <a:xfrm>
              <a:off x="7955185" y="727700"/>
              <a:ext cx="425116"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DO</a:t>
              </a:r>
              <a:endParaRPr lang="en-US" sz="1250" dirty="0">
                <a:latin typeface="Arial" charset="0"/>
                <a:ea typeface="Arial" charset="0"/>
                <a:cs typeface="Arial" charset="0"/>
              </a:endParaRPr>
            </a:p>
          </p:txBody>
        </p:sp>
        <p:sp>
          <p:nvSpPr>
            <p:cNvPr id="12" name="Rectangle 11"/>
            <p:cNvSpPr/>
            <p:nvPr/>
          </p:nvSpPr>
          <p:spPr>
            <a:xfrm>
              <a:off x="6766560" y="57150"/>
              <a:ext cx="2802366" cy="7200900"/>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sp>
        <p:nvSpPr>
          <p:cNvPr id="16" name="Rectangle 15">
            <a:extLst>
              <a:ext uri="{FF2B5EF4-FFF2-40B4-BE49-F238E27FC236}">
                <a16:creationId xmlns:a16="http://schemas.microsoft.com/office/drawing/2014/main" id="{514C52FF-CD15-939A-DC81-64FC82D1A2A3}"/>
              </a:ext>
            </a:extLst>
          </p:cNvPr>
          <p:cNvSpPr/>
          <p:nvPr/>
        </p:nvSpPr>
        <p:spPr>
          <a:xfrm rot="10800000">
            <a:off x="189948" y="1261563"/>
            <a:ext cx="2729158" cy="4215898"/>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integrating existing technologies for automation of specification, creation and use of computing environments with free and open source availability of neuroimaging software and data. We envision:</a:t>
            </a:r>
          </a:p>
          <a:p>
            <a:pPr marL="153015" indent="-153015">
              <a:spcBef>
                <a:spcPts val="1250"/>
              </a:spcBef>
              <a:buFont typeface="Arial" charset="0"/>
              <a:buChar char="•"/>
            </a:pPr>
            <a:r>
              <a:rPr lang="en-US" sz="1071" dirty="0">
                <a:solidFill>
                  <a:srgbClr val="000000"/>
                </a:solidFill>
                <a:latin typeface="Arial" charset="0"/>
                <a:ea typeface="Calibri" charset="0"/>
              </a:rPr>
              <a:t>Tools to facilitate operation in multiple computational environments and reduce barriers to scale and reliability.</a:t>
            </a:r>
          </a:p>
          <a:p>
            <a:pPr marL="153015" indent="-153015">
              <a:buFont typeface="Arial" charset="0"/>
              <a:buChar char="•"/>
            </a:pPr>
            <a:r>
              <a:rPr lang="en-US" sz="1071" dirty="0">
                <a:solidFill>
                  <a:srgbClr val="000000"/>
                </a:solidFill>
                <a:latin typeface="Arial" charset="0"/>
                <a:ea typeface="Calibri" charset="0"/>
              </a:rPr>
              <a:t>Tools to enable automated sharing of computational  environments for collaborative and publication purposes.</a:t>
            </a:r>
          </a:p>
          <a:p>
            <a:pPr>
              <a:spcBef>
                <a:spcPts val="1250"/>
              </a:spcBef>
            </a:pPr>
            <a:r>
              <a:rPr lang="en-US" sz="1071" dirty="0">
                <a:solidFill>
                  <a:srgbClr val="000000"/>
                </a:solidFill>
                <a:latin typeface="Arial" charset="0"/>
                <a:ea typeface="Calibri" charset="0"/>
              </a:rPr>
              <a:t>We aim to provide the mechanisms to manage </a:t>
            </a:r>
            <a:r>
              <a:rPr lang="en-US" sz="1071" dirty="0" err="1">
                <a:solidFill>
                  <a:srgbClr val="000000"/>
                </a:solidFill>
                <a:latin typeface="Arial" charset="0"/>
                <a:ea typeface="Calibri" charset="0"/>
              </a:rPr>
              <a:t>NeuroImaging</a:t>
            </a:r>
            <a:r>
              <a:rPr lang="en-US" sz="1071" dirty="0">
                <a:solidFill>
                  <a:srgbClr val="000000"/>
                </a:solidFill>
                <a:latin typeface="Arial" charset="0"/>
                <a:ea typeface="Calibri" charset="0"/>
              </a:rPr>
              <a:t> Computation Environments, including</a:t>
            </a:r>
            <a:r>
              <a:rPr lang="en-US" sz="1071" dirty="0">
                <a:latin typeface="Arial" charset="0"/>
                <a:ea typeface="Arial" charset="0"/>
                <a:cs typeface="Arial" charset="0"/>
              </a:rPr>
              <a:t>: A specification to describe environments consistently across available data and software distributions; and a software platform to allow convenient discovery, description, and management of the computation environment(s) so that they could be easily traced, validated, compared, executed and reproduced.</a:t>
            </a:r>
            <a:endParaRPr lang="en-US" sz="1071" dirty="0">
              <a:solidFill>
                <a:srgbClr val="000000"/>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C0DEBE33-F426-85B7-E898-1A99A602F43A}"/>
              </a:ext>
            </a:extLst>
          </p:cNvPr>
          <p:cNvSpPr/>
          <p:nvPr/>
        </p:nvSpPr>
        <p:spPr>
          <a:xfrm rot="10800000">
            <a:off x="3226093" y="856043"/>
            <a:ext cx="3121017" cy="4873129"/>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developing and refining tools for reproducible description based on recording, reporting and re-using experimenter procedures from start to finish. Types of machine-captured experimental metadata range from scanner (data acquisition) to methods, analyses and results. We envision:</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record (describe) experimental procedures </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define and semantically describe analysis workflow</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Our objective is to help researchers manage, track and share information in a comprehensive format, using </a:t>
            </a:r>
            <a:r>
              <a:rPr lang="en-US" sz="1071" dirty="0">
                <a:solidFill>
                  <a:srgbClr val="000000"/>
                </a:solidFill>
                <a:latin typeface="Arial" charset="0"/>
              </a:rPr>
              <a:t>a cross-platform framework for collaborative, desktop applications. Initial applications include: NIMH Data Archive (NDA) editor (allows importing and curating NDA forms to support data acquisition in a project); a project planner and executor (allows creating a plan for data acquisition in a project and collecting data using common forms); and a NIDM term editor (allows the community to search for and build a common vocabulary around neuroimaging).</a:t>
            </a:r>
            <a:endParaRPr lang="en-US" sz="1071" dirty="0"/>
          </a:p>
          <a:p>
            <a:r>
              <a:rPr lang="en-US" sz="1071" dirty="0">
                <a:solidFill>
                  <a:srgbClr val="000000"/>
                </a:solidFill>
                <a:latin typeface="Arial" charset="0"/>
                <a:ea typeface="Calibri" charset="0"/>
              </a:rPr>
              <a:t> </a:t>
            </a:r>
            <a:endParaRPr lang="en-US" sz="1071" dirty="0"/>
          </a:p>
        </p:txBody>
      </p:sp>
      <p:sp>
        <p:nvSpPr>
          <p:cNvPr id="21" name="Rectangle 20">
            <a:extLst>
              <a:ext uri="{FF2B5EF4-FFF2-40B4-BE49-F238E27FC236}">
                <a16:creationId xmlns:a16="http://schemas.microsoft.com/office/drawing/2014/main" id="{2866EAE1-D10A-C354-9403-B340FBB649E1}"/>
              </a:ext>
            </a:extLst>
          </p:cNvPr>
          <p:cNvSpPr/>
          <p:nvPr/>
        </p:nvSpPr>
        <p:spPr>
          <a:xfrm rot="10800000">
            <a:off x="6708588" y="822799"/>
            <a:ext cx="2739383" cy="4873129"/>
          </a:xfrm>
          <a:prstGeom prst="rect">
            <a:avLst/>
          </a:prstGeom>
        </p:spPr>
        <p:txBody>
          <a:bodyPr wrap="square">
            <a:spAutoFit/>
          </a:bodyPr>
          <a:lstStyle/>
          <a:p>
            <a:r>
              <a:rPr lang="en-US" sz="1071" dirty="0">
                <a:solidFill>
                  <a:srgbClr val="000000"/>
                </a:solidFill>
                <a:latin typeface="Arial" charset="0"/>
                <a:ea typeface="Calibri" charset="0"/>
              </a:rPr>
              <a:t>This project is developing and refining tools for on-demand access (Discovery) for widely distributed web-based data, publication and software resources, with highly refined search tools:</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Publish their data, making it discoverable,</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Discover published data.</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This work is designed to facilitate data sharing, use and discovery, with the overarching objective to powerfully enable user-specified search and publish functions to data repositories, published studies, versioned software packages, study-related questions, and content.</a:t>
            </a: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In order to realize these objectives, numerous underlying infrastructure elements are needed to be completed.  Infrastructure development is therefore an important aspect of this project, including: core terminology and ontology support; data, resource, and terminology web services; as well as a neuroimaging resource registry and discovery portal.</a:t>
            </a:r>
            <a:endParaRPr lang="en-US" sz="1071" dirty="0">
              <a:latin typeface="Times New Roman" charset="0"/>
              <a:ea typeface="Calibri" charset="0"/>
            </a:endParaRPr>
          </a:p>
        </p:txBody>
      </p:sp>
    </p:spTree>
    <p:extLst>
      <p:ext uri="{BB962C8B-B14F-4D97-AF65-F5344CB8AC3E}">
        <p14:creationId xmlns:p14="http://schemas.microsoft.com/office/powerpoint/2010/main" val="1387548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TotalTime>
  <Words>2413</Words>
  <Application>Microsoft Macintosh PowerPoint</Application>
  <PresentationFormat>Custom</PresentationFormat>
  <Paragraphs>147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Beirut</vt:lpstr>
      <vt:lpstr>Calibri</vt:lpstr>
      <vt:lpstr>Calibri Light</vt:lpstr>
      <vt:lpstr>Symbol</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Bates, Julianna (Julie)</cp:lastModifiedBy>
  <cp:revision>35</cp:revision>
  <cp:lastPrinted>2022-11-11T17:37:18Z</cp:lastPrinted>
  <dcterms:created xsi:type="dcterms:W3CDTF">2017-11-06T14:57:20Z</dcterms:created>
  <dcterms:modified xsi:type="dcterms:W3CDTF">2022-11-12T13:47:54Z</dcterms:modified>
</cp:coreProperties>
</file>