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16"/>
    <p:restoredTop sz="96327"/>
  </p:normalViewPr>
  <p:slideViewPr>
    <p:cSldViewPr snapToGrid="0">
      <p:cViewPr varScale="1">
        <p:scale>
          <a:sx n="164" d="100"/>
          <a:sy n="164" d="100"/>
        </p:scale>
        <p:origin x="192"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B28E-A89B-92B2-3B09-E835059506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68EC82-60D3-F0D2-6610-1A02566ADD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7B5D9B-2E70-E158-2CA0-852022D3F8F1}"/>
              </a:ext>
            </a:extLst>
          </p:cNvPr>
          <p:cNvSpPr>
            <a:spLocks noGrp="1"/>
          </p:cNvSpPr>
          <p:nvPr>
            <p:ph type="dt" sz="half" idx="10"/>
          </p:nvPr>
        </p:nvSpPr>
        <p:spPr/>
        <p:txBody>
          <a:bodyPr/>
          <a:lstStyle/>
          <a:p>
            <a:fld id="{941F14DE-7484-C44D-89FD-D2E5337B8FC6}" type="datetimeFigureOut">
              <a:rPr lang="en-US" smtClean="0"/>
              <a:t>11/12/22</a:t>
            </a:fld>
            <a:endParaRPr lang="en-US"/>
          </a:p>
        </p:txBody>
      </p:sp>
      <p:sp>
        <p:nvSpPr>
          <p:cNvPr id="5" name="Footer Placeholder 4">
            <a:extLst>
              <a:ext uri="{FF2B5EF4-FFF2-40B4-BE49-F238E27FC236}">
                <a16:creationId xmlns:a16="http://schemas.microsoft.com/office/drawing/2014/main" id="{ED01C482-7D3C-D425-90C5-3521296166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EDA96-6CCA-32DA-5801-F67B627CEFCC}"/>
              </a:ext>
            </a:extLst>
          </p:cNvPr>
          <p:cNvSpPr>
            <a:spLocks noGrp="1"/>
          </p:cNvSpPr>
          <p:nvPr>
            <p:ph type="sldNum" sz="quarter" idx="12"/>
          </p:nvPr>
        </p:nvSpPr>
        <p:spPr/>
        <p:txBody>
          <a:bodyPr/>
          <a:lstStyle/>
          <a:p>
            <a:fld id="{2B07072C-7C57-7F40-B2C9-EEEFA2B92678}" type="slidenum">
              <a:rPr lang="en-US" smtClean="0"/>
              <a:t>‹#›</a:t>
            </a:fld>
            <a:endParaRPr lang="en-US"/>
          </a:p>
        </p:txBody>
      </p:sp>
    </p:spTree>
    <p:extLst>
      <p:ext uri="{BB962C8B-B14F-4D97-AF65-F5344CB8AC3E}">
        <p14:creationId xmlns:p14="http://schemas.microsoft.com/office/powerpoint/2010/main" val="1130520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74453-A4A9-5034-2B4C-801A9B6B94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3F118D-F363-625C-05BE-EE932D38C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5A3231-C946-A11A-F362-1A9120FF8400}"/>
              </a:ext>
            </a:extLst>
          </p:cNvPr>
          <p:cNvSpPr>
            <a:spLocks noGrp="1"/>
          </p:cNvSpPr>
          <p:nvPr>
            <p:ph type="dt" sz="half" idx="10"/>
          </p:nvPr>
        </p:nvSpPr>
        <p:spPr/>
        <p:txBody>
          <a:bodyPr/>
          <a:lstStyle/>
          <a:p>
            <a:fld id="{941F14DE-7484-C44D-89FD-D2E5337B8FC6}" type="datetimeFigureOut">
              <a:rPr lang="en-US" smtClean="0"/>
              <a:t>11/12/22</a:t>
            </a:fld>
            <a:endParaRPr lang="en-US"/>
          </a:p>
        </p:txBody>
      </p:sp>
      <p:sp>
        <p:nvSpPr>
          <p:cNvPr id="5" name="Footer Placeholder 4">
            <a:extLst>
              <a:ext uri="{FF2B5EF4-FFF2-40B4-BE49-F238E27FC236}">
                <a16:creationId xmlns:a16="http://schemas.microsoft.com/office/drawing/2014/main" id="{DD3BB848-9714-CF43-3684-5A12AED5D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4948C-AEA9-DABA-487C-E8D950012E8A}"/>
              </a:ext>
            </a:extLst>
          </p:cNvPr>
          <p:cNvSpPr>
            <a:spLocks noGrp="1"/>
          </p:cNvSpPr>
          <p:nvPr>
            <p:ph type="sldNum" sz="quarter" idx="12"/>
          </p:nvPr>
        </p:nvSpPr>
        <p:spPr/>
        <p:txBody>
          <a:bodyPr/>
          <a:lstStyle/>
          <a:p>
            <a:fld id="{2B07072C-7C57-7F40-B2C9-EEEFA2B92678}" type="slidenum">
              <a:rPr lang="en-US" smtClean="0"/>
              <a:t>‹#›</a:t>
            </a:fld>
            <a:endParaRPr lang="en-US"/>
          </a:p>
        </p:txBody>
      </p:sp>
    </p:spTree>
    <p:extLst>
      <p:ext uri="{BB962C8B-B14F-4D97-AF65-F5344CB8AC3E}">
        <p14:creationId xmlns:p14="http://schemas.microsoft.com/office/powerpoint/2010/main" val="497337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62D168-7E7E-F76C-9CA5-D2013A1F98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FB8F01-DF4E-D975-F042-C0488CF549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777E84-3BF3-D6DD-60E3-ADD7506A1DBE}"/>
              </a:ext>
            </a:extLst>
          </p:cNvPr>
          <p:cNvSpPr>
            <a:spLocks noGrp="1"/>
          </p:cNvSpPr>
          <p:nvPr>
            <p:ph type="dt" sz="half" idx="10"/>
          </p:nvPr>
        </p:nvSpPr>
        <p:spPr/>
        <p:txBody>
          <a:bodyPr/>
          <a:lstStyle/>
          <a:p>
            <a:fld id="{941F14DE-7484-C44D-89FD-D2E5337B8FC6}" type="datetimeFigureOut">
              <a:rPr lang="en-US" smtClean="0"/>
              <a:t>11/12/22</a:t>
            </a:fld>
            <a:endParaRPr lang="en-US"/>
          </a:p>
        </p:txBody>
      </p:sp>
      <p:sp>
        <p:nvSpPr>
          <p:cNvPr id="5" name="Footer Placeholder 4">
            <a:extLst>
              <a:ext uri="{FF2B5EF4-FFF2-40B4-BE49-F238E27FC236}">
                <a16:creationId xmlns:a16="http://schemas.microsoft.com/office/drawing/2014/main" id="{DB132381-9A88-EC4B-E446-24CB64426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F4A39-93C2-271C-2313-159ABDC3B7A8}"/>
              </a:ext>
            </a:extLst>
          </p:cNvPr>
          <p:cNvSpPr>
            <a:spLocks noGrp="1"/>
          </p:cNvSpPr>
          <p:nvPr>
            <p:ph type="sldNum" sz="quarter" idx="12"/>
          </p:nvPr>
        </p:nvSpPr>
        <p:spPr/>
        <p:txBody>
          <a:bodyPr/>
          <a:lstStyle/>
          <a:p>
            <a:fld id="{2B07072C-7C57-7F40-B2C9-EEEFA2B92678}" type="slidenum">
              <a:rPr lang="en-US" smtClean="0"/>
              <a:t>‹#›</a:t>
            </a:fld>
            <a:endParaRPr lang="en-US"/>
          </a:p>
        </p:txBody>
      </p:sp>
    </p:spTree>
    <p:extLst>
      <p:ext uri="{BB962C8B-B14F-4D97-AF65-F5344CB8AC3E}">
        <p14:creationId xmlns:p14="http://schemas.microsoft.com/office/powerpoint/2010/main" val="1214097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42E8-55E3-7FFA-2071-39A0DDE795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D309D4-3E4C-BD89-5996-54E9B19699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FA5736-1894-31D1-8BD1-31BBA4AC9DCF}"/>
              </a:ext>
            </a:extLst>
          </p:cNvPr>
          <p:cNvSpPr>
            <a:spLocks noGrp="1"/>
          </p:cNvSpPr>
          <p:nvPr>
            <p:ph type="dt" sz="half" idx="10"/>
          </p:nvPr>
        </p:nvSpPr>
        <p:spPr/>
        <p:txBody>
          <a:bodyPr/>
          <a:lstStyle/>
          <a:p>
            <a:fld id="{941F14DE-7484-C44D-89FD-D2E5337B8FC6}" type="datetimeFigureOut">
              <a:rPr lang="en-US" smtClean="0"/>
              <a:t>11/12/22</a:t>
            </a:fld>
            <a:endParaRPr lang="en-US"/>
          </a:p>
        </p:txBody>
      </p:sp>
      <p:sp>
        <p:nvSpPr>
          <p:cNvPr id="5" name="Footer Placeholder 4">
            <a:extLst>
              <a:ext uri="{FF2B5EF4-FFF2-40B4-BE49-F238E27FC236}">
                <a16:creationId xmlns:a16="http://schemas.microsoft.com/office/drawing/2014/main" id="{E2B949D2-9883-5C6E-BC6C-463E0173E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D34C2-4760-7829-93E1-90466E83AE6E}"/>
              </a:ext>
            </a:extLst>
          </p:cNvPr>
          <p:cNvSpPr>
            <a:spLocks noGrp="1"/>
          </p:cNvSpPr>
          <p:nvPr>
            <p:ph type="sldNum" sz="quarter" idx="12"/>
          </p:nvPr>
        </p:nvSpPr>
        <p:spPr/>
        <p:txBody>
          <a:bodyPr/>
          <a:lstStyle/>
          <a:p>
            <a:fld id="{2B07072C-7C57-7F40-B2C9-EEEFA2B92678}" type="slidenum">
              <a:rPr lang="en-US" smtClean="0"/>
              <a:t>‹#›</a:t>
            </a:fld>
            <a:endParaRPr lang="en-US"/>
          </a:p>
        </p:txBody>
      </p:sp>
    </p:spTree>
    <p:extLst>
      <p:ext uri="{BB962C8B-B14F-4D97-AF65-F5344CB8AC3E}">
        <p14:creationId xmlns:p14="http://schemas.microsoft.com/office/powerpoint/2010/main" val="600450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EABB-3363-4126-6140-E7752E31C8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9FB453-0673-2EF2-AC9B-2C77938C2A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302D31-68AA-3475-1B6B-C36CADBACCEB}"/>
              </a:ext>
            </a:extLst>
          </p:cNvPr>
          <p:cNvSpPr>
            <a:spLocks noGrp="1"/>
          </p:cNvSpPr>
          <p:nvPr>
            <p:ph type="dt" sz="half" idx="10"/>
          </p:nvPr>
        </p:nvSpPr>
        <p:spPr/>
        <p:txBody>
          <a:bodyPr/>
          <a:lstStyle/>
          <a:p>
            <a:fld id="{941F14DE-7484-C44D-89FD-D2E5337B8FC6}" type="datetimeFigureOut">
              <a:rPr lang="en-US" smtClean="0"/>
              <a:t>11/12/22</a:t>
            </a:fld>
            <a:endParaRPr lang="en-US"/>
          </a:p>
        </p:txBody>
      </p:sp>
      <p:sp>
        <p:nvSpPr>
          <p:cNvPr id="5" name="Footer Placeholder 4">
            <a:extLst>
              <a:ext uri="{FF2B5EF4-FFF2-40B4-BE49-F238E27FC236}">
                <a16:creationId xmlns:a16="http://schemas.microsoft.com/office/drawing/2014/main" id="{B7C12AC3-4A32-14EF-3015-F0B1BB5FE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B0B7C-B986-FC90-5D81-2231914A6B2B}"/>
              </a:ext>
            </a:extLst>
          </p:cNvPr>
          <p:cNvSpPr>
            <a:spLocks noGrp="1"/>
          </p:cNvSpPr>
          <p:nvPr>
            <p:ph type="sldNum" sz="quarter" idx="12"/>
          </p:nvPr>
        </p:nvSpPr>
        <p:spPr/>
        <p:txBody>
          <a:bodyPr/>
          <a:lstStyle/>
          <a:p>
            <a:fld id="{2B07072C-7C57-7F40-B2C9-EEEFA2B92678}" type="slidenum">
              <a:rPr lang="en-US" smtClean="0"/>
              <a:t>‹#›</a:t>
            </a:fld>
            <a:endParaRPr lang="en-US"/>
          </a:p>
        </p:txBody>
      </p:sp>
    </p:spTree>
    <p:extLst>
      <p:ext uri="{BB962C8B-B14F-4D97-AF65-F5344CB8AC3E}">
        <p14:creationId xmlns:p14="http://schemas.microsoft.com/office/powerpoint/2010/main" val="366988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2A279-D591-3CEC-2B31-448DF53466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16B42F-50E0-8C5D-7770-87503F5CF1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91EA1B-F420-0E31-273A-731DB900DA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EE3EFE-8CAE-F369-2D36-33319D1F5781}"/>
              </a:ext>
            </a:extLst>
          </p:cNvPr>
          <p:cNvSpPr>
            <a:spLocks noGrp="1"/>
          </p:cNvSpPr>
          <p:nvPr>
            <p:ph type="dt" sz="half" idx="10"/>
          </p:nvPr>
        </p:nvSpPr>
        <p:spPr/>
        <p:txBody>
          <a:bodyPr/>
          <a:lstStyle/>
          <a:p>
            <a:fld id="{941F14DE-7484-C44D-89FD-D2E5337B8FC6}" type="datetimeFigureOut">
              <a:rPr lang="en-US" smtClean="0"/>
              <a:t>11/12/22</a:t>
            </a:fld>
            <a:endParaRPr lang="en-US"/>
          </a:p>
        </p:txBody>
      </p:sp>
      <p:sp>
        <p:nvSpPr>
          <p:cNvPr id="6" name="Footer Placeholder 5">
            <a:extLst>
              <a:ext uri="{FF2B5EF4-FFF2-40B4-BE49-F238E27FC236}">
                <a16:creationId xmlns:a16="http://schemas.microsoft.com/office/drawing/2014/main" id="{AB0BE0BD-45AD-61FF-C268-ECBDF19B39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08B90-E1C2-4FB1-14AB-A2935A07DC2E}"/>
              </a:ext>
            </a:extLst>
          </p:cNvPr>
          <p:cNvSpPr>
            <a:spLocks noGrp="1"/>
          </p:cNvSpPr>
          <p:nvPr>
            <p:ph type="sldNum" sz="quarter" idx="12"/>
          </p:nvPr>
        </p:nvSpPr>
        <p:spPr/>
        <p:txBody>
          <a:bodyPr/>
          <a:lstStyle/>
          <a:p>
            <a:fld id="{2B07072C-7C57-7F40-B2C9-EEEFA2B92678}" type="slidenum">
              <a:rPr lang="en-US" smtClean="0"/>
              <a:t>‹#›</a:t>
            </a:fld>
            <a:endParaRPr lang="en-US"/>
          </a:p>
        </p:txBody>
      </p:sp>
    </p:spTree>
    <p:extLst>
      <p:ext uri="{BB962C8B-B14F-4D97-AF65-F5344CB8AC3E}">
        <p14:creationId xmlns:p14="http://schemas.microsoft.com/office/powerpoint/2010/main" val="2437645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5628-8D8F-F654-D012-C80C87B72F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822033-023D-4440-7AAE-F62AF36E61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62824B-5B76-0CBD-FFF6-358098819B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0AC4DE-B69A-8954-00A9-6BBB6BF97F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E7C533-3EC1-4415-5167-406C52AB16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0FCA45-64C6-BB4B-31DC-301C9FEC5D87}"/>
              </a:ext>
            </a:extLst>
          </p:cNvPr>
          <p:cNvSpPr>
            <a:spLocks noGrp="1"/>
          </p:cNvSpPr>
          <p:nvPr>
            <p:ph type="dt" sz="half" idx="10"/>
          </p:nvPr>
        </p:nvSpPr>
        <p:spPr/>
        <p:txBody>
          <a:bodyPr/>
          <a:lstStyle/>
          <a:p>
            <a:fld id="{941F14DE-7484-C44D-89FD-D2E5337B8FC6}" type="datetimeFigureOut">
              <a:rPr lang="en-US" smtClean="0"/>
              <a:t>11/12/22</a:t>
            </a:fld>
            <a:endParaRPr lang="en-US"/>
          </a:p>
        </p:txBody>
      </p:sp>
      <p:sp>
        <p:nvSpPr>
          <p:cNvPr id="8" name="Footer Placeholder 7">
            <a:extLst>
              <a:ext uri="{FF2B5EF4-FFF2-40B4-BE49-F238E27FC236}">
                <a16:creationId xmlns:a16="http://schemas.microsoft.com/office/drawing/2014/main" id="{A8D8DA10-5BA9-7100-F393-BC090F1F36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F735-41BD-E294-4AF6-64184EF419A0}"/>
              </a:ext>
            </a:extLst>
          </p:cNvPr>
          <p:cNvSpPr>
            <a:spLocks noGrp="1"/>
          </p:cNvSpPr>
          <p:nvPr>
            <p:ph type="sldNum" sz="quarter" idx="12"/>
          </p:nvPr>
        </p:nvSpPr>
        <p:spPr/>
        <p:txBody>
          <a:bodyPr/>
          <a:lstStyle/>
          <a:p>
            <a:fld id="{2B07072C-7C57-7F40-B2C9-EEEFA2B92678}" type="slidenum">
              <a:rPr lang="en-US" smtClean="0"/>
              <a:t>‹#›</a:t>
            </a:fld>
            <a:endParaRPr lang="en-US"/>
          </a:p>
        </p:txBody>
      </p:sp>
    </p:spTree>
    <p:extLst>
      <p:ext uri="{BB962C8B-B14F-4D97-AF65-F5344CB8AC3E}">
        <p14:creationId xmlns:p14="http://schemas.microsoft.com/office/powerpoint/2010/main" val="1419866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E9085-C532-B4C8-ED17-B98585458E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D02B3F-2FF5-AA96-5418-CE4F92DF97E6}"/>
              </a:ext>
            </a:extLst>
          </p:cNvPr>
          <p:cNvSpPr>
            <a:spLocks noGrp="1"/>
          </p:cNvSpPr>
          <p:nvPr>
            <p:ph type="dt" sz="half" idx="10"/>
          </p:nvPr>
        </p:nvSpPr>
        <p:spPr/>
        <p:txBody>
          <a:bodyPr/>
          <a:lstStyle/>
          <a:p>
            <a:fld id="{941F14DE-7484-C44D-89FD-D2E5337B8FC6}" type="datetimeFigureOut">
              <a:rPr lang="en-US" smtClean="0"/>
              <a:t>11/12/22</a:t>
            </a:fld>
            <a:endParaRPr lang="en-US"/>
          </a:p>
        </p:txBody>
      </p:sp>
      <p:sp>
        <p:nvSpPr>
          <p:cNvPr id="4" name="Footer Placeholder 3">
            <a:extLst>
              <a:ext uri="{FF2B5EF4-FFF2-40B4-BE49-F238E27FC236}">
                <a16:creationId xmlns:a16="http://schemas.microsoft.com/office/drawing/2014/main" id="{63D1C053-43B6-474D-364C-563717DCA2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EBE987-3859-6E47-BA00-643C8BE9BC83}"/>
              </a:ext>
            </a:extLst>
          </p:cNvPr>
          <p:cNvSpPr>
            <a:spLocks noGrp="1"/>
          </p:cNvSpPr>
          <p:nvPr>
            <p:ph type="sldNum" sz="quarter" idx="12"/>
          </p:nvPr>
        </p:nvSpPr>
        <p:spPr/>
        <p:txBody>
          <a:bodyPr/>
          <a:lstStyle/>
          <a:p>
            <a:fld id="{2B07072C-7C57-7F40-B2C9-EEEFA2B92678}" type="slidenum">
              <a:rPr lang="en-US" smtClean="0"/>
              <a:t>‹#›</a:t>
            </a:fld>
            <a:endParaRPr lang="en-US"/>
          </a:p>
        </p:txBody>
      </p:sp>
    </p:spTree>
    <p:extLst>
      <p:ext uri="{BB962C8B-B14F-4D97-AF65-F5344CB8AC3E}">
        <p14:creationId xmlns:p14="http://schemas.microsoft.com/office/powerpoint/2010/main" val="2644151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3FE84C-4875-C852-5E3E-8BE12F54396A}"/>
              </a:ext>
            </a:extLst>
          </p:cNvPr>
          <p:cNvSpPr>
            <a:spLocks noGrp="1"/>
          </p:cNvSpPr>
          <p:nvPr>
            <p:ph type="dt" sz="half" idx="10"/>
          </p:nvPr>
        </p:nvSpPr>
        <p:spPr/>
        <p:txBody>
          <a:bodyPr/>
          <a:lstStyle/>
          <a:p>
            <a:fld id="{941F14DE-7484-C44D-89FD-D2E5337B8FC6}" type="datetimeFigureOut">
              <a:rPr lang="en-US" smtClean="0"/>
              <a:t>11/12/22</a:t>
            </a:fld>
            <a:endParaRPr lang="en-US"/>
          </a:p>
        </p:txBody>
      </p:sp>
      <p:sp>
        <p:nvSpPr>
          <p:cNvPr id="3" name="Footer Placeholder 2">
            <a:extLst>
              <a:ext uri="{FF2B5EF4-FFF2-40B4-BE49-F238E27FC236}">
                <a16:creationId xmlns:a16="http://schemas.microsoft.com/office/drawing/2014/main" id="{9AB3D79C-C58E-E7EE-7678-D3F7796F2C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DA4AC5-8B2A-2830-E0D3-0255EC8E8EFC}"/>
              </a:ext>
            </a:extLst>
          </p:cNvPr>
          <p:cNvSpPr>
            <a:spLocks noGrp="1"/>
          </p:cNvSpPr>
          <p:nvPr>
            <p:ph type="sldNum" sz="quarter" idx="12"/>
          </p:nvPr>
        </p:nvSpPr>
        <p:spPr/>
        <p:txBody>
          <a:bodyPr/>
          <a:lstStyle/>
          <a:p>
            <a:fld id="{2B07072C-7C57-7F40-B2C9-EEEFA2B92678}" type="slidenum">
              <a:rPr lang="en-US" smtClean="0"/>
              <a:t>‹#›</a:t>
            </a:fld>
            <a:endParaRPr lang="en-US"/>
          </a:p>
        </p:txBody>
      </p:sp>
    </p:spTree>
    <p:extLst>
      <p:ext uri="{BB962C8B-B14F-4D97-AF65-F5344CB8AC3E}">
        <p14:creationId xmlns:p14="http://schemas.microsoft.com/office/powerpoint/2010/main" val="467270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67329-A404-9EAB-1871-2E18F1D33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A299AC-1EC3-0BD7-554C-3E377B80AD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B282B1-3E51-0500-03C9-91B5F371A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7DE30A-C8A0-0891-7862-2630EF52BA43}"/>
              </a:ext>
            </a:extLst>
          </p:cNvPr>
          <p:cNvSpPr>
            <a:spLocks noGrp="1"/>
          </p:cNvSpPr>
          <p:nvPr>
            <p:ph type="dt" sz="half" idx="10"/>
          </p:nvPr>
        </p:nvSpPr>
        <p:spPr/>
        <p:txBody>
          <a:bodyPr/>
          <a:lstStyle/>
          <a:p>
            <a:fld id="{941F14DE-7484-C44D-89FD-D2E5337B8FC6}" type="datetimeFigureOut">
              <a:rPr lang="en-US" smtClean="0"/>
              <a:t>11/12/22</a:t>
            </a:fld>
            <a:endParaRPr lang="en-US"/>
          </a:p>
        </p:txBody>
      </p:sp>
      <p:sp>
        <p:nvSpPr>
          <p:cNvPr id="6" name="Footer Placeholder 5">
            <a:extLst>
              <a:ext uri="{FF2B5EF4-FFF2-40B4-BE49-F238E27FC236}">
                <a16:creationId xmlns:a16="http://schemas.microsoft.com/office/drawing/2014/main" id="{69F359B2-07BE-40E4-9C34-294C502B2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6B92CF-8342-9185-E8EA-ED7814924E75}"/>
              </a:ext>
            </a:extLst>
          </p:cNvPr>
          <p:cNvSpPr>
            <a:spLocks noGrp="1"/>
          </p:cNvSpPr>
          <p:nvPr>
            <p:ph type="sldNum" sz="quarter" idx="12"/>
          </p:nvPr>
        </p:nvSpPr>
        <p:spPr/>
        <p:txBody>
          <a:bodyPr/>
          <a:lstStyle/>
          <a:p>
            <a:fld id="{2B07072C-7C57-7F40-B2C9-EEEFA2B92678}" type="slidenum">
              <a:rPr lang="en-US" smtClean="0"/>
              <a:t>‹#›</a:t>
            </a:fld>
            <a:endParaRPr lang="en-US"/>
          </a:p>
        </p:txBody>
      </p:sp>
    </p:spTree>
    <p:extLst>
      <p:ext uri="{BB962C8B-B14F-4D97-AF65-F5344CB8AC3E}">
        <p14:creationId xmlns:p14="http://schemas.microsoft.com/office/powerpoint/2010/main" val="74626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75C-C248-E3EF-3430-C9126FE14A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61D537-9C40-3F52-7F9C-E6F8A31998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0656EB-B987-AA5B-3A20-847CE5DA4C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57F5C5-0A2A-BAFE-4377-549A692D32C6}"/>
              </a:ext>
            </a:extLst>
          </p:cNvPr>
          <p:cNvSpPr>
            <a:spLocks noGrp="1"/>
          </p:cNvSpPr>
          <p:nvPr>
            <p:ph type="dt" sz="half" idx="10"/>
          </p:nvPr>
        </p:nvSpPr>
        <p:spPr/>
        <p:txBody>
          <a:bodyPr/>
          <a:lstStyle/>
          <a:p>
            <a:fld id="{941F14DE-7484-C44D-89FD-D2E5337B8FC6}" type="datetimeFigureOut">
              <a:rPr lang="en-US" smtClean="0"/>
              <a:t>11/12/22</a:t>
            </a:fld>
            <a:endParaRPr lang="en-US"/>
          </a:p>
        </p:txBody>
      </p:sp>
      <p:sp>
        <p:nvSpPr>
          <p:cNvPr id="6" name="Footer Placeholder 5">
            <a:extLst>
              <a:ext uri="{FF2B5EF4-FFF2-40B4-BE49-F238E27FC236}">
                <a16:creationId xmlns:a16="http://schemas.microsoft.com/office/drawing/2014/main" id="{20ADC2E3-4CEA-FD2B-8FE6-7E549CC0EC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F28559-A664-7BBD-6597-0F7D0F5AAF66}"/>
              </a:ext>
            </a:extLst>
          </p:cNvPr>
          <p:cNvSpPr>
            <a:spLocks noGrp="1"/>
          </p:cNvSpPr>
          <p:nvPr>
            <p:ph type="sldNum" sz="quarter" idx="12"/>
          </p:nvPr>
        </p:nvSpPr>
        <p:spPr/>
        <p:txBody>
          <a:bodyPr/>
          <a:lstStyle/>
          <a:p>
            <a:fld id="{2B07072C-7C57-7F40-B2C9-EEEFA2B92678}" type="slidenum">
              <a:rPr lang="en-US" smtClean="0"/>
              <a:t>‹#›</a:t>
            </a:fld>
            <a:endParaRPr lang="en-US"/>
          </a:p>
        </p:txBody>
      </p:sp>
    </p:spTree>
    <p:extLst>
      <p:ext uri="{BB962C8B-B14F-4D97-AF65-F5344CB8AC3E}">
        <p14:creationId xmlns:p14="http://schemas.microsoft.com/office/powerpoint/2010/main" val="76957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0AF053-E5D6-13C8-25D3-5F1644C7C8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293B0C-990C-11C9-12B9-3CE894F7BF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E87B2-89E8-4F49-7530-83F0B10366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F14DE-7484-C44D-89FD-D2E5337B8FC6}" type="datetimeFigureOut">
              <a:rPr lang="en-US" smtClean="0"/>
              <a:t>11/12/22</a:t>
            </a:fld>
            <a:endParaRPr lang="en-US"/>
          </a:p>
        </p:txBody>
      </p:sp>
      <p:sp>
        <p:nvSpPr>
          <p:cNvPr id="5" name="Footer Placeholder 4">
            <a:extLst>
              <a:ext uri="{FF2B5EF4-FFF2-40B4-BE49-F238E27FC236}">
                <a16:creationId xmlns:a16="http://schemas.microsoft.com/office/drawing/2014/main" id="{D2DA86F2-1728-7547-47CB-19A8B07597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B00B8D-F23C-FC40-82ED-46787DF506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07072C-7C57-7F40-B2C9-EEEFA2B92678}" type="slidenum">
              <a:rPr lang="en-US" smtClean="0"/>
              <a:t>‹#›</a:t>
            </a:fld>
            <a:endParaRPr lang="en-US"/>
          </a:p>
        </p:txBody>
      </p:sp>
    </p:spTree>
    <p:extLst>
      <p:ext uri="{BB962C8B-B14F-4D97-AF65-F5344CB8AC3E}">
        <p14:creationId xmlns:p14="http://schemas.microsoft.com/office/powerpoint/2010/main" val="467543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https://lh3.googleusercontent.com/m0zafVQk8v_hwU6CTQBoqIN59Ku_rUl-0ZkVh_8Q3CdKADlGNg2AjIxhl9YZcXj7iqm6yULBT3MWsFdz4j5udLrUbqBLv963VnyZ-GVyhM-l5gkPmD3XemjFGDMgsYmZ3rK0XIq9v_zZqXCQ6D6OZC2K5IHcKiJHOidKQGh3uuuYpOp5T6wWkY7WI12BmYc=nw" TargetMode="External"/><Relationship Id="rId7"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tiff"/><Relationship Id="rId9" Type="http://schemas.openxmlformats.org/officeDocument/2006/relationships/hyperlink" Target="http://nipype.readthedocs.io/en/late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B20EAD-987C-C3CB-82A4-25678C439B1F}"/>
              </a:ext>
            </a:extLst>
          </p:cNvPr>
          <p:cNvSpPr/>
          <p:nvPr/>
        </p:nvSpPr>
        <p:spPr>
          <a:xfrm>
            <a:off x="4272482" y="77771"/>
            <a:ext cx="3622277" cy="6702458"/>
          </a:xfrm>
          <a:prstGeom prst="rect">
            <a:avLst/>
          </a:prstGeom>
          <a:noFill/>
          <a:ln w="28575">
            <a:solidFill>
              <a:srgbClr val="FF86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1610" tIns="40805" rIns="81610" bIns="40805" numCol="1" spcCol="0" rtlCol="0" fromWordArt="0" anchor="ctr" anchorCtr="0" forceAA="0" compatLnSpc="1">
            <a:prstTxWarp prst="textNoShape">
              <a:avLst/>
            </a:prstTxWarp>
            <a:noAutofit/>
          </a:bodyPr>
          <a:lstStyle/>
          <a:p>
            <a:endParaRPr lang="en-US" sz="1607" b="1" dirty="0"/>
          </a:p>
        </p:txBody>
      </p:sp>
      <p:sp>
        <p:nvSpPr>
          <p:cNvPr id="6" name="TextBox 5">
            <a:extLst>
              <a:ext uri="{FF2B5EF4-FFF2-40B4-BE49-F238E27FC236}">
                <a16:creationId xmlns:a16="http://schemas.microsoft.com/office/drawing/2014/main" id="{9983A09C-D7E9-FE08-CE81-DE9FCDBD596D}"/>
              </a:ext>
            </a:extLst>
          </p:cNvPr>
          <p:cNvSpPr txBox="1"/>
          <p:nvPr/>
        </p:nvSpPr>
        <p:spPr>
          <a:xfrm>
            <a:off x="5853943" y="1827372"/>
            <a:ext cx="184731" cy="369332"/>
          </a:xfrm>
          <a:prstGeom prst="rect">
            <a:avLst/>
          </a:prstGeom>
          <a:noFill/>
        </p:spPr>
        <p:txBody>
          <a:bodyPr wrap="none" rtlCol="0">
            <a:spAutoFit/>
          </a:bodyPr>
          <a:lstStyle/>
          <a:p>
            <a:endParaRPr lang="en-US" dirty="0"/>
          </a:p>
        </p:txBody>
      </p:sp>
      <p:pic>
        <p:nvPicPr>
          <p:cNvPr id="1025" name="Picture 1" descr="Diagram&#10;&#10;Description automatically generated">
            <a:extLst>
              <a:ext uri="{FF2B5EF4-FFF2-40B4-BE49-F238E27FC236}">
                <a16:creationId xmlns:a16="http://schemas.microsoft.com/office/drawing/2014/main" id="{8E0AFD4F-F3F9-4365-3CDC-4BDD4C580A97}"/>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594645" y="1794026"/>
            <a:ext cx="2959100" cy="166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29DFA50-765D-E282-0DFE-05F85B502376}"/>
              </a:ext>
            </a:extLst>
          </p:cNvPr>
          <p:cNvSpPr txBox="1"/>
          <p:nvPr/>
        </p:nvSpPr>
        <p:spPr>
          <a:xfrm>
            <a:off x="5794098" y="502687"/>
            <a:ext cx="901209" cy="284693"/>
          </a:xfrm>
          <a:prstGeom prst="rect">
            <a:avLst/>
          </a:prstGeom>
          <a:noFill/>
          <a:ln>
            <a:solidFill>
              <a:srgbClr val="FF8636"/>
            </a:solidFill>
          </a:ln>
        </p:spPr>
        <p:txBody>
          <a:bodyPr wrap="none" rtlCol="0">
            <a:spAutoFit/>
          </a:bodyPr>
          <a:lstStyle/>
          <a:p>
            <a:r>
              <a:rPr lang="en-US" sz="1250" b="1" dirty="0">
                <a:solidFill>
                  <a:srgbClr val="0085B6"/>
                </a:solidFill>
                <a:latin typeface="Arial" charset="0"/>
                <a:ea typeface="Arial" charset="0"/>
                <a:cs typeface="Arial" charset="0"/>
              </a:rPr>
              <a:t>Overview</a:t>
            </a:r>
          </a:p>
        </p:txBody>
      </p:sp>
      <p:sp>
        <p:nvSpPr>
          <p:cNvPr id="12" name="TextBox 11">
            <a:extLst>
              <a:ext uri="{FF2B5EF4-FFF2-40B4-BE49-F238E27FC236}">
                <a16:creationId xmlns:a16="http://schemas.microsoft.com/office/drawing/2014/main" id="{100ACD58-996C-D182-BBFC-646D6F071F06}"/>
              </a:ext>
            </a:extLst>
          </p:cNvPr>
          <p:cNvSpPr txBox="1"/>
          <p:nvPr/>
        </p:nvSpPr>
        <p:spPr>
          <a:xfrm>
            <a:off x="4765152" y="1057931"/>
            <a:ext cx="2959100" cy="769441"/>
          </a:xfrm>
          <a:prstGeom prst="rect">
            <a:avLst/>
          </a:prstGeom>
          <a:noFill/>
        </p:spPr>
        <p:txBody>
          <a:bodyPr wrap="square">
            <a:spAutoFit/>
          </a:bodyPr>
          <a:lstStyle/>
          <a:p>
            <a:r>
              <a:rPr lang="en-US" sz="1100" b="1" dirty="0" err="1">
                <a:latin typeface="Arial" charset="0"/>
                <a:ea typeface="Calibri" charset="0"/>
                <a:cs typeface="Times New Roman" charset="0"/>
              </a:rPr>
              <a:t>ReproNim’s</a:t>
            </a:r>
            <a:r>
              <a:rPr lang="en-US" sz="1100" b="1" dirty="0">
                <a:latin typeface="Arial" charset="0"/>
                <a:ea typeface="Calibri" charset="0"/>
                <a:cs typeface="Times New Roman" charset="0"/>
              </a:rPr>
              <a:t> goal </a:t>
            </a:r>
            <a:r>
              <a:rPr lang="en-US" sz="1100" dirty="0">
                <a:latin typeface="Arial" charset="0"/>
                <a:ea typeface="Calibri" charset="0"/>
                <a:cs typeface="Times New Roman" charset="0"/>
              </a:rPr>
              <a:t>is to improve the reproducibility of neuroimaging research, while making the process easier and more efficient for investigators. </a:t>
            </a:r>
            <a:endParaRPr lang="en-US" sz="1100" dirty="0">
              <a:latin typeface="Calibri" charset="0"/>
              <a:ea typeface="Calibri" charset="0"/>
              <a:cs typeface="Times New Roman" charset="0"/>
            </a:endParaRPr>
          </a:p>
        </p:txBody>
      </p:sp>
      <p:sp>
        <p:nvSpPr>
          <p:cNvPr id="14" name="TextBox 13">
            <a:extLst>
              <a:ext uri="{FF2B5EF4-FFF2-40B4-BE49-F238E27FC236}">
                <a16:creationId xmlns:a16="http://schemas.microsoft.com/office/drawing/2014/main" id="{636D9B8C-EEC1-E90C-38B0-79FDE908EFF2}"/>
              </a:ext>
            </a:extLst>
          </p:cNvPr>
          <p:cNvSpPr txBox="1"/>
          <p:nvPr/>
        </p:nvSpPr>
        <p:spPr>
          <a:xfrm>
            <a:off x="4594646" y="3525493"/>
            <a:ext cx="3112568" cy="1954381"/>
          </a:xfrm>
          <a:prstGeom prst="rect">
            <a:avLst/>
          </a:prstGeom>
          <a:noFill/>
        </p:spPr>
        <p:txBody>
          <a:bodyPr wrap="square">
            <a:spAutoFit/>
          </a:bodyPr>
          <a:lstStyle/>
          <a:p>
            <a:r>
              <a:rPr lang="en-US" sz="1100" dirty="0" err="1">
                <a:solidFill>
                  <a:srgbClr val="000000"/>
                </a:solidFill>
                <a:latin typeface="Arial" charset="0"/>
                <a:ea typeface="Calibri" charset="0"/>
              </a:rPr>
              <a:t>ReproNim</a:t>
            </a:r>
            <a:r>
              <a:rPr lang="en-US" sz="1100" dirty="0">
                <a:solidFill>
                  <a:srgbClr val="000000"/>
                </a:solidFill>
                <a:latin typeface="Arial" charset="0"/>
                <a:ea typeface="Calibri" charset="0"/>
              </a:rPr>
              <a:t> delivers a reproducible analysis framework comprised of components that include:</a:t>
            </a:r>
          </a:p>
          <a:p>
            <a:endParaRPr lang="en-US" sz="1100" dirty="0">
              <a:solidFill>
                <a:srgbClr val="000000"/>
              </a:solidFill>
              <a:latin typeface="Arial" charset="0"/>
              <a:ea typeface="Calibri" charset="0"/>
            </a:endParaRPr>
          </a:p>
          <a:p>
            <a:pPr marL="285750" indent="-285750">
              <a:buFont typeface="Arial" panose="020B0604020202020204" pitchFamily="34" charset="0"/>
              <a:buChar char="•"/>
            </a:pPr>
            <a:r>
              <a:rPr lang="en-US" sz="1100" dirty="0">
                <a:solidFill>
                  <a:srgbClr val="000000"/>
                </a:solidFill>
                <a:latin typeface="Arial" charset="0"/>
              </a:rPr>
              <a:t>Data and Software Discovery</a:t>
            </a:r>
          </a:p>
          <a:p>
            <a:pPr marL="285750" indent="-285750">
              <a:buFont typeface="Arial" panose="020B0604020202020204" pitchFamily="34" charset="0"/>
              <a:buChar char="•"/>
            </a:pPr>
            <a:r>
              <a:rPr lang="en-US" sz="1100" dirty="0">
                <a:solidFill>
                  <a:srgbClr val="000000"/>
                </a:solidFill>
                <a:latin typeface="Arial" charset="0"/>
              </a:rPr>
              <a:t>Implementation of Standardized Description of data, results and workflows</a:t>
            </a:r>
          </a:p>
          <a:p>
            <a:pPr marL="285750" indent="-285750">
              <a:buFont typeface="Arial" panose="020B0604020202020204" pitchFamily="34" charset="0"/>
              <a:buChar char="•"/>
            </a:pPr>
            <a:r>
              <a:rPr lang="en-US" sz="1100" dirty="0">
                <a:solidFill>
                  <a:srgbClr val="000000"/>
                </a:solidFill>
                <a:latin typeface="Arial" charset="0"/>
              </a:rPr>
              <a:t>Development of Execution Options that facilitates operation in all computational environments</a:t>
            </a:r>
          </a:p>
          <a:p>
            <a:pPr marL="285750" indent="-285750">
              <a:buFont typeface="Arial" panose="020B0604020202020204" pitchFamily="34" charset="0"/>
              <a:buChar char="•"/>
            </a:pPr>
            <a:r>
              <a:rPr lang="en-US" sz="1100" dirty="0">
                <a:solidFill>
                  <a:srgbClr val="000000"/>
                </a:solidFill>
                <a:latin typeface="Arial" charset="0"/>
              </a:rPr>
              <a:t>Training and Education to the community</a:t>
            </a:r>
            <a:endParaRPr lang="en-US" sz="1100" dirty="0"/>
          </a:p>
        </p:txBody>
      </p:sp>
      <p:sp>
        <p:nvSpPr>
          <p:cNvPr id="16" name="TextBox 15">
            <a:extLst>
              <a:ext uri="{FF2B5EF4-FFF2-40B4-BE49-F238E27FC236}">
                <a16:creationId xmlns:a16="http://schemas.microsoft.com/office/drawing/2014/main" id="{851E1A86-E3A0-BC79-9E12-49BA95F16710}"/>
              </a:ext>
            </a:extLst>
          </p:cNvPr>
          <p:cNvSpPr txBox="1"/>
          <p:nvPr/>
        </p:nvSpPr>
        <p:spPr>
          <a:xfrm>
            <a:off x="4711280" y="5580119"/>
            <a:ext cx="2842465" cy="938719"/>
          </a:xfrm>
          <a:prstGeom prst="rect">
            <a:avLst/>
          </a:prstGeom>
          <a:noFill/>
        </p:spPr>
        <p:txBody>
          <a:bodyPr wrap="square">
            <a:spAutoFit/>
          </a:bodyPr>
          <a:lstStyle/>
          <a:p>
            <a:r>
              <a:rPr lang="en-US" sz="1100" dirty="0">
                <a:solidFill>
                  <a:srgbClr val="000000"/>
                </a:solidFill>
                <a:latin typeface="Arial" charset="0"/>
                <a:ea typeface="Calibri" charset="0"/>
              </a:rPr>
              <a:t>All components of the framework are intended to foster continued use and development of the reproducible and generalizable framework in neuroimaging research. </a:t>
            </a:r>
            <a:endParaRPr lang="en-US" sz="1100" dirty="0"/>
          </a:p>
        </p:txBody>
      </p:sp>
      <p:pic>
        <p:nvPicPr>
          <p:cNvPr id="2" name="Picture 1">
            <a:extLst>
              <a:ext uri="{FF2B5EF4-FFF2-40B4-BE49-F238E27FC236}">
                <a16:creationId xmlns:a16="http://schemas.microsoft.com/office/drawing/2014/main" id="{0866C00B-94E1-0C32-949B-461A2A5E0D8F}"/>
              </a:ext>
            </a:extLst>
          </p:cNvPr>
          <p:cNvPicPr>
            <a:picLocks noChangeAspect="1"/>
          </p:cNvPicPr>
          <p:nvPr/>
        </p:nvPicPr>
        <p:blipFill>
          <a:blip r:embed="rId4"/>
          <a:stretch>
            <a:fillRect/>
          </a:stretch>
        </p:blipFill>
        <p:spPr>
          <a:xfrm>
            <a:off x="9663646" y="186671"/>
            <a:ext cx="1115501" cy="1043765"/>
          </a:xfrm>
          <a:prstGeom prst="rect">
            <a:avLst/>
          </a:prstGeom>
        </p:spPr>
      </p:pic>
      <p:sp>
        <p:nvSpPr>
          <p:cNvPr id="3" name="Rectangle 2">
            <a:extLst>
              <a:ext uri="{FF2B5EF4-FFF2-40B4-BE49-F238E27FC236}">
                <a16:creationId xmlns:a16="http://schemas.microsoft.com/office/drawing/2014/main" id="{C0E5DAE6-B4B2-FB0E-15AC-0DCB6E7C4AB1}"/>
              </a:ext>
            </a:extLst>
          </p:cNvPr>
          <p:cNvSpPr/>
          <p:nvPr/>
        </p:nvSpPr>
        <p:spPr>
          <a:xfrm>
            <a:off x="9102215" y="2235041"/>
            <a:ext cx="2392816" cy="1245854"/>
          </a:xfrm>
          <a:prstGeom prst="rect">
            <a:avLst/>
          </a:prstGeom>
          <a:ln>
            <a:noFill/>
          </a:ln>
        </p:spPr>
        <p:txBody>
          <a:bodyPr wrap="square">
            <a:spAutoFit/>
          </a:bodyPr>
          <a:lstStyle/>
          <a:p>
            <a:r>
              <a:rPr lang="en-US" sz="1071" dirty="0" err="1">
                <a:solidFill>
                  <a:srgbClr val="0085B6"/>
                </a:solidFill>
                <a:latin typeface="Arial" charset="0"/>
                <a:ea typeface="Calibri" charset="0"/>
                <a:cs typeface="Times New Roman" charset="0"/>
              </a:rPr>
              <a:t>ReproNim</a:t>
            </a:r>
            <a:r>
              <a:rPr lang="en-US" sz="1071" dirty="0">
                <a:solidFill>
                  <a:srgbClr val="0085B6"/>
                </a:solidFill>
                <a:latin typeface="Arial" charset="0"/>
                <a:ea typeface="Calibri" charset="0"/>
                <a:cs typeface="Times New Roman" charset="0"/>
              </a:rPr>
              <a:t> envisions a neuroimaging research landscape in which knowledge is generated, recorded and reported in a reproducible fashion and coupled with the ability to reuse and extend these studies by others in the community.</a:t>
            </a:r>
          </a:p>
        </p:txBody>
      </p:sp>
      <p:sp>
        <p:nvSpPr>
          <p:cNvPr id="5" name="Rectangle 4">
            <a:extLst>
              <a:ext uri="{FF2B5EF4-FFF2-40B4-BE49-F238E27FC236}">
                <a16:creationId xmlns:a16="http://schemas.microsoft.com/office/drawing/2014/main" id="{BC3D34E2-5589-EE81-5560-5F17DC40E5D2}"/>
              </a:ext>
            </a:extLst>
          </p:cNvPr>
          <p:cNvSpPr/>
          <p:nvPr/>
        </p:nvSpPr>
        <p:spPr>
          <a:xfrm>
            <a:off x="9418580" y="3910304"/>
            <a:ext cx="1706725" cy="632802"/>
          </a:xfrm>
          <a:prstGeom prst="rect">
            <a:avLst/>
          </a:prstGeom>
          <a:ln>
            <a:solidFill>
              <a:srgbClr val="FF8636"/>
            </a:solidFill>
          </a:ln>
        </p:spPr>
        <p:txBody>
          <a:bodyPr wrap="square">
            <a:spAutoFit/>
          </a:bodyPr>
          <a:lstStyle/>
          <a:p>
            <a:pPr algn="ctr">
              <a:spcAft>
                <a:spcPts val="536"/>
              </a:spcAft>
            </a:pPr>
            <a:r>
              <a:rPr lang="en-US" sz="893" b="1" dirty="0">
                <a:solidFill>
                  <a:srgbClr val="FF8636"/>
                </a:solidFill>
                <a:latin typeface="Calibri" charset="0"/>
                <a:ea typeface="Times New Roman" charset="0"/>
                <a:cs typeface="Times New Roman" charset="0"/>
              </a:rPr>
              <a:t>URL: </a:t>
            </a:r>
            <a:r>
              <a:rPr lang="en-US" sz="893" b="1" dirty="0" err="1">
                <a:solidFill>
                  <a:srgbClr val="FF8636"/>
                </a:solidFill>
                <a:latin typeface="Calibri" charset="0"/>
                <a:ea typeface="Times New Roman" charset="0"/>
                <a:cs typeface="Times New Roman" charset="0"/>
              </a:rPr>
              <a:t>ReproNim.org</a:t>
            </a:r>
            <a:endParaRPr lang="en-US" sz="893" b="1" dirty="0">
              <a:solidFill>
                <a:srgbClr val="FF8636"/>
              </a:solidFill>
              <a:latin typeface="Calibri" charset="0"/>
              <a:ea typeface="Times New Roman" charset="0"/>
              <a:cs typeface="Times New Roman" charset="0"/>
            </a:endParaRPr>
          </a:p>
          <a:p>
            <a:pPr algn="ctr">
              <a:spcAft>
                <a:spcPts val="536"/>
              </a:spcAft>
            </a:pPr>
            <a:r>
              <a:rPr lang="en-US" sz="893" b="1" dirty="0">
                <a:solidFill>
                  <a:srgbClr val="FF8636"/>
                </a:solidFill>
                <a:latin typeface="Calibri" charset="0"/>
                <a:ea typeface="Times New Roman" charset="0"/>
                <a:cs typeface="Times New Roman" charset="0"/>
              </a:rPr>
              <a:t>Twitter: @</a:t>
            </a:r>
            <a:r>
              <a:rPr lang="en-US" sz="893" b="1" dirty="0" err="1">
                <a:solidFill>
                  <a:srgbClr val="FF8636"/>
                </a:solidFill>
                <a:latin typeface="Calibri" charset="0"/>
                <a:ea typeface="Times New Roman" charset="0"/>
                <a:cs typeface="Times New Roman" charset="0"/>
              </a:rPr>
              <a:t>ReproNim</a:t>
            </a:r>
            <a:endParaRPr lang="en-US" sz="893" b="1" dirty="0">
              <a:solidFill>
                <a:srgbClr val="FF8636"/>
              </a:solidFill>
              <a:latin typeface="Calibri" charset="0"/>
              <a:ea typeface="Times New Roman" charset="0"/>
              <a:cs typeface="Times New Roman" charset="0"/>
            </a:endParaRPr>
          </a:p>
          <a:p>
            <a:pPr algn="ctr">
              <a:spcAft>
                <a:spcPts val="536"/>
              </a:spcAft>
            </a:pPr>
            <a:r>
              <a:rPr lang="en-US" sz="893" b="1" dirty="0">
                <a:solidFill>
                  <a:srgbClr val="FF8636"/>
                </a:solidFill>
                <a:latin typeface="Calibri" charset="0"/>
                <a:ea typeface="Times New Roman" charset="0"/>
                <a:cs typeface="Times New Roman" charset="0"/>
              </a:rPr>
              <a:t>Email: </a:t>
            </a:r>
            <a:r>
              <a:rPr lang="en-US" sz="893" b="1" dirty="0" err="1">
                <a:solidFill>
                  <a:srgbClr val="FF8636"/>
                </a:solidFill>
                <a:latin typeface="Calibri" charset="0"/>
                <a:ea typeface="Times New Roman" charset="0"/>
                <a:cs typeface="Times New Roman" charset="0"/>
              </a:rPr>
              <a:t>info@repronim.org</a:t>
            </a:r>
            <a:endParaRPr lang="en-US" sz="893" b="1" dirty="0">
              <a:solidFill>
                <a:srgbClr val="FF8636"/>
              </a:solidFill>
              <a:latin typeface="Calibri" charset="0"/>
              <a:ea typeface="Times New Roman" charset="0"/>
              <a:cs typeface="Times New Roman" charset="0"/>
            </a:endParaRPr>
          </a:p>
        </p:txBody>
      </p:sp>
      <p:pic>
        <p:nvPicPr>
          <p:cNvPr id="7" name="Picture 6" descr="nibib.png">
            <a:extLst>
              <a:ext uri="{FF2B5EF4-FFF2-40B4-BE49-F238E27FC236}">
                <a16:creationId xmlns:a16="http://schemas.microsoft.com/office/drawing/2014/main" id="{10962462-A694-D72A-06CD-4539ECAD05E4}"/>
              </a:ext>
            </a:extLst>
          </p:cNvPr>
          <p:cNvPicPr/>
          <p:nvPr/>
        </p:nvPicPr>
        <p:blipFill>
          <a:blip r:embed="rId5">
            <a:extLst>
              <a:ext uri="{28A0092B-C50C-407E-A947-70E740481C1C}">
                <a14:useLocalDpi xmlns:a14="http://schemas.microsoft.com/office/drawing/2010/main" val="0"/>
              </a:ext>
            </a:extLst>
          </a:blip>
          <a:stretch>
            <a:fillRect/>
          </a:stretch>
        </p:blipFill>
        <p:spPr>
          <a:xfrm>
            <a:off x="9545196" y="6350655"/>
            <a:ext cx="318172" cy="311042"/>
          </a:xfrm>
          <a:prstGeom prst="rect">
            <a:avLst/>
          </a:prstGeom>
        </p:spPr>
      </p:pic>
      <p:pic>
        <p:nvPicPr>
          <p:cNvPr id="9" name="Picture 8" descr="nitrc_logo.png">
            <a:extLst>
              <a:ext uri="{FF2B5EF4-FFF2-40B4-BE49-F238E27FC236}">
                <a16:creationId xmlns:a16="http://schemas.microsoft.com/office/drawing/2014/main" id="{0A69D266-E251-7B5F-195B-27822B0F4E3A}"/>
              </a:ext>
            </a:extLst>
          </p:cNvPr>
          <p:cNvPicPr/>
          <p:nvPr/>
        </p:nvPicPr>
        <p:blipFill rotWithShape="1">
          <a:blip r:embed="rId6">
            <a:extLst>
              <a:ext uri="{28A0092B-C50C-407E-A947-70E740481C1C}">
                <a14:useLocalDpi xmlns:a14="http://schemas.microsoft.com/office/drawing/2010/main" val="0"/>
              </a:ext>
            </a:extLst>
          </a:blip>
          <a:srcRect r="67662"/>
          <a:stretch/>
        </p:blipFill>
        <p:spPr>
          <a:xfrm>
            <a:off x="9004617" y="5447772"/>
            <a:ext cx="692482" cy="264694"/>
          </a:xfrm>
          <a:prstGeom prst="rect">
            <a:avLst/>
          </a:prstGeom>
          <a:solidFill>
            <a:schemeClr val="bg1"/>
          </a:solidFill>
        </p:spPr>
      </p:pic>
      <p:pic>
        <p:nvPicPr>
          <p:cNvPr id="10" name="Picture 9" descr="NeuroDebian.jpg">
            <a:extLst>
              <a:ext uri="{FF2B5EF4-FFF2-40B4-BE49-F238E27FC236}">
                <a16:creationId xmlns:a16="http://schemas.microsoft.com/office/drawing/2014/main" id="{919D931A-1AEE-1F63-3488-1B82A19CDE18}"/>
              </a:ext>
            </a:extLst>
          </p:cNvPr>
          <p:cNvPicPr/>
          <p:nvPr/>
        </p:nvPicPr>
        <p:blipFill>
          <a:blip r:embed="rId7">
            <a:extLst>
              <a:ext uri="{28A0092B-C50C-407E-A947-70E740481C1C}">
                <a14:useLocalDpi xmlns:a14="http://schemas.microsoft.com/office/drawing/2010/main" val="0"/>
              </a:ext>
            </a:extLst>
          </a:blip>
          <a:stretch>
            <a:fillRect/>
          </a:stretch>
        </p:blipFill>
        <p:spPr>
          <a:xfrm>
            <a:off x="10807901" y="5484157"/>
            <a:ext cx="710647" cy="173372"/>
          </a:xfrm>
          <a:prstGeom prst="rect">
            <a:avLst/>
          </a:prstGeom>
        </p:spPr>
      </p:pic>
      <p:pic>
        <p:nvPicPr>
          <p:cNvPr id="11" name="Picture 10" descr="nif-logo.png">
            <a:extLst>
              <a:ext uri="{FF2B5EF4-FFF2-40B4-BE49-F238E27FC236}">
                <a16:creationId xmlns:a16="http://schemas.microsoft.com/office/drawing/2014/main" id="{6516E90B-529C-F610-8942-3B07B330D3C3}"/>
              </a:ext>
            </a:extLst>
          </p:cNvPr>
          <p:cNvPicPr/>
          <p:nvPr/>
        </p:nvPicPr>
        <p:blipFill>
          <a:blip r:embed="rId8">
            <a:extLst>
              <a:ext uri="{28A0092B-C50C-407E-A947-70E740481C1C}">
                <a14:useLocalDpi xmlns:a14="http://schemas.microsoft.com/office/drawing/2010/main" val="0"/>
              </a:ext>
            </a:extLst>
          </a:blip>
          <a:stretch>
            <a:fillRect/>
          </a:stretch>
        </p:blipFill>
        <p:spPr>
          <a:xfrm>
            <a:off x="10024340" y="5455452"/>
            <a:ext cx="364209" cy="230782"/>
          </a:xfrm>
          <a:prstGeom prst="rect">
            <a:avLst/>
          </a:prstGeom>
        </p:spPr>
      </p:pic>
      <p:sp>
        <p:nvSpPr>
          <p:cNvPr id="13" name="Rectangle 12">
            <a:extLst>
              <a:ext uri="{FF2B5EF4-FFF2-40B4-BE49-F238E27FC236}">
                <a16:creationId xmlns:a16="http://schemas.microsoft.com/office/drawing/2014/main" id="{A78C068C-75F9-E9CF-F306-355F6FE21D74}"/>
              </a:ext>
            </a:extLst>
          </p:cNvPr>
          <p:cNvSpPr/>
          <p:nvPr/>
        </p:nvSpPr>
        <p:spPr>
          <a:xfrm>
            <a:off x="9819588" y="6421036"/>
            <a:ext cx="1682921" cy="202235"/>
          </a:xfrm>
          <a:prstGeom prst="rect">
            <a:avLst/>
          </a:prstGeom>
        </p:spPr>
        <p:txBody>
          <a:bodyPr wrap="square">
            <a:spAutoFit/>
          </a:bodyPr>
          <a:lstStyle/>
          <a:p>
            <a:r>
              <a:rPr lang="en-US" sz="714" b="1" dirty="0">
                <a:latin typeface="Arial" charset="0"/>
                <a:ea typeface="Arial" charset="0"/>
                <a:cs typeface="Arial" charset="0"/>
              </a:rPr>
              <a:t>Support</a:t>
            </a:r>
            <a:r>
              <a:rPr lang="en-US" sz="714" dirty="0">
                <a:latin typeface="Arial" charset="0"/>
                <a:ea typeface="Arial" charset="0"/>
                <a:cs typeface="Arial" charset="0"/>
              </a:rPr>
              <a:t>: NIH-NIBIB P41 EB019936</a:t>
            </a:r>
          </a:p>
        </p:txBody>
      </p:sp>
      <p:sp>
        <p:nvSpPr>
          <p:cNvPr id="15" name="Rectangle 14">
            <a:extLst>
              <a:ext uri="{FF2B5EF4-FFF2-40B4-BE49-F238E27FC236}">
                <a16:creationId xmlns:a16="http://schemas.microsoft.com/office/drawing/2014/main" id="{8B9A180F-3854-F82B-40A9-E76224C75779}"/>
              </a:ext>
            </a:extLst>
          </p:cNvPr>
          <p:cNvSpPr/>
          <p:nvPr/>
        </p:nvSpPr>
        <p:spPr>
          <a:xfrm>
            <a:off x="9418582" y="5017962"/>
            <a:ext cx="1706725" cy="215893"/>
          </a:xfrm>
          <a:prstGeom prst="rect">
            <a:avLst/>
          </a:prstGeom>
        </p:spPr>
        <p:txBody>
          <a:bodyPr wrap="square">
            <a:spAutoFit/>
          </a:bodyPr>
          <a:lstStyle/>
          <a:p>
            <a:r>
              <a:rPr lang="en-US" sz="803" b="1" u="sng" dirty="0" err="1">
                <a:latin typeface="Arial" charset="0"/>
                <a:ea typeface="Arial" charset="0"/>
                <a:cs typeface="Arial" charset="0"/>
              </a:rPr>
              <a:t>ReproNim</a:t>
            </a:r>
            <a:r>
              <a:rPr lang="en-US" sz="803" b="1" u="sng" dirty="0">
                <a:solidFill>
                  <a:srgbClr val="0085B6"/>
                </a:solidFill>
                <a:latin typeface="Arial" charset="0"/>
                <a:ea typeface="Arial" charset="0"/>
                <a:cs typeface="Arial" charset="0"/>
              </a:rPr>
              <a:t> </a:t>
            </a:r>
            <a:r>
              <a:rPr lang="en-US" sz="803" b="1" u="sng" dirty="0">
                <a:latin typeface="Arial" charset="0"/>
                <a:ea typeface="Arial" charset="0"/>
                <a:cs typeface="Arial" charset="0"/>
              </a:rPr>
              <a:t>is made possible by</a:t>
            </a:r>
            <a:r>
              <a:rPr lang="en-US" sz="714" dirty="0">
                <a:latin typeface="Arial" charset="0"/>
                <a:ea typeface="Arial" charset="0"/>
                <a:cs typeface="Arial" charset="0"/>
              </a:rPr>
              <a:t>: </a:t>
            </a:r>
          </a:p>
        </p:txBody>
      </p:sp>
      <p:sp>
        <p:nvSpPr>
          <p:cNvPr id="17" name="Rectangle 16">
            <a:extLst>
              <a:ext uri="{FF2B5EF4-FFF2-40B4-BE49-F238E27FC236}">
                <a16:creationId xmlns:a16="http://schemas.microsoft.com/office/drawing/2014/main" id="{C9286E15-790E-7A67-00B1-FE5F644268CB}"/>
              </a:ext>
            </a:extLst>
          </p:cNvPr>
          <p:cNvSpPr/>
          <p:nvPr/>
        </p:nvSpPr>
        <p:spPr>
          <a:xfrm>
            <a:off x="9564420" y="5900904"/>
            <a:ext cx="955897" cy="312137"/>
          </a:xfrm>
          <a:prstGeom prst="rect">
            <a:avLst/>
          </a:prstGeom>
        </p:spPr>
        <p:txBody>
          <a:bodyPr wrap="square">
            <a:spAutoFit/>
          </a:bodyPr>
          <a:lstStyle/>
          <a:p>
            <a:r>
              <a:rPr lang="en-US" sz="714" dirty="0">
                <a:latin typeface="Times" charset="0"/>
                <a:ea typeface="Times" charset="0"/>
                <a:cs typeface="Times" charset="0"/>
              </a:rPr>
              <a:t>NIDM Working Group</a:t>
            </a:r>
          </a:p>
        </p:txBody>
      </p:sp>
      <p:pic>
        <p:nvPicPr>
          <p:cNvPr id="18" name="Picture 2" descr="IPY logo">
            <a:hlinkClick r:id="rId9"/>
            <a:extLst>
              <a:ext uri="{FF2B5EF4-FFF2-40B4-BE49-F238E27FC236}">
                <a16:creationId xmlns:a16="http://schemas.microsoft.com/office/drawing/2014/main" id="{3B5B0847-0873-7E51-67BF-2F911F899A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44104" y="5904972"/>
            <a:ext cx="1261311" cy="23510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incf_logo.png">
            <a:extLst>
              <a:ext uri="{FF2B5EF4-FFF2-40B4-BE49-F238E27FC236}">
                <a16:creationId xmlns:a16="http://schemas.microsoft.com/office/drawing/2014/main" id="{AEDCDA24-32AF-4FF0-8AB7-9D50EA8A90ED}"/>
              </a:ext>
            </a:extLst>
          </p:cNvPr>
          <p:cNvPicPr/>
          <p:nvPr/>
        </p:nvPicPr>
        <p:blipFill rotWithShape="1">
          <a:blip r:embed="rId11">
            <a:extLst>
              <a:ext uri="{28A0092B-C50C-407E-A947-70E740481C1C}">
                <a14:useLocalDpi xmlns:a14="http://schemas.microsoft.com/office/drawing/2010/main" val="0"/>
              </a:ext>
            </a:extLst>
          </a:blip>
          <a:srcRect r="66688"/>
          <a:stretch/>
        </p:blipFill>
        <p:spPr>
          <a:xfrm>
            <a:off x="9073284" y="5936843"/>
            <a:ext cx="491136" cy="223230"/>
          </a:xfrm>
          <a:prstGeom prst="rect">
            <a:avLst/>
          </a:prstGeom>
        </p:spPr>
      </p:pic>
      <p:sp>
        <p:nvSpPr>
          <p:cNvPr id="20" name="Rectangle 19">
            <a:extLst>
              <a:ext uri="{FF2B5EF4-FFF2-40B4-BE49-F238E27FC236}">
                <a16:creationId xmlns:a16="http://schemas.microsoft.com/office/drawing/2014/main" id="{DAD183A0-7C91-4414-993D-DDC6F3617898}"/>
              </a:ext>
            </a:extLst>
          </p:cNvPr>
          <p:cNvSpPr/>
          <p:nvPr/>
        </p:nvSpPr>
        <p:spPr>
          <a:xfrm>
            <a:off x="8705968" y="77771"/>
            <a:ext cx="3217266" cy="6702458"/>
          </a:xfrm>
          <a:prstGeom prst="rect">
            <a:avLst/>
          </a:prstGeom>
          <a:noFill/>
          <a:ln w="28575">
            <a:solidFill>
              <a:srgbClr val="FF86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1610" tIns="40805" rIns="81610" bIns="40805" numCol="1" spcCol="0" rtlCol="0" fromWordArt="0" anchor="ctr" anchorCtr="0" forceAA="0" compatLnSpc="1">
            <a:prstTxWarp prst="textNoShape">
              <a:avLst/>
            </a:prstTxWarp>
            <a:noAutofit/>
          </a:bodyPr>
          <a:lstStyle/>
          <a:p>
            <a:endParaRPr lang="en-US" sz="1607" b="1" dirty="0"/>
          </a:p>
        </p:txBody>
      </p:sp>
      <p:sp>
        <p:nvSpPr>
          <p:cNvPr id="21" name="Rectangle 20">
            <a:extLst>
              <a:ext uri="{FF2B5EF4-FFF2-40B4-BE49-F238E27FC236}">
                <a16:creationId xmlns:a16="http://schemas.microsoft.com/office/drawing/2014/main" id="{2343D6E0-AE13-9B1E-9535-5F655FED0F8F}"/>
              </a:ext>
            </a:extLst>
          </p:cNvPr>
          <p:cNvSpPr/>
          <p:nvPr/>
        </p:nvSpPr>
        <p:spPr>
          <a:xfrm>
            <a:off x="8944273" y="1294120"/>
            <a:ext cx="2655341" cy="867930"/>
          </a:xfrm>
          <a:prstGeom prst="rect">
            <a:avLst/>
          </a:prstGeom>
        </p:spPr>
        <p:txBody>
          <a:bodyPr wrap="square">
            <a:spAutoFit/>
          </a:bodyPr>
          <a:lstStyle/>
          <a:p>
            <a:pPr algn="ctr"/>
            <a:r>
              <a:rPr lang="en-US" sz="1680" b="1" dirty="0">
                <a:solidFill>
                  <a:srgbClr val="0085B6"/>
                </a:solidFill>
                <a:latin typeface="Beirut" charset="-78"/>
                <a:ea typeface="Beirut" charset="-78"/>
                <a:cs typeface="Beirut" charset="-78"/>
              </a:rPr>
              <a:t>Center for Reproducible </a:t>
            </a:r>
          </a:p>
          <a:p>
            <a:pPr algn="ctr"/>
            <a:r>
              <a:rPr lang="en-US" sz="1680" b="1" dirty="0">
                <a:solidFill>
                  <a:srgbClr val="0085B6"/>
                </a:solidFill>
                <a:latin typeface="Beirut" charset="-78"/>
                <a:ea typeface="Beirut" charset="-78"/>
                <a:cs typeface="Beirut" charset="-78"/>
              </a:rPr>
              <a:t>Neuroimaging  Computation</a:t>
            </a:r>
          </a:p>
        </p:txBody>
      </p:sp>
      <p:sp>
        <p:nvSpPr>
          <p:cNvPr id="22" name="Rectangle 21">
            <a:extLst>
              <a:ext uri="{FF2B5EF4-FFF2-40B4-BE49-F238E27FC236}">
                <a16:creationId xmlns:a16="http://schemas.microsoft.com/office/drawing/2014/main" id="{D5398A45-C56C-F40A-2A02-6A1EBCC2B683}"/>
              </a:ext>
            </a:extLst>
          </p:cNvPr>
          <p:cNvSpPr/>
          <p:nvPr/>
        </p:nvSpPr>
        <p:spPr>
          <a:xfrm>
            <a:off x="540214" y="1057931"/>
            <a:ext cx="2850780" cy="4871205"/>
          </a:xfrm>
          <a:prstGeom prst="rect">
            <a:avLst/>
          </a:prstGeom>
        </p:spPr>
        <p:txBody>
          <a:bodyPr wrap="square">
            <a:spAutoFit/>
          </a:bodyPr>
          <a:lstStyle/>
          <a:p>
            <a:r>
              <a:rPr lang="en-US" sz="1071" dirty="0">
                <a:latin typeface="Arial" charset="0"/>
                <a:ea typeface="Arial" charset="0"/>
                <a:cs typeface="Arial" charset="0"/>
              </a:rPr>
              <a:t>Our </a:t>
            </a:r>
            <a:r>
              <a:rPr lang="en-US" sz="1071" b="1" dirty="0">
                <a:latin typeface="Arial" charset="0"/>
                <a:ea typeface="Arial" charset="0"/>
                <a:cs typeface="Arial" charset="0"/>
              </a:rPr>
              <a:t>Educational Objectives </a:t>
            </a:r>
            <a:r>
              <a:rPr lang="en-US" sz="1071" dirty="0">
                <a:latin typeface="Arial" charset="0"/>
                <a:ea typeface="Arial" charset="0"/>
                <a:cs typeface="Arial" charset="0"/>
              </a:rPr>
              <a:t>include:</a:t>
            </a:r>
          </a:p>
          <a:p>
            <a:endParaRPr lang="en-US" sz="1071" dirty="0">
              <a:latin typeface="Arial" charset="0"/>
              <a:ea typeface="Arial" charset="0"/>
              <a:cs typeface="Arial" charset="0"/>
            </a:endParaRPr>
          </a:p>
          <a:p>
            <a:pPr marL="306029" indent="-306029">
              <a:buSzPts val="1000"/>
              <a:buFont typeface="Symbol" charset="2"/>
              <a:buChar char=""/>
              <a:tabLst>
                <a:tab pos="408039" algn="l"/>
              </a:tabLst>
            </a:pPr>
            <a:r>
              <a:rPr lang="en-US" sz="1071" dirty="0">
                <a:latin typeface="Arial" charset="0"/>
                <a:ea typeface="Arial" charset="0"/>
                <a:cs typeface="Arial" charset="0"/>
              </a:rPr>
              <a:t>Topical training in the overall issues that affect the reproducibility of neuroimaging research (data acquisition and characterization, experimental methods, analyses, record keeping and reporting, reusability, and sharing of data and methods)</a:t>
            </a:r>
          </a:p>
          <a:p>
            <a:pPr marL="306029" indent="-306029">
              <a:buSzPts val="1000"/>
              <a:buFont typeface="Symbol" charset="2"/>
              <a:buChar char=""/>
              <a:tabLst>
                <a:tab pos="408039" algn="l"/>
              </a:tabLst>
            </a:pPr>
            <a:r>
              <a:rPr lang="en-US" sz="1071" dirty="0">
                <a:latin typeface="Arial" charset="0"/>
                <a:ea typeface="Arial" charset="0"/>
                <a:cs typeface="Arial" charset="0"/>
              </a:rPr>
              <a:t>Development of a next-generation cadre of software developers and data analysists that are versed in the techniques that promote reproducibility and education of the neuroimaging researcher in the tools that promote complete experimental description.</a:t>
            </a:r>
          </a:p>
          <a:p>
            <a:pPr marL="306029" indent="-306029">
              <a:buSzPts val="1000"/>
              <a:buFont typeface="Symbol" charset="2"/>
              <a:buChar char=""/>
              <a:tabLst>
                <a:tab pos="408039" algn="l"/>
              </a:tabLst>
            </a:pPr>
            <a:endParaRPr lang="en-US" sz="1071" dirty="0">
              <a:latin typeface="Arial" charset="0"/>
              <a:ea typeface="Arial" charset="0"/>
              <a:cs typeface="Arial" charset="0"/>
            </a:endParaRPr>
          </a:p>
          <a:p>
            <a:r>
              <a:rPr lang="en-US" sz="1071" dirty="0">
                <a:latin typeface="Arial" charset="0"/>
                <a:ea typeface="Arial" charset="0"/>
                <a:cs typeface="Arial" charset="0"/>
              </a:rPr>
              <a:t>In order to extend the reach of these concepts, materials and tools to the broader community, we also offer a one-year Train-the-Trainer </a:t>
            </a:r>
            <a:r>
              <a:rPr lang="en-US" sz="1071" b="1" dirty="0" err="1">
                <a:solidFill>
                  <a:srgbClr val="2392BE"/>
                </a:solidFill>
                <a:latin typeface="Arial" charset="0"/>
                <a:ea typeface="Arial" charset="0"/>
                <a:cs typeface="Arial" charset="0"/>
              </a:rPr>
              <a:t>ReproNim</a:t>
            </a:r>
            <a:r>
              <a:rPr lang="en-US" sz="1071" b="1" dirty="0">
                <a:solidFill>
                  <a:srgbClr val="2392BE"/>
                </a:solidFill>
                <a:latin typeface="Arial" charset="0"/>
                <a:ea typeface="Arial" charset="0"/>
                <a:cs typeface="Arial" charset="0"/>
              </a:rPr>
              <a:t>/INCF Training Fellowship</a:t>
            </a:r>
            <a:r>
              <a:rPr lang="en-US" sz="1071" b="1" dirty="0">
                <a:latin typeface="Arial" charset="0"/>
                <a:ea typeface="Arial" charset="0"/>
                <a:cs typeface="Arial" charset="0"/>
              </a:rPr>
              <a:t>. </a:t>
            </a:r>
            <a:r>
              <a:rPr lang="en-US" sz="1071" dirty="0">
                <a:latin typeface="Arial" charset="0"/>
                <a:ea typeface="Arial" charset="0"/>
                <a:cs typeface="Arial" charset="0"/>
              </a:rPr>
              <a:t>This highly competitive program, now in its third year,  enables Fellows from a wide array of disciplines to develop and deliver training activities customized to their respective target audiences.</a:t>
            </a:r>
          </a:p>
          <a:p>
            <a:endParaRPr lang="en-US" sz="1071" dirty="0">
              <a:latin typeface="Arial" charset="0"/>
              <a:ea typeface="Arial" charset="0"/>
              <a:cs typeface="Arial" charset="0"/>
            </a:endParaRPr>
          </a:p>
        </p:txBody>
      </p:sp>
      <p:sp>
        <p:nvSpPr>
          <p:cNvPr id="23" name="Rectangle 22">
            <a:extLst>
              <a:ext uri="{FF2B5EF4-FFF2-40B4-BE49-F238E27FC236}">
                <a16:creationId xmlns:a16="http://schemas.microsoft.com/office/drawing/2014/main" id="{BFFABDAC-650F-8CBB-6D71-F2A6B52F6DCC}"/>
              </a:ext>
            </a:extLst>
          </p:cNvPr>
          <p:cNvSpPr/>
          <p:nvPr/>
        </p:nvSpPr>
        <p:spPr>
          <a:xfrm>
            <a:off x="270721" y="77771"/>
            <a:ext cx="3217266" cy="6702458"/>
          </a:xfrm>
          <a:prstGeom prst="rect">
            <a:avLst/>
          </a:prstGeom>
          <a:noFill/>
          <a:ln w="28575">
            <a:solidFill>
              <a:srgbClr val="FF86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1610" tIns="40805" rIns="81610" bIns="40805" numCol="1" spcCol="0" rtlCol="0" fromWordArt="0" anchor="ctr" anchorCtr="0" forceAA="0" compatLnSpc="1">
            <a:prstTxWarp prst="textNoShape">
              <a:avLst/>
            </a:prstTxWarp>
            <a:noAutofit/>
          </a:bodyPr>
          <a:lstStyle/>
          <a:p>
            <a:endParaRPr lang="en-US" sz="1607" b="1" u="sng" dirty="0"/>
          </a:p>
        </p:txBody>
      </p:sp>
      <p:sp>
        <p:nvSpPr>
          <p:cNvPr id="24" name="TextBox 23">
            <a:extLst>
              <a:ext uri="{FF2B5EF4-FFF2-40B4-BE49-F238E27FC236}">
                <a16:creationId xmlns:a16="http://schemas.microsoft.com/office/drawing/2014/main" id="{1C4CDACD-E21A-E70C-3FD8-B693D1AAC718}"/>
              </a:ext>
            </a:extLst>
          </p:cNvPr>
          <p:cNvSpPr txBox="1"/>
          <p:nvPr/>
        </p:nvSpPr>
        <p:spPr>
          <a:xfrm>
            <a:off x="805834" y="502687"/>
            <a:ext cx="1959960" cy="284693"/>
          </a:xfrm>
          <a:prstGeom prst="rect">
            <a:avLst/>
          </a:prstGeom>
          <a:noFill/>
          <a:ln>
            <a:solidFill>
              <a:srgbClr val="FF8636"/>
            </a:solidFill>
          </a:ln>
        </p:spPr>
        <p:txBody>
          <a:bodyPr wrap="none" rtlCol="0">
            <a:spAutoFit/>
          </a:bodyPr>
          <a:lstStyle/>
          <a:p>
            <a:r>
              <a:rPr lang="en-US" sz="1250" b="1" dirty="0">
                <a:solidFill>
                  <a:srgbClr val="0085B6"/>
                </a:solidFill>
                <a:latin typeface="Arial" charset="0"/>
                <a:ea typeface="Arial" charset="0"/>
                <a:cs typeface="Arial" charset="0"/>
              </a:rPr>
              <a:t>Training and Education</a:t>
            </a:r>
          </a:p>
        </p:txBody>
      </p:sp>
      <p:sp>
        <p:nvSpPr>
          <p:cNvPr id="25" name="TextBox 24">
            <a:extLst>
              <a:ext uri="{FF2B5EF4-FFF2-40B4-BE49-F238E27FC236}">
                <a16:creationId xmlns:a16="http://schemas.microsoft.com/office/drawing/2014/main" id="{CD30EA1F-2723-BD4F-445F-7A564EF9C6FE}"/>
              </a:ext>
            </a:extLst>
          </p:cNvPr>
          <p:cNvSpPr txBox="1"/>
          <p:nvPr/>
        </p:nvSpPr>
        <p:spPr>
          <a:xfrm>
            <a:off x="819674" y="5724140"/>
            <a:ext cx="2155606" cy="707886"/>
          </a:xfrm>
          <a:prstGeom prst="rect">
            <a:avLst/>
          </a:prstGeom>
          <a:noFill/>
        </p:spPr>
        <p:txBody>
          <a:bodyPr wrap="square" rtlCol="0">
            <a:spAutoFit/>
          </a:bodyPr>
          <a:lstStyle/>
          <a:p>
            <a:pPr>
              <a:lnSpc>
                <a:spcPct val="150000"/>
              </a:lnSpc>
            </a:pPr>
            <a:r>
              <a:rPr lang="en-US" sz="1000" b="1" dirty="0">
                <a:latin typeface="Arial" charset="0"/>
                <a:ea typeface="Arial" charset="0"/>
                <a:cs typeface="Arial" charset="0"/>
              </a:rPr>
              <a:t>       </a:t>
            </a:r>
            <a:r>
              <a:rPr lang="en-US" sz="1000" b="1" dirty="0" err="1">
                <a:solidFill>
                  <a:schemeClr val="accent2"/>
                </a:solidFill>
                <a:latin typeface="Arial" charset="0"/>
                <a:ea typeface="Arial" charset="0"/>
                <a:cs typeface="Arial" charset="0"/>
              </a:rPr>
              <a:t>training.repronim.org</a:t>
            </a:r>
            <a:endParaRPr lang="en-US" sz="1000" b="1" dirty="0">
              <a:solidFill>
                <a:schemeClr val="accent2"/>
              </a:solidFill>
              <a:latin typeface="Arial" charset="0"/>
              <a:ea typeface="Arial" charset="0"/>
              <a:cs typeface="Arial" charset="0"/>
            </a:endParaRPr>
          </a:p>
          <a:p>
            <a:pPr>
              <a:lnSpc>
                <a:spcPct val="150000"/>
              </a:lnSpc>
            </a:pPr>
            <a:r>
              <a:rPr lang="en-US" sz="1000" b="1" dirty="0" err="1">
                <a:solidFill>
                  <a:schemeClr val="accent2"/>
                </a:solidFill>
                <a:latin typeface="Arial" charset="0"/>
                <a:ea typeface="Arial" charset="0"/>
                <a:cs typeface="Arial" charset="0"/>
              </a:rPr>
              <a:t>repronim.org</a:t>
            </a:r>
            <a:r>
              <a:rPr lang="en-US" sz="1000" b="1" dirty="0">
                <a:solidFill>
                  <a:schemeClr val="accent2"/>
                </a:solidFill>
                <a:latin typeface="Arial" charset="0"/>
                <a:ea typeface="Arial" charset="0"/>
                <a:cs typeface="Arial" charset="0"/>
              </a:rPr>
              <a:t>/</a:t>
            </a:r>
            <a:r>
              <a:rPr lang="en-US" sz="1000" b="1" dirty="0" err="1">
                <a:solidFill>
                  <a:schemeClr val="accent2"/>
                </a:solidFill>
                <a:latin typeface="Arial" charset="0"/>
                <a:ea typeface="Arial" charset="0"/>
                <a:cs typeface="Arial" charset="0"/>
              </a:rPr>
              <a:t>fellowship.html</a:t>
            </a:r>
            <a:endParaRPr lang="en-US" sz="1000" b="1" dirty="0">
              <a:solidFill>
                <a:schemeClr val="accent2"/>
              </a:solidFill>
              <a:latin typeface="Arial" charset="0"/>
              <a:ea typeface="Arial" charset="0"/>
              <a:cs typeface="Arial" charset="0"/>
            </a:endParaRPr>
          </a:p>
          <a:p>
            <a:endParaRPr lang="en-US" sz="1000" b="1" dirty="0">
              <a:latin typeface="Arial" charset="0"/>
              <a:ea typeface="Arial" charset="0"/>
              <a:cs typeface="Arial" charset="0"/>
            </a:endParaRPr>
          </a:p>
        </p:txBody>
      </p:sp>
    </p:spTree>
    <p:extLst>
      <p:ext uri="{BB962C8B-B14F-4D97-AF65-F5344CB8AC3E}">
        <p14:creationId xmlns:p14="http://schemas.microsoft.com/office/powerpoint/2010/main" val="3456423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D8BBF58-B8CA-6D91-ED47-6833FD884C5D}"/>
              </a:ext>
            </a:extLst>
          </p:cNvPr>
          <p:cNvGrpSpPr/>
          <p:nvPr/>
        </p:nvGrpSpPr>
        <p:grpSpPr>
          <a:xfrm rot="10800000">
            <a:off x="8490277" y="157291"/>
            <a:ext cx="3422645" cy="6543413"/>
            <a:chOff x="-133061" y="127233"/>
            <a:chExt cx="3422645" cy="6543413"/>
          </a:xfrm>
        </p:grpSpPr>
        <p:sp>
          <p:nvSpPr>
            <p:cNvPr id="5" name="Rectangle 4">
              <a:extLst>
                <a:ext uri="{FF2B5EF4-FFF2-40B4-BE49-F238E27FC236}">
                  <a16:creationId xmlns:a16="http://schemas.microsoft.com/office/drawing/2014/main" id="{AE80C87F-90B5-EF7A-ADFF-D056FA9B878B}"/>
                </a:ext>
              </a:extLst>
            </p:cNvPr>
            <p:cNvSpPr/>
            <p:nvPr/>
          </p:nvSpPr>
          <p:spPr>
            <a:xfrm>
              <a:off x="874878" y="520938"/>
              <a:ext cx="1067921" cy="284693"/>
            </a:xfrm>
            <a:prstGeom prst="rect">
              <a:avLst/>
            </a:prstGeom>
            <a:ln>
              <a:solidFill>
                <a:srgbClr val="FF8636"/>
              </a:solidFill>
            </a:ln>
          </p:spPr>
          <p:txBody>
            <a:bodyPr wrap="none">
              <a:spAutoFit/>
            </a:bodyPr>
            <a:lstStyle/>
            <a:p>
              <a:r>
                <a:rPr lang="en-US" sz="1250" b="1" dirty="0">
                  <a:solidFill>
                    <a:srgbClr val="0085B6"/>
                  </a:solidFill>
                  <a:latin typeface="Arial" charset="0"/>
                  <a:ea typeface="Arial" charset="0"/>
                  <a:cs typeface="Arial" charset="0"/>
                </a:rPr>
                <a:t>DISCOVER</a:t>
              </a:r>
              <a:r>
                <a:rPr lang="en-US" sz="1250" dirty="0">
                  <a:solidFill>
                    <a:srgbClr val="0085B6"/>
                  </a:solidFill>
                  <a:latin typeface="Arial" charset="0"/>
                  <a:ea typeface="Arial" charset="0"/>
                  <a:cs typeface="Arial" charset="0"/>
                </a:rPr>
                <a:t> </a:t>
              </a:r>
            </a:p>
          </p:txBody>
        </p:sp>
        <p:sp>
          <p:nvSpPr>
            <p:cNvPr id="6" name="Rectangle 5">
              <a:extLst>
                <a:ext uri="{FF2B5EF4-FFF2-40B4-BE49-F238E27FC236}">
                  <a16:creationId xmlns:a16="http://schemas.microsoft.com/office/drawing/2014/main" id="{867C4D48-5C47-33BF-C21E-84FF2DA67CD0}"/>
                </a:ext>
              </a:extLst>
            </p:cNvPr>
            <p:cNvSpPr/>
            <p:nvPr/>
          </p:nvSpPr>
          <p:spPr>
            <a:xfrm>
              <a:off x="78341" y="1212003"/>
              <a:ext cx="2739383" cy="4873129"/>
            </a:xfrm>
            <a:prstGeom prst="rect">
              <a:avLst/>
            </a:prstGeom>
          </p:spPr>
          <p:txBody>
            <a:bodyPr wrap="square">
              <a:spAutoFit/>
            </a:bodyPr>
            <a:lstStyle/>
            <a:p>
              <a:r>
                <a:rPr lang="en-US" sz="1071" dirty="0">
                  <a:solidFill>
                    <a:srgbClr val="000000"/>
                  </a:solidFill>
                  <a:latin typeface="Arial" charset="0"/>
                  <a:ea typeface="Calibri" charset="0"/>
                </a:rPr>
                <a:t>This project is developing and refining tools for on-demand access (Discovery) for widely distributed web-based data, publication and software resources, with highly refined search tools:</a:t>
              </a:r>
              <a:endParaRPr lang="en-US" sz="1071" dirty="0">
                <a:latin typeface="Times New Roman" charset="0"/>
                <a:ea typeface="Calibri" charset="0"/>
              </a:endParaRPr>
            </a:p>
            <a:p>
              <a:pPr marL="306029" indent="-306029" fontAlgn="base">
                <a:spcBef>
                  <a:spcPts val="1250"/>
                </a:spcBef>
                <a:buSzPts val="1000"/>
                <a:buFont typeface="Symbol" charset="2"/>
                <a:buChar char=""/>
                <a:tabLst>
                  <a:tab pos="408039" algn="l"/>
                </a:tabLst>
              </a:pPr>
              <a:r>
                <a:rPr lang="en-US" sz="1071" dirty="0">
                  <a:solidFill>
                    <a:srgbClr val="000000"/>
                  </a:solidFill>
                  <a:latin typeface="Arial" charset="0"/>
                  <a:ea typeface="Calibri" charset="0"/>
                </a:rPr>
                <a:t>Tools to help researchers Publish their data, making it discoverable,</a:t>
              </a:r>
              <a:endParaRPr lang="en-US" sz="1071" dirty="0">
                <a:latin typeface="Times New Roman" charset="0"/>
                <a:ea typeface="Calibri" charset="0"/>
              </a:endParaRPr>
            </a:p>
            <a:p>
              <a:pPr marL="306029" indent="-306029" fontAlgn="base">
                <a:buSzPts val="1000"/>
                <a:buFont typeface="Symbol" charset="2"/>
                <a:buChar char=""/>
                <a:tabLst>
                  <a:tab pos="408039" algn="l"/>
                </a:tabLst>
              </a:pPr>
              <a:r>
                <a:rPr lang="en-US" sz="1071" dirty="0">
                  <a:solidFill>
                    <a:srgbClr val="000000"/>
                  </a:solidFill>
                  <a:latin typeface="Arial" charset="0"/>
                  <a:ea typeface="Calibri" charset="0"/>
                </a:rPr>
                <a:t>Tools to help researchers Discover published data.</a:t>
              </a:r>
              <a:endParaRPr lang="en-US" sz="1071" dirty="0">
                <a:latin typeface="Times New Roman" charset="0"/>
                <a:ea typeface="Calibri" charset="0"/>
              </a:endParaRPr>
            </a:p>
            <a:p>
              <a:endParaRPr lang="en-US" sz="1071" dirty="0">
                <a:solidFill>
                  <a:srgbClr val="000000"/>
                </a:solidFill>
                <a:latin typeface="Arial" charset="0"/>
                <a:ea typeface="Calibri" charset="0"/>
              </a:endParaRPr>
            </a:p>
            <a:p>
              <a:r>
                <a:rPr lang="en-US" sz="1071" dirty="0">
                  <a:solidFill>
                    <a:srgbClr val="000000"/>
                  </a:solidFill>
                  <a:latin typeface="Arial" charset="0"/>
                  <a:ea typeface="Calibri" charset="0"/>
                </a:rPr>
                <a:t>This work is designed to facilitate data sharing, use and discovery, with the overarching objective to powerfully enable user-specified search and publish functions to data repositories, published studies, versioned software packages, study-related questions, and content.</a:t>
              </a:r>
            </a:p>
            <a:p>
              <a:endParaRPr lang="en-US" sz="1071" dirty="0">
                <a:solidFill>
                  <a:srgbClr val="000000"/>
                </a:solidFill>
                <a:latin typeface="Arial" charset="0"/>
                <a:ea typeface="Calibri" charset="0"/>
              </a:endParaRPr>
            </a:p>
            <a:p>
              <a:r>
                <a:rPr lang="en-US" sz="1071" dirty="0">
                  <a:solidFill>
                    <a:srgbClr val="000000"/>
                  </a:solidFill>
                  <a:latin typeface="Arial" charset="0"/>
                  <a:ea typeface="Calibri" charset="0"/>
                </a:rPr>
                <a:t>In order to realize these objectives, numerous underlying infrastructure elements are needed to be completed.  Infrastructure development is therefore an important aspect of this project, including: core terminology and ontology support; data, resource, and terminology web services; as well as a neuroimaging resource registry and discovery portal.</a:t>
              </a:r>
              <a:endParaRPr lang="en-US" sz="1071" dirty="0">
                <a:latin typeface="Times New Roman" charset="0"/>
                <a:ea typeface="Calibri" charset="0"/>
              </a:endParaRPr>
            </a:p>
          </p:txBody>
        </p:sp>
        <p:sp>
          <p:nvSpPr>
            <p:cNvPr id="7" name="Rectangle 6">
              <a:extLst>
                <a:ext uri="{FF2B5EF4-FFF2-40B4-BE49-F238E27FC236}">
                  <a16:creationId xmlns:a16="http://schemas.microsoft.com/office/drawing/2014/main" id="{7A40AD19-4FA5-E452-F18C-D639E5D67C38}"/>
                </a:ext>
              </a:extLst>
            </p:cNvPr>
            <p:cNvSpPr/>
            <p:nvPr/>
          </p:nvSpPr>
          <p:spPr>
            <a:xfrm>
              <a:off x="-133061" y="127233"/>
              <a:ext cx="3422645" cy="6543413"/>
            </a:xfrm>
            <a:prstGeom prst="rect">
              <a:avLst/>
            </a:prstGeom>
            <a:noFill/>
            <a:ln w="28575">
              <a:solidFill>
                <a:srgbClr val="FF86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1610" tIns="40805" rIns="81610" bIns="40805" numCol="1" spcCol="0" rtlCol="0" fromWordArt="0" anchor="ctr" anchorCtr="0" forceAA="0" compatLnSpc="1">
              <a:prstTxWarp prst="textNoShape">
                <a:avLst/>
              </a:prstTxWarp>
              <a:noAutofit/>
            </a:bodyPr>
            <a:lstStyle/>
            <a:p>
              <a:endParaRPr lang="en-US" sz="1607" b="1" dirty="0"/>
            </a:p>
          </p:txBody>
        </p:sp>
      </p:grpSp>
      <p:grpSp>
        <p:nvGrpSpPr>
          <p:cNvPr id="8" name="Group 7">
            <a:extLst>
              <a:ext uri="{FF2B5EF4-FFF2-40B4-BE49-F238E27FC236}">
                <a16:creationId xmlns:a16="http://schemas.microsoft.com/office/drawing/2014/main" id="{37AB109E-84F9-C101-A404-68B31102D3AB}"/>
              </a:ext>
            </a:extLst>
          </p:cNvPr>
          <p:cNvGrpSpPr/>
          <p:nvPr/>
        </p:nvGrpSpPr>
        <p:grpSpPr>
          <a:xfrm rot="10800000">
            <a:off x="4323107" y="157291"/>
            <a:ext cx="3422645" cy="6543413"/>
            <a:chOff x="3134117" y="335550"/>
            <a:chExt cx="3217771" cy="6543413"/>
          </a:xfrm>
        </p:grpSpPr>
        <p:sp>
          <p:nvSpPr>
            <p:cNvPr id="9" name="Rectangle 8">
              <a:extLst>
                <a:ext uri="{FF2B5EF4-FFF2-40B4-BE49-F238E27FC236}">
                  <a16:creationId xmlns:a16="http://schemas.microsoft.com/office/drawing/2014/main" id="{4E0F9A04-DDCF-F5EF-9F6B-762E3A7FD295}"/>
                </a:ext>
              </a:extLst>
            </p:cNvPr>
            <p:cNvSpPr/>
            <p:nvPr/>
          </p:nvSpPr>
          <p:spPr>
            <a:xfrm>
              <a:off x="4184178" y="695160"/>
              <a:ext cx="1090363" cy="284693"/>
            </a:xfrm>
            <a:prstGeom prst="rect">
              <a:avLst/>
            </a:prstGeom>
            <a:ln>
              <a:solidFill>
                <a:srgbClr val="FF8636"/>
              </a:solidFill>
            </a:ln>
          </p:spPr>
          <p:txBody>
            <a:bodyPr wrap="none">
              <a:spAutoFit/>
            </a:bodyPr>
            <a:lstStyle/>
            <a:p>
              <a:r>
                <a:rPr lang="en-US" sz="982" b="1" dirty="0">
                  <a:latin typeface="Times" charset="0"/>
                  <a:ea typeface="Calibri" charset="0"/>
                  <a:cs typeface="Times New Roman" charset="0"/>
                </a:rPr>
                <a:t> </a:t>
              </a:r>
              <a:r>
                <a:rPr lang="en-US" sz="1250" b="1" dirty="0">
                  <a:solidFill>
                    <a:srgbClr val="0085B6"/>
                  </a:solidFill>
                  <a:latin typeface="Arial" charset="0"/>
                  <a:ea typeface="Arial" charset="0"/>
                  <a:cs typeface="Arial" charset="0"/>
                </a:rPr>
                <a:t>DESCRIBE</a:t>
              </a:r>
              <a:r>
                <a:rPr lang="en-US" sz="1250" dirty="0">
                  <a:solidFill>
                    <a:srgbClr val="0085B6"/>
                  </a:solidFill>
                  <a:latin typeface="Arial" charset="0"/>
                  <a:ea typeface="Arial" charset="0"/>
                  <a:cs typeface="Arial" charset="0"/>
                </a:rPr>
                <a:t> </a:t>
              </a:r>
            </a:p>
          </p:txBody>
        </p:sp>
        <p:sp>
          <p:nvSpPr>
            <p:cNvPr id="10" name="Rectangle 9">
              <a:extLst>
                <a:ext uri="{FF2B5EF4-FFF2-40B4-BE49-F238E27FC236}">
                  <a16:creationId xmlns:a16="http://schemas.microsoft.com/office/drawing/2014/main" id="{F5860A96-422E-BD40-4CCB-9AE5CDFD34F8}"/>
                </a:ext>
              </a:extLst>
            </p:cNvPr>
            <p:cNvSpPr/>
            <p:nvPr/>
          </p:nvSpPr>
          <p:spPr>
            <a:xfrm>
              <a:off x="3262260" y="1398248"/>
              <a:ext cx="2934198" cy="4873129"/>
            </a:xfrm>
            <a:prstGeom prst="rect">
              <a:avLst/>
            </a:prstGeom>
          </p:spPr>
          <p:txBody>
            <a:bodyPr wrap="square">
              <a:spAutoFit/>
            </a:bodyPr>
            <a:lstStyle/>
            <a:p>
              <a:pPr>
                <a:spcBef>
                  <a:spcPts val="1250"/>
                </a:spcBef>
              </a:pPr>
              <a:r>
                <a:rPr lang="en-US" sz="1071" dirty="0">
                  <a:solidFill>
                    <a:srgbClr val="000000"/>
                  </a:solidFill>
                  <a:latin typeface="Arial" charset="0"/>
                  <a:ea typeface="Calibri" charset="0"/>
                </a:rPr>
                <a:t>This project is developing and refining tools for reproducible description based on recording, reporting and re-using experimenter procedures from start to finish. Types of machine-captured experimental metadata range from scanner (data acquisition) to methods, analyses and results. We envision:</a:t>
              </a:r>
              <a:endParaRPr lang="en-US" sz="1071" dirty="0">
                <a:latin typeface="Times New Roman" charset="0"/>
                <a:ea typeface="Calibri" charset="0"/>
              </a:endParaRPr>
            </a:p>
            <a:p>
              <a:pPr marL="306029" indent="-306029" fontAlgn="base">
                <a:spcBef>
                  <a:spcPts val="1250"/>
                </a:spcBef>
                <a:buSzPts val="1000"/>
                <a:buFont typeface="Symbol" charset="2"/>
                <a:buChar char=""/>
                <a:tabLst>
                  <a:tab pos="408039" algn="l"/>
                </a:tabLst>
              </a:pPr>
              <a:r>
                <a:rPr lang="en-US" sz="1071" dirty="0">
                  <a:solidFill>
                    <a:srgbClr val="000000"/>
                  </a:solidFill>
                  <a:latin typeface="Arial" charset="0"/>
                  <a:ea typeface="Calibri" charset="0"/>
                </a:rPr>
                <a:t>Tools to help researchers record (describe) experimental procedures </a:t>
              </a:r>
              <a:endParaRPr lang="en-US" sz="1071" dirty="0">
                <a:latin typeface="Times New Roman" charset="0"/>
                <a:ea typeface="Calibri" charset="0"/>
              </a:endParaRPr>
            </a:p>
            <a:p>
              <a:pPr marL="306029" indent="-306029" fontAlgn="base">
                <a:buSzPts val="1000"/>
                <a:buFont typeface="Symbol" charset="2"/>
                <a:buChar char=""/>
                <a:tabLst>
                  <a:tab pos="408039" algn="l"/>
                </a:tabLst>
              </a:pPr>
              <a:r>
                <a:rPr lang="en-US" sz="1071" dirty="0">
                  <a:solidFill>
                    <a:srgbClr val="000000"/>
                  </a:solidFill>
                  <a:latin typeface="Arial" charset="0"/>
                  <a:ea typeface="Calibri" charset="0"/>
                </a:rPr>
                <a:t>Tools to help researchers define and semantically describe analysis workflow</a:t>
              </a:r>
              <a:endParaRPr lang="en-US" sz="1071" dirty="0">
                <a:latin typeface="Times New Roman" charset="0"/>
                <a:ea typeface="Calibri" charset="0"/>
              </a:endParaRPr>
            </a:p>
            <a:p>
              <a:endParaRPr lang="en-US" sz="1071" dirty="0">
                <a:solidFill>
                  <a:srgbClr val="000000"/>
                </a:solidFill>
                <a:latin typeface="Arial" charset="0"/>
                <a:ea typeface="Calibri" charset="0"/>
              </a:endParaRPr>
            </a:p>
            <a:p>
              <a:r>
                <a:rPr lang="en-US" sz="1071" dirty="0">
                  <a:solidFill>
                    <a:srgbClr val="000000"/>
                  </a:solidFill>
                  <a:latin typeface="Arial" charset="0"/>
                  <a:ea typeface="Calibri" charset="0"/>
                </a:rPr>
                <a:t>Our objective is to help researchers manage, track and share information in a comprehensive format, using </a:t>
              </a:r>
              <a:r>
                <a:rPr lang="en-US" sz="1071" dirty="0">
                  <a:solidFill>
                    <a:srgbClr val="000000"/>
                  </a:solidFill>
                  <a:latin typeface="Arial" charset="0"/>
                </a:rPr>
                <a:t>a cross-platform framework for collaborative, desktop applications. Initial applications include: NIMH Data Archive (NDA) editor (allows importing and curating NDA forms to support data acquisition in a project); a project planner and executor (allows creating a plan for data acquisition in a project and collecting data using common forms); and a NIDM term editor (allows the community to search for and build a common vocabulary around neuroimaging).</a:t>
              </a:r>
              <a:endParaRPr lang="en-US" sz="1071" dirty="0"/>
            </a:p>
            <a:p>
              <a:r>
                <a:rPr lang="en-US" sz="1071" dirty="0">
                  <a:solidFill>
                    <a:srgbClr val="000000"/>
                  </a:solidFill>
                  <a:latin typeface="Arial" charset="0"/>
                  <a:ea typeface="Calibri" charset="0"/>
                </a:rPr>
                <a:t> </a:t>
              </a:r>
              <a:endParaRPr lang="en-US" sz="1071" dirty="0"/>
            </a:p>
          </p:txBody>
        </p:sp>
        <p:sp>
          <p:nvSpPr>
            <p:cNvPr id="11" name="Rectangle 10">
              <a:extLst>
                <a:ext uri="{FF2B5EF4-FFF2-40B4-BE49-F238E27FC236}">
                  <a16:creationId xmlns:a16="http://schemas.microsoft.com/office/drawing/2014/main" id="{3D0B33DA-5431-946F-3924-BCF1C5F6E4F6}"/>
                </a:ext>
              </a:extLst>
            </p:cNvPr>
            <p:cNvSpPr/>
            <p:nvPr/>
          </p:nvSpPr>
          <p:spPr>
            <a:xfrm>
              <a:off x="3134117" y="335550"/>
              <a:ext cx="3217771" cy="6543413"/>
            </a:xfrm>
            <a:prstGeom prst="rect">
              <a:avLst/>
            </a:prstGeom>
            <a:noFill/>
            <a:ln w="28575">
              <a:solidFill>
                <a:srgbClr val="FF86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1610" tIns="40805" rIns="81610" bIns="40805" numCol="1" spcCol="0" rtlCol="0" fromWordArt="0" anchor="ctr" anchorCtr="0" forceAA="0" compatLnSpc="1">
              <a:prstTxWarp prst="textNoShape">
                <a:avLst/>
              </a:prstTxWarp>
              <a:noAutofit/>
            </a:bodyPr>
            <a:lstStyle/>
            <a:p>
              <a:endParaRPr lang="en-US" sz="1607" b="1" dirty="0"/>
            </a:p>
          </p:txBody>
        </p:sp>
      </p:grpSp>
      <p:grpSp>
        <p:nvGrpSpPr>
          <p:cNvPr id="16" name="Group 15">
            <a:extLst>
              <a:ext uri="{FF2B5EF4-FFF2-40B4-BE49-F238E27FC236}">
                <a16:creationId xmlns:a16="http://schemas.microsoft.com/office/drawing/2014/main" id="{90EFA591-BDA6-E777-A5BD-9FEE8E2747DA}"/>
              </a:ext>
            </a:extLst>
          </p:cNvPr>
          <p:cNvGrpSpPr/>
          <p:nvPr/>
        </p:nvGrpSpPr>
        <p:grpSpPr>
          <a:xfrm rot="10800000">
            <a:off x="187650" y="157291"/>
            <a:ext cx="3422645" cy="6543413"/>
            <a:chOff x="6487355" y="635185"/>
            <a:chExt cx="3422645" cy="6543413"/>
          </a:xfrm>
        </p:grpSpPr>
        <p:sp>
          <p:nvSpPr>
            <p:cNvPr id="17" name="Rectangle 16">
              <a:extLst>
                <a:ext uri="{FF2B5EF4-FFF2-40B4-BE49-F238E27FC236}">
                  <a16:creationId xmlns:a16="http://schemas.microsoft.com/office/drawing/2014/main" id="{F60AD198-0A6A-3DC7-D054-0F5592D12FE2}"/>
                </a:ext>
              </a:extLst>
            </p:cNvPr>
            <p:cNvSpPr/>
            <p:nvPr/>
          </p:nvSpPr>
          <p:spPr>
            <a:xfrm>
              <a:off x="7901657" y="978298"/>
              <a:ext cx="425116" cy="284693"/>
            </a:xfrm>
            <a:prstGeom prst="rect">
              <a:avLst/>
            </a:prstGeom>
            <a:ln>
              <a:solidFill>
                <a:srgbClr val="FF8636"/>
              </a:solidFill>
            </a:ln>
          </p:spPr>
          <p:txBody>
            <a:bodyPr wrap="none">
              <a:spAutoFit/>
            </a:bodyPr>
            <a:lstStyle/>
            <a:p>
              <a:r>
                <a:rPr lang="en-US" sz="1250" b="1" dirty="0">
                  <a:solidFill>
                    <a:srgbClr val="0085B6"/>
                  </a:solidFill>
                  <a:latin typeface="Arial" charset="0"/>
                  <a:ea typeface="Arial" charset="0"/>
                  <a:cs typeface="Arial" charset="0"/>
                </a:rPr>
                <a:t>DO</a:t>
              </a:r>
              <a:endParaRPr lang="en-US" sz="1250" dirty="0">
                <a:latin typeface="Arial" charset="0"/>
                <a:ea typeface="Arial" charset="0"/>
                <a:cs typeface="Arial" charset="0"/>
              </a:endParaRPr>
            </a:p>
          </p:txBody>
        </p:sp>
        <p:sp>
          <p:nvSpPr>
            <p:cNvPr id="18" name="Rectangle 17">
              <a:extLst>
                <a:ext uri="{FF2B5EF4-FFF2-40B4-BE49-F238E27FC236}">
                  <a16:creationId xmlns:a16="http://schemas.microsoft.com/office/drawing/2014/main" id="{A1712576-2D65-B058-4317-34DC32122981}"/>
                </a:ext>
              </a:extLst>
            </p:cNvPr>
            <p:cNvSpPr/>
            <p:nvPr/>
          </p:nvSpPr>
          <p:spPr>
            <a:xfrm>
              <a:off x="6913507" y="1889703"/>
              <a:ext cx="2729158" cy="4215898"/>
            </a:xfrm>
            <a:prstGeom prst="rect">
              <a:avLst/>
            </a:prstGeom>
          </p:spPr>
          <p:txBody>
            <a:bodyPr wrap="square">
              <a:spAutoFit/>
            </a:bodyPr>
            <a:lstStyle/>
            <a:p>
              <a:pPr>
                <a:spcBef>
                  <a:spcPts val="1250"/>
                </a:spcBef>
              </a:pPr>
              <a:r>
                <a:rPr lang="en-US" sz="1071" dirty="0">
                  <a:solidFill>
                    <a:srgbClr val="000000"/>
                  </a:solidFill>
                  <a:latin typeface="Arial" charset="0"/>
                  <a:ea typeface="Calibri" charset="0"/>
                </a:rPr>
                <a:t>This project is integrating existing technologies for automation of specification, creation and use of computing environments with free and open source availability of neuroimaging software and data. We envision:</a:t>
              </a:r>
            </a:p>
            <a:p>
              <a:pPr marL="153015" indent="-153015">
                <a:spcBef>
                  <a:spcPts val="1250"/>
                </a:spcBef>
                <a:buFont typeface="Arial" charset="0"/>
                <a:buChar char="•"/>
              </a:pPr>
              <a:r>
                <a:rPr lang="en-US" sz="1071" dirty="0">
                  <a:solidFill>
                    <a:srgbClr val="000000"/>
                  </a:solidFill>
                  <a:latin typeface="Arial" charset="0"/>
                  <a:ea typeface="Calibri" charset="0"/>
                </a:rPr>
                <a:t>Tools to facilitate operation in multiple computational environments and reduce barriers to scale and reliability.</a:t>
              </a:r>
            </a:p>
            <a:p>
              <a:pPr marL="153015" indent="-153015">
                <a:buFont typeface="Arial" charset="0"/>
                <a:buChar char="•"/>
              </a:pPr>
              <a:r>
                <a:rPr lang="en-US" sz="1071" dirty="0">
                  <a:solidFill>
                    <a:srgbClr val="000000"/>
                  </a:solidFill>
                  <a:latin typeface="Arial" charset="0"/>
                  <a:ea typeface="Calibri" charset="0"/>
                </a:rPr>
                <a:t>Tools to enable automated sharing of computational  environments for collaborative and publication purposes.</a:t>
              </a:r>
            </a:p>
            <a:p>
              <a:pPr>
                <a:spcBef>
                  <a:spcPts val="1250"/>
                </a:spcBef>
              </a:pPr>
              <a:r>
                <a:rPr lang="en-US" sz="1071" dirty="0">
                  <a:solidFill>
                    <a:srgbClr val="000000"/>
                  </a:solidFill>
                  <a:latin typeface="Arial" charset="0"/>
                  <a:ea typeface="Calibri" charset="0"/>
                </a:rPr>
                <a:t>We aim to provide the mechanisms to manage </a:t>
              </a:r>
              <a:r>
                <a:rPr lang="en-US" sz="1071" dirty="0" err="1">
                  <a:solidFill>
                    <a:srgbClr val="000000"/>
                  </a:solidFill>
                  <a:latin typeface="Arial" charset="0"/>
                  <a:ea typeface="Calibri" charset="0"/>
                </a:rPr>
                <a:t>NeuroImaging</a:t>
              </a:r>
              <a:r>
                <a:rPr lang="en-US" sz="1071" dirty="0">
                  <a:solidFill>
                    <a:srgbClr val="000000"/>
                  </a:solidFill>
                  <a:latin typeface="Arial" charset="0"/>
                  <a:ea typeface="Calibri" charset="0"/>
                </a:rPr>
                <a:t> Computation Environments, including</a:t>
              </a:r>
              <a:r>
                <a:rPr lang="en-US" sz="1071" dirty="0">
                  <a:latin typeface="Arial" charset="0"/>
                  <a:ea typeface="Arial" charset="0"/>
                  <a:cs typeface="Arial" charset="0"/>
                </a:rPr>
                <a:t>: A specification to describe environments consistently across available data and software distributions; and a software platform to allow convenient discovery, description, and management of the computation environment(s) so that they could be easily traced, validated, compared, executed and reproduced.</a:t>
              </a:r>
              <a:endParaRPr lang="en-US" sz="1071" dirty="0">
                <a:solidFill>
                  <a:srgbClr val="000000"/>
                </a:solidFill>
                <a:latin typeface="Arial" charset="0"/>
                <a:ea typeface="Arial" charset="0"/>
                <a:cs typeface="Arial" charset="0"/>
              </a:endParaRPr>
            </a:p>
          </p:txBody>
        </p:sp>
        <p:sp>
          <p:nvSpPr>
            <p:cNvPr id="19" name="Rectangle 18">
              <a:extLst>
                <a:ext uri="{FF2B5EF4-FFF2-40B4-BE49-F238E27FC236}">
                  <a16:creationId xmlns:a16="http://schemas.microsoft.com/office/drawing/2014/main" id="{99CE16E8-18D5-BDE2-31A6-B6E10C885E95}"/>
                </a:ext>
              </a:extLst>
            </p:cNvPr>
            <p:cNvSpPr/>
            <p:nvPr/>
          </p:nvSpPr>
          <p:spPr>
            <a:xfrm>
              <a:off x="6487355" y="635185"/>
              <a:ext cx="3422645" cy="6543413"/>
            </a:xfrm>
            <a:prstGeom prst="rect">
              <a:avLst/>
            </a:prstGeom>
            <a:noFill/>
            <a:ln w="28575">
              <a:solidFill>
                <a:srgbClr val="FF86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1610" tIns="40805" rIns="81610" bIns="40805" numCol="1" spcCol="0" rtlCol="0" fromWordArt="0" anchor="ctr" anchorCtr="0" forceAA="0" compatLnSpc="1">
              <a:prstTxWarp prst="textNoShape">
                <a:avLst/>
              </a:prstTxWarp>
              <a:noAutofit/>
            </a:bodyPr>
            <a:lstStyle/>
            <a:p>
              <a:endParaRPr lang="en-US" sz="1607" b="1" dirty="0"/>
            </a:p>
          </p:txBody>
        </p:sp>
      </p:grpSp>
    </p:spTree>
    <p:extLst>
      <p:ext uri="{BB962C8B-B14F-4D97-AF65-F5344CB8AC3E}">
        <p14:creationId xmlns:p14="http://schemas.microsoft.com/office/powerpoint/2010/main" val="4252294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0449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756</Words>
  <Application>Microsoft Macintosh PowerPoint</Application>
  <PresentationFormat>Widescreen</PresentationFormat>
  <Paragraphs>47</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Beirut</vt:lpstr>
      <vt:lpstr>Calibri</vt:lpstr>
      <vt:lpstr>Calibri Light</vt:lpstr>
      <vt:lpstr>Symbol</vt:lpstr>
      <vt:lpstr>Times</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Bates, Julianna (Julie)</dc:creator>
  <cp:lastModifiedBy>Bates, Julianna (Julie)</cp:lastModifiedBy>
  <cp:revision>3</cp:revision>
  <dcterms:created xsi:type="dcterms:W3CDTF">2022-11-11T17:49:10Z</dcterms:created>
  <dcterms:modified xsi:type="dcterms:W3CDTF">2022-11-12T13:47:47Z</dcterms:modified>
</cp:coreProperties>
</file>