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sldIdLst>
    <p:sldId id="256" r:id="rId3"/>
    <p:sldId id="265" r:id="rId4"/>
    <p:sldId id="266" r:id="rId5"/>
    <p:sldId id="267" r:id="rId6"/>
    <p:sldId id="268" r:id="rId7"/>
    <p:sldId id="269" r:id="rId8"/>
    <p:sldId id="270" r:id="rId9"/>
    <p:sldId id="257" r:id="rId10"/>
    <p:sldId id="261" r:id="rId11"/>
    <p:sldId id="260" r:id="rId12"/>
    <p:sldId id="258" r:id="rId13"/>
    <p:sldId id="279" r:id="rId14"/>
    <p:sldId id="280" r:id="rId15"/>
    <p:sldId id="259" r:id="rId16"/>
    <p:sldId id="262" r:id="rId17"/>
    <p:sldId id="263" r:id="rId18"/>
    <p:sldId id="264" r:id="rId19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80604020202020204" charset="0"/>
        <a:ea typeface="SimSun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80604020202020204" charset="0"/>
        <a:ea typeface="SimSun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80604020202020204" charset="0"/>
        <a:ea typeface="SimSun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80604020202020204" charset="0"/>
        <a:ea typeface="SimSun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80604020202020204" charset="0"/>
        <a:ea typeface="SimSun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80604020202020204" charset="0"/>
        <a:ea typeface="SimSun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80604020202020204" charset="0"/>
        <a:ea typeface="SimSun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80604020202020204" charset="0"/>
        <a:ea typeface="SimSun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80604020202020204" charset="0"/>
        <a:ea typeface="SimSun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 autoAdjust="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198" cy="7619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noProof="1"/>
              <a:t>Click to edit Master subtitle style</a:t>
            </a:r>
          </a:p>
        </p:txBody>
      </p:sp>
      <p:sp>
        <p:nvSpPr>
          <p:cNvPr id="4" name="Date Placeholder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DE934FF-F4E1-47C5-9CA5-30A81DDE2BE4}" type="datetimeFigureOut">
              <a:rPr lang="en-US" altLang="en-US"/>
            </a:fld>
            <a:endParaRPr lang="en-US"/>
          </a:p>
        </p:txBody>
      </p:sp>
      <p:sp>
        <p:nvSpPr>
          <p:cNvPr id="5" name="Footer Placeholder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B1117B-A524-4418-A01A-8CA54764EE58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noProof="1"/>
              <a:t>Click to edit Master text styles</a:t>
            </a:r>
            <a:endParaRPr lang="en-US" noProof="1"/>
          </a:p>
          <a:p>
            <a:pPr lvl="1"/>
            <a:r>
              <a:rPr lang="en-US" noProof="1"/>
              <a:t>Second level</a:t>
            </a:r>
            <a:endParaRPr lang="en-US" noProof="1"/>
          </a:p>
          <a:p>
            <a:pPr lvl="2"/>
            <a:r>
              <a:rPr lang="en-US" noProof="1"/>
              <a:t>Third level</a:t>
            </a:r>
            <a:endParaRPr lang="en-US" noProof="1"/>
          </a:p>
          <a:p>
            <a:pPr lvl="3"/>
            <a:r>
              <a:rPr lang="en-US" noProof="1"/>
              <a:t>Fourth level</a:t>
            </a:r>
            <a:endParaRPr lang="en-US" noProof="1"/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Date Placeholder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DE934FF-F4E1-47C5-9CA5-30A81DDE2BE4}" type="datetimeFigureOut">
              <a:rPr lang="en-US" altLang="en-US"/>
            </a:fld>
            <a:endParaRPr lang="en-US"/>
          </a:p>
        </p:txBody>
      </p:sp>
      <p:sp>
        <p:nvSpPr>
          <p:cNvPr id="5" name="Footer Placeholder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6EB508-CA44-4E72-A94F-D54186571050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noProof="1"/>
              <a:t>Click to edit Master text styles</a:t>
            </a:r>
            <a:endParaRPr lang="en-US" noProof="1"/>
          </a:p>
          <a:p>
            <a:pPr lvl="1"/>
            <a:r>
              <a:rPr lang="en-US" noProof="1"/>
              <a:t>Second level</a:t>
            </a:r>
            <a:endParaRPr lang="en-US" noProof="1"/>
          </a:p>
          <a:p>
            <a:pPr lvl="2"/>
            <a:r>
              <a:rPr lang="en-US" noProof="1"/>
              <a:t>Third level</a:t>
            </a:r>
            <a:endParaRPr lang="en-US" noProof="1"/>
          </a:p>
          <a:p>
            <a:pPr lvl="3"/>
            <a:r>
              <a:rPr lang="en-US" noProof="1"/>
              <a:t>Fourth level</a:t>
            </a:r>
            <a:endParaRPr lang="en-US" noProof="1"/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Date Placeholder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DE934FF-F4E1-47C5-9CA5-30A81DDE2BE4}" type="datetimeFigureOut">
              <a:rPr lang="en-US" altLang="en-US"/>
            </a:fld>
            <a:endParaRPr lang="en-US"/>
          </a:p>
        </p:txBody>
      </p:sp>
      <p:sp>
        <p:nvSpPr>
          <p:cNvPr id="5" name="Footer Placeholder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AE1C0A-DF9B-4332-8430-8BA94120891B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1"/>
              <a:t>Click to edit Master text styles</a:t>
            </a:r>
            <a:endParaRPr lang="en-US" noProof="1"/>
          </a:p>
          <a:p>
            <a:pPr lvl="1"/>
            <a:r>
              <a:rPr lang="en-US" noProof="1"/>
              <a:t>Second level</a:t>
            </a:r>
            <a:endParaRPr lang="en-US" noProof="1"/>
          </a:p>
          <a:p>
            <a:pPr lvl="2"/>
            <a:r>
              <a:rPr lang="en-US" noProof="1"/>
              <a:t>Third level</a:t>
            </a:r>
            <a:endParaRPr lang="en-US" noProof="1"/>
          </a:p>
          <a:p>
            <a:pPr lvl="3"/>
            <a:r>
              <a:rPr lang="en-US" noProof="1"/>
              <a:t>Fourth level</a:t>
            </a:r>
            <a:endParaRPr lang="en-US" noProof="1"/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Date Placeholder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DE934FF-F4E1-47C5-9CA5-30A81DDE2BE4}" type="datetimeFigureOut">
              <a:rPr lang="en-US" altLang="en-US"/>
            </a:fld>
            <a:endParaRPr lang="en-US"/>
          </a:p>
        </p:txBody>
      </p:sp>
      <p:sp>
        <p:nvSpPr>
          <p:cNvPr id="5" name="Footer Placeholder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07192F-02A0-4B3C-818D-749A9DD7BA3A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4" name="Date Placeholder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DE934FF-F4E1-47C5-9CA5-30A81DDE2BE4}" type="datetimeFigureOut">
              <a:rPr lang="en-US" altLang="en-US"/>
            </a:fld>
            <a:endParaRPr lang="en-US"/>
          </a:p>
        </p:txBody>
      </p:sp>
      <p:sp>
        <p:nvSpPr>
          <p:cNvPr id="5" name="Footer Placeholder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0ECEDB-E351-4E28-A896-862CDB5E820A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noProof="1"/>
              <a:t>Click to edit Master text styles</a:t>
            </a:r>
            <a:endParaRPr lang="en-US" noProof="1"/>
          </a:p>
          <a:p>
            <a:pPr lvl="1"/>
            <a:r>
              <a:rPr lang="en-US" noProof="1"/>
              <a:t>Second level</a:t>
            </a:r>
            <a:endParaRPr lang="en-US" noProof="1"/>
          </a:p>
          <a:p>
            <a:pPr lvl="2"/>
            <a:r>
              <a:rPr lang="en-US" noProof="1"/>
              <a:t>Third level</a:t>
            </a:r>
            <a:endParaRPr lang="en-US" noProof="1"/>
          </a:p>
          <a:p>
            <a:pPr lvl="3"/>
            <a:r>
              <a:rPr lang="en-US" noProof="1"/>
              <a:t>Fourth level</a:t>
            </a:r>
            <a:endParaRPr lang="en-US" noProof="1"/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noProof="1"/>
              <a:t>Click to edit Master text styles</a:t>
            </a:r>
            <a:endParaRPr lang="en-US" noProof="1"/>
          </a:p>
          <a:p>
            <a:pPr lvl="1"/>
            <a:r>
              <a:rPr lang="en-US" noProof="1"/>
              <a:t>Second level</a:t>
            </a:r>
            <a:endParaRPr lang="en-US" noProof="1"/>
          </a:p>
          <a:p>
            <a:pPr lvl="2"/>
            <a:r>
              <a:rPr lang="en-US" noProof="1"/>
              <a:t>Third level</a:t>
            </a:r>
            <a:endParaRPr lang="en-US" noProof="1"/>
          </a:p>
          <a:p>
            <a:pPr lvl="3"/>
            <a:r>
              <a:rPr lang="en-US" noProof="1"/>
              <a:t>Fourth level</a:t>
            </a:r>
            <a:endParaRPr lang="en-US" noProof="1"/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5" name="Date Placeholder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DE934FF-F4E1-47C5-9CA5-30A81DDE2BE4}" type="datetimeFigureOut">
              <a:rPr lang="en-US" altLang="en-US"/>
            </a:fld>
            <a:endParaRPr lang="en-US"/>
          </a:p>
        </p:txBody>
      </p:sp>
      <p:sp>
        <p:nvSpPr>
          <p:cNvPr id="6" name="Footer Placeholder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47E7FE-4C3C-446E-98AC-F4A826DC53C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noProof="1"/>
              <a:t>Click to edit Master text styles</a:t>
            </a:r>
            <a:endParaRPr lang="en-US" noProof="1"/>
          </a:p>
          <a:p>
            <a:pPr lvl="1"/>
            <a:r>
              <a:rPr lang="en-US" noProof="1"/>
              <a:t>Second level</a:t>
            </a:r>
            <a:endParaRPr lang="en-US" noProof="1"/>
          </a:p>
          <a:p>
            <a:pPr lvl="2"/>
            <a:r>
              <a:rPr lang="en-US" noProof="1"/>
              <a:t>Third level</a:t>
            </a:r>
            <a:endParaRPr lang="en-US" noProof="1"/>
          </a:p>
          <a:p>
            <a:pPr lvl="3"/>
            <a:r>
              <a:rPr lang="en-US" noProof="1"/>
              <a:t>Fourth level</a:t>
            </a:r>
            <a:endParaRPr lang="en-US" noProof="1"/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noProof="1"/>
              <a:t>Click to edit Master text styles</a:t>
            </a:r>
            <a:endParaRPr lang="en-US" noProof="1"/>
          </a:p>
          <a:p>
            <a:pPr lvl="1"/>
            <a:r>
              <a:rPr lang="en-US" noProof="1"/>
              <a:t>Second level</a:t>
            </a:r>
            <a:endParaRPr lang="en-US" noProof="1"/>
          </a:p>
          <a:p>
            <a:pPr lvl="2"/>
            <a:r>
              <a:rPr lang="en-US" noProof="1"/>
              <a:t>Third level</a:t>
            </a:r>
            <a:endParaRPr lang="en-US" noProof="1"/>
          </a:p>
          <a:p>
            <a:pPr lvl="3"/>
            <a:r>
              <a:rPr lang="en-US" noProof="1"/>
              <a:t>Fourth level</a:t>
            </a:r>
            <a:endParaRPr lang="en-US" noProof="1"/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7" name="Date Placeholder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DE934FF-F4E1-47C5-9CA5-30A81DDE2BE4}" type="datetimeFigureOut">
              <a:rPr lang="en-US" altLang="en-US"/>
            </a:fld>
            <a:endParaRPr lang="en-US"/>
          </a:p>
        </p:txBody>
      </p:sp>
      <p:sp>
        <p:nvSpPr>
          <p:cNvPr id="8" name="Footer Placeholder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CAD2C1-3713-4855-A4D9-D97EEF45132A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Date Placeholder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DE934FF-F4E1-47C5-9CA5-30A81DDE2BE4}" type="datetimeFigureOut">
              <a:rPr lang="en-US" altLang="en-US"/>
            </a:fld>
            <a:endParaRPr lang="en-US"/>
          </a:p>
        </p:txBody>
      </p:sp>
      <p:sp>
        <p:nvSpPr>
          <p:cNvPr id="4" name="Footer Placeholder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CDDE28-D181-4ADC-9419-9EEACEB3638B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DE934FF-F4E1-47C5-9CA5-30A81DDE2BE4}" type="datetimeFigureOut">
              <a:rPr lang="en-US" altLang="en-US"/>
            </a:fld>
            <a:endParaRPr lang="en-US"/>
          </a:p>
        </p:txBody>
      </p:sp>
      <p:sp>
        <p:nvSpPr>
          <p:cNvPr id="3" name="Footer Placeholder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23C696-6FBC-4088-B85A-6A4512D5A17F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noProof="1"/>
              <a:t>Click to edit Master text styles</a:t>
            </a:r>
            <a:endParaRPr lang="en-US" noProof="1"/>
          </a:p>
          <a:p>
            <a:pPr lvl="1"/>
            <a:r>
              <a:rPr lang="en-US" noProof="1"/>
              <a:t>Second level</a:t>
            </a:r>
            <a:endParaRPr lang="en-US" noProof="1"/>
          </a:p>
          <a:p>
            <a:pPr lvl="2"/>
            <a:r>
              <a:rPr lang="en-US" noProof="1"/>
              <a:t>Third level</a:t>
            </a:r>
            <a:endParaRPr lang="en-US" noProof="1"/>
          </a:p>
          <a:p>
            <a:pPr lvl="3"/>
            <a:r>
              <a:rPr lang="en-US" noProof="1"/>
              <a:t>Fourth level</a:t>
            </a:r>
            <a:endParaRPr lang="en-US" noProof="1"/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5" name="Date Placeholder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DE934FF-F4E1-47C5-9CA5-30A81DDE2BE4}" type="datetimeFigureOut">
              <a:rPr lang="en-US" altLang="en-US"/>
            </a:fld>
            <a:endParaRPr lang="en-US"/>
          </a:p>
        </p:txBody>
      </p:sp>
      <p:sp>
        <p:nvSpPr>
          <p:cNvPr id="6" name="Footer Placeholder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382717-61D7-4F3F-AFA7-F46929AD5287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5" name="Date Placeholder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DE934FF-F4E1-47C5-9CA5-30A81DDE2BE4}" type="datetimeFigureOut">
              <a:rPr lang="en-US" altLang="en-US"/>
            </a:fld>
            <a:endParaRPr lang="en-US"/>
          </a:p>
        </p:txBody>
      </p:sp>
      <p:sp>
        <p:nvSpPr>
          <p:cNvPr id="6" name="Footer Placeholder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4FFBE6-A670-4A54-B4E3-948C8AE00A3C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1025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ru-RU"/>
              <a:t>Click to edit Master title style</a:t>
            </a:r>
          </a:p>
        </p:txBody>
      </p:sp>
      <p:sp>
        <p:nvSpPr>
          <p:cNvPr id="1027" name="Text Placeholder 1026"/>
          <p:cNvSpPr>
            <a:spLocks noGrp="1" noChangeArrowheads="1"/>
          </p:cNvSpPr>
          <p:nvPr>
            <p:ph type="body" idx="9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ru-RU"/>
              <a:t>Click to edit Master text styles</a:t>
            </a:r>
            <a:endParaRPr lang="en-US" altLang="ru-RU"/>
          </a:p>
          <a:p>
            <a:pPr lvl="1"/>
            <a:r>
              <a:rPr lang="en-US" altLang="ru-RU"/>
              <a:t>Second level</a:t>
            </a:r>
            <a:endParaRPr lang="en-US" altLang="ru-RU"/>
          </a:p>
          <a:p>
            <a:pPr lvl="2"/>
            <a:r>
              <a:rPr lang="en-US" altLang="ru-RU"/>
              <a:t>Third level</a:t>
            </a:r>
            <a:endParaRPr lang="en-US" altLang="ru-RU"/>
          </a:p>
          <a:p>
            <a:pPr lvl="3"/>
            <a:r>
              <a:rPr lang="en-US" altLang="ru-RU"/>
              <a:t>Fourth level</a:t>
            </a:r>
            <a:endParaRPr lang="en-US" altLang="ru-RU"/>
          </a:p>
          <a:p>
            <a:pPr lvl="4"/>
            <a:r>
              <a:rPr lang="en-US" altLang="ru-RU"/>
              <a:t>Fifth level</a:t>
            </a:r>
          </a:p>
        </p:txBody>
      </p:sp>
      <p:sp>
        <p:nvSpPr>
          <p:cNvPr id="1028" name="Date Placeholder 1027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fontAlgn="auto">
              <a:defRPr sz="1400" noProof="1" smtClean="0">
                <a:latin typeface="+mn-lt"/>
                <a:ea typeface="+mn-ea"/>
              </a:defRPr>
            </a:lvl1pPr>
          </a:lstStyle>
          <a:p>
            <a:fld id="{FDE934FF-F4E1-47C5-9CA5-30A81DDE2BE4}" type="datetimeFigureOut">
              <a:rPr lang="en-US" altLang="en-US"/>
            </a:fld>
            <a:endParaRPr lang="en-US"/>
          </a:p>
        </p:txBody>
      </p:sp>
      <p:sp>
        <p:nvSpPr>
          <p:cNvPr id="1029" name="Footer Placeholder 1028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 fontAlgn="auto">
              <a:defRPr sz="1400" noProof="1"/>
            </a:lvl1pPr>
          </a:lstStyle>
          <a:p>
            <a:endParaRPr lang="en-US"/>
          </a:p>
        </p:txBody>
      </p:sp>
      <p:sp>
        <p:nvSpPr>
          <p:cNvPr id="1030" name="Slide Number Placeholder 1029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 fontAlgn="auto">
              <a:defRPr sz="1400" noProof="1" smtClean="0">
                <a:latin typeface="+mn-lt"/>
                <a:ea typeface="+mn-ea"/>
              </a:defRPr>
            </a:lvl1pPr>
          </a:lstStyle>
          <a:p>
            <a:fld id="{9C84D386-DC92-497A-B594-5A3884AB5BBF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80604020202020204" charset="0"/>
          <a:ea typeface="SimSun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80604020202020204" charset="0"/>
          <a:ea typeface="SimSun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80604020202020204" charset="0"/>
          <a:ea typeface="SimSun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80604020202020204" charset="0"/>
          <a:ea typeface="SimSun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80604020202020204" charset="0"/>
          <a:ea typeface="SimSun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80604020202020204" charset="0"/>
          <a:ea typeface="SimSun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80604020202020204" charset="0"/>
          <a:ea typeface="SimSun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80604020202020204" charset="0"/>
          <a:ea typeface="SimSun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Title 1"/>
          <p:cNvSpPr>
            <a:spLocks noGrp="1" noChangeArrowheads="1"/>
          </p:cNvSpPr>
          <p:nvPr>
            <p:ph type="ctrTitle"/>
          </p:nvPr>
        </p:nvSpPr>
        <p:spPr>
          <a:xfrm>
            <a:off x="931863" y="609600"/>
            <a:ext cx="9736137" cy="3000375"/>
          </a:xfrm>
        </p:spPr>
        <p:txBody>
          <a:bodyPr/>
          <a:lstStyle/>
          <a:p>
            <a:br>
              <a:rPr lang="ru-RU" altLang="en-US" sz="4800"/>
            </a:br>
            <a:r>
              <a:rPr lang="ru-RU" altLang="en-US" sz="4800"/>
              <a:t>Cas3-Derived Target DNA Degradation Fragments</a:t>
            </a:r>
            <a:br>
              <a:rPr lang="ru-RU" altLang="en-US" sz="4800"/>
            </a:br>
            <a:r>
              <a:rPr lang="ru-RU" altLang="en-US" sz="4800"/>
              <a:t>Fuel Primed CRISPR Adaptation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5588" y="4362450"/>
            <a:ext cx="10082212" cy="1903413"/>
          </a:xfrm>
          <a:ln>
            <a:miter/>
          </a:ln>
        </p:spPr>
        <p:txBody>
          <a:bodyPr>
            <a:normAutofit fontScale="90000"/>
          </a:bodyPr>
          <a:lstStyle/>
          <a:p>
            <a:pPr algn="r"/>
            <a:r>
              <a:rPr lang="x-none" altLang="ru-RU" sz="1600" b="1" noProof="1"/>
              <a:t>Аuthors:</a:t>
            </a:r>
            <a:r>
              <a:rPr lang="x-none" altLang="ru-RU" sz="1600" noProof="1"/>
              <a:t> K</a:t>
            </a:r>
            <a:r>
              <a:rPr lang="ru-RU" altLang="en-US" sz="1600" noProof="1"/>
              <a:t>im Kunne, Sebastian N. Kieper, Jasper W. Bannenberg, </a:t>
            </a:r>
            <a:endParaRPr lang="ru-RU" altLang="en-US" sz="1600" noProof="1"/>
          </a:p>
          <a:p>
            <a:pPr algn="r"/>
            <a:r>
              <a:rPr lang="ru-RU" altLang="en-US" sz="1600" noProof="1"/>
              <a:t>Martin Depken, Maria Suarez-Diez,Stan J.J. Brouns</a:t>
            </a:r>
            <a:endParaRPr lang="ru-RU" altLang="en-US" sz="1600" noProof="1"/>
          </a:p>
          <a:p>
            <a:pPr algn="r"/>
            <a:r>
              <a:rPr lang="ru-RU" altLang="en-US" sz="1600" noProof="1"/>
              <a:t>stanbrouns@gmail.com</a:t>
            </a:r>
            <a:endParaRPr lang="ru-RU" altLang="en-US" sz="1600" noProof="1"/>
          </a:p>
          <a:p>
            <a:pPr algn="r"/>
            <a:r>
              <a:rPr lang="x-none" altLang="ru-RU" sz="1600" b="1" noProof="1"/>
              <a:t>Reviewers:</a:t>
            </a:r>
            <a:r>
              <a:rPr lang="x-none" altLang="ru-RU" sz="1600" noProof="1"/>
              <a:t> Potanina Darya, Surikova Elena, Chashnikova Nastya</a:t>
            </a:r>
            <a:endParaRPr lang="x-none" altLang="ru-RU" sz="1600" noProof="1"/>
          </a:p>
          <a:p>
            <a:pPr algn="r"/>
            <a:r>
              <a:rPr lang="x-none" altLang="ru-RU" sz="1600" noProof="1"/>
              <a:t>potanina.dasha@ya.ru</a:t>
            </a:r>
            <a:endParaRPr lang="x-none" altLang="ru-RU" sz="1600" noProof="1"/>
          </a:p>
          <a:p>
            <a:pPr algn="r"/>
            <a:r>
              <a:rPr lang="x-none" altLang="ru-RU" sz="1600" b="1" noProof="1"/>
              <a:t> Tutor: </a:t>
            </a:r>
            <a:r>
              <a:rPr lang="x-none" altLang="ru-RU" sz="1600" noProof="1"/>
              <a:t>Chervonzeva Zoya</a:t>
            </a:r>
            <a:endParaRPr lang="x-none" altLang="ru-RU" sz="1600" noProof="1"/>
          </a:p>
          <a:p>
            <a:pPr algn="r"/>
            <a:r>
              <a:rPr lang="x-none" altLang="ru-RU" sz="1600" noProof="1"/>
              <a:t>chezoya@gmail.com 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itle 1"/>
          <p:cNvSpPr>
            <a:spLocks noGrp="1" noChangeArrowheads="1"/>
          </p:cNvSpPr>
          <p:nvPr>
            <p:ph type="title"/>
          </p:nvPr>
        </p:nvSpPr>
        <p:spPr>
          <a:xfrm>
            <a:off x="1843088" y="119063"/>
            <a:ext cx="9739312" cy="1290637"/>
          </a:xfrm>
        </p:spPr>
        <p:txBody>
          <a:bodyPr/>
          <a:lstStyle/>
          <a:p>
            <a:r>
              <a:rPr lang="ru-RU" altLang="ru-RU"/>
              <a:t> Before/After</a:t>
            </a:r>
          </a:p>
        </p:txBody>
      </p:sp>
      <p:pic>
        <p:nvPicPr>
          <p:cNvPr id="5122" name="Content Placeholder 3" descr="Снимок экрана от 2018-05-14 16-35-22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65" t="32687" r="38528" b="4573"/>
          <a:stretch>
            <a:fillRect/>
          </a:stretch>
        </p:blipFill>
        <p:spPr>
          <a:xfrm>
            <a:off x="247650" y="1579563"/>
            <a:ext cx="3743325" cy="2941637"/>
          </a:xfrm>
        </p:spPr>
      </p:pic>
      <p:pic>
        <p:nvPicPr>
          <p:cNvPr id="5123" name="Picture 4" descr="Снимок экрана от 2018-05-14 16-36-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84" t="31055" r="39552" b="5017"/>
          <a:stretch>
            <a:fillRect/>
          </a:stretch>
        </p:blipFill>
        <p:spPr bwMode="auto">
          <a:xfrm>
            <a:off x="266700" y="4406900"/>
            <a:ext cx="3603625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5" descr="Снимок экрана от 2018-05-14 16-36-0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80" t="49382" r="39653" b="26521"/>
          <a:stretch>
            <a:fillRect/>
          </a:stretch>
        </p:blipFill>
        <p:spPr bwMode="auto">
          <a:xfrm>
            <a:off x="247650" y="184150"/>
            <a:ext cx="4381500" cy="1363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6" descr="Снимок экрана от 2018-05-14 16-44-2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69" t="22200" r="38277" b="15511"/>
          <a:stretch>
            <a:fillRect/>
          </a:stretch>
        </p:blipFill>
        <p:spPr bwMode="auto">
          <a:xfrm>
            <a:off x="4175125" y="1520825"/>
            <a:ext cx="3871913" cy="289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7" descr="Снимок экрана от 2018-05-14 16-44-3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74" t="32660" r="41319" b="4018"/>
          <a:stretch>
            <a:fillRect/>
          </a:stretch>
        </p:blipFill>
        <p:spPr bwMode="auto">
          <a:xfrm>
            <a:off x="4110038" y="4360863"/>
            <a:ext cx="3700462" cy="2538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7" name="Picture 8" descr="Снимок экрана от 2018-05-14 16-44-5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74" t="18170" r="47797"/>
          <a:stretch>
            <a:fillRect/>
          </a:stretch>
        </p:blipFill>
        <p:spPr bwMode="auto">
          <a:xfrm>
            <a:off x="8251825" y="1577975"/>
            <a:ext cx="3563938" cy="462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Running BLAST</a:t>
            </a:r>
          </a:p>
        </p:txBody>
      </p:sp>
      <p:pic>
        <p:nvPicPr>
          <p:cNvPr id="6146" name="Content Placeholder 3" descr="Снимок экрана от 2018-05-14 16-20-12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00" t="15242" r="30959" b="17679"/>
          <a:stretch>
            <a:fillRect/>
          </a:stretch>
        </p:blipFill>
        <p:spPr>
          <a:xfrm>
            <a:off x="287338" y="1301750"/>
            <a:ext cx="4462462" cy="4927600"/>
          </a:xfrm>
        </p:spPr>
      </p:pic>
      <p:pic>
        <p:nvPicPr>
          <p:cNvPr id="6147" name="Picture 4" descr="Снимок экрана от 2018-05-14 16-23-5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85" t="67914" r="64975"/>
          <a:stretch>
            <a:fillRect/>
          </a:stretch>
        </p:blipFill>
        <p:spPr bwMode="auto">
          <a:xfrm>
            <a:off x="4848225" y="3455988"/>
            <a:ext cx="5319713" cy="331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5" descr="Снимок экрана от 2018-05-14 16-26-5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92" t="28574" r="41371" b="53210"/>
          <a:stretch>
            <a:fillRect/>
          </a:stretch>
        </p:blipFill>
        <p:spPr bwMode="auto">
          <a:xfrm>
            <a:off x="4808538" y="1263650"/>
            <a:ext cx="7426325" cy="206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ru-RU"/>
              <a:t>Niceties</a:t>
            </a:r>
            <a:endParaRPr lang="x-none" alt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2460" y="1580515"/>
            <a:ext cx="10041255" cy="4526280"/>
          </a:xfrm>
        </p:spPr>
        <p:txBody>
          <a:bodyPr/>
          <a:p>
            <a:r>
              <a:rPr lang="ru-RU" altLang="en-US"/>
              <a:t> </a:t>
            </a:r>
            <a:r>
              <a:rPr lang="x-none" altLang="ru-RU"/>
              <a:t>for target chain</a:t>
            </a:r>
            <a:endParaRPr lang="x-none" altLang="ru-RU"/>
          </a:p>
          <a:p>
            <a:r>
              <a:rPr lang="ru-RU" altLang="en-US"/>
              <a:t>        # 2|-----&gt;               *</a:t>
            </a:r>
            <a:endParaRPr lang="ru-RU" altLang="en-US"/>
          </a:p>
          <a:p>
            <a:r>
              <a:rPr lang="ru-RU" altLang="en-US"/>
              <a:t>        #                 &lt;!-----|1 non target</a:t>
            </a:r>
            <a:endParaRPr lang="ru-RU" altLang="en-US"/>
          </a:p>
          <a:p>
            <a:r>
              <a:rPr lang="x-none" altLang="ru-RU"/>
              <a:t>for non-target chain</a:t>
            </a:r>
            <a:endParaRPr lang="x-none" altLang="ru-RU"/>
          </a:p>
          <a:p>
            <a:r>
              <a:rPr lang="x-none" altLang="ru-RU"/>
              <a:t>        #2|-----!&gt;</a:t>
            </a:r>
            <a:endParaRPr lang="x-none" altLang="ru-RU"/>
          </a:p>
          <a:p>
            <a:r>
              <a:rPr lang="x-none" altLang="ru-RU"/>
              <a:t>        #  *               &lt;------|1</a:t>
            </a:r>
            <a:endParaRPr lang="x-none" altLang="ru-RU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5590"/>
            <a:ext cx="10972800" cy="3649345"/>
          </a:xfrm>
        </p:spPr>
        <p:txBody>
          <a:bodyPr/>
          <a:p>
            <a:pPr algn="l"/>
            <a:r>
              <a:rPr lang="x-none" altLang="ru-RU"/>
              <a:t>    10100011</a:t>
            </a:r>
            <a:br>
              <a:rPr lang="ru-RU" altLang="en-US"/>
            </a:br>
            <a:br>
              <a:rPr lang="ru-RU" altLang="en-US"/>
            </a:br>
            <a:br>
              <a:rPr lang="ru-RU" altLang="en-US"/>
            </a:br>
            <a:r>
              <a:rPr lang="ru-RU" altLang="en-US"/>
              <a:t>           </a:t>
            </a:r>
            <a:r>
              <a:rPr lang="x-none" altLang="ru-RU"/>
              <a:t>|</a:t>
            </a:r>
            <a:br>
              <a:rPr lang="ru-RU" altLang="en-US"/>
            </a:br>
            <a:endParaRPr lang="ru-RU" altLang="en-US"/>
          </a:p>
        </p:txBody>
      </p:sp>
      <p:pic>
        <p:nvPicPr>
          <p:cNvPr id="4" name="Content Placeholder 3" descr="Снимок экрана от 2018-05-15 10-42-05"/>
          <p:cNvPicPr>
            <a:picLocks noChangeAspect="1"/>
          </p:cNvPicPr>
          <p:nvPr>
            <p:ph idx="1"/>
          </p:nvPr>
        </p:nvPicPr>
        <p:blipFill>
          <a:blip r:embed="rId1"/>
          <a:srcRect l="3765" t="11925"/>
          <a:stretch>
            <a:fillRect/>
          </a:stretch>
        </p:blipFill>
        <p:spPr>
          <a:xfrm>
            <a:off x="916940" y="1278890"/>
            <a:ext cx="10486390" cy="5399405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2766695" y="1097280"/>
            <a:ext cx="10160" cy="251650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Frame 6"/>
          <p:cNvSpPr/>
          <p:nvPr/>
        </p:nvSpPr>
        <p:spPr>
          <a:xfrm>
            <a:off x="8552180" y="3683635"/>
            <a:ext cx="1082675" cy="321310"/>
          </a:xfrm>
          <a:prstGeom prst="fram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>
              <a:solidFill>
                <a:schemeClr val="tx1"/>
              </a:solidFill>
            </a:endParaRPr>
          </a:p>
        </p:txBody>
      </p:sp>
      <p:sp>
        <p:nvSpPr>
          <p:cNvPr id="8" name="Frame 7"/>
          <p:cNvSpPr/>
          <p:nvPr/>
        </p:nvSpPr>
        <p:spPr>
          <a:xfrm>
            <a:off x="2285365" y="3714115"/>
            <a:ext cx="1032510" cy="250825"/>
          </a:xfrm>
          <a:prstGeom prst="fram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le 1"/>
          <p:cNvSpPr>
            <a:spLocks noGrp="1" noChangeArrowheads="1"/>
          </p:cNvSpPr>
          <p:nvPr>
            <p:ph type="title"/>
          </p:nvPr>
        </p:nvSpPr>
        <p:spPr>
          <a:xfrm>
            <a:off x="609600" y="276225"/>
            <a:ext cx="10972800" cy="1536700"/>
          </a:xfrm>
        </p:spPr>
        <p:txBody>
          <a:bodyPr/>
          <a:lstStyle/>
          <a:p>
            <a:r>
              <a:rPr lang="ru-RU" altLang="ru-RU" sz="3200"/>
              <a:t>The link between position and number the reads ends fall. target(left) and non target(right)</a:t>
            </a:r>
          </a:p>
        </p:txBody>
      </p:sp>
      <p:pic>
        <p:nvPicPr>
          <p:cNvPr id="7170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14363" y="1931988"/>
            <a:ext cx="5538787" cy="3633787"/>
          </a:xfrm>
        </p:spPr>
      </p:pic>
      <p:pic>
        <p:nvPicPr>
          <p:cNvPr id="717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4275" y="1952625"/>
            <a:ext cx="5629275" cy="369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2266950" y="5656263"/>
            <a:ext cx="1933575" cy="39528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ctr" fontAlgn="auto"/>
            <a:r>
              <a:rPr lang="x-none" altLang="ru-RU" sz="2000" noProof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ea"/>
              </a:rPr>
              <a:t>position</a:t>
            </a:r>
            <a:endParaRPr lang="x-none" altLang="ru-RU" sz="2000" noProof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326438" y="5673725"/>
            <a:ext cx="1933575" cy="3968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ctr" fontAlgn="auto"/>
            <a:r>
              <a:rPr lang="x-none" altLang="ru-RU" sz="2000" noProof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ea"/>
              </a:rPr>
              <a:t>position</a:t>
            </a:r>
            <a:endParaRPr lang="x-none" altLang="ru-RU" sz="2000" noProof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 rot="16140000">
            <a:off x="-742155" y="3444081"/>
            <a:ext cx="2284412" cy="3968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 fontAlgn="auto"/>
            <a:r>
              <a:rPr lang="x-none" altLang="ru-RU" sz="2000" noProof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ea"/>
              </a:rPr>
              <a:t>number of reads</a:t>
            </a:r>
            <a:endParaRPr lang="x-none" altLang="ru-RU" sz="2000" noProof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 noChangeArrowheads="1"/>
          </p:cNvSpPr>
          <p:nvPr>
            <p:ph type="title"/>
          </p:nvPr>
        </p:nvSpPr>
        <p:spPr>
          <a:xfrm>
            <a:off x="5321300" y="4286250"/>
            <a:ext cx="6261100" cy="2195513"/>
          </a:xfrm>
        </p:spPr>
        <p:txBody>
          <a:bodyPr/>
          <a:lstStyle/>
          <a:p>
            <a:r>
              <a:rPr lang="ru-RU" altLang="ru-RU"/>
              <a:t>        </a:t>
            </a:r>
            <a:r>
              <a:rPr lang="ru-RU" altLang="ru-RU" baseline="-25000"/>
              <a:t>     ^</a:t>
            </a:r>
            <a:br>
              <a:rPr lang="ru-RU" altLang="ru-RU" baseline="-25000"/>
            </a:br>
            <a:r>
              <a:rPr lang="ru-RU" altLang="ru-RU"/>
              <a:t> their   </a:t>
            </a:r>
            <a:r>
              <a:rPr lang="ru-RU" altLang="ru-RU" baseline="30000"/>
              <a:t>|</a:t>
            </a:r>
            <a:br>
              <a:rPr lang="ru-RU" altLang="ru-RU"/>
            </a:br>
            <a:r>
              <a:rPr lang="ru-RU" altLang="ru-RU"/>
              <a:t>&lt;&lt;&lt;&lt;-------our</a:t>
            </a:r>
          </a:p>
        </p:txBody>
      </p:sp>
      <p:pic>
        <p:nvPicPr>
          <p:cNvPr id="8196" name="Picture 6" descr="Снимок экрана от 2018-05-14 16-50-1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39" t="30151" r="19012" b="37877"/>
          <a:stretch>
            <a:fillRect/>
          </a:stretch>
        </p:blipFill>
        <p:spPr bwMode="auto">
          <a:xfrm>
            <a:off x="5530850" y="323850"/>
            <a:ext cx="6119813" cy="395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 rot="5400000">
            <a:off x="4070351" y="4656137"/>
            <a:ext cx="1524000" cy="3968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 fontAlgn="auto"/>
            <a:r>
              <a:rPr lang="x-none" altLang="ru-RU" sz="2000" noProof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ea"/>
                <a:sym typeface="+mn-ea"/>
              </a:rPr>
              <a:t>non-target</a:t>
            </a:r>
            <a:endParaRPr lang="x-none" altLang="ru-RU" sz="2000" noProof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 rot="5460000">
            <a:off x="4364038" y="1481137"/>
            <a:ext cx="876300" cy="3651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/>
            <a:r>
              <a:rPr lang="x-none" altLang="ru-RU" noProof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ea"/>
                <a:sym typeface="+mn-ea"/>
              </a:rPr>
              <a:t>target</a:t>
            </a:r>
            <a:endParaRPr lang="ru-RU" altLang="en-US" noProof="1"/>
          </a:p>
        </p:txBody>
      </p:sp>
      <p:sp>
        <p:nvSpPr>
          <p:cNvPr id="9" name="Rectangle 8"/>
          <p:cNvSpPr/>
          <p:nvPr/>
        </p:nvSpPr>
        <p:spPr>
          <a:xfrm>
            <a:off x="1808163" y="93663"/>
            <a:ext cx="895350" cy="3968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 fontAlgn="auto"/>
            <a:r>
              <a:rPr lang="x-none" altLang="ru-RU" sz="2000" noProof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ea"/>
              </a:rPr>
              <a:t>5' cut</a:t>
            </a:r>
            <a:endParaRPr lang="x-none" altLang="ru-RU" sz="2000" noProof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815" y="3462020"/>
            <a:ext cx="4318000" cy="3145790"/>
          </a:xfrm>
          <a:prstGeom prst="rect">
            <a:avLst/>
          </a:prstGeom>
        </p:spPr>
      </p:pic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08610" y="391160"/>
            <a:ext cx="4293235" cy="312737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Attempt to create Logo</a:t>
            </a:r>
          </a:p>
        </p:txBody>
      </p:sp>
      <p:pic>
        <p:nvPicPr>
          <p:cNvPr id="9218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416550" y="2033588"/>
            <a:ext cx="6154738" cy="3609975"/>
          </a:xfrm>
        </p:spPr>
      </p:pic>
      <p:pic>
        <p:nvPicPr>
          <p:cNvPr id="921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436688"/>
            <a:ext cx="4903788" cy="2497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4071938"/>
            <a:ext cx="5154613" cy="2366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008188" y="1622425"/>
            <a:ext cx="1608137" cy="3651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/>
            <a:r>
              <a:rPr lang="x-none" altLang="ru-RU" noProof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ea"/>
                <a:sym typeface="+mn-ea"/>
              </a:rPr>
              <a:t>target</a:t>
            </a:r>
            <a:endParaRPr lang="ru-RU" altLang="en-US" noProof="1"/>
          </a:p>
        </p:txBody>
      </p:sp>
      <p:sp>
        <p:nvSpPr>
          <p:cNvPr id="10" name="TextBox 9"/>
          <p:cNvSpPr txBox="1"/>
          <p:nvPr/>
        </p:nvSpPr>
        <p:spPr>
          <a:xfrm>
            <a:off x="1727200" y="4249738"/>
            <a:ext cx="2371725" cy="3651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/>
            <a:r>
              <a:rPr lang="x-none" altLang="ru-RU" noProof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ea"/>
                <a:sym typeface="+mn-ea"/>
              </a:rPr>
              <a:t>non-target</a:t>
            </a:r>
            <a:endParaRPr lang="ru-RU" altLang="en-US" noProof="1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Conclusions</a:t>
            </a:r>
          </a:p>
        </p:txBody>
      </p:sp>
      <p:sp>
        <p:nvSpPr>
          <p:cNvPr id="10242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x-none" altLang="ru-RU"/>
              <a:t>Reads were bad and dirty</a:t>
            </a:r>
            <a:endParaRPr lang="x-none" altLang="ru-RU"/>
          </a:p>
          <a:p>
            <a:r>
              <a:rPr lang="x-none" altLang="ru-RU"/>
              <a:t>It was impossible to make plasmid assembly and plasmid wasn't in article</a:t>
            </a:r>
            <a:endParaRPr lang="x-none" altLang="ru-RU"/>
          </a:p>
          <a:p>
            <a:r>
              <a:rPr lang="x-none" altLang="ru-RU"/>
              <a:t>Our heatmaps don't illustrate results obtained in the article</a:t>
            </a:r>
            <a:endParaRPr lang="x-none" altLang="ru-R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>
                <a:solidFill>
                  <a:srgbClr val="44546A"/>
                </a:solidFill>
                <a:cs typeface="Arial" panose="02080604020202020204" charset="0"/>
              </a:rPr>
              <a:t>Prokaryotic</a:t>
            </a:r>
            <a:r>
              <a:rPr lang="ru-RU" dirty="0">
                <a:solidFill>
                  <a:srgbClr val="44546A"/>
                </a:solidFill>
                <a:cs typeface="Arial" panose="02080604020202020204" charset="0"/>
              </a:rPr>
              <a:t> </a:t>
            </a:r>
            <a:r>
              <a:rPr lang="ru-RU" dirty="0" err="1">
                <a:solidFill>
                  <a:srgbClr val="44546A"/>
                </a:solidFill>
                <a:cs typeface="Arial" panose="02080604020202020204" charset="0"/>
              </a:rPr>
              <a:t>immunity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err="1">
                <a:cs typeface="Arial" panose="02080604020202020204" charset="0"/>
              </a:rPr>
              <a:t>Prokaryotic</a:t>
            </a:r>
            <a:r>
              <a:rPr lang="ru-RU" dirty="0">
                <a:cs typeface="Arial" panose="02080604020202020204" charset="0"/>
              </a:rPr>
              <a:t> </a:t>
            </a:r>
            <a:r>
              <a:rPr lang="ru-RU" err="1">
                <a:cs typeface="Arial" panose="02080604020202020204" charset="0"/>
              </a:rPr>
              <a:t>genome</a:t>
            </a:r>
            <a:r>
              <a:rPr lang="ru-RU" dirty="0">
                <a:cs typeface="Arial" panose="02080604020202020204" charset="0"/>
              </a:rPr>
              <a:t> </a:t>
            </a:r>
            <a:r>
              <a:rPr lang="ru-RU" err="1">
                <a:cs typeface="Arial" panose="02080604020202020204" charset="0"/>
              </a:rPr>
              <a:t>contains</a:t>
            </a:r>
            <a:r>
              <a:rPr lang="ru-RU" dirty="0">
                <a:cs typeface="Arial" panose="02080604020202020204" charset="0"/>
              </a:rPr>
              <a:t> </a:t>
            </a:r>
            <a:r>
              <a:rPr lang="ru-RU" err="1">
                <a:cs typeface="Arial" panose="02080604020202020204" charset="0"/>
              </a:rPr>
              <a:t>clusteres</a:t>
            </a:r>
            <a:r>
              <a:rPr lang="ru-RU" dirty="0">
                <a:cs typeface="Arial" panose="02080604020202020204" charset="0"/>
              </a:rPr>
              <a:t> </a:t>
            </a:r>
            <a:r>
              <a:rPr lang="ru-RU" err="1">
                <a:cs typeface="Arial" panose="02080604020202020204" charset="0"/>
              </a:rPr>
              <a:t>of</a:t>
            </a:r>
            <a:r>
              <a:rPr lang="ru-RU" dirty="0">
                <a:cs typeface="Arial" panose="02080604020202020204" charset="0"/>
              </a:rPr>
              <a:t> </a:t>
            </a:r>
            <a:r>
              <a:rPr lang="ru-RU" err="1">
                <a:cs typeface="Arial" panose="02080604020202020204" charset="0"/>
              </a:rPr>
              <a:t>regularly</a:t>
            </a:r>
            <a:r>
              <a:rPr lang="ru-RU" dirty="0">
                <a:cs typeface="Arial" panose="02080604020202020204" charset="0"/>
              </a:rPr>
              <a:t> </a:t>
            </a:r>
            <a:r>
              <a:rPr lang="ru-RU" err="1">
                <a:cs typeface="Arial" panose="02080604020202020204" charset="0"/>
              </a:rPr>
              <a:t>short</a:t>
            </a:r>
            <a:r>
              <a:rPr lang="ru-RU" dirty="0">
                <a:cs typeface="Arial" panose="02080604020202020204" charset="0"/>
              </a:rPr>
              <a:t> </a:t>
            </a:r>
            <a:r>
              <a:rPr lang="ru-RU" err="1">
                <a:cs typeface="Arial" panose="02080604020202020204" charset="0"/>
              </a:rPr>
              <a:t>palindromic</a:t>
            </a:r>
            <a:r>
              <a:rPr lang="ru-RU" dirty="0">
                <a:cs typeface="Arial" panose="02080604020202020204" charset="0"/>
              </a:rPr>
              <a:t> </a:t>
            </a:r>
            <a:r>
              <a:rPr lang="ru-RU" dirty="0" err="1">
                <a:cs typeface="Arial" panose="02080604020202020204" charset="0"/>
              </a:rPr>
              <a:t>repeats</a:t>
            </a:r>
            <a:r>
              <a:rPr lang="ru-RU" dirty="0">
                <a:cs typeface="Arial" panose="02080604020202020204" charset="0"/>
              </a:rPr>
              <a:t> (CRISPR) </a:t>
            </a:r>
            <a:r>
              <a:rPr lang="ru-RU" dirty="0" err="1">
                <a:cs typeface="Arial" panose="02080604020202020204" charset="0"/>
              </a:rPr>
              <a:t>with</a:t>
            </a:r>
            <a:r>
              <a:rPr lang="ru-RU" dirty="0">
                <a:cs typeface="Arial" panose="02080604020202020204" charset="0"/>
              </a:rPr>
              <a:t> </a:t>
            </a:r>
            <a:r>
              <a:rPr lang="ru-RU" dirty="0" err="1">
                <a:cs typeface="Arial" panose="02080604020202020204" charset="0"/>
              </a:rPr>
              <a:t>fragments</a:t>
            </a:r>
            <a:r>
              <a:rPr lang="ru-RU" dirty="0">
                <a:cs typeface="Arial" panose="02080604020202020204" charset="0"/>
              </a:rPr>
              <a:t> </a:t>
            </a:r>
            <a:r>
              <a:rPr lang="ru-RU" dirty="0" err="1">
                <a:cs typeface="Arial" panose="02080604020202020204" charset="0"/>
              </a:rPr>
              <a:t>of</a:t>
            </a:r>
            <a:r>
              <a:rPr lang="ru-RU" dirty="0">
                <a:cs typeface="Arial" panose="02080604020202020204" charset="0"/>
              </a:rPr>
              <a:t> </a:t>
            </a:r>
            <a:r>
              <a:rPr lang="ru-RU" dirty="0" err="1">
                <a:cs typeface="Arial" panose="02080604020202020204" charset="0"/>
              </a:rPr>
              <a:t>invader's</a:t>
            </a:r>
            <a:r>
              <a:rPr lang="ru-RU" dirty="0">
                <a:cs typeface="Arial" panose="02080604020202020204" charset="0"/>
              </a:rPr>
              <a:t> DNA </a:t>
            </a:r>
            <a:r>
              <a:rPr lang="ru-RU" dirty="0" err="1">
                <a:cs typeface="Arial" panose="02080604020202020204" charset="0"/>
              </a:rPr>
              <a:t>inside</a:t>
            </a:r>
            <a:r>
              <a:rPr lang="ru-RU" dirty="0">
                <a:cs typeface="Arial" panose="02080604020202020204" charset="0"/>
              </a:rPr>
              <a:t>. </a:t>
            </a:r>
            <a:endParaRPr lang="ru-RU" dirty="0">
              <a:cs typeface="Arial" panose="02080604020202020204" charset="0"/>
            </a:endParaRPr>
          </a:p>
          <a:p>
            <a:r>
              <a:rPr lang="ru-RU" dirty="0" err="1">
                <a:cs typeface="Arial" panose="02080604020202020204" charset="0"/>
              </a:rPr>
              <a:t>This</a:t>
            </a:r>
            <a:r>
              <a:rPr lang="ru-RU" dirty="0">
                <a:cs typeface="Arial" panose="02080604020202020204" charset="0"/>
              </a:rPr>
              <a:t> </a:t>
            </a:r>
            <a:r>
              <a:rPr lang="ru-RU" dirty="0" err="1">
                <a:cs typeface="Arial" panose="02080604020202020204" charset="0"/>
              </a:rPr>
              <a:t>spacers</a:t>
            </a:r>
            <a:r>
              <a:rPr lang="ru-RU" dirty="0">
                <a:cs typeface="Arial" panose="02080604020202020204" charset="0"/>
              </a:rPr>
              <a:t> </a:t>
            </a:r>
            <a:r>
              <a:rPr lang="ru-RU" dirty="0" err="1">
                <a:cs typeface="Arial" panose="02080604020202020204" charset="0"/>
              </a:rPr>
              <a:t>are</a:t>
            </a:r>
            <a:r>
              <a:rPr lang="ru-RU" dirty="0">
                <a:cs typeface="Arial" panose="02080604020202020204" charset="0"/>
              </a:rPr>
              <a:t> </a:t>
            </a:r>
            <a:r>
              <a:rPr lang="ru-RU" dirty="0" err="1">
                <a:cs typeface="Arial" panose="02080604020202020204" charset="0"/>
              </a:rPr>
              <a:t>transcribed</a:t>
            </a:r>
            <a:r>
              <a:rPr lang="ru-RU" dirty="0">
                <a:cs typeface="Arial" panose="02080604020202020204" charset="0"/>
              </a:rPr>
              <a:t> </a:t>
            </a:r>
            <a:r>
              <a:rPr lang="ru-RU" dirty="0" err="1">
                <a:cs typeface="Arial" panose="02080604020202020204" charset="0"/>
              </a:rPr>
              <a:t>and</a:t>
            </a:r>
            <a:r>
              <a:rPr lang="ru-RU" dirty="0">
                <a:cs typeface="Arial" panose="02080604020202020204" charset="0"/>
              </a:rPr>
              <a:t> </a:t>
            </a:r>
            <a:r>
              <a:rPr lang="ru-RU" dirty="0" err="1">
                <a:cs typeface="Arial" panose="02080604020202020204" charset="0"/>
              </a:rPr>
              <a:t>processed</a:t>
            </a:r>
            <a:r>
              <a:rPr lang="ru-RU" dirty="0">
                <a:cs typeface="Arial" panose="02080604020202020204" charset="0"/>
              </a:rPr>
              <a:t> </a:t>
            </a:r>
            <a:r>
              <a:rPr lang="ru-RU" dirty="0" err="1">
                <a:cs typeface="Arial" panose="02080604020202020204" charset="0"/>
              </a:rPr>
              <a:t>into</a:t>
            </a:r>
            <a:r>
              <a:rPr lang="ru-RU" dirty="0">
                <a:cs typeface="Arial" panose="02080604020202020204" charset="0"/>
              </a:rPr>
              <a:t> </a:t>
            </a:r>
            <a:r>
              <a:rPr lang="ru-RU" dirty="0" err="1">
                <a:cs typeface="Arial" panose="02080604020202020204" charset="0"/>
              </a:rPr>
              <a:t>small</a:t>
            </a:r>
            <a:r>
              <a:rPr lang="ru-RU" dirty="0">
                <a:cs typeface="Arial" panose="02080604020202020204" charset="0"/>
              </a:rPr>
              <a:t> </a:t>
            </a:r>
            <a:r>
              <a:rPr lang="ru-RU" dirty="0" err="1">
                <a:cs typeface="Arial" panose="02080604020202020204" charset="0"/>
              </a:rPr>
              <a:t>crRNA</a:t>
            </a:r>
            <a:r>
              <a:rPr lang="ru-RU" dirty="0">
                <a:cs typeface="Arial" panose="02080604020202020204" charset="0"/>
              </a:rPr>
              <a:t> </a:t>
            </a:r>
            <a:r>
              <a:rPr lang="ru-RU" dirty="0" err="1">
                <a:cs typeface="Arial" panose="02080604020202020204" charset="0"/>
              </a:rPr>
              <a:t>that</a:t>
            </a:r>
            <a:r>
              <a:rPr lang="ru-RU" dirty="0">
                <a:cs typeface="Arial" panose="02080604020202020204" charset="0"/>
              </a:rPr>
              <a:t> </a:t>
            </a:r>
            <a:r>
              <a:rPr lang="ru-RU" dirty="0" err="1">
                <a:cs typeface="Arial" panose="02080604020202020204" charset="0"/>
              </a:rPr>
              <a:t>guide</a:t>
            </a:r>
            <a:r>
              <a:rPr lang="ru-RU" dirty="0">
                <a:cs typeface="Arial" panose="02080604020202020204" charset="0"/>
              </a:rPr>
              <a:t> </a:t>
            </a:r>
            <a:r>
              <a:rPr lang="ru-RU" dirty="0" err="1">
                <a:cs typeface="Arial" panose="02080604020202020204" charset="0"/>
              </a:rPr>
              <a:t>Cas</a:t>
            </a:r>
            <a:r>
              <a:rPr lang="ru-RU" dirty="0">
                <a:cs typeface="Arial" panose="02080604020202020204" charset="0"/>
              </a:rPr>
              <a:t> (CRISPR-</a:t>
            </a:r>
            <a:r>
              <a:rPr lang="ru-RU" dirty="0" err="1">
                <a:cs typeface="Arial" panose="02080604020202020204" charset="0"/>
              </a:rPr>
              <a:t>associated</a:t>
            </a:r>
            <a:r>
              <a:rPr lang="ru-RU" dirty="0">
                <a:cs typeface="Arial" panose="02080604020202020204" charset="0"/>
              </a:rPr>
              <a:t>) </a:t>
            </a:r>
            <a:r>
              <a:rPr lang="ru-RU" dirty="0" err="1">
                <a:cs typeface="Arial" panose="02080604020202020204" charset="0"/>
              </a:rPr>
              <a:t>proteins</a:t>
            </a:r>
            <a:r>
              <a:rPr lang="ru-RU" dirty="0">
                <a:cs typeface="Arial" panose="02080604020202020204" charset="0"/>
              </a:rPr>
              <a:t> </a:t>
            </a:r>
            <a:r>
              <a:rPr lang="ru-RU" dirty="0" err="1">
                <a:cs typeface="Arial" panose="02080604020202020204" charset="0"/>
              </a:rPr>
              <a:t>to</a:t>
            </a:r>
            <a:r>
              <a:rPr lang="ru-RU" dirty="0">
                <a:cs typeface="Arial" panose="02080604020202020204" charset="0"/>
              </a:rPr>
              <a:t> </a:t>
            </a:r>
            <a:r>
              <a:rPr lang="ru-RU" dirty="0" err="1">
                <a:cs typeface="Arial" panose="02080604020202020204" charset="0"/>
              </a:rPr>
              <a:t>their</a:t>
            </a:r>
            <a:r>
              <a:rPr lang="ru-RU" dirty="0">
                <a:cs typeface="Arial" panose="02080604020202020204" charset="0"/>
              </a:rPr>
              <a:t> DNA </a:t>
            </a:r>
            <a:r>
              <a:rPr lang="ru-RU" dirty="0" err="1">
                <a:cs typeface="Arial" panose="02080604020202020204" charset="0"/>
              </a:rPr>
              <a:t>or</a:t>
            </a:r>
            <a:r>
              <a:rPr lang="ru-RU" dirty="0">
                <a:cs typeface="Arial" panose="02080604020202020204" charset="0"/>
              </a:rPr>
              <a:t> RNA </a:t>
            </a:r>
            <a:r>
              <a:rPr lang="ru-RU" dirty="0" err="1">
                <a:cs typeface="Arial" panose="02080604020202020204" charset="0"/>
              </a:rPr>
              <a:t>target</a:t>
            </a:r>
            <a:r>
              <a:rPr lang="ru-RU" dirty="0">
                <a:cs typeface="Arial" panose="02080604020202020204" charset="0"/>
              </a:rPr>
              <a:t> </a:t>
            </a:r>
            <a:r>
              <a:rPr lang="ru-RU" dirty="0" err="1">
                <a:cs typeface="Arial" panose="02080604020202020204" charset="0"/>
              </a:rPr>
              <a:t>sequences</a:t>
            </a:r>
            <a:r>
              <a:rPr lang="ru-RU" dirty="0">
                <a:cs typeface="Arial" panose="02080604020202020204" charset="0"/>
              </a:rPr>
              <a:t>, </a:t>
            </a:r>
            <a:r>
              <a:rPr lang="ru-RU" dirty="0" err="1">
                <a:cs typeface="Arial" panose="02080604020202020204" charset="0"/>
              </a:rPr>
              <a:t>resulting</a:t>
            </a:r>
            <a:r>
              <a:rPr lang="ru-RU" dirty="0">
                <a:cs typeface="Arial" panose="02080604020202020204" charset="0"/>
              </a:rPr>
              <a:t> </a:t>
            </a:r>
            <a:r>
              <a:rPr lang="ru-RU" dirty="0" err="1">
                <a:cs typeface="Arial" panose="02080604020202020204" charset="0"/>
              </a:rPr>
              <a:t>in</a:t>
            </a:r>
            <a:r>
              <a:rPr lang="ru-RU" dirty="0">
                <a:cs typeface="Arial" panose="02080604020202020204" charset="0"/>
              </a:rPr>
              <a:t> </a:t>
            </a:r>
            <a:r>
              <a:rPr lang="ru-RU" dirty="0" err="1">
                <a:cs typeface="Arial" panose="02080604020202020204" charset="0"/>
              </a:rPr>
              <a:t>target</a:t>
            </a:r>
            <a:r>
              <a:rPr lang="ru-RU" dirty="0">
                <a:cs typeface="Arial" panose="02080604020202020204" charset="0"/>
              </a:rPr>
              <a:t> </a:t>
            </a:r>
            <a:r>
              <a:rPr lang="ru-RU" dirty="0" err="1">
                <a:cs typeface="Arial" panose="02080604020202020204" charset="0"/>
              </a:rPr>
              <a:t>cleavage</a:t>
            </a:r>
            <a:r>
              <a:rPr lang="ru-RU" dirty="0">
                <a:cs typeface="Arial" panose="02080604020202020204" charset="0"/>
              </a:rPr>
              <a:t> </a:t>
            </a:r>
            <a:r>
              <a:rPr lang="ru-RU" dirty="0" err="1">
                <a:cs typeface="Arial" panose="02080604020202020204" charset="0"/>
              </a:rPr>
              <a:t>and</a:t>
            </a:r>
            <a:r>
              <a:rPr lang="ru-RU" dirty="0">
                <a:cs typeface="Arial" panose="02080604020202020204" charset="0"/>
              </a:rPr>
              <a:t> </a:t>
            </a:r>
            <a:r>
              <a:rPr lang="ru-RU" dirty="0" err="1">
                <a:cs typeface="Arial" panose="02080604020202020204" charset="0"/>
              </a:rPr>
              <a:t>neutralization</a:t>
            </a:r>
            <a:r>
              <a:rPr lang="ru-RU" dirty="0">
                <a:cs typeface="Arial" panose="02080604020202020204" charset="0"/>
              </a:rPr>
              <a:t> </a:t>
            </a:r>
            <a:r>
              <a:rPr lang="ru-RU" dirty="0" err="1">
                <a:cs typeface="Arial" panose="02080604020202020204" charset="0"/>
              </a:rPr>
              <a:t>of</a:t>
            </a:r>
            <a:r>
              <a:rPr lang="ru-RU" dirty="0">
                <a:cs typeface="Arial" panose="02080604020202020204" charset="0"/>
              </a:rPr>
              <a:t> </a:t>
            </a:r>
            <a:r>
              <a:rPr lang="ru-RU" dirty="0" err="1">
                <a:cs typeface="Arial" panose="02080604020202020204" charset="0"/>
              </a:rPr>
              <a:t>the</a:t>
            </a:r>
            <a:r>
              <a:rPr lang="ru-RU" dirty="0">
                <a:cs typeface="Arial" panose="02080604020202020204" charset="0"/>
              </a:rPr>
              <a:t> </a:t>
            </a:r>
            <a:r>
              <a:rPr lang="ru-RU" dirty="0" err="1">
                <a:cs typeface="Arial" panose="02080604020202020204" charset="0"/>
              </a:rPr>
              <a:t>invading</a:t>
            </a:r>
            <a:r>
              <a:rPr lang="ru-RU" dirty="0">
                <a:cs typeface="Arial" panose="02080604020202020204" charset="0"/>
              </a:rPr>
              <a:t> </a:t>
            </a:r>
            <a:r>
              <a:rPr lang="ru-RU" dirty="0" err="1">
                <a:cs typeface="Arial" panose="02080604020202020204" charset="0"/>
              </a:rPr>
              <a:t>threat</a:t>
            </a:r>
            <a:r>
              <a:rPr lang="ru-RU" dirty="0">
                <a:cs typeface="Arial" panose="02080604020202020204" charset="0"/>
              </a:rPr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>
                <a:cs typeface="Arial" panose="02080604020202020204" charset="0"/>
              </a:rPr>
              <a:t>Priming</a:t>
            </a:r>
            <a:r>
              <a:rPr lang="ru-RU" dirty="0">
                <a:cs typeface="Arial" panose="02080604020202020204" charset="0"/>
              </a:rPr>
              <a:t> 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>
                <a:cs typeface="Arial" panose="02080604020202020204" charset="0"/>
              </a:rPr>
              <a:t>Priming</a:t>
            </a:r>
            <a:r>
              <a:rPr lang="ru-RU" dirty="0">
                <a:cs typeface="Arial" panose="02080604020202020204" charset="0"/>
              </a:rPr>
              <a:t> </a:t>
            </a:r>
            <a:r>
              <a:rPr lang="ru-RU" dirty="0" err="1">
                <a:cs typeface="Arial" panose="02080604020202020204" charset="0"/>
              </a:rPr>
              <a:t>is</a:t>
            </a:r>
            <a:r>
              <a:rPr lang="ru-RU" dirty="0">
                <a:cs typeface="Arial" panose="02080604020202020204" charset="0"/>
              </a:rPr>
              <a:t> a </a:t>
            </a:r>
            <a:r>
              <a:rPr lang="ru-RU" dirty="0" err="1">
                <a:cs typeface="Arial" panose="02080604020202020204" charset="0"/>
              </a:rPr>
              <a:t>mechanism</a:t>
            </a:r>
            <a:r>
              <a:rPr lang="ru-RU" dirty="0">
                <a:cs typeface="Arial" panose="02080604020202020204" charset="0"/>
              </a:rPr>
              <a:t> </a:t>
            </a:r>
            <a:r>
              <a:rPr lang="ru-RU" dirty="0" err="1">
                <a:cs typeface="Arial" panose="02080604020202020204" charset="0"/>
              </a:rPr>
              <a:t>for</a:t>
            </a:r>
            <a:r>
              <a:rPr lang="ru-RU" dirty="0">
                <a:cs typeface="Arial" panose="02080604020202020204" charset="0"/>
              </a:rPr>
              <a:t> </a:t>
            </a:r>
            <a:r>
              <a:rPr lang="ru-RU" dirty="0" err="1">
                <a:cs typeface="Arial" panose="02080604020202020204" charset="0"/>
              </a:rPr>
              <a:t>improving</a:t>
            </a:r>
            <a:r>
              <a:rPr lang="ru-RU" dirty="0">
                <a:cs typeface="Arial" panose="02080604020202020204" charset="0"/>
              </a:rPr>
              <a:t> </a:t>
            </a:r>
            <a:r>
              <a:rPr lang="ru-RU" dirty="0" err="1">
                <a:cs typeface="Arial" panose="02080604020202020204" charset="0"/>
              </a:rPr>
              <a:t>the</a:t>
            </a:r>
            <a:r>
              <a:rPr lang="ru-RU" dirty="0">
                <a:cs typeface="Arial" panose="02080604020202020204" charset="0"/>
              </a:rPr>
              <a:t> </a:t>
            </a:r>
            <a:r>
              <a:rPr lang="ru-RU" dirty="0" err="1">
                <a:cs typeface="Arial" panose="02080604020202020204" charset="0"/>
              </a:rPr>
              <a:t>immune</a:t>
            </a:r>
            <a:r>
              <a:rPr lang="ru-RU" dirty="0">
                <a:cs typeface="Arial" panose="02080604020202020204" charset="0"/>
              </a:rPr>
              <a:t> </a:t>
            </a:r>
            <a:r>
              <a:rPr lang="ru-RU" dirty="0" err="1">
                <a:cs typeface="Arial" panose="02080604020202020204" charset="0"/>
              </a:rPr>
              <a:t>response</a:t>
            </a:r>
            <a:r>
              <a:rPr lang="ru-RU" dirty="0">
                <a:cs typeface="Arial" panose="02080604020202020204" charset="0"/>
              </a:rPr>
              <a:t> </a:t>
            </a:r>
            <a:r>
              <a:rPr lang="ru-RU" dirty="0" err="1">
                <a:cs typeface="Arial" panose="02080604020202020204" charset="0"/>
              </a:rPr>
              <a:t>through</a:t>
            </a:r>
            <a:r>
              <a:rPr lang="ru-RU" dirty="0">
                <a:cs typeface="Arial" panose="02080604020202020204" charset="0"/>
              </a:rPr>
              <a:t> </a:t>
            </a:r>
            <a:r>
              <a:rPr lang="ru-RU" dirty="0" err="1">
                <a:cs typeface="Arial" panose="02080604020202020204" charset="0"/>
              </a:rPr>
              <a:t>updating</a:t>
            </a:r>
            <a:r>
              <a:rPr lang="ru-RU" dirty="0">
                <a:cs typeface="Arial" panose="02080604020202020204" charset="0"/>
              </a:rPr>
              <a:t> </a:t>
            </a:r>
            <a:r>
              <a:rPr lang="ru-RU" dirty="0" err="1">
                <a:cs typeface="Arial" panose="02080604020202020204" charset="0"/>
              </a:rPr>
              <a:t>the</a:t>
            </a:r>
            <a:r>
              <a:rPr lang="ru-RU" dirty="0">
                <a:cs typeface="Arial" panose="02080604020202020204" charset="0"/>
              </a:rPr>
              <a:t> </a:t>
            </a:r>
            <a:r>
              <a:rPr lang="ru-RU" dirty="0" err="1">
                <a:cs typeface="Arial" panose="02080604020202020204" charset="0"/>
              </a:rPr>
              <a:t>base</a:t>
            </a:r>
            <a:r>
              <a:rPr lang="ru-RU" dirty="0">
                <a:cs typeface="Arial" panose="02080604020202020204" charset="0"/>
              </a:rPr>
              <a:t> </a:t>
            </a:r>
            <a:r>
              <a:rPr lang="ru-RU" dirty="0" err="1">
                <a:cs typeface="Arial" panose="02080604020202020204" charset="0"/>
              </a:rPr>
              <a:t>of</a:t>
            </a:r>
            <a:r>
              <a:rPr lang="ru-RU" dirty="0">
                <a:cs typeface="Arial" panose="02080604020202020204" charset="0"/>
              </a:rPr>
              <a:t> </a:t>
            </a:r>
            <a:r>
              <a:rPr lang="ru-RU" dirty="0" err="1">
                <a:cs typeface="Arial" panose="02080604020202020204" charset="0"/>
              </a:rPr>
              <a:t>spacers</a:t>
            </a:r>
            <a:r>
              <a:rPr lang="ru-RU" dirty="0">
                <a:cs typeface="Arial" panose="02080604020202020204" charset="0"/>
              </a:rPr>
              <a:t>.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>
                <a:cs typeface="Arial" panose="02080604020202020204" charset="0"/>
              </a:rPr>
              <a:t>Objectives</a:t>
            </a:r>
            <a:r>
              <a:rPr lang="ru-RU" dirty="0">
                <a:cs typeface="Arial" panose="02080604020202020204" charset="0"/>
              </a:rPr>
              <a:t> </a:t>
            </a:r>
            <a:r>
              <a:rPr lang="ru-RU" dirty="0" err="1">
                <a:cs typeface="Arial" panose="02080604020202020204" charset="0"/>
              </a:rPr>
              <a:t>of</a:t>
            </a:r>
            <a:r>
              <a:rPr lang="ru-RU" dirty="0">
                <a:cs typeface="Arial" panose="02080604020202020204" charset="0"/>
              </a:rPr>
              <a:t> </a:t>
            </a:r>
            <a:r>
              <a:rPr lang="ru-RU" dirty="0" err="1">
                <a:cs typeface="Arial" panose="02080604020202020204" charset="0"/>
              </a:rPr>
              <a:t>the</a:t>
            </a:r>
            <a:r>
              <a:rPr lang="ru-RU" dirty="0">
                <a:cs typeface="Arial" panose="02080604020202020204" charset="0"/>
              </a:rPr>
              <a:t> </a:t>
            </a:r>
            <a:r>
              <a:rPr lang="ru-RU" dirty="0" err="1">
                <a:cs typeface="Arial" panose="02080604020202020204" charset="0"/>
              </a:rPr>
              <a:t>study</a:t>
            </a:r>
            <a:endParaRPr lang="ru-RU" dirty="0" err="1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>
                <a:latin typeface="Arial" panose="02080604020202020204" charset="0"/>
                <a:cs typeface="Arial" panose="02080604020202020204" charset="0"/>
              </a:rPr>
              <a:t>Although</a:t>
            </a:r>
            <a:r>
              <a:rPr lang="ru-RU" dirty="0">
                <a:latin typeface="Arial" panose="02080604020202020204" charset="0"/>
                <a:cs typeface="Arial" panose="02080604020202020204" charset="0"/>
              </a:rPr>
              <a:t> </a:t>
            </a:r>
            <a:r>
              <a:rPr lang="ru-RU" dirty="0" err="1">
                <a:latin typeface="Arial" panose="02080604020202020204" charset="0"/>
                <a:cs typeface="Arial" panose="02080604020202020204" charset="0"/>
              </a:rPr>
              <a:t>the</a:t>
            </a:r>
            <a:r>
              <a:rPr lang="ru-RU" dirty="0">
                <a:latin typeface="Arial" panose="02080604020202020204" charset="0"/>
                <a:cs typeface="Arial" panose="02080604020202020204" charset="0"/>
              </a:rPr>
              <a:t> </a:t>
            </a:r>
            <a:r>
              <a:rPr lang="ru-RU" dirty="0" err="1">
                <a:latin typeface="Arial" panose="02080604020202020204" charset="0"/>
                <a:cs typeface="Arial" panose="02080604020202020204" charset="0"/>
              </a:rPr>
              <a:t>genetic</a:t>
            </a:r>
            <a:r>
              <a:rPr lang="ru-RU" dirty="0">
                <a:latin typeface="Arial" panose="02080604020202020204" charset="0"/>
                <a:cs typeface="Arial" panose="02080604020202020204" charset="0"/>
              </a:rPr>
              <a:t> </a:t>
            </a:r>
            <a:r>
              <a:rPr lang="ru-RU" dirty="0" err="1">
                <a:latin typeface="Arial" panose="02080604020202020204" charset="0"/>
                <a:cs typeface="Arial" panose="02080604020202020204" charset="0"/>
              </a:rPr>
              <a:t>requirements</a:t>
            </a:r>
            <a:r>
              <a:rPr lang="ru-RU" dirty="0">
                <a:latin typeface="Arial" panose="02080604020202020204" charset="0"/>
                <a:cs typeface="Arial" panose="02080604020202020204" charset="0"/>
              </a:rPr>
              <a:t> </a:t>
            </a:r>
            <a:r>
              <a:rPr lang="ru-RU" dirty="0" err="1">
                <a:latin typeface="Arial" panose="02080604020202020204" charset="0"/>
                <a:cs typeface="Arial" panose="02080604020202020204" charset="0"/>
              </a:rPr>
              <a:t>for</a:t>
            </a:r>
            <a:r>
              <a:rPr lang="ru-RU" dirty="0">
                <a:latin typeface="Arial" panose="02080604020202020204" charset="0"/>
                <a:cs typeface="Arial" panose="02080604020202020204" charset="0"/>
              </a:rPr>
              <a:t> </a:t>
            </a:r>
            <a:r>
              <a:rPr lang="ru-RU" dirty="0" err="1">
                <a:latin typeface="Arial" panose="02080604020202020204" charset="0"/>
                <a:cs typeface="Arial" panose="02080604020202020204" charset="0"/>
              </a:rPr>
              <a:t>priming</a:t>
            </a:r>
            <a:r>
              <a:rPr lang="ru-RU" dirty="0">
                <a:latin typeface="Arial" panose="02080604020202020204" charset="0"/>
                <a:cs typeface="Arial" panose="02080604020202020204" charset="0"/>
              </a:rPr>
              <a:t> </a:t>
            </a:r>
            <a:r>
              <a:rPr lang="ru-RU" dirty="0" err="1">
                <a:latin typeface="Arial" panose="02080604020202020204" charset="0"/>
                <a:cs typeface="Arial" panose="02080604020202020204" charset="0"/>
              </a:rPr>
              <a:t>are</a:t>
            </a:r>
            <a:r>
              <a:rPr lang="ru-RU" dirty="0">
                <a:latin typeface="Arial" panose="02080604020202020204" charset="0"/>
                <a:cs typeface="Arial" panose="02080604020202020204" charset="0"/>
              </a:rPr>
              <a:t> </a:t>
            </a:r>
            <a:r>
              <a:rPr lang="ru-RU" dirty="0" err="1">
                <a:latin typeface="Arial" panose="02080604020202020204" charset="0"/>
                <a:cs typeface="Arial" panose="02080604020202020204" charset="0"/>
              </a:rPr>
              <a:t>known</a:t>
            </a:r>
            <a:r>
              <a:rPr lang="ru-RU" dirty="0">
                <a:latin typeface="Arial" panose="02080604020202020204" charset="0"/>
                <a:cs typeface="Arial" panose="02080604020202020204" charset="0"/>
              </a:rPr>
              <a:t>, </a:t>
            </a:r>
            <a:r>
              <a:rPr lang="ru-RU" dirty="0" err="1">
                <a:latin typeface="Arial" panose="02080604020202020204" charset="0"/>
                <a:cs typeface="Arial" panose="02080604020202020204" charset="0"/>
              </a:rPr>
              <a:t>the</a:t>
            </a:r>
            <a:r>
              <a:rPr lang="ru-RU" dirty="0">
                <a:latin typeface="Arial" panose="02080604020202020204" charset="0"/>
                <a:cs typeface="Arial" panose="02080604020202020204" charset="0"/>
              </a:rPr>
              <a:t> </a:t>
            </a:r>
            <a:r>
              <a:rPr lang="ru-RU" dirty="0" err="1">
                <a:latin typeface="Arial" panose="02080604020202020204" charset="0"/>
                <a:cs typeface="Arial" panose="02080604020202020204" charset="0"/>
              </a:rPr>
              <a:t>exact</a:t>
            </a:r>
            <a:r>
              <a:rPr lang="ru-RU" dirty="0">
                <a:latin typeface="Arial" panose="02080604020202020204" charset="0"/>
                <a:cs typeface="Arial" panose="02080604020202020204" charset="0"/>
              </a:rPr>
              <a:t> </a:t>
            </a:r>
            <a:r>
              <a:rPr lang="ru-RU" dirty="0" err="1">
                <a:latin typeface="Arial" panose="02080604020202020204" charset="0"/>
                <a:cs typeface="Arial" panose="02080604020202020204" charset="0"/>
              </a:rPr>
              <a:t>role</a:t>
            </a:r>
            <a:r>
              <a:rPr lang="ru-RU" dirty="0">
                <a:latin typeface="Arial" panose="02080604020202020204" charset="0"/>
                <a:cs typeface="Arial" panose="02080604020202020204" charset="0"/>
              </a:rPr>
              <a:t> </a:t>
            </a:r>
            <a:r>
              <a:rPr lang="ru-RU" dirty="0" err="1">
                <a:latin typeface="Arial" panose="02080604020202020204" charset="0"/>
                <a:cs typeface="Arial" panose="02080604020202020204" charset="0"/>
              </a:rPr>
              <a:t>of</a:t>
            </a:r>
            <a:r>
              <a:rPr lang="ru-RU" dirty="0">
                <a:latin typeface="Arial" panose="02080604020202020204" charset="0"/>
                <a:cs typeface="Arial" panose="02080604020202020204" charset="0"/>
              </a:rPr>
              <a:t> </a:t>
            </a:r>
            <a:r>
              <a:rPr lang="ru-RU" dirty="0" err="1">
                <a:latin typeface="Arial" panose="02080604020202020204" charset="0"/>
                <a:cs typeface="Arial" panose="02080604020202020204" charset="0"/>
              </a:rPr>
              <a:t>required</a:t>
            </a:r>
            <a:r>
              <a:rPr lang="ru-RU" dirty="0">
                <a:latin typeface="Arial" panose="02080604020202020204" charset="0"/>
                <a:cs typeface="Arial" panose="02080604020202020204" charset="0"/>
              </a:rPr>
              <a:t> </a:t>
            </a:r>
            <a:r>
              <a:rPr lang="ru-RU" dirty="0" err="1">
                <a:latin typeface="Arial" panose="02080604020202020204" charset="0"/>
                <a:cs typeface="Arial" panose="02080604020202020204" charset="0"/>
              </a:rPr>
              <a:t>proteins</a:t>
            </a:r>
            <a:r>
              <a:rPr lang="ru-RU" dirty="0">
                <a:latin typeface="Arial" panose="02080604020202020204" charset="0"/>
                <a:cs typeface="Arial" panose="02080604020202020204" charset="0"/>
              </a:rPr>
              <a:t> </a:t>
            </a:r>
            <a:r>
              <a:rPr lang="ru-RU" dirty="0" err="1">
                <a:latin typeface="Arial" panose="02080604020202020204" charset="0"/>
                <a:cs typeface="Arial" panose="02080604020202020204" charset="0"/>
              </a:rPr>
              <a:t>during</a:t>
            </a:r>
            <a:r>
              <a:rPr lang="ru-RU" dirty="0">
                <a:latin typeface="Arial" panose="02080604020202020204" charset="0"/>
                <a:cs typeface="Arial" panose="02080604020202020204" charset="0"/>
              </a:rPr>
              <a:t> </a:t>
            </a:r>
            <a:r>
              <a:rPr lang="ru-RU" dirty="0" err="1">
                <a:latin typeface="Arial" panose="02080604020202020204" charset="0"/>
                <a:cs typeface="Arial" panose="02080604020202020204" charset="0"/>
              </a:rPr>
              <a:t>priming</a:t>
            </a:r>
            <a:r>
              <a:rPr lang="ru-RU" dirty="0">
                <a:latin typeface="Arial" panose="02080604020202020204" charset="0"/>
                <a:cs typeface="Arial" panose="02080604020202020204" charset="0"/>
              </a:rPr>
              <a:t> </a:t>
            </a:r>
            <a:r>
              <a:rPr lang="ru-RU" dirty="0" err="1">
                <a:latin typeface="Arial" panose="02080604020202020204" charset="0"/>
                <a:cs typeface="Arial" panose="02080604020202020204" charset="0"/>
              </a:rPr>
              <a:t>remains</a:t>
            </a:r>
            <a:r>
              <a:rPr lang="ru-RU" dirty="0">
                <a:latin typeface="Arial" panose="02080604020202020204" charset="0"/>
                <a:cs typeface="Arial" panose="02080604020202020204" charset="0"/>
              </a:rPr>
              <a:t> </a:t>
            </a:r>
            <a:r>
              <a:rPr lang="ru-RU" dirty="0" err="1">
                <a:latin typeface="Arial" panose="02080604020202020204" charset="0"/>
                <a:cs typeface="Arial" panose="02080604020202020204" charset="0"/>
              </a:rPr>
              <a:t>unknown</a:t>
            </a:r>
            <a:r>
              <a:rPr lang="ru-RU" dirty="0">
                <a:latin typeface="Arial" panose="02080604020202020204" charset="0"/>
                <a:cs typeface="Arial" panose="02080604020202020204" charset="0"/>
              </a:rPr>
              <a:t>. </a:t>
            </a:r>
            <a:endParaRPr lang="ru-RU" dirty="0">
              <a:latin typeface="Arial" panose="02080604020202020204" charset="0"/>
              <a:cs typeface="Arial" panose="02080604020202020204" charset="0"/>
            </a:endParaRPr>
          </a:p>
          <a:p>
            <a:r>
              <a:rPr lang="ru-RU" dirty="0" err="1">
                <a:latin typeface="Arial" panose="02080604020202020204" charset="0"/>
                <a:cs typeface="Arial" panose="02080604020202020204" charset="0"/>
              </a:rPr>
              <a:t>As</a:t>
            </a:r>
            <a:r>
              <a:rPr lang="ru-RU" dirty="0">
                <a:latin typeface="Arial" panose="02080604020202020204" charset="0"/>
                <a:cs typeface="Arial" panose="02080604020202020204" charset="0"/>
              </a:rPr>
              <a:t> </a:t>
            </a:r>
            <a:r>
              <a:rPr lang="ru-RU" dirty="0" err="1">
                <a:latin typeface="Arial" panose="02080604020202020204" charset="0"/>
                <a:cs typeface="Arial" panose="02080604020202020204" charset="0"/>
              </a:rPr>
              <a:t>well</a:t>
            </a:r>
            <a:r>
              <a:rPr lang="ru-RU" dirty="0">
                <a:latin typeface="Arial" panose="02080604020202020204" charset="0"/>
                <a:cs typeface="Arial" panose="02080604020202020204" charset="0"/>
              </a:rPr>
              <a:t> </a:t>
            </a:r>
            <a:r>
              <a:rPr lang="ru-RU" dirty="0" err="1">
                <a:latin typeface="Arial" panose="02080604020202020204" charset="0"/>
                <a:cs typeface="Arial" panose="02080604020202020204" charset="0"/>
              </a:rPr>
              <a:t>as</a:t>
            </a:r>
            <a:r>
              <a:rPr lang="ru-RU" dirty="0">
                <a:latin typeface="Arial" panose="02080604020202020204" charset="0"/>
                <a:cs typeface="Arial" panose="02080604020202020204" charset="0"/>
              </a:rPr>
              <a:t> </a:t>
            </a:r>
            <a:r>
              <a:rPr lang="ru-RU" dirty="0" err="1">
                <a:latin typeface="Arial" panose="02080604020202020204" charset="0"/>
                <a:cs typeface="Arial" panose="02080604020202020204" charset="0"/>
              </a:rPr>
              <a:t>what</a:t>
            </a:r>
            <a:r>
              <a:rPr lang="ru-RU" dirty="0">
                <a:latin typeface="Arial" panose="02080604020202020204" charset="0"/>
                <a:cs typeface="Arial" panose="02080604020202020204" charset="0"/>
              </a:rPr>
              <a:t> </a:t>
            </a:r>
            <a:r>
              <a:rPr lang="ru-RU" dirty="0" err="1">
                <a:latin typeface="Arial" panose="02080604020202020204" charset="0"/>
                <a:cs typeface="Arial" panose="02080604020202020204" charset="0"/>
              </a:rPr>
              <a:t>makes</a:t>
            </a:r>
            <a:r>
              <a:rPr lang="ru-RU" dirty="0">
                <a:latin typeface="Arial" panose="02080604020202020204" charset="0"/>
                <a:cs typeface="Arial" panose="02080604020202020204" charset="0"/>
              </a:rPr>
              <a:t> </a:t>
            </a:r>
            <a:r>
              <a:rPr lang="ru-RU" dirty="0" err="1">
                <a:latin typeface="Arial" panose="02080604020202020204" charset="0"/>
                <a:cs typeface="Arial" panose="02080604020202020204" charset="0"/>
              </a:rPr>
              <a:t>priming</a:t>
            </a:r>
            <a:r>
              <a:rPr lang="ru-RU" dirty="0">
                <a:latin typeface="Arial" panose="02080604020202020204" charset="0"/>
                <a:cs typeface="Arial" panose="02080604020202020204" charset="0"/>
              </a:rPr>
              <a:t> </a:t>
            </a:r>
            <a:r>
              <a:rPr lang="ru-RU" dirty="0" err="1">
                <a:latin typeface="Arial" panose="02080604020202020204" charset="0"/>
                <a:cs typeface="Arial" panose="02080604020202020204" charset="0"/>
              </a:rPr>
              <a:t>so</a:t>
            </a:r>
            <a:r>
              <a:rPr lang="ru-RU" dirty="0">
                <a:latin typeface="Arial" panose="02080604020202020204" charset="0"/>
                <a:cs typeface="Arial" panose="02080604020202020204" charset="0"/>
              </a:rPr>
              <a:t> </a:t>
            </a:r>
            <a:r>
              <a:rPr lang="ru-RU" dirty="0" err="1">
                <a:latin typeface="Arial" panose="02080604020202020204" charset="0"/>
                <a:cs typeface="Arial" panose="02080604020202020204" charset="0"/>
              </a:rPr>
              <a:t>robust</a:t>
            </a:r>
            <a:r>
              <a:rPr lang="ru-RU" dirty="0">
                <a:latin typeface="Arial" panose="02080604020202020204" charset="0"/>
                <a:cs typeface="Arial" panose="02080604020202020204" charset="0"/>
              </a:rPr>
              <a:t>.</a:t>
            </a:r>
            <a:endParaRPr lang="ru-RU" dirty="0">
              <a:latin typeface="Arial" panose="02080604020202020204" charset="0"/>
              <a:cs typeface="Arial" panose="02080604020202020204" charset="0"/>
            </a:endParaRPr>
          </a:p>
          <a:p>
            <a:endParaRPr lang="ru-RU" dirty="0">
              <a:cs typeface="Arial" panose="02080604020202020204" charset="0"/>
            </a:endParaRPr>
          </a:p>
          <a:p>
            <a:endParaRPr lang="ru-RU" dirty="0">
              <a:cs typeface="Arial" panose="020806040202020202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78279" y="1183257"/>
            <a:ext cx="5376672" cy="4525963"/>
          </a:xfrm>
        </p:spPr>
        <p:txBody>
          <a:bodyPr/>
          <a:lstStyle/>
          <a:p>
            <a:r>
              <a:rPr lang="ru-RU" dirty="0" err="1">
                <a:cs typeface="Arial" panose="02080604020202020204" charset="0"/>
              </a:rPr>
              <a:t>Timing</a:t>
            </a:r>
            <a:r>
              <a:rPr lang="ru-RU" dirty="0">
                <a:cs typeface="Arial" panose="02080604020202020204" charset="0"/>
              </a:rPr>
              <a:t> </a:t>
            </a:r>
            <a:r>
              <a:rPr lang="ru-RU" dirty="0" err="1">
                <a:cs typeface="Arial" panose="02080604020202020204" charset="0"/>
              </a:rPr>
              <a:t>of</a:t>
            </a:r>
            <a:r>
              <a:rPr lang="ru-RU" dirty="0">
                <a:cs typeface="Arial" panose="02080604020202020204" charset="0"/>
              </a:rPr>
              <a:t> </a:t>
            </a:r>
            <a:r>
              <a:rPr lang="ru-RU" dirty="0" err="1">
                <a:cs typeface="Arial" panose="02080604020202020204" charset="0"/>
              </a:rPr>
              <a:t>Plasmid</a:t>
            </a:r>
            <a:r>
              <a:rPr lang="ru-RU" dirty="0">
                <a:cs typeface="Arial" panose="02080604020202020204" charset="0"/>
              </a:rPr>
              <a:t> Loss and Spacer Acquisition Reveals </a:t>
            </a:r>
            <a:r>
              <a:rPr lang="ru-RU" dirty="0" err="1">
                <a:cs typeface="Arial" panose="02080604020202020204" charset="0"/>
              </a:rPr>
              <a:t>Distinct</a:t>
            </a:r>
            <a:r>
              <a:rPr lang="ru-RU" dirty="0">
                <a:cs typeface="Arial" panose="02080604020202020204" charset="0"/>
              </a:rPr>
              <a:t> </a:t>
            </a:r>
            <a:r>
              <a:rPr lang="ru-RU" dirty="0" err="1">
                <a:cs typeface="Arial" panose="02080604020202020204" charset="0"/>
              </a:rPr>
              <a:t>Underlying</a:t>
            </a:r>
            <a:r>
              <a:rPr lang="ru-RU" dirty="0">
                <a:cs typeface="Arial" panose="02080604020202020204" charset="0"/>
              </a:rPr>
              <a:t> </a:t>
            </a:r>
            <a:r>
              <a:rPr lang="ru-RU" dirty="0" err="1">
                <a:cs typeface="Arial" panose="02080604020202020204" charset="0"/>
              </a:rPr>
              <a:t>Processes</a:t>
            </a:r>
            <a:endParaRPr lang="ru-RU" dirty="0" err="1">
              <a:cs typeface="Arial" panose="02080604020202020204" charset="0"/>
            </a:endParaRPr>
          </a:p>
          <a:p>
            <a:r>
              <a:rPr lang="ru-RU" dirty="0" err="1">
                <a:cs typeface="Arial" panose="02080604020202020204" charset="0"/>
              </a:rPr>
              <a:t>Moderate</a:t>
            </a:r>
            <a:r>
              <a:rPr lang="ru-RU" dirty="0">
                <a:cs typeface="Arial" panose="02080604020202020204" charset="0"/>
              </a:rPr>
              <a:t> </a:t>
            </a:r>
            <a:r>
              <a:rPr lang="ru-RU" dirty="0" err="1">
                <a:cs typeface="Arial" panose="02080604020202020204" charset="0"/>
              </a:rPr>
              <a:t>Direct</a:t>
            </a:r>
            <a:r>
              <a:rPr lang="ru-RU" dirty="0">
                <a:cs typeface="Arial" panose="02080604020202020204" charset="0"/>
              </a:rPr>
              <a:t> </a:t>
            </a:r>
            <a:r>
              <a:rPr lang="ru-RU" dirty="0" err="1">
                <a:cs typeface="Arial" panose="02080604020202020204" charset="0"/>
              </a:rPr>
              <a:t>Interference</a:t>
            </a:r>
            <a:r>
              <a:rPr lang="ru-RU" dirty="0">
                <a:cs typeface="Arial" panose="02080604020202020204" charset="0"/>
              </a:rPr>
              <a:t> </a:t>
            </a:r>
            <a:r>
              <a:rPr lang="ru-RU" dirty="0" err="1">
                <a:cs typeface="Arial" panose="02080604020202020204" charset="0"/>
              </a:rPr>
              <a:t>Activity</a:t>
            </a:r>
            <a:r>
              <a:rPr lang="ru-RU" dirty="0">
                <a:cs typeface="Arial" panose="02080604020202020204" charset="0"/>
              </a:rPr>
              <a:t> </a:t>
            </a:r>
            <a:r>
              <a:rPr lang="ru-RU" dirty="0" err="1">
                <a:cs typeface="Arial" panose="02080604020202020204" charset="0"/>
              </a:rPr>
              <a:t>Facilitates</a:t>
            </a:r>
            <a:r>
              <a:rPr lang="ru-RU" dirty="0">
                <a:cs typeface="Arial" panose="02080604020202020204" charset="0"/>
              </a:rPr>
              <a:t> </a:t>
            </a:r>
            <a:r>
              <a:rPr lang="ru-RU" dirty="0" err="1">
                <a:cs typeface="Arial" panose="02080604020202020204" charset="0"/>
              </a:rPr>
              <a:t>the</a:t>
            </a:r>
            <a:r>
              <a:rPr lang="ru-RU" dirty="0">
                <a:cs typeface="Arial" panose="02080604020202020204" charset="0"/>
              </a:rPr>
              <a:t> </a:t>
            </a:r>
            <a:r>
              <a:rPr lang="ru-RU" dirty="0" err="1">
                <a:cs typeface="Arial" panose="02080604020202020204" charset="0"/>
              </a:rPr>
              <a:t>Priming</a:t>
            </a:r>
            <a:r>
              <a:rPr lang="ru-RU" dirty="0">
                <a:cs typeface="Arial" panose="02080604020202020204" charset="0"/>
              </a:rPr>
              <a:t> </a:t>
            </a:r>
            <a:r>
              <a:rPr lang="ru-RU" dirty="0" err="1">
                <a:cs typeface="Arial" panose="02080604020202020204" charset="0"/>
              </a:rPr>
              <a:t>Process</a:t>
            </a:r>
          </a:p>
        </p:txBody>
      </p:sp>
      <p:pic>
        <p:nvPicPr>
          <p:cNvPr id="5" name="Рисунок 5" descr="Изображение выглядит как музыка&#10;&#10;Описание создано с очень высокой степенью достоверности"/>
          <p:cNvPicPr>
            <a:picLocks noGrp="1"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293618" y="450011"/>
            <a:ext cx="6410135" cy="599245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63901" y="2275936"/>
            <a:ext cx="3953315" cy="3490794"/>
          </a:xfrm>
        </p:spPr>
        <p:txBody>
          <a:bodyPr/>
          <a:lstStyle/>
          <a:p>
            <a:r>
              <a:rPr lang="ru-RU" dirty="0">
                <a:cs typeface="Arial" panose="02080604020202020204" charset="0"/>
              </a:rPr>
              <a:t>Cas3 </a:t>
            </a:r>
            <a:r>
              <a:rPr lang="ru-RU" dirty="0" err="1">
                <a:cs typeface="Arial" panose="02080604020202020204" charset="0"/>
              </a:rPr>
              <a:t>Cleavage</a:t>
            </a:r>
            <a:r>
              <a:rPr lang="ru-RU" dirty="0">
                <a:cs typeface="Arial" panose="02080604020202020204" charset="0"/>
              </a:rPr>
              <a:t> </a:t>
            </a:r>
            <a:r>
              <a:rPr lang="ru-RU" dirty="0" err="1">
                <a:cs typeface="Arial" panose="02080604020202020204" charset="0"/>
              </a:rPr>
              <a:t>Is</a:t>
            </a:r>
            <a:r>
              <a:rPr lang="ru-RU" dirty="0">
                <a:cs typeface="Arial" panose="02080604020202020204" charset="0"/>
              </a:rPr>
              <a:t> </a:t>
            </a:r>
            <a:r>
              <a:rPr lang="ru-RU" dirty="0" err="1">
                <a:cs typeface="Arial" panose="02080604020202020204" charset="0"/>
              </a:rPr>
              <a:t>Sequence</a:t>
            </a:r>
            <a:r>
              <a:rPr lang="ru-RU" dirty="0">
                <a:cs typeface="Arial" panose="02080604020202020204" charset="0"/>
              </a:rPr>
              <a:t> </a:t>
            </a:r>
            <a:r>
              <a:rPr lang="ru-RU" dirty="0" err="1">
                <a:cs typeface="Arial" panose="02080604020202020204" charset="0"/>
              </a:rPr>
              <a:t>Specific</a:t>
            </a:r>
            <a:r>
              <a:rPr lang="ru-RU" dirty="0">
                <a:cs typeface="Arial" panose="02080604020202020204" charset="0"/>
              </a:rPr>
              <a:t> </a:t>
            </a:r>
            <a:r>
              <a:rPr lang="ru-RU" dirty="0" err="1">
                <a:cs typeface="Arial" panose="02080604020202020204" charset="0"/>
              </a:rPr>
              <a:t>for</a:t>
            </a:r>
            <a:r>
              <a:rPr lang="ru-RU" dirty="0">
                <a:cs typeface="Arial" panose="02080604020202020204" charset="0"/>
              </a:rPr>
              <a:t> </a:t>
            </a:r>
            <a:r>
              <a:rPr lang="ru-RU" dirty="0" err="1">
                <a:cs typeface="Arial" panose="02080604020202020204" charset="0"/>
              </a:rPr>
              <a:t>Thymine</a:t>
            </a:r>
            <a:r>
              <a:rPr lang="ru-RU" dirty="0">
                <a:cs typeface="Arial" panose="02080604020202020204" charset="0"/>
              </a:rPr>
              <a:t> </a:t>
            </a:r>
            <a:r>
              <a:rPr lang="ru-RU" dirty="0" err="1">
                <a:cs typeface="Arial" panose="02080604020202020204" charset="0"/>
              </a:rPr>
              <a:t>Stretches</a:t>
            </a:r>
            <a:endParaRPr lang="ru-RU" dirty="0" err="1">
              <a:cs typeface="Arial" panose="02080604020202020204" charset="0"/>
            </a:endParaRPr>
          </a:p>
          <a:p>
            <a:endParaRPr lang="ru-RU" dirty="0">
              <a:cs typeface="Arial" panose="02080604020202020204" charset="0"/>
            </a:endParaRPr>
          </a:p>
        </p:txBody>
      </p:sp>
      <p:pic>
        <p:nvPicPr>
          <p:cNvPr id="5" name="Рисунок 5" descr="Изображение выглядит как текст, кроссворд, карта&#10;&#10;Описание создано с высокой степенью достоверности"/>
          <p:cNvPicPr>
            <a:picLocks noGrp="1"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4365427" y="450111"/>
            <a:ext cx="7303237" cy="579097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7531" y="-604032"/>
            <a:ext cx="10205048" cy="766349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HMMMMM....</a:t>
            </a:r>
          </a:p>
        </p:txBody>
      </p:sp>
      <p:pic>
        <p:nvPicPr>
          <p:cNvPr id="3074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2938" y="161925"/>
            <a:ext cx="1684337" cy="168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09600" y="1270000"/>
            <a:ext cx="10972800" cy="4856163"/>
          </a:xfrm>
          <a:ln>
            <a:miter/>
          </a:ln>
        </p:spPr>
        <p:txBody>
          <a:bodyPr/>
          <a:lstStyle/>
          <a:p>
            <a:r>
              <a:rPr lang="x-none" altLang="ru-RU" noProof="1"/>
              <a:t>Plasmid Assembly</a:t>
            </a:r>
            <a:endParaRPr lang="x-none" altLang="ru-RU" noProof="1"/>
          </a:p>
          <a:p>
            <a:r>
              <a:rPr lang="x-none" altLang="ru-RU" noProof="1"/>
              <a:t>A lot of AAA... and TTT... bases at th end of contigs </a:t>
            </a:r>
            <a:r>
              <a:rPr lang="x-none" altLang="ru-RU" noProof="1">
                <a:sym typeface="+mn-ea"/>
              </a:rPr>
              <a:t>(may be adapter?)</a:t>
            </a:r>
            <a:endParaRPr lang="x-none" altLang="ru-RU" noProof="1">
              <a:sym typeface="+mn-ea"/>
            </a:endParaRPr>
          </a:p>
          <a:p>
            <a:r>
              <a:rPr lang="x-none" altLang="ru-RU" noProof="1">
                <a:sym typeface="+mn-ea"/>
              </a:rPr>
              <a:t>This ------&gt;&gt;&gt;&gt;</a:t>
            </a:r>
            <a:endParaRPr lang="x-none" altLang="ru-RU" noProof="1">
              <a:sym typeface="+mn-ea"/>
            </a:endParaRPr>
          </a:p>
          <a:p>
            <a:pPr marL="0" indent="0">
              <a:buFontTx/>
              <a:buNone/>
            </a:pPr>
            <a:endParaRPr lang="x-none" altLang="ru-RU" noProof="1">
              <a:sym typeface="+mn-ea"/>
            </a:endParaRPr>
          </a:p>
          <a:p>
            <a:pPr marL="0" indent="0">
              <a:buFontTx/>
              <a:buNone/>
            </a:pPr>
            <a:endParaRPr lang="x-none" altLang="ru-RU" noProof="1">
              <a:sym typeface="+mn-ea"/>
            </a:endParaRPr>
          </a:p>
          <a:p>
            <a:pPr marL="0" indent="0">
              <a:buFontTx/>
              <a:buNone/>
            </a:pPr>
            <a:endParaRPr lang="x-none" altLang="ru-RU" noProof="1"/>
          </a:p>
          <a:p>
            <a:endParaRPr lang="x-none" altLang="ru-RU" noProof="1"/>
          </a:p>
          <a:p>
            <a:pPr marL="0" indent="0">
              <a:buFontTx/>
              <a:buNone/>
            </a:pPr>
            <a:endParaRPr lang="x-none" altLang="ru-RU" noProof="1"/>
          </a:p>
          <a:p>
            <a:endParaRPr lang="x-none" altLang="ru-RU" noProof="1"/>
          </a:p>
          <a:p>
            <a:endParaRPr lang="x-none" altLang="ru-RU" noProof="1"/>
          </a:p>
        </p:txBody>
      </p:sp>
      <p:pic>
        <p:nvPicPr>
          <p:cNvPr id="3076" name="Picture 6" descr="Снимок экрана от 2018-05-14 16-50-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83" t="21280" r="18649"/>
          <a:stretch>
            <a:fillRect/>
          </a:stretch>
        </p:blipFill>
        <p:spPr bwMode="auto">
          <a:xfrm>
            <a:off x="5156200" y="2400300"/>
            <a:ext cx="4413250" cy="396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Our goals:</a:t>
            </a:r>
          </a:p>
        </p:txBody>
      </p:sp>
      <p:sp>
        <p:nvSpPr>
          <p:cNvPr id="4098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altLang="ru-RU"/>
              <a:t>To make plasmid assembly</a:t>
            </a:r>
            <a:endParaRPr lang="ru-RU" altLang="ru-RU"/>
          </a:p>
          <a:p>
            <a:r>
              <a:rPr lang="ru-RU" altLang="ru-RU"/>
              <a:t>To compare our plasmid with their</a:t>
            </a:r>
            <a:endParaRPr lang="ru-RU" altLang="ru-RU"/>
          </a:p>
          <a:p>
            <a:r>
              <a:rPr lang="ru-RU" altLang="ru-RU"/>
              <a:t>To determine qualitative structure of restriction sites</a:t>
            </a:r>
            <a:endParaRPr lang="ru-RU" altLang="ru-RU"/>
          </a:p>
          <a:p>
            <a:r>
              <a:rPr lang="ru-RU" altLang="ru-RU"/>
              <a:t>To compare it with their dates</a:t>
            </a:r>
            <a:endParaRPr lang="ru-RU" altLang="ru-RU"/>
          </a:p>
          <a:p>
            <a:endParaRPr lang="ru-RU" altLang="ru-RU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FD7F6"/>
        </a:accent5>
        <a:accent6>
          <a:srgbClr val="AE4845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2077</Words>
  <Application>Kingsoft Office WPP</Application>
  <PresentationFormat>Широкоэкранный</PresentationFormat>
  <Paragraphs>96</Paragraphs>
  <Slides>17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Default Design</vt:lpstr>
      <vt:lpstr> Cas3-Derived Target DNA Degradation Fragments Fuel Primed CRISPR Adaptation</vt:lpstr>
      <vt:lpstr>Prokaryotic immunity</vt:lpstr>
      <vt:lpstr>Priming </vt:lpstr>
      <vt:lpstr>Objectives of the study</vt:lpstr>
      <vt:lpstr>PowerPoint 演示文稿</vt:lpstr>
      <vt:lpstr>PowerPoint 演示文稿</vt:lpstr>
      <vt:lpstr>PowerPoint 演示文稿</vt:lpstr>
      <vt:lpstr>HMMMMM....</vt:lpstr>
      <vt:lpstr>Our goals:</vt:lpstr>
      <vt:lpstr> Before/After</vt:lpstr>
      <vt:lpstr>Running BLAST</vt:lpstr>
      <vt:lpstr>PowerPoint 演示文稿</vt:lpstr>
      <vt:lpstr>PowerPoint 演示文稿</vt:lpstr>
      <vt:lpstr>The link between position and number the reads ends fall. target(left) and non target(right)</vt:lpstr>
      <vt:lpstr>             ^  their   | &lt;&lt;&lt;&lt;-------our</vt:lpstr>
      <vt:lpstr>Attempt to create Logo</vt:lpstr>
      <vt:lpstr>Conclusions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_x000b_Cas3-Derived Target DNA Degradation Fragments Fuel Primed CRISPR Adaptation</dc:title>
  <dc:creator>anchal</dc:creator>
  <cp:lastModifiedBy>anchal</cp:lastModifiedBy>
  <cp:revision>8</cp:revision>
  <dcterms:created xsi:type="dcterms:W3CDTF">2018-05-15T07:53:55Z</dcterms:created>
  <dcterms:modified xsi:type="dcterms:W3CDTF">2018-05-15T07:53:55Z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1049-10.1.0.5707</vt:lpwstr>
  </property>
</Properties>
</file>