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72" r:id="rId10"/>
    <p:sldId id="284" r:id="rId11"/>
    <p:sldId id="277" r:id="rId12"/>
    <p:sldId id="278" r:id="rId13"/>
    <p:sldId id="279" r:id="rId14"/>
    <p:sldId id="280" r:id="rId15"/>
    <p:sldId id="281" r:id="rId16"/>
    <p:sldId id="282" r:id="rId17"/>
    <p:sldId id="285" r:id="rId18"/>
    <p:sldId id="286" r:id="rId19"/>
    <p:sldId id="288" r:id="rId20"/>
    <p:sldId id="287" r:id="rId21"/>
    <p:sldId id="289" r:id="rId22"/>
    <p:sldId id="290" r:id="rId23"/>
    <p:sldId id="291" r:id="rId24"/>
    <p:sldId id="274" r:id="rId25"/>
    <p:sldId id="275" r:id="rId26"/>
    <p:sldId id="276" r:id="rId27"/>
    <p:sldId id="266" r:id="rId28"/>
    <p:sldId id="265" r:id="rId29"/>
    <p:sldId id="267" r:id="rId30"/>
    <p:sldId id="268" r:id="rId31"/>
    <p:sldId id="269" r:id="rId32"/>
    <p:sldId id="271" r:id="rId33"/>
    <p:sldId id="27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2A622FDF-319D-426C-B496-EB3D7851BC87}">
          <p14:sldIdLst>
            <p14:sldId id="256"/>
            <p14:sldId id="257"/>
            <p14:sldId id="258"/>
            <p14:sldId id="259"/>
            <p14:sldId id="260"/>
            <p14:sldId id="262"/>
            <p14:sldId id="261"/>
          </p14:sldIdLst>
        </p14:section>
        <p14:section name="GitHub" id="{22A46AFE-F935-4EFF-A186-87C503576482}">
          <p14:sldIdLst>
            <p14:sldId id="263"/>
            <p14:sldId id="272"/>
            <p14:sldId id="284"/>
            <p14:sldId id="277"/>
            <p14:sldId id="278"/>
            <p14:sldId id="279"/>
            <p14:sldId id="280"/>
            <p14:sldId id="281"/>
            <p14:sldId id="282"/>
            <p14:sldId id="285"/>
            <p14:sldId id="286"/>
            <p14:sldId id="288"/>
            <p14:sldId id="287"/>
            <p14:sldId id="289"/>
            <p14:sldId id="290"/>
            <p14:sldId id="291"/>
            <p14:sldId id="274"/>
            <p14:sldId id="275"/>
            <p14:sldId id="276"/>
          </p14:sldIdLst>
        </p14:section>
        <p14:section name="Small Group Discussion" id="{58A9CF17-C114-408C-8BC6-27407D082DDD}">
          <p14:sldIdLst>
            <p14:sldId id="266"/>
            <p14:sldId id="265"/>
            <p14:sldId id="267"/>
            <p14:sldId id="268"/>
            <p14:sldId id="269"/>
          </p14:sldIdLst>
        </p14:section>
        <p14:section name="Consensus" id="{9E5B53A0-F63E-4C4C-BCC5-FBCE02E0C6A2}">
          <p14:sldIdLst>
            <p14:sldId id="271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2" d="100"/>
          <a:sy n="62" d="100"/>
        </p:scale>
        <p:origin x="39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8F9A2-ABF1-4C25-A978-D607BF726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AA5D4E-FFAD-4195-A62E-225D668023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6A313-B78E-44F9-9603-3117DEF6B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B79C-6BB1-4438-8F46-9EDF1954807C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3E62-2CA6-4719-9FBD-5920A1943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3F61F-4499-45C7-97D0-F017F610C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7437-1154-40E2-9037-4B64A3E7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6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A005E-0139-460A-9006-2C759712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7E0F66-BF40-4F2B-A864-F981BCBD5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173A6-D312-41F6-AE7C-4367F5803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B79C-6BB1-4438-8F46-9EDF1954807C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E4BFF-E653-418E-8176-5CEEDCBBE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5ED70-45D0-45E4-AD89-8DFE4CAF1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7437-1154-40E2-9037-4B64A3E7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90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387D61-4EEC-4FAC-B8EA-96D670DDF0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CCEFC0-95A9-47B6-B6C0-CE8E26841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65F84-1E4D-4871-821F-63840BCE6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B79C-6BB1-4438-8F46-9EDF1954807C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3FC8E-8133-46C9-87D7-8367D75A0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F4528-21E3-48D6-89D7-6D1E0F599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7437-1154-40E2-9037-4B64A3E7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88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6C60F-E42E-4651-971A-9386F0D03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66E96-7E30-4808-AE64-8A824CAAC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F4043-3CC6-4955-9350-2866F0CEC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B79C-6BB1-4438-8F46-9EDF1954807C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D5DF5-08C4-4656-BB71-CD76F55BB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90496-323F-4E35-9286-2E721F976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7437-1154-40E2-9037-4B64A3E7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08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1A0EC-9420-47D9-817D-D95FD5195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AB4C6-1309-4DD6-BF9A-FA5944837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44389-40A0-468E-83B5-3CA4ECCDB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B79C-6BB1-4438-8F46-9EDF1954807C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F1D96-93F5-4F46-8791-3F3C71E1F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0BFD3-F447-4CD1-BF5D-AE12A0FFD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7437-1154-40E2-9037-4B64A3E7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B3730-CA8E-4A1A-ADFC-180065352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47D6A-9B92-4292-BF56-8E8EFC8027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458041-33F9-4674-BCA8-E0B46E0F7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B00CA-5D95-4199-89A9-0467A39AC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B79C-6BB1-4438-8F46-9EDF1954807C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DEAE1-478E-44AD-8B5F-3678EC7EE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6E4B78-7F6D-4C4C-BAB6-B3A5EAFC3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7437-1154-40E2-9037-4B64A3E7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85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D0CFF-6B11-4476-B7F7-6F1EDD03D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D6A41-F422-4535-AC99-B932FA0A2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D7F47C-8B29-4404-89CB-3D5DCD993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00BC18-19F5-4327-9335-FDE29F622E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EF936D-A010-4905-99F1-6D33457CC4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81F5B3-95F4-4BC5-9754-EC0A0D56E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B79C-6BB1-4438-8F46-9EDF1954807C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A34CC2-EAAB-4AE5-873E-5E17B98FC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C2259E-2F81-40EB-ACFD-F94831DA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7437-1154-40E2-9037-4B64A3E7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83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A6882-EF1D-4B98-95E5-E93A907EB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259CAB-4460-45D1-9ED1-F21750693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B79C-6BB1-4438-8F46-9EDF1954807C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0DBF4F-C91A-465D-A6FF-ABECFEA6E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FBBE7-83E8-4C90-8E39-8E899A7EF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7437-1154-40E2-9037-4B64A3E7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87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DE0FB9-62BC-48BB-A0B7-6422EAA50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B79C-6BB1-4438-8F46-9EDF1954807C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51D629-A573-4826-ADD3-3B8619042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D37408-8F5F-41ED-9DAF-1192ECA0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7437-1154-40E2-9037-4B64A3E7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48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60E5-709B-4198-A251-513854F9F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ADD52-7E6A-46C7-9BEF-19C2CB94A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19E0A2-6113-4B48-B83D-393F93FB0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F0944-2992-4355-899E-E51584EE0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B79C-6BB1-4438-8F46-9EDF1954807C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312D1-D9A6-4B95-BF87-2E0EEA91B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430D5-947B-4B9D-8A70-C5A49AA1D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7437-1154-40E2-9037-4B64A3E7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23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F6649-A81B-478B-81FA-9FF5FE5D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26FD9-83B1-4265-A276-10FB358536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9DE0D9-3B7C-4E88-BCEA-345A9B4CF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4D95D3-5C32-4145-93A3-A8DD80E3B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B79C-6BB1-4438-8F46-9EDF1954807C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68DDC8-C4D8-48B5-8F58-864F34572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64222-4EC3-4903-B999-9CAA21F19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7437-1154-40E2-9037-4B64A3E7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52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902443-D0B9-4997-BD7C-73A218966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F8F68-9AEA-4333-B473-BCBF8C100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37678-F01F-4E51-9305-E026980911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BB79C-6BB1-4438-8F46-9EDF1954807C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9B306-4473-463C-93EA-09C95A43D5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23869-E7A1-4A45-9F6D-64912F3B5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37437-1154-40E2-9037-4B64A3E7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00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B534B-EC31-4EDC-94DE-6CEBE431E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457200"/>
            <a:ext cx="10972800" cy="32004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Coming to a</a:t>
            </a:r>
            <a:br>
              <a:rPr lang="en-US" dirty="0"/>
            </a:br>
            <a:r>
              <a:rPr lang="en-US" dirty="0"/>
              <a:t>Computing</a:t>
            </a:r>
            <a:br>
              <a:rPr lang="en-US" dirty="0"/>
            </a:br>
            <a:r>
              <a:rPr lang="en-US" dirty="0"/>
              <a:t>Consensus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1C5DF2-D423-43DC-B453-A35A6A1ACF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3657599"/>
            <a:ext cx="10972800" cy="27432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Braeden Van Deynze, Christie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Bahlai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Chad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Zirbel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LTER All Scientists’ Meeting 2018</a:t>
            </a:r>
          </a:p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October 2</a:t>
            </a:r>
            <a:r>
              <a:rPr lang="en-US" baseline="30000" dirty="0">
                <a:solidFill>
                  <a:schemeClr val="bg1">
                    <a:lumMod val="50000"/>
                  </a:schemeClr>
                </a:solidFill>
              </a:rPr>
              <a:t>nd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2018</a:t>
            </a:r>
          </a:p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Pacific Grove, CA</a:t>
            </a:r>
          </a:p>
          <a:p>
            <a:pPr algn="l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198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/ </a:t>
            </a:r>
            <a:r>
              <a:rPr lang="en-US" dirty="0" err="1" smtClean="0"/>
              <a:t>Github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159" y="1825625"/>
            <a:ext cx="5567299" cy="1920465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is a command line language for version control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is running in the background when you use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68180" y="1756799"/>
            <a:ext cx="5892125" cy="2262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Github</a:t>
            </a:r>
            <a:r>
              <a:rPr lang="en-US" dirty="0" smtClean="0"/>
              <a:t> is a web/desktop interface for version control</a:t>
            </a:r>
          </a:p>
          <a:p>
            <a:r>
              <a:rPr lang="en-US" dirty="0" smtClean="0"/>
              <a:t>Free hosting service that allows you to work collaboratively online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15522"/>
          <a:stretch/>
        </p:blipFill>
        <p:spPr>
          <a:xfrm>
            <a:off x="838200" y="3814916"/>
            <a:ext cx="4549109" cy="27020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5806" y="5391303"/>
            <a:ext cx="992289" cy="9922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10872" r="11660"/>
          <a:stretch/>
        </p:blipFill>
        <p:spPr>
          <a:xfrm>
            <a:off x="6576131" y="3746090"/>
            <a:ext cx="4057568" cy="286858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597886" y="4043979"/>
            <a:ext cx="10262419" cy="192046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You can use </a:t>
            </a:r>
            <a:r>
              <a:rPr lang="en-US" dirty="0" err="1" smtClean="0"/>
              <a:t>Github</a:t>
            </a:r>
            <a:r>
              <a:rPr lang="en-US" dirty="0" smtClean="0"/>
              <a:t> without knowing </a:t>
            </a:r>
            <a:r>
              <a:rPr lang="en-US" dirty="0" err="1" smtClean="0"/>
              <a:t>Git</a:t>
            </a:r>
            <a:r>
              <a:rPr lang="en-US" dirty="0" smtClean="0"/>
              <a:t> or how to use the command line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Today we will focus on </a:t>
            </a:r>
            <a:r>
              <a:rPr lang="en-US" dirty="0" err="1" smtClean="0"/>
              <a:t>Github</a:t>
            </a:r>
            <a:r>
              <a:rPr lang="en-US" dirty="0" smtClean="0"/>
              <a:t> and </a:t>
            </a:r>
            <a:r>
              <a:rPr lang="en-US" dirty="0" err="1" smtClean="0"/>
              <a:t>Github</a:t>
            </a:r>
            <a:r>
              <a:rPr lang="en-US" dirty="0" smtClean="0"/>
              <a:t> desktop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06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repo (repository)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home for your project</a:t>
            </a:r>
          </a:p>
          <a:p>
            <a:r>
              <a:rPr lang="en-US" dirty="0" smtClean="0"/>
              <a:t>All of the files are stored here (including old versions)</a:t>
            </a:r>
          </a:p>
          <a:p>
            <a:r>
              <a:rPr lang="en-US" dirty="0" smtClean="0"/>
              <a:t>Files in the repo are stored both locally and on </a:t>
            </a:r>
            <a:r>
              <a:rPr lang="en-US" dirty="0" err="1" smtClean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04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Track changes to </a:t>
            </a:r>
            <a:r>
              <a:rPr lang="en-US" dirty="0"/>
              <a:t>a </a:t>
            </a:r>
            <a:r>
              <a:rPr lang="en-US" dirty="0" smtClean="0"/>
              <a:t>file</a:t>
            </a:r>
          </a:p>
          <a:p>
            <a:r>
              <a:rPr lang="en-US" dirty="0" smtClean="0"/>
              <a:t>go </a:t>
            </a:r>
            <a:r>
              <a:rPr lang="en-US" dirty="0"/>
              <a:t>back to previous versions of a </a:t>
            </a:r>
            <a:r>
              <a:rPr lang="en-US" dirty="0" smtClean="0"/>
              <a:t>file</a:t>
            </a:r>
          </a:p>
          <a:p>
            <a:r>
              <a:rPr lang="en-US" dirty="0" smtClean="0"/>
              <a:t>Merge/resolve conflicting versions of a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93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</a:t>
            </a:r>
            <a:r>
              <a:rPr lang="en-US" dirty="0"/>
              <a:t>of a version of a file.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512" y="2571750"/>
            <a:ext cx="9600136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666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Branch/Merge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new things without messing up a project</a:t>
            </a:r>
          </a:p>
          <a:p>
            <a:r>
              <a:rPr lang="en-US" dirty="0" smtClean="0"/>
              <a:t>Make code better without breaking existing code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762" r="5074"/>
          <a:stretch/>
        </p:blipFill>
        <p:spPr>
          <a:xfrm>
            <a:off x="0" y="3039977"/>
            <a:ext cx="12026517" cy="335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196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9875"/>
            <a:ext cx="10515600" cy="4351338"/>
          </a:xfrm>
        </p:spPr>
        <p:txBody>
          <a:bodyPr/>
          <a:lstStyle/>
          <a:p>
            <a:r>
              <a:rPr lang="en-US" dirty="0" smtClean="0"/>
              <a:t>To-do list for the project</a:t>
            </a:r>
          </a:p>
          <a:p>
            <a:pPr lvl="1"/>
            <a:r>
              <a:rPr lang="en-US" dirty="0" smtClean="0"/>
              <a:t>Bugs that need fixing</a:t>
            </a:r>
          </a:p>
          <a:p>
            <a:pPr lvl="1"/>
            <a:r>
              <a:rPr lang="en-US" dirty="0" smtClean="0"/>
              <a:t>Tasks needed to be done</a:t>
            </a:r>
          </a:p>
          <a:p>
            <a:pPr lvl="1"/>
            <a:r>
              <a:rPr lang="en-US" dirty="0" smtClean="0"/>
              <a:t>Future plans</a:t>
            </a:r>
          </a:p>
          <a:p>
            <a:r>
              <a:rPr lang="en-US" dirty="0" smtClean="0"/>
              <a:t>Can assign issues to</a:t>
            </a:r>
            <a:br>
              <a:rPr lang="en-US" dirty="0" smtClean="0"/>
            </a:br>
            <a:r>
              <a:rPr lang="en-US" dirty="0" smtClean="0"/>
              <a:t>collaborators (or yourself)</a:t>
            </a:r>
          </a:p>
          <a:p>
            <a:r>
              <a:rPr lang="en-US" dirty="0" smtClean="0"/>
              <a:t>Can label issues for certain</a:t>
            </a:r>
            <a:br>
              <a:rPr lang="en-US" dirty="0" smtClean="0"/>
            </a:br>
            <a:r>
              <a:rPr lang="en-US" dirty="0" smtClean="0"/>
              <a:t>parts of the project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350" y="2099000"/>
            <a:ext cx="7105650" cy="453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930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Forking/Pull 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a copy of a repository</a:t>
            </a:r>
          </a:p>
          <a:p>
            <a:pPr lvl="1"/>
            <a:r>
              <a:rPr lang="en-US" dirty="0" smtClean="0"/>
              <a:t>Make changes</a:t>
            </a:r>
          </a:p>
          <a:p>
            <a:pPr lvl="1"/>
            <a:r>
              <a:rPr lang="en-US" dirty="0" smtClean="0"/>
              <a:t>re-deploy as a different project</a:t>
            </a:r>
          </a:p>
          <a:p>
            <a:pPr lvl="1"/>
            <a:r>
              <a:rPr lang="en-US" dirty="0" smtClean="0"/>
              <a:t>Create a different/better version of the current repo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Currently hidden slide. Maybe more than we want to get into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375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EC366-C759-494E-BEFD-6DED92045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430212"/>
          </a:xfrm>
        </p:spPr>
        <p:txBody>
          <a:bodyPr/>
          <a:lstStyle/>
          <a:p>
            <a:r>
              <a:rPr lang="en-US" dirty="0" smtClean="0"/>
              <a:t>A few scenarios that sound </a:t>
            </a:r>
            <a:r>
              <a:rPr lang="en-US" dirty="0" err="1" smtClean="0"/>
              <a:t>familar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2783F39-79B3-4870-B7E0-BCD7EAF1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48075"/>
            <a:ext cx="10515600" cy="914400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Github</a:t>
            </a:r>
            <a:r>
              <a:rPr lang="en-US" dirty="0" smtClean="0"/>
              <a:t> for collaboration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5245" y="644474"/>
            <a:ext cx="2758563" cy="265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78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people working on the same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multiple conflicting versions monster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52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 and merge conflict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89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28CB8-3F1B-454E-96D3-68869D4E7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We Are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C951786-5BB8-4E28-B088-FA77705DC431}"/>
              </a:ext>
            </a:extLst>
          </p:cNvPr>
          <p:cNvGrpSpPr/>
          <p:nvPr/>
        </p:nvGrpSpPr>
        <p:grpSpPr>
          <a:xfrm>
            <a:off x="4800600" y="1828800"/>
            <a:ext cx="2286000" cy="4114800"/>
            <a:chOff x="5000625" y="1400176"/>
            <a:chExt cx="2286000" cy="4114800"/>
          </a:xfrm>
        </p:grpSpPr>
        <p:pic>
          <p:nvPicPr>
            <p:cNvPr id="1028" name="Picture 4" descr="https://avatars3.githubusercontent.com/u/7469265?s=460&amp;v=4">
              <a:extLst>
                <a:ext uri="{FF2B5EF4-FFF2-40B4-BE49-F238E27FC236}">
                  <a16:creationId xmlns:a16="http://schemas.microsoft.com/office/drawing/2014/main" id="{6C6E998C-285D-49D5-9AC3-F4F886068A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0625" y="1400176"/>
              <a:ext cx="2286000" cy="228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433AD24-DE76-413C-9AD8-2DF076A852D8}"/>
                </a:ext>
              </a:extLst>
            </p:cNvPr>
            <p:cNvSpPr txBox="1"/>
            <p:nvPr/>
          </p:nvSpPr>
          <p:spPr>
            <a:xfrm>
              <a:off x="5000625" y="3686176"/>
              <a:ext cx="2286000" cy="1828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en-US" b="1" dirty="0"/>
                <a:t>Christie </a:t>
              </a:r>
              <a:r>
                <a:rPr lang="en-US" b="1" dirty="0" err="1"/>
                <a:t>Bahlai</a:t>
              </a:r>
              <a:endParaRPr lang="en-US" b="1" dirty="0"/>
            </a:p>
            <a:p>
              <a:r>
                <a:rPr lang="en-US" dirty="0"/>
                <a:t>Asst. Professor</a:t>
              </a:r>
            </a:p>
            <a:p>
              <a:r>
                <a:rPr lang="en-US" dirty="0"/>
                <a:t>Kent </a:t>
              </a:r>
              <a:r>
                <a:rPr lang="en-US" dirty="0" smtClean="0"/>
                <a:t>State</a:t>
              </a:r>
            </a:p>
            <a:p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B23CFF0-C441-470C-9270-3371D3A5785F}"/>
              </a:ext>
            </a:extLst>
          </p:cNvPr>
          <p:cNvGrpSpPr/>
          <p:nvPr/>
        </p:nvGrpSpPr>
        <p:grpSpPr>
          <a:xfrm>
            <a:off x="1097280" y="1828800"/>
            <a:ext cx="2286000" cy="4114800"/>
            <a:chOff x="1085850" y="1690688"/>
            <a:chExt cx="2286000" cy="4114800"/>
          </a:xfrm>
        </p:grpSpPr>
        <p:pic>
          <p:nvPicPr>
            <p:cNvPr id="1026" name="Picture 2" descr="https://avatars1.githubusercontent.com/u/25036622?s=400&amp;u=8c1ddb69439989307c3b662ea96424dc85e9fd6d&amp;v=4">
              <a:extLst>
                <a:ext uri="{FF2B5EF4-FFF2-40B4-BE49-F238E27FC236}">
                  <a16:creationId xmlns:a16="http://schemas.microsoft.com/office/drawing/2014/main" id="{A9CD0541-F744-4C8D-A98C-B4E978D43A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5850" y="1690688"/>
              <a:ext cx="2286000" cy="228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C68F9-42DF-4EE9-B259-3D02C5A156AA}"/>
                </a:ext>
              </a:extLst>
            </p:cNvPr>
            <p:cNvSpPr txBox="1"/>
            <p:nvPr/>
          </p:nvSpPr>
          <p:spPr>
            <a:xfrm>
              <a:off x="1085850" y="3976688"/>
              <a:ext cx="2286000" cy="1828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en-US" b="1" dirty="0"/>
                <a:t>Braeden Van Deynze</a:t>
              </a:r>
            </a:p>
            <a:p>
              <a:r>
                <a:rPr lang="en-US" dirty="0"/>
                <a:t>Grad Student</a:t>
              </a:r>
            </a:p>
            <a:p>
              <a:r>
                <a:rPr lang="en-US" dirty="0"/>
                <a:t>Michigan </a:t>
              </a:r>
              <a:r>
                <a:rPr lang="en-US" dirty="0" smtClean="0"/>
                <a:t>State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91163AB-4C12-4FAA-8126-714BA13F94B9}"/>
              </a:ext>
            </a:extLst>
          </p:cNvPr>
          <p:cNvSpPr txBox="1"/>
          <p:nvPr/>
        </p:nvSpPr>
        <p:spPr>
          <a:xfrm>
            <a:off x="8595360" y="4114800"/>
            <a:ext cx="2286000" cy="18288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b="1" dirty="0"/>
              <a:t>Chad </a:t>
            </a:r>
            <a:r>
              <a:rPr lang="en-US" b="1" dirty="0" err="1"/>
              <a:t>Zirbel</a:t>
            </a:r>
            <a:endParaRPr lang="en-US" b="1" dirty="0"/>
          </a:p>
          <a:p>
            <a:r>
              <a:rPr lang="en-US" dirty="0"/>
              <a:t>Post Doc</a:t>
            </a:r>
          </a:p>
          <a:p>
            <a:r>
              <a:rPr lang="en-US" dirty="0"/>
              <a:t>Minnesota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8748" r="3908" b="3038"/>
          <a:stretch/>
        </p:blipFill>
        <p:spPr>
          <a:xfrm>
            <a:off x="8503920" y="1852919"/>
            <a:ext cx="2284525" cy="227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95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20 tasks to do, 3 people working on the project, and no common to-do </a:t>
            </a:r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is doing what?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113" y="2056478"/>
            <a:ext cx="2435265" cy="16158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1760"/>
          <a:stretch/>
        </p:blipFill>
        <p:spPr>
          <a:xfrm>
            <a:off x="376083" y="4830097"/>
            <a:ext cx="2264437" cy="12831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918327"/>
            <a:ext cx="2402191" cy="1600460"/>
          </a:xfrm>
          <a:prstGeom prst="rect">
            <a:avLst/>
          </a:prstGeom>
        </p:spPr>
      </p:pic>
      <p:pic>
        <p:nvPicPr>
          <p:cNvPr id="2052" name="Picture 4" descr="Image result for vector word doc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612" y="4396346"/>
            <a:ext cx="884904" cy="88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vector word doc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548" y="4340938"/>
            <a:ext cx="884904" cy="88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 result for vector word doc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7239" y="2070070"/>
            <a:ext cx="884904" cy="88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reeform 8"/>
          <p:cNvSpPr/>
          <p:nvPr/>
        </p:nvSpPr>
        <p:spPr>
          <a:xfrm>
            <a:off x="2941163" y="2108924"/>
            <a:ext cx="5104816" cy="2662720"/>
          </a:xfrm>
          <a:custGeom>
            <a:avLst/>
            <a:gdLst>
              <a:gd name="connsiteX0" fmla="*/ 178121 w 5104816"/>
              <a:gd name="connsiteY0" fmla="*/ 2507321 h 2662720"/>
              <a:gd name="connsiteX1" fmla="*/ 2840205 w 5104816"/>
              <a:gd name="connsiteY1" fmla="*/ 2263973 h 2662720"/>
              <a:gd name="connsiteX2" fmla="*/ 4912353 w 5104816"/>
              <a:gd name="connsiteY2" fmla="*/ 73837 h 2662720"/>
              <a:gd name="connsiteX3" fmla="*/ 3341650 w 5104816"/>
              <a:gd name="connsiteY3" fmla="*/ 2367211 h 2662720"/>
              <a:gd name="connsiteX4" fmla="*/ 15889 w 5104816"/>
              <a:gd name="connsiteY4" fmla="*/ 2374586 h 2662720"/>
              <a:gd name="connsiteX5" fmla="*/ 4838611 w 5104816"/>
              <a:gd name="connsiteY5" fmla="*/ 95 h 2662720"/>
              <a:gd name="connsiteX6" fmla="*/ 3489134 w 5104816"/>
              <a:gd name="connsiteY6" fmla="*/ 2470450 h 2662720"/>
              <a:gd name="connsiteX7" fmla="*/ 5008218 w 5104816"/>
              <a:gd name="connsiteY7" fmla="*/ 781760 h 2662720"/>
              <a:gd name="connsiteX8" fmla="*/ 133876 w 5104816"/>
              <a:gd name="connsiteY8" fmla="*/ 2433579 h 26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04816" h="2662720">
                <a:moveTo>
                  <a:pt x="178121" y="2507321"/>
                </a:moveTo>
                <a:lnTo>
                  <a:pt x="2840205" y="2263973"/>
                </a:lnTo>
                <a:cubicBezTo>
                  <a:pt x="3629244" y="1858392"/>
                  <a:pt x="4828779" y="56631"/>
                  <a:pt x="4912353" y="73837"/>
                </a:cubicBezTo>
                <a:cubicBezTo>
                  <a:pt x="4995927" y="91043"/>
                  <a:pt x="4157727" y="1983753"/>
                  <a:pt x="3341650" y="2367211"/>
                </a:cubicBezTo>
                <a:cubicBezTo>
                  <a:pt x="2525573" y="2750669"/>
                  <a:pt x="-233605" y="2769105"/>
                  <a:pt x="15889" y="2374586"/>
                </a:cubicBezTo>
                <a:cubicBezTo>
                  <a:pt x="265383" y="1980067"/>
                  <a:pt x="4259737" y="-15882"/>
                  <a:pt x="4838611" y="95"/>
                </a:cubicBezTo>
                <a:cubicBezTo>
                  <a:pt x="5417485" y="16072"/>
                  <a:pt x="3460866" y="2340173"/>
                  <a:pt x="3489134" y="2470450"/>
                </a:cubicBezTo>
                <a:cubicBezTo>
                  <a:pt x="3517402" y="2600727"/>
                  <a:pt x="5567428" y="787905"/>
                  <a:pt x="5008218" y="781760"/>
                </a:cubicBezTo>
                <a:cubicBezTo>
                  <a:pt x="4449008" y="775615"/>
                  <a:pt x="2291442" y="1604597"/>
                  <a:pt x="133876" y="2433579"/>
                </a:cubicBezTo>
              </a:path>
            </a:pathLst>
          </a:custGeom>
          <a:ln w="317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4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548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ry something new without messing up your project.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63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branches and 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1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pros of </a:t>
            </a:r>
            <a:r>
              <a:rPr lang="en-US" dirty="0" err="1" smtClean="0"/>
              <a:t>Github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Discuss in groups (x minutes)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5852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cons of </a:t>
            </a:r>
            <a:r>
              <a:rPr lang="en-US" dirty="0" err="1" smtClean="0"/>
              <a:t>Github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in groups (x minutes)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7765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for learning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234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EC366-C759-494E-BEFD-6DED92045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430212"/>
          </a:xfrm>
        </p:spPr>
        <p:txBody>
          <a:bodyPr/>
          <a:lstStyle/>
          <a:p>
            <a:r>
              <a:rPr lang="en-US" dirty="0"/>
              <a:t>Learning from Past Collaborations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2783F39-79B3-4870-B7E0-BCD7EAF1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48075"/>
            <a:ext cx="10515600" cy="914400"/>
          </a:xfrm>
        </p:spPr>
        <p:txBody>
          <a:bodyPr/>
          <a:lstStyle/>
          <a:p>
            <a:r>
              <a:rPr lang="en-US" dirty="0"/>
              <a:t>Small Group Discussions</a:t>
            </a:r>
          </a:p>
        </p:txBody>
      </p:sp>
    </p:spTree>
    <p:extLst>
      <p:ext uri="{BB962C8B-B14F-4D97-AF65-F5344CB8AC3E}">
        <p14:creationId xmlns:p14="http://schemas.microsoft.com/office/powerpoint/2010/main" val="18270437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B3D5F-2B2C-4880-8F07-4EA749825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Group Discussions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A7441-F606-4D88-B3AB-F330ECBB4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i="1" dirty="0"/>
              <a:t>What you’ll need…</a:t>
            </a:r>
          </a:p>
          <a:p>
            <a:pPr marL="514350" indent="-514350">
              <a:buAutoNum type="arabicPeriod"/>
            </a:pPr>
            <a:r>
              <a:rPr lang="en-US" dirty="0"/>
              <a:t>Some people to talk with</a:t>
            </a:r>
          </a:p>
          <a:p>
            <a:pPr marL="514350" indent="-514350">
              <a:buAutoNum type="arabicPeriod"/>
            </a:pPr>
            <a:r>
              <a:rPr lang="en-US" dirty="0"/>
              <a:t>Some notetaking technology (e.g., pen and paper, laptop, tablet)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b="1" i="1" dirty="0"/>
              <a:t>What we’ll do…</a:t>
            </a:r>
          </a:p>
          <a:p>
            <a:pPr marL="514350" indent="-514350">
              <a:buAutoNum type="arabicPeriod"/>
            </a:pPr>
            <a:r>
              <a:rPr lang="en-US" dirty="0"/>
              <a:t>Reflect on past collaborative experiences</a:t>
            </a:r>
          </a:p>
          <a:p>
            <a:pPr marL="514350" indent="-514350">
              <a:buAutoNum type="arabicPeriod"/>
            </a:pPr>
            <a:r>
              <a:rPr lang="en-US" dirty="0"/>
              <a:t>Gather anecdotal evidence to support </a:t>
            </a:r>
            <a:r>
              <a:rPr lang="en-US" i="1" dirty="0"/>
              <a:t>The N Commandments of Collaborative Computing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Focus on digital aspects and tools that worked (or not)</a:t>
            </a:r>
          </a:p>
        </p:txBody>
      </p:sp>
    </p:spTree>
    <p:extLst>
      <p:ext uri="{BB962C8B-B14F-4D97-AF65-F5344CB8AC3E}">
        <p14:creationId xmlns:p14="http://schemas.microsoft.com/office/powerpoint/2010/main" val="4319351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E117D-36C5-4FC7-8EEF-CDC513A6F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1: 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EAB37-4B0D-4848-B2E9-CCE1852B7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Share…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Institution and LTER site</a:t>
            </a:r>
          </a:p>
          <a:p>
            <a:pPr marL="514350" indent="-514350">
              <a:buAutoNum type="arabicPeriod"/>
            </a:pPr>
            <a:r>
              <a:rPr lang="en-US" dirty="0"/>
              <a:t>Role (e.g., professor, postdoc, grad student, etc.)</a:t>
            </a:r>
          </a:p>
          <a:p>
            <a:pPr marL="514350" indent="-514350">
              <a:buAutoNum type="arabicPeriod"/>
            </a:pPr>
            <a:r>
              <a:rPr lang="en-US" dirty="0"/>
              <a:t>Research area</a:t>
            </a:r>
          </a:p>
        </p:txBody>
      </p:sp>
    </p:spTree>
    <p:extLst>
      <p:ext uri="{BB962C8B-B14F-4D97-AF65-F5344CB8AC3E}">
        <p14:creationId xmlns:p14="http://schemas.microsoft.com/office/powerpoint/2010/main" val="3064312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38387-8B78-44FA-9D77-60FF559F0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CE714-EFAE-491F-96F2-8E47136ED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Challenges in Collaboration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Web-Based Collaboration Tools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Reflect on Past Experiences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Develop </a:t>
            </a:r>
            <a:r>
              <a:rPr lang="en-US" i="1" dirty="0"/>
              <a:t>The N Commandments of Collaborative Computing</a:t>
            </a:r>
          </a:p>
          <a:p>
            <a:pPr marL="0" indent="0">
              <a:buNone/>
            </a:pPr>
            <a:endParaRPr lang="en-US" dirty="0"/>
          </a:p>
          <a:p>
            <a:pPr marL="914400" indent="-914400">
              <a:buNone/>
            </a:pPr>
            <a:r>
              <a:rPr lang="en-US" b="1" dirty="0"/>
              <a:t>Goal:	</a:t>
            </a:r>
            <a:r>
              <a:rPr lang="en-US" dirty="0"/>
              <a:t>Explore solutions to the challenges of modern, data-intensive collaborative projects over long-distances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2469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DBBFE-8E9D-41E2-BD09-9C4A32165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2: Reflecting 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F693A-CD83-4ECC-A63D-6E07BDA34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Think…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Blah</a:t>
            </a:r>
          </a:p>
          <a:p>
            <a:pPr marL="514350" indent="-514350">
              <a:buAutoNum type="arabicPeriod"/>
            </a:pPr>
            <a:r>
              <a:rPr lang="en-US" dirty="0"/>
              <a:t>Blah</a:t>
            </a:r>
          </a:p>
          <a:p>
            <a:pPr marL="0" indent="0">
              <a:buNone/>
            </a:pPr>
            <a:r>
              <a:rPr lang="en-US" b="1" i="1" dirty="0"/>
              <a:t>Share…</a:t>
            </a:r>
          </a:p>
        </p:txBody>
      </p:sp>
    </p:spTree>
    <p:extLst>
      <p:ext uri="{BB962C8B-B14F-4D97-AF65-F5344CB8AC3E}">
        <p14:creationId xmlns:p14="http://schemas.microsoft.com/office/powerpoint/2010/main" val="22765656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7DBB4-F5AD-4316-BE61-85136EBF7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3: Looking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78B52-C2A3-4828-A172-D913CA1C5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Think…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Blah</a:t>
            </a:r>
          </a:p>
          <a:p>
            <a:pPr marL="514350" indent="-514350">
              <a:buAutoNum type="arabicPeriod"/>
            </a:pPr>
            <a:r>
              <a:rPr lang="en-US" dirty="0"/>
              <a:t>Blah</a:t>
            </a:r>
          </a:p>
          <a:p>
            <a:pPr marL="0" indent="0">
              <a:buNone/>
            </a:pPr>
            <a:r>
              <a:rPr lang="en-US" b="1" i="1" dirty="0"/>
              <a:t>Share…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989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EC366-C759-494E-BEFD-6DED92045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430212"/>
          </a:xfrm>
        </p:spPr>
        <p:txBody>
          <a:bodyPr/>
          <a:lstStyle/>
          <a:p>
            <a:r>
              <a:rPr lang="en-US" dirty="0"/>
              <a:t>Developing the N Commandments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2783F39-79B3-4870-B7E0-BCD7EAF1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48075"/>
            <a:ext cx="10515600" cy="914400"/>
          </a:xfrm>
        </p:spPr>
        <p:txBody>
          <a:bodyPr/>
          <a:lstStyle/>
          <a:p>
            <a:r>
              <a:rPr lang="en-US" dirty="0"/>
              <a:t>Consensus Building</a:t>
            </a:r>
          </a:p>
        </p:txBody>
      </p:sp>
    </p:spTree>
    <p:extLst>
      <p:ext uri="{BB962C8B-B14F-4D97-AF65-F5344CB8AC3E}">
        <p14:creationId xmlns:p14="http://schemas.microsoft.com/office/powerpoint/2010/main" val="8859965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1A550-712D-4A10-8D9F-CD327680A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8C4C7-120E-4230-8E60-B64F8C51C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339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ECBC6-29E3-4723-A138-2DF125E25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Collaboration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B6FE5-AECE-4700-A24E-2EBD201F9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What conditions are necessary for collaboration?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187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ECBC6-29E3-4723-A138-2DF125E25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Collaboration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B6FE5-AECE-4700-A24E-2EBD201F9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What conditions are necessary for collaboration?</a:t>
            </a:r>
          </a:p>
          <a:p>
            <a:pPr marL="514350" indent="-514350">
              <a:buAutoNum type="arabicPeriod"/>
            </a:pPr>
            <a:r>
              <a:rPr lang="en-US" dirty="0"/>
              <a:t>Willing participants </a:t>
            </a:r>
          </a:p>
          <a:p>
            <a:pPr marL="514350" indent="-514350">
              <a:buAutoNum type="arabicPeriod"/>
            </a:pPr>
            <a:r>
              <a:rPr lang="en-US" dirty="0"/>
              <a:t>A shared goal</a:t>
            </a:r>
          </a:p>
          <a:p>
            <a:pPr marL="514350" indent="-514350">
              <a:buAutoNum type="arabicPeriod"/>
            </a:pPr>
            <a:r>
              <a:rPr lang="en-US" dirty="0"/>
              <a:t>Communication</a:t>
            </a:r>
          </a:p>
          <a:p>
            <a:pPr marL="514350" indent="-514350">
              <a:buAutoNum type="arabicPeriod"/>
            </a:pPr>
            <a:r>
              <a:rPr lang="en-US" dirty="0"/>
              <a:t>Commitment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58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ECBC6-29E3-4723-A138-2DF125E25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Collaboration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B6FE5-AECE-4700-A24E-2EBD201F9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What additional challenges does cross-site LTER research introduce?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654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ECBC6-29E3-4723-A138-2DF125E25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Collaboration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B6FE5-AECE-4700-A24E-2EBD201F9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What additional challenges does cross-site LTER research introduce?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Consistent communication and goals across…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Distance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Time</a:t>
            </a:r>
          </a:p>
          <a:p>
            <a:pPr marL="514350" indent="-514350">
              <a:buAutoNum type="arabicPeriod"/>
            </a:pPr>
            <a:r>
              <a:rPr lang="en-US" dirty="0"/>
              <a:t>Cultural differences across…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Sites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Disciplines</a:t>
            </a:r>
          </a:p>
        </p:txBody>
      </p:sp>
    </p:spTree>
    <p:extLst>
      <p:ext uri="{BB962C8B-B14F-4D97-AF65-F5344CB8AC3E}">
        <p14:creationId xmlns:p14="http://schemas.microsoft.com/office/powerpoint/2010/main" val="4047680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EC366-C759-494E-BEFD-6DED92045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430212"/>
          </a:xfrm>
        </p:spPr>
        <p:txBody>
          <a:bodyPr/>
          <a:lstStyle/>
          <a:p>
            <a:r>
              <a:rPr lang="en-US" dirty="0"/>
              <a:t>A Digital Collaboration Tool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2783F39-79B3-4870-B7E0-BCD7EAF1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48075"/>
            <a:ext cx="10515600" cy="914400"/>
          </a:xfrm>
        </p:spPr>
        <p:txBody>
          <a:bodyPr/>
          <a:lstStyle/>
          <a:p>
            <a:r>
              <a:rPr lang="en-US" dirty="0"/>
              <a:t>GitHub</a:t>
            </a:r>
          </a:p>
        </p:txBody>
      </p:sp>
      <p:pic>
        <p:nvPicPr>
          <p:cNvPr id="5" name="Picture 2" descr="Image result for githu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847" y="2035060"/>
            <a:ext cx="3590515" cy="298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191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/ </a:t>
            </a:r>
            <a:r>
              <a:rPr lang="en-US" dirty="0" err="1" smtClean="0"/>
              <a:t>Github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159" y="1825625"/>
            <a:ext cx="5567299" cy="1920465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is a command line language for version control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is running in the background when you use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68180" y="1756799"/>
            <a:ext cx="5892125" cy="2262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Github</a:t>
            </a:r>
            <a:r>
              <a:rPr lang="en-US" dirty="0" smtClean="0"/>
              <a:t> is a web/desktop interface for version control</a:t>
            </a:r>
          </a:p>
          <a:p>
            <a:r>
              <a:rPr lang="en-US" dirty="0" smtClean="0"/>
              <a:t>Free hosting service that allows you to work collaboratively online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15522"/>
          <a:stretch/>
        </p:blipFill>
        <p:spPr>
          <a:xfrm>
            <a:off x="838200" y="3814916"/>
            <a:ext cx="4549109" cy="27020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5806" y="5391303"/>
            <a:ext cx="992289" cy="9922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10872" r="11660"/>
          <a:stretch/>
        </p:blipFill>
        <p:spPr>
          <a:xfrm>
            <a:off x="6576131" y="3746090"/>
            <a:ext cx="4057568" cy="286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98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12271</TotalTime>
  <Words>598</Words>
  <Application>Microsoft Office PowerPoint</Application>
  <PresentationFormat>Widescreen</PresentationFormat>
  <Paragraphs>125</Paragraphs>
  <Slides>33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Coming to a Computing Consensus</vt:lpstr>
      <vt:lpstr>Who We Are</vt:lpstr>
      <vt:lpstr>Today’s Outline</vt:lpstr>
      <vt:lpstr>Challenges of Collaboration</vt:lpstr>
      <vt:lpstr>Challenges of Collaboration</vt:lpstr>
      <vt:lpstr>Challenges of Collaboration</vt:lpstr>
      <vt:lpstr>Challenges of Collaboration</vt:lpstr>
      <vt:lpstr>GitHub</vt:lpstr>
      <vt:lpstr>What is Git/ Github?</vt:lpstr>
      <vt:lpstr>What is Git/ Github?</vt:lpstr>
      <vt:lpstr>The repo (repository)</vt:lpstr>
      <vt:lpstr>Version control</vt:lpstr>
      <vt:lpstr>Commit</vt:lpstr>
      <vt:lpstr>Branch/Merge</vt:lpstr>
      <vt:lpstr>Issues</vt:lpstr>
      <vt:lpstr>Forking/Pull requests</vt:lpstr>
      <vt:lpstr>Using Github for collaboration</vt:lpstr>
      <vt:lpstr>Multiple people working on the same files</vt:lpstr>
      <vt:lpstr>Version control and merge conflict resolution</vt:lpstr>
      <vt:lpstr>20 tasks to do, 3 people working on the project, and no common to-do list</vt:lpstr>
      <vt:lpstr>Using issues</vt:lpstr>
      <vt:lpstr>Try something new without messing up your project.</vt:lpstr>
      <vt:lpstr>Using branches and merge</vt:lpstr>
      <vt:lpstr>What are the pros of Github?</vt:lpstr>
      <vt:lpstr>What are the cons of Github?</vt:lpstr>
      <vt:lpstr>Resources for learning more</vt:lpstr>
      <vt:lpstr>Small Group Discussions</vt:lpstr>
      <vt:lpstr>Small Group Discussions</vt:lpstr>
      <vt:lpstr>Part 1: Introductions</vt:lpstr>
      <vt:lpstr>Part 2: Reflecting Back</vt:lpstr>
      <vt:lpstr>Part 3: Looking Forward</vt:lpstr>
      <vt:lpstr>Consensus Building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Braeden Van Deynze</dc:creator>
  <cp:lastModifiedBy>Chad R Zirbel</cp:lastModifiedBy>
  <cp:revision>30</cp:revision>
  <dcterms:created xsi:type="dcterms:W3CDTF">2018-08-31T21:18:44Z</dcterms:created>
  <dcterms:modified xsi:type="dcterms:W3CDTF">2018-09-24T21:57:09Z</dcterms:modified>
</cp:coreProperties>
</file>