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301" r:id="rId7"/>
    <p:sldId id="287" r:id="rId8"/>
    <p:sldId id="297" r:id="rId9"/>
    <p:sldId id="294" r:id="rId10"/>
    <p:sldId id="298" r:id="rId11"/>
    <p:sldId id="295" r:id="rId12"/>
    <p:sldId id="299" r:id="rId13"/>
    <p:sldId id="296" r:id="rId14"/>
    <p:sldId id="300" r:id="rId15"/>
    <p:sldId id="266" r:id="rId16"/>
    <p:sldId id="265" r:id="rId17"/>
    <p:sldId id="267" r:id="rId18"/>
    <p:sldId id="268" r:id="rId19"/>
    <p:sldId id="269" r:id="rId20"/>
    <p:sldId id="271" r:id="rId21"/>
    <p:sldId id="270" r:id="rId22"/>
    <p:sldId id="292" r:id="rId23"/>
    <p:sldId id="29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A622FDF-319D-426C-B496-EB3D7851BC87}">
          <p14:sldIdLst>
            <p14:sldId id="256"/>
            <p14:sldId id="257"/>
            <p14:sldId id="258"/>
            <p14:sldId id="259"/>
            <p14:sldId id="262"/>
          </p14:sldIdLst>
        </p14:section>
        <p14:section name="GitHub" id="{22A46AFE-F935-4EFF-A186-87C503576482}">
          <p14:sldIdLst>
            <p14:sldId id="301"/>
            <p14:sldId id="287"/>
            <p14:sldId id="297"/>
            <p14:sldId id="294"/>
            <p14:sldId id="298"/>
            <p14:sldId id="295"/>
            <p14:sldId id="299"/>
            <p14:sldId id="296"/>
            <p14:sldId id="300"/>
          </p14:sldIdLst>
        </p14:section>
        <p14:section name="Small Group Discussion" id="{58A9CF17-C114-408C-8BC6-27407D082DDD}">
          <p14:sldIdLst>
            <p14:sldId id="266"/>
            <p14:sldId id="265"/>
            <p14:sldId id="267"/>
            <p14:sldId id="268"/>
            <p14:sldId id="269"/>
          </p14:sldIdLst>
        </p14:section>
        <p14:section name="Consensus" id="{9E5B53A0-F63E-4C4C-BCC5-FBCE02E0C6A2}">
          <p14:sldIdLst>
            <p14:sldId id="271"/>
            <p14:sldId id="270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61" d="100"/>
          <a:sy n="61" d="100"/>
        </p:scale>
        <p:origin x="789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F9A2-ABF1-4C25-A978-D607BF726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A5D4E-FFAD-4195-A62E-225D66802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6A313-B78E-44F9-9603-3117DEF6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3E62-2CA6-4719-9FBD-5920A194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3F61F-4499-45C7-97D0-F017F610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6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005E-0139-460A-9006-2C759712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E0F66-BF40-4F2B-A864-F981BCBD5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173A6-D312-41F6-AE7C-4367F580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4BFF-E653-418E-8176-5CEEDCBB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5ED70-45D0-45E4-AD89-8DFE4CAF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9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87D61-4EEC-4FAC-B8EA-96D670DDF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CEFC0-95A9-47B6-B6C0-CE8E26841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65F84-1E4D-4871-821F-63840BCE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3FC8E-8133-46C9-87D7-8367D75A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F4528-21E3-48D6-89D7-6D1E0F59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8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C60F-E42E-4651-971A-9386F0D0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66E96-7E30-4808-AE64-8A824CAA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F4043-3CC6-4955-9350-2866F0CE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D5DF5-08C4-4656-BB71-CD76F55B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90496-323F-4E35-9286-2E721F97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0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A0EC-9420-47D9-817D-D95FD51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AB4C6-1309-4DD6-BF9A-FA5944837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44389-40A0-468E-83B5-3CA4ECCD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F1D96-93F5-4F46-8791-3F3C71E1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BFD3-F447-4CD1-BF5D-AE12A0FF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3730-CA8E-4A1A-ADFC-18006535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7D6A-9B92-4292-BF56-8E8EFC802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58041-33F9-4674-BCA8-E0B46E0F7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B00CA-5D95-4199-89A9-0467A39A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DEAE1-478E-44AD-8B5F-3678EC7E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E4B78-7F6D-4C4C-BAB6-B3A5EAFC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0CFF-6B11-4476-B7F7-6F1EDD03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D6A41-F422-4535-AC99-B932FA0A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7F47C-8B29-4404-89CB-3D5DCD993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0BC18-19F5-4327-9335-FDE29F622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F936D-A010-4905-99F1-6D33457CC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1F5B3-95F4-4BC5-9754-EC0A0D56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34CC2-EAAB-4AE5-873E-5E17B98F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2259E-2F81-40EB-ACFD-F94831DA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8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6882-EF1D-4B98-95E5-E93A907E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9CAB-4460-45D1-9ED1-F2175069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DBF4F-C91A-465D-A6FF-ABECFEA6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FBBE7-83E8-4C90-8E39-8E899A7E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8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E0FB9-62BC-48BB-A0B7-6422EAA5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1D629-A573-4826-ADD3-3B861904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37408-8F5F-41ED-9DAF-1192ECA0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4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60E5-709B-4198-A251-513854F9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ADD52-7E6A-46C7-9BEF-19C2CB94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9E0A2-6113-4B48-B83D-393F93FB0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F0944-2992-4355-899E-E51584EE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312D1-D9A6-4B95-BF87-2E0EEA91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430D5-947B-4B9D-8A70-C5A49AA1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2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6649-A81B-478B-81FA-9FF5FE5D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26FD9-83B1-4265-A276-10FB35853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DE0D9-3B7C-4E88-BCEA-345A9B4CF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D95D3-5C32-4145-93A3-A8DD80E3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8DDC8-C4D8-48B5-8F58-864F3457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64222-4EC3-4903-B999-9CAA21F1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2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02443-D0B9-4997-BD7C-73A21896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F8F68-9AEA-4333-B473-BCBF8C100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37678-F01F-4E51-9305-E02698091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BB79C-6BB1-4438-8F46-9EDF1954807C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9B306-4473-463C-93EA-09C95A43D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3869-E7A1-4A45-9F6D-64912F3B5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534B-EC31-4EDC-94DE-6CEBE431E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457200"/>
            <a:ext cx="10972800" cy="32004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Coming to a</a:t>
            </a:r>
            <a:br>
              <a:rPr lang="en-US" dirty="0"/>
            </a:br>
            <a:r>
              <a:rPr lang="en-US" dirty="0"/>
              <a:t>Computing</a:t>
            </a:r>
            <a:br>
              <a:rPr lang="en-US" dirty="0"/>
            </a:br>
            <a:r>
              <a:rPr lang="en-US" dirty="0"/>
              <a:t>Consensus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C5DF2-D423-43DC-B453-A35A6A1AC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657599"/>
            <a:ext cx="10972800" cy="27432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Braeden Van Deynze, Christie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Bahlai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Chad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Zirbel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LTER All Scientists’ Meeting 2018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October 2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2018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Pacific Grove, CA</a:t>
            </a:r>
          </a:p>
          <a:p>
            <a:pPr algn="l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198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and merge conflict resolution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49" y="1958454"/>
            <a:ext cx="11057999" cy="465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1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something new without messing up your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3576" y="1513764"/>
            <a:ext cx="4817660" cy="481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31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Branch/Merge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new things without messing up a project</a:t>
            </a:r>
          </a:p>
          <a:p>
            <a:r>
              <a:rPr lang="en-US" dirty="0"/>
              <a:t>Make code better without breaking existing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762" r="5074"/>
          <a:stretch/>
        </p:blipFill>
        <p:spPr>
          <a:xfrm>
            <a:off x="0" y="3039977"/>
            <a:ext cx="12026517" cy="335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13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Reproducible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450312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26" y="1690688"/>
            <a:ext cx="10519274" cy="45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home for your research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850" r="2712" b="6033"/>
          <a:stretch/>
        </p:blipFill>
        <p:spPr>
          <a:xfrm>
            <a:off x="1042080" y="1825625"/>
            <a:ext cx="9519685" cy="462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76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EC366-C759-494E-BEFD-6DED92045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430212"/>
          </a:xfrm>
        </p:spPr>
        <p:txBody>
          <a:bodyPr/>
          <a:lstStyle/>
          <a:p>
            <a:r>
              <a:rPr lang="en-US" dirty="0"/>
              <a:t>Learning from Past Collaborations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783F39-79B3-4870-B7E0-BCD7EAF1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48075"/>
            <a:ext cx="10515600" cy="914400"/>
          </a:xfrm>
        </p:spPr>
        <p:txBody>
          <a:bodyPr/>
          <a:lstStyle/>
          <a:p>
            <a:r>
              <a:rPr lang="en-US" dirty="0"/>
              <a:t>Small Group Discussions</a:t>
            </a:r>
          </a:p>
        </p:txBody>
      </p:sp>
    </p:spTree>
    <p:extLst>
      <p:ext uri="{BB962C8B-B14F-4D97-AF65-F5344CB8AC3E}">
        <p14:creationId xmlns:p14="http://schemas.microsoft.com/office/powerpoint/2010/main" val="182704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3D5F-2B2C-4880-8F07-4EA74982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Group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A7441-F606-4D88-B3AB-F330ECBB4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What you’ll need…</a:t>
            </a:r>
          </a:p>
          <a:p>
            <a:pPr marL="514350" indent="-514350">
              <a:buAutoNum type="arabicPeriod"/>
            </a:pPr>
            <a:r>
              <a:rPr lang="en-US" dirty="0"/>
              <a:t>Some people to talk with</a:t>
            </a:r>
          </a:p>
          <a:p>
            <a:pPr marL="514350" indent="-514350">
              <a:buAutoNum type="arabicPeriod"/>
            </a:pPr>
            <a:r>
              <a:rPr lang="en-US" dirty="0"/>
              <a:t>Some notetaking technology (e.g., pen and paper, laptop, tablet)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What we’ll do…</a:t>
            </a:r>
          </a:p>
          <a:p>
            <a:pPr marL="514350" indent="-514350">
              <a:buAutoNum type="arabicPeriod"/>
            </a:pPr>
            <a:r>
              <a:rPr lang="en-US" dirty="0"/>
              <a:t>Reflect on past collaborative experiences</a:t>
            </a:r>
          </a:p>
          <a:p>
            <a:pPr marL="514350" indent="-514350">
              <a:buAutoNum type="arabicPeriod"/>
            </a:pPr>
            <a:r>
              <a:rPr lang="en-US" dirty="0"/>
              <a:t>Gather anecdotal evidence to support </a:t>
            </a:r>
            <a:r>
              <a:rPr lang="en-US" i="1" dirty="0"/>
              <a:t>The N Commandments of Collaborative Computing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Focus on digital aspects and tools that worked (or not)</a:t>
            </a:r>
          </a:p>
        </p:txBody>
      </p:sp>
    </p:spTree>
    <p:extLst>
      <p:ext uri="{BB962C8B-B14F-4D97-AF65-F5344CB8AC3E}">
        <p14:creationId xmlns:p14="http://schemas.microsoft.com/office/powerpoint/2010/main" val="431935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117D-36C5-4FC7-8EEF-CDC513A6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AB37-4B0D-4848-B2E9-CCE1852B7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Share…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Institution and LTER site</a:t>
            </a:r>
          </a:p>
          <a:p>
            <a:pPr marL="514350" indent="-514350">
              <a:buAutoNum type="arabicPeriod"/>
            </a:pPr>
            <a:r>
              <a:rPr lang="en-US" dirty="0"/>
              <a:t>Role (e.g., professor, postdoc, grad student, etc.)</a:t>
            </a:r>
          </a:p>
          <a:p>
            <a:pPr marL="514350" indent="-514350">
              <a:buAutoNum type="arabicPeriod"/>
            </a:pPr>
            <a:r>
              <a:rPr lang="en-US" dirty="0"/>
              <a:t>Research area</a:t>
            </a:r>
          </a:p>
        </p:txBody>
      </p:sp>
    </p:spTree>
    <p:extLst>
      <p:ext uri="{BB962C8B-B14F-4D97-AF65-F5344CB8AC3E}">
        <p14:creationId xmlns:p14="http://schemas.microsoft.com/office/powerpoint/2010/main" val="3064312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BBFE-8E9D-41E2-BD09-9C4A3216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Reflecting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F693A-CD83-4ECC-A63D-6E07BDA34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254"/>
            <a:ext cx="10515600" cy="46757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/>
              <a:t>Think…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was the goal of the project (e.g., a paper, a novel dataset, a grant proposal, an outreach program, etc.)?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people were involved? What kind of people (e.g., interdisciplinary, different career stages, different technical expertise, etc.)?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Was the group based in one location? How long did the collaboration </a:t>
            </a:r>
            <a:r>
              <a:rPr lang="en-US" dirty="0" smtClean="0"/>
              <a:t>last?</a:t>
            </a:r>
          </a:p>
          <a:p>
            <a:pPr marL="0" indent="0">
              <a:buNone/>
            </a:pPr>
            <a:r>
              <a:rPr lang="en-US" b="1" i="1" dirty="0"/>
              <a:t>Share</a:t>
            </a:r>
            <a:r>
              <a:rPr lang="en-US" b="1" i="1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was the project?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</a:t>
            </a:r>
            <a:r>
              <a:rPr lang="en-US" dirty="0"/>
              <a:t>or two "highlights" – What worked smoothly in this </a:t>
            </a:r>
            <a:r>
              <a:rPr lang="en-US" dirty="0" smtClean="0"/>
              <a:t>group?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</a:t>
            </a:r>
            <a:r>
              <a:rPr lang="en-US" dirty="0"/>
              <a:t>or two "frustrations" – What could have gone better in this group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65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DBB4-F5AD-4316-BE61-85136EBF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Looking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8B52-C2A3-4828-A172-D913CA1C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Think…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What tools, resources, or workflows do you consider necessary for a successful collaboration?</a:t>
            </a:r>
          </a:p>
          <a:p>
            <a:pPr marL="514350" indent="-514350">
              <a:buAutoNum type="arabicPeriod"/>
            </a:pPr>
            <a:r>
              <a:rPr lang="en-US" dirty="0"/>
              <a:t>What can be done to more easily facilitate the use of these tools throughout a project’s lifecycle?</a:t>
            </a:r>
          </a:p>
          <a:p>
            <a:pPr marL="0" indent="0">
              <a:buNone/>
            </a:pPr>
            <a:r>
              <a:rPr lang="en-US" b="1" i="1" dirty="0"/>
              <a:t>Share…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8CB8-3F1B-454E-96D3-68869D4E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951786-5BB8-4E28-B088-FA77705DC431}"/>
              </a:ext>
            </a:extLst>
          </p:cNvPr>
          <p:cNvGrpSpPr/>
          <p:nvPr/>
        </p:nvGrpSpPr>
        <p:grpSpPr>
          <a:xfrm>
            <a:off x="4800600" y="1828800"/>
            <a:ext cx="2286000" cy="4114800"/>
            <a:chOff x="5000625" y="1400176"/>
            <a:chExt cx="2286000" cy="4114800"/>
          </a:xfrm>
        </p:grpSpPr>
        <p:pic>
          <p:nvPicPr>
            <p:cNvPr id="1028" name="Picture 4" descr="https://avatars3.githubusercontent.com/u/7469265?s=460&amp;v=4">
              <a:extLst>
                <a:ext uri="{FF2B5EF4-FFF2-40B4-BE49-F238E27FC236}">
                  <a16:creationId xmlns:a16="http://schemas.microsoft.com/office/drawing/2014/main" id="{6C6E998C-285D-49D5-9AC3-F4F886068A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625" y="1400176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33AD24-DE76-413C-9AD8-2DF076A852D8}"/>
                </a:ext>
              </a:extLst>
            </p:cNvPr>
            <p:cNvSpPr txBox="1"/>
            <p:nvPr/>
          </p:nvSpPr>
          <p:spPr>
            <a:xfrm>
              <a:off x="5000625" y="3686176"/>
              <a:ext cx="2286000" cy="182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b="1" dirty="0"/>
                <a:t>Christie </a:t>
              </a:r>
              <a:r>
                <a:rPr lang="en-US" b="1" dirty="0" err="1"/>
                <a:t>Bahlai</a:t>
              </a:r>
              <a:endParaRPr lang="en-US" b="1" dirty="0"/>
            </a:p>
            <a:p>
              <a:r>
                <a:rPr lang="en-US" dirty="0"/>
                <a:t>Asst. Professor</a:t>
              </a:r>
            </a:p>
            <a:p>
              <a:r>
                <a:rPr lang="en-US" dirty="0"/>
                <a:t>Kent State</a:t>
              </a:r>
            </a:p>
            <a:p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B23CFF0-C441-470C-9270-3371D3A5785F}"/>
              </a:ext>
            </a:extLst>
          </p:cNvPr>
          <p:cNvGrpSpPr/>
          <p:nvPr/>
        </p:nvGrpSpPr>
        <p:grpSpPr>
          <a:xfrm>
            <a:off x="1097280" y="1828800"/>
            <a:ext cx="2286000" cy="4114800"/>
            <a:chOff x="1085850" y="1690688"/>
            <a:chExt cx="2286000" cy="4114800"/>
          </a:xfrm>
        </p:grpSpPr>
        <p:pic>
          <p:nvPicPr>
            <p:cNvPr id="1026" name="Picture 2" descr="https://avatars1.githubusercontent.com/u/25036622?s=400&amp;u=8c1ddb69439989307c3b662ea96424dc85e9fd6d&amp;v=4">
              <a:extLst>
                <a:ext uri="{FF2B5EF4-FFF2-40B4-BE49-F238E27FC236}">
                  <a16:creationId xmlns:a16="http://schemas.microsoft.com/office/drawing/2014/main" id="{A9CD0541-F744-4C8D-A98C-B4E978D43A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850" y="1690688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C68F9-42DF-4EE9-B259-3D02C5A156AA}"/>
                </a:ext>
              </a:extLst>
            </p:cNvPr>
            <p:cNvSpPr txBox="1"/>
            <p:nvPr/>
          </p:nvSpPr>
          <p:spPr>
            <a:xfrm>
              <a:off x="1085850" y="3976688"/>
              <a:ext cx="2286000" cy="182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b="1" dirty="0"/>
                <a:t>Braeden Van Deynze</a:t>
              </a:r>
            </a:p>
            <a:p>
              <a:r>
                <a:rPr lang="en-US" dirty="0"/>
                <a:t>Grad Student</a:t>
              </a:r>
            </a:p>
            <a:p>
              <a:r>
                <a:rPr lang="en-US" dirty="0"/>
                <a:t>Michigan State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91163AB-4C12-4FAA-8126-714BA13F94B9}"/>
              </a:ext>
            </a:extLst>
          </p:cNvPr>
          <p:cNvSpPr txBox="1"/>
          <p:nvPr/>
        </p:nvSpPr>
        <p:spPr>
          <a:xfrm>
            <a:off x="8595360" y="4114800"/>
            <a:ext cx="2286000" cy="1828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b="1" dirty="0"/>
              <a:t>Chad </a:t>
            </a:r>
            <a:r>
              <a:rPr lang="en-US" b="1" dirty="0" err="1"/>
              <a:t>Zirbel</a:t>
            </a:r>
            <a:endParaRPr lang="en-US" b="1" dirty="0"/>
          </a:p>
          <a:p>
            <a:r>
              <a:rPr lang="en-US" dirty="0"/>
              <a:t>Post Doc</a:t>
            </a:r>
          </a:p>
          <a:p>
            <a:r>
              <a:rPr lang="en-US" dirty="0"/>
              <a:t>Minnesota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748" r="3908" b="3038"/>
          <a:stretch/>
        </p:blipFill>
        <p:spPr>
          <a:xfrm>
            <a:off x="8503920" y="1852919"/>
            <a:ext cx="2284525" cy="22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5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EC366-C759-494E-BEFD-6DED92045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430212"/>
          </a:xfrm>
        </p:spPr>
        <p:txBody>
          <a:bodyPr/>
          <a:lstStyle/>
          <a:p>
            <a:r>
              <a:rPr lang="en-US" dirty="0"/>
              <a:t>Developing the N Commandments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783F39-79B3-4870-B7E0-BCD7EAF1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48075"/>
            <a:ext cx="10515600" cy="914400"/>
          </a:xfrm>
        </p:spPr>
        <p:txBody>
          <a:bodyPr/>
          <a:lstStyle/>
          <a:p>
            <a:r>
              <a:rPr lang="en-US" dirty="0"/>
              <a:t>Consensus Building</a:t>
            </a:r>
          </a:p>
        </p:txBody>
      </p:sp>
    </p:spTree>
    <p:extLst>
      <p:ext uri="{BB962C8B-B14F-4D97-AF65-F5344CB8AC3E}">
        <p14:creationId xmlns:p14="http://schemas.microsoft.com/office/powerpoint/2010/main" val="885996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A550-712D-4A10-8D9F-CD327680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Consensus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8C4C7-120E-4230-8E60-B64F8C51C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Everyone’s opinions are heard and encouraged</a:t>
            </a:r>
          </a:p>
          <a:p>
            <a:endParaRPr lang="en-US" dirty="0"/>
          </a:p>
          <a:p>
            <a:r>
              <a:rPr lang="en-US" dirty="0"/>
              <a:t>Differences viewed as helpful, chances to learn more</a:t>
            </a:r>
          </a:p>
          <a:p>
            <a:endParaRPr lang="en-US" dirty="0"/>
          </a:p>
          <a:p>
            <a:r>
              <a:rPr lang="en-US" dirty="0"/>
              <a:t>Everyone can understand the result and how it was reached</a:t>
            </a:r>
          </a:p>
        </p:txBody>
      </p:sp>
    </p:spTree>
    <p:extLst>
      <p:ext uri="{BB962C8B-B14F-4D97-AF65-F5344CB8AC3E}">
        <p14:creationId xmlns:p14="http://schemas.microsoft.com/office/powerpoint/2010/main" val="3269339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0632-4B1A-4E6A-974B-3AD2013F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Consensus Is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ACA7-1198-47A0-980E-5B8568AA1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Unanimous agreement on end product</a:t>
            </a:r>
          </a:p>
          <a:p>
            <a:endParaRPr lang="en-US" dirty="0"/>
          </a:p>
          <a:p>
            <a:r>
              <a:rPr lang="en-US" dirty="0"/>
              <a:t>Conflict is avoided, ignored</a:t>
            </a:r>
          </a:p>
          <a:p>
            <a:endParaRPr lang="en-US" dirty="0"/>
          </a:p>
          <a:p>
            <a:r>
              <a:rPr lang="en-US" dirty="0"/>
              <a:t>Result is everyone's first choice</a:t>
            </a:r>
          </a:p>
        </p:txBody>
      </p:sp>
    </p:spTree>
    <p:extLst>
      <p:ext uri="{BB962C8B-B14F-4D97-AF65-F5344CB8AC3E}">
        <p14:creationId xmlns:p14="http://schemas.microsoft.com/office/powerpoint/2010/main" val="3692428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859E-B88A-46A3-9E68-55EFF37E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0E65-6C7E-4E1C-9BA0-A14525CC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Stage 1: </a:t>
            </a:r>
            <a:r>
              <a:rPr lang="en-US" dirty="0"/>
              <a:t>Share ideas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Stage 2:</a:t>
            </a:r>
            <a:r>
              <a:rPr lang="en-US" dirty="0"/>
              <a:t> Review ideas</a:t>
            </a:r>
          </a:p>
        </p:txBody>
      </p:sp>
      <p:pic>
        <p:nvPicPr>
          <p:cNvPr id="1026" name="Picture 2" descr="Image result for computer mo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924" y="730155"/>
            <a:ext cx="5460458" cy="544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09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8387-8B78-44FA-9D77-60FF559F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CE714-EFAE-491F-96F2-8E47136E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Challenges in Collaboration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GitHub: A Web-Based </a:t>
            </a:r>
            <a:r>
              <a:rPr lang="en-US" dirty="0"/>
              <a:t>Collaboration </a:t>
            </a:r>
            <a:r>
              <a:rPr lang="en-US" dirty="0" smtClean="0"/>
              <a:t>Tool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Reflect on Past Collaborations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</a:t>
            </a:r>
            <a:r>
              <a:rPr lang="en-US" i="1" dirty="0"/>
              <a:t>The N Commandments of Collaborative Computing</a:t>
            </a:r>
          </a:p>
          <a:p>
            <a:pPr marL="0" indent="0">
              <a:buNone/>
            </a:pPr>
            <a:endParaRPr lang="en-US" dirty="0"/>
          </a:p>
          <a:p>
            <a:pPr marL="914400" indent="-914400">
              <a:buNone/>
            </a:pPr>
            <a:r>
              <a:rPr lang="en-US" b="1" dirty="0"/>
              <a:t>Goal:	</a:t>
            </a:r>
            <a:r>
              <a:rPr lang="en-US" dirty="0"/>
              <a:t>Explore solutions to the challenges of modern, data-intensive collaborative projects over long-distances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469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conditions are necessary for collaboration</a:t>
            </a:r>
            <a:r>
              <a:rPr lang="en-US" b="1" i="1" dirty="0" smtClean="0"/>
              <a:t>?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8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conditions are necessary for collaboration</a:t>
            </a:r>
            <a:r>
              <a:rPr lang="en-US" b="1" i="1" dirty="0" smtClean="0"/>
              <a:t>?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b="1" i="1" dirty="0"/>
              <a:t>What additional challenges does cross-site LTER research introduce?</a:t>
            </a:r>
            <a:endParaRPr lang="en-US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5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EC366-C759-494E-BEFD-6DED92045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430212"/>
          </a:xfrm>
        </p:spPr>
        <p:txBody>
          <a:bodyPr/>
          <a:lstStyle/>
          <a:p>
            <a:r>
              <a:rPr lang="en-US" dirty="0"/>
              <a:t>A Digital Collaboration Tool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783F39-79B3-4870-B7E0-BCD7EAF1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48075"/>
            <a:ext cx="10515600" cy="914400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pic>
        <p:nvPicPr>
          <p:cNvPr id="5" name="Picture 2" descr="Image result for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847" y="2035060"/>
            <a:ext cx="3590515" cy="298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16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20 tasks to do, 3 people working on the project, and no common to-do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doing what?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113" y="2056478"/>
            <a:ext cx="2435265" cy="16158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760"/>
          <a:stretch/>
        </p:blipFill>
        <p:spPr>
          <a:xfrm>
            <a:off x="376083" y="4830097"/>
            <a:ext cx="2264437" cy="1283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918327"/>
            <a:ext cx="2402191" cy="1600460"/>
          </a:xfrm>
          <a:prstGeom prst="rect">
            <a:avLst/>
          </a:prstGeom>
        </p:spPr>
      </p:pic>
      <p:pic>
        <p:nvPicPr>
          <p:cNvPr id="2052" name="Picture 4" descr="Image result for vector word doc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612" y="4396346"/>
            <a:ext cx="884904" cy="88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vector word doc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548" y="4340938"/>
            <a:ext cx="884904" cy="88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vector word doc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239" y="2070070"/>
            <a:ext cx="884904" cy="88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8"/>
          <p:cNvSpPr/>
          <p:nvPr/>
        </p:nvSpPr>
        <p:spPr>
          <a:xfrm>
            <a:off x="2941163" y="2108924"/>
            <a:ext cx="5104816" cy="2662720"/>
          </a:xfrm>
          <a:custGeom>
            <a:avLst/>
            <a:gdLst>
              <a:gd name="connsiteX0" fmla="*/ 178121 w 5104816"/>
              <a:gd name="connsiteY0" fmla="*/ 2507321 h 2662720"/>
              <a:gd name="connsiteX1" fmla="*/ 2840205 w 5104816"/>
              <a:gd name="connsiteY1" fmla="*/ 2263973 h 2662720"/>
              <a:gd name="connsiteX2" fmla="*/ 4912353 w 5104816"/>
              <a:gd name="connsiteY2" fmla="*/ 73837 h 2662720"/>
              <a:gd name="connsiteX3" fmla="*/ 3341650 w 5104816"/>
              <a:gd name="connsiteY3" fmla="*/ 2367211 h 2662720"/>
              <a:gd name="connsiteX4" fmla="*/ 15889 w 5104816"/>
              <a:gd name="connsiteY4" fmla="*/ 2374586 h 2662720"/>
              <a:gd name="connsiteX5" fmla="*/ 4838611 w 5104816"/>
              <a:gd name="connsiteY5" fmla="*/ 95 h 2662720"/>
              <a:gd name="connsiteX6" fmla="*/ 3489134 w 5104816"/>
              <a:gd name="connsiteY6" fmla="*/ 2470450 h 2662720"/>
              <a:gd name="connsiteX7" fmla="*/ 5008218 w 5104816"/>
              <a:gd name="connsiteY7" fmla="*/ 781760 h 2662720"/>
              <a:gd name="connsiteX8" fmla="*/ 133876 w 5104816"/>
              <a:gd name="connsiteY8" fmla="*/ 2433579 h 26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04816" h="2662720">
                <a:moveTo>
                  <a:pt x="178121" y="2507321"/>
                </a:moveTo>
                <a:lnTo>
                  <a:pt x="2840205" y="2263973"/>
                </a:lnTo>
                <a:cubicBezTo>
                  <a:pt x="3629244" y="1858392"/>
                  <a:pt x="4828779" y="56631"/>
                  <a:pt x="4912353" y="73837"/>
                </a:cubicBezTo>
                <a:cubicBezTo>
                  <a:pt x="4995927" y="91043"/>
                  <a:pt x="4157727" y="1983753"/>
                  <a:pt x="3341650" y="2367211"/>
                </a:cubicBezTo>
                <a:cubicBezTo>
                  <a:pt x="2525573" y="2750669"/>
                  <a:pt x="-233605" y="2769105"/>
                  <a:pt x="15889" y="2374586"/>
                </a:cubicBezTo>
                <a:cubicBezTo>
                  <a:pt x="265383" y="1980067"/>
                  <a:pt x="4259737" y="-15882"/>
                  <a:pt x="4838611" y="95"/>
                </a:cubicBezTo>
                <a:cubicBezTo>
                  <a:pt x="5417485" y="16072"/>
                  <a:pt x="3460866" y="2340173"/>
                  <a:pt x="3489134" y="2470450"/>
                </a:cubicBezTo>
                <a:cubicBezTo>
                  <a:pt x="3517402" y="2600727"/>
                  <a:pt x="5567428" y="787905"/>
                  <a:pt x="5008218" y="781760"/>
                </a:cubicBezTo>
                <a:cubicBezTo>
                  <a:pt x="4449008" y="775615"/>
                  <a:pt x="2291442" y="1604597"/>
                  <a:pt x="133876" y="2433579"/>
                </a:cubicBezTo>
              </a:path>
            </a:pathLst>
          </a:custGeom>
          <a:ln w="317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44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875"/>
            <a:ext cx="10515600" cy="4351338"/>
          </a:xfrm>
        </p:spPr>
        <p:txBody>
          <a:bodyPr/>
          <a:lstStyle/>
          <a:p>
            <a:r>
              <a:rPr lang="en-US" dirty="0"/>
              <a:t>To-do list for the project</a:t>
            </a:r>
          </a:p>
          <a:p>
            <a:pPr lvl="1"/>
            <a:r>
              <a:rPr lang="en-US" dirty="0"/>
              <a:t>Bugs that need fixing</a:t>
            </a:r>
          </a:p>
          <a:p>
            <a:pPr lvl="1"/>
            <a:r>
              <a:rPr lang="en-US" dirty="0"/>
              <a:t>Tasks needed to be done</a:t>
            </a:r>
          </a:p>
          <a:p>
            <a:pPr lvl="1"/>
            <a:r>
              <a:rPr lang="en-US" dirty="0"/>
              <a:t>Future plans</a:t>
            </a:r>
          </a:p>
          <a:p>
            <a:r>
              <a:rPr lang="en-US" dirty="0"/>
              <a:t>Can assign issues to</a:t>
            </a:r>
            <a:br>
              <a:rPr lang="en-US" dirty="0"/>
            </a:br>
            <a:r>
              <a:rPr lang="en-US" dirty="0"/>
              <a:t>collaborators (or yourself)</a:t>
            </a:r>
          </a:p>
          <a:p>
            <a:r>
              <a:rPr lang="en-US" dirty="0"/>
              <a:t>Can label issues for certain</a:t>
            </a:r>
            <a:br>
              <a:rPr lang="en-US" dirty="0"/>
            </a:br>
            <a:r>
              <a:rPr lang="en-US" dirty="0"/>
              <a:t>parts of the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2099000"/>
            <a:ext cx="7105650" cy="453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7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people working on the same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5794" cy="4351338"/>
          </a:xfrm>
        </p:spPr>
        <p:txBody>
          <a:bodyPr/>
          <a:lstStyle/>
          <a:p>
            <a:r>
              <a:rPr lang="en-US" dirty="0"/>
              <a:t>The multiple conflicting versions monster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676" y="1396846"/>
            <a:ext cx="4041059" cy="538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66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14202</TotalTime>
  <Words>508</Words>
  <Application>Microsoft Office PowerPoint</Application>
  <PresentationFormat>Widescreen</PresentationFormat>
  <Paragraphs>103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Coming to a Computing Consensus</vt:lpstr>
      <vt:lpstr>Who We Are</vt:lpstr>
      <vt:lpstr>Today’s Outline</vt:lpstr>
      <vt:lpstr>Challenges of Collaboration</vt:lpstr>
      <vt:lpstr>Challenges of Collaboration</vt:lpstr>
      <vt:lpstr>GitHub</vt:lpstr>
      <vt:lpstr>20 tasks to do, 3 people working on the project, and no common to-do list</vt:lpstr>
      <vt:lpstr>Issues</vt:lpstr>
      <vt:lpstr>Multiple people working on the same files</vt:lpstr>
      <vt:lpstr>Version control and merge conflict resolution </vt:lpstr>
      <vt:lpstr>Try something new without messing up your project</vt:lpstr>
      <vt:lpstr>Branch/Merge</vt:lpstr>
      <vt:lpstr>Reproducible research</vt:lpstr>
      <vt:lpstr>One home for your research project</vt:lpstr>
      <vt:lpstr>Small Group Discussions</vt:lpstr>
      <vt:lpstr>Small Group Discussions</vt:lpstr>
      <vt:lpstr>Part 1: Introductions</vt:lpstr>
      <vt:lpstr>Part 2: Reflecting Back</vt:lpstr>
      <vt:lpstr>Part 3: Looking Forward</vt:lpstr>
      <vt:lpstr>Consensus Building</vt:lpstr>
      <vt:lpstr>What Consensus Is</vt:lpstr>
      <vt:lpstr>What Consensus Is Not</vt:lpstr>
      <vt:lpstr>Consensus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Braeden Van Deynze</dc:creator>
  <cp:lastModifiedBy>Chad R Zirbel</cp:lastModifiedBy>
  <cp:revision>43</cp:revision>
  <dcterms:created xsi:type="dcterms:W3CDTF">2018-08-31T21:18:44Z</dcterms:created>
  <dcterms:modified xsi:type="dcterms:W3CDTF">2018-10-01T22:38:42Z</dcterms:modified>
</cp:coreProperties>
</file>