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76" r:id="rId2"/>
    <p:sldId id="428" r:id="rId3"/>
    <p:sldId id="312" r:id="rId4"/>
    <p:sldId id="340" r:id="rId5"/>
    <p:sldId id="352" r:id="rId6"/>
    <p:sldId id="353" r:id="rId7"/>
    <p:sldId id="354" r:id="rId8"/>
    <p:sldId id="355" r:id="rId9"/>
    <p:sldId id="356" r:id="rId10"/>
    <p:sldId id="358" r:id="rId11"/>
    <p:sldId id="427" r:id="rId12"/>
    <p:sldId id="339" r:id="rId13"/>
    <p:sldId id="426" r:id="rId14"/>
    <p:sldId id="349" r:id="rId15"/>
    <p:sldId id="430" r:id="rId16"/>
    <p:sldId id="366" r:id="rId17"/>
    <p:sldId id="440" r:id="rId18"/>
    <p:sldId id="367" r:id="rId19"/>
    <p:sldId id="432" r:id="rId20"/>
    <p:sldId id="433" r:id="rId21"/>
    <p:sldId id="435" r:id="rId22"/>
    <p:sldId id="44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FF00"/>
    <a:srgbClr val="FB7E7D"/>
    <a:srgbClr val="CEE1F2"/>
    <a:srgbClr val="FFFF71"/>
    <a:srgbClr val="8DCB8A"/>
    <a:srgbClr val="FFFC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6CD7A1-DACE-C741-A85A-33231D39BCDB}" v="7" dt="2025-09-02T02:22:25.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066" autoAdjust="0"/>
  </p:normalViewPr>
  <p:slideViewPr>
    <p:cSldViewPr snapToObjects="1">
      <p:cViewPr varScale="1">
        <p:scale>
          <a:sx n="67" d="100"/>
          <a:sy n="67" d="100"/>
        </p:scale>
        <p:origin x="73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io Haberle" userId="00ddf78e-9b96-43ed-9a9a-ca430b7c96f3" providerId="ADAL" clId="{E2E2A62A-84F9-59AB-B2BA-110A3A14C47B}"/>
    <pc:docChg chg="modSld">
      <pc:chgData name="Patricio Haberle" userId="00ddf78e-9b96-43ed-9a9a-ca430b7c96f3" providerId="ADAL" clId="{E2E2A62A-84F9-59AB-B2BA-110A3A14C47B}" dt="2025-09-02T02:22:25.299" v="5" actId="20577"/>
      <pc:docMkLst>
        <pc:docMk/>
      </pc:docMkLst>
      <pc:sldChg chg="modSp">
        <pc:chgData name="Patricio Haberle" userId="00ddf78e-9b96-43ed-9a9a-ca430b7c96f3" providerId="ADAL" clId="{E2E2A62A-84F9-59AB-B2BA-110A3A14C47B}" dt="2025-09-02T02:22:25.299" v="5" actId="20577"/>
        <pc:sldMkLst>
          <pc:docMk/>
          <pc:sldMk cId="1759576308" sldId="430"/>
        </pc:sldMkLst>
        <pc:spChg chg="mod">
          <ac:chgData name="Patricio Haberle" userId="00ddf78e-9b96-43ed-9a9a-ca430b7c96f3" providerId="ADAL" clId="{E2E2A62A-84F9-59AB-B2BA-110A3A14C47B}" dt="2025-09-02T02:22:25.299" v="5" actId="20577"/>
          <ac:spMkLst>
            <pc:docMk/>
            <pc:sldMk cId="1759576308" sldId="430"/>
            <ac:spMk id="19" creationId="{FB654237-4E05-DE57-22BE-46DBFC5D20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96923-7DBD-FE48-939F-DFF9CAF0BDD9}" type="datetimeFigureOut">
              <a:rPr lang="es-ES_tradnl" smtClean="0"/>
              <a:t>1/9/25</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2669A-CFFF-904E-9220-701E7DDD78F3}" type="slidenum">
              <a:rPr lang="es-ES_tradnl" smtClean="0"/>
              <a:t>‹#›</a:t>
            </a:fld>
            <a:endParaRPr lang="es-ES_tradnl"/>
          </a:p>
        </p:txBody>
      </p:sp>
    </p:spTree>
    <p:extLst>
      <p:ext uri="{BB962C8B-B14F-4D97-AF65-F5344CB8AC3E}">
        <p14:creationId xmlns:p14="http://schemas.microsoft.com/office/powerpoint/2010/main" val="1780255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C2669A-CFFF-904E-9220-701E7DDD78F3}" type="slidenum">
              <a:rPr lang="es-ES_tradnl" smtClean="0"/>
              <a:t>12</a:t>
            </a:fld>
            <a:endParaRPr lang="es-ES_tradnl"/>
          </a:p>
        </p:txBody>
      </p:sp>
    </p:spTree>
    <p:extLst>
      <p:ext uri="{BB962C8B-B14F-4D97-AF65-F5344CB8AC3E}">
        <p14:creationId xmlns:p14="http://schemas.microsoft.com/office/powerpoint/2010/main" val="337296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E1C2669A-CFFF-904E-9220-701E7DDD78F3}" type="slidenum">
              <a:rPr lang="es-ES_tradnl" smtClean="0"/>
              <a:t>19</a:t>
            </a:fld>
            <a:endParaRPr lang="es-ES_tradnl"/>
          </a:p>
        </p:txBody>
      </p:sp>
    </p:spTree>
    <p:extLst>
      <p:ext uri="{BB962C8B-B14F-4D97-AF65-F5344CB8AC3E}">
        <p14:creationId xmlns:p14="http://schemas.microsoft.com/office/powerpoint/2010/main" val="3121839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E1C2669A-CFFF-904E-9220-701E7DDD78F3}" type="slidenum">
              <a:rPr lang="es-ES_tradnl" smtClean="0"/>
              <a:t>20</a:t>
            </a:fld>
            <a:endParaRPr lang="es-ES_tradnl"/>
          </a:p>
        </p:txBody>
      </p:sp>
    </p:spTree>
    <p:extLst>
      <p:ext uri="{BB962C8B-B14F-4D97-AF65-F5344CB8AC3E}">
        <p14:creationId xmlns:p14="http://schemas.microsoft.com/office/powerpoint/2010/main" val="3079165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E1C2669A-CFFF-904E-9220-701E7DDD78F3}" type="slidenum">
              <a:rPr lang="es-ES_tradnl" smtClean="0"/>
              <a:t>22</a:t>
            </a:fld>
            <a:endParaRPr lang="es-ES_tradnl"/>
          </a:p>
        </p:txBody>
      </p:sp>
    </p:spTree>
    <p:extLst>
      <p:ext uri="{BB962C8B-B14F-4D97-AF65-F5344CB8AC3E}">
        <p14:creationId xmlns:p14="http://schemas.microsoft.com/office/powerpoint/2010/main" val="30831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Clic para editar título</a:t>
            </a:r>
            <a:endParaRPr lang="es-ES_tradn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S_tradnl"/>
          </a:p>
        </p:txBody>
      </p:sp>
      <p:sp>
        <p:nvSpPr>
          <p:cNvPr id="4" name="Marcador de fecha 3"/>
          <p:cNvSpPr>
            <a:spLocks noGrp="1"/>
          </p:cNvSpPr>
          <p:nvPr>
            <p:ph type="dt" sz="half" idx="10"/>
          </p:nvPr>
        </p:nvSpPr>
        <p:spPr/>
        <p:txBody>
          <a:bodyPr/>
          <a:lstStyle/>
          <a:p>
            <a:fld id="{87DE6118-2437-4B30-8E3C-4D2BE6020583}" type="datetimeFigureOut">
              <a:rPr lang="en-US" smtClean="0"/>
              <a:pPr/>
              <a:t>9/1/25</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33976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87DE6118-2437-4B30-8E3C-4D2BE6020583}" type="datetimeFigureOut">
              <a:rPr lang="en-US" smtClean="0"/>
              <a:t>9/1/25</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2087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Clic para editar título</a:t>
            </a:r>
            <a:endParaRPr lang="es-ES_tradn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87DE6118-2437-4B30-8E3C-4D2BE6020583}" type="datetimeFigureOut">
              <a:rPr lang="en-US" smtClean="0"/>
              <a:t>9/1/25</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6438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159027"/>
            <a:ext cx="10515600" cy="821634"/>
          </a:xfrm>
        </p:spPr>
        <p:txBody>
          <a:bodyPr/>
          <a:lstStyle/>
          <a:p>
            <a:r>
              <a:rPr lang="es-ES"/>
              <a:t>Clic para editar título</a:t>
            </a:r>
            <a:endParaRPr lang="es-ES_tradnl" dirty="0"/>
          </a:p>
        </p:txBody>
      </p:sp>
      <p:sp>
        <p:nvSpPr>
          <p:cNvPr id="3" name="Marcador de contenido 2"/>
          <p:cNvSpPr>
            <a:spLocks noGrp="1"/>
          </p:cNvSpPr>
          <p:nvPr>
            <p:ph idx="1"/>
          </p:nvPr>
        </p:nvSpPr>
        <p:spPr>
          <a:xfrm>
            <a:off x="838200" y="1378226"/>
            <a:ext cx="10515600" cy="4798737"/>
          </a:xfrm>
        </p:spPr>
        <p:txBody>
          <a:bodyPr/>
          <a:lstStyle/>
          <a:p>
            <a:pPr lvl="0"/>
            <a:r>
              <a:rPr lang="es-ES"/>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ES_tradnl" dirty="0"/>
          </a:p>
        </p:txBody>
      </p:sp>
      <p:sp>
        <p:nvSpPr>
          <p:cNvPr id="4" name="Marcador de fecha 3"/>
          <p:cNvSpPr>
            <a:spLocks noGrp="1"/>
          </p:cNvSpPr>
          <p:nvPr>
            <p:ph type="dt" sz="half" idx="10"/>
          </p:nvPr>
        </p:nvSpPr>
        <p:spPr/>
        <p:txBody>
          <a:bodyPr/>
          <a:lstStyle/>
          <a:p>
            <a:fld id="{87DE6118-2437-4B30-8E3C-4D2BE6020583}" type="datetimeFigureOut">
              <a:rPr lang="en-US" smtClean="0"/>
              <a:t>9/1/25</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12" name="Conector recto 11"/>
          <p:cNvCxnSpPr/>
          <p:nvPr userDrawn="1"/>
        </p:nvCxnSpPr>
        <p:spPr>
          <a:xfrm flipV="1">
            <a:off x="156000" y="1124744"/>
            <a:ext cx="11880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96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Clic para editar título</a:t>
            </a:r>
            <a:endParaRPr lang="es-ES_tradn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7DE6118-2437-4B30-8E3C-4D2BE6020583}" type="datetimeFigureOut">
              <a:rPr lang="en-US" smtClean="0"/>
              <a:pPr/>
              <a:t>9/1/25</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365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p:cNvSpPr>
            <a:spLocks noGrp="1"/>
          </p:cNvSpPr>
          <p:nvPr>
            <p:ph type="dt" sz="half" idx="10"/>
          </p:nvPr>
        </p:nvSpPr>
        <p:spPr/>
        <p:txBody>
          <a:bodyPr/>
          <a:lstStyle/>
          <a:p>
            <a:fld id="{87DE6118-2437-4B30-8E3C-4D2BE6020583}" type="datetimeFigureOut">
              <a:rPr lang="en-US" smtClean="0"/>
              <a:t>9/1/25</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5462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Clic para editar título</a:t>
            </a:r>
            <a:endParaRPr lang="es-ES_tradn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p:cNvSpPr>
            <a:spLocks noGrp="1"/>
          </p:cNvSpPr>
          <p:nvPr>
            <p:ph type="dt" sz="half" idx="10"/>
          </p:nvPr>
        </p:nvSpPr>
        <p:spPr/>
        <p:txBody>
          <a:bodyPr/>
          <a:lstStyle/>
          <a:p>
            <a:fld id="{87DE6118-2437-4B30-8E3C-4D2BE6020583}" type="datetimeFigureOut">
              <a:rPr lang="en-US" smtClean="0"/>
              <a:t>9/1/25</a:t>
            </a:fld>
            <a:endParaRPr lang="en-US" dirty="0"/>
          </a:p>
        </p:txBody>
      </p:sp>
      <p:sp>
        <p:nvSpPr>
          <p:cNvPr id="8" name="Marcador de pie de página 7"/>
          <p:cNvSpPr>
            <a:spLocks noGrp="1"/>
          </p:cNvSpPr>
          <p:nvPr>
            <p:ph type="ftr" sz="quarter" idx="11"/>
          </p:nvPr>
        </p:nvSpPr>
        <p:spPr/>
        <p:txBody>
          <a:bodyPr/>
          <a:lstStyle/>
          <a:p>
            <a:endParaRPr lang="en-US" dirty="0"/>
          </a:p>
        </p:txBody>
      </p:sp>
      <p:sp>
        <p:nvSpPr>
          <p:cNvPr id="9" name="Marcador de número de diapositiva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7845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Clic para editar título</a:t>
            </a:r>
            <a:endParaRPr lang="es-ES_tradnl"/>
          </a:p>
        </p:txBody>
      </p:sp>
      <p:sp>
        <p:nvSpPr>
          <p:cNvPr id="3" name="Marcador de fecha 2"/>
          <p:cNvSpPr>
            <a:spLocks noGrp="1"/>
          </p:cNvSpPr>
          <p:nvPr>
            <p:ph type="dt" sz="half" idx="10"/>
          </p:nvPr>
        </p:nvSpPr>
        <p:spPr/>
        <p:txBody>
          <a:bodyPr/>
          <a:lstStyle/>
          <a:p>
            <a:fld id="{87DE6118-2437-4B30-8E3C-4D2BE6020583}" type="datetimeFigureOut">
              <a:rPr lang="en-US" smtClean="0"/>
              <a:t>9/1/25</a:t>
            </a:fld>
            <a:endParaRPr lang="en-U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42812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7DE6118-2437-4B30-8E3C-4D2BE6020583}" type="datetimeFigureOut">
              <a:rPr lang="en-US" smtClean="0"/>
              <a:t>9/1/25</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1192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s-ES_tradn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7DE6118-2437-4B30-8E3C-4D2BE6020583}" type="datetimeFigureOut">
              <a:rPr lang="en-US" smtClean="0"/>
              <a:pPr/>
              <a:t>9/1/25</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8573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s-ES_tradnl"/>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7DE6118-2437-4B30-8E3C-4D2BE6020583}" type="datetimeFigureOut">
              <a:rPr lang="en-US" smtClean="0"/>
              <a:pPr/>
              <a:t>9/1/25</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674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 para editar título</a:t>
            </a:r>
            <a:endParaRPr lang="es-ES_tradn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9/1/25</a:t>
            </a:fld>
            <a:endParaRPr lang="en-U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304784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420.png"/><Relationship Id="rId13"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41.png"/><Relationship Id="rId12" Type="http://schemas.openxmlformats.org/officeDocument/2006/relationships/image" Target="../media/image791.png"/><Relationship Id="rId17" Type="http://schemas.openxmlformats.org/officeDocument/2006/relationships/image" Target="../media/image790.png"/><Relationship Id="rId2" Type="http://schemas.openxmlformats.org/officeDocument/2006/relationships/image" Target="../media/image10.png"/><Relationship Id="rId16" Type="http://schemas.openxmlformats.org/officeDocument/2006/relationships/image" Target="../media/image780.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781.png"/><Relationship Id="rId5" Type="http://schemas.openxmlformats.org/officeDocument/2006/relationships/image" Target="../media/image390.png"/><Relationship Id="rId15" Type="http://schemas.openxmlformats.org/officeDocument/2006/relationships/image" Target="../media/image491.png"/><Relationship Id="rId10" Type="http://schemas.openxmlformats.org/officeDocument/2006/relationships/image" Target="../media/image14.png"/><Relationship Id="rId4" Type="http://schemas.openxmlformats.org/officeDocument/2006/relationships/image" Target="../media/image380.png"/><Relationship Id="rId9" Type="http://schemas.openxmlformats.org/officeDocument/2006/relationships/image" Target="../media/image430.png"/><Relationship Id="rId14" Type="http://schemas.openxmlformats.org/officeDocument/2006/relationships/image" Target="../media/image800.png"/></Relationships>
</file>

<file path=ppt/slides/_rels/slide11.xml.rels><?xml version="1.0" encoding="UTF-8" standalone="yes"?>
<Relationships xmlns="http://schemas.openxmlformats.org/package/2006/relationships"><Relationship Id="rId8" Type="http://schemas.openxmlformats.org/officeDocument/2006/relationships/image" Target="../media/image19.jpg"/><Relationship Id="rId13" Type="http://schemas.openxmlformats.org/officeDocument/2006/relationships/image" Target="../media/image35.png"/><Relationship Id="rId3" Type="http://schemas.openxmlformats.org/officeDocument/2006/relationships/image" Target="../media/image3.GIF"/><Relationship Id="rId7" Type="http://schemas.openxmlformats.org/officeDocument/2006/relationships/image" Target="../media/image5.gif"/><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jpg"/><Relationship Id="rId16"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8.jpg"/><Relationship Id="rId11" Type="http://schemas.openxmlformats.org/officeDocument/2006/relationships/image" Target="../media/image22.gif"/><Relationship Id="rId5" Type="http://schemas.openxmlformats.org/officeDocument/2006/relationships/image" Target="../media/image17.gif"/><Relationship Id="rId15" Type="http://schemas.openxmlformats.org/officeDocument/2006/relationships/image" Target="../media/image37.png"/><Relationship Id="rId10" Type="http://schemas.openxmlformats.org/officeDocument/2006/relationships/image" Target="../media/image21.jpg"/><Relationship Id="rId4" Type="http://schemas.openxmlformats.org/officeDocument/2006/relationships/image" Target="../media/image16.jpg"/><Relationship Id="rId9" Type="http://schemas.openxmlformats.org/officeDocument/2006/relationships/image" Target="../media/image20.jpg"/><Relationship Id="rId14"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58.png"/><Relationship Id="rId3" Type="http://schemas.openxmlformats.org/officeDocument/2006/relationships/image" Target="../media/image23.jpg"/><Relationship Id="rId7" Type="http://schemas.openxmlformats.org/officeDocument/2006/relationships/image" Target="../media/image55.png"/><Relationship Id="rId12"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32.png"/><Relationship Id="rId5" Type="http://schemas.openxmlformats.org/officeDocument/2006/relationships/image" Target="../media/image260.png"/><Relationship Id="rId10" Type="http://schemas.openxmlformats.org/officeDocument/2006/relationships/image" Target="../media/image31.png"/><Relationship Id="rId4" Type="http://schemas.openxmlformats.org/officeDocument/2006/relationships/image" Target="../media/image24.gif"/><Relationship Id="rId9" Type="http://schemas.openxmlformats.org/officeDocument/2006/relationships/image" Target="../media/image490.png"/></Relationships>
</file>

<file path=ppt/slides/_rels/slide13.xml.rels><?xml version="1.0" encoding="UTF-8" standalone="yes"?>
<Relationships xmlns="http://schemas.openxmlformats.org/package/2006/relationships"><Relationship Id="rId13" Type="http://schemas.openxmlformats.org/officeDocument/2006/relationships/image" Target="../media/image350.png"/><Relationship Id="rId3" Type="http://schemas.openxmlformats.org/officeDocument/2006/relationships/image" Target="../media/image24.gif"/><Relationship Id="rId7" Type="http://schemas.openxmlformats.org/officeDocument/2006/relationships/image" Target="../media/image56.png"/><Relationship Id="rId12" Type="http://schemas.openxmlformats.org/officeDocument/2006/relationships/image" Target="../media/image58.png"/><Relationship Id="rId2" Type="http://schemas.openxmlformats.org/officeDocument/2006/relationships/image" Target="../media/image23.jp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260.png"/><Relationship Id="rId14" Type="http://schemas.openxmlformats.org/officeDocument/2006/relationships/image" Target="../media/image360.png"/></Relationships>
</file>

<file path=ppt/slides/_rels/slide1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95.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15.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3" Type="http://schemas.openxmlformats.org/officeDocument/2006/relationships/image" Target="../media/image98.png"/><Relationship Id="rId7" Type="http://schemas.openxmlformats.org/officeDocument/2006/relationships/image" Target="../media/image102.png"/><Relationship Id="rId12" Type="http://schemas.openxmlformats.org/officeDocument/2006/relationships/image" Target="../media/image25.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image" Target="../media/image106.png"/><Relationship Id="rId5" Type="http://schemas.openxmlformats.org/officeDocument/2006/relationships/image" Target="../media/image100.png"/><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image" Target="../media/image109.png"/></Relationships>
</file>

<file path=ppt/slides/_rels/slide16.xml.rels><?xml version="1.0" encoding="UTF-8" standalone="yes"?>
<Relationships xmlns="http://schemas.openxmlformats.org/package/2006/relationships"><Relationship Id="rId8" Type="http://schemas.openxmlformats.org/officeDocument/2006/relationships/image" Target="../media/image770.png"/><Relationship Id="rId3" Type="http://schemas.openxmlformats.org/officeDocument/2006/relationships/image" Target="../media/image730.png"/><Relationship Id="rId7" Type="http://schemas.openxmlformats.org/officeDocument/2006/relationships/image" Target="../media/image760.png"/><Relationship Id="rId12" Type="http://schemas.openxmlformats.org/officeDocument/2006/relationships/image" Target="../media/image810.png"/><Relationship Id="rId2" Type="http://schemas.openxmlformats.org/officeDocument/2006/relationships/image" Target="../media/image720.png"/><Relationship Id="rId1" Type="http://schemas.openxmlformats.org/officeDocument/2006/relationships/slideLayout" Target="../slideLayouts/slideLayout2.xml"/><Relationship Id="rId6" Type="http://schemas.openxmlformats.org/officeDocument/2006/relationships/image" Target="../media/image140.png"/><Relationship Id="rId11" Type="http://schemas.openxmlformats.org/officeDocument/2006/relationships/image" Target="../media/image801.png"/><Relationship Id="rId5" Type="http://schemas.openxmlformats.org/officeDocument/2006/relationships/image" Target="../media/image750.png"/><Relationship Id="rId10" Type="http://schemas.openxmlformats.org/officeDocument/2006/relationships/image" Target="../media/image792.png"/><Relationship Id="rId4" Type="http://schemas.openxmlformats.org/officeDocument/2006/relationships/image" Target="../media/image740.png"/><Relationship Id="rId9" Type="http://schemas.openxmlformats.org/officeDocument/2006/relationships/image" Target="../media/image782.png"/></Relationships>
</file>

<file path=ppt/slides/_rels/slide17.xml.rels><?xml version="1.0" encoding="UTF-8" standalone="yes"?>
<Relationships xmlns="http://schemas.openxmlformats.org/package/2006/relationships"><Relationship Id="rId8" Type="http://schemas.openxmlformats.org/officeDocument/2006/relationships/image" Target="../media/image801.png"/><Relationship Id="rId3" Type="http://schemas.openxmlformats.org/officeDocument/2006/relationships/image" Target="../media/image750.png"/><Relationship Id="rId7" Type="http://schemas.openxmlformats.org/officeDocument/2006/relationships/image" Target="../media/image840.png"/><Relationship Id="rId2" Type="http://schemas.openxmlformats.org/officeDocument/2006/relationships/image" Target="../media/image740.png"/><Relationship Id="rId1" Type="http://schemas.openxmlformats.org/officeDocument/2006/relationships/slideLayout" Target="../slideLayouts/slideLayout2.xml"/><Relationship Id="rId6" Type="http://schemas.openxmlformats.org/officeDocument/2006/relationships/image" Target="../media/image830.png"/><Relationship Id="rId5" Type="http://schemas.openxmlformats.org/officeDocument/2006/relationships/image" Target="../media/image820.png"/><Relationship Id="rId10" Type="http://schemas.openxmlformats.org/officeDocument/2006/relationships/image" Target="../media/image860.png"/><Relationship Id="rId4" Type="http://schemas.openxmlformats.org/officeDocument/2006/relationships/image" Target="../media/image140.png"/><Relationship Id="rId9" Type="http://schemas.openxmlformats.org/officeDocument/2006/relationships/image" Target="../media/image85.png"/></Relationships>
</file>

<file path=ppt/slides/_rels/slide18.xml.rels><?xml version="1.0" encoding="UTF-8" standalone="yes"?>
<Relationships xmlns="http://schemas.openxmlformats.org/package/2006/relationships"><Relationship Id="rId8" Type="http://schemas.openxmlformats.org/officeDocument/2006/relationships/image" Target="../media/image930.png"/><Relationship Id="rId3" Type="http://schemas.openxmlformats.org/officeDocument/2006/relationships/image" Target="../media/image880.png"/><Relationship Id="rId7" Type="http://schemas.openxmlformats.org/officeDocument/2006/relationships/image" Target="../media/image920.png"/><Relationship Id="rId2" Type="http://schemas.openxmlformats.org/officeDocument/2006/relationships/image" Target="../media/image870.png"/><Relationship Id="rId1" Type="http://schemas.openxmlformats.org/officeDocument/2006/relationships/slideLayout" Target="../slideLayouts/slideLayout2.xml"/><Relationship Id="rId6" Type="http://schemas.openxmlformats.org/officeDocument/2006/relationships/image" Target="../media/image910.png"/><Relationship Id="rId11" Type="http://schemas.openxmlformats.org/officeDocument/2006/relationships/image" Target="../media/image960.png"/><Relationship Id="rId5" Type="http://schemas.openxmlformats.org/officeDocument/2006/relationships/image" Target="../media/image900.png"/><Relationship Id="rId10" Type="http://schemas.openxmlformats.org/officeDocument/2006/relationships/image" Target="../media/image950.png"/><Relationship Id="rId4" Type="http://schemas.openxmlformats.org/officeDocument/2006/relationships/image" Target="../media/image890.png"/><Relationship Id="rId9" Type="http://schemas.openxmlformats.org/officeDocument/2006/relationships/image" Target="../media/image940.png"/></Relationships>
</file>

<file path=ppt/slides/_rels/slide19.xml.rels><?xml version="1.0" encoding="UTF-8" standalone="yes"?>
<Relationships xmlns="http://schemas.openxmlformats.org/package/2006/relationships"><Relationship Id="rId8" Type="http://schemas.openxmlformats.org/officeDocument/2006/relationships/image" Target="../media/image421.png"/><Relationship Id="rId3" Type="http://schemas.openxmlformats.org/officeDocument/2006/relationships/image" Target="../media/image26.png"/><Relationship Id="rId7" Type="http://schemas.openxmlformats.org/officeDocument/2006/relationships/image" Target="../media/image4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391.png"/><Relationship Id="rId10" Type="http://schemas.openxmlformats.org/officeDocument/2006/relationships/image" Target="../media/image44.png"/><Relationship Id="rId4" Type="http://schemas.openxmlformats.org/officeDocument/2006/relationships/image" Target="../media/image381.png"/><Relationship Id="rId9" Type="http://schemas.openxmlformats.org/officeDocument/2006/relationships/image" Target="../media/image4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492.png"/><Relationship Id="rId13" Type="http://schemas.openxmlformats.org/officeDocument/2006/relationships/image" Target="../media/image540.png"/><Relationship Id="rId18" Type="http://schemas.openxmlformats.org/officeDocument/2006/relationships/image" Target="../media/image590.png"/><Relationship Id="rId3" Type="http://schemas.openxmlformats.org/officeDocument/2006/relationships/image" Target="../media/image26.png"/><Relationship Id="rId21" Type="http://schemas.openxmlformats.org/officeDocument/2006/relationships/image" Target="../media/image28.svg"/><Relationship Id="rId7" Type="http://schemas.openxmlformats.org/officeDocument/2006/relationships/image" Target="../media/image48.png"/><Relationship Id="rId12" Type="http://schemas.openxmlformats.org/officeDocument/2006/relationships/image" Target="../media/image531.png"/><Relationship Id="rId17" Type="http://schemas.openxmlformats.org/officeDocument/2006/relationships/image" Target="../media/image580.png"/><Relationship Id="rId2" Type="http://schemas.openxmlformats.org/officeDocument/2006/relationships/notesSlide" Target="../notesSlides/notesSlide3.xml"/><Relationship Id="rId16" Type="http://schemas.openxmlformats.org/officeDocument/2006/relationships/image" Target="../media/image570.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520.png"/><Relationship Id="rId5" Type="http://schemas.openxmlformats.org/officeDocument/2006/relationships/image" Target="../media/image4600.png"/><Relationship Id="rId15" Type="http://schemas.openxmlformats.org/officeDocument/2006/relationships/image" Target="../media/image560.png"/><Relationship Id="rId23" Type="http://schemas.openxmlformats.org/officeDocument/2006/relationships/image" Target="../media/image640.png"/><Relationship Id="rId10" Type="http://schemas.openxmlformats.org/officeDocument/2006/relationships/image" Target="../media/image5100.png"/><Relationship Id="rId19" Type="http://schemas.openxmlformats.org/officeDocument/2006/relationships/image" Target="../media/image600.png"/><Relationship Id="rId4" Type="http://schemas.openxmlformats.org/officeDocument/2006/relationships/image" Target="../media/image45.png"/><Relationship Id="rId9" Type="http://schemas.openxmlformats.org/officeDocument/2006/relationships/image" Target="../media/image500.png"/><Relationship Id="rId14" Type="http://schemas.openxmlformats.org/officeDocument/2006/relationships/image" Target="../media/image550.png"/><Relationship Id="rId22" Type="http://schemas.openxmlformats.org/officeDocument/2006/relationships/image" Target="../media/image631.png"/></Relationships>
</file>

<file path=ppt/slides/_rels/slide21.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65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10.png"/><Relationship Id="rId3" Type="http://schemas.openxmlformats.org/officeDocument/2006/relationships/image" Target="../media/image3.GIF"/><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41.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9.png"/><Relationship Id="rId7" Type="http://schemas.openxmlformats.org/officeDocument/2006/relationships/image" Target="../media/image41.png"/><Relationship Id="rId12" Type="http://schemas.openxmlformats.org/officeDocument/2006/relationships/image" Target="../media/image49.png"/><Relationship Id="rId2" Type="http://schemas.openxmlformats.org/officeDocument/2006/relationships/image" Target="../media/image7.png"/><Relationship Id="rId1" Type="http://schemas.openxmlformats.org/officeDocument/2006/relationships/slideLayout" Target="../slideLayouts/slideLayout2.xml"/><Relationship Id="rId11" Type="http://schemas.openxmlformats.org/officeDocument/2006/relationships/image" Target="../media/image11.png"/><Relationship Id="rId10" Type="http://schemas.openxmlformats.org/officeDocument/2006/relationships/image" Target="../media/image10.png"/><Relationship Id="rId9" Type="http://schemas.openxmlformats.org/officeDocument/2006/relationships/image" Target="../media/image430.png"/></Relationships>
</file>

<file path=ppt/slides/_rels/slide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57.png"/><Relationship Id="rId12"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 Id="rId11" Type="http://schemas.openxmlformats.org/officeDocument/2006/relationships/image" Target="../media/image12.png"/><Relationship Id="rId6" Type="http://schemas.openxmlformats.org/officeDocument/2006/relationships/image" Target="../media/image510.png"/><Relationship Id="rId10" Type="http://schemas.openxmlformats.org/officeDocument/2006/relationships/image" Target="../media/image59.png"/><Relationship Id="rId4" Type="http://schemas.openxmlformats.org/officeDocument/2006/relationships/image" Target="../media/image11.png"/><Relationship Id="rId9" Type="http://schemas.openxmlformats.org/officeDocument/2006/relationships/image" Target="../media/image530.png"/></Relationships>
</file>

<file path=ppt/slides/_rels/slide7.xml.rels><?xml version="1.0" encoding="UTF-8" standalone="yes"?>
<Relationships xmlns="http://schemas.openxmlformats.org/package/2006/relationships"><Relationship Id="rId13" Type="http://schemas.openxmlformats.org/officeDocument/2006/relationships/image" Target="../media/image63.png"/><Relationship Id="rId3" Type="http://schemas.openxmlformats.org/officeDocument/2006/relationships/image" Target="../media/image53.png"/><Relationship Id="rId12" Type="http://schemas.openxmlformats.org/officeDocument/2006/relationships/image" Target="../media/image66.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65.png"/><Relationship Id="rId5" Type="http://schemas.openxmlformats.org/officeDocument/2006/relationships/image" Target="../media/image61.png"/><Relationship Id="rId10" Type="http://schemas.openxmlformats.org/officeDocument/2006/relationships/image" Target="../media/image64.png"/><Relationship Id="rId4" Type="http://schemas.openxmlformats.org/officeDocument/2006/relationships/image" Target="../media/image6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300.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620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3" Type="http://schemas.openxmlformats.org/officeDocument/2006/relationships/image" Target="../media/image9.png"/><Relationship Id="rId7" Type="http://schemas.openxmlformats.org/officeDocument/2006/relationships/image" Target="../media/image73.png"/><Relationship Id="rId12" Type="http://schemas.openxmlformats.org/officeDocument/2006/relationships/image" Target="../media/image78.pn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77.png"/><Relationship Id="rId5" Type="http://schemas.openxmlformats.org/officeDocument/2006/relationships/image" Target="../media/image71.png"/><Relationship Id="rId15" Type="http://schemas.openxmlformats.org/officeDocument/2006/relationships/image" Target="../media/image18.png"/><Relationship Id="rId10" Type="http://schemas.openxmlformats.org/officeDocument/2006/relationships/image" Target="../media/image76.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ES_tradnl" b="1" dirty="0"/>
              <a:t>FIS140: F</a:t>
            </a:r>
            <a:r>
              <a:rPr lang="es-ES" b="1" dirty="0" err="1"/>
              <a:t>ísica</a:t>
            </a:r>
            <a:r>
              <a:rPr lang="es-ES" b="1" dirty="0"/>
              <a:t> General IV</a:t>
            </a:r>
            <a:endParaRPr lang="es-ES_tradnl" b="1" dirty="0"/>
          </a:p>
        </p:txBody>
      </p:sp>
      <p:sp>
        <p:nvSpPr>
          <p:cNvPr id="5" name="Marcador de texto 4"/>
          <p:cNvSpPr>
            <a:spLocks noGrp="1"/>
          </p:cNvSpPr>
          <p:nvPr>
            <p:ph type="body" idx="1"/>
          </p:nvPr>
        </p:nvSpPr>
        <p:spPr>
          <a:xfrm>
            <a:off x="831850" y="5157192"/>
            <a:ext cx="10515600" cy="932458"/>
          </a:xfrm>
        </p:spPr>
        <p:txBody>
          <a:bodyPr/>
          <a:lstStyle/>
          <a:p>
            <a:r>
              <a:rPr lang="es-CL" dirty="0"/>
              <a:t>Segundo Semestre 2025 </a:t>
            </a:r>
            <a:endParaRPr lang="es-ES_tradnl" dirty="0">
              <a:ea typeface="Calibri"/>
              <a:cs typeface="Calibri"/>
            </a:endParaRPr>
          </a:p>
          <a:p>
            <a:r>
              <a:rPr lang="es-CL" dirty="0"/>
              <a:t>Clase 7</a:t>
            </a:r>
            <a:endParaRPr lang="es-CL" dirty="0">
              <a:ea typeface="Calibri"/>
              <a:cs typeface="Calibri"/>
            </a:endParaRPr>
          </a:p>
        </p:txBody>
      </p:sp>
      <p:pic>
        <p:nvPicPr>
          <p:cNvPr id="2" name="Picture 3">
            <a:extLst>
              <a:ext uri="{FF2B5EF4-FFF2-40B4-BE49-F238E27FC236}">
                <a16:creationId xmlns:a16="http://schemas.microsoft.com/office/drawing/2014/main" id="{8903C5D1-56B9-81FA-6D1B-01473FD9F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0732" y="257794"/>
            <a:ext cx="4830536" cy="2415268"/>
          </a:xfrm>
          <a:prstGeom prst="rect">
            <a:avLst/>
          </a:prstGeom>
        </p:spPr>
      </p:pic>
    </p:spTree>
    <p:extLst>
      <p:ext uri="{BB962C8B-B14F-4D97-AF65-F5344CB8AC3E}">
        <p14:creationId xmlns:p14="http://schemas.microsoft.com/office/powerpoint/2010/main" val="189337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Consecuencias Relatividad Especial</a:t>
            </a:r>
          </a:p>
        </p:txBody>
      </p:sp>
      <p:grpSp>
        <p:nvGrpSpPr>
          <p:cNvPr id="10" name="Agrupar 9"/>
          <p:cNvGrpSpPr/>
          <p:nvPr/>
        </p:nvGrpSpPr>
        <p:grpSpPr>
          <a:xfrm>
            <a:off x="3821381" y="1340768"/>
            <a:ext cx="4637047" cy="4110035"/>
            <a:chOff x="3821381" y="1340768"/>
            <a:chExt cx="4637047" cy="4110035"/>
          </a:xfrm>
        </p:grpSpPr>
        <p:grpSp>
          <p:nvGrpSpPr>
            <p:cNvPr id="22" name="Agrupar 21"/>
            <p:cNvGrpSpPr/>
            <p:nvPr/>
          </p:nvGrpSpPr>
          <p:grpSpPr>
            <a:xfrm>
              <a:off x="3821381" y="1340768"/>
              <a:ext cx="4637047" cy="4105706"/>
              <a:chOff x="4139689" y="1879377"/>
              <a:chExt cx="4637047" cy="4105706"/>
            </a:xfrm>
          </p:grpSpPr>
          <p:sp>
            <p:nvSpPr>
              <p:cNvPr id="9" name="CuadroTexto 8"/>
              <p:cNvSpPr txBox="1"/>
              <p:nvPr/>
            </p:nvSpPr>
            <p:spPr>
              <a:xfrm>
                <a:off x="5486151" y="1879377"/>
                <a:ext cx="1944122" cy="1077218"/>
              </a:xfrm>
              <a:prstGeom prst="rect">
                <a:avLst/>
              </a:prstGeom>
              <a:noFill/>
            </p:spPr>
            <p:txBody>
              <a:bodyPr wrap="none" rtlCol="0">
                <a:spAutoFit/>
              </a:bodyPr>
              <a:lstStyle/>
              <a:p>
                <a:pPr algn="ctr"/>
                <a:r>
                  <a:rPr lang="es-ES_tradnl" sz="3200" dirty="0" err="1"/>
                  <a:t>Dilataci</a:t>
                </a:r>
                <a:r>
                  <a:rPr lang="es-ES" sz="3200" dirty="0" err="1"/>
                  <a:t>ón</a:t>
                </a:r>
                <a:r>
                  <a:rPr lang="es-ES" sz="3200" dirty="0"/>
                  <a:t> </a:t>
                </a:r>
              </a:p>
              <a:p>
                <a:pPr algn="ctr"/>
                <a:r>
                  <a:rPr lang="es-ES" sz="3200" dirty="0"/>
                  <a:t>Temporal</a:t>
                </a:r>
                <a:endParaRPr lang="es-ES_tradnl" sz="3200" dirty="0"/>
              </a:p>
            </p:txBody>
          </p:sp>
          <p:grpSp>
            <p:nvGrpSpPr>
              <p:cNvPr id="19" name="Agrupar 18"/>
              <p:cNvGrpSpPr/>
              <p:nvPr/>
            </p:nvGrpSpPr>
            <p:grpSpPr>
              <a:xfrm>
                <a:off x="4139689" y="3241883"/>
                <a:ext cx="4637047" cy="2743200"/>
                <a:chOff x="4139689" y="3241883"/>
                <a:chExt cx="4637047" cy="2743200"/>
              </a:xfrm>
            </p:grpSpPr>
            <p:pic>
              <p:nvPicPr>
                <p:cNvPr id="16" name="Imagen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689" y="3265140"/>
                  <a:ext cx="1968500" cy="2324100"/>
                </a:xfrm>
                <a:prstGeom prst="rect">
                  <a:avLst/>
                </a:prstGeom>
              </p:spPr>
            </p:pic>
            <p:pic>
              <p:nvPicPr>
                <p:cNvPr id="17" name="Imagen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386" y="3241883"/>
                  <a:ext cx="2419350" cy="2743200"/>
                </a:xfrm>
                <a:prstGeom prst="rect">
                  <a:avLst/>
                </a:prstGeom>
              </p:spPr>
            </p:pic>
          </p:grpSp>
        </p:grpSp>
        <mc:AlternateContent xmlns:mc="http://schemas.openxmlformats.org/markup-compatibility/2006" xmlns:a14="http://schemas.microsoft.com/office/drawing/2010/main">
          <mc:Choice Requires="a14">
            <p:sp>
              <p:nvSpPr>
                <p:cNvPr id="23" name="Rectángulo 22"/>
                <p:cNvSpPr/>
                <p:nvPr/>
              </p:nvSpPr>
              <p:spPr>
                <a:xfrm>
                  <a:off x="6166379" y="5081471"/>
                  <a:ext cx="37645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i="1">
                            <a:solidFill>
                              <a:prstClr val="black"/>
                            </a:solidFill>
                            <a:latin typeface="Cambria Math" charset="0"/>
                          </a:rPr>
                          <m:t>𝑢</m:t>
                        </m:r>
                      </m:oMath>
                    </m:oMathPara>
                  </a14:m>
                  <a:endParaRPr lang="es-ES_tradnl" sz="1200" dirty="0"/>
                </a:p>
              </p:txBody>
            </p:sp>
          </mc:Choice>
          <mc:Fallback xmlns="">
            <p:sp>
              <p:nvSpPr>
                <p:cNvPr id="23" name="Rectángulo 22"/>
                <p:cNvSpPr>
                  <a:spLocks noRot="1" noChangeAspect="1" noMove="1" noResize="1" noEditPoints="1" noAdjustHandles="1" noChangeArrowheads="1" noChangeShapeType="1" noTextEdit="1"/>
                </p:cNvSpPr>
                <p:nvPr/>
              </p:nvSpPr>
              <p:spPr>
                <a:xfrm>
                  <a:off x="6166379" y="5081471"/>
                  <a:ext cx="376450" cy="369332"/>
                </a:xfrm>
                <a:prstGeom prst="rect">
                  <a:avLst/>
                </a:prstGeom>
                <a:blipFill rotWithShape="0">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4" name="Rectángulo 23"/>
                <p:cNvSpPr/>
                <p:nvPr/>
              </p:nvSpPr>
              <p:spPr>
                <a:xfrm>
                  <a:off x="7838150" y="5081471"/>
                  <a:ext cx="37645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i="1">
                            <a:solidFill>
                              <a:prstClr val="black"/>
                            </a:solidFill>
                            <a:latin typeface="Cambria Math" charset="0"/>
                          </a:rPr>
                          <m:t>𝑢</m:t>
                        </m:r>
                      </m:oMath>
                    </m:oMathPara>
                  </a14:m>
                  <a:endParaRPr lang="es-ES_tradnl" sz="1200" dirty="0"/>
                </a:p>
              </p:txBody>
            </p:sp>
          </mc:Choice>
          <mc:Fallback xmlns="">
            <p:sp>
              <p:nvSpPr>
                <p:cNvPr id="24" name="Rectángulo 23"/>
                <p:cNvSpPr>
                  <a:spLocks noRot="1" noChangeAspect="1" noMove="1" noResize="1" noEditPoints="1" noAdjustHandles="1" noChangeArrowheads="1" noChangeShapeType="1" noTextEdit="1"/>
                </p:cNvSpPr>
                <p:nvPr/>
              </p:nvSpPr>
              <p:spPr>
                <a:xfrm>
                  <a:off x="7838150" y="5081471"/>
                  <a:ext cx="376450" cy="369332"/>
                </a:xfrm>
                <a:prstGeom prst="rect">
                  <a:avLst/>
                </a:prstGeom>
                <a:blipFill rotWithShape="0">
                  <a:blip r:embed="rId5"/>
                  <a:stretch>
                    <a:fillRect/>
                  </a:stretch>
                </a:blipFill>
              </p:spPr>
              <p:txBody>
                <a:bodyPr/>
                <a:lstStyle/>
                <a:p>
                  <a:r>
                    <a:rPr lang="es-ES_tradnl">
                      <a:noFill/>
                    </a:rPr>
                    <a:t> </a:t>
                  </a:r>
                </a:p>
              </p:txBody>
            </p:sp>
          </mc:Fallback>
        </mc:AlternateContent>
      </p:grpSp>
      <p:grpSp>
        <p:nvGrpSpPr>
          <p:cNvPr id="11" name="Agrupar 10"/>
          <p:cNvGrpSpPr/>
          <p:nvPr/>
        </p:nvGrpSpPr>
        <p:grpSpPr>
          <a:xfrm>
            <a:off x="9265960" y="1340768"/>
            <a:ext cx="2724150" cy="5085573"/>
            <a:chOff x="9265960" y="1340768"/>
            <a:chExt cx="2724150" cy="5085573"/>
          </a:xfrm>
        </p:grpSpPr>
        <p:grpSp>
          <p:nvGrpSpPr>
            <p:cNvPr id="20" name="Agrupar 19"/>
            <p:cNvGrpSpPr/>
            <p:nvPr/>
          </p:nvGrpSpPr>
          <p:grpSpPr>
            <a:xfrm>
              <a:off x="9265960" y="1340768"/>
              <a:ext cx="2724150" cy="5085573"/>
              <a:chOff x="9265960" y="1340768"/>
              <a:chExt cx="2724150" cy="5085573"/>
            </a:xfrm>
          </p:grpSpPr>
          <p:sp>
            <p:nvSpPr>
              <p:cNvPr id="8" name="CuadroTexto 7"/>
              <p:cNvSpPr txBox="1"/>
              <p:nvPr/>
            </p:nvSpPr>
            <p:spPr>
              <a:xfrm>
                <a:off x="9493301" y="1340768"/>
                <a:ext cx="2269468" cy="1077218"/>
              </a:xfrm>
              <a:prstGeom prst="rect">
                <a:avLst/>
              </a:prstGeom>
              <a:noFill/>
            </p:spPr>
            <p:txBody>
              <a:bodyPr wrap="none" rtlCol="0">
                <a:spAutoFit/>
              </a:bodyPr>
              <a:lstStyle/>
              <a:p>
                <a:pPr algn="ctr"/>
                <a:r>
                  <a:rPr lang="es-ES_tradnl" sz="3200" dirty="0"/>
                  <a:t>Contracción </a:t>
                </a:r>
              </a:p>
              <a:p>
                <a:pPr algn="ctr"/>
                <a:r>
                  <a:rPr lang="es-ES_tradnl" sz="3200" dirty="0"/>
                  <a:t>Espacial</a:t>
                </a:r>
              </a:p>
            </p:txBody>
          </p:sp>
          <p:pic>
            <p:nvPicPr>
              <p:cNvPr id="18" name="Imagen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65960" y="3200541"/>
                <a:ext cx="2724150" cy="3225800"/>
              </a:xfrm>
              <a:prstGeom prst="rect">
                <a:avLst/>
              </a:prstGeom>
            </p:spPr>
          </p:pic>
        </p:grpSp>
        <mc:AlternateContent xmlns:mc="http://schemas.openxmlformats.org/markup-compatibility/2006" xmlns:a14="http://schemas.microsoft.com/office/drawing/2010/main">
          <mc:Choice Requires="a14">
            <p:sp>
              <p:nvSpPr>
                <p:cNvPr id="25" name="Rectángulo 24"/>
                <p:cNvSpPr/>
                <p:nvPr/>
              </p:nvSpPr>
              <p:spPr>
                <a:xfrm>
                  <a:off x="10400070" y="3068960"/>
                  <a:ext cx="37645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i="1">
                            <a:solidFill>
                              <a:prstClr val="black"/>
                            </a:solidFill>
                            <a:latin typeface="Cambria Math" charset="0"/>
                          </a:rPr>
                          <m:t>𝑢</m:t>
                        </m:r>
                      </m:oMath>
                    </m:oMathPara>
                  </a14:m>
                  <a:endParaRPr lang="es-ES_tradnl" sz="1200" dirty="0"/>
                </a:p>
              </p:txBody>
            </p:sp>
          </mc:Choice>
          <mc:Fallback xmlns="">
            <p:sp>
              <p:nvSpPr>
                <p:cNvPr id="25" name="Rectángulo 24"/>
                <p:cNvSpPr>
                  <a:spLocks noRot="1" noChangeAspect="1" noMove="1" noResize="1" noEditPoints="1" noAdjustHandles="1" noChangeArrowheads="1" noChangeShapeType="1" noTextEdit="1"/>
                </p:cNvSpPr>
                <p:nvPr/>
              </p:nvSpPr>
              <p:spPr>
                <a:xfrm>
                  <a:off x="10400070" y="3068960"/>
                  <a:ext cx="376450" cy="369332"/>
                </a:xfrm>
                <a:prstGeom prst="rect">
                  <a:avLst/>
                </a:prstGeom>
                <a:blipFill rotWithShape="0">
                  <a:blip r:embed="rId7"/>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6" name="Rectángulo 25"/>
                <p:cNvSpPr/>
                <p:nvPr/>
              </p:nvSpPr>
              <p:spPr>
                <a:xfrm>
                  <a:off x="11178552" y="4122386"/>
                  <a:ext cx="37645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i="1">
                            <a:solidFill>
                              <a:prstClr val="black"/>
                            </a:solidFill>
                            <a:latin typeface="Cambria Math" charset="0"/>
                          </a:rPr>
                          <m:t>𝑢</m:t>
                        </m:r>
                      </m:oMath>
                    </m:oMathPara>
                  </a14:m>
                  <a:endParaRPr lang="es-ES_tradnl" sz="1200" dirty="0"/>
                </a:p>
              </p:txBody>
            </p:sp>
          </mc:Choice>
          <mc:Fallback xmlns="">
            <p:sp>
              <p:nvSpPr>
                <p:cNvPr id="26" name="Rectángulo 25"/>
                <p:cNvSpPr>
                  <a:spLocks noRot="1" noChangeAspect="1" noMove="1" noResize="1" noEditPoints="1" noAdjustHandles="1" noChangeArrowheads="1" noChangeShapeType="1" noTextEdit="1"/>
                </p:cNvSpPr>
                <p:nvPr/>
              </p:nvSpPr>
              <p:spPr>
                <a:xfrm>
                  <a:off x="11178552" y="4122386"/>
                  <a:ext cx="376450" cy="369332"/>
                </a:xfrm>
                <a:prstGeom prst="rect">
                  <a:avLst/>
                </a:prstGeom>
                <a:blipFill rotWithShape="0">
                  <a:blip r:embed="rId8"/>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7" name="Rectángulo 26"/>
                <p:cNvSpPr/>
                <p:nvPr/>
              </p:nvSpPr>
              <p:spPr>
                <a:xfrm>
                  <a:off x="11458423" y="5178291"/>
                  <a:ext cx="37645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i="1">
                            <a:solidFill>
                              <a:prstClr val="black"/>
                            </a:solidFill>
                            <a:latin typeface="Cambria Math" charset="0"/>
                          </a:rPr>
                          <m:t>𝑢</m:t>
                        </m:r>
                      </m:oMath>
                    </m:oMathPara>
                  </a14:m>
                  <a:endParaRPr lang="es-ES_tradnl" sz="1200" dirty="0"/>
                </a:p>
              </p:txBody>
            </p:sp>
          </mc:Choice>
          <mc:Fallback xmlns="">
            <p:sp>
              <p:nvSpPr>
                <p:cNvPr id="27" name="Rectángulo 26"/>
                <p:cNvSpPr>
                  <a:spLocks noRot="1" noChangeAspect="1" noMove="1" noResize="1" noEditPoints="1" noAdjustHandles="1" noChangeArrowheads="1" noChangeShapeType="1" noTextEdit="1"/>
                </p:cNvSpPr>
                <p:nvPr/>
              </p:nvSpPr>
              <p:spPr>
                <a:xfrm>
                  <a:off x="11458423" y="5178291"/>
                  <a:ext cx="376450" cy="369332"/>
                </a:xfrm>
                <a:prstGeom prst="rect">
                  <a:avLst/>
                </a:prstGeom>
                <a:blipFill rotWithShape="0">
                  <a:blip r:embed="rId9"/>
                  <a:stretch>
                    <a:fillRect/>
                  </a:stretch>
                </a:blipFill>
              </p:spPr>
              <p:txBody>
                <a:bodyPr/>
                <a:lstStyle/>
                <a:p>
                  <a:r>
                    <a:rPr lang="es-ES_tradnl">
                      <a:noFill/>
                    </a:rPr>
                    <a:t> </a:t>
                  </a:r>
                </a:p>
              </p:txBody>
            </p:sp>
          </mc:Fallback>
        </mc:AlternateContent>
      </p:grpSp>
      <p:sp>
        <p:nvSpPr>
          <p:cNvPr id="7" name="CuadroTexto 6"/>
          <p:cNvSpPr txBox="1"/>
          <p:nvPr/>
        </p:nvSpPr>
        <p:spPr>
          <a:xfrm>
            <a:off x="335360" y="1340768"/>
            <a:ext cx="2582566" cy="584775"/>
          </a:xfrm>
          <a:prstGeom prst="rect">
            <a:avLst/>
          </a:prstGeom>
          <a:noFill/>
        </p:spPr>
        <p:txBody>
          <a:bodyPr wrap="none" rtlCol="0">
            <a:spAutoFit/>
          </a:bodyPr>
          <a:lstStyle/>
          <a:p>
            <a:r>
              <a:rPr lang="es-ES_tradnl" sz="3200" dirty="0"/>
              <a:t>Simultaneidad</a:t>
            </a:r>
          </a:p>
        </p:txBody>
      </p:sp>
      <p:grpSp>
        <p:nvGrpSpPr>
          <p:cNvPr id="4" name="Grupo 3">
            <a:extLst>
              <a:ext uri="{FF2B5EF4-FFF2-40B4-BE49-F238E27FC236}">
                <a16:creationId xmlns:a16="http://schemas.microsoft.com/office/drawing/2014/main" id="{D11BC5C1-BDB4-4AF3-9890-474EA1CC3C3B}"/>
              </a:ext>
            </a:extLst>
          </p:cNvPr>
          <p:cNvGrpSpPr/>
          <p:nvPr/>
        </p:nvGrpSpPr>
        <p:grpSpPr>
          <a:xfrm>
            <a:off x="474455" y="4478922"/>
            <a:ext cx="2400300" cy="1695450"/>
            <a:chOff x="474455" y="4478922"/>
            <a:chExt cx="2400300" cy="1695450"/>
          </a:xfrm>
        </p:grpSpPr>
        <p:pic>
          <p:nvPicPr>
            <p:cNvPr id="6" name="Imagen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4455" y="4478922"/>
              <a:ext cx="2400300" cy="1695450"/>
            </a:xfrm>
            <a:prstGeom prst="rect">
              <a:avLst/>
            </a:prstGeom>
          </p:spPr>
        </p:pic>
        <mc:AlternateContent xmlns:mc="http://schemas.openxmlformats.org/markup-compatibility/2006" xmlns:a14="http://schemas.microsoft.com/office/drawing/2010/main">
          <mc:Choice Requires="a14">
            <p:sp>
              <p:nvSpPr>
                <p:cNvPr id="28" name="Rectángulo 27"/>
                <p:cNvSpPr/>
                <p:nvPr/>
              </p:nvSpPr>
              <p:spPr>
                <a:xfrm>
                  <a:off x="563355" y="4513672"/>
                  <a:ext cx="353365" cy="338554"/>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sz="1600" i="1">
                            <a:solidFill>
                              <a:prstClr val="black"/>
                            </a:solidFill>
                            <a:latin typeface="Cambria Math" charset="0"/>
                          </a:rPr>
                          <m:t>𝑢</m:t>
                        </m:r>
                      </m:oMath>
                    </m:oMathPara>
                  </a14:m>
                  <a:endParaRPr lang="es-ES_tradnl" sz="1100" dirty="0"/>
                </a:p>
              </p:txBody>
            </p:sp>
          </mc:Choice>
          <mc:Fallback xmlns="">
            <p:sp>
              <p:nvSpPr>
                <p:cNvPr id="28" name="Rectángulo 27"/>
                <p:cNvSpPr>
                  <a:spLocks noRot="1" noChangeAspect="1" noMove="1" noResize="1" noEditPoints="1" noAdjustHandles="1" noChangeArrowheads="1" noChangeShapeType="1" noTextEdit="1"/>
                </p:cNvSpPr>
                <p:nvPr/>
              </p:nvSpPr>
              <p:spPr>
                <a:xfrm>
                  <a:off x="563355" y="4513672"/>
                  <a:ext cx="353365" cy="338554"/>
                </a:xfrm>
                <a:prstGeom prst="rect">
                  <a:avLst/>
                </a:prstGeom>
                <a:blipFill>
                  <a:blip r:embed="rId11"/>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9" name="Rectángulo 28"/>
                <p:cNvSpPr/>
                <p:nvPr/>
              </p:nvSpPr>
              <p:spPr>
                <a:xfrm>
                  <a:off x="2389464" y="4496160"/>
                  <a:ext cx="353365" cy="338554"/>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sz="1600" i="1">
                            <a:solidFill>
                              <a:prstClr val="black"/>
                            </a:solidFill>
                            <a:latin typeface="Cambria Math" charset="0"/>
                          </a:rPr>
                          <m:t>𝑢</m:t>
                        </m:r>
                      </m:oMath>
                    </m:oMathPara>
                  </a14:m>
                  <a:endParaRPr lang="es-ES_tradnl" sz="1100" dirty="0"/>
                </a:p>
              </p:txBody>
            </p:sp>
          </mc:Choice>
          <mc:Fallback xmlns="">
            <p:sp>
              <p:nvSpPr>
                <p:cNvPr id="29" name="Rectángulo 28"/>
                <p:cNvSpPr>
                  <a:spLocks noRot="1" noChangeAspect="1" noMove="1" noResize="1" noEditPoints="1" noAdjustHandles="1" noChangeArrowheads="1" noChangeShapeType="1" noTextEdit="1"/>
                </p:cNvSpPr>
                <p:nvPr/>
              </p:nvSpPr>
              <p:spPr>
                <a:xfrm>
                  <a:off x="2389464" y="4496160"/>
                  <a:ext cx="353365" cy="338554"/>
                </a:xfrm>
                <a:prstGeom prst="rect">
                  <a:avLst/>
                </a:prstGeom>
                <a:blipFill>
                  <a:blip r:embed="rId12"/>
                  <a:stretch>
                    <a:fillRect/>
                  </a:stretch>
                </a:blipFill>
              </p:spPr>
              <p:txBody>
                <a:bodyPr/>
                <a:lstStyle/>
                <a:p>
                  <a:r>
                    <a:rPr lang="es-CL">
                      <a:noFill/>
                    </a:rPr>
                    <a:t> </a:t>
                  </a:r>
                </a:p>
              </p:txBody>
            </p:sp>
          </mc:Fallback>
        </mc:AlternateContent>
      </p:grpSp>
      <p:grpSp>
        <p:nvGrpSpPr>
          <p:cNvPr id="14" name="Grupo 13">
            <a:extLst>
              <a:ext uri="{FF2B5EF4-FFF2-40B4-BE49-F238E27FC236}">
                <a16:creationId xmlns:a16="http://schemas.microsoft.com/office/drawing/2014/main" id="{5D33394D-4BB5-46C5-96AC-7ABCCF01E460}"/>
              </a:ext>
            </a:extLst>
          </p:cNvPr>
          <p:cNvGrpSpPr/>
          <p:nvPr/>
        </p:nvGrpSpPr>
        <p:grpSpPr>
          <a:xfrm>
            <a:off x="563355" y="2246674"/>
            <a:ext cx="2222500" cy="1682750"/>
            <a:chOff x="563355" y="2246674"/>
            <a:chExt cx="2222500" cy="1682750"/>
          </a:xfrm>
        </p:grpSpPr>
        <p:pic>
          <p:nvPicPr>
            <p:cNvPr id="3" name="Imagen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63355" y="2246674"/>
              <a:ext cx="2222500" cy="1682750"/>
            </a:xfrm>
            <a:prstGeom prst="rect">
              <a:avLst/>
            </a:prstGeom>
          </p:spPr>
        </p:pic>
        <mc:AlternateContent xmlns:mc="http://schemas.openxmlformats.org/markup-compatibility/2006" xmlns:a14="http://schemas.microsoft.com/office/drawing/2010/main">
          <mc:Choice Requires="a14">
            <p:sp>
              <p:nvSpPr>
                <p:cNvPr id="30" name="Rectángulo 29"/>
                <p:cNvSpPr/>
                <p:nvPr/>
              </p:nvSpPr>
              <p:spPr>
                <a:xfrm>
                  <a:off x="1206131" y="3264135"/>
                  <a:ext cx="353365" cy="338554"/>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sz="1600" i="1">
                            <a:solidFill>
                              <a:prstClr val="black"/>
                            </a:solidFill>
                            <a:latin typeface="Cambria Math" charset="0"/>
                          </a:rPr>
                          <m:t>𝑢</m:t>
                        </m:r>
                      </m:oMath>
                    </m:oMathPara>
                  </a14:m>
                  <a:endParaRPr lang="es-ES_tradnl" sz="1100" dirty="0"/>
                </a:p>
              </p:txBody>
            </p:sp>
          </mc:Choice>
          <mc:Fallback xmlns="">
            <p:sp>
              <p:nvSpPr>
                <p:cNvPr id="30" name="Rectángulo 29"/>
                <p:cNvSpPr>
                  <a:spLocks noRot="1" noChangeAspect="1" noMove="1" noResize="1" noEditPoints="1" noAdjustHandles="1" noChangeArrowheads="1" noChangeShapeType="1" noTextEdit="1"/>
                </p:cNvSpPr>
                <p:nvPr/>
              </p:nvSpPr>
              <p:spPr>
                <a:xfrm>
                  <a:off x="1206131" y="3264135"/>
                  <a:ext cx="353365" cy="338554"/>
                </a:xfrm>
                <a:prstGeom prst="rect">
                  <a:avLst/>
                </a:prstGeom>
                <a:blipFill>
                  <a:blip r:embed="rId14"/>
                  <a:stretch>
                    <a:fillRect/>
                  </a:stretch>
                </a:blipFill>
              </p:spPr>
              <p:txBody>
                <a:bodyPr/>
                <a:lstStyle/>
                <a:p>
                  <a:r>
                    <a:rPr lang="es-CL">
                      <a:noFill/>
                    </a:rPr>
                    <a:t> </a:t>
                  </a:r>
                </a:p>
              </p:txBody>
            </p:sp>
          </mc:Fallback>
        </mc:AlternateContent>
      </p:grpSp>
      <mc:AlternateContent xmlns:mc="http://schemas.openxmlformats.org/markup-compatibility/2006" xmlns:a14="http://schemas.microsoft.com/office/drawing/2010/main">
        <mc:Choice Requires="a14">
          <p:sp>
            <p:nvSpPr>
              <p:cNvPr id="31" name="CuadroTexto 30"/>
              <p:cNvSpPr txBox="1"/>
              <p:nvPr/>
            </p:nvSpPr>
            <p:spPr>
              <a:xfrm>
                <a:off x="4323050" y="5679204"/>
                <a:ext cx="2549672" cy="990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800" b="0" i="1" smtClean="0">
                          <a:latin typeface="Cambria Math" charset="0"/>
                        </a:rPr>
                        <m:t>𝛾</m:t>
                      </m:r>
                      <m:r>
                        <a:rPr lang="es-ES" sz="2800" b="0" i="1" smtClean="0">
                          <a:latin typeface="Cambria Math" charset="0"/>
                        </a:rPr>
                        <m:t>=</m:t>
                      </m:r>
                      <m:f>
                        <m:fPr>
                          <m:ctrlPr>
                            <a:rPr lang="es-ES" sz="2800" b="0" i="1" smtClean="0">
                              <a:latin typeface="Cambria Math" panose="02040503050406030204" pitchFamily="18" charset="0"/>
                            </a:rPr>
                          </m:ctrlPr>
                        </m:fPr>
                        <m:num>
                          <m:r>
                            <a:rPr lang="es-ES" sz="2800" b="0" i="1" smtClean="0">
                              <a:latin typeface="Cambria Math" charset="0"/>
                            </a:rPr>
                            <m:t>1</m:t>
                          </m:r>
                        </m:num>
                        <m:den>
                          <m:rad>
                            <m:radPr>
                              <m:degHide m:val="on"/>
                              <m:ctrlPr>
                                <a:rPr lang="es-ES" sz="2800" b="0" i="1" smtClean="0">
                                  <a:latin typeface="Cambria Math" panose="02040503050406030204" pitchFamily="18" charset="0"/>
                                </a:rPr>
                              </m:ctrlPr>
                            </m:radPr>
                            <m:deg/>
                            <m:e>
                              <m:r>
                                <a:rPr lang="es-ES" sz="2800" b="0" i="1" smtClean="0">
                                  <a:latin typeface="Cambria Math" charset="0"/>
                                </a:rPr>
                                <m:t>1−</m:t>
                              </m:r>
                              <m:sSup>
                                <m:sSupPr>
                                  <m:ctrlPr>
                                    <a:rPr lang="es-ES" sz="2800" b="0" i="1" smtClean="0">
                                      <a:latin typeface="Cambria Math" panose="02040503050406030204" pitchFamily="18" charset="0"/>
                                    </a:rPr>
                                  </m:ctrlPr>
                                </m:sSupPr>
                                <m:e>
                                  <m:r>
                                    <a:rPr lang="es-ES" sz="2800" b="0" i="1" smtClean="0">
                                      <a:latin typeface="Cambria Math" charset="0"/>
                                    </a:rPr>
                                    <m:t>𝑢</m:t>
                                  </m:r>
                                </m:e>
                                <m:sup>
                                  <m:r>
                                    <a:rPr lang="es-ES" sz="2800" b="0" i="1" smtClean="0">
                                      <a:latin typeface="Cambria Math" charset="0"/>
                                    </a:rPr>
                                    <m:t>2</m:t>
                                  </m:r>
                                </m:sup>
                              </m:sSup>
                              <m:r>
                                <a:rPr lang="es-ES" sz="2800" b="0" i="1" smtClean="0">
                                  <a:latin typeface="Cambria Math" charset="0"/>
                                </a:rPr>
                                <m:t>/</m:t>
                              </m:r>
                              <m:sSup>
                                <m:sSupPr>
                                  <m:ctrlPr>
                                    <a:rPr lang="es-ES" sz="2800" b="0" i="1" smtClean="0">
                                      <a:latin typeface="Cambria Math" panose="02040503050406030204" pitchFamily="18" charset="0"/>
                                    </a:rPr>
                                  </m:ctrlPr>
                                </m:sSupPr>
                                <m:e>
                                  <m:r>
                                    <a:rPr lang="es-ES" sz="2800" b="0" i="1" smtClean="0">
                                      <a:latin typeface="Cambria Math" charset="0"/>
                                    </a:rPr>
                                    <m:t>𝑐</m:t>
                                  </m:r>
                                </m:e>
                                <m:sup>
                                  <m:r>
                                    <a:rPr lang="es-ES" sz="2800" b="0" i="1" smtClean="0">
                                      <a:latin typeface="Cambria Math" charset="0"/>
                                    </a:rPr>
                                    <m:t>2</m:t>
                                  </m:r>
                                </m:sup>
                              </m:sSup>
                            </m:e>
                          </m:rad>
                        </m:den>
                      </m:f>
                    </m:oMath>
                  </m:oMathPara>
                </a14:m>
                <a:endParaRPr lang="es-ES_tradnl" sz="2800" dirty="0"/>
              </a:p>
            </p:txBody>
          </p:sp>
        </mc:Choice>
        <mc:Fallback xmlns="">
          <p:sp>
            <p:nvSpPr>
              <p:cNvPr id="31" name="CuadroTexto 30"/>
              <p:cNvSpPr txBox="1">
                <a:spLocks noRot="1" noChangeAspect="1" noMove="1" noResize="1" noEditPoints="1" noAdjustHandles="1" noChangeArrowheads="1" noChangeShapeType="1" noTextEdit="1"/>
              </p:cNvSpPr>
              <p:nvPr/>
            </p:nvSpPr>
            <p:spPr>
              <a:xfrm>
                <a:off x="4323050" y="5679204"/>
                <a:ext cx="2549672" cy="990336"/>
              </a:xfrm>
              <a:prstGeom prst="rect">
                <a:avLst/>
              </a:prstGeom>
              <a:blipFill rotWithShape="0">
                <a:blip r:embed="rId15"/>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32" name="Rectángulo 31"/>
              <p:cNvSpPr/>
              <p:nvPr/>
            </p:nvSpPr>
            <p:spPr>
              <a:xfrm>
                <a:off x="7387034" y="5963008"/>
                <a:ext cx="1655132" cy="52322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2800" i="1" smtClean="0">
                              <a:solidFill>
                                <a:prstClr val="black"/>
                              </a:solidFill>
                              <a:latin typeface="Cambria Math" panose="02040503050406030204" pitchFamily="18" charset="0"/>
                            </a:rPr>
                          </m:ctrlPr>
                        </m:sSubPr>
                        <m:e>
                          <m:r>
                            <a:rPr lang="es-ES" sz="2800" i="1">
                              <a:solidFill>
                                <a:prstClr val="black"/>
                              </a:solidFill>
                              <a:latin typeface="Cambria Math" charset="0"/>
                            </a:rPr>
                            <m:t>𝑡</m:t>
                          </m:r>
                        </m:e>
                        <m:sub>
                          <m:r>
                            <a:rPr lang="es-ES" sz="2800" b="0" i="1" smtClean="0">
                              <a:solidFill>
                                <a:prstClr val="black"/>
                              </a:solidFill>
                              <a:latin typeface="Cambria Math" charset="0"/>
                            </a:rPr>
                            <m:t>𝐵</m:t>
                          </m:r>
                        </m:sub>
                      </m:sSub>
                      <m:r>
                        <a:rPr lang="es-ES" sz="2800" i="1">
                          <a:solidFill>
                            <a:prstClr val="black"/>
                          </a:solidFill>
                          <a:latin typeface="Cambria Math" charset="0"/>
                        </a:rPr>
                        <m:t>=</m:t>
                      </m:r>
                      <m:sSub>
                        <m:sSubPr>
                          <m:ctrlPr>
                            <a:rPr lang="es-ES" sz="2800" b="0" i="1" smtClean="0">
                              <a:solidFill>
                                <a:prstClr val="black"/>
                              </a:solidFill>
                              <a:latin typeface="Cambria Math" panose="02040503050406030204" pitchFamily="18" charset="0"/>
                            </a:rPr>
                          </m:ctrlPr>
                        </m:sSubPr>
                        <m:e>
                          <m:r>
                            <a:rPr lang="es-ES" sz="2800" b="0" i="1" smtClean="0">
                              <a:solidFill>
                                <a:prstClr val="black"/>
                              </a:solidFill>
                              <a:latin typeface="Cambria Math" charset="0"/>
                            </a:rPr>
                            <m:t>𝑡</m:t>
                          </m:r>
                        </m:e>
                        <m:sub>
                          <m:r>
                            <a:rPr lang="es-ES" sz="2800" b="0" i="1" smtClean="0">
                              <a:solidFill>
                                <a:prstClr val="black"/>
                              </a:solidFill>
                              <a:latin typeface="Cambria Math" charset="0"/>
                            </a:rPr>
                            <m:t>𝐴</m:t>
                          </m:r>
                        </m:sub>
                      </m:sSub>
                      <m:r>
                        <a:rPr lang="es-ES" sz="2800" b="0" i="1" smtClean="0">
                          <a:solidFill>
                            <a:prstClr val="black"/>
                          </a:solidFill>
                          <a:latin typeface="Cambria Math" charset="0"/>
                        </a:rPr>
                        <m:t> </m:t>
                      </m:r>
                      <m:r>
                        <a:rPr lang="es-ES" sz="2800" i="1" smtClean="0">
                          <a:solidFill>
                            <a:prstClr val="black"/>
                          </a:solidFill>
                          <a:latin typeface="Cambria Math" charset="0"/>
                        </a:rPr>
                        <m:t>𝛾</m:t>
                      </m:r>
                    </m:oMath>
                  </m:oMathPara>
                </a14:m>
                <a:endParaRPr lang="es-ES_tradnl" dirty="0"/>
              </a:p>
            </p:txBody>
          </p:sp>
        </mc:Choice>
        <mc:Fallback xmlns="">
          <p:sp>
            <p:nvSpPr>
              <p:cNvPr id="32" name="Rectángulo 31"/>
              <p:cNvSpPr>
                <a:spLocks noRot="1" noChangeAspect="1" noMove="1" noResize="1" noEditPoints="1" noAdjustHandles="1" noChangeArrowheads="1" noChangeShapeType="1" noTextEdit="1"/>
              </p:cNvSpPr>
              <p:nvPr/>
            </p:nvSpPr>
            <p:spPr>
              <a:xfrm>
                <a:off x="7387034" y="5963008"/>
                <a:ext cx="1655132" cy="523220"/>
              </a:xfrm>
              <a:prstGeom prst="rect">
                <a:avLst/>
              </a:prstGeom>
              <a:blipFill rotWithShape="0">
                <a:blip r:embed="rId16"/>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33" name="Rectángulo 32"/>
              <p:cNvSpPr/>
              <p:nvPr/>
            </p:nvSpPr>
            <p:spPr>
              <a:xfrm>
                <a:off x="8358355" y="2269824"/>
                <a:ext cx="1091966" cy="994311"/>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r>
                        <a:rPr lang="es-ES" sz="2800" i="1" smtClean="0">
                          <a:solidFill>
                            <a:prstClr val="black"/>
                          </a:solidFill>
                          <a:latin typeface="Cambria Math" charset="0"/>
                        </a:rPr>
                        <m:t>𝑙</m:t>
                      </m:r>
                      <m:r>
                        <a:rPr lang="es-ES" sz="2800" b="0" i="1" smtClean="0">
                          <a:solidFill>
                            <a:prstClr val="black"/>
                          </a:solidFill>
                          <a:latin typeface="Cambria Math" charset="0"/>
                        </a:rPr>
                        <m:t>=</m:t>
                      </m:r>
                      <m:f>
                        <m:fPr>
                          <m:ctrlPr>
                            <a:rPr lang="es-ES" sz="2800" b="0" i="1" smtClean="0">
                              <a:solidFill>
                                <a:prstClr val="black"/>
                              </a:solidFill>
                              <a:latin typeface="Cambria Math" panose="02040503050406030204" pitchFamily="18" charset="0"/>
                            </a:rPr>
                          </m:ctrlPr>
                        </m:fPr>
                        <m:num>
                          <m:sSup>
                            <m:sSupPr>
                              <m:ctrlPr>
                                <a:rPr lang="es-ES" sz="2800" b="0" i="1" smtClean="0">
                                  <a:solidFill>
                                    <a:prstClr val="black"/>
                                  </a:solidFill>
                                  <a:latin typeface="Cambria Math" panose="02040503050406030204" pitchFamily="18" charset="0"/>
                                </a:rPr>
                              </m:ctrlPr>
                            </m:sSupPr>
                            <m:e>
                              <m:r>
                                <a:rPr lang="es-ES" sz="2800" b="0" i="1" smtClean="0">
                                  <a:solidFill>
                                    <a:prstClr val="black"/>
                                  </a:solidFill>
                                  <a:latin typeface="Cambria Math" charset="0"/>
                                </a:rPr>
                                <m:t>𝑙</m:t>
                              </m:r>
                            </m:e>
                            <m:sup>
                              <m:r>
                                <a:rPr lang="es-ES" sz="2800" b="0" i="1" smtClean="0">
                                  <a:solidFill>
                                    <a:prstClr val="black"/>
                                  </a:solidFill>
                                  <a:latin typeface="Cambria Math" charset="0"/>
                                </a:rPr>
                                <m:t>′</m:t>
                              </m:r>
                            </m:sup>
                          </m:sSup>
                        </m:num>
                        <m:den>
                          <m:r>
                            <a:rPr lang="es-ES" sz="2800" b="0" i="1" smtClean="0">
                              <a:solidFill>
                                <a:prstClr val="black"/>
                              </a:solidFill>
                              <a:latin typeface="Cambria Math" charset="0"/>
                            </a:rPr>
                            <m:t>𝛾</m:t>
                          </m:r>
                        </m:den>
                      </m:f>
                    </m:oMath>
                  </m:oMathPara>
                </a14:m>
                <a:endParaRPr lang="es-ES_tradnl" sz="2800" dirty="0"/>
              </a:p>
            </p:txBody>
          </p:sp>
        </mc:Choice>
        <mc:Fallback xmlns="">
          <p:sp>
            <p:nvSpPr>
              <p:cNvPr id="33" name="Rectángulo 32"/>
              <p:cNvSpPr>
                <a:spLocks noRot="1" noChangeAspect="1" noMove="1" noResize="1" noEditPoints="1" noAdjustHandles="1" noChangeArrowheads="1" noChangeShapeType="1" noTextEdit="1"/>
              </p:cNvSpPr>
              <p:nvPr/>
            </p:nvSpPr>
            <p:spPr>
              <a:xfrm>
                <a:off x="8358355" y="2269824"/>
                <a:ext cx="1091966" cy="994311"/>
              </a:xfrm>
              <a:prstGeom prst="rect">
                <a:avLst/>
              </a:prstGeom>
              <a:blipFill rotWithShape="0">
                <a:blip r:embed="rId17"/>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18903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dissolv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dissolv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dissolve">
                                      <p:cBhvr>
                                        <p:cTn id="4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1" grpId="0"/>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uadroTexto 30">
            <a:extLst>
              <a:ext uri="{FF2B5EF4-FFF2-40B4-BE49-F238E27FC236}">
                <a16:creationId xmlns:a16="http://schemas.microsoft.com/office/drawing/2014/main" id="{684116D9-1341-D244-9221-4C2D612B1699}"/>
              </a:ext>
            </a:extLst>
          </p:cNvPr>
          <p:cNvSpPr txBox="1"/>
          <p:nvPr/>
        </p:nvSpPr>
        <p:spPr>
          <a:xfrm>
            <a:off x="2244434" y="2766623"/>
            <a:ext cx="8431952" cy="1077218"/>
          </a:xfrm>
          <a:prstGeom prst="rect">
            <a:avLst/>
          </a:prstGeom>
          <a:noFill/>
        </p:spPr>
        <p:txBody>
          <a:bodyPr wrap="square" rtlCol="0">
            <a:spAutoFit/>
          </a:bodyPr>
          <a:lstStyle/>
          <a:p>
            <a:pPr algn="ctr"/>
            <a:r>
              <a:rPr lang="es-CL" sz="3200" b="1" dirty="0">
                <a:solidFill>
                  <a:srgbClr val="FF0000"/>
                </a:solidFill>
              </a:rPr>
              <a:t>¡Existe una inconsistencia entre la mecánica clásica y el electromagnetismo!</a:t>
            </a:r>
          </a:p>
        </p:txBody>
      </p:sp>
      <p:grpSp>
        <p:nvGrpSpPr>
          <p:cNvPr id="46" name="Grupo 45">
            <a:extLst>
              <a:ext uri="{FF2B5EF4-FFF2-40B4-BE49-F238E27FC236}">
                <a16:creationId xmlns:a16="http://schemas.microsoft.com/office/drawing/2014/main" id="{1DDD83D6-6644-53C9-7613-C61B3D28244B}"/>
              </a:ext>
            </a:extLst>
          </p:cNvPr>
          <p:cNvGrpSpPr/>
          <p:nvPr/>
        </p:nvGrpSpPr>
        <p:grpSpPr>
          <a:xfrm>
            <a:off x="448219" y="205340"/>
            <a:ext cx="3407840" cy="2044699"/>
            <a:chOff x="448219" y="205340"/>
            <a:chExt cx="3407840" cy="2044699"/>
          </a:xfrm>
        </p:grpSpPr>
        <p:grpSp>
          <p:nvGrpSpPr>
            <p:cNvPr id="4" name="Agrupar 13">
              <a:extLst>
                <a:ext uri="{FF2B5EF4-FFF2-40B4-BE49-F238E27FC236}">
                  <a16:creationId xmlns:a16="http://schemas.microsoft.com/office/drawing/2014/main" id="{572B7EAE-F2C1-5BF1-4664-4C28078B7088}"/>
                </a:ext>
              </a:extLst>
            </p:cNvPr>
            <p:cNvGrpSpPr/>
            <p:nvPr/>
          </p:nvGrpSpPr>
          <p:grpSpPr>
            <a:xfrm>
              <a:off x="448219" y="205340"/>
              <a:ext cx="1623268" cy="2044699"/>
              <a:chOff x="479376" y="1556792"/>
              <a:chExt cx="2229581" cy="2736304"/>
            </a:xfrm>
          </p:grpSpPr>
          <p:pic>
            <p:nvPicPr>
              <p:cNvPr id="5" name="Imagen 4">
                <a:extLst>
                  <a:ext uri="{FF2B5EF4-FFF2-40B4-BE49-F238E27FC236}">
                    <a16:creationId xmlns:a16="http://schemas.microsoft.com/office/drawing/2014/main" id="{27EAC30F-2F38-84AF-C0EA-FDEF4AB5A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 y="1556792"/>
                <a:ext cx="2229581" cy="2736304"/>
              </a:xfrm>
              <a:prstGeom prst="rect">
                <a:avLst/>
              </a:prstGeom>
            </p:spPr>
          </p:pic>
          <p:pic>
            <p:nvPicPr>
              <p:cNvPr id="6" name="Imagen 5">
                <a:extLst>
                  <a:ext uri="{FF2B5EF4-FFF2-40B4-BE49-F238E27FC236}">
                    <a16:creationId xmlns:a16="http://schemas.microsoft.com/office/drawing/2014/main" id="{DF322638-B568-156D-669B-9322CDC0B4A5}"/>
                  </a:ext>
                </a:extLst>
              </p:cNvPr>
              <p:cNvPicPr>
                <a:picLocks noChangeAspect="1"/>
              </p:cNvPicPr>
              <p:nvPr/>
            </p:nvPicPr>
            <p:blipFill rotWithShape="1">
              <a:blip r:embed="rId3">
                <a:extLst>
                  <a:ext uri="{28A0092B-C50C-407E-A947-70E740481C1C}">
                    <a14:useLocalDpi xmlns:a14="http://schemas.microsoft.com/office/drawing/2010/main" val="0"/>
                  </a:ext>
                </a:extLst>
              </a:blip>
              <a:srcRect l="1776" t="2024" r="1776" b="2024"/>
              <a:stretch/>
            </p:blipFill>
            <p:spPr>
              <a:xfrm>
                <a:off x="551384" y="1628800"/>
                <a:ext cx="378000" cy="252000"/>
              </a:xfrm>
              <a:prstGeom prst="rect">
                <a:avLst/>
              </a:prstGeom>
            </p:spPr>
          </p:pic>
        </p:grpSp>
        <p:grpSp>
          <p:nvGrpSpPr>
            <p:cNvPr id="7" name="Agrupar 3">
              <a:extLst>
                <a:ext uri="{FF2B5EF4-FFF2-40B4-BE49-F238E27FC236}">
                  <a16:creationId xmlns:a16="http://schemas.microsoft.com/office/drawing/2014/main" id="{B28A8A97-4325-B098-2F7B-3767E9F945BF}"/>
                </a:ext>
              </a:extLst>
            </p:cNvPr>
            <p:cNvGrpSpPr/>
            <p:nvPr/>
          </p:nvGrpSpPr>
          <p:grpSpPr>
            <a:xfrm>
              <a:off x="2405572" y="205340"/>
              <a:ext cx="1450487" cy="2044699"/>
              <a:chOff x="479377" y="1575161"/>
              <a:chExt cx="1992264" cy="2736304"/>
            </a:xfrm>
          </p:grpSpPr>
          <p:pic>
            <p:nvPicPr>
              <p:cNvPr id="8" name="Imagen 7">
                <a:extLst>
                  <a:ext uri="{FF2B5EF4-FFF2-40B4-BE49-F238E27FC236}">
                    <a16:creationId xmlns:a16="http://schemas.microsoft.com/office/drawing/2014/main" id="{0860C98B-30BC-5FC6-F5B6-BD46C70CF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377" y="1575161"/>
                <a:ext cx="1992264" cy="2736304"/>
              </a:xfrm>
              <a:prstGeom prst="rect">
                <a:avLst/>
              </a:prstGeom>
            </p:spPr>
          </p:pic>
          <p:pic>
            <p:nvPicPr>
              <p:cNvPr id="10" name="Imagen 9">
                <a:extLst>
                  <a:ext uri="{FF2B5EF4-FFF2-40B4-BE49-F238E27FC236}">
                    <a16:creationId xmlns:a16="http://schemas.microsoft.com/office/drawing/2014/main" id="{C1599042-2814-E41D-F15F-E98AFA6EE903}"/>
                  </a:ext>
                </a:extLst>
              </p:cNvPr>
              <p:cNvPicPr>
                <a:picLocks noChangeAspect="1"/>
              </p:cNvPicPr>
              <p:nvPr/>
            </p:nvPicPr>
            <p:blipFill rotWithShape="1">
              <a:blip r:embed="rId5">
                <a:extLst>
                  <a:ext uri="{28A0092B-C50C-407E-A947-70E740481C1C}">
                    <a14:useLocalDpi xmlns:a14="http://schemas.microsoft.com/office/drawing/2010/main" val="0"/>
                  </a:ext>
                </a:extLst>
              </a:blip>
              <a:srcRect l="860" t="21651" r="860" b="21650"/>
              <a:stretch/>
            </p:blipFill>
            <p:spPr>
              <a:xfrm>
                <a:off x="509269" y="1629015"/>
                <a:ext cx="436801" cy="252000"/>
              </a:xfrm>
              <a:prstGeom prst="rect">
                <a:avLst/>
              </a:prstGeom>
            </p:spPr>
          </p:pic>
        </p:grpSp>
      </p:grpSp>
      <p:grpSp>
        <p:nvGrpSpPr>
          <p:cNvPr id="47" name="Grupo 46">
            <a:extLst>
              <a:ext uri="{FF2B5EF4-FFF2-40B4-BE49-F238E27FC236}">
                <a16:creationId xmlns:a16="http://schemas.microsoft.com/office/drawing/2014/main" id="{E33175D3-8A3B-5D2A-0F7E-62D5EE896E24}"/>
              </a:ext>
            </a:extLst>
          </p:cNvPr>
          <p:cNvGrpSpPr/>
          <p:nvPr/>
        </p:nvGrpSpPr>
        <p:grpSpPr>
          <a:xfrm>
            <a:off x="4190144" y="205340"/>
            <a:ext cx="7866488" cy="2044524"/>
            <a:chOff x="4190144" y="205340"/>
            <a:chExt cx="7866488" cy="2044524"/>
          </a:xfrm>
        </p:grpSpPr>
        <p:grpSp>
          <p:nvGrpSpPr>
            <p:cNvPr id="11" name="Agrupar 22">
              <a:extLst>
                <a:ext uri="{FF2B5EF4-FFF2-40B4-BE49-F238E27FC236}">
                  <a16:creationId xmlns:a16="http://schemas.microsoft.com/office/drawing/2014/main" id="{C6E2B339-59A9-818A-D3AD-1E90A985D399}"/>
                </a:ext>
              </a:extLst>
            </p:cNvPr>
            <p:cNvGrpSpPr/>
            <p:nvPr/>
          </p:nvGrpSpPr>
          <p:grpSpPr>
            <a:xfrm>
              <a:off x="4190144" y="205340"/>
              <a:ext cx="1679101" cy="2044524"/>
              <a:chOff x="374192" y="1268759"/>
              <a:chExt cx="1910635" cy="2448000"/>
            </a:xfrm>
          </p:grpSpPr>
          <p:pic>
            <p:nvPicPr>
              <p:cNvPr id="14" name="Imagen 13" descr="Carl_Friedrich_Gauss.jpg">
                <a:extLst>
                  <a:ext uri="{FF2B5EF4-FFF2-40B4-BE49-F238E27FC236}">
                    <a16:creationId xmlns:a16="http://schemas.microsoft.com/office/drawing/2014/main" id="{62103312-E164-77AF-6422-6A36262995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192" y="1268759"/>
                <a:ext cx="1910635" cy="2448000"/>
              </a:xfrm>
              <a:prstGeom prst="rect">
                <a:avLst/>
              </a:prstGeom>
            </p:spPr>
          </p:pic>
          <p:pic>
            <p:nvPicPr>
              <p:cNvPr id="13" name="Imagen 12">
                <a:extLst>
                  <a:ext uri="{FF2B5EF4-FFF2-40B4-BE49-F238E27FC236}">
                    <a16:creationId xmlns:a16="http://schemas.microsoft.com/office/drawing/2014/main" id="{5B456297-6D03-7D31-5C2E-B7FF1B749E65}"/>
                  </a:ext>
                </a:extLst>
              </p:cNvPr>
              <p:cNvPicPr>
                <a:picLocks noChangeAspect="1"/>
              </p:cNvPicPr>
              <p:nvPr/>
            </p:nvPicPr>
            <p:blipFill rotWithShape="1">
              <a:blip r:embed="rId7">
                <a:extLst>
                  <a:ext uri="{28A0092B-C50C-407E-A947-70E740481C1C}">
                    <a14:useLocalDpi xmlns:a14="http://schemas.microsoft.com/office/drawing/2010/main" val="0"/>
                  </a:ext>
                </a:extLst>
              </a:blip>
              <a:srcRect l="1000" t="2750" r="1000" b="2750"/>
              <a:stretch/>
            </p:blipFill>
            <p:spPr>
              <a:xfrm>
                <a:off x="446200" y="1304792"/>
                <a:ext cx="392000" cy="252000"/>
              </a:xfrm>
              <a:prstGeom prst="rect">
                <a:avLst/>
              </a:prstGeom>
            </p:spPr>
          </p:pic>
        </p:grpSp>
        <p:grpSp>
          <p:nvGrpSpPr>
            <p:cNvPr id="16" name="Agrupar 23">
              <a:extLst>
                <a:ext uri="{FF2B5EF4-FFF2-40B4-BE49-F238E27FC236}">
                  <a16:creationId xmlns:a16="http://schemas.microsoft.com/office/drawing/2014/main" id="{60F35430-B6CA-BCBD-46B8-E2F7D1FC2E4D}"/>
                </a:ext>
              </a:extLst>
            </p:cNvPr>
            <p:cNvGrpSpPr/>
            <p:nvPr/>
          </p:nvGrpSpPr>
          <p:grpSpPr>
            <a:xfrm>
              <a:off x="6203330" y="205340"/>
              <a:ext cx="1832262" cy="2044524"/>
              <a:chOff x="2423592" y="1268760"/>
              <a:chExt cx="2084915" cy="2448000"/>
            </a:xfrm>
          </p:grpSpPr>
          <p:pic>
            <p:nvPicPr>
              <p:cNvPr id="19" name="Imagen 18" descr="michael-faraday1.jpg">
                <a:extLst>
                  <a:ext uri="{FF2B5EF4-FFF2-40B4-BE49-F238E27FC236}">
                    <a16:creationId xmlns:a16="http://schemas.microsoft.com/office/drawing/2014/main" id="{DC781CBA-0078-22F3-4A2F-0B3AA4B45C05}"/>
                  </a:ext>
                </a:extLst>
              </p:cNvPr>
              <p:cNvPicPr>
                <a:picLocks noChangeAspect="1"/>
              </p:cNvPicPr>
              <p:nvPr/>
            </p:nvPicPr>
            <p:blipFill rotWithShape="1">
              <a:blip r:embed="rId8">
                <a:extLst>
                  <a:ext uri="{28A0092B-C50C-407E-A947-70E740481C1C}">
                    <a14:useLocalDpi xmlns:a14="http://schemas.microsoft.com/office/drawing/2010/main" val="0"/>
                  </a:ext>
                </a:extLst>
              </a:blip>
              <a:srcRect l="15522" t="2319" r="22139" b="41272"/>
              <a:stretch/>
            </p:blipFill>
            <p:spPr>
              <a:xfrm>
                <a:off x="2423592" y="1268760"/>
                <a:ext cx="2084915" cy="2448000"/>
              </a:xfrm>
              <a:prstGeom prst="rect">
                <a:avLst/>
              </a:prstGeom>
            </p:spPr>
          </p:pic>
          <p:pic>
            <p:nvPicPr>
              <p:cNvPr id="18" name="Imagen 17">
                <a:extLst>
                  <a:ext uri="{FF2B5EF4-FFF2-40B4-BE49-F238E27FC236}">
                    <a16:creationId xmlns:a16="http://schemas.microsoft.com/office/drawing/2014/main" id="{22467267-7717-53B8-309B-D9E8290254CC}"/>
                  </a:ext>
                </a:extLst>
              </p:cNvPr>
              <p:cNvPicPr>
                <a:picLocks noChangeAspect="1"/>
              </p:cNvPicPr>
              <p:nvPr/>
            </p:nvPicPr>
            <p:blipFill rotWithShape="1">
              <a:blip r:embed="rId5">
                <a:extLst>
                  <a:ext uri="{28A0092B-C50C-407E-A947-70E740481C1C}">
                    <a14:useLocalDpi xmlns:a14="http://schemas.microsoft.com/office/drawing/2010/main" val="0"/>
                  </a:ext>
                </a:extLst>
              </a:blip>
              <a:srcRect l="860" t="21651" r="860" b="21650"/>
              <a:stretch/>
            </p:blipFill>
            <p:spPr>
              <a:xfrm>
                <a:off x="2501790" y="1332698"/>
                <a:ext cx="436801" cy="252000"/>
              </a:xfrm>
              <a:prstGeom prst="rect">
                <a:avLst/>
              </a:prstGeom>
            </p:spPr>
          </p:pic>
        </p:grpSp>
        <p:grpSp>
          <p:nvGrpSpPr>
            <p:cNvPr id="21" name="Agrupar 25">
              <a:extLst>
                <a:ext uri="{FF2B5EF4-FFF2-40B4-BE49-F238E27FC236}">
                  <a16:creationId xmlns:a16="http://schemas.microsoft.com/office/drawing/2014/main" id="{DE32B213-0533-9142-AEA2-571E990C4D2C}"/>
                </a:ext>
              </a:extLst>
            </p:cNvPr>
            <p:cNvGrpSpPr/>
            <p:nvPr/>
          </p:nvGrpSpPr>
          <p:grpSpPr>
            <a:xfrm>
              <a:off x="10331222" y="205340"/>
              <a:ext cx="1725410" cy="2044524"/>
              <a:chOff x="2423593" y="4077072"/>
              <a:chExt cx="1963330" cy="2448000"/>
            </a:xfrm>
          </p:grpSpPr>
          <p:pic>
            <p:nvPicPr>
              <p:cNvPr id="22" name="Imagen 21" descr="pwpov1_10-04.jpg">
                <a:extLst>
                  <a:ext uri="{FF2B5EF4-FFF2-40B4-BE49-F238E27FC236}">
                    <a16:creationId xmlns:a16="http://schemas.microsoft.com/office/drawing/2014/main" id="{F1EB52E9-7FED-3D25-9FA1-E4ABDD400E73}"/>
                  </a:ext>
                </a:extLst>
              </p:cNvPr>
              <p:cNvPicPr>
                <a:picLocks noChangeAspect="1"/>
              </p:cNvPicPr>
              <p:nvPr/>
            </p:nvPicPr>
            <p:blipFill rotWithShape="1">
              <a:blip r:embed="rId9">
                <a:extLst>
                  <a:ext uri="{28A0092B-C50C-407E-A947-70E740481C1C}">
                    <a14:useLocalDpi xmlns:a14="http://schemas.microsoft.com/office/drawing/2010/main" val="0"/>
                  </a:ext>
                </a:extLst>
              </a:blip>
              <a:srcRect l="8358" r="15592" b="13006"/>
              <a:stretch/>
            </p:blipFill>
            <p:spPr>
              <a:xfrm>
                <a:off x="2423593" y="4077072"/>
                <a:ext cx="1963330" cy="2448000"/>
              </a:xfrm>
              <a:prstGeom prst="rect">
                <a:avLst/>
              </a:prstGeom>
            </p:spPr>
          </p:pic>
          <p:pic>
            <p:nvPicPr>
              <p:cNvPr id="24" name="Imagen 23">
                <a:extLst>
                  <a:ext uri="{FF2B5EF4-FFF2-40B4-BE49-F238E27FC236}">
                    <a16:creationId xmlns:a16="http://schemas.microsoft.com/office/drawing/2014/main" id="{3C498383-4328-AFD2-2BEE-B27604D86452}"/>
                  </a:ext>
                </a:extLst>
              </p:cNvPr>
              <p:cNvPicPr>
                <a:picLocks noChangeAspect="1"/>
              </p:cNvPicPr>
              <p:nvPr/>
            </p:nvPicPr>
            <p:blipFill rotWithShape="1">
              <a:blip r:embed="rId5">
                <a:extLst>
                  <a:ext uri="{28A0092B-C50C-407E-A947-70E740481C1C}">
                    <a14:useLocalDpi xmlns:a14="http://schemas.microsoft.com/office/drawing/2010/main" val="0"/>
                  </a:ext>
                </a:extLst>
              </a:blip>
              <a:srcRect l="860" t="21651" r="860" b="21650"/>
              <a:stretch/>
            </p:blipFill>
            <p:spPr>
              <a:xfrm>
                <a:off x="2464224" y="4149080"/>
                <a:ext cx="436801" cy="252000"/>
              </a:xfrm>
              <a:prstGeom prst="rect">
                <a:avLst/>
              </a:prstGeom>
            </p:spPr>
          </p:pic>
        </p:grpSp>
        <p:grpSp>
          <p:nvGrpSpPr>
            <p:cNvPr id="25" name="Agrupar 24">
              <a:extLst>
                <a:ext uri="{FF2B5EF4-FFF2-40B4-BE49-F238E27FC236}">
                  <a16:creationId xmlns:a16="http://schemas.microsoft.com/office/drawing/2014/main" id="{67A19045-CC71-B0E8-29BF-A18A34EA6FE2}"/>
                </a:ext>
              </a:extLst>
            </p:cNvPr>
            <p:cNvGrpSpPr/>
            <p:nvPr/>
          </p:nvGrpSpPr>
          <p:grpSpPr>
            <a:xfrm>
              <a:off x="8369677" y="205340"/>
              <a:ext cx="1627460" cy="2044524"/>
              <a:chOff x="368944" y="4077344"/>
              <a:chExt cx="1851873" cy="2448000"/>
            </a:xfrm>
          </p:grpSpPr>
          <p:pic>
            <p:nvPicPr>
              <p:cNvPr id="26" name="Imagen 25" descr="André-Marie-Ampère.jpg">
                <a:extLst>
                  <a:ext uri="{FF2B5EF4-FFF2-40B4-BE49-F238E27FC236}">
                    <a16:creationId xmlns:a16="http://schemas.microsoft.com/office/drawing/2014/main" id="{11FB9D47-E67C-BA9E-7626-79D4FB40A2F6}"/>
                  </a:ext>
                </a:extLst>
              </p:cNvPr>
              <p:cNvPicPr>
                <a:picLocks noChangeAspect="1"/>
              </p:cNvPicPr>
              <p:nvPr/>
            </p:nvPicPr>
            <p:blipFill rotWithShape="1">
              <a:blip r:embed="rId10">
                <a:extLst>
                  <a:ext uri="{28A0092B-C50C-407E-A947-70E740481C1C}">
                    <a14:useLocalDpi xmlns:a14="http://schemas.microsoft.com/office/drawing/2010/main" val="0"/>
                  </a:ext>
                </a:extLst>
              </a:blip>
              <a:srcRect l="11039" r="13649"/>
              <a:stretch/>
            </p:blipFill>
            <p:spPr>
              <a:xfrm>
                <a:off x="368944" y="4077344"/>
                <a:ext cx="1851873" cy="2448000"/>
              </a:xfrm>
              <a:prstGeom prst="rect">
                <a:avLst/>
              </a:prstGeom>
            </p:spPr>
          </p:pic>
          <p:pic>
            <p:nvPicPr>
              <p:cNvPr id="28" name="Imagen 27">
                <a:extLst>
                  <a:ext uri="{FF2B5EF4-FFF2-40B4-BE49-F238E27FC236}">
                    <a16:creationId xmlns:a16="http://schemas.microsoft.com/office/drawing/2014/main" id="{88450AE1-C5BA-F8D0-04E1-9E0FE20E5714}"/>
                  </a:ext>
                </a:extLst>
              </p:cNvPr>
              <p:cNvPicPr>
                <a:picLocks noChangeAspect="1"/>
              </p:cNvPicPr>
              <p:nvPr/>
            </p:nvPicPr>
            <p:blipFill rotWithShape="1">
              <a:blip r:embed="rId11">
                <a:extLst>
                  <a:ext uri="{28A0092B-C50C-407E-A947-70E740481C1C}">
                    <a14:useLocalDpi xmlns:a14="http://schemas.microsoft.com/office/drawing/2010/main" val="0"/>
                  </a:ext>
                </a:extLst>
              </a:blip>
              <a:srcRect l="2024" t="3117" r="2024" b="4880"/>
              <a:stretch/>
            </p:blipFill>
            <p:spPr>
              <a:xfrm>
                <a:off x="409871" y="4149080"/>
                <a:ext cx="386791" cy="252000"/>
              </a:xfrm>
              <a:prstGeom prst="rect">
                <a:avLst/>
              </a:prstGeom>
            </p:spPr>
          </p:pic>
        </p:grpSp>
      </p:grpSp>
      <p:grpSp>
        <p:nvGrpSpPr>
          <p:cNvPr id="48" name="Grupo 47">
            <a:extLst>
              <a:ext uri="{FF2B5EF4-FFF2-40B4-BE49-F238E27FC236}">
                <a16:creationId xmlns:a16="http://schemas.microsoft.com/office/drawing/2014/main" id="{0F469148-526A-6D82-9FD0-D6FEBDE1B54D}"/>
              </a:ext>
            </a:extLst>
          </p:cNvPr>
          <p:cNvGrpSpPr/>
          <p:nvPr/>
        </p:nvGrpSpPr>
        <p:grpSpPr>
          <a:xfrm>
            <a:off x="775852" y="4534962"/>
            <a:ext cx="2997680" cy="1819731"/>
            <a:chOff x="775852" y="4534962"/>
            <a:chExt cx="2997680" cy="1819731"/>
          </a:xfrm>
        </p:grpSpPr>
        <mc:AlternateContent xmlns:mc="http://schemas.openxmlformats.org/markup-compatibility/2006" xmlns:a14="http://schemas.microsoft.com/office/drawing/2010/main">
          <mc:Choice Requires="a14">
            <p:sp>
              <p:nvSpPr>
                <p:cNvPr id="37" name="CuadroTexto 36">
                  <a:extLst>
                    <a:ext uri="{FF2B5EF4-FFF2-40B4-BE49-F238E27FC236}">
                      <a16:creationId xmlns:a16="http://schemas.microsoft.com/office/drawing/2014/main" id="{B0836987-DD7C-534F-D8DF-A2D4417A598F}"/>
                    </a:ext>
                  </a:extLst>
                </p:cNvPr>
                <p:cNvSpPr txBox="1"/>
                <p:nvPr/>
              </p:nvSpPr>
              <p:spPr>
                <a:xfrm>
                  <a:off x="1212061" y="5289978"/>
                  <a:ext cx="2125262" cy="1064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s-CL" sz="2800" b="0" i="1" smtClean="0">
                                <a:latin typeface="Cambria Math" panose="02040503050406030204" pitchFamily="18" charset="0"/>
                              </a:rPr>
                            </m:ctrlPr>
                          </m:naryPr>
                          <m:sub/>
                          <m:sup/>
                          <m:e>
                            <m:sSub>
                              <m:sSubPr>
                                <m:ctrlPr>
                                  <a:rPr lang="es-CL" sz="2800" b="0" i="1" smtClean="0">
                                    <a:latin typeface="Cambria Math" panose="02040503050406030204" pitchFamily="18" charset="0"/>
                                  </a:rPr>
                                </m:ctrlPr>
                              </m:sSubPr>
                              <m:e>
                                <m:acc>
                                  <m:accPr>
                                    <m:chr m:val="⃗"/>
                                    <m:ctrlPr>
                                      <a:rPr lang="es-CL" sz="2800" b="0" i="1" smtClean="0">
                                        <a:latin typeface="Cambria Math" panose="02040503050406030204" pitchFamily="18" charset="0"/>
                                      </a:rPr>
                                    </m:ctrlPr>
                                  </m:accPr>
                                  <m:e>
                                    <m:r>
                                      <a:rPr lang="es-CL" sz="2800" b="0" i="1" smtClean="0">
                                        <a:latin typeface="Cambria Math" panose="02040503050406030204" pitchFamily="18" charset="0"/>
                                      </a:rPr>
                                      <m:t>𝐹</m:t>
                                    </m:r>
                                  </m:e>
                                </m:acc>
                              </m:e>
                              <m:sub>
                                <m:r>
                                  <a:rPr lang="es-CL" sz="2800" b="0" i="1" smtClean="0">
                                    <a:latin typeface="Cambria Math" panose="02040503050406030204" pitchFamily="18" charset="0"/>
                                  </a:rPr>
                                  <m:t>𝑒𝑥𝑡</m:t>
                                </m:r>
                              </m:sub>
                            </m:sSub>
                          </m:e>
                        </m:nary>
                        <m:r>
                          <a:rPr lang="es-CL" sz="2800" b="0" i="1" smtClean="0">
                            <a:latin typeface="Cambria Math" panose="02040503050406030204" pitchFamily="18" charset="0"/>
                          </a:rPr>
                          <m:t>=</m:t>
                        </m:r>
                        <m:f>
                          <m:fPr>
                            <m:ctrlPr>
                              <a:rPr lang="es-CL" sz="2800" b="0" i="1" smtClean="0">
                                <a:latin typeface="Cambria Math" panose="02040503050406030204" pitchFamily="18" charset="0"/>
                              </a:rPr>
                            </m:ctrlPr>
                          </m:fPr>
                          <m:num>
                            <m:r>
                              <a:rPr lang="es-CL" sz="2800" b="0" i="1" smtClean="0">
                                <a:latin typeface="Cambria Math" panose="02040503050406030204" pitchFamily="18" charset="0"/>
                              </a:rPr>
                              <m:t>𝑑</m:t>
                            </m:r>
                            <m:acc>
                              <m:accPr>
                                <m:chr m:val="⃗"/>
                                <m:ctrlPr>
                                  <a:rPr lang="es-CL" sz="2800" b="0" i="1" smtClean="0">
                                    <a:latin typeface="Cambria Math" panose="02040503050406030204" pitchFamily="18" charset="0"/>
                                  </a:rPr>
                                </m:ctrlPr>
                              </m:accPr>
                              <m:e>
                                <m:r>
                                  <a:rPr lang="es-CL" sz="2800" b="0" i="1" smtClean="0">
                                    <a:latin typeface="Cambria Math" panose="02040503050406030204" pitchFamily="18" charset="0"/>
                                  </a:rPr>
                                  <m:t>𝑝</m:t>
                                </m:r>
                              </m:e>
                            </m:acc>
                          </m:num>
                          <m:den>
                            <m:r>
                              <a:rPr lang="es-CL" sz="2800" b="0" i="1" smtClean="0">
                                <a:latin typeface="Cambria Math" panose="02040503050406030204" pitchFamily="18" charset="0"/>
                              </a:rPr>
                              <m:t>𝑑𝑡</m:t>
                            </m:r>
                          </m:den>
                        </m:f>
                      </m:oMath>
                    </m:oMathPara>
                  </a14:m>
                  <a:endParaRPr lang="es-CL" sz="2800" dirty="0"/>
                </a:p>
              </p:txBody>
            </p:sp>
          </mc:Choice>
          <mc:Fallback xmlns="">
            <p:sp>
              <p:nvSpPr>
                <p:cNvPr id="37" name="CuadroTexto 36">
                  <a:extLst>
                    <a:ext uri="{FF2B5EF4-FFF2-40B4-BE49-F238E27FC236}">
                      <a16:creationId xmlns:a16="http://schemas.microsoft.com/office/drawing/2014/main" id="{B0836987-DD7C-534F-D8DF-A2D4417A598F}"/>
                    </a:ext>
                  </a:extLst>
                </p:cNvPr>
                <p:cNvSpPr txBox="1">
                  <a:spLocks noRot="1" noChangeAspect="1" noMove="1" noResize="1" noEditPoints="1" noAdjustHandles="1" noChangeArrowheads="1" noChangeShapeType="1" noTextEdit="1"/>
                </p:cNvSpPr>
                <p:nvPr/>
              </p:nvSpPr>
              <p:spPr>
                <a:xfrm>
                  <a:off x="1212061" y="5289978"/>
                  <a:ext cx="2125262" cy="1064715"/>
                </a:xfrm>
                <a:prstGeom prst="rect">
                  <a:avLst/>
                </a:prstGeom>
                <a:blipFill>
                  <a:blip r:embed="rId12"/>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50155C9E-80CD-549D-8D18-91ED35095043}"/>
                    </a:ext>
                  </a:extLst>
                </p:cNvPr>
                <p:cNvSpPr txBox="1"/>
                <p:nvPr/>
              </p:nvSpPr>
              <p:spPr>
                <a:xfrm>
                  <a:off x="775852" y="4534962"/>
                  <a:ext cx="2997680"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sz="2800" b="0" i="1" smtClean="0">
                                <a:latin typeface="Cambria Math" panose="02040503050406030204" pitchFamily="18" charset="0"/>
                              </a:rPr>
                            </m:ctrlPr>
                          </m:sSubPr>
                          <m:e>
                            <m:acc>
                              <m:accPr>
                                <m:chr m:val="⃗"/>
                                <m:ctrlPr>
                                  <a:rPr lang="es-ES" sz="2800" b="0" i="1" smtClean="0">
                                    <a:latin typeface="Cambria Math" panose="02040503050406030204" pitchFamily="18" charset="0"/>
                                  </a:rPr>
                                </m:ctrlPr>
                              </m:accPr>
                              <m:e>
                                <m:r>
                                  <a:rPr lang="es-ES" sz="2800" b="0" i="1" smtClean="0">
                                    <a:latin typeface="Cambria Math" charset="0"/>
                                  </a:rPr>
                                  <m:t>𝐹</m:t>
                                </m:r>
                              </m:e>
                            </m:acc>
                          </m:e>
                          <m:sub>
                            <m:r>
                              <a:rPr lang="es-CL" sz="2800" b="0" i="1" smtClean="0">
                                <a:latin typeface="Cambria Math" panose="02040503050406030204" pitchFamily="18" charset="0"/>
                                <a:ea typeface="Cambria Math" panose="02040503050406030204" pitchFamily="18" charset="0"/>
                              </a:rPr>
                              <m:t>ℒ</m:t>
                            </m:r>
                          </m:sub>
                        </m:sSub>
                        <m:r>
                          <a:rPr lang="es-ES" sz="2800" b="0" i="1" smtClean="0">
                            <a:latin typeface="Cambria Math" charset="0"/>
                          </a:rPr>
                          <m:t>=</m:t>
                        </m:r>
                        <m:r>
                          <a:rPr lang="es-ES" sz="2800" b="0" i="1" smtClean="0">
                            <a:latin typeface="Cambria Math" charset="0"/>
                          </a:rPr>
                          <m:t>𝑞</m:t>
                        </m:r>
                        <m:r>
                          <a:rPr lang="es-ES" sz="2800" b="0" i="1" smtClean="0">
                            <a:latin typeface="Cambria Math" charset="0"/>
                          </a:rPr>
                          <m:t> </m:t>
                        </m:r>
                        <m:acc>
                          <m:accPr>
                            <m:chr m:val="⃗"/>
                            <m:ctrlPr>
                              <a:rPr lang="es-ES" sz="2800" b="0" i="1" smtClean="0">
                                <a:latin typeface="Cambria Math" panose="02040503050406030204" pitchFamily="18" charset="0"/>
                              </a:rPr>
                            </m:ctrlPr>
                          </m:accPr>
                          <m:e>
                            <m:r>
                              <a:rPr lang="es-ES" sz="2800" b="0" i="1" smtClean="0">
                                <a:latin typeface="Cambria Math" charset="0"/>
                              </a:rPr>
                              <m:t>𝐸</m:t>
                            </m:r>
                          </m:e>
                        </m:acc>
                        <m:r>
                          <a:rPr lang="es-ES" sz="2800" b="0" i="1" smtClean="0">
                            <a:latin typeface="Cambria Math" charset="0"/>
                          </a:rPr>
                          <m:t>+</m:t>
                        </m:r>
                        <m:r>
                          <a:rPr lang="es-ES" sz="2800" b="0" i="1" smtClean="0">
                            <a:latin typeface="Cambria Math" charset="0"/>
                          </a:rPr>
                          <m:t>𝑞</m:t>
                        </m:r>
                        <m:r>
                          <a:rPr lang="es-ES" sz="2800" b="0" i="1" smtClean="0">
                            <a:latin typeface="Cambria Math" charset="0"/>
                          </a:rPr>
                          <m:t> </m:t>
                        </m:r>
                        <m:acc>
                          <m:accPr>
                            <m:chr m:val="⃗"/>
                            <m:ctrlPr>
                              <a:rPr lang="es-ES" sz="2800" b="0" i="1" smtClean="0">
                                <a:latin typeface="Cambria Math" panose="02040503050406030204" pitchFamily="18" charset="0"/>
                              </a:rPr>
                            </m:ctrlPr>
                          </m:accPr>
                          <m:e>
                            <m:r>
                              <a:rPr lang="es-ES" sz="2800" b="0" i="1" smtClean="0">
                                <a:latin typeface="Cambria Math" charset="0"/>
                              </a:rPr>
                              <m:t>𝑣</m:t>
                            </m:r>
                          </m:e>
                        </m:acc>
                        <m:r>
                          <a:rPr lang="es-ES" sz="2800" b="0" i="1" smtClean="0">
                            <a:latin typeface="Cambria Math" charset="0"/>
                          </a:rPr>
                          <m:t>×</m:t>
                        </m:r>
                        <m:acc>
                          <m:accPr>
                            <m:chr m:val="⃗"/>
                            <m:ctrlPr>
                              <a:rPr lang="es-ES" sz="2800" b="0" i="1" smtClean="0">
                                <a:latin typeface="Cambria Math" panose="02040503050406030204" pitchFamily="18" charset="0"/>
                              </a:rPr>
                            </m:ctrlPr>
                          </m:accPr>
                          <m:e>
                            <m:r>
                              <a:rPr lang="es-ES" sz="2800" b="0" i="1" smtClean="0">
                                <a:latin typeface="Cambria Math" charset="0"/>
                              </a:rPr>
                              <m:t>𝐵</m:t>
                            </m:r>
                          </m:e>
                        </m:acc>
                      </m:oMath>
                    </m:oMathPara>
                  </a14:m>
                  <a:endParaRPr lang="es-ES_tradnl" sz="2800" dirty="0"/>
                </a:p>
              </p:txBody>
            </p:sp>
          </mc:Choice>
          <mc:Fallback xmlns="">
            <p:sp>
              <p:nvSpPr>
                <p:cNvPr id="38" name="CuadroTexto 37">
                  <a:extLst>
                    <a:ext uri="{FF2B5EF4-FFF2-40B4-BE49-F238E27FC236}">
                      <a16:creationId xmlns:a16="http://schemas.microsoft.com/office/drawing/2014/main" id="{50155C9E-80CD-549D-8D18-91ED35095043}"/>
                    </a:ext>
                  </a:extLst>
                </p:cNvPr>
                <p:cNvSpPr txBox="1">
                  <a:spLocks noRot="1" noChangeAspect="1" noMove="1" noResize="1" noEditPoints="1" noAdjustHandles="1" noChangeArrowheads="1" noChangeShapeType="1" noTextEdit="1"/>
                </p:cNvSpPr>
                <p:nvPr/>
              </p:nvSpPr>
              <p:spPr>
                <a:xfrm>
                  <a:off x="775852" y="4534962"/>
                  <a:ext cx="2997680" cy="483146"/>
                </a:xfrm>
                <a:prstGeom prst="rect">
                  <a:avLst/>
                </a:prstGeom>
                <a:blipFill>
                  <a:blip r:embed="rId13"/>
                  <a:stretch>
                    <a:fillRect/>
                  </a:stretch>
                </a:blipFill>
              </p:spPr>
              <p:txBody>
                <a:bodyPr/>
                <a:lstStyle/>
                <a:p>
                  <a:r>
                    <a:rPr lang="es-CL">
                      <a:noFill/>
                    </a:rPr>
                    <a:t> </a:t>
                  </a:r>
                </a:p>
              </p:txBody>
            </p:sp>
          </mc:Fallback>
        </mc:AlternateContent>
      </p:grpSp>
      <p:grpSp>
        <p:nvGrpSpPr>
          <p:cNvPr id="39" name="Grupo 38">
            <a:extLst>
              <a:ext uri="{FF2B5EF4-FFF2-40B4-BE49-F238E27FC236}">
                <a16:creationId xmlns:a16="http://schemas.microsoft.com/office/drawing/2014/main" id="{06353B8E-96F4-CB37-C64A-0FE79C7D39B9}"/>
              </a:ext>
            </a:extLst>
          </p:cNvPr>
          <p:cNvGrpSpPr/>
          <p:nvPr/>
        </p:nvGrpSpPr>
        <p:grpSpPr>
          <a:xfrm>
            <a:off x="4906167" y="4726823"/>
            <a:ext cx="7150465" cy="1470651"/>
            <a:chOff x="676253" y="1391130"/>
            <a:chExt cx="7150465" cy="1470651"/>
          </a:xfrm>
        </p:grpSpPr>
        <mc:AlternateContent xmlns:mc="http://schemas.openxmlformats.org/markup-compatibility/2006" xmlns:a14="http://schemas.microsoft.com/office/drawing/2010/main">
          <mc:Choice Requires="a14">
            <p:sp>
              <p:nvSpPr>
                <p:cNvPr id="40" name="Rectángulo 39">
                  <a:extLst>
                    <a:ext uri="{FF2B5EF4-FFF2-40B4-BE49-F238E27FC236}">
                      <a16:creationId xmlns:a16="http://schemas.microsoft.com/office/drawing/2014/main" id="{5D94B18A-751D-1F59-96F4-0275535F1805}"/>
                    </a:ext>
                  </a:extLst>
                </p:cNvPr>
                <p:cNvSpPr/>
                <p:nvPr/>
              </p:nvSpPr>
              <p:spPr>
                <a:xfrm>
                  <a:off x="693603" y="1434673"/>
                  <a:ext cx="2179699" cy="578107"/>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ES" sz="2800" i="1" smtClean="0">
                                <a:solidFill>
                                  <a:prstClr val="black"/>
                                </a:solidFill>
                                <a:latin typeface="Cambria Math" panose="02040503050406030204" pitchFamily="18" charset="0"/>
                                <a:ea typeface="Cambria Math" charset="0"/>
                                <a:cs typeface="Cambria Math" charset="0"/>
                              </a:rPr>
                            </m:ctrlPr>
                          </m:accPr>
                          <m:e>
                            <m:r>
                              <a:rPr lang="es-ES" sz="2800">
                                <a:solidFill>
                                  <a:prstClr val="black"/>
                                </a:solidFill>
                                <a:latin typeface="Cambria Math" charset="0"/>
                                <a:ea typeface="Cambria Math" charset="0"/>
                                <a:cs typeface="Cambria Math" charset="0"/>
                              </a:rPr>
                              <m:t>𝛻</m:t>
                            </m:r>
                          </m:e>
                        </m:acc>
                        <m:r>
                          <a:rPr lang="es-ES" sz="2800" i="1">
                            <a:solidFill>
                              <a:prstClr val="black"/>
                            </a:solidFill>
                            <a:latin typeface="Cambria Math" charset="0"/>
                            <a:ea typeface="Cambria Math" charset="0"/>
                            <a:cs typeface="Cambria Math" charset="0"/>
                          </a:rPr>
                          <m:t>∙</m:t>
                        </m:r>
                        <m:acc>
                          <m:accPr>
                            <m:chr m:val="⃗"/>
                            <m:ctrlPr>
                              <a:rPr lang="es-ES" sz="2800" i="1">
                                <a:solidFill>
                                  <a:prstClr val="black"/>
                                </a:solidFill>
                                <a:latin typeface="Cambria Math" panose="02040503050406030204" pitchFamily="18" charset="0"/>
                                <a:ea typeface="Cambria Math" charset="0"/>
                                <a:cs typeface="Cambria Math" charset="0"/>
                              </a:rPr>
                            </m:ctrlPr>
                          </m:accPr>
                          <m:e>
                            <m:r>
                              <a:rPr lang="es-ES" sz="2800" i="1">
                                <a:solidFill>
                                  <a:prstClr val="black"/>
                                </a:solidFill>
                                <a:latin typeface="Cambria Math" charset="0"/>
                                <a:ea typeface="Cambria Math" charset="0"/>
                                <a:cs typeface="Cambria Math" charset="0"/>
                              </a:rPr>
                              <m:t>𝐸</m:t>
                            </m:r>
                          </m:e>
                        </m:acc>
                        <m:r>
                          <a:rPr lang="es-ES" sz="2800" b="0" i="1" smtClean="0">
                            <a:solidFill>
                              <a:prstClr val="black"/>
                            </a:solidFill>
                            <a:latin typeface="Cambria Math" charset="0"/>
                            <a:ea typeface="Cambria Math" charset="0"/>
                            <a:cs typeface="Cambria Math" charset="0"/>
                          </a:rPr>
                          <m:t>=</m:t>
                        </m:r>
                        <m:r>
                          <a:rPr lang="es-CL" sz="2800" b="0" i="1" smtClean="0">
                            <a:solidFill>
                              <a:prstClr val="black"/>
                            </a:solidFill>
                            <a:latin typeface="Cambria Math" panose="02040503050406030204" pitchFamily="18" charset="0"/>
                          </a:rPr>
                          <m:t>𝜌</m:t>
                        </m:r>
                        <m:r>
                          <a:rPr lang="es-CL" sz="2800" b="0" i="1" smtClean="0">
                            <a:solidFill>
                              <a:prstClr val="black"/>
                            </a:solidFill>
                            <a:latin typeface="Cambria Math" panose="02040503050406030204" pitchFamily="18" charset="0"/>
                          </a:rPr>
                          <m:t>/</m:t>
                        </m:r>
                        <m:sSub>
                          <m:sSubPr>
                            <m:ctrlPr>
                              <a:rPr lang="es-CL" sz="2800" b="0" i="1" smtClean="0">
                                <a:solidFill>
                                  <a:prstClr val="black"/>
                                </a:solidFill>
                                <a:latin typeface="Cambria Math" panose="02040503050406030204" pitchFamily="18" charset="0"/>
                              </a:rPr>
                            </m:ctrlPr>
                          </m:sSubPr>
                          <m:e>
                            <m:r>
                              <a:rPr lang="es-CL" sz="2800" b="0" i="1" smtClean="0">
                                <a:solidFill>
                                  <a:prstClr val="black"/>
                                </a:solidFill>
                                <a:latin typeface="Cambria Math" panose="02040503050406030204" pitchFamily="18" charset="0"/>
                              </a:rPr>
                              <m:t>𝜖</m:t>
                            </m:r>
                          </m:e>
                          <m:sub>
                            <m:r>
                              <a:rPr lang="es-CL" sz="2800" b="0" i="1" smtClean="0">
                                <a:solidFill>
                                  <a:prstClr val="black"/>
                                </a:solidFill>
                                <a:latin typeface="Cambria Math" panose="02040503050406030204" pitchFamily="18" charset="0"/>
                              </a:rPr>
                              <m:t>0</m:t>
                            </m:r>
                          </m:sub>
                        </m:sSub>
                      </m:oMath>
                    </m:oMathPara>
                  </a14:m>
                  <a:endParaRPr lang="es-ES_tradnl" sz="2800" dirty="0"/>
                </a:p>
              </p:txBody>
            </p:sp>
          </mc:Choice>
          <mc:Fallback xmlns="">
            <p:sp>
              <p:nvSpPr>
                <p:cNvPr id="40" name="Rectángulo 39">
                  <a:extLst>
                    <a:ext uri="{FF2B5EF4-FFF2-40B4-BE49-F238E27FC236}">
                      <a16:creationId xmlns:a16="http://schemas.microsoft.com/office/drawing/2014/main" id="{5D94B18A-751D-1F59-96F4-0275535F1805}"/>
                    </a:ext>
                  </a:extLst>
                </p:cNvPr>
                <p:cNvSpPr>
                  <a:spLocks noRot="1" noChangeAspect="1" noMove="1" noResize="1" noEditPoints="1" noAdjustHandles="1" noChangeArrowheads="1" noChangeShapeType="1" noTextEdit="1"/>
                </p:cNvSpPr>
                <p:nvPr/>
              </p:nvSpPr>
              <p:spPr>
                <a:xfrm>
                  <a:off x="693603" y="1434673"/>
                  <a:ext cx="2179699" cy="578107"/>
                </a:xfrm>
                <a:prstGeom prst="rect">
                  <a:avLst/>
                </a:prstGeom>
                <a:blipFill>
                  <a:blip r:embed="rId14"/>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1" name="Rectángulo 40">
                  <a:extLst>
                    <a:ext uri="{FF2B5EF4-FFF2-40B4-BE49-F238E27FC236}">
                      <a16:creationId xmlns:a16="http://schemas.microsoft.com/office/drawing/2014/main" id="{A803DACB-0DB7-01E3-72FA-1A8D3F2B99A9}"/>
                    </a:ext>
                  </a:extLst>
                </p:cNvPr>
                <p:cNvSpPr/>
                <p:nvPr/>
              </p:nvSpPr>
              <p:spPr>
                <a:xfrm>
                  <a:off x="4807036" y="1391130"/>
                  <a:ext cx="1668727" cy="578107"/>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ES" sz="2800" i="1" smtClean="0">
                                <a:solidFill>
                                  <a:prstClr val="black"/>
                                </a:solidFill>
                                <a:latin typeface="Cambria Math" panose="02040503050406030204" pitchFamily="18" charset="0"/>
                                <a:ea typeface="Cambria Math" charset="0"/>
                                <a:cs typeface="Cambria Math" charset="0"/>
                              </a:rPr>
                            </m:ctrlPr>
                          </m:accPr>
                          <m:e>
                            <m:r>
                              <a:rPr lang="es-ES" sz="2800">
                                <a:solidFill>
                                  <a:prstClr val="black"/>
                                </a:solidFill>
                                <a:latin typeface="Cambria Math" charset="0"/>
                                <a:ea typeface="Cambria Math" charset="0"/>
                                <a:cs typeface="Cambria Math" charset="0"/>
                              </a:rPr>
                              <m:t>𝛻</m:t>
                            </m:r>
                          </m:e>
                        </m:acc>
                        <m:r>
                          <a:rPr lang="es-ES" sz="2800" i="1">
                            <a:solidFill>
                              <a:prstClr val="black"/>
                            </a:solidFill>
                            <a:latin typeface="Cambria Math" charset="0"/>
                            <a:ea typeface="Cambria Math" charset="0"/>
                            <a:cs typeface="Cambria Math" charset="0"/>
                          </a:rPr>
                          <m:t>∙</m:t>
                        </m:r>
                        <m:acc>
                          <m:accPr>
                            <m:chr m:val="⃗"/>
                            <m:ctrlPr>
                              <a:rPr lang="es-ES" sz="2800" i="1">
                                <a:solidFill>
                                  <a:prstClr val="black"/>
                                </a:solidFill>
                                <a:latin typeface="Cambria Math" panose="02040503050406030204" pitchFamily="18" charset="0"/>
                                <a:ea typeface="Cambria Math" charset="0"/>
                                <a:cs typeface="Cambria Math" charset="0"/>
                              </a:rPr>
                            </m:ctrlPr>
                          </m:accPr>
                          <m:e>
                            <m:r>
                              <a:rPr lang="es-ES" sz="2800" b="0" i="1" smtClean="0">
                                <a:solidFill>
                                  <a:prstClr val="black"/>
                                </a:solidFill>
                                <a:latin typeface="Cambria Math" charset="0"/>
                                <a:ea typeface="Cambria Math" charset="0"/>
                                <a:cs typeface="Cambria Math" charset="0"/>
                              </a:rPr>
                              <m:t>𝐵</m:t>
                            </m:r>
                          </m:e>
                        </m:acc>
                        <m:r>
                          <a:rPr lang="es-ES" sz="2800" b="0" i="1" smtClean="0">
                            <a:solidFill>
                              <a:prstClr val="black"/>
                            </a:solidFill>
                            <a:latin typeface="Cambria Math" charset="0"/>
                            <a:ea typeface="Cambria Math" charset="0"/>
                            <a:cs typeface="Cambria Math" charset="0"/>
                          </a:rPr>
                          <m:t>=</m:t>
                        </m:r>
                        <m:r>
                          <a:rPr lang="es-ES" sz="2800" i="1" smtClean="0">
                            <a:solidFill>
                              <a:prstClr val="black"/>
                            </a:solidFill>
                            <a:latin typeface="Cambria Math" charset="0"/>
                          </a:rPr>
                          <m:t>0</m:t>
                        </m:r>
                      </m:oMath>
                    </m:oMathPara>
                  </a14:m>
                  <a:endParaRPr lang="es-ES_tradnl" sz="2800" dirty="0"/>
                </a:p>
              </p:txBody>
            </p:sp>
          </mc:Choice>
          <mc:Fallback xmlns="">
            <p:sp>
              <p:nvSpPr>
                <p:cNvPr id="41" name="Rectángulo 40">
                  <a:extLst>
                    <a:ext uri="{FF2B5EF4-FFF2-40B4-BE49-F238E27FC236}">
                      <a16:creationId xmlns:a16="http://schemas.microsoft.com/office/drawing/2014/main" id="{A803DACB-0DB7-01E3-72FA-1A8D3F2B99A9}"/>
                    </a:ext>
                  </a:extLst>
                </p:cNvPr>
                <p:cNvSpPr>
                  <a:spLocks noRot="1" noChangeAspect="1" noMove="1" noResize="1" noEditPoints="1" noAdjustHandles="1" noChangeArrowheads="1" noChangeShapeType="1" noTextEdit="1"/>
                </p:cNvSpPr>
                <p:nvPr/>
              </p:nvSpPr>
              <p:spPr>
                <a:xfrm>
                  <a:off x="4807036" y="1391130"/>
                  <a:ext cx="1668727" cy="578107"/>
                </a:xfrm>
                <a:prstGeom prst="rect">
                  <a:avLst/>
                </a:prstGeom>
                <a:blipFill>
                  <a:blip r:embed="rId15"/>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2" name="Rectángulo 41">
                  <a:extLst>
                    <a:ext uri="{FF2B5EF4-FFF2-40B4-BE49-F238E27FC236}">
                      <a16:creationId xmlns:a16="http://schemas.microsoft.com/office/drawing/2014/main" id="{8F854932-F479-655E-6C62-16B747C7BA0C}"/>
                    </a:ext>
                  </a:extLst>
                </p:cNvPr>
                <p:cNvSpPr/>
                <p:nvPr/>
              </p:nvSpPr>
              <p:spPr>
                <a:xfrm>
                  <a:off x="676253" y="1851312"/>
                  <a:ext cx="2558008" cy="101046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ES" sz="2800" i="1" smtClean="0">
                                <a:solidFill>
                                  <a:prstClr val="black"/>
                                </a:solidFill>
                                <a:latin typeface="Cambria Math" panose="02040503050406030204" pitchFamily="18" charset="0"/>
                                <a:ea typeface="Cambria Math" charset="0"/>
                                <a:cs typeface="Cambria Math" charset="0"/>
                              </a:rPr>
                            </m:ctrlPr>
                          </m:accPr>
                          <m:e>
                            <m:r>
                              <a:rPr lang="es-ES" sz="2800">
                                <a:solidFill>
                                  <a:prstClr val="black"/>
                                </a:solidFill>
                                <a:latin typeface="Cambria Math" charset="0"/>
                                <a:ea typeface="Cambria Math" charset="0"/>
                                <a:cs typeface="Cambria Math" charset="0"/>
                              </a:rPr>
                              <m:t>𝛻</m:t>
                            </m:r>
                          </m:e>
                        </m:acc>
                        <m:r>
                          <a:rPr lang="es-ES" sz="2800" i="1">
                            <a:solidFill>
                              <a:prstClr val="black"/>
                            </a:solidFill>
                            <a:latin typeface="Cambria Math" charset="0"/>
                            <a:ea typeface="Cambria Math" charset="0"/>
                            <a:cs typeface="Cambria Math" charset="0"/>
                          </a:rPr>
                          <m:t> × </m:t>
                        </m:r>
                        <m:acc>
                          <m:accPr>
                            <m:chr m:val="⃗"/>
                            <m:ctrlPr>
                              <a:rPr lang="es-ES" sz="2800" i="1">
                                <a:solidFill>
                                  <a:prstClr val="black"/>
                                </a:solidFill>
                                <a:latin typeface="Cambria Math" panose="02040503050406030204" pitchFamily="18" charset="0"/>
                                <a:ea typeface="Cambria Math" charset="0"/>
                                <a:cs typeface="Cambria Math" charset="0"/>
                              </a:rPr>
                            </m:ctrlPr>
                          </m:accPr>
                          <m:e>
                            <m:r>
                              <a:rPr lang="es-ES" sz="2800" i="1">
                                <a:solidFill>
                                  <a:prstClr val="black"/>
                                </a:solidFill>
                                <a:latin typeface="Cambria Math" charset="0"/>
                                <a:ea typeface="Cambria Math" charset="0"/>
                                <a:cs typeface="Cambria Math" charset="0"/>
                              </a:rPr>
                              <m:t>𝐸</m:t>
                            </m:r>
                          </m:e>
                        </m:acc>
                        <m:r>
                          <a:rPr lang="es-ES" sz="2800" b="0" i="1" smtClean="0">
                            <a:solidFill>
                              <a:prstClr val="black"/>
                            </a:solidFill>
                            <a:latin typeface="Cambria Math" charset="0"/>
                            <a:ea typeface="Cambria Math" charset="0"/>
                            <a:cs typeface="Cambria Math" charset="0"/>
                          </a:rPr>
                          <m:t>=−</m:t>
                        </m:r>
                        <m:f>
                          <m:fPr>
                            <m:ctrlPr>
                              <a:rPr lang="es-ES" sz="2800" i="1">
                                <a:solidFill>
                                  <a:prstClr val="black"/>
                                </a:solidFill>
                                <a:latin typeface="Cambria Math" panose="02040503050406030204" pitchFamily="18" charset="0"/>
                              </a:rPr>
                            </m:ctrlPr>
                          </m:fPr>
                          <m:num>
                            <m:r>
                              <a:rPr lang="es-ES" sz="2800" i="1">
                                <a:solidFill>
                                  <a:prstClr val="black"/>
                                </a:solidFill>
                                <a:latin typeface="Cambria Math" charset="0"/>
                              </a:rPr>
                              <m:t>𝜕</m:t>
                            </m:r>
                            <m:acc>
                              <m:accPr>
                                <m:chr m:val="⃗"/>
                                <m:ctrlPr>
                                  <a:rPr lang="es-ES" sz="2800" i="1">
                                    <a:solidFill>
                                      <a:prstClr val="black"/>
                                    </a:solidFill>
                                    <a:latin typeface="Cambria Math" panose="02040503050406030204" pitchFamily="18" charset="0"/>
                                  </a:rPr>
                                </m:ctrlPr>
                              </m:accPr>
                              <m:e>
                                <m:r>
                                  <a:rPr lang="es-ES" sz="2800" i="1">
                                    <a:solidFill>
                                      <a:prstClr val="black"/>
                                    </a:solidFill>
                                    <a:latin typeface="Cambria Math" charset="0"/>
                                  </a:rPr>
                                  <m:t>𝐵</m:t>
                                </m:r>
                              </m:e>
                            </m:acc>
                          </m:num>
                          <m:den>
                            <m:r>
                              <a:rPr lang="es-ES" sz="2800" i="1">
                                <a:solidFill>
                                  <a:prstClr val="black"/>
                                </a:solidFill>
                                <a:latin typeface="Cambria Math" charset="0"/>
                              </a:rPr>
                              <m:t>𝜕</m:t>
                            </m:r>
                            <m:r>
                              <a:rPr lang="es-ES" sz="2800" i="1">
                                <a:solidFill>
                                  <a:prstClr val="black"/>
                                </a:solidFill>
                                <a:latin typeface="Cambria Math" charset="0"/>
                              </a:rPr>
                              <m:t>𝑡</m:t>
                            </m:r>
                          </m:den>
                        </m:f>
                      </m:oMath>
                    </m:oMathPara>
                  </a14:m>
                  <a:endParaRPr lang="es-ES_tradnl" sz="2800" dirty="0"/>
                </a:p>
              </p:txBody>
            </p:sp>
          </mc:Choice>
          <mc:Fallback xmlns="">
            <p:sp>
              <p:nvSpPr>
                <p:cNvPr id="42" name="Rectángulo 41">
                  <a:extLst>
                    <a:ext uri="{FF2B5EF4-FFF2-40B4-BE49-F238E27FC236}">
                      <a16:creationId xmlns:a16="http://schemas.microsoft.com/office/drawing/2014/main" id="{8F854932-F479-655E-6C62-16B747C7BA0C}"/>
                    </a:ext>
                  </a:extLst>
                </p:cNvPr>
                <p:cNvSpPr>
                  <a:spLocks noRot="1" noChangeAspect="1" noMove="1" noResize="1" noEditPoints="1" noAdjustHandles="1" noChangeArrowheads="1" noChangeShapeType="1" noTextEdit="1"/>
                </p:cNvSpPr>
                <p:nvPr/>
              </p:nvSpPr>
              <p:spPr>
                <a:xfrm>
                  <a:off x="676253" y="1851312"/>
                  <a:ext cx="2558008" cy="1010469"/>
                </a:xfrm>
                <a:prstGeom prst="rect">
                  <a:avLst/>
                </a:prstGeom>
                <a:blipFill>
                  <a:blip r:embed="rId16"/>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3" name="Rectángulo 42">
                  <a:extLst>
                    <a:ext uri="{FF2B5EF4-FFF2-40B4-BE49-F238E27FC236}">
                      <a16:creationId xmlns:a16="http://schemas.microsoft.com/office/drawing/2014/main" id="{AF5B6603-81D1-1D07-0A3D-D72E7C4A3C8B}"/>
                    </a:ext>
                  </a:extLst>
                </p:cNvPr>
                <p:cNvSpPr/>
                <p:nvPr/>
              </p:nvSpPr>
              <p:spPr>
                <a:xfrm>
                  <a:off x="3823250" y="1816735"/>
                  <a:ext cx="4003468" cy="101046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s-ES" sz="2800" i="1" smtClean="0">
                                <a:solidFill>
                                  <a:prstClr val="black"/>
                                </a:solidFill>
                                <a:latin typeface="Cambria Math" panose="02040503050406030204" pitchFamily="18" charset="0"/>
                                <a:ea typeface="Cambria Math" charset="0"/>
                                <a:cs typeface="Cambria Math" charset="0"/>
                              </a:rPr>
                            </m:ctrlPr>
                          </m:accPr>
                          <m:e>
                            <m:r>
                              <a:rPr lang="es-ES" sz="2800">
                                <a:solidFill>
                                  <a:prstClr val="black"/>
                                </a:solidFill>
                                <a:latin typeface="Cambria Math" charset="0"/>
                                <a:ea typeface="Cambria Math" charset="0"/>
                                <a:cs typeface="Cambria Math" charset="0"/>
                              </a:rPr>
                              <m:t>𝛻</m:t>
                            </m:r>
                          </m:e>
                        </m:acc>
                        <m:r>
                          <a:rPr lang="es-ES" sz="2800" i="1">
                            <a:solidFill>
                              <a:prstClr val="black"/>
                            </a:solidFill>
                            <a:latin typeface="Cambria Math" charset="0"/>
                            <a:ea typeface="Cambria Math" charset="0"/>
                            <a:cs typeface="Cambria Math" charset="0"/>
                          </a:rPr>
                          <m:t> × </m:t>
                        </m:r>
                        <m:acc>
                          <m:accPr>
                            <m:chr m:val="⃗"/>
                            <m:ctrlPr>
                              <a:rPr lang="es-ES" sz="2800" i="1">
                                <a:solidFill>
                                  <a:prstClr val="black"/>
                                </a:solidFill>
                                <a:latin typeface="Cambria Math" panose="02040503050406030204" pitchFamily="18" charset="0"/>
                                <a:ea typeface="Cambria Math" charset="0"/>
                                <a:cs typeface="Cambria Math" charset="0"/>
                              </a:rPr>
                            </m:ctrlPr>
                          </m:accPr>
                          <m:e>
                            <m:r>
                              <a:rPr lang="es-ES" sz="2800" b="0" i="1" smtClean="0">
                                <a:solidFill>
                                  <a:prstClr val="black"/>
                                </a:solidFill>
                                <a:latin typeface="Cambria Math" charset="0"/>
                                <a:ea typeface="Cambria Math" charset="0"/>
                                <a:cs typeface="Cambria Math" charset="0"/>
                              </a:rPr>
                              <m:t>𝐵</m:t>
                            </m:r>
                          </m:e>
                        </m:acc>
                        <m:r>
                          <a:rPr lang="es-ES" sz="2800" b="0" i="1" smtClean="0">
                            <a:solidFill>
                              <a:prstClr val="black"/>
                            </a:solidFill>
                            <a:latin typeface="Cambria Math" charset="0"/>
                            <a:ea typeface="Cambria Math" charset="0"/>
                            <a:cs typeface="Cambria Math" charset="0"/>
                          </a:rPr>
                          <m:t>=</m:t>
                        </m:r>
                        <m:sSub>
                          <m:sSubPr>
                            <m:ctrlPr>
                              <a:rPr lang="es-CL" sz="2800" b="0" i="1" smtClean="0">
                                <a:solidFill>
                                  <a:prstClr val="black"/>
                                </a:solidFill>
                                <a:latin typeface="Cambria Math" panose="02040503050406030204" pitchFamily="18" charset="0"/>
                                <a:ea typeface="Cambria Math" charset="0"/>
                                <a:cs typeface="Cambria Math" charset="0"/>
                              </a:rPr>
                            </m:ctrlPr>
                          </m:sSubPr>
                          <m:e>
                            <m:r>
                              <a:rPr lang="es-CL" sz="2800" b="0" i="1" smtClean="0">
                                <a:solidFill>
                                  <a:prstClr val="black"/>
                                </a:solidFill>
                                <a:latin typeface="Cambria Math" panose="02040503050406030204" pitchFamily="18" charset="0"/>
                                <a:ea typeface="Cambria Math" charset="0"/>
                                <a:cs typeface="Cambria Math" charset="0"/>
                              </a:rPr>
                              <m:t>𝜇</m:t>
                            </m:r>
                          </m:e>
                          <m:sub>
                            <m:r>
                              <a:rPr lang="es-CL" sz="2800" b="0" i="1" smtClean="0">
                                <a:solidFill>
                                  <a:prstClr val="black"/>
                                </a:solidFill>
                                <a:latin typeface="Cambria Math" panose="02040503050406030204" pitchFamily="18" charset="0"/>
                                <a:ea typeface="Cambria Math" charset="0"/>
                                <a:cs typeface="Cambria Math" charset="0"/>
                              </a:rPr>
                              <m:t>0</m:t>
                            </m:r>
                          </m:sub>
                        </m:sSub>
                        <m:r>
                          <a:rPr lang="es-CL" sz="2800" b="0" i="1" smtClean="0">
                            <a:solidFill>
                              <a:prstClr val="black"/>
                            </a:solidFill>
                            <a:latin typeface="Cambria Math" panose="02040503050406030204" pitchFamily="18" charset="0"/>
                            <a:ea typeface="Cambria Math" charset="0"/>
                            <a:cs typeface="Cambria Math" charset="0"/>
                          </a:rPr>
                          <m:t> </m:t>
                        </m:r>
                        <m:acc>
                          <m:accPr>
                            <m:chr m:val="⃗"/>
                            <m:ctrlPr>
                              <a:rPr lang="es-CL" sz="2800" b="0" i="1" smtClean="0">
                                <a:solidFill>
                                  <a:prstClr val="black"/>
                                </a:solidFill>
                                <a:latin typeface="Cambria Math" panose="02040503050406030204" pitchFamily="18" charset="0"/>
                                <a:ea typeface="Cambria Math" charset="0"/>
                                <a:cs typeface="Cambria Math" charset="0"/>
                              </a:rPr>
                            </m:ctrlPr>
                          </m:accPr>
                          <m:e>
                            <m:r>
                              <a:rPr lang="es-CL" sz="2800" b="0" i="1" smtClean="0">
                                <a:solidFill>
                                  <a:prstClr val="black"/>
                                </a:solidFill>
                                <a:latin typeface="Cambria Math" panose="02040503050406030204" pitchFamily="18" charset="0"/>
                                <a:ea typeface="Cambria Math" charset="0"/>
                                <a:cs typeface="Cambria Math" charset="0"/>
                              </a:rPr>
                              <m:t>𝐽</m:t>
                            </m:r>
                          </m:e>
                        </m:acc>
                        <m:r>
                          <a:rPr lang="es-CL" sz="2800" b="0" i="1" smtClean="0">
                            <a:solidFill>
                              <a:prstClr val="black"/>
                            </a:solidFill>
                            <a:latin typeface="Cambria Math" panose="02040503050406030204" pitchFamily="18" charset="0"/>
                            <a:ea typeface="Cambria Math" charset="0"/>
                            <a:cs typeface="Cambria Math" charset="0"/>
                          </a:rPr>
                          <m:t>+</m:t>
                        </m:r>
                        <m:sSub>
                          <m:sSubPr>
                            <m:ctrlPr>
                              <a:rPr lang="es-ES" sz="2800" b="0" i="1" smtClean="0">
                                <a:solidFill>
                                  <a:prstClr val="black"/>
                                </a:solidFill>
                                <a:latin typeface="Cambria Math" panose="02040503050406030204" pitchFamily="18" charset="0"/>
                              </a:rPr>
                            </m:ctrlPr>
                          </m:sSubPr>
                          <m:e>
                            <m:r>
                              <a:rPr lang="es-ES" sz="2800" b="0" i="1" smtClean="0">
                                <a:solidFill>
                                  <a:prstClr val="black"/>
                                </a:solidFill>
                                <a:latin typeface="Cambria Math" charset="0"/>
                              </a:rPr>
                              <m:t>𝜇</m:t>
                            </m:r>
                          </m:e>
                          <m:sub>
                            <m:r>
                              <a:rPr lang="es-ES" sz="2800" b="0" i="1" smtClean="0">
                                <a:solidFill>
                                  <a:prstClr val="black"/>
                                </a:solidFill>
                                <a:latin typeface="Cambria Math" charset="0"/>
                              </a:rPr>
                              <m:t>0</m:t>
                            </m:r>
                          </m:sub>
                        </m:sSub>
                        <m:sSub>
                          <m:sSubPr>
                            <m:ctrlPr>
                              <a:rPr lang="es-ES" sz="2800" b="0" i="1" smtClean="0">
                                <a:solidFill>
                                  <a:prstClr val="black"/>
                                </a:solidFill>
                                <a:latin typeface="Cambria Math" panose="02040503050406030204" pitchFamily="18" charset="0"/>
                              </a:rPr>
                            </m:ctrlPr>
                          </m:sSubPr>
                          <m:e>
                            <m:r>
                              <a:rPr lang="es-ES" sz="2800" b="0" i="1" smtClean="0">
                                <a:solidFill>
                                  <a:prstClr val="black"/>
                                </a:solidFill>
                                <a:latin typeface="Cambria Math" charset="0"/>
                              </a:rPr>
                              <m:t>𝜖</m:t>
                            </m:r>
                          </m:e>
                          <m:sub>
                            <m:r>
                              <a:rPr lang="es-ES" sz="2800" b="0" i="1" smtClean="0">
                                <a:solidFill>
                                  <a:prstClr val="black"/>
                                </a:solidFill>
                                <a:latin typeface="Cambria Math" charset="0"/>
                              </a:rPr>
                              <m:t>0</m:t>
                            </m:r>
                          </m:sub>
                        </m:sSub>
                        <m:f>
                          <m:fPr>
                            <m:ctrlPr>
                              <a:rPr lang="es-ES" sz="2800" i="1">
                                <a:solidFill>
                                  <a:prstClr val="black"/>
                                </a:solidFill>
                                <a:latin typeface="Cambria Math" panose="02040503050406030204" pitchFamily="18" charset="0"/>
                              </a:rPr>
                            </m:ctrlPr>
                          </m:fPr>
                          <m:num>
                            <m:r>
                              <a:rPr lang="es-ES" sz="2800" i="1">
                                <a:solidFill>
                                  <a:prstClr val="black"/>
                                </a:solidFill>
                                <a:latin typeface="Cambria Math" charset="0"/>
                              </a:rPr>
                              <m:t>𝜕</m:t>
                            </m:r>
                            <m:acc>
                              <m:accPr>
                                <m:chr m:val="⃗"/>
                                <m:ctrlPr>
                                  <a:rPr lang="es-ES" sz="2800" i="1">
                                    <a:solidFill>
                                      <a:prstClr val="black"/>
                                    </a:solidFill>
                                    <a:latin typeface="Cambria Math" panose="02040503050406030204" pitchFamily="18" charset="0"/>
                                  </a:rPr>
                                </m:ctrlPr>
                              </m:accPr>
                              <m:e>
                                <m:r>
                                  <a:rPr lang="es-ES" sz="2800" b="0" i="1" smtClean="0">
                                    <a:solidFill>
                                      <a:prstClr val="black"/>
                                    </a:solidFill>
                                    <a:latin typeface="Cambria Math" charset="0"/>
                                  </a:rPr>
                                  <m:t>𝐸</m:t>
                                </m:r>
                              </m:e>
                            </m:acc>
                          </m:num>
                          <m:den>
                            <m:r>
                              <a:rPr lang="es-ES" sz="2800" i="1">
                                <a:solidFill>
                                  <a:prstClr val="black"/>
                                </a:solidFill>
                                <a:latin typeface="Cambria Math" charset="0"/>
                              </a:rPr>
                              <m:t>𝜕</m:t>
                            </m:r>
                            <m:r>
                              <a:rPr lang="es-ES" sz="2800" i="1">
                                <a:solidFill>
                                  <a:prstClr val="black"/>
                                </a:solidFill>
                                <a:latin typeface="Cambria Math" charset="0"/>
                              </a:rPr>
                              <m:t>𝑡</m:t>
                            </m:r>
                          </m:den>
                        </m:f>
                      </m:oMath>
                    </m:oMathPara>
                  </a14:m>
                  <a:endParaRPr lang="es-ES_tradnl" sz="2800" dirty="0"/>
                </a:p>
              </p:txBody>
            </p:sp>
          </mc:Choice>
          <mc:Fallback xmlns="">
            <p:sp>
              <p:nvSpPr>
                <p:cNvPr id="43" name="Rectángulo 42">
                  <a:extLst>
                    <a:ext uri="{FF2B5EF4-FFF2-40B4-BE49-F238E27FC236}">
                      <a16:creationId xmlns:a16="http://schemas.microsoft.com/office/drawing/2014/main" id="{AF5B6603-81D1-1D07-0A3D-D72E7C4A3C8B}"/>
                    </a:ext>
                  </a:extLst>
                </p:cNvPr>
                <p:cNvSpPr>
                  <a:spLocks noRot="1" noChangeAspect="1" noMove="1" noResize="1" noEditPoints="1" noAdjustHandles="1" noChangeArrowheads="1" noChangeShapeType="1" noTextEdit="1"/>
                </p:cNvSpPr>
                <p:nvPr/>
              </p:nvSpPr>
              <p:spPr>
                <a:xfrm>
                  <a:off x="3823250" y="1816735"/>
                  <a:ext cx="4003468" cy="1010469"/>
                </a:xfrm>
                <a:prstGeom prst="rect">
                  <a:avLst/>
                </a:prstGeom>
                <a:blipFill>
                  <a:blip r:embed="rId17"/>
                  <a:stretch>
                    <a:fillRect/>
                  </a:stretch>
                </a:blipFill>
              </p:spPr>
              <p:txBody>
                <a:bodyPr/>
                <a:lstStyle/>
                <a:p>
                  <a:r>
                    <a:rPr lang="es-CL">
                      <a:noFill/>
                    </a:rPr>
                    <a:t> </a:t>
                  </a:r>
                </a:p>
              </p:txBody>
            </p:sp>
          </mc:Fallback>
        </mc:AlternateContent>
      </p:grpSp>
    </p:spTree>
    <p:extLst>
      <p:ext uri="{BB962C8B-B14F-4D97-AF65-F5344CB8AC3E}">
        <p14:creationId xmlns:p14="http://schemas.microsoft.com/office/powerpoint/2010/main" val="421118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Electromagnetismo</a:t>
            </a:r>
          </a:p>
        </p:txBody>
      </p:sp>
      <p:grpSp>
        <p:nvGrpSpPr>
          <p:cNvPr id="14" name="Agrupar 13"/>
          <p:cNvGrpSpPr/>
          <p:nvPr/>
        </p:nvGrpSpPr>
        <p:grpSpPr>
          <a:xfrm>
            <a:off x="530297" y="2685220"/>
            <a:ext cx="2488201" cy="3535999"/>
            <a:chOff x="3143672" y="2276872"/>
            <a:chExt cx="2488201" cy="3535999"/>
          </a:xfrm>
        </p:grpSpPr>
        <p:grpSp>
          <p:nvGrpSpPr>
            <p:cNvPr id="22" name="Agrupar 21"/>
            <p:cNvGrpSpPr/>
            <p:nvPr/>
          </p:nvGrpSpPr>
          <p:grpSpPr>
            <a:xfrm>
              <a:off x="3143672" y="2276872"/>
              <a:ext cx="2488201" cy="3535999"/>
              <a:chOff x="3143672" y="2276872"/>
              <a:chExt cx="2488201" cy="3535999"/>
            </a:xfrm>
          </p:grpSpPr>
          <p:pic>
            <p:nvPicPr>
              <p:cNvPr id="9" name="Imagen 8" descr="hendrik_lorentz.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672" y="2276872"/>
                <a:ext cx="2488201" cy="3168000"/>
              </a:xfrm>
              <a:prstGeom prst="rect">
                <a:avLst/>
              </a:prstGeom>
            </p:spPr>
          </p:pic>
          <p:sp>
            <p:nvSpPr>
              <p:cNvPr id="21" name="Rectángulo 20"/>
              <p:cNvSpPr/>
              <p:nvPr/>
            </p:nvSpPr>
            <p:spPr>
              <a:xfrm>
                <a:off x="3545234" y="5443539"/>
                <a:ext cx="1685077" cy="369332"/>
              </a:xfrm>
              <a:prstGeom prst="rect">
                <a:avLst/>
              </a:prstGeom>
            </p:spPr>
            <p:txBody>
              <a:bodyPr wrap="none">
                <a:spAutoFit/>
              </a:bodyPr>
              <a:lstStyle/>
              <a:p>
                <a:r>
                  <a:rPr lang="nl-NL" dirty="0"/>
                  <a:t>Hendrik Lorentz</a:t>
                </a:r>
                <a:endParaRPr lang="es-ES_tradnl" dirty="0"/>
              </a:p>
            </p:txBody>
          </p:sp>
        </p:grpSp>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8506" y="2348880"/>
              <a:ext cx="382065" cy="252000"/>
            </a:xfrm>
            <a:prstGeom prst="rect">
              <a:avLst/>
            </a:prstGeom>
          </p:spPr>
        </p:pic>
      </p:grpSp>
      <p:sp>
        <p:nvSpPr>
          <p:cNvPr id="19" name="CuadroTexto 18"/>
          <p:cNvSpPr txBox="1"/>
          <p:nvPr/>
        </p:nvSpPr>
        <p:spPr>
          <a:xfrm>
            <a:off x="550986" y="1465620"/>
            <a:ext cx="1223412" cy="707886"/>
          </a:xfrm>
          <a:prstGeom prst="rect">
            <a:avLst/>
          </a:prstGeom>
          <a:noFill/>
        </p:spPr>
        <p:txBody>
          <a:bodyPr wrap="none" rtlCol="0">
            <a:spAutoFit/>
          </a:bodyPr>
          <a:lstStyle/>
          <a:p>
            <a:r>
              <a:rPr lang="es-ES_tradnl" sz="4000" b="1" dirty="0"/>
              <a:t>1895</a:t>
            </a:r>
          </a:p>
        </p:txBody>
      </p:sp>
      <p:grpSp>
        <p:nvGrpSpPr>
          <p:cNvPr id="55" name="Agrupar 6">
            <a:extLst>
              <a:ext uri="{FF2B5EF4-FFF2-40B4-BE49-F238E27FC236}">
                <a16:creationId xmlns:a16="http://schemas.microsoft.com/office/drawing/2014/main" id="{4F32CDC1-C9E7-4553-BA65-EF53B59834EC}"/>
              </a:ext>
            </a:extLst>
          </p:cNvPr>
          <p:cNvGrpSpPr/>
          <p:nvPr/>
        </p:nvGrpSpPr>
        <p:grpSpPr>
          <a:xfrm>
            <a:off x="8898415" y="1283420"/>
            <a:ext cx="2945999" cy="2325346"/>
            <a:chOff x="8388628" y="2557922"/>
            <a:chExt cx="2945999" cy="2325346"/>
          </a:xfrm>
        </p:grpSpPr>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7A1E2410-7B6E-484C-BC7B-1A4E25394382}"/>
                    </a:ext>
                  </a:extLst>
                </p:cNvPr>
                <p:cNvSpPr txBox="1"/>
                <p:nvPr/>
              </p:nvSpPr>
              <p:spPr>
                <a:xfrm>
                  <a:off x="8550601" y="2557922"/>
                  <a:ext cx="2686633" cy="984885"/>
                </a:xfrm>
                <a:prstGeom prst="rect">
                  <a:avLst/>
                </a:prstGeom>
                <a:noFill/>
              </p:spPr>
              <p:txBody>
                <a:bodyPr wrap="none" lIns="0" tIns="0" rIns="0" bIns="0" rtlCol="0">
                  <a:spAutoFit/>
                </a:bodyPr>
                <a:lstStyle/>
                <a:p>
                  <a14:m>
                    <m:oMath xmlns:m="http://schemas.openxmlformats.org/officeDocument/2006/math">
                      <m:sSup>
                        <m:sSupPr>
                          <m:ctrlPr>
                            <a:rPr lang="es-ES" sz="3200" b="0" i="1" smtClean="0">
                              <a:latin typeface="Cambria Math" panose="02040503050406030204" pitchFamily="18" charset="0"/>
                            </a:rPr>
                          </m:ctrlPr>
                        </m:sSupPr>
                        <m:e>
                          <m:r>
                            <a:rPr lang="es-ES" sz="3200" b="0" i="1" smtClean="0">
                              <a:solidFill>
                                <a:schemeClr val="accent2"/>
                              </a:solidFill>
                              <a:latin typeface="Cambria Math" charset="0"/>
                            </a:rPr>
                            <m:t>𝑥</m:t>
                          </m:r>
                        </m:e>
                        <m:sup>
                          <m:r>
                            <a:rPr lang="es-ES" sz="3200" b="0" i="1" smtClean="0">
                              <a:latin typeface="Cambria Math" charset="0"/>
                            </a:rPr>
                            <m:t>′</m:t>
                          </m:r>
                        </m:sup>
                      </m:sSup>
                      <m:r>
                        <a:rPr lang="es-ES" sz="3200" b="0" i="1" smtClean="0">
                          <a:latin typeface="Cambria Math" charset="0"/>
                        </a:rPr>
                        <m:t>=</m:t>
                      </m:r>
                      <m:r>
                        <a:rPr lang="es-ES" sz="3200" b="0" i="1" smtClean="0">
                          <a:latin typeface="Cambria Math" charset="0"/>
                        </a:rPr>
                        <m:t>𝛾</m:t>
                      </m:r>
                      <m:d>
                        <m:dPr>
                          <m:ctrlPr>
                            <a:rPr lang="es-ES" sz="3200" b="0" i="1" smtClean="0">
                              <a:latin typeface="Cambria Math" panose="02040503050406030204" pitchFamily="18" charset="0"/>
                            </a:rPr>
                          </m:ctrlPr>
                        </m:dPr>
                        <m:e>
                          <m:r>
                            <a:rPr lang="es-ES" sz="3200" b="0" i="1" smtClean="0">
                              <a:solidFill>
                                <a:schemeClr val="accent6"/>
                              </a:solidFill>
                              <a:latin typeface="Cambria Math" charset="0"/>
                            </a:rPr>
                            <m:t>𝑥</m:t>
                          </m:r>
                          <m:r>
                            <a:rPr lang="es-ES" sz="3200" b="0" i="1" smtClean="0">
                              <a:latin typeface="Cambria Math" charset="0"/>
                            </a:rPr>
                            <m:t>−</m:t>
                          </m:r>
                          <m:r>
                            <a:rPr lang="es-ES" sz="3200" b="0" i="1" smtClean="0">
                              <a:solidFill>
                                <a:srgbClr val="0432FF"/>
                              </a:solidFill>
                              <a:latin typeface="Cambria Math" charset="0"/>
                            </a:rPr>
                            <m:t>𝑢</m:t>
                          </m:r>
                          <m:r>
                            <a:rPr lang="es-ES" sz="3200" b="0" i="1" smtClean="0">
                              <a:solidFill>
                                <a:schemeClr val="accent6"/>
                              </a:solidFill>
                              <a:latin typeface="Cambria Math" charset="0"/>
                            </a:rPr>
                            <m:t>𝑡</m:t>
                          </m:r>
                        </m:e>
                      </m:d>
                    </m:oMath>
                  </a14:m>
                  <a:r>
                    <a:rPr lang="es-ES" sz="3200" b="0" dirty="0"/>
                    <a:t> </a:t>
                  </a:r>
                  <a:br>
                    <a:rPr lang="es-ES" sz="3200" b="0" dirty="0"/>
                  </a:br>
                  <a:endParaRPr lang="es-ES_tradnl" sz="3200" dirty="0"/>
                </a:p>
              </p:txBody>
            </p:sp>
          </mc:Choice>
          <mc:Fallback xmlns="">
            <p:sp>
              <p:nvSpPr>
                <p:cNvPr id="13" name="CuadroTexto 12"/>
                <p:cNvSpPr txBox="1">
                  <a:spLocks noRot="1" noChangeAspect="1" noMove="1" noResize="1" noEditPoints="1" noAdjustHandles="1" noChangeArrowheads="1" noChangeShapeType="1" noTextEdit="1"/>
                </p:cNvSpPr>
                <p:nvPr/>
              </p:nvSpPr>
              <p:spPr>
                <a:xfrm>
                  <a:off x="8550601" y="2557922"/>
                  <a:ext cx="2686633" cy="984885"/>
                </a:xfrm>
                <a:prstGeom prst="rect">
                  <a:avLst/>
                </a:prstGeom>
                <a:blipFill rotWithShape="0">
                  <a:blip r:embed="rId5"/>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7" name="Rectángulo 56">
                  <a:extLst>
                    <a:ext uri="{FF2B5EF4-FFF2-40B4-BE49-F238E27FC236}">
                      <a16:creationId xmlns:a16="http://schemas.microsoft.com/office/drawing/2014/main" id="{AA90BD0A-75B2-44A9-92F8-3459EB34CE14}"/>
                    </a:ext>
                  </a:extLst>
                </p:cNvPr>
                <p:cNvSpPr/>
                <p:nvPr/>
              </p:nvSpPr>
              <p:spPr>
                <a:xfrm>
                  <a:off x="8388628" y="3947306"/>
                  <a:ext cx="2945999" cy="9359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s-ES" sz="3200" i="1">
                                <a:latin typeface="Cambria Math" panose="02040503050406030204" pitchFamily="18" charset="0"/>
                              </a:rPr>
                            </m:ctrlPr>
                          </m:sSupPr>
                          <m:e>
                            <m:r>
                              <a:rPr lang="es-ES" sz="3200" i="1" smtClean="0">
                                <a:solidFill>
                                  <a:schemeClr val="accent2"/>
                                </a:solidFill>
                                <a:latin typeface="Cambria Math" charset="0"/>
                              </a:rPr>
                              <m:t>𝑡</m:t>
                            </m:r>
                          </m:e>
                          <m:sup>
                            <m:r>
                              <a:rPr lang="es-ES" sz="3200" i="1">
                                <a:latin typeface="Cambria Math" charset="0"/>
                              </a:rPr>
                              <m:t>′</m:t>
                            </m:r>
                          </m:sup>
                        </m:sSup>
                        <m:r>
                          <a:rPr lang="es-ES" sz="3200" i="1">
                            <a:latin typeface="Cambria Math" charset="0"/>
                          </a:rPr>
                          <m:t>=</m:t>
                        </m:r>
                        <m:r>
                          <a:rPr lang="es-ES" sz="3200" i="1">
                            <a:latin typeface="Cambria Math" charset="0"/>
                          </a:rPr>
                          <m:t>𝛾</m:t>
                        </m:r>
                        <m:d>
                          <m:dPr>
                            <m:ctrlPr>
                              <a:rPr lang="es-ES" sz="3200" i="1">
                                <a:latin typeface="Cambria Math" panose="02040503050406030204" pitchFamily="18" charset="0"/>
                              </a:rPr>
                            </m:ctrlPr>
                          </m:dPr>
                          <m:e>
                            <m:r>
                              <a:rPr lang="es-ES" sz="3200" i="1" smtClean="0">
                                <a:solidFill>
                                  <a:schemeClr val="accent6"/>
                                </a:solidFill>
                                <a:latin typeface="Cambria Math" charset="0"/>
                              </a:rPr>
                              <m:t>𝑡</m:t>
                            </m:r>
                            <m:r>
                              <a:rPr lang="es-ES" sz="3200" i="1">
                                <a:latin typeface="Cambria Math" charset="0"/>
                              </a:rPr>
                              <m:t>−</m:t>
                            </m:r>
                            <m:f>
                              <m:fPr>
                                <m:ctrlPr>
                                  <a:rPr lang="es-ES" sz="3200" i="1">
                                    <a:latin typeface="Cambria Math" panose="02040503050406030204" pitchFamily="18" charset="0"/>
                                  </a:rPr>
                                </m:ctrlPr>
                              </m:fPr>
                              <m:num>
                                <m:r>
                                  <a:rPr lang="es-ES" sz="3200" i="1" smtClean="0">
                                    <a:solidFill>
                                      <a:srgbClr val="0432FF"/>
                                    </a:solidFill>
                                    <a:latin typeface="Cambria Math" charset="0"/>
                                  </a:rPr>
                                  <m:t>𝑢</m:t>
                                </m:r>
                                <m:r>
                                  <a:rPr lang="es-ES" sz="3200" i="1" smtClean="0">
                                    <a:solidFill>
                                      <a:schemeClr val="accent6"/>
                                    </a:solidFill>
                                    <a:latin typeface="Cambria Math" charset="0"/>
                                  </a:rPr>
                                  <m:t>𝑥</m:t>
                                </m:r>
                              </m:num>
                              <m:den>
                                <m:sSup>
                                  <m:sSupPr>
                                    <m:ctrlPr>
                                      <a:rPr lang="es-ES" sz="3200" i="1">
                                        <a:latin typeface="Cambria Math" panose="02040503050406030204" pitchFamily="18" charset="0"/>
                                      </a:rPr>
                                    </m:ctrlPr>
                                  </m:sSupPr>
                                  <m:e>
                                    <m:r>
                                      <a:rPr lang="es-ES" sz="3200" i="1">
                                        <a:latin typeface="Cambria Math" charset="0"/>
                                      </a:rPr>
                                      <m:t>𝑐</m:t>
                                    </m:r>
                                  </m:e>
                                  <m:sup>
                                    <m:r>
                                      <a:rPr lang="es-ES" sz="3200" i="1">
                                        <a:latin typeface="Cambria Math" charset="0"/>
                                      </a:rPr>
                                      <m:t>2</m:t>
                                    </m:r>
                                  </m:sup>
                                </m:sSup>
                              </m:den>
                            </m:f>
                          </m:e>
                        </m:d>
                      </m:oMath>
                    </m:oMathPara>
                  </a14:m>
                  <a:endParaRPr lang="es-ES_tradnl" sz="3200" dirty="0"/>
                </a:p>
              </p:txBody>
            </p:sp>
          </mc:Choice>
          <mc:Fallback xmlns="">
            <p:sp>
              <p:nvSpPr>
                <p:cNvPr id="57" name="Rectángulo 56">
                  <a:extLst>
                    <a:ext uri="{FF2B5EF4-FFF2-40B4-BE49-F238E27FC236}">
                      <a16:creationId xmlns:a16="http://schemas.microsoft.com/office/drawing/2014/main" id="{AA90BD0A-75B2-44A9-92F8-3459EB34CE14}"/>
                    </a:ext>
                  </a:extLst>
                </p:cNvPr>
                <p:cNvSpPr>
                  <a:spLocks noRot="1" noChangeAspect="1" noMove="1" noResize="1" noEditPoints="1" noAdjustHandles="1" noChangeArrowheads="1" noChangeShapeType="1" noTextEdit="1"/>
                </p:cNvSpPr>
                <p:nvPr/>
              </p:nvSpPr>
              <p:spPr>
                <a:xfrm>
                  <a:off x="8388628" y="3947306"/>
                  <a:ext cx="2945999" cy="935962"/>
                </a:xfrm>
                <a:prstGeom prst="rect">
                  <a:avLst/>
                </a:prstGeom>
                <a:blipFill>
                  <a:blip r:embed="rId6"/>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8" name="CuadroTexto 57">
                  <a:extLst>
                    <a:ext uri="{FF2B5EF4-FFF2-40B4-BE49-F238E27FC236}">
                      <a16:creationId xmlns:a16="http://schemas.microsoft.com/office/drawing/2014/main" id="{BF610ED7-D834-43F5-985E-BF2051B696DD}"/>
                    </a:ext>
                  </a:extLst>
                </p:cNvPr>
                <p:cNvSpPr txBox="1"/>
                <p:nvPr/>
              </p:nvSpPr>
              <p:spPr>
                <a:xfrm>
                  <a:off x="8463855" y="3024710"/>
                  <a:ext cx="123706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b="0" i="1" smtClean="0">
                                <a:latin typeface="Cambria Math" panose="02040503050406030204" pitchFamily="18" charset="0"/>
                              </a:rPr>
                            </m:ctrlPr>
                          </m:sSupPr>
                          <m:e>
                            <m:r>
                              <a:rPr lang="es-ES" sz="3200" b="0" i="1" smtClean="0">
                                <a:solidFill>
                                  <a:schemeClr val="accent2"/>
                                </a:solidFill>
                                <a:latin typeface="Cambria Math" charset="0"/>
                              </a:rPr>
                              <m:t>𝑦</m:t>
                            </m:r>
                          </m:e>
                          <m:sup>
                            <m:r>
                              <a:rPr lang="es-ES" sz="3200" b="0" i="1" smtClean="0">
                                <a:latin typeface="Cambria Math" charset="0"/>
                              </a:rPr>
                              <m:t>′</m:t>
                            </m:r>
                          </m:sup>
                        </m:sSup>
                        <m:r>
                          <a:rPr lang="es-ES" sz="3200" b="0" i="1" smtClean="0">
                            <a:latin typeface="Cambria Math" charset="0"/>
                          </a:rPr>
                          <m:t>=</m:t>
                        </m:r>
                        <m:r>
                          <a:rPr lang="es-ES" sz="3200" b="0" i="1" smtClean="0">
                            <a:solidFill>
                              <a:schemeClr val="accent6"/>
                            </a:solidFill>
                            <a:latin typeface="Cambria Math" charset="0"/>
                          </a:rPr>
                          <m:t>𝑦</m:t>
                        </m:r>
                      </m:oMath>
                    </m:oMathPara>
                  </a14:m>
                  <a:endParaRPr lang="es-ES_tradnl" sz="3200" dirty="0"/>
                </a:p>
              </p:txBody>
            </p:sp>
          </mc:Choice>
          <mc:Fallback xmlns="">
            <p:sp>
              <p:nvSpPr>
                <p:cNvPr id="58" name="CuadroTexto 57">
                  <a:extLst>
                    <a:ext uri="{FF2B5EF4-FFF2-40B4-BE49-F238E27FC236}">
                      <a16:creationId xmlns:a16="http://schemas.microsoft.com/office/drawing/2014/main" id="{BF610ED7-D834-43F5-985E-BF2051B696DD}"/>
                    </a:ext>
                  </a:extLst>
                </p:cNvPr>
                <p:cNvSpPr txBox="1">
                  <a:spLocks noRot="1" noChangeAspect="1" noMove="1" noResize="1" noEditPoints="1" noAdjustHandles="1" noChangeArrowheads="1" noChangeShapeType="1" noTextEdit="1"/>
                </p:cNvSpPr>
                <p:nvPr/>
              </p:nvSpPr>
              <p:spPr>
                <a:xfrm>
                  <a:off x="8463855" y="3024710"/>
                  <a:ext cx="1237069" cy="492443"/>
                </a:xfrm>
                <a:prstGeom prst="rect">
                  <a:avLst/>
                </a:prstGeom>
                <a:blipFill>
                  <a:blip r:embed="rId7"/>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9" name="CuadroTexto 58">
                  <a:extLst>
                    <a:ext uri="{FF2B5EF4-FFF2-40B4-BE49-F238E27FC236}">
                      <a16:creationId xmlns:a16="http://schemas.microsoft.com/office/drawing/2014/main" id="{17947BCC-882D-470E-9AD1-EF6E05C4680A}"/>
                    </a:ext>
                  </a:extLst>
                </p:cNvPr>
                <p:cNvSpPr txBox="1"/>
                <p:nvPr/>
              </p:nvSpPr>
              <p:spPr>
                <a:xfrm>
                  <a:off x="8463855" y="3568890"/>
                  <a:ext cx="117615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b="0" i="1" smtClean="0">
                                <a:solidFill>
                                  <a:schemeClr val="accent2"/>
                                </a:solidFill>
                                <a:latin typeface="Cambria Math" panose="02040503050406030204" pitchFamily="18" charset="0"/>
                              </a:rPr>
                            </m:ctrlPr>
                          </m:sSupPr>
                          <m:e>
                            <m:r>
                              <a:rPr lang="es-ES" sz="3200" b="0" i="1" smtClean="0">
                                <a:solidFill>
                                  <a:schemeClr val="accent2"/>
                                </a:solidFill>
                                <a:latin typeface="Cambria Math" charset="0"/>
                              </a:rPr>
                              <m:t>𝑧</m:t>
                            </m:r>
                          </m:e>
                          <m:sup>
                            <m:r>
                              <a:rPr lang="es-ES" sz="3200" b="0" i="1" smtClean="0">
                                <a:solidFill>
                                  <a:schemeClr val="tx1"/>
                                </a:solidFill>
                                <a:latin typeface="Cambria Math" charset="0"/>
                              </a:rPr>
                              <m:t>′</m:t>
                            </m:r>
                          </m:sup>
                        </m:sSup>
                        <m:r>
                          <a:rPr lang="es-ES" sz="3200" b="0" i="1" smtClean="0">
                            <a:latin typeface="Cambria Math" charset="0"/>
                          </a:rPr>
                          <m:t>=</m:t>
                        </m:r>
                        <m:r>
                          <a:rPr lang="es-ES" sz="3200" b="0" i="1" smtClean="0">
                            <a:solidFill>
                              <a:schemeClr val="accent6"/>
                            </a:solidFill>
                            <a:latin typeface="Cambria Math" charset="0"/>
                          </a:rPr>
                          <m:t>𝑧</m:t>
                        </m:r>
                      </m:oMath>
                    </m:oMathPara>
                  </a14:m>
                  <a:endParaRPr lang="es-ES_tradnl" sz="3200" dirty="0"/>
                </a:p>
              </p:txBody>
            </p:sp>
          </mc:Choice>
          <mc:Fallback xmlns="">
            <p:sp>
              <p:nvSpPr>
                <p:cNvPr id="59" name="CuadroTexto 58">
                  <a:extLst>
                    <a:ext uri="{FF2B5EF4-FFF2-40B4-BE49-F238E27FC236}">
                      <a16:creationId xmlns:a16="http://schemas.microsoft.com/office/drawing/2014/main" id="{17947BCC-882D-470E-9AD1-EF6E05C4680A}"/>
                    </a:ext>
                  </a:extLst>
                </p:cNvPr>
                <p:cNvSpPr txBox="1">
                  <a:spLocks noRot="1" noChangeAspect="1" noMove="1" noResize="1" noEditPoints="1" noAdjustHandles="1" noChangeArrowheads="1" noChangeShapeType="1" noTextEdit="1"/>
                </p:cNvSpPr>
                <p:nvPr/>
              </p:nvSpPr>
              <p:spPr>
                <a:xfrm>
                  <a:off x="8463855" y="3568890"/>
                  <a:ext cx="1176155" cy="492443"/>
                </a:xfrm>
                <a:prstGeom prst="rect">
                  <a:avLst/>
                </a:prstGeom>
                <a:blipFill>
                  <a:blip r:embed="rId8"/>
                  <a:stretch>
                    <a:fillRect/>
                  </a:stretch>
                </a:blipFill>
              </p:spPr>
              <p:txBody>
                <a:bodyPr/>
                <a:lstStyle/>
                <a:p>
                  <a:r>
                    <a:rPr lang="es-CL">
                      <a:noFill/>
                    </a:rPr>
                    <a:t> </a:t>
                  </a:r>
                </a:p>
              </p:txBody>
            </p:sp>
          </mc:Fallback>
        </mc:AlternateContent>
      </p:grpSp>
      <p:grpSp>
        <p:nvGrpSpPr>
          <p:cNvPr id="7" name="Grupo 6">
            <a:extLst>
              <a:ext uri="{FF2B5EF4-FFF2-40B4-BE49-F238E27FC236}">
                <a16:creationId xmlns:a16="http://schemas.microsoft.com/office/drawing/2014/main" id="{9DBB2EA0-79B5-4E15-871F-E93EA2B454F4}"/>
              </a:ext>
            </a:extLst>
          </p:cNvPr>
          <p:cNvGrpSpPr/>
          <p:nvPr/>
        </p:nvGrpSpPr>
        <p:grpSpPr>
          <a:xfrm>
            <a:off x="3530481" y="1844415"/>
            <a:ext cx="5018359" cy="3640907"/>
            <a:chOff x="3504185" y="2336422"/>
            <a:chExt cx="5018359" cy="3640907"/>
          </a:xfrm>
        </p:grpSpPr>
        <p:grpSp>
          <p:nvGrpSpPr>
            <p:cNvPr id="60" name="Agrupar 42">
              <a:extLst>
                <a:ext uri="{FF2B5EF4-FFF2-40B4-BE49-F238E27FC236}">
                  <a16:creationId xmlns:a16="http://schemas.microsoft.com/office/drawing/2014/main" id="{229478EB-B5EA-4B37-9948-EB7BD30E3DDF}"/>
                </a:ext>
              </a:extLst>
            </p:cNvPr>
            <p:cNvGrpSpPr/>
            <p:nvPr/>
          </p:nvGrpSpPr>
          <p:grpSpPr>
            <a:xfrm>
              <a:off x="3504185" y="2893343"/>
              <a:ext cx="4063193" cy="3083986"/>
              <a:chOff x="4086388" y="2494181"/>
              <a:chExt cx="4063193" cy="3083986"/>
            </a:xfrm>
          </p:grpSpPr>
          <p:grpSp>
            <p:nvGrpSpPr>
              <p:cNvPr id="61" name="Agrupar 16">
                <a:extLst>
                  <a:ext uri="{FF2B5EF4-FFF2-40B4-BE49-F238E27FC236}">
                    <a16:creationId xmlns:a16="http://schemas.microsoft.com/office/drawing/2014/main" id="{D6419732-6159-4FAA-8F3E-814C33EAD34A}"/>
                  </a:ext>
                </a:extLst>
              </p:cNvPr>
              <p:cNvGrpSpPr/>
              <p:nvPr/>
            </p:nvGrpSpPr>
            <p:grpSpPr>
              <a:xfrm>
                <a:off x="4086388" y="2494181"/>
                <a:ext cx="4063193" cy="3083986"/>
                <a:chOff x="211140" y="1910065"/>
                <a:chExt cx="4063193" cy="3083986"/>
              </a:xfrm>
            </p:grpSpPr>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7D756F16-43F7-4063-946F-23B374D1E572}"/>
                        </a:ext>
                      </a:extLst>
                    </p:cNvPr>
                    <p:cNvSpPr txBox="1"/>
                    <p:nvPr/>
                  </p:nvSpPr>
                  <p:spPr>
                    <a:xfrm>
                      <a:off x="718184" y="2753721"/>
                      <a:ext cx="396326"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latin typeface="Cambria Math" charset="0"/>
                              </a:rPr>
                              <m:t>𝑆</m:t>
                            </m:r>
                          </m:oMath>
                        </m:oMathPara>
                      </a14:m>
                      <a:endParaRPr lang="es-ES_tradnl" sz="4000" dirty="0"/>
                    </a:p>
                  </p:txBody>
                </p:sp>
              </mc:Choice>
              <mc:Fallback xmlns="">
                <p:sp>
                  <p:nvSpPr>
                    <p:cNvPr id="18" name="CuadroTexto 17"/>
                    <p:cNvSpPr txBox="1">
                      <a:spLocks noRot="1" noChangeAspect="1" noMove="1" noResize="1" noEditPoints="1" noAdjustHandles="1" noChangeArrowheads="1" noChangeShapeType="1" noTextEdit="1"/>
                    </p:cNvSpPr>
                    <p:nvPr/>
                  </p:nvSpPr>
                  <p:spPr>
                    <a:xfrm>
                      <a:off x="718184" y="2753721"/>
                      <a:ext cx="396326" cy="615553"/>
                    </a:xfrm>
                    <a:prstGeom prst="rect">
                      <a:avLst/>
                    </a:prstGeom>
                    <a:blipFill rotWithShape="0">
                      <a:blip r:embed="rId9"/>
                      <a:stretch>
                        <a:fillRect/>
                      </a:stretch>
                    </a:blipFill>
                  </p:spPr>
                  <p:txBody>
                    <a:bodyPr/>
                    <a:lstStyle/>
                    <a:p>
                      <a:r>
                        <a:rPr lang="es-ES_tradnl">
                          <a:noFill/>
                        </a:rPr>
                        <a:t> </a:t>
                      </a:r>
                    </a:p>
                  </p:txBody>
                </p:sp>
              </mc:Fallback>
            </mc:AlternateContent>
            <p:grpSp>
              <p:nvGrpSpPr>
                <p:cNvPr id="66" name="Agrupar 18">
                  <a:extLst>
                    <a:ext uri="{FF2B5EF4-FFF2-40B4-BE49-F238E27FC236}">
                      <a16:creationId xmlns:a16="http://schemas.microsoft.com/office/drawing/2014/main" id="{AF7F299B-D9A1-4361-AC90-EE550C97C07F}"/>
                    </a:ext>
                  </a:extLst>
                </p:cNvPr>
                <p:cNvGrpSpPr/>
                <p:nvPr/>
              </p:nvGrpSpPr>
              <p:grpSpPr>
                <a:xfrm>
                  <a:off x="211140" y="1910065"/>
                  <a:ext cx="4063193" cy="3083986"/>
                  <a:chOff x="211140" y="1910065"/>
                  <a:chExt cx="4063193" cy="3083986"/>
                </a:xfrm>
              </p:grpSpPr>
              <p:grpSp>
                <p:nvGrpSpPr>
                  <p:cNvPr id="67" name="Agrupar 19">
                    <a:extLst>
                      <a:ext uri="{FF2B5EF4-FFF2-40B4-BE49-F238E27FC236}">
                        <a16:creationId xmlns:a16="http://schemas.microsoft.com/office/drawing/2014/main" id="{8BC251BD-758B-4E00-8ACB-314230FAF127}"/>
                      </a:ext>
                    </a:extLst>
                  </p:cNvPr>
                  <p:cNvGrpSpPr/>
                  <p:nvPr/>
                </p:nvGrpSpPr>
                <p:grpSpPr>
                  <a:xfrm>
                    <a:off x="211140" y="2377816"/>
                    <a:ext cx="4063193" cy="2616235"/>
                    <a:chOff x="211140" y="2377816"/>
                    <a:chExt cx="4063193" cy="2616235"/>
                  </a:xfrm>
                </p:grpSpPr>
                <p:grpSp>
                  <p:nvGrpSpPr>
                    <p:cNvPr id="71" name="Agrupar 23">
                      <a:extLst>
                        <a:ext uri="{FF2B5EF4-FFF2-40B4-BE49-F238E27FC236}">
                          <a16:creationId xmlns:a16="http://schemas.microsoft.com/office/drawing/2014/main" id="{BA2293D7-5DCD-4A2B-8C1A-B5A4F3F691B0}"/>
                        </a:ext>
                      </a:extLst>
                    </p:cNvPr>
                    <p:cNvGrpSpPr/>
                    <p:nvPr/>
                  </p:nvGrpSpPr>
                  <p:grpSpPr>
                    <a:xfrm>
                      <a:off x="211140" y="3016395"/>
                      <a:ext cx="2347603" cy="1977656"/>
                      <a:chOff x="245500" y="2442711"/>
                      <a:chExt cx="2347603" cy="1977656"/>
                    </a:xfrm>
                  </p:grpSpPr>
                  <p:sp>
                    <p:nvSpPr>
                      <p:cNvPr id="79" name="Forma libre 31">
                        <a:extLst>
                          <a:ext uri="{FF2B5EF4-FFF2-40B4-BE49-F238E27FC236}">
                            <a16:creationId xmlns:a16="http://schemas.microsoft.com/office/drawing/2014/main" id="{9C4252EB-C8BD-455D-8E0A-0FFEFFE72326}"/>
                          </a:ext>
                        </a:extLst>
                      </p:cNvPr>
                      <p:cNvSpPr/>
                      <p:nvPr/>
                    </p:nvSpPr>
                    <p:spPr>
                      <a:xfrm>
                        <a:off x="245500" y="2442711"/>
                        <a:ext cx="914400" cy="1977656"/>
                      </a:xfrm>
                      <a:custGeom>
                        <a:avLst/>
                        <a:gdLst>
                          <a:gd name="connsiteX0" fmla="*/ 914400 w 914400"/>
                          <a:gd name="connsiteY0" fmla="*/ 0 h 1977656"/>
                          <a:gd name="connsiteX1" fmla="*/ 914400 w 914400"/>
                          <a:gd name="connsiteY1" fmla="*/ 1488558 h 1977656"/>
                          <a:gd name="connsiteX2" fmla="*/ 0 w 914400"/>
                          <a:gd name="connsiteY2" fmla="*/ 1977656 h 1977656"/>
                        </a:gdLst>
                        <a:ahLst/>
                        <a:cxnLst>
                          <a:cxn ang="0">
                            <a:pos x="connsiteX0" y="connsiteY0"/>
                          </a:cxn>
                          <a:cxn ang="0">
                            <a:pos x="connsiteX1" y="connsiteY1"/>
                          </a:cxn>
                          <a:cxn ang="0">
                            <a:pos x="connsiteX2" y="connsiteY2"/>
                          </a:cxn>
                        </a:cxnLst>
                        <a:rect l="l" t="t" r="r" b="b"/>
                        <a:pathLst>
                          <a:path w="914400" h="1977656">
                            <a:moveTo>
                              <a:pt x="914400" y="0"/>
                            </a:moveTo>
                            <a:lnTo>
                              <a:pt x="914400" y="1488558"/>
                            </a:lnTo>
                            <a:lnTo>
                              <a:pt x="0" y="1977656"/>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80" name="Conector recto 79">
                        <a:extLst>
                          <a:ext uri="{FF2B5EF4-FFF2-40B4-BE49-F238E27FC236}">
                            <a16:creationId xmlns:a16="http://schemas.microsoft.com/office/drawing/2014/main" id="{B302163D-8FC8-44C0-8452-9347B67298F9}"/>
                          </a:ext>
                        </a:extLst>
                      </p:cNvPr>
                      <p:cNvCxnSpPr>
                        <a:cxnSpLocks/>
                      </p:cNvCxnSpPr>
                      <p:nvPr/>
                    </p:nvCxnSpPr>
                    <p:spPr>
                      <a:xfrm>
                        <a:off x="1159900" y="3931269"/>
                        <a:ext cx="1433203" cy="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2" name="Agrupar 24">
                      <a:extLst>
                        <a:ext uri="{FF2B5EF4-FFF2-40B4-BE49-F238E27FC236}">
                          <a16:creationId xmlns:a16="http://schemas.microsoft.com/office/drawing/2014/main" id="{AC2990C9-8607-44E9-BB8E-BB94B5728FD5}"/>
                        </a:ext>
                      </a:extLst>
                    </p:cNvPr>
                    <p:cNvGrpSpPr/>
                    <p:nvPr/>
                  </p:nvGrpSpPr>
                  <p:grpSpPr>
                    <a:xfrm>
                      <a:off x="1304257" y="2377816"/>
                      <a:ext cx="2970076" cy="2576130"/>
                      <a:chOff x="1859250" y="2448500"/>
                      <a:chExt cx="2970076" cy="2576130"/>
                    </a:xfrm>
                  </p:grpSpPr>
                  <p:grpSp>
                    <p:nvGrpSpPr>
                      <p:cNvPr id="73" name="Agrupar 25">
                        <a:extLst>
                          <a:ext uri="{FF2B5EF4-FFF2-40B4-BE49-F238E27FC236}">
                            <a16:creationId xmlns:a16="http://schemas.microsoft.com/office/drawing/2014/main" id="{23088A38-546D-402E-A868-8ABD1A2F41C3}"/>
                          </a:ext>
                        </a:extLst>
                      </p:cNvPr>
                      <p:cNvGrpSpPr/>
                      <p:nvPr/>
                    </p:nvGrpSpPr>
                    <p:grpSpPr>
                      <a:xfrm>
                        <a:off x="1859250" y="3064054"/>
                        <a:ext cx="2590342" cy="1960576"/>
                        <a:chOff x="447583" y="3458327"/>
                        <a:chExt cx="2590342" cy="1960576"/>
                      </a:xfrm>
                    </p:grpSpPr>
                    <p:sp>
                      <p:nvSpPr>
                        <p:cNvPr id="77" name="Forma libre 29">
                          <a:extLst>
                            <a:ext uri="{FF2B5EF4-FFF2-40B4-BE49-F238E27FC236}">
                              <a16:creationId xmlns:a16="http://schemas.microsoft.com/office/drawing/2014/main" id="{9D49BE1E-7D07-4979-9ABF-1625B0CD8885}"/>
                            </a:ext>
                          </a:extLst>
                        </p:cNvPr>
                        <p:cNvSpPr/>
                        <p:nvPr/>
                      </p:nvSpPr>
                      <p:spPr>
                        <a:xfrm>
                          <a:off x="447583" y="3458327"/>
                          <a:ext cx="661127" cy="1960576"/>
                        </a:xfrm>
                        <a:custGeom>
                          <a:avLst/>
                          <a:gdLst>
                            <a:gd name="connsiteX0" fmla="*/ 914400 w 914400"/>
                            <a:gd name="connsiteY0" fmla="*/ 0 h 1977656"/>
                            <a:gd name="connsiteX1" fmla="*/ 914400 w 914400"/>
                            <a:gd name="connsiteY1" fmla="*/ 1488558 h 1977656"/>
                            <a:gd name="connsiteX2" fmla="*/ 0 w 914400"/>
                            <a:gd name="connsiteY2" fmla="*/ 1977656 h 1977656"/>
                          </a:gdLst>
                          <a:ahLst/>
                          <a:cxnLst>
                            <a:cxn ang="0">
                              <a:pos x="connsiteX0" y="connsiteY0"/>
                            </a:cxn>
                            <a:cxn ang="0">
                              <a:pos x="connsiteX1" y="connsiteY1"/>
                            </a:cxn>
                            <a:cxn ang="0">
                              <a:pos x="connsiteX2" y="connsiteY2"/>
                            </a:cxn>
                          </a:cxnLst>
                          <a:rect l="l" t="t" r="r" b="b"/>
                          <a:pathLst>
                            <a:path w="914400" h="1977656">
                              <a:moveTo>
                                <a:pt x="914400" y="0"/>
                              </a:moveTo>
                              <a:lnTo>
                                <a:pt x="914400" y="1488558"/>
                              </a:lnTo>
                              <a:lnTo>
                                <a:pt x="0" y="1977656"/>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78" name="Conector recto 77">
                          <a:extLst>
                            <a:ext uri="{FF2B5EF4-FFF2-40B4-BE49-F238E27FC236}">
                              <a16:creationId xmlns:a16="http://schemas.microsoft.com/office/drawing/2014/main" id="{82AA8123-1DD8-4A68-B83F-A6D65FB6181F}"/>
                            </a:ext>
                          </a:extLst>
                        </p:cNvPr>
                        <p:cNvCxnSpPr/>
                        <p:nvPr/>
                      </p:nvCxnSpPr>
                      <p:spPr>
                        <a:xfrm>
                          <a:off x="1060270" y="4962577"/>
                          <a:ext cx="1977655" cy="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4" name="CuadroTexto 73">
                            <a:extLst>
                              <a:ext uri="{FF2B5EF4-FFF2-40B4-BE49-F238E27FC236}">
                                <a16:creationId xmlns:a16="http://schemas.microsoft.com/office/drawing/2014/main" id="{C3BF14C3-87D8-4CFE-90FD-295FAD963335}"/>
                              </a:ext>
                            </a:extLst>
                          </p:cNvPr>
                          <p:cNvSpPr txBox="1"/>
                          <p:nvPr/>
                        </p:nvSpPr>
                        <p:spPr>
                          <a:xfrm>
                            <a:off x="2224798" y="2448500"/>
                            <a:ext cx="51937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latin typeface="Cambria Math" charset="0"/>
                                    </a:rPr>
                                    <m:t>𝑆</m:t>
                                  </m:r>
                                  <m:r>
                                    <a:rPr lang="es-ES" sz="4000" b="0" i="1" smtClean="0">
                                      <a:latin typeface="Cambria Math" charset="0"/>
                                    </a:rPr>
                                    <m:t>′</m:t>
                                  </m:r>
                                </m:oMath>
                              </m:oMathPara>
                            </a14:m>
                            <a:endParaRPr lang="es-ES_tradnl" sz="4000" dirty="0"/>
                          </a:p>
                        </p:txBody>
                      </p:sp>
                    </mc:Choice>
                    <mc:Fallback xmlns="">
                      <p:sp>
                        <p:nvSpPr>
                          <p:cNvPr id="74" name="CuadroTexto 73">
                            <a:extLst>
                              <a:ext uri="{FF2B5EF4-FFF2-40B4-BE49-F238E27FC236}">
                                <a16:creationId xmlns:a16="http://schemas.microsoft.com/office/drawing/2014/main" id="{C3BF14C3-87D8-4CFE-90FD-295FAD963335}"/>
                              </a:ext>
                            </a:extLst>
                          </p:cNvPr>
                          <p:cNvSpPr txBox="1">
                            <a:spLocks noRot="1" noChangeAspect="1" noMove="1" noResize="1" noEditPoints="1" noAdjustHandles="1" noChangeArrowheads="1" noChangeShapeType="1" noTextEdit="1"/>
                          </p:cNvSpPr>
                          <p:nvPr/>
                        </p:nvSpPr>
                        <p:spPr>
                          <a:xfrm>
                            <a:off x="2224798" y="2448500"/>
                            <a:ext cx="519373" cy="615553"/>
                          </a:xfrm>
                          <a:prstGeom prst="rect">
                            <a:avLst/>
                          </a:prstGeom>
                          <a:blipFill>
                            <a:blip r:embed="rId10"/>
                            <a:stretch>
                              <a:fillRect l="-26190" t="-2041" r="-26190" b="-12245"/>
                            </a:stretch>
                          </a:blipFill>
                        </p:spPr>
                        <p:txBody>
                          <a:bodyPr/>
                          <a:lstStyle/>
                          <a:p>
                            <a:r>
                              <a:rPr lang="en-US">
                                <a:noFill/>
                              </a:rPr>
                              <a:t> </a:t>
                            </a:r>
                          </a:p>
                        </p:txBody>
                      </p:sp>
                    </mc:Fallback>
                  </mc:AlternateContent>
                  <p:cxnSp>
                    <p:nvCxnSpPr>
                      <p:cNvPr id="75" name="Conector recto de flecha 74">
                        <a:extLst>
                          <a:ext uri="{FF2B5EF4-FFF2-40B4-BE49-F238E27FC236}">
                            <a16:creationId xmlns:a16="http://schemas.microsoft.com/office/drawing/2014/main" id="{5FAC10C2-0E40-42EF-8734-7E745BA239BF}"/>
                          </a:ext>
                        </a:extLst>
                      </p:cNvPr>
                      <p:cNvCxnSpPr/>
                      <p:nvPr/>
                    </p:nvCxnSpPr>
                    <p:spPr>
                      <a:xfrm>
                        <a:off x="2536798" y="3300320"/>
                        <a:ext cx="821149"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Rectángulo 75">
                            <a:extLst>
                              <a:ext uri="{FF2B5EF4-FFF2-40B4-BE49-F238E27FC236}">
                                <a16:creationId xmlns:a16="http://schemas.microsoft.com/office/drawing/2014/main" id="{E22363B5-CB49-4DC8-B200-382B94EF5C61}"/>
                              </a:ext>
                            </a:extLst>
                          </p:cNvPr>
                          <p:cNvSpPr/>
                          <p:nvPr/>
                        </p:nvSpPr>
                        <p:spPr>
                          <a:xfrm>
                            <a:off x="3292752" y="3283816"/>
                            <a:ext cx="1536574" cy="511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charset="0"/>
                                        </a:rPr>
                                        <m:t>𝑣</m:t>
                                      </m:r>
                                    </m:e>
                                    <m:sub>
                                      <m:sSup>
                                        <m:sSupPr>
                                          <m:ctrlPr>
                                            <a:rPr lang="es-ES" sz="2400" b="0" i="1" smtClean="0">
                                              <a:latin typeface="Cambria Math" panose="02040503050406030204" pitchFamily="18" charset="0"/>
                                            </a:rPr>
                                          </m:ctrlPr>
                                        </m:sSupPr>
                                        <m:e>
                                          <m:r>
                                            <a:rPr lang="es-ES" sz="2400" b="0" i="1" smtClean="0">
                                              <a:latin typeface="Cambria Math" charset="0"/>
                                            </a:rPr>
                                            <m:t>𝑆</m:t>
                                          </m:r>
                                        </m:e>
                                        <m:sup>
                                          <m:r>
                                            <a:rPr lang="es-ES" sz="2400" b="0" i="1" smtClean="0">
                                              <a:latin typeface="Cambria Math" charset="0"/>
                                            </a:rPr>
                                            <m:t>′</m:t>
                                          </m:r>
                                        </m:sup>
                                      </m:sSup>
                                      <m:r>
                                        <a:rPr lang="es-ES" sz="2400" b="0" i="1" smtClean="0">
                                          <a:latin typeface="Cambria Math" charset="0"/>
                                        </a:rPr>
                                        <m:t>/</m:t>
                                      </m:r>
                                      <m:r>
                                        <a:rPr lang="es-ES" sz="2400" b="0" i="1" smtClean="0">
                                          <a:latin typeface="Cambria Math" charset="0"/>
                                        </a:rPr>
                                        <m:t>𝑆</m:t>
                                      </m:r>
                                    </m:sub>
                                  </m:sSub>
                                  <m:r>
                                    <a:rPr lang="es-ES" sz="2400" b="0" i="1" smtClean="0">
                                      <a:latin typeface="Cambria Math" charset="0"/>
                                    </a:rPr>
                                    <m:t>=</m:t>
                                  </m:r>
                                  <m:r>
                                    <a:rPr lang="es-ES" sz="2400" b="0" i="1" smtClean="0">
                                      <a:latin typeface="Cambria Math" charset="0"/>
                                    </a:rPr>
                                    <m:t>𝑢</m:t>
                                  </m:r>
                                  <m:r>
                                    <a:rPr lang="es-ES" sz="2400" b="0" i="1" smtClean="0">
                                      <a:latin typeface="Cambria Math" charset="0"/>
                                    </a:rPr>
                                    <m:t> </m:t>
                                  </m:r>
                                </m:oMath>
                              </m:oMathPara>
                            </a14:m>
                            <a:endParaRPr lang="es-ES_tradnl" sz="2400" dirty="0"/>
                          </a:p>
                        </p:txBody>
                      </p:sp>
                    </mc:Choice>
                    <mc:Fallback xmlns="">
                      <p:sp>
                        <p:nvSpPr>
                          <p:cNvPr id="76" name="Rectángulo 75">
                            <a:extLst>
                              <a:ext uri="{FF2B5EF4-FFF2-40B4-BE49-F238E27FC236}">
                                <a16:creationId xmlns:a16="http://schemas.microsoft.com/office/drawing/2014/main" id="{E22363B5-CB49-4DC8-B200-382B94EF5C61}"/>
                              </a:ext>
                            </a:extLst>
                          </p:cNvPr>
                          <p:cNvSpPr>
                            <a:spLocks noRot="1" noChangeAspect="1" noMove="1" noResize="1" noEditPoints="1" noAdjustHandles="1" noChangeArrowheads="1" noChangeShapeType="1" noTextEdit="1"/>
                          </p:cNvSpPr>
                          <p:nvPr/>
                        </p:nvSpPr>
                        <p:spPr>
                          <a:xfrm>
                            <a:off x="3292752" y="3283816"/>
                            <a:ext cx="1536574" cy="511358"/>
                          </a:xfrm>
                          <a:prstGeom prst="rect">
                            <a:avLst/>
                          </a:prstGeom>
                          <a:blipFill>
                            <a:blip r:embed="rId11"/>
                            <a:stretch>
                              <a:fillRect r="-1639" b="-9756"/>
                            </a:stretch>
                          </a:blipFill>
                        </p:spPr>
                        <p:txBody>
                          <a:bodyPr/>
                          <a:lstStyle/>
                          <a:p>
                            <a:r>
                              <a:rPr lang="en-US">
                                <a:noFill/>
                              </a:rPr>
                              <a:t> </a:t>
                            </a:r>
                          </a:p>
                        </p:txBody>
                      </p:sp>
                    </mc:Fallback>
                  </mc:AlternateContent>
                </p:grpSp>
              </p:grpSp>
              <p:grpSp>
                <p:nvGrpSpPr>
                  <p:cNvPr id="68" name="Agrupar 20">
                    <a:extLst>
                      <a:ext uri="{FF2B5EF4-FFF2-40B4-BE49-F238E27FC236}">
                        <a16:creationId xmlns:a16="http://schemas.microsoft.com/office/drawing/2014/main" id="{42AF2AEA-11C4-4E6B-9387-6C811068DE2B}"/>
                      </a:ext>
                    </a:extLst>
                  </p:cNvPr>
                  <p:cNvGrpSpPr/>
                  <p:nvPr/>
                </p:nvGrpSpPr>
                <p:grpSpPr>
                  <a:xfrm>
                    <a:off x="3032864" y="1910065"/>
                    <a:ext cx="1145287" cy="536394"/>
                    <a:chOff x="3032864" y="1910065"/>
                    <a:chExt cx="1145287" cy="536394"/>
                  </a:xfrm>
                </p:grpSpPr>
                <p:sp>
                  <p:nvSpPr>
                    <p:cNvPr id="69" name="Elipse 68">
                      <a:extLst>
                        <a:ext uri="{FF2B5EF4-FFF2-40B4-BE49-F238E27FC236}">
                          <a16:creationId xmlns:a16="http://schemas.microsoft.com/office/drawing/2014/main" id="{C081BD64-3E33-45A2-B160-9EE9D3A0D8D7}"/>
                        </a:ext>
                      </a:extLst>
                    </p:cNvPr>
                    <p:cNvSpPr/>
                    <p:nvPr/>
                  </p:nvSpPr>
                  <p:spPr>
                    <a:xfrm>
                      <a:off x="3032864" y="2201374"/>
                      <a:ext cx="245085" cy="2450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0" name="CuadroTexto 69">
                      <a:extLst>
                        <a:ext uri="{FF2B5EF4-FFF2-40B4-BE49-F238E27FC236}">
                          <a16:creationId xmlns:a16="http://schemas.microsoft.com/office/drawing/2014/main" id="{10AA1F8C-B069-48FE-8CD0-081EB2609AE0}"/>
                        </a:ext>
                      </a:extLst>
                    </p:cNvPr>
                    <p:cNvSpPr txBox="1"/>
                    <p:nvPr/>
                  </p:nvSpPr>
                  <p:spPr>
                    <a:xfrm>
                      <a:off x="3384344" y="1910065"/>
                      <a:ext cx="793807" cy="369332"/>
                    </a:xfrm>
                    <a:prstGeom prst="rect">
                      <a:avLst/>
                    </a:prstGeom>
                    <a:noFill/>
                  </p:spPr>
                  <p:txBody>
                    <a:bodyPr wrap="none" rtlCol="0">
                      <a:spAutoFit/>
                    </a:bodyPr>
                    <a:lstStyle/>
                    <a:p>
                      <a:r>
                        <a:rPr lang="es-ES_tradnl"/>
                        <a:t>objeto</a:t>
                      </a:r>
                    </a:p>
                  </p:txBody>
                </p:sp>
              </p:grpSp>
            </p:grpSp>
          </p:grpSp>
          <p:cxnSp>
            <p:nvCxnSpPr>
              <p:cNvPr id="62" name="Conector recto de flecha 61">
                <a:extLst>
                  <a:ext uri="{FF2B5EF4-FFF2-40B4-BE49-F238E27FC236}">
                    <a16:creationId xmlns:a16="http://schemas.microsoft.com/office/drawing/2014/main" id="{62F86E99-0477-421E-80B9-78F07C0C3697}"/>
                  </a:ext>
                </a:extLst>
              </p:cNvPr>
              <p:cNvCxnSpPr>
                <a:cxnSpLocks/>
                <a:stCxn id="77" idx="1"/>
                <a:endCxn id="69" idx="3"/>
              </p:cNvCxnSpPr>
              <p:nvPr/>
            </p:nvCxnSpPr>
            <p:spPr>
              <a:xfrm flipV="1">
                <a:off x="5840632" y="2994683"/>
                <a:ext cx="1103372" cy="205850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a:extLst>
                  <a:ext uri="{FF2B5EF4-FFF2-40B4-BE49-F238E27FC236}">
                    <a16:creationId xmlns:a16="http://schemas.microsoft.com/office/drawing/2014/main" id="{C261359F-74DC-423B-838C-562CF0FDBE1F}"/>
                  </a:ext>
                </a:extLst>
              </p:cNvPr>
              <p:cNvCxnSpPr>
                <a:cxnSpLocks/>
              </p:cNvCxnSpPr>
              <p:nvPr/>
            </p:nvCxnSpPr>
            <p:spPr>
              <a:xfrm>
                <a:off x="5003103" y="5079237"/>
                <a:ext cx="839844" cy="1224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de flecha 63">
                <a:extLst>
                  <a:ext uri="{FF2B5EF4-FFF2-40B4-BE49-F238E27FC236}">
                    <a16:creationId xmlns:a16="http://schemas.microsoft.com/office/drawing/2014/main" id="{920C8717-BE24-4510-9AE0-72E0A626AB44}"/>
                  </a:ext>
                </a:extLst>
              </p:cNvPr>
              <p:cNvCxnSpPr>
                <a:stCxn id="79" idx="1"/>
                <a:endCxn id="69" idx="3"/>
              </p:cNvCxnSpPr>
              <p:nvPr/>
            </p:nvCxnSpPr>
            <p:spPr>
              <a:xfrm flipV="1">
                <a:off x="5000788" y="2994683"/>
                <a:ext cx="1943216" cy="209438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BE94BD48-DAF4-4667-A1B7-6643330BC6AF}"/>
                    </a:ext>
                  </a:extLst>
                </p:cNvPr>
                <p:cNvSpPr txBox="1"/>
                <p:nvPr/>
              </p:nvSpPr>
              <p:spPr>
                <a:xfrm>
                  <a:off x="3539064" y="2336422"/>
                  <a:ext cx="4983480" cy="461665"/>
                </a:xfrm>
                <a:prstGeom prst="rect">
                  <a:avLst/>
                </a:prstGeom>
                <a:noFill/>
              </p:spPr>
              <p:txBody>
                <a:bodyPr wrap="none" rtlCol="0">
                  <a:spAutoFit/>
                </a:bodyPr>
                <a:lstStyle/>
                <a:p>
                  <a:r>
                    <a:rPr lang="es-CL" sz="2400" dirty="0"/>
                    <a:t>Dirección del movimiento relativo es </a:t>
                  </a:r>
                  <a14:m>
                    <m:oMath xmlns:m="http://schemas.openxmlformats.org/officeDocument/2006/math">
                      <m:r>
                        <a:rPr lang="es-CL" sz="2400" i="1" dirty="0" smtClean="0">
                          <a:latin typeface="Cambria Math" panose="02040503050406030204" pitchFamily="18" charset="0"/>
                        </a:rPr>
                        <m:t>𝑥</m:t>
                      </m:r>
                    </m:oMath>
                  </a14:m>
                  <a:endParaRPr lang="es-CL" sz="2400" dirty="0"/>
                </a:p>
              </p:txBody>
            </p:sp>
          </mc:Choice>
          <mc:Fallback xmlns="">
            <p:sp>
              <p:nvSpPr>
                <p:cNvPr id="4" name="CuadroTexto 3">
                  <a:extLst>
                    <a:ext uri="{FF2B5EF4-FFF2-40B4-BE49-F238E27FC236}">
                      <a16:creationId xmlns:a16="http://schemas.microsoft.com/office/drawing/2014/main" id="{BE94BD48-DAF4-4667-A1B7-6643330BC6AF}"/>
                    </a:ext>
                  </a:extLst>
                </p:cNvPr>
                <p:cNvSpPr txBox="1">
                  <a:spLocks noRot="1" noChangeAspect="1" noMove="1" noResize="1" noEditPoints="1" noAdjustHandles="1" noChangeArrowheads="1" noChangeShapeType="1" noTextEdit="1"/>
                </p:cNvSpPr>
                <p:nvPr/>
              </p:nvSpPr>
              <p:spPr>
                <a:xfrm>
                  <a:off x="3539064" y="2336422"/>
                  <a:ext cx="4983480" cy="461665"/>
                </a:xfrm>
                <a:prstGeom prst="rect">
                  <a:avLst/>
                </a:prstGeom>
                <a:blipFill>
                  <a:blip r:embed="rId12"/>
                  <a:stretch>
                    <a:fillRect l="-1777" t="-7895" b="-26316"/>
                  </a:stretch>
                </a:blipFill>
              </p:spPr>
              <p:txBody>
                <a:bodyPr/>
                <a:lstStyle/>
                <a:p>
                  <a:r>
                    <a:rPr lang="en-US">
                      <a:noFill/>
                    </a:rPr>
                    <a:t> </a:t>
                  </a:r>
                </a:p>
              </p:txBody>
            </p:sp>
          </mc:Fallback>
        </mc:AlternateContent>
      </p:grpSp>
      <p:grpSp>
        <p:nvGrpSpPr>
          <p:cNvPr id="10" name="Grupo 9">
            <a:extLst>
              <a:ext uri="{FF2B5EF4-FFF2-40B4-BE49-F238E27FC236}">
                <a16:creationId xmlns:a16="http://schemas.microsoft.com/office/drawing/2014/main" id="{1098C9D0-0AC4-4C3A-9DD3-ACA76E2574AB}"/>
              </a:ext>
            </a:extLst>
          </p:cNvPr>
          <p:cNvGrpSpPr/>
          <p:nvPr/>
        </p:nvGrpSpPr>
        <p:grpSpPr>
          <a:xfrm>
            <a:off x="9195509" y="4691383"/>
            <a:ext cx="2351810" cy="2007590"/>
            <a:chOff x="6151248" y="4347852"/>
            <a:chExt cx="2351810" cy="2007590"/>
          </a:xfrm>
        </p:grpSpPr>
        <mc:AlternateContent xmlns:mc="http://schemas.openxmlformats.org/markup-compatibility/2006" xmlns:a14="http://schemas.microsoft.com/office/drawing/2010/main">
          <mc:Choice Requires="a14">
            <p:sp>
              <p:nvSpPr>
                <p:cNvPr id="81" name="Rectángulo 80">
                  <a:extLst>
                    <a:ext uri="{FF2B5EF4-FFF2-40B4-BE49-F238E27FC236}">
                      <a16:creationId xmlns:a16="http://schemas.microsoft.com/office/drawing/2014/main" id="{872A1A26-749D-4D4C-847C-B2D2D96EA3BB}"/>
                    </a:ext>
                  </a:extLst>
                </p:cNvPr>
                <p:cNvSpPr/>
                <p:nvPr/>
              </p:nvSpPr>
              <p:spPr>
                <a:xfrm>
                  <a:off x="6292068" y="4347852"/>
                  <a:ext cx="2210990" cy="1437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2800" i="1" smtClean="0">
                            <a:latin typeface="Cambria Math" charset="0"/>
                          </a:rPr>
                          <m:t>𝛾</m:t>
                        </m:r>
                        <m:r>
                          <a:rPr lang="es-ES" sz="2800" b="0" i="1" smtClean="0">
                            <a:latin typeface="Cambria Math" charset="0"/>
                          </a:rPr>
                          <m:t>=</m:t>
                        </m:r>
                        <m:f>
                          <m:fPr>
                            <m:ctrlPr>
                              <a:rPr lang="es-ES" sz="2800" b="0" i="1" smtClean="0">
                                <a:latin typeface="Cambria Math" panose="02040503050406030204" pitchFamily="18" charset="0"/>
                              </a:rPr>
                            </m:ctrlPr>
                          </m:fPr>
                          <m:num>
                            <m:r>
                              <a:rPr lang="es-ES" sz="2800" b="0" i="1" smtClean="0">
                                <a:latin typeface="Cambria Math" charset="0"/>
                              </a:rPr>
                              <m:t>1</m:t>
                            </m:r>
                          </m:num>
                          <m:den>
                            <m:rad>
                              <m:radPr>
                                <m:degHide m:val="on"/>
                                <m:ctrlPr>
                                  <a:rPr lang="es-ES" sz="2800" b="0" i="1" smtClean="0">
                                    <a:latin typeface="Cambria Math" panose="02040503050406030204" pitchFamily="18" charset="0"/>
                                  </a:rPr>
                                </m:ctrlPr>
                              </m:radPr>
                              <m:deg/>
                              <m:e>
                                <m:r>
                                  <a:rPr lang="es-ES" sz="2800" b="0" i="1" smtClean="0">
                                    <a:latin typeface="Cambria Math" charset="0"/>
                                  </a:rPr>
                                  <m:t>1−</m:t>
                                </m:r>
                                <m:f>
                                  <m:fPr>
                                    <m:ctrlPr>
                                      <a:rPr lang="es-ES" sz="2800" b="0" i="1" smtClean="0">
                                        <a:latin typeface="Cambria Math" panose="02040503050406030204" pitchFamily="18" charset="0"/>
                                      </a:rPr>
                                    </m:ctrlPr>
                                  </m:fPr>
                                  <m:num>
                                    <m:sSup>
                                      <m:sSupPr>
                                        <m:ctrlPr>
                                          <a:rPr lang="es-ES" sz="2800" b="0" i="1" smtClean="0">
                                            <a:latin typeface="Cambria Math" panose="02040503050406030204" pitchFamily="18" charset="0"/>
                                          </a:rPr>
                                        </m:ctrlPr>
                                      </m:sSupPr>
                                      <m:e>
                                        <m:r>
                                          <a:rPr lang="es-ES" sz="2800" b="0" i="1" smtClean="0">
                                            <a:solidFill>
                                              <a:srgbClr val="0432FF"/>
                                            </a:solidFill>
                                            <a:latin typeface="Cambria Math" charset="0"/>
                                          </a:rPr>
                                          <m:t>𝑢</m:t>
                                        </m:r>
                                      </m:e>
                                      <m:sup>
                                        <m:r>
                                          <a:rPr lang="es-ES" sz="2800" b="0" i="1" smtClean="0">
                                            <a:latin typeface="Cambria Math" charset="0"/>
                                          </a:rPr>
                                          <m:t>2</m:t>
                                        </m:r>
                                      </m:sup>
                                    </m:sSup>
                                  </m:num>
                                  <m:den>
                                    <m:sSup>
                                      <m:sSupPr>
                                        <m:ctrlPr>
                                          <a:rPr lang="es-ES" sz="2800" b="0" i="1" smtClean="0">
                                            <a:latin typeface="Cambria Math" panose="02040503050406030204" pitchFamily="18" charset="0"/>
                                          </a:rPr>
                                        </m:ctrlPr>
                                      </m:sSupPr>
                                      <m:e>
                                        <m:r>
                                          <a:rPr lang="es-ES" sz="2800" b="0" i="1" smtClean="0">
                                            <a:latin typeface="Cambria Math" charset="0"/>
                                          </a:rPr>
                                          <m:t>𝑐</m:t>
                                        </m:r>
                                      </m:e>
                                      <m:sup>
                                        <m:r>
                                          <a:rPr lang="es-ES" sz="2800" b="0" i="1" smtClean="0">
                                            <a:latin typeface="Cambria Math" charset="0"/>
                                          </a:rPr>
                                          <m:t>2</m:t>
                                        </m:r>
                                      </m:sup>
                                    </m:sSup>
                                  </m:den>
                                </m:f>
                              </m:e>
                            </m:rad>
                          </m:den>
                        </m:f>
                      </m:oMath>
                    </m:oMathPara>
                  </a14:m>
                  <a:endParaRPr lang="es-ES_tradnl" sz="2800" dirty="0"/>
                </a:p>
              </p:txBody>
            </p:sp>
          </mc:Choice>
          <mc:Fallback xmlns="">
            <p:sp>
              <p:nvSpPr>
                <p:cNvPr id="81" name="Rectángulo 80">
                  <a:extLst>
                    <a:ext uri="{FF2B5EF4-FFF2-40B4-BE49-F238E27FC236}">
                      <a16:creationId xmlns:a16="http://schemas.microsoft.com/office/drawing/2014/main" id="{872A1A26-749D-4D4C-847C-B2D2D96EA3BB}"/>
                    </a:ext>
                  </a:extLst>
                </p:cNvPr>
                <p:cNvSpPr>
                  <a:spLocks noRot="1" noChangeAspect="1" noMove="1" noResize="1" noEditPoints="1" noAdjustHandles="1" noChangeArrowheads="1" noChangeShapeType="1" noTextEdit="1"/>
                </p:cNvSpPr>
                <p:nvPr/>
              </p:nvSpPr>
              <p:spPr>
                <a:xfrm>
                  <a:off x="6292068" y="4347852"/>
                  <a:ext cx="2210990" cy="1437701"/>
                </a:xfrm>
                <a:prstGeom prst="rect">
                  <a:avLst/>
                </a:prstGeom>
                <a:blipFill>
                  <a:blip r:embed="rId13"/>
                  <a:stretch>
                    <a:fillRect/>
                  </a:stretch>
                </a:blipFill>
              </p:spPr>
              <p:txBody>
                <a:bodyPr/>
                <a:lstStyle/>
                <a:p>
                  <a:r>
                    <a:rPr lang="es-CL">
                      <a:noFill/>
                    </a:rPr>
                    <a:t> </a:t>
                  </a:r>
                </a:p>
              </p:txBody>
            </p:sp>
          </mc:Fallback>
        </mc:AlternateContent>
        <p:sp>
          <p:nvSpPr>
            <p:cNvPr id="82" name="CuadroTexto 81">
              <a:extLst>
                <a:ext uri="{FF2B5EF4-FFF2-40B4-BE49-F238E27FC236}">
                  <a16:creationId xmlns:a16="http://schemas.microsoft.com/office/drawing/2014/main" id="{8FBF830C-70C2-4294-B029-31BE5F5701B2}"/>
                </a:ext>
              </a:extLst>
            </p:cNvPr>
            <p:cNvSpPr txBox="1"/>
            <p:nvPr/>
          </p:nvSpPr>
          <p:spPr>
            <a:xfrm>
              <a:off x="6151248" y="5893777"/>
              <a:ext cx="2349746" cy="461665"/>
            </a:xfrm>
            <a:prstGeom prst="rect">
              <a:avLst/>
            </a:prstGeom>
            <a:noFill/>
          </p:spPr>
          <p:txBody>
            <a:bodyPr wrap="none" rtlCol="0">
              <a:spAutoFit/>
            </a:bodyPr>
            <a:lstStyle/>
            <a:p>
              <a:r>
                <a:rPr lang="es-CL" sz="2400" dirty="0"/>
                <a:t>Factor de Lorentz</a:t>
              </a:r>
            </a:p>
          </p:txBody>
        </p:sp>
      </p:grpSp>
    </p:spTree>
    <p:extLst>
      <p:ext uri="{BB962C8B-B14F-4D97-AF65-F5344CB8AC3E}">
        <p14:creationId xmlns:p14="http://schemas.microsoft.com/office/powerpoint/2010/main" val="101616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Electromagnetismo</a:t>
            </a:r>
          </a:p>
        </p:txBody>
      </p:sp>
      <p:grpSp>
        <p:nvGrpSpPr>
          <p:cNvPr id="14" name="Agrupar 13"/>
          <p:cNvGrpSpPr/>
          <p:nvPr/>
        </p:nvGrpSpPr>
        <p:grpSpPr>
          <a:xfrm>
            <a:off x="530297" y="2685220"/>
            <a:ext cx="2488201" cy="3535999"/>
            <a:chOff x="3143672" y="2276872"/>
            <a:chExt cx="2488201" cy="3535999"/>
          </a:xfrm>
        </p:grpSpPr>
        <p:grpSp>
          <p:nvGrpSpPr>
            <p:cNvPr id="22" name="Agrupar 21"/>
            <p:cNvGrpSpPr/>
            <p:nvPr/>
          </p:nvGrpSpPr>
          <p:grpSpPr>
            <a:xfrm>
              <a:off x="3143672" y="2276872"/>
              <a:ext cx="2488201" cy="3535999"/>
              <a:chOff x="3143672" y="2276872"/>
              <a:chExt cx="2488201" cy="3535999"/>
            </a:xfrm>
          </p:grpSpPr>
          <p:pic>
            <p:nvPicPr>
              <p:cNvPr id="9" name="Imagen 8" descr="hendrik_lorentz.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2" y="2276872"/>
                <a:ext cx="2488201" cy="3168000"/>
              </a:xfrm>
              <a:prstGeom prst="rect">
                <a:avLst/>
              </a:prstGeom>
            </p:spPr>
          </p:pic>
          <p:sp>
            <p:nvSpPr>
              <p:cNvPr id="21" name="Rectángulo 20"/>
              <p:cNvSpPr/>
              <p:nvPr/>
            </p:nvSpPr>
            <p:spPr>
              <a:xfrm>
                <a:off x="3545234" y="5443539"/>
                <a:ext cx="1685077" cy="369332"/>
              </a:xfrm>
              <a:prstGeom prst="rect">
                <a:avLst/>
              </a:prstGeom>
            </p:spPr>
            <p:txBody>
              <a:bodyPr wrap="none">
                <a:spAutoFit/>
              </a:bodyPr>
              <a:lstStyle/>
              <a:p>
                <a:r>
                  <a:rPr lang="nl-NL" dirty="0"/>
                  <a:t>Hendrik Lorentz</a:t>
                </a:r>
                <a:endParaRPr lang="es-ES_tradnl" dirty="0"/>
              </a:p>
            </p:txBody>
          </p:sp>
        </p:gr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8506" y="2348880"/>
              <a:ext cx="382065" cy="252000"/>
            </a:xfrm>
            <a:prstGeom prst="rect">
              <a:avLst/>
            </a:prstGeom>
          </p:spPr>
        </p:pic>
      </p:grpSp>
      <p:sp>
        <p:nvSpPr>
          <p:cNvPr id="19" name="CuadroTexto 18"/>
          <p:cNvSpPr txBox="1"/>
          <p:nvPr/>
        </p:nvSpPr>
        <p:spPr>
          <a:xfrm>
            <a:off x="550986" y="1465620"/>
            <a:ext cx="1223412" cy="707886"/>
          </a:xfrm>
          <a:prstGeom prst="rect">
            <a:avLst/>
          </a:prstGeom>
          <a:noFill/>
        </p:spPr>
        <p:txBody>
          <a:bodyPr wrap="none" rtlCol="0">
            <a:spAutoFit/>
          </a:bodyPr>
          <a:lstStyle/>
          <a:p>
            <a:r>
              <a:rPr lang="es-ES_tradnl" sz="4000" b="1" dirty="0"/>
              <a:t>1895</a:t>
            </a:r>
          </a:p>
        </p:txBody>
      </p:sp>
      <p:grpSp>
        <p:nvGrpSpPr>
          <p:cNvPr id="55" name="Agrupar 6">
            <a:extLst>
              <a:ext uri="{FF2B5EF4-FFF2-40B4-BE49-F238E27FC236}">
                <a16:creationId xmlns:a16="http://schemas.microsoft.com/office/drawing/2014/main" id="{4F32CDC1-C9E7-4553-BA65-EF53B59834EC}"/>
              </a:ext>
            </a:extLst>
          </p:cNvPr>
          <p:cNvGrpSpPr/>
          <p:nvPr/>
        </p:nvGrpSpPr>
        <p:grpSpPr>
          <a:xfrm>
            <a:off x="8898415" y="1283420"/>
            <a:ext cx="2945999" cy="2325346"/>
            <a:chOff x="8388628" y="2557922"/>
            <a:chExt cx="2945999" cy="2325346"/>
          </a:xfrm>
        </p:grpSpPr>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7A1E2410-7B6E-484C-BC7B-1A4E25394382}"/>
                    </a:ext>
                  </a:extLst>
                </p:cNvPr>
                <p:cNvSpPr txBox="1"/>
                <p:nvPr/>
              </p:nvSpPr>
              <p:spPr>
                <a:xfrm>
                  <a:off x="8550601" y="2557922"/>
                  <a:ext cx="2686633" cy="984885"/>
                </a:xfrm>
                <a:prstGeom prst="rect">
                  <a:avLst/>
                </a:prstGeom>
                <a:noFill/>
              </p:spPr>
              <p:txBody>
                <a:bodyPr wrap="none" lIns="0" tIns="0" rIns="0" bIns="0" rtlCol="0">
                  <a:spAutoFit/>
                </a:bodyPr>
                <a:lstStyle/>
                <a:p>
                  <a14:m>
                    <m:oMath xmlns:m="http://schemas.openxmlformats.org/officeDocument/2006/math">
                      <m:sSup>
                        <m:sSupPr>
                          <m:ctrlPr>
                            <a:rPr lang="es-ES" sz="3200" b="0" i="1" smtClean="0">
                              <a:latin typeface="Cambria Math" panose="02040503050406030204" pitchFamily="18" charset="0"/>
                            </a:rPr>
                          </m:ctrlPr>
                        </m:sSupPr>
                        <m:e>
                          <m:r>
                            <a:rPr lang="es-ES" sz="3200" b="0" i="1" smtClean="0">
                              <a:solidFill>
                                <a:schemeClr val="accent2"/>
                              </a:solidFill>
                              <a:latin typeface="Cambria Math" charset="0"/>
                            </a:rPr>
                            <m:t>𝑥</m:t>
                          </m:r>
                        </m:e>
                        <m:sup>
                          <m:r>
                            <a:rPr lang="es-ES" sz="3200" b="0" i="1" smtClean="0">
                              <a:latin typeface="Cambria Math" charset="0"/>
                            </a:rPr>
                            <m:t>′</m:t>
                          </m:r>
                        </m:sup>
                      </m:sSup>
                      <m:r>
                        <a:rPr lang="es-ES" sz="3200" b="0" i="1" smtClean="0">
                          <a:latin typeface="Cambria Math" charset="0"/>
                        </a:rPr>
                        <m:t>=</m:t>
                      </m:r>
                      <m:r>
                        <a:rPr lang="es-ES" sz="3200" b="0" i="1" smtClean="0">
                          <a:latin typeface="Cambria Math" charset="0"/>
                        </a:rPr>
                        <m:t>𝛾</m:t>
                      </m:r>
                      <m:d>
                        <m:dPr>
                          <m:ctrlPr>
                            <a:rPr lang="es-ES" sz="3200" b="0" i="1" smtClean="0">
                              <a:latin typeface="Cambria Math" panose="02040503050406030204" pitchFamily="18" charset="0"/>
                            </a:rPr>
                          </m:ctrlPr>
                        </m:dPr>
                        <m:e>
                          <m:r>
                            <a:rPr lang="es-ES" sz="3200" b="0" i="1" smtClean="0">
                              <a:solidFill>
                                <a:schemeClr val="accent6"/>
                              </a:solidFill>
                              <a:latin typeface="Cambria Math" charset="0"/>
                            </a:rPr>
                            <m:t>𝑥</m:t>
                          </m:r>
                          <m:r>
                            <a:rPr lang="es-ES" sz="3200" b="0" i="1" smtClean="0">
                              <a:latin typeface="Cambria Math" charset="0"/>
                            </a:rPr>
                            <m:t>−</m:t>
                          </m:r>
                          <m:r>
                            <a:rPr lang="es-ES" sz="3200" b="0" i="1" smtClean="0">
                              <a:solidFill>
                                <a:srgbClr val="0432FF"/>
                              </a:solidFill>
                              <a:latin typeface="Cambria Math" charset="0"/>
                            </a:rPr>
                            <m:t>𝑢</m:t>
                          </m:r>
                          <m:r>
                            <a:rPr lang="es-ES" sz="3200" b="0" i="1" smtClean="0">
                              <a:solidFill>
                                <a:schemeClr val="accent6"/>
                              </a:solidFill>
                              <a:latin typeface="Cambria Math" charset="0"/>
                            </a:rPr>
                            <m:t>𝑡</m:t>
                          </m:r>
                        </m:e>
                      </m:d>
                    </m:oMath>
                  </a14:m>
                  <a:r>
                    <a:rPr lang="es-ES" sz="3200" b="0" dirty="0"/>
                    <a:t> </a:t>
                  </a:r>
                  <a:br>
                    <a:rPr lang="es-ES" sz="3200" b="0" dirty="0"/>
                  </a:br>
                  <a:endParaRPr lang="es-ES_tradnl" sz="3200" dirty="0"/>
                </a:p>
              </p:txBody>
            </p:sp>
          </mc:Choice>
          <mc:Fallback xmlns="">
            <p:sp>
              <p:nvSpPr>
                <p:cNvPr id="13" name="CuadroTexto 12"/>
                <p:cNvSpPr txBox="1">
                  <a:spLocks noRot="1" noChangeAspect="1" noMove="1" noResize="1" noEditPoints="1" noAdjustHandles="1" noChangeArrowheads="1" noChangeShapeType="1" noTextEdit="1"/>
                </p:cNvSpPr>
                <p:nvPr/>
              </p:nvSpPr>
              <p:spPr>
                <a:xfrm>
                  <a:off x="8550601" y="2557922"/>
                  <a:ext cx="2686633" cy="984885"/>
                </a:xfrm>
                <a:prstGeom prst="rect">
                  <a:avLst/>
                </a:prstGeom>
                <a:blipFill rotWithShape="0">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7" name="Rectángulo 56">
                  <a:extLst>
                    <a:ext uri="{FF2B5EF4-FFF2-40B4-BE49-F238E27FC236}">
                      <a16:creationId xmlns:a16="http://schemas.microsoft.com/office/drawing/2014/main" id="{AA90BD0A-75B2-44A9-92F8-3459EB34CE14}"/>
                    </a:ext>
                  </a:extLst>
                </p:cNvPr>
                <p:cNvSpPr/>
                <p:nvPr/>
              </p:nvSpPr>
              <p:spPr>
                <a:xfrm>
                  <a:off x="8388628" y="3947306"/>
                  <a:ext cx="2945999" cy="9359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s-ES" sz="3200" i="1">
                                <a:latin typeface="Cambria Math" panose="02040503050406030204" pitchFamily="18" charset="0"/>
                              </a:rPr>
                            </m:ctrlPr>
                          </m:sSupPr>
                          <m:e>
                            <m:r>
                              <a:rPr lang="es-ES" sz="3200" i="1" smtClean="0">
                                <a:solidFill>
                                  <a:schemeClr val="accent2"/>
                                </a:solidFill>
                                <a:latin typeface="Cambria Math" charset="0"/>
                              </a:rPr>
                              <m:t>𝑡</m:t>
                            </m:r>
                          </m:e>
                          <m:sup>
                            <m:r>
                              <a:rPr lang="es-ES" sz="3200" i="1">
                                <a:latin typeface="Cambria Math" charset="0"/>
                              </a:rPr>
                              <m:t>′</m:t>
                            </m:r>
                          </m:sup>
                        </m:sSup>
                        <m:r>
                          <a:rPr lang="es-ES" sz="3200" i="1">
                            <a:latin typeface="Cambria Math" charset="0"/>
                          </a:rPr>
                          <m:t>=</m:t>
                        </m:r>
                        <m:r>
                          <a:rPr lang="es-ES" sz="3200" i="1">
                            <a:latin typeface="Cambria Math" charset="0"/>
                          </a:rPr>
                          <m:t>𝛾</m:t>
                        </m:r>
                        <m:d>
                          <m:dPr>
                            <m:ctrlPr>
                              <a:rPr lang="es-ES" sz="3200" i="1">
                                <a:latin typeface="Cambria Math" panose="02040503050406030204" pitchFamily="18" charset="0"/>
                              </a:rPr>
                            </m:ctrlPr>
                          </m:dPr>
                          <m:e>
                            <m:r>
                              <a:rPr lang="es-ES" sz="3200" i="1" smtClean="0">
                                <a:solidFill>
                                  <a:schemeClr val="accent6"/>
                                </a:solidFill>
                                <a:latin typeface="Cambria Math" charset="0"/>
                              </a:rPr>
                              <m:t>𝑡</m:t>
                            </m:r>
                            <m:r>
                              <a:rPr lang="es-ES" sz="3200" i="1">
                                <a:latin typeface="Cambria Math" charset="0"/>
                              </a:rPr>
                              <m:t>−</m:t>
                            </m:r>
                            <m:f>
                              <m:fPr>
                                <m:ctrlPr>
                                  <a:rPr lang="es-ES" sz="3200" i="1">
                                    <a:latin typeface="Cambria Math" panose="02040503050406030204" pitchFamily="18" charset="0"/>
                                  </a:rPr>
                                </m:ctrlPr>
                              </m:fPr>
                              <m:num>
                                <m:r>
                                  <a:rPr lang="es-ES" sz="3200" i="1" smtClean="0">
                                    <a:solidFill>
                                      <a:srgbClr val="0432FF"/>
                                    </a:solidFill>
                                    <a:latin typeface="Cambria Math" charset="0"/>
                                  </a:rPr>
                                  <m:t>𝑢</m:t>
                                </m:r>
                                <m:r>
                                  <a:rPr lang="es-ES" sz="3200" i="1" smtClean="0">
                                    <a:solidFill>
                                      <a:schemeClr val="accent6"/>
                                    </a:solidFill>
                                    <a:latin typeface="Cambria Math" charset="0"/>
                                  </a:rPr>
                                  <m:t>𝑥</m:t>
                                </m:r>
                              </m:num>
                              <m:den>
                                <m:sSup>
                                  <m:sSupPr>
                                    <m:ctrlPr>
                                      <a:rPr lang="es-ES" sz="3200" i="1">
                                        <a:latin typeface="Cambria Math" panose="02040503050406030204" pitchFamily="18" charset="0"/>
                                      </a:rPr>
                                    </m:ctrlPr>
                                  </m:sSupPr>
                                  <m:e>
                                    <m:r>
                                      <a:rPr lang="es-ES" sz="3200" i="1">
                                        <a:latin typeface="Cambria Math" charset="0"/>
                                      </a:rPr>
                                      <m:t>𝑐</m:t>
                                    </m:r>
                                  </m:e>
                                  <m:sup>
                                    <m:r>
                                      <a:rPr lang="es-ES" sz="3200" i="1">
                                        <a:latin typeface="Cambria Math" charset="0"/>
                                      </a:rPr>
                                      <m:t>2</m:t>
                                    </m:r>
                                  </m:sup>
                                </m:sSup>
                              </m:den>
                            </m:f>
                          </m:e>
                        </m:d>
                      </m:oMath>
                    </m:oMathPara>
                  </a14:m>
                  <a:endParaRPr lang="es-ES_tradnl" sz="3200" dirty="0"/>
                </a:p>
              </p:txBody>
            </p:sp>
          </mc:Choice>
          <mc:Fallback xmlns="">
            <p:sp>
              <p:nvSpPr>
                <p:cNvPr id="57" name="Rectángulo 56">
                  <a:extLst>
                    <a:ext uri="{FF2B5EF4-FFF2-40B4-BE49-F238E27FC236}">
                      <a16:creationId xmlns:a16="http://schemas.microsoft.com/office/drawing/2014/main" id="{AA90BD0A-75B2-44A9-92F8-3459EB34CE14}"/>
                    </a:ext>
                  </a:extLst>
                </p:cNvPr>
                <p:cNvSpPr>
                  <a:spLocks noRot="1" noChangeAspect="1" noMove="1" noResize="1" noEditPoints="1" noAdjustHandles="1" noChangeArrowheads="1" noChangeShapeType="1" noTextEdit="1"/>
                </p:cNvSpPr>
                <p:nvPr/>
              </p:nvSpPr>
              <p:spPr>
                <a:xfrm>
                  <a:off x="8388628" y="3947306"/>
                  <a:ext cx="2945999" cy="935962"/>
                </a:xfrm>
                <a:prstGeom prst="rect">
                  <a:avLst/>
                </a:prstGeom>
                <a:blipFill>
                  <a:blip r:embed="rId5"/>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8" name="CuadroTexto 57">
                  <a:extLst>
                    <a:ext uri="{FF2B5EF4-FFF2-40B4-BE49-F238E27FC236}">
                      <a16:creationId xmlns:a16="http://schemas.microsoft.com/office/drawing/2014/main" id="{BF610ED7-D834-43F5-985E-BF2051B696DD}"/>
                    </a:ext>
                  </a:extLst>
                </p:cNvPr>
                <p:cNvSpPr txBox="1"/>
                <p:nvPr/>
              </p:nvSpPr>
              <p:spPr>
                <a:xfrm>
                  <a:off x="8463855" y="3024710"/>
                  <a:ext cx="123706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b="0" i="1" smtClean="0">
                                <a:latin typeface="Cambria Math" panose="02040503050406030204" pitchFamily="18" charset="0"/>
                              </a:rPr>
                            </m:ctrlPr>
                          </m:sSupPr>
                          <m:e>
                            <m:r>
                              <a:rPr lang="es-ES" sz="3200" b="0" i="1" smtClean="0">
                                <a:solidFill>
                                  <a:schemeClr val="accent2"/>
                                </a:solidFill>
                                <a:latin typeface="Cambria Math" charset="0"/>
                              </a:rPr>
                              <m:t>𝑦</m:t>
                            </m:r>
                          </m:e>
                          <m:sup>
                            <m:r>
                              <a:rPr lang="es-ES" sz="3200" b="0" i="1" smtClean="0">
                                <a:latin typeface="Cambria Math" charset="0"/>
                              </a:rPr>
                              <m:t>′</m:t>
                            </m:r>
                          </m:sup>
                        </m:sSup>
                        <m:r>
                          <a:rPr lang="es-ES" sz="3200" b="0" i="1" smtClean="0">
                            <a:latin typeface="Cambria Math" charset="0"/>
                          </a:rPr>
                          <m:t>=</m:t>
                        </m:r>
                        <m:r>
                          <a:rPr lang="es-ES" sz="3200" b="0" i="1" smtClean="0">
                            <a:solidFill>
                              <a:schemeClr val="accent6"/>
                            </a:solidFill>
                            <a:latin typeface="Cambria Math" charset="0"/>
                          </a:rPr>
                          <m:t>𝑦</m:t>
                        </m:r>
                      </m:oMath>
                    </m:oMathPara>
                  </a14:m>
                  <a:endParaRPr lang="es-ES_tradnl" sz="3200" dirty="0"/>
                </a:p>
              </p:txBody>
            </p:sp>
          </mc:Choice>
          <mc:Fallback xmlns="">
            <p:sp>
              <p:nvSpPr>
                <p:cNvPr id="58" name="CuadroTexto 57">
                  <a:extLst>
                    <a:ext uri="{FF2B5EF4-FFF2-40B4-BE49-F238E27FC236}">
                      <a16:creationId xmlns:a16="http://schemas.microsoft.com/office/drawing/2014/main" id="{BF610ED7-D834-43F5-985E-BF2051B696DD}"/>
                    </a:ext>
                  </a:extLst>
                </p:cNvPr>
                <p:cNvSpPr txBox="1">
                  <a:spLocks noRot="1" noChangeAspect="1" noMove="1" noResize="1" noEditPoints="1" noAdjustHandles="1" noChangeArrowheads="1" noChangeShapeType="1" noTextEdit="1"/>
                </p:cNvSpPr>
                <p:nvPr/>
              </p:nvSpPr>
              <p:spPr>
                <a:xfrm>
                  <a:off x="8463855" y="3024710"/>
                  <a:ext cx="1237069" cy="492443"/>
                </a:xfrm>
                <a:prstGeom prst="rect">
                  <a:avLst/>
                </a:prstGeom>
                <a:blipFill>
                  <a:blip r:embed="rId6"/>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9" name="CuadroTexto 58">
                  <a:extLst>
                    <a:ext uri="{FF2B5EF4-FFF2-40B4-BE49-F238E27FC236}">
                      <a16:creationId xmlns:a16="http://schemas.microsoft.com/office/drawing/2014/main" id="{17947BCC-882D-470E-9AD1-EF6E05C4680A}"/>
                    </a:ext>
                  </a:extLst>
                </p:cNvPr>
                <p:cNvSpPr txBox="1"/>
                <p:nvPr/>
              </p:nvSpPr>
              <p:spPr>
                <a:xfrm>
                  <a:off x="8463855" y="3568890"/>
                  <a:ext cx="117615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b="0" i="1" smtClean="0">
                                <a:solidFill>
                                  <a:schemeClr val="accent2"/>
                                </a:solidFill>
                                <a:latin typeface="Cambria Math" panose="02040503050406030204" pitchFamily="18" charset="0"/>
                              </a:rPr>
                            </m:ctrlPr>
                          </m:sSupPr>
                          <m:e>
                            <m:r>
                              <a:rPr lang="es-ES" sz="3200" b="0" i="1" smtClean="0">
                                <a:solidFill>
                                  <a:schemeClr val="accent2"/>
                                </a:solidFill>
                                <a:latin typeface="Cambria Math" charset="0"/>
                              </a:rPr>
                              <m:t>𝑧</m:t>
                            </m:r>
                          </m:e>
                          <m:sup>
                            <m:r>
                              <a:rPr lang="es-ES" sz="3200" b="0" i="1" smtClean="0">
                                <a:solidFill>
                                  <a:schemeClr val="tx1"/>
                                </a:solidFill>
                                <a:latin typeface="Cambria Math" charset="0"/>
                              </a:rPr>
                              <m:t>′</m:t>
                            </m:r>
                          </m:sup>
                        </m:sSup>
                        <m:r>
                          <a:rPr lang="es-ES" sz="3200" b="0" i="1" smtClean="0">
                            <a:latin typeface="Cambria Math" charset="0"/>
                          </a:rPr>
                          <m:t>=</m:t>
                        </m:r>
                        <m:r>
                          <a:rPr lang="es-ES" sz="3200" b="0" i="1" smtClean="0">
                            <a:solidFill>
                              <a:schemeClr val="accent6"/>
                            </a:solidFill>
                            <a:latin typeface="Cambria Math" charset="0"/>
                          </a:rPr>
                          <m:t>𝑧</m:t>
                        </m:r>
                      </m:oMath>
                    </m:oMathPara>
                  </a14:m>
                  <a:endParaRPr lang="es-ES_tradnl" sz="3200" dirty="0"/>
                </a:p>
              </p:txBody>
            </p:sp>
          </mc:Choice>
          <mc:Fallback xmlns="">
            <p:sp>
              <p:nvSpPr>
                <p:cNvPr id="59" name="CuadroTexto 58">
                  <a:extLst>
                    <a:ext uri="{FF2B5EF4-FFF2-40B4-BE49-F238E27FC236}">
                      <a16:creationId xmlns:a16="http://schemas.microsoft.com/office/drawing/2014/main" id="{17947BCC-882D-470E-9AD1-EF6E05C4680A}"/>
                    </a:ext>
                  </a:extLst>
                </p:cNvPr>
                <p:cNvSpPr txBox="1">
                  <a:spLocks noRot="1" noChangeAspect="1" noMove="1" noResize="1" noEditPoints="1" noAdjustHandles="1" noChangeArrowheads="1" noChangeShapeType="1" noTextEdit="1"/>
                </p:cNvSpPr>
                <p:nvPr/>
              </p:nvSpPr>
              <p:spPr>
                <a:xfrm>
                  <a:off x="8463855" y="3568890"/>
                  <a:ext cx="1176155" cy="492443"/>
                </a:xfrm>
                <a:prstGeom prst="rect">
                  <a:avLst/>
                </a:prstGeom>
                <a:blipFill>
                  <a:blip r:embed="rId7"/>
                  <a:stretch>
                    <a:fillRect/>
                  </a:stretch>
                </a:blipFill>
              </p:spPr>
              <p:txBody>
                <a:bodyPr/>
                <a:lstStyle/>
                <a:p>
                  <a:r>
                    <a:rPr lang="es-CL">
                      <a:noFill/>
                    </a:rPr>
                    <a:t> </a:t>
                  </a:r>
                </a:p>
              </p:txBody>
            </p:sp>
          </mc:Fallback>
        </mc:AlternateContent>
      </p:grpSp>
      <p:grpSp>
        <p:nvGrpSpPr>
          <p:cNvPr id="10" name="Grupo 9">
            <a:extLst>
              <a:ext uri="{FF2B5EF4-FFF2-40B4-BE49-F238E27FC236}">
                <a16:creationId xmlns:a16="http://schemas.microsoft.com/office/drawing/2014/main" id="{1098C9D0-0AC4-4C3A-9DD3-ACA76E2574AB}"/>
              </a:ext>
            </a:extLst>
          </p:cNvPr>
          <p:cNvGrpSpPr/>
          <p:nvPr/>
        </p:nvGrpSpPr>
        <p:grpSpPr>
          <a:xfrm>
            <a:off x="9195509" y="4691383"/>
            <a:ext cx="2351810" cy="2007590"/>
            <a:chOff x="6151248" y="4347852"/>
            <a:chExt cx="2351810" cy="2007590"/>
          </a:xfrm>
        </p:grpSpPr>
        <mc:AlternateContent xmlns:mc="http://schemas.openxmlformats.org/markup-compatibility/2006" xmlns:a14="http://schemas.microsoft.com/office/drawing/2010/main">
          <mc:Choice Requires="a14">
            <p:sp>
              <p:nvSpPr>
                <p:cNvPr id="81" name="Rectángulo 80">
                  <a:extLst>
                    <a:ext uri="{FF2B5EF4-FFF2-40B4-BE49-F238E27FC236}">
                      <a16:creationId xmlns:a16="http://schemas.microsoft.com/office/drawing/2014/main" id="{872A1A26-749D-4D4C-847C-B2D2D96EA3BB}"/>
                    </a:ext>
                  </a:extLst>
                </p:cNvPr>
                <p:cNvSpPr/>
                <p:nvPr/>
              </p:nvSpPr>
              <p:spPr>
                <a:xfrm>
                  <a:off x="6292068" y="4347852"/>
                  <a:ext cx="2210990" cy="1437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2800" i="1" smtClean="0">
                            <a:latin typeface="Cambria Math" charset="0"/>
                          </a:rPr>
                          <m:t>𝛾</m:t>
                        </m:r>
                        <m:r>
                          <a:rPr lang="es-ES" sz="2800" b="0" i="1" smtClean="0">
                            <a:latin typeface="Cambria Math" charset="0"/>
                          </a:rPr>
                          <m:t>=</m:t>
                        </m:r>
                        <m:f>
                          <m:fPr>
                            <m:ctrlPr>
                              <a:rPr lang="es-ES" sz="2800" b="0" i="1" smtClean="0">
                                <a:latin typeface="Cambria Math" panose="02040503050406030204" pitchFamily="18" charset="0"/>
                              </a:rPr>
                            </m:ctrlPr>
                          </m:fPr>
                          <m:num>
                            <m:r>
                              <a:rPr lang="es-ES" sz="2800" b="0" i="1" smtClean="0">
                                <a:latin typeface="Cambria Math" charset="0"/>
                              </a:rPr>
                              <m:t>1</m:t>
                            </m:r>
                          </m:num>
                          <m:den>
                            <m:rad>
                              <m:radPr>
                                <m:degHide m:val="on"/>
                                <m:ctrlPr>
                                  <a:rPr lang="es-ES" sz="2800" b="0" i="1" smtClean="0">
                                    <a:latin typeface="Cambria Math" panose="02040503050406030204" pitchFamily="18" charset="0"/>
                                  </a:rPr>
                                </m:ctrlPr>
                              </m:radPr>
                              <m:deg/>
                              <m:e>
                                <m:r>
                                  <a:rPr lang="es-ES" sz="2800" b="0" i="1" smtClean="0">
                                    <a:latin typeface="Cambria Math" charset="0"/>
                                  </a:rPr>
                                  <m:t>1−</m:t>
                                </m:r>
                                <m:f>
                                  <m:fPr>
                                    <m:ctrlPr>
                                      <a:rPr lang="es-ES" sz="2800" b="0" i="1" smtClean="0">
                                        <a:latin typeface="Cambria Math" panose="02040503050406030204" pitchFamily="18" charset="0"/>
                                      </a:rPr>
                                    </m:ctrlPr>
                                  </m:fPr>
                                  <m:num>
                                    <m:sSup>
                                      <m:sSupPr>
                                        <m:ctrlPr>
                                          <a:rPr lang="es-ES" sz="2800" b="0" i="1" smtClean="0">
                                            <a:latin typeface="Cambria Math" panose="02040503050406030204" pitchFamily="18" charset="0"/>
                                          </a:rPr>
                                        </m:ctrlPr>
                                      </m:sSupPr>
                                      <m:e>
                                        <m:r>
                                          <a:rPr lang="es-ES" sz="2800" b="0" i="1" smtClean="0">
                                            <a:solidFill>
                                              <a:srgbClr val="0432FF"/>
                                            </a:solidFill>
                                            <a:latin typeface="Cambria Math" charset="0"/>
                                          </a:rPr>
                                          <m:t>𝑢</m:t>
                                        </m:r>
                                      </m:e>
                                      <m:sup>
                                        <m:r>
                                          <a:rPr lang="es-ES" sz="2800" b="0" i="1" smtClean="0">
                                            <a:latin typeface="Cambria Math" charset="0"/>
                                          </a:rPr>
                                          <m:t>2</m:t>
                                        </m:r>
                                      </m:sup>
                                    </m:sSup>
                                  </m:num>
                                  <m:den>
                                    <m:sSup>
                                      <m:sSupPr>
                                        <m:ctrlPr>
                                          <a:rPr lang="es-ES" sz="2800" b="0" i="1" smtClean="0">
                                            <a:latin typeface="Cambria Math" panose="02040503050406030204" pitchFamily="18" charset="0"/>
                                          </a:rPr>
                                        </m:ctrlPr>
                                      </m:sSupPr>
                                      <m:e>
                                        <m:r>
                                          <a:rPr lang="es-ES" sz="2800" b="0" i="1" smtClean="0">
                                            <a:latin typeface="Cambria Math" charset="0"/>
                                          </a:rPr>
                                          <m:t>𝑐</m:t>
                                        </m:r>
                                      </m:e>
                                      <m:sup>
                                        <m:r>
                                          <a:rPr lang="es-ES" sz="2800" b="0" i="1" smtClean="0">
                                            <a:latin typeface="Cambria Math" charset="0"/>
                                          </a:rPr>
                                          <m:t>2</m:t>
                                        </m:r>
                                      </m:sup>
                                    </m:sSup>
                                  </m:den>
                                </m:f>
                              </m:e>
                            </m:rad>
                          </m:den>
                        </m:f>
                      </m:oMath>
                    </m:oMathPara>
                  </a14:m>
                  <a:endParaRPr lang="es-ES_tradnl" sz="2800" dirty="0"/>
                </a:p>
              </p:txBody>
            </p:sp>
          </mc:Choice>
          <mc:Fallback xmlns="">
            <p:sp>
              <p:nvSpPr>
                <p:cNvPr id="81" name="Rectángulo 80">
                  <a:extLst>
                    <a:ext uri="{FF2B5EF4-FFF2-40B4-BE49-F238E27FC236}">
                      <a16:creationId xmlns:a16="http://schemas.microsoft.com/office/drawing/2014/main" id="{872A1A26-749D-4D4C-847C-B2D2D96EA3BB}"/>
                    </a:ext>
                  </a:extLst>
                </p:cNvPr>
                <p:cNvSpPr>
                  <a:spLocks noRot="1" noChangeAspect="1" noMove="1" noResize="1" noEditPoints="1" noAdjustHandles="1" noChangeArrowheads="1" noChangeShapeType="1" noTextEdit="1"/>
                </p:cNvSpPr>
                <p:nvPr/>
              </p:nvSpPr>
              <p:spPr>
                <a:xfrm>
                  <a:off x="6292068" y="4347852"/>
                  <a:ext cx="2210990" cy="1437701"/>
                </a:xfrm>
                <a:prstGeom prst="rect">
                  <a:avLst/>
                </a:prstGeom>
                <a:blipFill>
                  <a:blip r:embed="rId12"/>
                  <a:stretch>
                    <a:fillRect/>
                  </a:stretch>
                </a:blipFill>
              </p:spPr>
              <p:txBody>
                <a:bodyPr/>
                <a:lstStyle/>
                <a:p>
                  <a:r>
                    <a:rPr lang="es-CL">
                      <a:noFill/>
                    </a:rPr>
                    <a:t> </a:t>
                  </a:r>
                </a:p>
              </p:txBody>
            </p:sp>
          </mc:Fallback>
        </mc:AlternateContent>
        <p:sp>
          <p:nvSpPr>
            <p:cNvPr id="82" name="CuadroTexto 81">
              <a:extLst>
                <a:ext uri="{FF2B5EF4-FFF2-40B4-BE49-F238E27FC236}">
                  <a16:creationId xmlns:a16="http://schemas.microsoft.com/office/drawing/2014/main" id="{8FBF830C-70C2-4294-B029-31BE5F5701B2}"/>
                </a:ext>
              </a:extLst>
            </p:cNvPr>
            <p:cNvSpPr txBox="1"/>
            <p:nvPr/>
          </p:nvSpPr>
          <p:spPr>
            <a:xfrm>
              <a:off x="6151248" y="5893777"/>
              <a:ext cx="2349746" cy="461665"/>
            </a:xfrm>
            <a:prstGeom prst="rect">
              <a:avLst/>
            </a:prstGeom>
            <a:noFill/>
          </p:spPr>
          <p:txBody>
            <a:bodyPr wrap="none" rtlCol="0">
              <a:spAutoFit/>
            </a:bodyPr>
            <a:lstStyle/>
            <a:p>
              <a:r>
                <a:rPr lang="es-CL" sz="2400" dirty="0"/>
                <a:t>Factor de Lorentz</a:t>
              </a:r>
            </a:p>
          </p:txBody>
        </p:sp>
      </p:gr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D7CD1BFB-9453-CAD2-3FE1-7FD9064960AC}"/>
                  </a:ext>
                </a:extLst>
              </p:cNvPr>
              <p:cNvSpPr txBox="1"/>
              <p:nvPr/>
            </p:nvSpPr>
            <p:spPr>
              <a:xfrm>
                <a:off x="4135584" y="1769565"/>
                <a:ext cx="3344442" cy="1049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b="0" i="1" smtClean="0">
                              <a:latin typeface="Cambria Math" panose="02040503050406030204" pitchFamily="18" charset="0"/>
                              <a:ea typeface="Cambria Math" charset="0"/>
                              <a:cs typeface="Cambria Math" charset="0"/>
                            </a:rPr>
                          </m:ctrlPr>
                        </m:sSupPr>
                        <m:e>
                          <m:r>
                            <a:rPr lang="es-ES" sz="3200" i="1">
                              <a:latin typeface="Cambria Math" charset="0"/>
                              <a:ea typeface="Cambria Math" charset="0"/>
                              <a:cs typeface="Cambria Math" charset="0"/>
                            </a:rPr>
                            <m:t>𝛻</m:t>
                          </m:r>
                        </m:e>
                        <m:sup>
                          <m:r>
                            <a:rPr lang="es-ES" sz="3200" b="0" i="1" smtClean="0">
                              <a:latin typeface="Cambria Math" charset="0"/>
                              <a:ea typeface="Cambria Math" charset="0"/>
                              <a:cs typeface="Cambria Math" charset="0"/>
                            </a:rPr>
                            <m:t>2</m:t>
                          </m:r>
                        </m:sup>
                      </m:sSup>
                      <m:acc>
                        <m:accPr>
                          <m:chr m:val="⃗"/>
                          <m:ctrlPr>
                            <a:rPr lang="es-ES" sz="3200" b="0" i="1" smtClean="0">
                              <a:latin typeface="Cambria Math" panose="02040503050406030204" pitchFamily="18" charset="0"/>
                              <a:ea typeface="Cambria Math" charset="0"/>
                              <a:cs typeface="Cambria Math" charset="0"/>
                            </a:rPr>
                          </m:ctrlPr>
                        </m:accPr>
                        <m:e>
                          <m:r>
                            <a:rPr lang="es-ES" sz="3200" b="0" i="1" smtClean="0">
                              <a:latin typeface="Cambria Math" charset="0"/>
                              <a:ea typeface="Cambria Math" charset="0"/>
                              <a:cs typeface="Cambria Math" charset="0"/>
                            </a:rPr>
                            <m:t>𝐸</m:t>
                          </m:r>
                        </m:e>
                      </m:acc>
                      <m:r>
                        <a:rPr lang="es-ES" sz="3200" b="0" i="1" smtClean="0">
                          <a:latin typeface="Cambria Math" charset="0"/>
                          <a:ea typeface="Cambria Math" charset="0"/>
                          <a:cs typeface="Cambria Math" charset="0"/>
                        </a:rPr>
                        <m:t>−</m:t>
                      </m:r>
                      <m:f>
                        <m:fPr>
                          <m:ctrlPr>
                            <a:rPr lang="es-ES" sz="3200" b="0" i="1" smtClean="0">
                              <a:latin typeface="Cambria Math" panose="02040503050406030204" pitchFamily="18" charset="0"/>
                              <a:ea typeface="Cambria Math" charset="0"/>
                              <a:cs typeface="Cambria Math" charset="0"/>
                            </a:rPr>
                          </m:ctrlPr>
                        </m:fPr>
                        <m:num>
                          <m:r>
                            <a:rPr lang="es-ES" sz="3200" b="0" i="1" smtClean="0">
                              <a:latin typeface="Cambria Math" charset="0"/>
                              <a:ea typeface="Cambria Math" charset="0"/>
                              <a:cs typeface="Cambria Math" charset="0"/>
                            </a:rPr>
                            <m:t>1</m:t>
                          </m:r>
                        </m:num>
                        <m:den>
                          <m:sSup>
                            <m:sSupPr>
                              <m:ctrlPr>
                                <a:rPr lang="es-ES" sz="3200" b="0" i="1" smtClean="0">
                                  <a:latin typeface="Cambria Math" panose="02040503050406030204" pitchFamily="18" charset="0"/>
                                  <a:ea typeface="Cambria Math" charset="0"/>
                                  <a:cs typeface="Cambria Math" charset="0"/>
                                </a:rPr>
                              </m:ctrlPr>
                            </m:sSupPr>
                            <m:e>
                              <m:r>
                                <a:rPr lang="es-ES" sz="3200" b="0" i="1" smtClean="0">
                                  <a:latin typeface="Cambria Math" charset="0"/>
                                  <a:ea typeface="Cambria Math" charset="0"/>
                                  <a:cs typeface="Cambria Math" charset="0"/>
                                </a:rPr>
                                <m:t>𝑐</m:t>
                              </m:r>
                            </m:e>
                            <m:sup>
                              <m:r>
                                <a:rPr lang="es-ES" sz="3200" b="0" i="1" smtClean="0">
                                  <a:latin typeface="Cambria Math" charset="0"/>
                                  <a:ea typeface="Cambria Math" charset="0"/>
                                  <a:cs typeface="Cambria Math" charset="0"/>
                                </a:rPr>
                                <m:t>2</m:t>
                              </m:r>
                            </m:sup>
                          </m:sSup>
                        </m:den>
                      </m:f>
                      <m:f>
                        <m:fPr>
                          <m:ctrlPr>
                            <a:rPr lang="es-ES" sz="3200" i="1">
                              <a:latin typeface="Cambria Math" panose="02040503050406030204" pitchFamily="18" charset="0"/>
                            </a:rPr>
                          </m:ctrlPr>
                        </m:fPr>
                        <m:num>
                          <m:sSup>
                            <m:sSupPr>
                              <m:ctrlPr>
                                <a:rPr lang="es-ES" sz="3200" i="1">
                                  <a:latin typeface="Cambria Math" panose="02040503050406030204" pitchFamily="18" charset="0"/>
                                </a:rPr>
                              </m:ctrlPr>
                            </m:sSupPr>
                            <m:e>
                              <m:r>
                                <a:rPr lang="es-ES" sz="3200" i="1">
                                  <a:latin typeface="Cambria Math" charset="0"/>
                                </a:rPr>
                                <m:t>𝜕</m:t>
                              </m:r>
                            </m:e>
                            <m:sup>
                              <m:r>
                                <a:rPr lang="es-ES" sz="3200" i="1">
                                  <a:latin typeface="Cambria Math" charset="0"/>
                                </a:rPr>
                                <m:t>2</m:t>
                              </m:r>
                            </m:sup>
                          </m:sSup>
                          <m:r>
                            <a:rPr lang="es-CL" sz="3200" i="1">
                              <a:latin typeface="Cambria Math" panose="02040503050406030204" pitchFamily="18" charset="0"/>
                            </a:rPr>
                            <m:t> </m:t>
                          </m:r>
                          <m:acc>
                            <m:accPr>
                              <m:chr m:val="⃗"/>
                              <m:ctrlPr>
                                <a:rPr lang="es-CL" sz="3200" i="1">
                                  <a:latin typeface="Cambria Math" panose="02040503050406030204" pitchFamily="18" charset="0"/>
                                </a:rPr>
                              </m:ctrlPr>
                            </m:accPr>
                            <m:e>
                              <m:r>
                                <a:rPr lang="es-CL" sz="3200" i="1">
                                  <a:latin typeface="Cambria Math" panose="02040503050406030204" pitchFamily="18" charset="0"/>
                                </a:rPr>
                                <m:t>𝐸</m:t>
                              </m:r>
                            </m:e>
                          </m:acc>
                        </m:num>
                        <m:den>
                          <m:r>
                            <a:rPr lang="es-ES" sz="3200" i="1">
                              <a:latin typeface="Cambria Math" charset="0"/>
                            </a:rPr>
                            <m:t>𝜕</m:t>
                          </m:r>
                          <m:sSup>
                            <m:sSupPr>
                              <m:ctrlPr>
                                <a:rPr lang="es-ES" sz="3200" i="1">
                                  <a:latin typeface="Cambria Math" panose="02040503050406030204" pitchFamily="18" charset="0"/>
                                </a:rPr>
                              </m:ctrlPr>
                            </m:sSupPr>
                            <m:e>
                              <m:r>
                                <a:rPr lang="es-CL" sz="3200" b="0" i="1" smtClean="0">
                                  <a:latin typeface="Cambria Math" panose="02040503050406030204" pitchFamily="18" charset="0"/>
                                </a:rPr>
                                <m:t>𝑡</m:t>
                              </m:r>
                            </m:e>
                            <m:sup>
                              <m:r>
                                <a:rPr lang="es-ES" sz="3200" i="1">
                                  <a:latin typeface="Cambria Math" charset="0"/>
                                </a:rPr>
                                <m:t>2</m:t>
                              </m:r>
                            </m:sup>
                          </m:sSup>
                        </m:den>
                      </m:f>
                      <m:r>
                        <a:rPr lang="es-ES" sz="3200" b="0" i="1" smtClean="0">
                          <a:latin typeface="Cambria Math" charset="0"/>
                          <a:ea typeface="Cambria Math" charset="0"/>
                          <a:cs typeface="Cambria Math" charset="0"/>
                        </a:rPr>
                        <m:t>=0</m:t>
                      </m:r>
                    </m:oMath>
                  </m:oMathPara>
                </a14:m>
                <a:endParaRPr lang="es-ES" sz="3200" b="0" dirty="0"/>
              </a:p>
            </p:txBody>
          </p:sp>
        </mc:Choice>
        <mc:Fallback xmlns="">
          <p:sp>
            <p:nvSpPr>
              <p:cNvPr id="3" name="CuadroTexto 2">
                <a:extLst>
                  <a:ext uri="{FF2B5EF4-FFF2-40B4-BE49-F238E27FC236}">
                    <a16:creationId xmlns:a16="http://schemas.microsoft.com/office/drawing/2014/main" id="{D7CD1BFB-9453-CAD2-3FE1-7FD9064960AC}"/>
                  </a:ext>
                </a:extLst>
              </p:cNvPr>
              <p:cNvSpPr txBox="1">
                <a:spLocks noRot="1" noChangeAspect="1" noMove="1" noResize="1" noEditPoints="1" noAdjustHandles="1" noChangeArrowheads="1" noChangeShapeType="1" noTextEdit="1"/>
              </p:cNvSpPr>
              <p:nvPr/>
            </p:nvSpPr>
            <p:spPr>
              <a:xfrm>
                <a:off x="4135584" y="1769565"/>
                <a:ext cx="3344442" cy="1049646"/>
              </a:xfrm>
              <a:prstGeom prst="rect">
                <a:avLst/>
              </a:prstGeom>
              <a:blipFill>
                <a:blip r:embed="rId1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8647C9EE-608F-EFFB-708C-F1F9EE164E50}"/>
                  </a:ext>
                </a:extLst>
              </p:cNvPr>
              <p:cNvSpPr txBox="1"/>
              <p:nvPr/>
            </p:nvSpPr>
            <p:spPr>
              <a:xfrm>
                <a:off x="3957426" y="4722301"/>
                <a:ext cx="3682098" cy="1049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b="0" i="1" smtClean="0">
                              <a:latin typeface="Cambria Math" panose="02040503050406030204" pitchFamily="18" charset="0"/>
                              <a:ea typeface="Cambria Math" charset="0"/>
                              <a:cs typeface="Cambria Math" charset="0"/>
                            </a:rPr>
                          </m:ctrlPr>
                        </m:sSupPr>
                        <m:e>
                          <m:r>
                            <a:rPr lang="es-ES" sz="3200" i="1">
                              <a:latin typeface="Cambria Math" charset="0"/>
                              <a:ea typeface="Cambria Math" charset="0"/>
                              <a:cs typeface="Cambria Math" charset="0"/>
                            </a:rPr>
                            <m:t>𝛻</m:t>
                          </m:r>
                        </m:e>
                        <m:sup>
                          <m:r>
                            <a:rPr lang="es-ES" sz="3200" b="0" i="1" smtClean="0">
                              <a:latin typeface="Cambria Math" charset="0"/>
                              <a:ea typeface="Cambria Math" charset="0"/>
                              <a:cs typeface="Cambria Math" charset="0"/>
                            </a:rPr>
                            <m:t>′2</m:t>
                          </m:r>
                        </m:sup>
                      </m:sSup>
                      <m:sSup>
                        <m:sSupPr>
                          <m:ctrlPr>
                            <a:rPr lang="es-ES" sz="3200" b="0" i="1" smtClean="0">
                              <a:latin typeface="Cambria Math" panose="02040503050406030204" pitchFamily="18" charset="0"/>
                              <a:ea typeface="Cambria Math" charset="0"/>
                              <a:cs typeface="Cambria Math" charset="0"/>
                            </a:rPr>
                          </m:ctrlPr>
                        </m:sSupPr>
                        <m:e>
                          <m:acc>
                            <m:accPr>
                              <m:chr m:val="⃗"/>
                              <m:ctrlPr>
                                <a:rPr lang="es-ES" sz="3200" b="0" i="1" smtClean="0">
                                  <a:latin typeface="Cambria Math" panose="02040503050406030204" pitchFamily="18" charset="0"/>
                                  <a:ea typeface="Cambria Math" charset="0"/>
                                  <a:cs typeface="Cambria Math" charset="0"/>
                                </a:rPr>
                              </m:ctrlPr>
                            </m:accPr>
                            <m:e>
                              <m:r>
                                <a:rPr lang="es-ES" sz="3200" b="0" i="1" smtClean="0">
                                  <a:latin typeface="Cambria Math" charset="0"/>
                                  <a:ea typeface="Cambria Math" charset="0"/>
                                  <a:cs typeface="Cambria Math" charset="0"/>
                                </a:rPr>
                                <m:t>𝐸</m:t>
                              </m:r>
                            </m:e>
                          </m:acc>
                        </m:e>
                        <m:sup>
                          <m:r>
                            <a:rPr lang="es-ES" sz="3200" b="0" i="1" smtClean="0">
                              <a:latin typeface="Cambria Math" charset="0"/>
                              <a:ea typeface="Cambria Math" charset="0"/>
                              <a:cs typeface="Cambria Math" charset="0"/>
                            </a:rPr>
                            <m:t>′</m:t>
                          </m:r>
                        </m:sup>
                      </m:sSup>
                      <m:r>
                        <a:rPr lang="es-ES" sz="3200" b="0" i="1" smtClean="0">
                          <a:latin typeface="Cambria Math" charset="0"/>
                          <a:ea typeface="Cambria Math" charset="0"/>
                          <a:cs typeface="Cambria Math" charset="0"/>
                        </a:rPr>
                        <m:t>−</m:t>
                      </m:r>
                      <m:f>
                        <m:fPr>
                          <m:ctrlPr>
                            <a:rPr lang="es-ES" sz="3200" b="0" i="1" smtClean="0">
                              <a:latin typeface="Cambria Math" panose="02040503050406030204" pitchFamily="18" charset="0"/>
                              <a:ea typeface="Cambria Math" charset="0"/>
                              <a:cs typeface="Cambria Math" charset="0"/>
                            </a:rPr>
                          </m:ctrlPr>
                        </m:fPr>
                        <m:num>
                          <m:r>
                            <a:rPr lang="es-ES" sz="3200" b="0" i="1" smtClean="0">
                              <a:latin typeface="Cambria Math" charset="0"/>
                              <a:ea typeface="Cambria Math" charset="0"/>
                              <a:cs typeface="Cambria Math" charset="0"/>
                            </a:rPr>
                            <m:t>1</m:t>
                          </m:r>
                        </m:num>
                        <m:den>
                          <m:sSup>
                            <m:sSupPr>
                              <m:ctrlPr>
                                <a:rPr lang="es-ES" sz="3200" b="0" i="1" smtClean="0">
                                  <a:latin typeface="Cambria Math" panose="02040503050406030204" pitchFamily="18" charset="0"/>
                                  <a:ea typeface="Cambria Math" charset="0"/>
                                  <a:cs typeface="Cambria Math" charset="0"/>
                                </a:rPr>
                              </m:ctrlPr>
                            </m:sSupPr>
                            <m:e>
                              <m:r>
                                <a:rPr lang="es-ES" sz="3200" b="0" i="1" smtClean="0">
                                  <a:latin typeface="Cambria Math" charset="0"/>
                                  <a:ea typeface="Cambria Math" charset="0"/>
                                  <a:cs typeface="Cambria Math" charset="0"/>
                                </a:rPr>
                                <m:t>𝑐</m:t>
                              </m:r>
                            </m:e>
                            <m:sup>
                              <m:r>
                                <a:rPr lang="es-ES" sz="3200" b="0" i="1" smtClean="0">
                                  <a:latin typeface="Cambria Math" charset="0"/>
                                  <a:ea typeface="Cambria Math" charset="0"/>
                                  <a:cs typeface="Cambria Math" charset="0"/>
                                </a:rPr>
                                <m:t>2</m:t>
                              </m:r>
                            </m:sup>
                          </m:sSup>
                        </m:den>
                      </m:f>
                      <m:f>
                        <m:fPr>
                          <m:ctrlPr>
                            <a:rPr lang="es-ES" sz="3200" i="1">
                              <a:latin typeface="Cambria Math" panose="02040503050406030204" pitchFamily="18" charset="0"/>
                            </a:rPr>
                          </m:ctrlPr>
                        </m:fPr>
                        <m:num>
                          <m:sSup>
                            <m:sSupPr>
                              <m:ctrlPr>
                                <a:rPr lang="es-ES" sz="3200" i="1">
                                  <a:latin typeface="Cambria Math" panose="02040503050406030204" pitchFamily="18" charset="0"/>
                                </a:rPr>
                              </m:ctrlPr>
                            </m:sSupPr>
                            <m:e>
                              <m:r>
                                <a:rPr lang="es-ES" sz="3200" i="1">
                                  <a:latin typeface="Cambria Math" charset="0"/>
                                </a:rPr>
                                <m:t>𝜕</m:t>
                              </m:r>
                            </m:e>
                            <m:sup>
                              <m:r>
                                <a:rPr lang="es-ES" sz="3200" i="1">
                                  <a:latin typeface="Cambria Math" charset="0"/>
                                </a:rPr>
                                <m:t>2</m:t>
                              </m:r>
                            </m:sup>
                          </m:sSup>
                          <m:r>
                            <a:rPr lang="es-CL" sz="3200" i="1">
                              <a:latin typeface="Cambria Math" panose="02040503050406030204" pitchFamily="18" charset="0"/>
                            </a:rPr>
                            <m:t> </m:t>
                          </m:r>
                          <m:acc>
                            <m:accPr>
                              <m:chr m:val="⃗"/>
                              <m:ctrlPr>
                                <a:rPr lang="es-CL" sz="3200" i="1">
                                  <a:latin typeface="Cambria Math" panose="02040503050406030204" pitchFamily="18" charset="0"/>
                                </a:rPr>
                              </m:ctrlPr>
                            </m:accPr>
                            <m:e>
                              <m:r>
                                <a:rPr lang="es-CL" sz="3200" i="1">
                                  <a:latin typeface="Cambria Math" panose="02040503050406030204" pitchFamily="18" charset="0"/>
                                </a:rPr>
                                <m:t>𝐸</m:t>
                              </m:r>
                            </m:e>
                          </m:acc>
                          <m:r>
                            <a:rPr lang="es-CL" sz="3200" b="0" i="1" smtClean="0">
                              <a:latin typeface="Cambria Math" panose="02040503050406030204" pitchFamily="18" charset="0"/>
                            </a:rPr>
                            <m:t>′</m:t>
                          </m:r>
                        </m:num>
                        <m:den>
                          <m:r>
                            <a:rPr lang="es-ES" sz="3200" i="1">
                              <a:latin typeface="Cambria Math" charset="0"/>
                            </a:rPr>
                            <m:t>𝜕</m:t>
                          </m:r>
                          <m:sSup>
                            <m:sSupPr>
                              <m:ctrlPr>
                                <a:rPr lang="es-ES" sz="3200" i="1">
                                  <a:latin typeface="Cambria Math" panose="02040503050406030204" pitchFamily="18" charset="0"/>
                                </a:rPr>
                              </m:ctrlPr>
                            </m:sSupPr>
                            <m:e>
                              <m:r>
                                <a:rPr lang="es-CL" sz="3200" b="0" i="1" smtClean="0">
                                  <a:latin typeface="Cambria Math" panose="02040503050406030204" pitchFamily="18" charset="0"/>
                                </a:rPr>
                                <m:t>𝑡</m:t>
                              </m:r>
                            </m:e>
                            <m:sup>
                              <m:r>
                                <a:rPr lang="es-ES" sz="3200" i="1">
                                  <a:latin typeface="Cambria Math" charset="0"/>
                                </a:rPr>
                                <m:t>2</m:t>
                              </m:r>
                            </m:sup>
                          </m:sSup>
                        </m:den>
                      </m:f>
                      <m:r>
                        <a:rPr lang="es-ES" sz="3200" b="0" i="1" smtClean="0">
                          <a:latin typeface="Cambria Math" charset="0"/>
                          <a:ea typeface="Cambria Math" charset="0"/>
                          <a:cs typeface="Cambria Math" charset="0"/>
                        </a:rPr>
                        <m:t>=0</m:t>
                      </m:r>
                    </m:oMath>
                  </m:oMathPara>
                </a14:m>
                <a:endParaRPr lang="es-ES" sz="3200" b="0" dirty="0"/>
              </a:p>
            </p:txBody>
          </p:sp>
        </mc:Choice>
        <mc:Fallback xmlns="">
          <p:sp>
            <p:nvSpPr>
              <p:cNvPr id="6" name="CuadroTexto 5">
                <a:extLst>
                  <a:ext uri="{FF2B5EF4-FFF2-40B4-BE49-F238E27FC236}">
                    <a16:creationId xmlns:a16="http://schemas.microsoft.com/office/drawing/2014/main" id="{8647C9EE-608F-EFFB-708C-F1F9EE164E50}"/>
                  </a:ext>
                </a:extLst>
              </p:cNvPr>
              <p:cNvSpPr txBox="1">
                <a:spLocks noRot="1" noChangeAspect="1" noMove="1" noResize="1" noEditPoints="1" noAdjustHandles="1" noChangeArrowheads="1" noChangeShapeType="1" noTextEdit="1"/>
              </p:cNvSpPr>
              <p:nvPr/>
            </p:nvSpPr>
            <p:spPr>
              <a:xfrm>
                <a:off x="3957426" y="4722301"/>
                <a:ext cx="3682098" cy="1049646"/>
              </a:xfrm>
              <a:prstGeom prst="rect">
                <a:avLst/>
              </a:prstGeom>
              <a:blipFill>
                <a:blip r:embed="rId14"/>
                <a:stretch>
                  <a:fillRect/>
                </a:stretch>
              </a:blipFill>
            </p:spPr>
            <p:txBody>
              <a:bodyPr/>
              <a:lstStyle/>
              <a:p>
                <a:r>
                  <a:rPr lang="es-CL">
                    <a:noFill/>
                  </a:rPr>
                  <a:t> </a:t>
                </a:r>
              </a:p>
            </p:txBody>
          </p:sp>
        </mc:Fallback>
      </mc:AlternateContent>
      <p:cxnSp>
        <p:nvCxnSpPr>
          <p:cNvPr id="8" name="Conector recto de flecha 7">
            <a:extLst>
              <a:ext uri="{FF2B5EF4-FFF2-40B4-BE49-F238E27FC236}">
                <a16:creationId xmlns:a16="http://schemas.microsoft.com/office/drawing/2014/main" id="{9BC7B773-CCF8-AF87-CBA1-7DD9775A673D}"/>
              </a:ext>
            </a:extLst>
          </p:cNvPr>
          <p:cNvCxnSpPr/>
          <p:nvPr/>
        </p:nvCxnSpPr>
        <p:spPr>
          <a:xfrm>
            <a:off x="5544783" y="2980147"/>
            <a:ext cx="0" cy="138599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3A5D9AA1-D274-6286-7A90-BD9F40DC8CDC}"/>
              </a:ext>
            </a:extLst>
          </p:cNvPr>
          <p:cNvSpPr txBox="1"/>
          <p:nvPr/>
        </p:nvSpPr>
        <p:spPr>
          <a:xfrm>
            <a:off x="5718945" y="3254093"/>
            <a:ext cx="1799275" cy="707886"/>
          </a:xfrm>
          <a:prstGeom prst="rect">
            <a:avLst/>
          </a:prstGeom>
          <a:noFill/>
        </p:spPr>
        <p:txBody>
          <a:bodyPr wrap="none" rtlCol="0">
            <a:spAutoFit/>
          </a:bodyPr>
          <a:lstStyle/>
          <a:p>
            <a:pPr algn="ctr"/>
            <a:r>
              <a:rPr lang="es-ES_tradnl" sz="2000" dirty="0" err="1"/>
              <a:t>Transformaci</a:t>
            </a:r>
            <a:r>
              <a:rPr lang="es-ES" sz="2000" dirty="0" err="1"/>
              <a:t>ón</a:t>
            </a:r>
            <a:endParaRPr lang="es-ES" sz="2000" dirty="0"/>
          </a:p>
          <a:p>
            <a:pPr algn="ctr"/>
            <a:r>
              <a:rPr lang="es-ES" sz="2000" dirty="0" err="1"/>
              <a:t>Lorentz</a:t>
            </a:r>
            <a:endParaRPr lang="es-ES_tradnl" sz="2000" dirty="0"/>
          </a:p>
        </p:txBody>
      </p:sp>
      <p:sp>
        <p:nvSpPr>
          <p:cNvPr id="4" name="TextBox 3">
            <a:extLst>
              <a:ext uri="{FF2B5EF4-FFF2-40B4-BE49-F238E27FC236}">
                <a16:creationId xmlns:a16="http://schemas.microsoft.com/office/drawing/2014/main" id="{A533D0D0-14DF-C83B-2E26-3773604A83DF}"/>
              </a:ext>
            </a:extLst>
          </p:cNvPr>
          <p:cNvSpPr txBox="1"/>
          <p:nvPr/>
        </p:nvSpPr>
        <p:spPr>
          <a:xfrm>
            <a:off x="4277946" y="5865069"/>
            <a:ext cx="4082790" cy="707886"/>
          </a:xfrm>
          <a:prstGeom prst="rect">
            <a:avLst/>
          </a:prstGeom>
          <a:noFill/>
        </p:spPr>
        <p:txBody>
          <a:bodyPr wrap="square" rtlCol="0">
            <a:spAutoFit/>
          </a:bodyPr>
          <a:lstStyle/>
          <a:p>
            <a:r>
              <a:rPr lang="en-US" sz="2000" dirty="0"/>
              <a:t>Se </a:t>
            </a:r>
            <a:r>
              <a:rPr lang="en-US" sz="2000" dirty="0" err="1"/>
              <a:t>necesitan</a:t>
            </a:r>
            <a:r>
              <a:rPr lang="en-US" sz="2000" dirty="0"/>
              <a:t> </a:t>
            </a:r>
            <a:r>
              <a:rPr lang="en-US" sz="2000" dirty="0" err="1"/>
              <a:t>otros</a:t>
            </a:r>
            <a:r>
              <a:rPr lang="en-US" sz="2000" dirty="0"/>
              <a:t> </a:t>
            </a:r>
            <a:r>
              <a:rPr lang="en-US" sz="2000" dirty="0" err="1"/>
              <a:t>principios</a:t>
            </a:r>
            <a:r>
              <a:rPr lang="en-US" sz="2000" dirty="0"/>
              <a:t> que </a:t>
            </a:r>
            <a:r>
              <a:rPr lang="en-US" sz="2000" dirty="0" err="1"/>
              <a:t>expliquen</a:t>
            </a:r>
            <a:r>
              <a:rPr lang="en-US" sz="2000" dirty="0"/>
              <a:t> </a:t>
            </a:r>
            <a:r>
              <a:rPr lang="en-US" sz="2000" dirty="0" err="1"/>
              <a:t>este</a:t>
            </a:r>
            <a:r>
              <a:rPr lang="en-US" sz="2000" dirty="0"/>
              <a:t> </a:t>
            </a:r>
            <a:r>
              <a:rPr lang="en-US" sz="2000" dirty="0" err="1"/>
              <a:t>resultado</a:t>
            </a:r>
            <a:r>
              <a:rPr lang="en-US" sz="2000" dirty="0"/>
              <a:t>.</a:t>
            </a:r>
          </a:p>
        </p:txBody>
      </p:sp>
    </p:spTree>
    <p:extLst>
      <p:ext uri="{BB962C8B-B14F-4D97-AF65-F5344CB8AC3E}">
        <p14:creationId xmlns:p14="http://schemas.microsoft.com/office/powerpoint/2010/main" val="428263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F05141CF-0CD4-561E-97A8-FB05E6089D7C}"/>
              </a:ext>
            </a:extLst>
          </p:cNvPr>
          <p:cNvGrpSpPr/>
          <p:nvPr/>
        </p:nvGrpSpPr>
        <p:grpSpPr>
          <a:xfrm>
            <a:off x="1527910" y="1412163"/>
            <a:ext cx="2721574" cy="2448266"/>
            <a:chOff x="4322230" y="1610695"/>
            <a:chExt cx="2721574" cy="2272658"/>
          </a:xfrm>
        </p:grpSpPr>
        <p:grpSp>
          <p:nvGrpSpPr>
            <p:cNvPr id="8" name="Agrupar 42">
              <a:extLst>
                <a:ext uri="{FF2B5EF4-FFF2-40B4-BE49-F238E27FC236}">
                  <a16:creationId xmlns:a16="http://schemas.microsoft.com/office/drawing/2014/main" id="{42E4396A-6790-187A-7049-D12B1D287530}"/>
                </a:ext>
              </a:extLst>
            </p:cNvPr>
            <p:cNvGrpSpPr/>
            <p:nvPr/>
          </p:nvGrpSpPr>
          <p:grpSpPr>
            <a:xfrm>
              <a:off x="4322230" y="1610695"/>
              <a:ext cx="2721574" cy="2272658"/>
              <a:chOff x="8300855" y="1444134"/>
              <a:chExt cx="2721574" cy="2272658"/>
            </a:xfrm>
          </p:grpSpPr>
          <p:grpSp>
            <p:nvGrpSpPr>
              <p:cNvPr id="9" name="Agrupar 41">
                <a:extLst>
                  <a:ext uri="{FF2B5EF4-FFF2-40B4-BE49-F238E27FC236}">
                    <a16:creationId xmlns:a16="http://schemas.microsoft.com/office/drawing/2014/main" id="{20CE80A6-ACFC-36CA-FA96-B9DF8FAD61C5}"/>
                  </a:ext>
                </a:extLst>
              </p:cNvPr>
              <p:cNvGrpSpPr/>
              <p:nvPr/>
            </p:nvGrpSpPr>
            <p:grpSpPr>
              <a:xfrm>
                <a:off x="10575125" y="1945236"/>
                <a:ext cx="447304" cy="369332"/>
                <a:chOff x="10575125" y="1945236"/>
                <a:chExt cx="447304" cy="369332"/>
              </a:xfrm>
            </p:grpSpPr>
            <p:sp>
              <p:nvSpPr>
                <p:cNvPr id="31" name="Elipse 29">
                  <a:extLst>
                    <a:ext uri="{FF2B5EF4-FFF2-40B4-BE49-F238E27FC236}">
                      <a16:creationId xmlns:a16="http://schemas.microsoft.com/office/drawing/2014/main" id="{6FA628CE-3481-55D5-B520-75BB838DA68D}"/>
                    </a:ext>
                  </a:extLst>
                </p:cNvPr>
                <p:cNvSpPr/>
                <p:nvPr/>
              </p:nvSpPr>
              <p:spPr>
                <a:xfrm>
                  <a:off x="10575125" y="2008038"/>
                  <a:ext cx="144016" cy="14401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_tradnl"/>
                </a:p>
              </p:txBody>
            </p:sp>
            <p:sp>
              <p:nvSpPr>
                <p:cNvPr id="48" name="CuadroTexto 30">
                  <a:extLst>
                    <a:ext uri="{FF2B5EF4-FFF2-40B4-BE49-F238E27FC236}">
                      <a16:creationId xmlns:a16="http://schemas.microsoft.com/office/drawing/2014/main" id="{1D684098-0FCE-D757-30CB-AE7E9AA17999}"/>
                    </a:ext>
                  </a:extLst>
                </p:cNvPr>
                <p:cNvSpPr txBox="1"/>
                <p:nvPr/>
              </p:nvSpPr>
              <p:spPr>
                <a:xfrm>
                  <a:off x="10719141" y="1945236"/>
                  <a:ext cx="303288" cy="369332"/>
                </a:xfrm>
                <a:prstGeom prst="rect">
                  <a:avLst/>
                </a:prstGeom>
                <a:noFill/>
              </p:spPr>
              <p:txBody>
                <a:bodyPr wrap="none" rtlCol="0">
                  <a:spAutoFit/>
                </a:bodyPr>
                <a:lstStyle/>
                <a:p>
                  <a:r>
                    <a:rPr lang="es-ES_tradnl" dirty="0"/>
                    <a:t>P</a:t>
                  </a:r>
                </a:p>
              </p:txBody>
            </p:sp>
          </p:grpSp>
          <p:grpSp>
            <p:nvGrpSpPr>
              <p:cNvPr id="10" name="Agrupar 39">
                <a:extLst>
                  <a:ext uri="{FF2B5EF4-FFF2-40B4-BE49-F238E27FC236}">
                    <a16:creationId xmlns:a16="http://schemas.microsoft.com/office/drawing/2014/main" id="{02FCBD3B-A170-866F-3169-B79AF2812A84}"/>
                  </a:ext>
                </a:extLst>
              </p:cNvPr>
              <p:cNvGrpSpPr/>
              <p:nvPr/>
            </p:nvGrpSpPr>
            <p:grpSpPr>
              <a:xfrm>
                <a:off x="8300855" y="1444134"/>
                <a:ext cx="2257996" cy="2272658"/>
                <a:chOff x="8300855" y="1444134"/>
                <a:chExt cx="2257996" cy="2272658"/>
              </a:xfrm>
            </p:grpSpPr>
            <p:grpSp>
              <p:nvGrpSpPr>
                <p:cNvPr id="11" name="Agrupar 17">
                  <a:extLst>
                    <a:ext uri="{FF2B5EF4-FFF2-40B4-BE49-F238E27FC236}">
                      <a16:creationId xmlns:a16="http://schemas.microsoft.com/office/drawing/2014/main" id="{5B11734F-6462-6D6F-0F7A-ABD1BDBA17B8}"/>
                    </a:ext>
                  </a:extLst>
                </p:cNvPr>
                <p:cNvGrpSpPr/>
                <p:nvPr/>
              </p:nvGrpSpPr>
              <p:grpSpPr>
                <a:xfrm>
                  <a:off x="8398851" y="1556792"/>
                  <a:ext cx="2160000" cy="2160000"/>
                  <a:chOff x="8398851" y="1556792"/>
                  <a:chExt cx="2160000" cy="2160000"/>
                </a:xfrm>
              </p:grpSpPr>
              <p:cxnSp>
                <p:nvCxnSpPr>
                  <p:cNvPr id="17" name="Conector recto de flecha 10">
                    <a:extLst>
                      <a:ext uri="{FF2B5EF4-FFF2-40B4-BE49-F238E27FC236}">
                        <a16:creationId xmlns:a16="http://schemas.microsoft.com/office/drawing/2014/main" id="{D2EBE190-5A4E-1A8B-4272-FDF98E24F865}"/>
                      </a:ext>
                    </a:extLst>
                  </p:cNvPr>
                  <p:cNvCxnSpPr/>
                  <p:nvPr/>
                </p:nvCxnSpPr>
                <p:spPr>
                  <a:xfrm flipV="1">
                    <a:off x="8616280" y="1556792"/>
                    <a:ext cx="0" cy="21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16">
                    <a:extLst>
                      <a:ext uri="{FF2B5EF4-FFF2-40B4-BE49-F238E27FC236}">
                        <a16:creationId xmlns:a16="http://schemas.microsoft.com/office/drawing/2014/main" id="{34C28A9D-0282-F5F1-7DA2-0CCB7017A59F}"/>
                      </a:ext>
                    </a:extLst>
                  </p:cNvPr>
                  <p:cNvCxnSpPr/>
                  <p:nvPr/>
                </p:nvCxnSpPr>
                <p:spPr>
                  <a:xfrm rot="5400000" flipV="1">
                    <a:off x="9478851" y="2421008"/>
                    <a:ext cx="0" cy="21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CuadroTexto 31">
                  <a:extLst>
                    <a:ext uri="{FF2B5EF4-FFF2-40B4-BE49-F238E27FC236}">
                      <a16:creationId xmlns:a16="http://schemas.microsoft.com/office/drawing/2014/main" id="{7167C9CA-5508-89AE-B175-A8CD5AF0648B}"/>
                    </a:ext>
                  </a:extLst>
                </p:cNvPr>
                <p:cNvSpPr txBox="1"/>
                <p:nvPr/>
              </p:nvSpPr>
              <p:spPr>
                <a:xfrm>
                  <a:off x="8300855" y="1444134"/>
                  <a:ext cx="290464" cy="369332"/>
                </a:xfrm>
                <a:prstGeom prst="rect">
                  <a:avLst/>
                </a:prstGeom>
                <a:noFill/>
              </p:spPr>
              <p:txBody>
                <a:bodyPr wrap="none" rtlCol="0">
                  <a:spAutoFit/>
                </a:bodyPr>
                <a:lstStyle/>
                <a:p>
                  <a:r>
                    <a:rPr lang="es-ES_tradnl" dirty="0"/>
                    <a:t>S</a:t>
                  </a:r>
                </a:p>
              </p:txBody>
            </p:sp>
          </p:grpSp>
        </p:grpSp>
        <p:sp>
          <p:nvSpPr>
            <p:cNvPr id="67" name="TextBox 66">
              <a:extLst>
                <a:ext uri="{FF2B5EF4-FFF2-40B4-BE49-F238E27FC236}">
                  <a16:creationId xmlns:a16="http://schemas.microsoft.com/office/drawing/2014/main" id="{9093EFDE-0DB4-A6B3-8922-9F54E19F3C2C}"/>
                </a:ext>
              </a:extLst>
            </p:cNvPr>
            <p:cNvSpPr txBox="1"/>
            <p:nvPr/>
          </p:nvSpPr>
          <p:spPr>
            <a:xfrm>
              <a:off x="6218554" y="3356608"/>
              <a:ext cx="353658" cy="395728"/>
            </a:xfrm>
            <a:prstGeom prst="rect">
              <a:avLst/>
            </a:prstGeom>
            <a:solidFill>
              <a:schemeClr val="bg1"/>
            </a:solidFill>
          </p:spPr>
          <p:txBody>
            <a:bodyPr wrap="square" rtlCol="0">
              <a:spAutoFit/>
            </a:bodyPr>
            <a:lstStyle/>
            <a:p>
              <a:endParaRPr lang="es-ES_tradnl" dirty="0"/>
            </a:p>
          </p:txBody>
        </p:sp>
      </p:grpSp>
      <p:sp>
        <p:nvSpPr>
          <p:cNvPr id="2" name="Título 1"/>
          <p:cNvSpPr>
            <a:spLocks noGrp="1"/>
          </p:cNvSpPr>
          <p:nvPr>
            <p:ph type="title"/>
          </p:nvPr>
        </p:nvSpPr>
        <p:spPr/>
        <p:txBody>
          <a:bodyPr>
            <a:normAutofit fontScale="90000"/>
          </a:bodyPr>
          <a:lstStyle/>
          <a:p>
            <a:r>
              <a:rPr lang="es-ES_tradnl" b="1" dirty="0"/>
              <a:t>Apliquemos lo aprendido: Transformaciones de Lorentz</a:t>
            </a:r>
          </a:p>
        </p:txBody>
      </p:sp>
      <mc:AlternateContent xmlns:mc="http://schemas.openxmlformats.org/markup-compatibility/2006" xmlns:a14="http://schemas.microsoft.com/office/drawing/2010/main">
        <mc:Choice Requires="a14">
          <p:sp>
            <p:nvSpPr>
              <p:cNvPr id="12" name="CuadroTexto 11"/>
              <p:cNvSpPr txBox="1"/>
              <p:nvPr/>
            </p:nvSpPr>
            <p:spPr>
              <a:xfrm>
                <a:off x="6537836" y="3685901"/>
                <a:ext cx="3341107" cy="984885"/>
              </a:xfrm>
              <a:prstGeom prst="rect">
                <a:avLst/>
              </a:prstGeom>
              <a:noFill/>
            </p:spPr>
            <p:txBody>
              <a:bodyPr wrap="none" lIns="0" tIns="0" rIns="0" bIns="0" rtlCol="0">
                <a:spAutoFit/>
              </a:bodyPr>
              <a:lstStyle/>
              <a:p>
                <a14:m>
                  <m:oMath xmlns:m="http://schemas.openxmlformats.org/officeDocument/2006/math">
                    <m:r>
                      <a:rPr lang="es-ES" sz="3200" b="0" i="1" smtClean="0">
                        <a:latin typeface="Cambria Math" charset="0"/>
                      </a:rPr>
                      <m:t>𝑥</m:t>
                    </m:r>
                    <m:r>
                      <a:rPr lang="es-ES" sz="3200" b="0" i="1" smtClean="0">
                        <a:latin typeface="Cambria Math" charset="0"/>
                      </a:rPr>
                      <m:t>=</m:t>
                    </m:r>
                    <m:r>
                      <a:rPr lang="es-ES" sz="3200" b="0" i="1" smtClean="0">
                        <a:latin typeface="Cambria Math" charset="0"/>
                      </a:rPr>
                      <m:t>𝛾</m:t>
                    </m:r>
                    <m:d>
                      <m:dPr>
                        <m:ctrlPr>
                          <a:rPr lang="es-ES" sz="3200" b="0" i="1" smtClean="0">
                            <a:latin typeface="Cambria Math" panose="02040503050406030204" pitchFamily="18" charset="0"/>
                          </a:rPr>
                        </m:ctrlPr>
                      </m:dPr>
                      <m:e>
                        <m:sSup>
                          <m:sSupPr>
                            <m:ctrlPr>
                              <a:rPr lang="es-ES" sz="3200" b="0" i="1" smtClean="0">
                                <a:latin typeface="Cambria Math" panose="02040503050406030204" pitchFamily="18" charset="0"/>
                              </a:rPr>
                            </m:ctrlPr>
                          </m:sSupPr>
                          <m:e>
                            <m:r>
                              <a:rPr lang="es-ES" sz="3200" b="0" i="1" smtClean="0">
                                <a:latin typeface="Cambria Math" charset="0"/>
                              </a:rPr>
                              <m:t>𝑥</m:t>
                            </m:r>
                          </m:e>
                          <m:sup>
                            <m:r>
                              <a:rPr lang="es-ES" sz="3200" b="0" i="1" smtClean="0">
                                <a:latin typeface="Cambria Math" charset="0"/>
                              </a:rPr>
                              <m:t>′</m:t>
                            </m:r>
                          </m:sup>
                        </m:sSup>
                        <m:r>
                          <a:rPr lang="es-ES" sz="3200" b="0" i="1" smtClean="0">
                            <a:latin typeface="Cambria Math" charset="0"/>
                          </a:rPr>
                          <m:t>+</m:t>
                        </m:r>
                        <m:r>
                          <a:rPr lang="es-ES" sz="3200" b="0" i="1" smtClean="0">
                            <a:latin typeface="Cambria Math" charset="0"/>
                          </a:rPr>
                          <m:t>𝑢</m:t>
                        </m:r>
                        <m:r>
                          <a:rPr lang="es-ES" sz="3200" b="0" i="1" smtClean="0">
                            <a:latin typeface="Cambria Math" charset="0"/>
                          </a:rPr>
                          <m:t> </m:t>
                        </m:r>
                        <m:r>
                          <a:rPr lang="es-ES" sz="3200" b="0" i="1" smtClean="0">
                            <a:latin typeface="Cambria Math" charset="0"/>
                          </a:rPr>
                          <m:t>𝑡</m:t>
                        </m:r>
                        <m:r>
                          <a:rPr lang="es-ES" sz="3200" b="0" i="1" smtClean="0">
                            <a:latin typeface="Cambria Math" charset="0"/>
                          </a:rPr>
                          <m:t>′</m:t>
                        </m:r>
                      </m:e>
                    </m:d>
                  </m:oMath>
                </a14:m>
                <a:r>
                  <a:rPr lang="es-ES" sz="3200" b="0" dirty="0"/>
                  <a:t> (2)</a:t>
                </a:r>
                <a:br>
                  <a:rPr lang="es-ES" sz="3200" b="0" dirty="0"/>
                </a:br>
                <a:endParaRPr lang="es-ES_tradnl" sz="3200" dirty="0"/>
              </a:p>
            </p:txBody>
          </p:sp>
        </mc:Choice>
        <mc:Fallback xmlns="">
          <p:sp>
            <p:nvSpPr>
              <p:cNvPr id="12" name="CuadroTexto 11"/>
              <p:cNvSpPr txBox="1">
                <a:spLocks noRot="1" noChangeAspect="1" noMove="1" noResize="1" noEditPoints="1" noAdjustHandles="1" noChangeArrowheads="1" noChangeShapeType="1" noTextEdit="1"/>
              </p:cNvSpPr>
              <p:nvPr/>
            </p:nvSpPr>
            <p:spPr>
              <a:xfrm>
                <a:off x="6537836" y="3685901"/>
                <a:ext cx="3341107" cy="984885"/>
              </a:xfrm>
              <a:prstGeom prst="rect">
                <a:avLst/>
              </a:prstGeom>
              <a:blipFill>
                <a:blip r:embed="rId2"/>
                <a:stretch>
                  <a:fillRect l="-3019" t="-12821" r="-60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p:cNvSpPr txBox="1"/>
              <p:nvPr/>
            </p:nvSpPr>
            <p:spPr>
              <a:xfrm>
                <a:off x="1625906" y="4967822"/>
                <a:ext cx="3245312" cy="492443"/>
              </a:xfrm>
              <a:prstGeom prst="rect">
                <a:avLst/>
              </a:prstGeom>
              <a:noFill/>
            </p:spPr>
            <p:txBody>
              <a:bodyPr wrap="none" lIns="0" tIns="0" rIns="0" bIns="0" rtlCol="0">
                <a:spAutoFit/>
              </a:bodyPr>
              <a:lstStyle/>
              <a:p>
                <a14:m>
                  <m:oMath xmlns:m="http://schemas.openxmlformats.org/officeDocument/2006/math">
                    <m:sSup>
                      <m:sSupPr>
                        <m:ctrlPr>
                          <a:rPr lang="es-ES" sz="3200" i="1">
                            <a:latin typeface="Cambria Math" panose="02040503050406030204" pitchFamily="18" charset="0"/>
                          </a:rPr>
                        </m:ctrlPr>
                      </m:sSupPr>
                      <m:e>
                        <m:r>
                          <a:rPr lang="es-ES" sz="3200" i="1">
                            <a:latin typeface="Cambria Math" charset="0"/>
                          </a:rPr>
                          <m:t>𝑥</m:t>
                        </m:r>
                      </m:e>
                      <m:sup>
                        <m:r>
                          <a:rPr lang="es-ES" sz="3200" i="1">
                            <a:latin typeface="Cambria Math" charset="0"/>
                          </a:rPr>
                          <m:t>′</m:t>
                        </m:r>
                      </m:sup>
                    </m:sSup>
                    <m:r>
                      <a:rPr lang="es-ES" sz="3200" i="1">
                        <a:latin typeface="Cambria Math" charset="0"/>
                      </a:rPr>
                      <m:t>=</m:t>
                    </m:r>
                    <m:r>
                      <a:rPr lang="es-ES" sz="3200" i="1">
                        <a:latin typeface="Cambria Math" charset="0"/>
                      </a:rPr>
                      <m:t>𝛾</m:t>
                    </m:r>
                    <m:d>
                      <m:dPr>
                        <m:ctrlPr>
                          <a:rPr lang="es-ES" sz="3200" i="1">
                            <a:latin typeface="Cambria Math" panose="02040503050406030204" pitchFamily="18" charset="0"/>
                          </a:rPr>
                        </m:ctrlPr>
                      </m:dPr>
                      <m:e>
                        <m:r>
                          <a:rPr lang="es-ES" sz="3200" i="1">
                            <a:latin typeface="Cambria Math" charset="0"/>
                          </a:rPr>
                          <m:t>𝑥</m:t>
                        </m:r>
                        <m:r>
                          <a:rPr lang="es-ES" sz="3200" i="1">
                            <a:latin typeface="Cambria Math" charset="0"/>
                          </a:rPr>
                          <m:t>−</m:t>
                        </m:r>
                        <m:r>
                          <a:rPr lang="es-ES" sz="3200" i="1">
                            <a:latin typeface="Cambria Math" charset="0"/>
                          </a:rPr>
                          <m:t>𝑢</m:t>
                        </m:r>
                        <m:r>
                          <a:rPr lang="es-ES" sz="3200" i="1">
                            <a:latin typeface="Cambria Math" charset="0"/>
                          </a:rPr>
                          <m:t> </m:t>
                        </m:r>
                        <m:r>
                          <a:rPr lang="es-ES" sz="3200" i="1">
                            <a:latin typeface="Cambria Math" charset="0"/>
                          </a:rPr>
                          <m:t>𝑡</m:t>
                        </m:r>
                      </m:e>
                    </m:d>
                  </m:oMath>
                </a14:m>
                <a:r>
                  <a:rPr lang="es-ES" sz="3200" b="0" dirty="0"/>
                  <a:t> (1)</a:t>
                </a:r>
                <a:endParaRPr lang="es-ES_tradnl" sz="32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625906" y="4967822"/>
                <a:ext cx="3245312" cy="492443"/>
              </a:xfrm>
              <a:prstGeom prst="rect">
                <a:avLst/>
              </a:prstGeom>
              <a:blipFill>
                <a:blip r:embed="rId3"/>
                <a:stretch>
                  <a:fillRect l="-3125" t="-25000" r="-6641" b="-4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ángulo 6"/>
              <p:cNvSpPr/>
              <p:nvPr/>
            </p:nvSpPr>
            <p:spPr>
              <a:xfrm>
                <a:off x="6717621" y="4766145"/>
                <a:ext cx="3046219" cy="9359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s-ES" sz="3200" i="1" smtClean="0">
                              <a:latin typeface="Cambria Math" panose="02040503050406030204" pitchFamily="18" charset="0"/>
                            </a:rPr>
                          </m:ctrlPr>
                        </m:sSupPr>
                        <m:e>
                          <m:r>
                            <a:rPr lang="es-ES" sz="3200" i="1">
                              <a:latin typeface="Cambria Math" charset="0"/>
                            </a:rPr>
                            <m:t>𝑡</m:t>
                          </m:r>
                        </m:e>
                        <m:sup>
                          <m:r>
                            <a:rPr lang="es-ES" sz="3200" i="1">
                              <a:latin typeface="Cambria Math" charset="0"/>
                            </a:rPr>
                            <m:t>′</m:t>
                          </m:r>
                        </m:sup>
                      </m:sSup>
                      <m:r>
                        <a:rPr lang="es-ES" sz="3200" i="1">
                          <a:latin typeface="Cambria Math" charset="0"/>
                        </a:rPr>
                        <m:t>=</m:t>
                      </m:r>
                      <m:r>
                        <a:rPr lang="es-ES" sz="3200" i="1">
                          <a:latin typeface="Cambria Math" charset="0"/>
                        </a:rPr>
                        <m:t>𝛾</m:t>
                      </m:r>
                      <m:d>
                        <m:dPr>
                          <m:ctrlPr>
                            <a:rPr lang="es-ES" sz="3200" i="1">
                              <a:latin typeface="Cambria Math" panose="02040503050406030204" pitchFamily="18" charset="0"/>
                            </a:rPr>
                          </m:ctrlPr>
                        </m:dPr>
                        <m:e>
                          <m:r>
                            <a:rPr lang="es-ES" sz="3200" i="1">
                              <a:latin typeface="Cambria Math" charset="0"/>
                            </a:rPr>
                            <m:t>𝑡</m:t>
                          </m:r>
                          <m:r>
                            <a:rPr lang="es-ES" sz="3200" i="1">
                              <a:latin typeface="Cambria Math" charset="0"/>
                            </a:rPr>
                            <m:t>−</m:t>
                          </m:r>
                          <m:f>
                            <m:fPr>
                              <m:ctrlPr>
                                <a:rPr lang="es-ES" sz="3200" i="1">
                                  <a:latin typeface="Cambria Math" panose="02040503050406030204" pitchFamily="18" charset="0"/>
                                </a:rPr>
                              </m:ctrlPr>
                            </m:fPr>
                            <m:num>
                              <m:r>
                                <a:rPr lang="es-ES" sz="3200" i="1">
                                  <a:latin typeface="Cambria Math" charset="0"/>
                                </a:rPr>
                                <m:t>𝑢</m:t>
                              </m:r>
                              <m:r>
                                <a:rPr lang="es-ES" sz="3200" b="0" i="1" smtClean="0">
                                  <a:latin typeface="Cambria Math" charset="0"/>
                                </a:rPr>
                                <m:t> </m:t>
                              </m:r>
                              <m:r>
                                <a:rPr lang="es-ES" sz="3200" i="1">
                                  <a:latin typeface="Cambria Math" charset="0"/>
                                </a:rPr>
                                <m:t>𝑥</m:t>
                              </m:r>
                            </m:num>
                            <m:den>
                              <m:sSup>
                                <m:sSupPr>
                                  <m:ctrlPr>
                                    <a:rPr lang="es-ES" sz="3200" i="1">
                                      <a:latin typeface="Cambria Math" panose="02040503050406030204" pitchFamily="18" charset="0"/>
                                    </a:rPr>
                                  </m:ctrlPr>
                                </m:sSupPr>
                                <m:e>
                                  <m:r>
                                    <a:rPr lang="es-ES" sz="3200" i="1">
                                      <a:latin typeface="Cambria Math" charset="0"/>
                                    </a:rPr>
                                    <m:t>𝑐</m:t>
                                  </m:r>
                                </m:e>
                                <m:sup>
                                  <m:r>
                                    <a:rPr lang="es-ES" sz="3200" i="1">
                                      <a:latin typeface="Cambria Math" charset="0"/>
                                    </a:rPr>
                                    <m:t>2</m:t>
                                  </m:r>
                                </m:sup>
                              </m:sSup>
                            </m:den>
                          </m:f>
                        </m:e>
                      </m:d>
                    </m:oMath>
                  </m:oMathPara>
                </a14:m>
                <a:endParaRPr lang="es-ES_tradnl" sz="3200" dirty="0"/>
              </a:p>
            </p:txBody>
          </p:sp>
        </mc:Choice>
        <mc:Fallback xmlns="">
          <p:sp>
            <p:nvSpPr>
              <p:cNvPr id="7" name="Rectángulo 6"/>
              <p:cNvSpPr>
                <a:spLocks noRot="1" noChangeAspect="1" noMove="1" noResize="1" noEditPoints="1" noAdjustHandles="1" noChangeArrowheads="1" noChangeShapeType="1" noTextEdit="1"/>
              </p:cNvSpPr>
              <p:nvPr/>
            </p:nvSpPr>
            <p:spPr>
              <a:xfrm>
                <a:off x="6717621" y="4766145"/>
                <a:ext cx="3046219" cy="935962"/>
              </a:xfrm>
              <a:prstGeom prst="rect">
                <a:avLst/>
              </a:prstGeom>
              <a:blipFill>
                <a:blip r:embed="rId4"/>
                <a:stretch>
                  <a:fillRect t="-13514"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ángulo 48"/>
              <p:cNvSpPr/>
              <p:nvPr/>
            </p:nvSpPr>
            <p:spPr>
              <a:xfrm>
                <a:off x="7351844" y="1883811"/>
                <a:ext cx="1993879" cy="1200329"/>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s-ES" sz="3600" i="1" smtClean="0">
                          <a:latin typeface="Cambria Math" charset="0"/>
                        </a:rPr>
                        <m:t>𝑢</m:t>
                      </m:r>
                      <m:r>
                        <a:rPr lang="es-ES" sz="3600" i="1" smtClean="0">
                          <a:latin typeface="Cambria Math" charset="0"/>
                          <a:ea typeface="Cambria Math" charset="0"/>
                          <a:cs typeface="Cambria Math" charset="0"/>
                        </a:rPr>
                        <m:t>↔</m:t>
                      </m:r>
                      <m:r>
                        <a:rPr lang="es-ES" sz="3600" b="0" i="1" smtClean="0">
                          <a:latin typeface="Cambria Math" charset="0"/>
                          <a:ea typeface="Cambria Math" charset="0"/>
                          <a:cs typeface="Cambria Math" charset="0"/>
                        </a:rPr>
                        <m:t>−</m:t>
                      </m:r>
                      <m:r>
                        <a:rPr lang="es-ES" sz="3600" b="0" i="1" smtClean="0">
                          <a:latin typeface="Cambria Math" charset="0"/>
                          <a:ea typeface="Cambria Math" charset="0"/>
                          <a:cs typeface="Cambria Math" charset="0"/>
                        </a:rPr>
                        <m:t>𝑢</m:t>
                      </m:r>
                    </m:oMath>
                    <m:oMath xmlns:m="http://schemas.openxmlformats.org/officeDocument/2006/math">
                      <m:r>
                        <a:rPr lang="es-ES" sz="3600" b="0" i="1" smtClean="0">
                          <a:latin typeface="Cambria Math" charset="0"/>
                          <a:ea typeface="Cambria Math" charset="0"/>
                          <a:cs typeface="Cambria Math" charset="0"/>
                        </a:rPr>
                        <m:t>𝑜</m:t>
                      </m:r>
                      <m:r>
                        <a:rPr lang="es-ES" sz="3600" i="1">
                          <a:latin typeface="Cambria Math" charset="0"/>
                          <a:ea typeface="Cambria Math" charset="0"/>
                          <a:cs typeface="Cambria Math" charset="0"/>
                        </a:rPr>
                        <m:t>↔</m:t>
                      </m:r>
                      <m:r>
                        <a:rPr lang="es-ES" sz="3600" b="0" i="1" smtClean="0">
                          <a:latin typeface="Cambria Math" charset="0"/>
                          <a:ea typeface="Cambria Math" charset="0"/>
                          <a:cs typeface="Cambria Math" charset="0"/>
                        </a:rPr>
                        <m:t>𝑜</m:t>
                      </m:r>
                      <m:r>
                        <a:rPr lang="es-ES" sz="3600" b="0" i="1" smtClean="0">
                          <a:latin typeface="Cambria Math" charset="0"/>
                          <a:ea typeface="Cambria Math" charset="0"/>
                          <a:cs typeface="Cambria Math" charset="0"/>
                        </a:rPr>
                        <m:t>′</m:t>
                      </m:r>
                    </m:oMath>
                  </m:oMathPara>
                </a14:m>
                <a:endParaRPr lang="es-ES_tradnl" sz="3600" dirty="0"/>
              </a:p>
            </p:txBody>
          </p:sp>
        </mc:Choice>
        <mc:Fallback xmlns="">
          <p:sp>
            <p:nvSpPr>
              <p:cNvPr id="49" name="Rectángulo 48"/>
              <p:cNvSpPr>
                <a:spLocks noRot="1" noChangeAspect="1" noMove="1" noResize="1" noEditPoints="1" noAdjustHandles="1" noChangeArrowheads="1" noChangeShapeType="1" noTextEdit="1"/>
              </p:cNvSpPr>
              <p:nvPr/>
            </p:nvSpPr>
            <p:spPr>
              <a:xfrm>
                <a:off x="7351844" y="1883811"/>
                <a:ext cx="1993879" cy="1200329"/>
              </a:xfrm>
              <a:prstGeom prst="rect">
                <a:avLst/>
              </a:prstGeom>
              <a:blipFill>
                <a:blip r:embed="rId5"/>
                <a:stretch>
                  <a:fillRect b="-1053"/>
                </a:stretch>
              </a:blipFill>
            </p:spPr>
            <p:txBody>
              <a:bodyPr/>
              <a:lstStyle/>
              <a:p>
                <a:r>
                  <a:rPr lang="en-US">
                    <a:noFill/>
                  </a:rPr>
                  <a:t> </a:t>
                </a:r>
              </a:p>
            </p:txBody>
          </p:sp>
        </mc:Fallback>
      </mc:AlternateContent>
      <p:cxnSp>
        <p:nvCxnSpPr>
          <p:cNvPr id="5" name="Conector recto de flecha 26">
            <a:extLst>
              <a:ext uri="{FF2B5EF4-FFF2-40B4-BE49-F238E27FC236}">
                <a16:creationId xmlns:a16="http://schemas.microsoft.com/office/drawing/2014/main" id="{12A552A7-0CE7-DF04-71FC-01883EE47FF4}"/>
              </a:ext>
            </a:extLst>
          </p:cNvPr>
          <p:cNvCxnSpPr>
            <a:cxnSpLocks/>
          </p:cNvCxnSpPr>
          <p:nvPr/>
        </p:nvCxnSpPr>
        <p:spPr>
          <a:xfrm flipV="1">
            <a:off x="1843335" y="2140441"/>
            <a:ext cx="2035219" cy="1478405"/>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4">
            <a:extLst>
              <a:ext uri="{FF2B5EF4-FFF2-40B4-BE49-F238E27FC236}">
                <a16:creationId xmlns:a16="http://schemas.microsoft.com/office/drawing/2014/main" id="{6FBB8D07-E6D8-BD7B-FB04-298DF78AFCED}"/>
              </a:ext>
            </a:extLst>
          </p:cNvPr>
          <p:cNvCxnSpPr>
            <a:cxnSpLocks/>
            <a:endCxn id="31" idx="4"/>
          </p:cNvCxnSpPr>
          <p:nvPr/>
        </p:nvCxnSpPr>
        <p:spPr>
          <a:xfrm flipV="1">
            <a:off x="2855002" y="2174784"/>
            <a:ext cx="1019186" cy="1468101"/>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6" name="Agrupar 44">
            <a:extLst>
              <a:ext uri="{FF2B5EF4-FFF2-40B4-BE49-F238E27FC236}">
                <a16:creationId xmlns:a16="http://schemas.microsoft.com/office/drawing/2014/main" id="{E0F071EC-830B-7EB1-410D-01E94055FEF4}"/>
              </a:ext>
            </a:extLst>
          </p:cNvPr>
          <p:cNvGrpSpPr/>
          <p:nvPr/>
        </p:nvGrpSpPr>
        <p:grpSpPr>
          <a:xfrm>
            <a:off x="2541935" y="1700808"/>
            <a:ext cx="2298685" cy="2086477"/>
            <a:chOff x="9334900" y="1201891"/>
            <a:chExt cx="2298685" cy="2086477"/>
          </a:xfrm>
        </p:grpSpPr>
        <p:grpSp>
          <p:nvGrpSpPr>
            <p:cNvPr id="57" name="Agrupar 40">
              <a:extLst>
                <a:ext uri="{FF2B5EF4-FFF2-40B4-BE49-F238E27FC236}">
                  <a16:creationId xmlns:a16="http://schemas.microsoft.com/office/drawing/2014/main" id="{6F01CC25-FFDC-5073-A039-CDEB32DFF75C}"/>
                </a:ext>
              </a:extLst>
            </p:cNvPr>
            <p:cNvGrpSpPr/>
            <p:nvPr/>
          </p:nvGrpSpPr>
          <p:grpSpPr>
            <a:xfrm>
              <a:off x="9334900" y="1201891"/>
              <a:ext cx="2298685" cy="2086477"/>
              <a:chOff x="9334900" y="1201891"/>
              <a:chExt cx="2298685" cy="2086477"/>
            </a:xfrm>
          </p:grpSpPr>
          <p:grpSp>
            <p:nvGrpSpPr>
              <p:cNvPr id="60" name="Agrupar 18">
                <a:extLst>
                  <a:ext uri="{FF2B5EF4-FFF2-40B4-BE49-F238E27FC236}">
                    <a16:creationId xmlns:a16="http://schemas.microsoft.com/office/drawing/2014/main" id="{6C55CD9F-B733-31EE-82BB-D25E70C197CE}"/>
                  </a:ext>
                </a:extLst>
              </p:cNvPr>
              <p:cNvGrpSpPr/>
              <p:nvPr/>
            </p:nvGrpSpPr>
            <p:grpSpPr>
              <a:xfrm>
                <a:off x="9473585" y="1340768"/>
                <a:ext cx="2160000" cy="1947600"/>
                <a:chOff x="8398851" y="1718748"/>
                <a:chExt cx="2160000" cy="1947600"/>
              </a:xfrm>
            </p:grpSpPr>
            <p:cxnSp>
              <p:nvCxnSpPr>
                <p:cNvPr id="62" name="Conector recto de flecha 19">
                  <a:extLst>
                    <a:ext uri="{FF2B5EF4-FFF2-40B4-BE49-F238E27FC236}">
                      <a16:creationId xmlns:a16="http://schemas.microsoft.com/office/drawing/2014/main" id="{7070F41A-8C37-519A-F3F4-B5BF985253EF}"/>
                    </a:ext>
                  </a:extLst>
                </p:cNvPr>
                <p:cNvCxnSpPr/>
                <p:nvPr/>
              </p:nvCxnSpPr>
              <p:spPr>
                <a:xfrm flipV="1">
                  <a:off x="8587050" y="1718748"/>
                  <a:ext cx="0" cy="1947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20">
                  <a:extLst>
                    <a:ext uri="{FF2B5EF4-FFF2-40B4-BE49-F238E27FC236}">
                      <a16:creationId xmlns:a16="http://schemas.microsoft.com/office/drawing/2014/main" id="{231ACD35-17B2-87A2-87A4-4F493662C917}"/>
                    </a:ext>
                  </a:extLst>
                </p:cNvPr>
                <p:cNvCxnSpPr/>
                <p:nvPr/>
              </p:nvCxnSpPr>
              <p:spPr>
                <a:xfrm rot="5400000" flipV="1">
                  <a:off x="9478851" y="2421008"/>
                  <a:ext cx="0" cy="21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CuadroTexto 32">
                <a:extLst>
                  <a:ext uri="{FF2B5EF4-FFF2-40B4-BE49-F238E27FC236}">
                    <a16:creationId xmlns:a16="http://schemas.microsoft.com/office/drawing/2014/main" id="{AB2B5BC3-5AE6-E86A-F75B-A6B4E0125E0A}"/>
                  </a:ext>
                </a:extLst>
              </p:cNvPr>
              <p:cNvSpPr txBox="1"/>
              <p:nvPr/>
            </p:nvSpPr>
            <p:spPr>
              <a:xfrm>
                <a:off x="9334900" y="1201891"/>
                <a:ext cx="346762" cy="369332"/>
              </a:xfrm>
              <a:prstGeom prst="rect">
                <a:avLst/>
              </a:prstGeom>
              <a:noFill/>
            </p:spPr>
            <p:txBody>
              <a:bodyPr wrap="none" rtlCol="0">
                <a:spAutoFit/>
              </a:bodyPr>
              <a:lstStyle/>
              <a:p>
                <a:r>
                  <a:rPr lang="es-ES_tradnl" dirty="0"/>
                  <a:t>S’</a:t>
                </a:r>
              </a:p>
            </p:txBody>
          </p:sp>
        </p:grpSp>
        <p:cxnSp>
          <p:nvCxnSpPr>
            <p:cNvPr id="58" name="Conector recto de flecha 34">
              <a:extLst>
                <a:ext uri="{FF2B5EF4-FFF2-40B4-BE49-F238E27FC236}">
                  <a16:creationId xmlns:a16="http://schemas.microsoft.com/office/drawing/2014/main" id="{B57A2526-3A9A-E77C-702D-B4E65795E84D}"/>
                </a:ext>
              </a:extLst>
            </p:cNvPr>
            <p:cNvCxnSpPr/>
            <p:nvPr/>
          </p:nvCxnSpPr>
          <p:spPr>
            <a:xfrm>
              <a:off x="9661784" y="1719636"/>
              <a:ext cx="61068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CuadroTexto 38">
                  <a:extLst>
                    <a:ext uri="{FF2B5EF4-FFF2-40B4-BE49-F238E27FC236}">
                      <a16:creationId xmlns:a16="http://schemas.microsoft.com/office/drawing/2014/main" id="{FD5FEAA9-F32A-E9EB-0985-8CCC07C0BF19}"/>
                    </a:ext>
                  </a:extLst>
                </p:cNvPr>
                <p:cNvSpPr txBox="1"/>
                <p:nvPr/>
              </p:nvSpPr>
              <p:spPr>
                <a:xfrm>
                  <a:off x="9891058" y="1245176"/>
                  <a:ext cx="1068369" cy="349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charset="0"/>
                              </a:rPr>
                              <m:t>𝑣</m:t>
                            </m:r>
                          </m:e>
                          <m:sub>
                            <m:sSup>
                              <m:sSupPr>
                                <m:ctrlPr>
                                  <a:rPr lang="es-ES" sz="2000" b="0" i="1" smtClean="0">
                                    <a:latin typeface="Cambria Math" panose="02040503050406030204" pitchFamily="18" charset="0"/>
                                  </a:rPr>
                                </m:ctrlPr>
                              </m:sSupPr>
                              <m:e>
                                <m:r>
                                  <a:rPr lang="es-ES" sz="2000" b="0" i="1" smtClean="0">
                                    <a:latin typeface="Cambria Math" charset="0"/>
                                  </a:rPr>
                                  <m:t>𝑆</m:t>
                                </m:r>
                              </m:e>
                              <m:sup>
                                <m:r>
                                  <a:rPr lang="es-ES" sz="2000" b="0" i="1" smtClean="0">
                                    <a:latin typeface="Cambria Math" charset="0"/>
                                  </a:rPr>
                                  <m:t>′</m:t>
                                </m:r>
                              </m:sup>
                            </m:sSup>
                            <m:r>
                              <a:rPr lang="es-ES" sz="2000" b="0" i="1" smtClean="0">
                                <a:latin typeface="Cambria Math" charset="0"/>
                              </a:rPr>
                              <m:t>/</m:t>
                            </m:r>
                            <m:r>
                              <a:rPr lang="es-ES" sz="2000" b="0" i="1" smtClean="0">
                                <a:latin typeface="Cambria Math" charset="0"/>
                              </a:rPr>
                              <m:t>𝑆</m:t>
                            </m:r>
                          </m:sub>
                        </m:sSub>
                        <m:r>
                          <a:rPr lang="es-ES" sz="2000" b="0" i="1" smtClean="0">
                            <a:latin typeface="Cambria Math" charset="0"/>
                          </a:rPr>
                          <m:t>=</m:t>
                        </m:r>
                        <m:r>
                          <a:rPr lang="es-ES" sz="2000" b="0" i="1" smtClean="0">
                            <a:latin typeface="Cambria Math" panose="02040503050406030204" pitchFamily="18" charset="0"/>
                          </a:rPr>
                          <m:t>𝑢</m:t>
                        </m:r>
                      </m:oMath>
                    </m:oMathPara>
                  </a14:m>
                  <a:endParaRPr lang="es-ES" sz="2000" b="0" dirty="0"/>
                </a:p>
              </p:txBody>
            </p:sp>
          </mc:Choice>
          <mc:Fallback xmlns="">
            <p:sp>
              <p:nvSpPr>
                <p:cNvPr id="59" name="CuadroTexto 38">
                  <a:extLst>
                    <a:ext uri="{FF2B5EF4-FFF2-40B4-BE49-F238E27FC236}">
                      <a16:creationId xmlns:a16="http://schemas.microsoft.com/office/drawing/2014/main" id="{FD5FEAA9-F32A-E9EB-0985-8CCC07C0BF19}"/>
                    </a:ext>
                  </a:extLst>
                </p:cNvPr>
                <p:cNvSpPr txBox="1">
                  <a:spLocks noRot="1" noChangeAspect="1" noMove="1" noResize="1" noEditPoints="1" noAdjustHandles="1" noChangeArrowheads="1" noChangeShapeType="1" noTextEdit="1"/>
                </p:cNvSpPr>
                <p:nvPr/>
              </p:nvSpPr>
              <p:spPr>
                <a:xfrm>
                  <a:off x="9891058" y="1245176"/>
                  <a:ext cx="1068369" cy="349135"/>
                </a:xfrm>
                <a:prstGeom prst="rect">
                  <a:avLst/>
                </a:prstGeom>
                <a:blipFill>
                  <a:blip r:embed="rId6"/>
                  <a:stretch>
                    <a:fillRect l="-3529" r="-3529" b="-25000"/>
                  </a:stretch>
                </a:blipFill>
              </p:spPr>
              <p:txBody>
                <a:bodyPr/>
                <a:lstStyle/>
                <a:p>
                  <a:r>
                    <a:rPr lang="en-US">
                      <a:noFill/>
                    </a:rPr>
                    <a:t> </a:t>
                  </a:r>
                </a:p>
              </p:txBody>
            </p:sp>
          </mc:Fallback>
        </mc:AlternateContent>
      </p:grpSp>
      <p:cxnSp>
        <p:nvCxnSpPr>
          <p:cNvPr id="64" name="Conector recto de flecha 23">
            <a:extLst>
              <a:ext uri="{FF2B5EF4-FFF2-40B4-BE49-F238E27FC236}">
                <a16:creationId xmlns:a16="http://schemas.microsoft.com/office/drawing/2014/main" id="{04A20285-2A2C-26D8-FE28-FD7257D81743}"/>
              </a:ext>
            </a:extLst>
          </p:cNvPr>
          <p:cNvCxnSpPr>
            <a:cxnSpLocks/>
          </p:cNvCxnSpPr>
          <p:nvPr/>
        </p:nvCxnSpPr>
        <p:spPr>
          <a:xfrm>
            <a:off x="1795294" y="3621945"/>
            <a:ext cx="1080302" cy="240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5B3660F-BDAB-4109-4441-E7231B91CA0C}"/>
              </a:ext>
            </a:extLst>
          </p:cNvPr>
          <p:cNvCxnSpPr>
            <a:stCxn id="31" idx="1"/>
          </p:cNvCxnSpPr>
          <p:nvPr/>
        </p:nvCxnSpPr>
        <p:spPr>
          <a:xfrm flipH="1">
            <a:off x="3802180" y="2042360"/>
            <a:ext cx="21091" cy="160052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8" name="Left Brace 87">
            <a:extLst>
              <a:ext uri="{FF2B5EF4-FFF2-40B4-BE49-F238E27FC236}">
                <a16:creationId xmlns:a16="http://schemas.microsoft.com/office/drawing/2014/main" id="{B0631092-FF99-2826-2E0A-244ABA1AC942}"/>
              </a:ext>
            </a:extLst>
          </p:cNvPr>
          <p:cNvSpPr/>
          <p:nvPr/>
        </p:nvSpPr>
        <p:spPr>
          <a:xfrm rot="5400000">
            <a:off x="3262079" y="3094154"/>
            <a:ext cx="165835" cy="8657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FD4ECBDC-34E0-54E6-5287-63B7A3257A6D}"/>
                  </a:ext>
                </a:extLst>
              </p:cNvPr>
              <p:cNvSpPr txBox="1"/>
              <p:nvPr/>
            </p:nvSpPr>
            <p:spPr>
              <a:xfrm>
                <a:off x="3208640" y="3142120"/>
                <a:ext cx="2537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ES" sz="1800" b="0" i="1" smtClean="0">
                              <a:latin typeface="Cambria Math" panose="02040503050406030204" pitchFamily="18" charset="0"/>
                            </a:rPr>
                          </m:ctrlPr>
                        </m:sSupPr>
                        <m:e>
                          <m:r>
                            <a:rPr lang="es-ES" sz="1800" b="0" i="1" smtClean="0">
                              <a:latin typeface="Cambria Math" charset="0"/>
                            </a:rPr>
                            <m:t>𝑥</m:t>
                          </m:r>
                        </m:e>
                        <m:sup>
                          <m:r>
                            <a:rPr lang="es-ES" sz="1800" b="0" i="1" smtClean="0">
                              <a:latin typeface="Cambria Math" charset="0"/>
                            </a:rPr>
                            <m:t>′</m:t>
                          </m:r>
                        </m:sup>
                      </m:sSup>
                    </m:oMath>
                  </m:oMathPara>
                </a14:m>
                <a:endParaRPr lang="es-ES_tradnl" dirty="0"/>
              </a:p>
            </p:txBody>
          </p:sp>
        </mc:Choice>
        <mc:Fallback xmlns="">
          <p:sp>
            <p:nvSpPr>
              <p:cNvPr id="90" name="TextBox 89">
                <a:extLst>
                  <a:ext uri="{FF2B5EF4-FFF2-40B4-BE49-F238E27FC236}">
                    <a16:creationId xmlns:a16="http://schemas.microsoft.com/office/drawing/2014/main" id="{FD4ECBDC-34E0-54E6-5287-63B7A3257A6D}"/>
                  </a:ext>
                </a:extLst>
              </p:cNvPr>
              <p:cNvSpPr txBox="1">
                <a:spLocks noRot="1" noChangeAspect="1" noMove="1" noResize="1" noEditPoints="1" noAdjustHandles="1" noChangeArrowheads="1" noChangeShapeType="1" noTextEdit="1"/>
              </p:cNvSpPr>
              <p:nvPr/>
            </p:nvSpPr>
            <p:spPr>
              <a:xfrm>
                <a:off x="3208640" y="3142120"/>
                <a:ext cx="253720" cy="369332"/>
              </a:xfrm>
              <a:prstGeom prst="rect">
                <a:avLst/>
              </a:prstGeom>
              <a:blipFill>
                <a:blip r:embed="rId7"/>
                <a:stretch>
                  <a:fillRect r="-28571"/>
                </a:stretch>
              </a:blipFill>
            </p:spPr>
            <p:txBody>
              <a:bodyPr/>
              <a:lstStyle/>
              <a:p>
                <a:r>
                  <a:rPr lang="en-US">
                    <a:noFill/>
                  </a:rPr>
                  <a:t> </a:t>
                </a:r>
              </a:p>
            </p:txBody>
          </p:sp>
        </mc:Fallback>
      </mc:AlternateContent>
      <p:sp>
        <p:nvSpPr>
          <p:cNvPr id="91" name="Left Brace 90">
            <a:extLst>
              <a:ext uri="{FF2B5EF4-FFF2-40B4-BE49-F238E27FC236}">
                <a16:creationId xmlns:a16="http://schemas.microsoft.com/office/drawing/2014/main" id="{52D6344F-CED7-C281-E830-30CB1F7FAE5A}"/>
              </a:ext>
            </a:extLst>
          </p:cNvPr>
          <p:cNvSpPr/>
          <p:nvPr/>
        </p:nvSpPr>
        <p:spPr>
          <a:xfrm rot="16200000">
            <a:off x="2761370" y="2918710"/>
            <a:ext cx="138646" cy="18865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D99C84CF-76DF-A4D2-7383-CDA5AFFCB9DC}"/>
                  </a:ext>
                </a:extLst>
              </p:cNvPr>
              <p:cNvSpPr txBox="1"/>
              <p:nvPr/>
            </p:nvSpPr>
            <p:spPr>
              <a:xfrm>
                <a:off x="2664498" y="3888078"/>
                <a:ext cx="25660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800" b="0" i="1" smtClean="0">
                          <a:latin typeface="Cambria Math" charset="0"/>
                        </a:rPr>
                        <m:t>𝑥</m:t>
                      </m:r>
                    </m:oMath>
                  </m:oMathPara>
                </a14:m>
                <a:endParaRPr lang="es-ES_tradnl" dirty="0"/>
              </a:p>
            </p:txBody>
          </p:sp>
        </mc:Choice>
        <mc:Fallback xmlns="">
          <p:sp>
            <p:nvSpPr>
              <p:cNvPr id="93" name="TextBox 92">
                <a:extLst>
                  <a:ext uri="{FF2B5EF4-FFF2-40B4-BE49-F238E27FC236}">
                    <a16:creationId xmlns:a16="http://schemas.microsoft.com/office/drawing/2014/main" id="{D99C84CF-76DF-A4D2-7383-CDA5AFFCB9DC}"/>
                  </a:ext>
                </a:extLst>
              </p:cNvPr>
              <p:cNvSpPr txBox="1">
                <a:spLocks noRot="1" noChangeAspect="1" noMove="1" noResize="1" noEditPoints="1" noAdjustHandles="1" noChangeArrowheads="1" noChangeShapeType="1" noTextEdit="1"/>
              </p:cNvSpPr>
              <p:nvPr/>
            </p:nvSpPr>
            <p:spPr>
              <a:xfrm>
                <a:off x="2664498" y="3888078"/>
                <a:ext cx="256604" cy="369332"/>
              </a:xfrm>
              <a:prstGeom prst="rect">
                <a:avLst/>
              </a:prstGeom>
              <a:blipFill>
                <a:blip r:embed="rId8"/>
                <a:stretch>
                  <a:fillRect r="-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CuadroTexto 5">
                <a:extLst>
                  <a:ext uri="{FF2B5EF4-FFF2-40B4-BE49-F238E27FC236}">
                    <a16:creationId xmlns:a16="http://schemas.microsoft.com/office/drawing/2014/main" id="{C3561BB7-2DDA-9615-FE55-6B8182B31161}"/>
                  </a:ext>
                </a:extLst>
              </p:cNvPr>
              <p:cNvSpPr txBox="1"/>
              <p:nvPr/>
            </p:nvSpPr>
            <p:spPr>
              <a:xfrm>
                <a:off x="1451616" y="4197361"/>
                <a:ext cx="3498586"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𝑥</m:t>
                      </m:r>
                      <m:r>
                        <a:rPr lang="es-ES" sz="3200" b="0" i="1" smtClean="0">
                          <a:latin typeface="Cambria Math" charset="0"/>
                        </a:rPr>
                        <m:t>=</m:t>
                      </m:r>
                      <m:r>
                        <a:rPr lang="es-ES" sz="3200" i="1">
                          <a:latin typeface="Cambria Math" charset="0"/>
                        </a:rPr>
                        <m:t>𝑢</m:t>
                      </m:r>
                      <m:r>
                        <a:rPr lang="es-ES" sz="3200" i="1">
                          <a:latin typeface="Cambria Math" charset="0"/>
                        </a:rPr>
                        <m:t> </m:t>
                      </m:r>
                      <m:r>
                        <a:rPr lang="es-ES" sz="3200" i="1">
                          <a:latin typeface="Cambria Math" charset="0"/>
                        </a:rPr>
                        <m:t>𝑡</m:t>
                      </m:r>
                      <m:r>
                        <a:rPr lang="es-ES" sz="3200" b="0" i="1" smtClean="0">
                          <a:latin typeface="Cambria Math" panose="02040503050406030204" pitchFamily="18" charset="0"/>
                        </a:rPr>
                        <m:t>+</m:t>
                      </m:r>
                      <m:sSup>
                        <m:sSupPr>
                          <m:ctrlPr>
                            <a:rPr lang="es-ES" sz="3200" i="1">
                              <a:latin typeface="Cambria Math" panose="02040503050406030204" pitchFamily="18" charset="0"/>
                            </a:rPr>
                          </m:ctrlPr>
                        </m:sSupPr>
                        <m:e>
                          <m:r>
                            <a:rPr lang="es-ES" sz="3200" i="1">
                              <a:latin typeface="Cambria Math" charset="0"/>
                            </a:rPr>
                            <m:t>𝑥</m:t>
                          </m:r>
                        </m:e>
                        <m:sup>
                          <m:r>
                            <a:rPr lang="es-ES" sz="3200" i="1">
                              <a:latin typeface="Cambria Math" charset="0"/>
                            </a:rPr>
                            <m:t>′</m:t>
                          </m:r>
                        </m:sup>
                      </m:sSup>
                      <m:r>
                        <a:rPr lang="es-ES" sz="3200" b="0" i="1" smtClean="0">
                          <a:latin typeface="Cambria Math" panose="02040503050406030204" pitchFamily="18" charset="0"/>
                        </a:rPr>
                        <m:t>/</m:t>
                      </m:r>
                      <m:r>
                        <a:rPr lang="es-ES" sz="3200" b="0" i="1" smtClean="0">
                          <a:latin typeface="Cambria Math" charset="0"/>
                        </a:rPr>
                        <m:t>𝛾</m:t>
                      </m:r>
                    </m:oMath>
                  </m:oMathPara>
                </a14:m>
                <a:br>
                  <a:rPr lang="es-ES" sz="3200" b="0" dirty="0"/>
                </a:br>
                <a:endParaRPr lang="es-ES_tradnl" sz="3200" dirty="0"/>
              </a:p>
            </p:txBody>
          </p:sp>
        </mc:Choice>
        <mc:Fallback xmlns="">
          <p:sp>
            <p:nvSpPr>
              <p:cNvPr id="94" name="CuadroTexto 5">
                <a:extLst>
                  <a:ext uri="{FF2B5EF4-FFF2-40B4-BE49-F238E27FC236}">
                    <a16:creationId xmlns:a16="http://schemas.microsoft.com/office/drawing/2014/main" id="{C3561BB7-2DDA-9615-FE55-6B8182B31161}"/>
                  </a:ext>
                </a:extLst>
              </p:cNvPr>
              <p:cNvSpPr txBox="1">
                <a:spLocks noRot="1" noChangeAspect="1" noMove="1" noResize="1" noEditPoints="1" noAdjustHandles="1" noChangeArrowheads="1" noChangeShapeType="1" noTextEdit="1"/>
              </p:cNvSpPr>
              <p:nvPr/>
            </p:nvSpPr>
            <p:spPr>
              <a:xfrm>
                <a:off x="1451616" y="4197361"/>
                <a:ext cx="3498586" cy="492507"/>
              </a:xfrm>
              <a:prstGeom prst="rect">
                <a:avLst/>
              </a:prstGeom>
              <a:blipFill>
                <a:blip r:embed="rId9"/>
                <a:stretch>
                  <a:fillRect t="-7500"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6E0515AC-F42E-CC5D-F624-8DFA8D041863}"/>
                  </a:ext>
                </a:extLst>
              </p:cNvPr>
              <p:cNvSpPr txBox="1"/>
              <p:nvPr/>
            </p:nvSpPr>
            <p:spPr>
              <a:xfrm>
                <a:off x="1392097" y="5652948"/>
                <a:ext cx="3886805" cy="646331"/>
              </a:xfrm>
              <a:prstGeom prst="rect">
                <a:avLst/>
              </a:prstGeom>
              <a:noFill/>
            </p:spPr>
            <p:txBody>
              <a:bodyPr wrap="square" rtlCol="0">
                <a:spAutoFit/>
              </a:bodyPr>
              <a:lstStyle/>
              <a:p>
                <a:r>
                  <a:rPr lang="es-ES_tradnl" dirty="0"/>
                  <a:t>La misma situación se obtiene si S’ está </a:t>
                </a:r>
              </a:p>
              <a:p>
                <a:r>
                  <a:rPr lang="es-ES_tradnl" dirty="0"/>
                  <a:t>detenido y S se aleja con </a:t>
                </a:r>
                <a14:m>
                  <m:oMath xmlns:m="http://schemas.openxmlformats.org/officeDocument/2006/math">
                    <m:r>
                      <a:rPr lang="es-ES" sz="1800" b="0" i="1" smtClean="0">
                        <a:latin typeface="Cambria Math" charset="0"/>
                        <a:ea typeface="Cambria Math" charset="0"/>
                        <a:cs typeface="Cambria Math" charset="0"/>
                      </a:rPr>
                      <m:t>−</m:t>
                    </m:r>
                    <m:r>
                      <a:rPr lang="es-ES" sz="1800" b="0" i="1" smtClean="0">
                        <a:latin typeface="Cambria Math" charset="0"/>
                        <a:ea typeface="Cambria Math" charset="0"/>
                        <a:cs typeface="Cambria Math" charset="0"/>
                      </a:rPr>
                      <m:t>𝑢</m:t>
                    </m:r>
                  </m:oMath>
                </a14:m>
                <a:endParaRPr lang="es-ES_tradnl" dirty="0"/>
              </a:p>
            </p:txBody>
          </p:sp>
        </mc:Choice>
        <mc:Fallback xmlns="">
          <p:sp>
            <p:nvSpPr>
              <p:cNvPr id="95" name="TextBox 94">
                <a:extLst>
                  <a:ext uri="{FF2B5EF4-FFF2-40B4-BE49-F238E27FC236}">
                    <a16:creationId xmlns:a16="http://schemas.microsoft.com/office/drawing/2014/main" id="{6E0515AC-F42E-CC5D-F624-8DFA8D041863}"/>
                  </a:ext>
                </a:extLst>
              </p:cNvPr>
              <p:cNvSpPr txBox="1">
                <a:spLocks noRot="1" noChangeAspect="1" noMove="1" noResize="1" noEditPoints="1" noAdjustHandles="1" noChangeArrowheads="1" noChangeShapeType="1" noTextEdit="1"/>
              </p:cNvSpPr>
              <p:nvPr/>
            </p:nvSpPr>
            <p:spPr>
              <a:xfrm>
                <a:off x="1392097" y="5652948"/>
                <a:ext cx="3886805" cy="646331"/>
              </a:xfrm>
              <a:prstGeom prst="rect">
                <a:avLst/>
              </a:prstGeom>
              <a:blipFill>
                <a:blip r:embed="rId10"/>
                <a:stretch>
                  <a:fillRect l="-1303" t="-1923" r="-977" b="-17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D66EE5C5-A39A-28D5-95D1-91C15D50060B}"/>
                  </a:ext>
                </a:extLst>
              </p:cNvPr>
              <p:cNvSpPr txBox="1"/>
              <p:nvPr/>
            </p:nvSpPr>
            <p:spPr>
              <a:xfrm>
                <a:off x="6370842" y="3061153"/>
                <a:ext cx="4251211" cy="646331"/>
              </a:xfrm>
              <a:prstGeom prst="rect">
                <a:avLst/>
              </a:prstGeom>
              <a:noFill/>
            </p:spPr>
            <p:txBody>
              <a:bodyPr wrap="square" rtlCol="0">
                <a:spAutoFit/>
              </a:bodyPr>
              <a:lstStyle/>
              <a:p>
                <a:r>
                  <a:rPr lang="es-ES" dirty="0"/>
                  <a:t>En (1) se cambia “prima” por “no prima” y</a:t>
                </a:r>
              </a:p>
              <a:p>
                <a14:m>
                  <m:oMath xmlns:m="http://schemas.openxmlformats.org/officeDocument/2006/math">
                    <m:r>
                      <a:rPr lang="es-ES" sz="1800" b="0" i="1" smtClean="0">
                        <a:latin typeface="Cambria Math" panose="02040503050406030204" pitchFamily="18" charset="0"/>
                        <a:ea typeface="Cambria Math" charset="0"/>
                        <a:cs typeface="Cambria Math" charset="0"/>
                      </a:rPr>
                      <m:t>𝑢</m:t>
                    </m:r>
                  </m:oMath>
                </a14:m>
                <a:r>
                  <a:rPr lang="es-ES_tradnl" dirty="0"/>
                  <a:t> por </a:t>
                </a:r>
                <a14:m>
                  <m:oMath xmlns:m="http://schemas.openxmlformats.org/officeDocument/2006/math">
                    <m:r>
                      <a:rPr lang="es-ES" i="1">
                        <a:latin typeface="Cambria Math" charset="0"/>
                        <a:ea typeface="Cambria Math" charset="0"/>
                        <a:cs typeface="Cambria Math" charset="0"/>
                      </a:rPr>
                      <m:t>−</m:t>
                    </m:r>
                    <m:r>
                      <a:rPr lang="es-ES" i="1">
                        <a:latin typeface="Cambria Math" charset="0"/>
                        <a:ea typeface="Cambria Math" charset="0"/>
                        <a:cs typeface="Cambria Math" charset="0"/>
                      </a:rPr>
                      <m:t>𝑢</m:t>
                    </m:r>
                  </m:oMath>
                </a14:m>
                <a:endParaRPr lang="es-ES_tradnl" dirty="0"/>
              </a:p>
            </p:txBody>
          </p:sp>
        </mc:Choice>
        <mc:Fallback xmlns="">
          <p:sp>
            <p:nvSpPr>
              <p:cNvPr id="96" name="TextBox 95">
                <a:extLst>
                  <a:ext uri="{FF2B5EF4-FFF2-40B4-BE49-F238E27FC236}">
                    <a16:creationId xmlns:a16="http://schemas.microsoft.com/office/drawing/2014/main" id="{D66EE5C5-A39A-28D5-95D1-91C15D50060B}"/>
                  </a:ext>
                </a:extLst>
              </p:cNvPr>
              <p:cNvSpPr txBox="1">
                <a:spLocks noRot="1" noChangeAspect="1" noMove="1" noResize="1" noEditPoints="1" noAdjustHandles="1" noChangeArrowheads="1" noChangeShapeType="1" noTextEdit="1"/>
              </p:cNvSpPr>
              <p:nvPr/>
            </p:nvSpPr>
            <p:spPr>
              <a:xfrm>
                <a:off x="6370842" y="3061153"/>
                <a:ext cx="4251211" cy="646331"/>
              </a:xfrm>
              <a:prstGeom prst="rect">
                <a:avLst/>
              </a:prstGeom>
              <a:blipFill>
                <a:blip r:embed="rId11"/>
                <a:stretch>
                  <a:fillRect l="-1190" t="-1923"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63E4FBD1-2FC5-6484-C832-FE0B8D508E58}"/>
                  </a:ext>
                </a:extLst>
              </p:cNvPr>
              <p:cNvSpPr txBox="1"/>
              <p:nvPr/>
            </p:nvSpPr>
            <p:spPr>
              <a:xfrm>
                <a:off x="6514203" y="4353131"/>
                <a:ext cx="4251211" cy="369332"/>
              </a:xfrm>
              <a:prstGeom prst="rect">
                <a:avLst/>
              </a:prstGeom>
              <a:noFill/>
            </p:spPr>
            <p:txBody>
              <a:bodyPr wrap="square" rtlCol="0">
                <a:spAutoFit/>
              </a:bodyPr>
              <a:lstStyle/>
              <a:p>
                <a:r>
                  <a:rPr lang="es-ES" dirty="0"/>
                  <a:t>Eliminando </a:t>
                </a:r>
                <a14:m>
                  <m:oMath xmlns:m="http://schemas.openxmlformats.org/officeDocument/2006/math">
                    <m:sSup>
                      <m:sSupPr>
                        <m:ctrlPr>
                          <a:rPr lang="es-ES" sz="1800" b="0" i="1" smtClean="0">
                            <a:latin typeface="Cambria Math" panose="02040503050406030204" pitchFamily="18" charset="0"/>
                          </a:rPr>
                        </m:ctrlPr>
                      </m:sSupPr>
                      <m:e>
                        <m:r>
                          <a:rPr lang="es-ES" sz="1800" b="0" i="1" smtClean="0">
                            <a:latin typeface="Cambria Math" charset="0"/>
                          </a:rPr>
                          <m:t>𝑥</m:t>
                        </m:r>
                      </m:e>
                      <m:sup>
                        <m:r>
                          <a:rPr lang="es-ES" sz="1800" b="0" i="1" smtClean="0">
                            <a:latin typeface="Cambria Math" charset="0"/>
                          </a:rPr>
                          <m:t>′</m:t>
                        </m:r>
                      </m:sup>
                    </m:sSup>
                  </m:oMath>
                </a14:m>
                <a:r>
                  <a:rPr lang="es-ES_tradnl" dirty="0"/>
                  <a:t> de (1) y (2):</a:t>
                </a:r>
              </a:p>
            </p:txBody>
          </p:sp>
        </mc:Choice>
        <mc:Fallback xmlns="">
          <p:sp>
            <p:nvSpPr>
              <p:cNvPr id="97" name="TextBox 96">
                <a:extLst>
                  <a:ext uri="{FF2B5EF4-FFF2-40B4-BE49-F238E27FC236}">
                    <a16:creationId xmlns:a16="http://schemas.microsoft.com/office/drawing/2014/main" id="{63E4FBD1-2FC5-6484-C832-FE0B8D508E58}"/>
                  </a:ext>
                </a:extLst>
              </p:cNvPr>
              <p:cNvSpPr txBox="1">
                <a:spLocks noRot="1" noChangeAspect="1" noMove="1" noResize="1" noEditPoints="1" noAdjustHandles="1" noChangeArrowheads="1" noChangeShapeType="1" noTextEdit="1"/>
              </p:cNvSpPr>
              <p:nvPr/>
            </p:nvSpPr>
            <p:spPr>
              <a:xfrm>
                <a:off x="6514203" y="4353131"/>
                <a:ext cx="4251211" cy="369332"/>
              </a:xfrm>
              <a:prstGeom prst="rect">
                <a:avLst/>
              </a:prstGeom>
              <a:blipFill>
                <a:blip r:embed="rId12"/>
                <a:stretch>
                  <a:fillRect l="-1493"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117502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6" grpId="0"/>
      <p:bldP spid="7" grpId="0"/>
      <p:bldP spid="7" grpId="1"/>
      <p:bldP spid="49" grpId="0"/>
      <p:bldP spid="49" grpId="1"/>
      <p:bldP spid="88" grpId="0" animBg="1"/>
      <p:bldP spid="90" grpId="0"/>
      <p:bldP spid="91" grpId="0" animBg="1"/>
      <p:bldP spid="93" grpId="0"/>
      <p:bldP spid="94" grpId="0"/>
      <p:bldP spid="96" grpId="0"/>
      <p:bldP spid="9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F05141CF-0CD4-561E-97A8-FB05E6089D7C}"/>
              </a:ext>
            </a:extLst>
          </p:cNvPr>
          <p:cNvGrpSpPr/>
          <p:nvPr/>
        </p:nvGrpSpPr>
        <p:grpSpPr>
          <a:xfrm>
            <a:off x="499910" y="1485941"/>
            <a:ext cx="2721574" cy="2448266"/>
            <a:chOff x="4322230" y="1610695"/>
            <a:chExt cx="2721574" cy="2272658"/>
          </a:xfrm>
        </p:grpSpPr>
        <p:grpSp>
          <p:nvGrpSpPr>
            <p:cNvPr id="8" name="Agrupar 42">
              <a:extLst>
                <a:ext uri="{FF2B5EF4-FFF2-40B4-BE49-F238E27FC236}">
                  <a16:creationId xmlns:a16="http://schemas.microsoft.com/office/drawing/2014/main" id="{42E4396A-6790-187A-7049-D12B1D287530}"/>
                </a:ext>
              </a:extLst>
            </p:cNvPr>
            <p:cNvGrpSpPr/>
            <p:nvPr/>
          </p:nvGrpSpPr>
          <p:grpSpPr>
            <a:xfrm>
              <a:off x="4322230" y="1610695"/>
              <a:ext cx="2721574" cy="2272658"/>
              <a:chOff x="8300855" y="1444134"/>
              <a:chExt cx="2721574" cy="2272658"/>
            </a:xfrm>
          </p:grpSpPr>
          <p:grpSp>
            <p:nvGrpSpPr>
              <p:cNvPr id="9" name="Agrupar 41">
                <a:extLst>
                  <a:ext uri="{FF2B5EF4-FFF2-40B4-BE49-F238E27FC236}">
                    <a16:creationId xmlns:a16="http://schemas.microsoft.com/office/drawing/2014/main" id="{20CE80A6-ACFC-36CA-FA96-B9DF8FAD61C5}"/>
                  </a:ext>
                </a:extLst>
              </p:cNvPr>
              <p:cNvGrpSpPr/>
              <p:nvPr/>
            </p:nvGrpSpPr>
            <p:grpSpPr>
              <a:xfrm>
                <a:off x="10575125" y="1945236"/>
                <a:ext cx="447304" cy="369332"/>
                <a:chOff x="10575125" y="1945236"/>
                <a:chExt cx="447304" cy="369332"/>
              </a:xfrm>
            </p:grpSpPr>
            <p:sp>
              <p:nvSpPr>
                <p:cNvPr id="31" name="Elipse 29">
                  <a:extLst>
                    <a:ext uri="{FF2B5EF4-FFF2-40B4-BE49-F238E27FC236}">
                      <a16:creationId xmlns:a16="http://schemas.microsoft.com/office/drawing/2014/main" id="{6FA628CE-3481-55D5-B520-75BB838DA68D}"/>
                    </a:ext>
                  </a:extLst>
                </p:cNvPr>
                <p:cNvSpPr/>
                <p:nvPr/>
              </p:nvSpPr>
              <p:spPr>
                <a:xfrm>
                  <a:off x="10575125" y="2008038"/>
                  <a:ext cx="144016" cy="14401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_tradnl"/>
                </a:p>
              </p:txBody>
            </p:sp>
            <p:sp>
              <p:nvSpPr>
                <p:cNvPr id="48" name="CuadroTexto 30">
                  <a:extLst>
                    <a:ext uri="{FF2B5EF4-FFF2-40B4-BE49-F238E27FC236}">
                      <a16:creationId xmlns:a16="http://schemas.microsoft.com/office/drawing/2014/main" id="{1D684098-0FCE-D757-30CB-AE7E9AA17999}"/>
                    </a:ext>
                  </a:extLst>
                </p:cNvPr>
                <p:cNvSpPr txBox="1"/>
                <p:nvPr/>
              </p:nvSpPr>
              <p:spPr>
                <a:xfrm>
                  <a:off x="10719141" y="1945236"/>
                  <a:ext cx="303288" cy="369332"/>
                </a:xfrm>
                <a:prstGeom prst="rect">
                  <a:avLst/>
                </a:prstGeom>
                <a:noFill/>
              </p:spPr>
              <p:txBody>
                <a:bodyPr wrap="none" rtlCol="0">
                  <a:spAutoFit/>
                </a:bodyPr>
                <a:lstStyle/>
                <a:p>
                  <a:r>
                    <a:rPr lang="es-ES_tradnl" dirty="0"/>
                    <a:t>P</a:t>
                  </a:r>
                </a:p>
              </p:txBody>
            </p:sp>
          </p:grpSp>
          <p:grpSp>
            <p:nvGrpSpPr>
              <p:cNvPr id="10" name="Agrupar 39">
                <a:extLst>
                  <a:ext uri="{FF2B5EF4-FFF2-40B4-BE49-F238E27FC236}">
                    <a16:creationId xmlns:a16="http://schemas.microsoft.com/office/drawing/2014/main" id="{02FCBD3B-A170-866F-3169-B79AF2812A84}"/>
                  </a:ext>
                </a:extLst>
              </p:cNvPr>
              <p:cNvGrpSpPr/>
              <p:nvPr/>
            </p:nvGrpSpPr>
            <p:grpSpPr>
              <a:xfrm>
                <a:off x="8300855" y="1444134"/>
                <a:ext cx="2257996" cy="2272658"/>
                <a:chOff x="8300855" y="1444134"/>
                <a:chExt cx="2257996" cy="2272658"/>
              </a:xfrm>
            </p:grpSpPr>
            <p:grpSp>
              <p:nvGrpSpPr>
                <p:cNvPr id="11" name="Agrupar 17">
                  <a:extLst>
                    <a:ext uri="{FF2B5EF4-FFF2-40B4-BE49-F238E27FC236}">
                      <a16:creationId xmlns:a16="http://schemas.microsoft.com/office/drawing/2014/main" id="{5B11734F-6462-6D6F-0F7A-ABD1BDBA17B8}"/>
                    </a:ext>
                  </a:extLst>
                </p:cNvPr>
                <p:cNvGrpSpPr/>
                <p:nvPr/>
              </p:nvGrpSpPr>
              <p:grpSpPr>
                <a:xfrm>
                  <a:off x="8398851" y="1556792"/>
                  <a:ext cx="2160000" cy="2160000"/>
                  <a:chOff x="8398851" y="1556792"/>
                  <a:chExt cx="2160000" cy="2160000"/>
                </a:xfrm>
              </p:grpSpPr>
              <p:cxnSp>
                <p:nvCxnSpPr>
                  <p:cNvPr id="17" name="Conector recto de flecha 10">
                    <a:extLst>
                      <a:ext uri="{FF2B5EF4-FFF2-40B4-BE49-F238E27FC236}">
                        <a16:creationId xmlns:a16="http://schemas.microsoft.com/office/drawing/2014/main" id="{D2EBE190-5A4E-1A8B-4272-FDF98E24F865}"/>
                      </a:ext>
                    </a:extLst>
                  </p:cNvPr>
                  <p:cNvCxnSpPr/>
                  <p:nvPr/>
                </p:nvCxnSpPr>
                <p:spPr>
                  <a:xfrm flipV="1">
                    <a:off x="8616280" y="1556792"/>
                    <a:ext cx="0" cy="21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16">
                    <a:extLst>
                      <a:ext uri="{FF2B5EF4-FFF2-40B4-BE49-F238E27FC236}">
                        <a16:creationId xmlns:a16="http://schemas.microsoft.com/office/drawing/2014/main" id="{34C28A9D-0282-F5F1-7DA2-0CCB7017A59F}"/>
                      </a:ext>
                    </a:extLst>
                  </p:cNvPr>
                  <p:cNvCxnSpPr/>
                  <p:nvPr/>
                </p:nvCxnSpPr>
                <p:spPr>
                  <a:xfrm rot="5400000" flipV="1">
                    <a:off x="9478851" y="2421008"/>
                    <a:ext cx="0" cy="21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CuadroTexto 31">
                  <a:extLst>
                    <a:ext uri="{FF2B5EF4-FFF2-40B4-BE49-F238E27FC236}">
                      <a16:creationId xmlns:a16="http://schemas.microsoft.com/office/drawing/2014/main" id="{7167C9CA-5508-89AE-B175-A8CD5AF0648B}"/>
                    </a:ext>
                  </a:extLst>
                </p:cNvPr>
                <p:cNvSpPr txBox="1"/>
                <p:nvPr/>
              </p:nvSpPr>
              <p:spPr>
                <a:xfrm>
                  <a:off x="8300855" y="1444134"/>
                  <a:ext cx="290464" cy="369332"/>
                </a:xfrm>
                <a:prstGeom prst="rect">
                  <a:avLst/>
                </a:prstGeom>
                <a:noFill/>
              </p:spPr>
              <p:txBody>
                <a:bodyPr wrap="none" rtlCol="0">
                  <a:spAutoFit/>
                </a:bodyPr>
                <a:lstStyle/>
                <a:p>
                  <a:r>
                    <a:rPr lang="es-ES_tradnl" dirty="0"/>
                    <a:t>S</a:t>
                  </a:r>
                </a:p>
              </p:txBody>
            </p:sp>
          </p:grpSp>
        </p:grpSp>
        <p:sp>
          <p:nvSpPr>
            <p:cNvPr id="67" name="TextBox 66">
              <a:extLst>
                <a:ext uri="{FF2B5EF4-FFF2-40B4-BE49-F238E27FC236}">
                  <a16:creationId xmlns:a16="http://schemas.microsoft.com/office/drawing/2014/main" id="{9093EFDE-0DB4-A6B3-8922-9F54E19F3C2C}"/>
                </a:ext>
              </a:extLst>
            </p:cNvPr>
            <p:cNvSpPr txBox="1"/>
            <p:nvPr/>
          </p:nvSpPr>
          <p:spPr>
            <a:xfrm>
              <a:off x="6218554" y="3356608"/>
              <a:ext cx="353658" cy="395728"/>
            </a:xfrm>
            <a:prstGeom prst="rect">
              <a:avLst/>
            </a:prstGeom>
            <a:solidFill>
              <a:schemeClr val="bg1"/>
            </a:solidFill>
          </p:spPr>
          <p:txBody>
            <a:bodyPr wrap="square" rtlCol="0">
              <a:spAutoFit/>
            </a:bodyPr>
            <a:lstStyle/>
            <a:p>
              <a:endParaRPr lang="es-ES_tradnl" dirty="0"/>
            </a:p>
          </p:txBody>
        </p:sp>
      </p:grpSp>
      <p:sp>
        <p:nvSpPr>
          <p:cNvPr id="2" name="Título 1"/>
          <p:cNvSpPr>
            <a:spLocks noGrp="1"/>
          </p:cNvSpPr>
          <p:nvPr>
            <p:ph type="title"/>
          </p:nvPr>
        </p:nvSpPr>
        <p:spPr/>
        <p:txBody>
          <a:bodyPr>
            <a:normAutofit/>
          </a:bodyPr>
          <a:lstStyle/>
          <a:p>
            <a:r>
              <a:rPr lang="es-ES_tradnl" b="1" dirty="0"/>
              <a:t>Transformaciones de Lorentz</a:t>
            </a:r>
          </a:p>
        </p:txBody>
      </p:sp>
      <mc:AlternateContent xmlns:mc="http://schemas.openxmlformats.org/markup-compatibility/2006" xmlns:a14="http://schemas.microsoft.com/office/drawing/2010/main">
        <mc:Choice Requires="a14">
          <p:sp>
            <p:nvSpPr>
              <p:cNvPr id="6" name="CuadroTexto 5"/>
              <p:cNvSpPr txBox="1"/>
              <p:nvPr/>
            </p:nvSpPr>
            <p:spPr>
              <a:xfrm>
                <a:off x="4367808" y="1571617"/>
                <a:ext cx="3078150"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i="1">
                              <a:latin typeface="Cambria Math" panose="02040503050406030204" pitchFamily="18" charset="0"/>
                            </a:rPr>
                          </m:ctrlPr>
                        </m:sSupPr>
                        <m:e>
                          <m:r>
                            <a:rPr lang="es-ES" sz="3200" i="1">
                              <a:latin typeface="Cambria Math" charset="0"/>
                            </a:rPr>
                            <m:t>𝑥</m:t>
                          </m:r>
                        </m:e>
                        <m:sup>
                          <m:r>
                            <a:rPr lang="es-ES" sz="3200" i="1">
                              <a:latin typeface="Cambria Math" charset="0"/>
                            </a:rPr>
                            <m:t>′</m:t>
                          </m:r>
                        </m:sup>
                      </m:sSup>
                      <m:r>
                        <a:rPr lang="es-ES" sz="3200" i="1">
                          <a:latin typeface="Cambria Math" charset="0"/>
                        </a:rPr>
                        <m:t>=</m:t>
                      </m:r>
                      <m:r>
                        <a:rPr lang="es-ES" sz="3200" i="1">
                          <a:latin typeface="Cambria Math" charset="0"/>
                        </a:rPr>
                        <m:t>𝛾</m:t>
                      </m:r>
                      <m:d>
                        <m:dPr>
                          <m:ctrlPr>
                            <a:rPr lang="es-ES" sz="3200" i="1">
                              <a:latin typeface="Cambria Math" panose="02040503050406030204" pitchFamily="18" charset="0"/>
                            </a:rPr>
                          </m:ctrlPr>
                        </m:dPr>
                        <m:e>
                          <m:r>
                            <a:rPr lang="es-ES" sz="3200" i="1">
                              <a:latin typeface="Cambria Math" charset="0"/>
                            </a:rPr>
                            <m:t>𝑥</m:t>
                          </m:r>
                          <m:r>
                            <a:rPr lang="es-ES" sz="3200" i="1">
                              <a:latin typeface="Cambria Math" charset="0"/>
                            </a:rPr>
                            <m:t>−</m:t>
                          </m:r>
                          <m:r>
                            <a:rPr lang="es-ES" sz="3200" i="1">
                              <a:latin typeface="Cambria Math" charset="0"/>
                            </a:rPr>
                            <m:t>𝑢</m:t>
                          </m:r>
                          <m:r>
                            <a:rPr lang="es-ES" sz="3200" i="1">
                              <a:latin typeface="Cambria Math" charset="0"/>
                            </a:rPr>
                            <m:t> </m:t>
                          </m:r>
                          <m:r>
                            <a:rPr lang="es-ES" sz="3200" i="1">
                              <a:latin typeface="Cambria Math" charset="0"/>
                            </a:rPr>
                            <m:t>𝑡</m:t>
                          </m:r>
                        </m:e>
                      </m:d>
                    </m:oMath>
                  </m:oMathPara>
                </a14:m>
                <a:br>
                  <a:rPr lang="es-ES" sz="3200" b="0" dirty="0"/>
                </a:br>
                <a:endParaRPr lang="es-ES_tradnl" sz="32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4367808" y="1571617"/>
                <a:ext cx="3078150" cy="492507"/>
              </a:xfrm>
              <a:prstGeom prst="rect">
                <a:avLst/>
              </a:prstGeom>
              <a:blipFill>
                <a:blip r:embed="rId2"/>
                <a:stretch>
                  <a:fillRect t="-7500" b="-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ángulo 6"/>
              <p:cNvSpPr/>
              <p:nvPr/>
            </p:nvSpPr>
            <p:spPr>
              <a:xfrm>
                <a:off x="4324744" y="3320007"/>
                <a:ext cx="3046219" cy="9359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s-ES" sz="3200" i="1" smtClean="0">
                              <a:latin typeface="Cambria Math" panose="02040503050406030204" pitchFamily="18" charset="0"/>
                            </a:rPr>
                          </m:ctrlPr>
                        </m:sSupPr>
                        <m:e>
                          <m:r>
                            <a:rPr lang="es-ES" sz="3200" i="1">
                              <a:latin typeface="Cambria Math" charset="0"/>
                            </a:rPr>
                            <m:t>𝑡</m:t>
                          </m:r>
                        </m:e>
                        <m:sup>
                          <m:r>
                            <a:rPr lang="es-ES" sz="3200" i="1">
                              <a:latin typeface="Cambria Math" charset="0"/>
                            </a:rPr>
                            <m:t>′</m:t>
                          </m:r>
                        </m:sup>
                      </m:sSup>
                      <m:r>
                        <a:rPr lang="es-ES" sz="3200" i="1">
                          <a:latin typeface="Cambria Math" charset="0"/>
                        </a:rPr>
                        <m:t>=</m:t>
                      </m:r>
                      <m:r>
                        <a:rPr lang="es-ES" sz="3200" i="1">
                          <a:latin typeface="Cambria Math" charset="0"/>
                        </a:rPr>
                        <m:t>𝛾</m:t>
                      </m:r>
                      <m:d>
                        <m:dPr>
                          <m:ctrlPr>
                            <a:rPr lang="es-ES" sz="3200" i="1">
                              <a:latin typeface="Cambria Math" panose="02040503050406030204" pitchFamily="18" charset="0"/>
                            </a:rPr>
                          </m:ctrlPr>
                        </m:dPr>
                        <m:e>
                          <m:r>
                            <a:rPr lang="es-ES" sz="3200" i="1">
                              <a:latin typeface="Cambria Math" charset="0"/>
                            </a:rPr>
                            <m:t>𝑡</m:t>
                          </m:r>
                          <m:r>
                            <a:rPr lang="es-ES" sz="3200" i="1">
                              <a:latin typeface="Cambria Math" charset="0"/>
                            </a:rPr>
                            <m:t>−</m:t>
                          </m:r>
                          <m:f>
                            <m:fPr>
                              <m:ctrlPr>
                                <a:rPr lang="es-ES" sz="3200" i="1">
                                  <a:latin typeface="Cambria Math" panose="02040503050406030204" pitchFamily="18" charset="0"/>
                                </a:rPr>
                              </m:ctrlPr>
                            </m:fPr>
                            <m:num>
                              <m:r>
                                <a:rPr lang="es-ES" sz="3200" i="1">
                                  <a:latin typeface="Cambria Math" charset="0"/>
                                </a:rPr>
                                <m:t>𝑢</m:t>
                              </m:r>
                              <m:r>
                                <a:rPr lang="es-ES" sz="3200" b="0" i="1" smtClean="0">
                                  <a:latin typeface="Cambria Math" charset="0"/>
                                </a:rPr>
                                <m:t> </m:t>
                              </m:r>
                              <m:r>
                                <a:rPr lang="es-ES" sz="3200" i="1">
                                  <a:latin typeface="Cambria Math" charset="0"/>
                                </a:rPr>
                                <m:t>𝑥</m:t>
                              </m:r>
                            </m:num>
                            <m:den>
                              <m:sSup>
                                <m:sSupPr>
                                  <m:ctrlPr>
                                    <a:rPr lang="es-ES" sz="3200" i="1">
                                      <a:latin typeface="Cambria Math" panose="02040503050406030204" pitchFamily="18" charset="0"/>
                                    </a:rPr>
                                  </m:ctrlPr>
                                </m:sSupPr>
                                <m:e>
                                  <m:r>
                                    <a:rPr lang="es-ES" sz="3200" i="1">
                                      <a:latin typeface="Cambria Math" charset="0"/>
                                    </a:rPr>
                                    <m:t>𝑐</m:t>
                                  </m:r>
                                </m:e>
                                <m:sup>
                                  <m:r>
                                    <a:rPr lang="es-ES" sz="3200" i="1">
                                      <a:latin typeface="Cambria Math" charset="0"/>
                                    </a:rPr>
                                    <m:t>2</m:t>
                                  </m:r>
                                </m:sup>
                              </m:sSup>
                            </m:den>
                          </m:f>
                        </m:e>
                      </m:d>
                    </m:oMath>
                  </m:oMathPara>
                </a14:m>
                <a:endParaRPr lang="es-ES_tradnl" sz="3200" dirty="0"/>
              </a:p>
            </p:txBody>
          </p:sp>
        </mc:Choice>
        <mc:Fallback xmlns="">
          <p:sp>
            <p:nvSpPr>
              <p:cNvPr id="7" name="Rectángulo 6"/>
              <p:cNvSpPr>
                <a:spLocks noRot="1" noChangeAspect="1" noMove="1" noResize="1" noEditPoints="1" noAdjustHandles="1" noChangeArrowheads="1" noChangeShapeType="1" noTextEdit="1"/>
              </p:cNvSpPr>
              <p:nvPr/>
            </p:nvSpPr>
            <p:spPr>
              <a:xfrm>
                <a:off x="4324744" y="3320007"/>
                <a:ext cx="3046219" cy="935962"/>
              </a:xfrm>
              <a:prstGeom prst="rect">
                <a:avLst/>
              </a:prstGeom>
              <a:blipFill>
                <a:blip r:embed="rId3"/>
                <a:stretch>
                  <a:fillRect t="-13333"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ángulo 12"/>
              <p:cNvSpPr/>
              <p:nvPr/>
            </p:nvSpPr>
            <p:spPr>
              <a:xfrm>
                <a:off x="8878937" y="3215898"/>
                <a:ext cx="3208058" cy="11988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3200" i="1" smtClean="0">
                          <a:latin typeface="Cambria Math" charset="0"/>
                        </a:rPr>
                        <m:t>𝑡</m:t>
                      </m:r>
                      <m:r>
                        <a:rPr lang="es-ES" sz="3200" i="1" smtClean="0">
                          <a:latin typeface="Cambria Math" charset="0"/>
                        </a:rPr>
                        <m:t>=</m:t>
                      </m:r>
                      <m:r>
                        <a:rPr lang="es-ES" sz="3200" i="1" smtClean="0">
                          <a:latin typeface="Cambria Math" charset="0"/>
                        </a:rPr>
                        <m:t>𝛾</m:t>
                      </m:r>
                      <m:d>
                        <m:dPr>
                          <m:ctrlPr>
                            <a:rPr lang="es-ES" sz="3200" i="1">
                              <a:latin typeface="Cambria Math" panose="02040503050406030204" pitchFamily="18" charset="0"/>
                            </a:rPr>
                          </m:ctrlPr>
                        </m:dPr>
                        <m:e>
                          <m:sSup>
                            <m:sSupPr>
                              <m:ctrlPr>
                                <a:rPr lang="es-ES" sz="3200" i="1">
                                  <a:latin typeface="Cambria Math" panose="02040503050406030204" pitchFamily="18" charset="0"/>
                                </a:rPr>
                              </m:ctrlPr>
                            </m:sSupPr>
                            <m:e>
                              <m:r>
                                <a:rPr lang="es-ES" sz="3200" i="1">
                                  <a:latin typeface="Cambria Math" charset="0"/>
                                </a:rPr>
                                <m:t>𝑡</m:t>
                              </m:r>
                            </m:e>
                            <m:sup>
                              <m:r>
                                <a:rPr lang="es-ES" sz="3200" i="1">
                                  <a:latin typeface="Cambria Math" charset="0"/>
                                </a:rPr>
                                <m:t>′</m:t>
                              </m:r>
                            </m:sup>
                          </m:sSup>
                          <m:r>
                            <a:rPr lang="es-ES" sz="3200" b="0" i="1" smtClean="0">
                              <a:latin typeface="Cambria Math" charset="0"/>
                            </a:rPr>
                            <m:t>+</m:t>
                          </m:r>
                          <m:f>
                            <m:fPr>
                              <m:ctrlPr>
                                <a:rPr lang="es-ES" sz="3200" i="1">
                                  <a:latin typeface="Cambria Math" panose="02040503050406030204" pitchFamily="18" charset="0"/>
                                </a:rPr>
                              </m:ctrlPr>
                            </m:fPr>
                            <m:num>
                              <m:r>
                                <a:rPr lang="es-ES" sz="3200" i="1">
                                  <a:latin typeface="Cambria Math" charset="0"/>
                                </a:rPr>
                                <m:t>𝑢</m:t>
                              </m:r>
                              <m:r>
                                <a:rPr lang="es-ES" sz="3200" b="0" i="1" smtClean="0">
                                  <a:latin typeface="Cambria Math" charset="0"/>
                                </a:rPr>
                                <m:t> </m:t>
                              </m:r>
                              <m:r>
                                <a:rPr lang="es-ES" sz="3200" i="1">
                                  <a:latin typeface="Cambria Math" charset="0"/>
                                </a:rPr>
                                <m:t>𝑥</m:t>
                              </m:r>
                              <m:r>
                                <a:rPr lang="es-ES" sz="3200" i="1">
                                  <a:latin typeface="Cambria Math" charset="0"/>
                                </a:rPr>
                                <m:t>′</m:t>
                              </m:r>
                            </m:num>
                            <m:den>
                              <m:sSup>
                                <m:sSupPr>
                                  <m:ctrlPr>
                                    <a:rPr lang="es-ES" sz="3200" i="1">
                                      <a:latin typeface="Cambria Math" panose="02040503050406030204" pitchFamily="18" charset="0"/>
                                    </a:rPr>
                                  </m:ctrlPr>
                                </m:sSupPr>
                                <m:e>
                                  <m:r>
                                    <a:rPr lang="es-ES" sz="3200" i="1">
                                      <a:latin typeface="Cambria Math" charset="0"/>
                                    </a:rPr>
                                    <m:t>𝑐</m:t>
                                  </m:r>
                                </m:e>
                                <m:sup>
                                  <m:r>
                                    <a:rPr lang="es-ES" sz="3200" i="1">
                                      <a:latin typeface="Cambria Math" charset="0"/>
                                    </a:rPr>
                                    <m:t>2</m:t>
                                  </m:r>
                                </m:sup>
                              </m:sSup>
                            </m:den>
                          </m:f>
                        </m:e>
                      </m:d>
                    </m:oMath>
                  </m:oMathPara>
                </a14:m>
                <a:endParaRPr lang="es-ES_tradnl" sz="3200" dirty="0"/>
              </a:p>
            </p:txBody>
          </p:sp>
        </mc:Choice>
        <mc:Fallback xmlns="">
          <p:sp>
            <p:nvSpPr>
              <p:cNvPr id="13" name="Rectángulo 12"/>
              <p:cNvSpPr>
                <a:spLocks noRot="1" noChangeAspect="1" noMove="1" noResize="1" noEditPoints="1" noAdjustHandles="1" noChangeArrowheads="1" noChangeShapeType="1" noTextEdit="1"/>
              </p:cNvSpPr>
              <p:nvPr/>
            </p:nvSpPr>
            <p:spPr>
              <a:xfrm>
                <a:off x="8878937" y="3215898"/>
                <a:ext cx="3208058" cy="1198854"/>
              </a:xfrm>
              <a:prstGeom prst="rect">
                <a:avLst/>
              </a:prstGeom>
              <a:blipFill>
                <a:blip r:embed="rId4"/>
                <a:stretch>
                  <a:fillRect/>
                </a:stretch>
              </a:blipFill>
            </p:spPr>
            <p:txBody>
              <a:bodyPr/>
              <a:lstStyle/>
              <a:p>
                <a:r>
                  <a:rPr lang="en-US">
                    <a:noFill/>
                  </a:rPr>
                  <a:t> </a:t>
                </a:r>
              </a:p>
            </p:txBody>
          </p:sp>
        </mc:Fallback>
      </mc:AlternateContent>
      <p:cxnSp>
        <p:nvCxnSpPr>
          <p:cNvPr id="5" name="Conector recto de flecha 26">
            <a:extLst>
              <a:ext uri="{FF2B5EF4-FFF2-40B4-BE49-F238E27FC236}">
                <a16:creationId xmlns:a16="http://schemas.microsoft.com/office/drawing/2014/main" id="{12A552A7-0CE7-DF04-71FC-01883EE47FF4}"/>
              </a:ext>
            </a:extLst>
          </p:cNvPr>
          <p:cNvCxnSpPr>
            <a:cxnSpLocks/>
          </p:cNvCxnSpPr>
          <p:nvPr/>
        </p:nvCxnSpPr>
        <p:spPr>
          <a:xfrm flipV="1">
            <a:off x="815335" y="2214219"/>
            <a:ext cx="2035219" cy="1478405"/>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ector recto de flecha 24">
            <a:extLst>
              <a:ext uri="{FF2B5EF4-FFF2-40B4-BE49-F238E27FC236}">
                <a16:creationId xmlns:a16="http://schemas.microsoft.com/office/drawing/2014/main" id="{6FBB8D07-E6D8-BD7B-FB04-298DF78AFCED}"/>
              </a:ext>
            </a:extLst>
          </p:cNvPr>
          <p:cNvCxnSpPr>
            <a:cxnSpLocks/>
            <a:endCxn id="31" idx="4"/>
          </p:cNvCxnSpPr>
          <p:nvPr/>
        </p:nvCxnSpPr>
        <p:spPr>
          <a:xfrm flipV="1">
            <a:off x="1827002" y="2248562"/>
            <a:ext cx="1019186" cy="1468101"/>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6" name="Agrupar 44">
            <a:extLst>
              <a:ext uri="{FF2B5EF4-FFF2-40B4-BE49-F238E27FC236}">
                <a16:creationId xmlns:a16="http://schemas.microsoft.com/office/drawing/2014/main" id="{E0F071EC-830B-7EB1-410D-01E94055FEF4}"/>
              </a:ext>
            </a:extLst>
          </p:cNvPr>
          <p:cNvGrpSpPr/>
          <p:nvPr/>
        </p:nvGrpSpPr>
        <p:grpSpPr>
          <a:xfrm>
            <a:off x="1513935" y="1774586"/>
            <a:ext cx="2298685" cy="2086477"/>
            <a:chOff x="9334900" y="1201891"/>
            <a:chExt cx="2298685" cy="2086477"/>
          </a:xfrm>
        </p:grpSpPr>
        <p:grpSp>
          <p:nvGrpSpPr>
            <p:cNvPr id="57" name="Agrupar 40">
              <a:extLst>
                <a:ext uri="{FF2B5EF4-FFF2-40B4-BE49-F238E27FC236}">
                  <a16:creationId xmlns:a16="http://schemas.microsoft.com/office/drawing/2014/main" id="{6F01CC25-FFDC-5073-A039-CDEB32DFF75C}"/>
                </a:ext>
              </a:extLst>
            </p:cNvPr>
            <p:cNvGrpSpPr/>
            <p:nvPr/>
          </p:nvGrpSpPr>
          <p:grpSpPr>
            <a:xfrm>
              <a:off x="9334900" y="1201891"/>
              <a:ext cx="2298685" cy="2086477"/>
              <a:chOff x="9334900" y="1201891"/>
              <a:chExt cx="2298685" cy="2086477"/>
            </a:xfrm>
          </p:grpSpPr>
          <p:grpSp>
            <p:nvGrpSpPr>
              <p:cNvPr id="60" name="Agrupar 18">
                <a:extLst>
                  <a:ext uri="{FF2B5EF4-FFF2-40B4-BE49-F238E27FC236}">
                    <a16:creationId xmlns:a16="http://schemas.microsoft.com/office/drawing/2014/main" id="{6C55CD9F-B733-31EE-82BB-D25E70C197CE}"/>
                  </a:ext>
                </a:extLst>
              </p:cNvPr>
              <p:cNvGrpSpPr/>
              <p:nvPr/>
            </p:nvGrpSpPr>
            <p:grpSpPr>
              <a:xfrm>
                <a:off x="9473585" y="1340768"/>
                <a:ext cx="2160000" cy="1947600"/>
                <a:chOff x="8398851" y="1718748"/>
                <a:chExt cx="2160000" cy="1947600"/>
              </a:xfrm>
            </p:grpSpPr>
            <p:cxnSp>
              <p:nvCxnSpPr>
                <p:cNvPr id="62" name="Conector recto de flecha 19">
                  <a:extLst>
                    <a:ext uri="{FF2B5EF4-FFF2-40B4-BE49-F238E27FC236}">
                      <a16:creationId xmlns:a16="http://schemas.microsoft.com/office/drawing/2014/main" id="{7070F41A-8C37-519A-F3F4-B5BF985253EF}"/>
                    </a:ext>
                  </a:extLst>
                </p:cNvPr>
                <p:cNvCxnSpPr/>
                <p:nvPr/>
              </p:nvCxnSpPr>
              <p:spPr>
                <a:xfrm flipV="1">
                  <a:off x="8587050" y="1718748"/>
                  <a:ext cx="0" cy="1947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20">
                  <a:extLst>
                    <a:ext uri="{FF2B5EF4-FFF2-40B4-BE49-F238E27FC236}">
                      <a16:creationId xmlns:a16="http://schemas.microsoft.com/office/drawing/2014/main" id="{231ACD35-17B2-87A2-87A4-4F493662C917}"/>
                    </a:ext>
                  </a:extLst>
                </p:cNvPr>
                <p:cNvCxnSpPr/>
                <p:nvPr/>
              </p:nvCxnSpPr>
              <p:spPr>
                <a:xfrm rot="5400000" flipV="1">
                  <a:off x="9478851" y="2421008"/>
                  <a:ext cx="0" cy="21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1" name="CuadroTexto 32">
                <a:extLst>
                  <a:ext uri="{FF2B5EF4-FFF2-40B4-BE49-F238E27FC236}">
                    <a16:creationId xmlns:a16="http://schemas.microsoft.com/office/drawing/2014/main" id="{AB2B5BC3-5AE6-E86A-F75B-A6B4E0125E0A}"/>
                  </a:ext>
                </a:extLst>
              </p:cNvPr>
              <p:cNvSpPr txBox="1"/>
              <p:nvPr/>
            </p:nvSpPr>
            <p:spPr>
              <a:xfrm>
                <a:off x="9334900" y="1201891"/>
                <a:ext cx="346762" cy="369332"/>
              </a:xfrm>
              <a:prstGeom prst="rect">
                <a:avLst/>
              </a:prstGeom>
              <a:noFill/>
            </p:spPr>
            <p:txBody>
              <a:bodyPr wrap="none" rtlCol="0">
                <a:spAutoFit/>
              </a:bodyPr>
              <a:lstStyle/>
              <a:p>
                <a:r>
                  <a:rPr lang="es-ES_tradnl" dirty="0"/>
                  <a:t>S’</a:t>
                </a:r>
              </a:p>
            </p:txBody>
          </p:sp>
        </p:grpSp>
        <p:cxnSp>
          <p:nvCxnSpPr>
            <p:cNvPr id="58" name="Conector recto de flecha 34">
              <a:extLst>
                <a:ext uri="{FF2B5EF4-FFF2-40B4-BE49-F238E27FC236}">
                  <a16:creationId xmlns:a16="http://schemas.microsoft.com/office/drawing/2014/main" id="{B57A2526-3A9A-E77C-702D-B4E65795E84D}"/>
                </a:ext>
              </a:extLst>
            </p:cNvPr>
            <p:cNvCxnSpPr/>
            <p:nvPr/>
          </p:nvCxnSpPr>
          <p:spPr>
            <a:xfrm>
              <a:off x="9661784" y="1719636"/>
              <a:ext cx="61068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CuadroTexto 38">
                  <a:extLst>
                    <a:ext uri="{FF2B5EF4-FFF2-40B4-BE49-F238E27FC236}">
                      <a16:creationId xmlns:a16="http://schemas.microsoft.com/office/drawing/2014/main" id="{FD5FEAA9-F32A-E9EB-0985-8CCC07C0BF19}"/>
                    </a:ext>
                  </a:extLst>
                </p:cNvPr>
                <p:cNvSpPr txBox="1"/>
                <p:nvPr/>
              </p:nvSpPr>
              <p:spPr>
                <a:xfrm>
                  <a:off x="9891058" y="1245176"/>
                  <a:ext cx="1068369" cy="349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charset="0"/>
                              </a:rPr>
                              <m:t>𝑣</m:t>
                            </m:r>
                          </m:e>
                          <m:sub>
                            <m:sSup>
                              <m:sSupPr>
                                <m:ctrlPr>
                                  <a:rPr lang="es-ES" sz="2000" b="0" i="1" smtClean="0">
                                    <a:latin typeface="Cambria Math" panose="02040503050406030204" pitchFamily="18" charset="0"/>
                                  </a:rPr>
                                </m:ctrlPr>
                              </m:sSupPr>
                              <m:e>
                                <m:r>
                                  <a:rPr lang="es-ES" sz="2000" b="0" i="1" smtClean="0">
                                    <a:latin typeface="Cambria Math" charset="0"/>
                                  </a:rPr>
                                  <m:t>𝑆</m:t>
                                </m:r>
                              </m:e>
                              <m:sup>
                                <m:r>
                                  <a:rPr lang="es-ES" sz="2000" b="0" i="1" smtClean="0">
                                    <a:latin typeface="Cambria Math" charset="0"/>
                                  </a:rPr>
                                  <m:t>′</m:t>
                                </m:r>
                              </m:sup>
                            </m:sSup>
                            <m:r>
                              <a:rPr lang="es-ES" sz="2000" b="0" i="1" smtClean="0">
                                <a:latin typeface="Cambria Math" charset="0"/>
                              </a:rPr>
                              <m:t>/</m:t>
                            </m:r>
                            <m:r>
                              <a:rPr lang="es-ES" sz="2000" b="0" i="1" smtClean="0">
                                <a:latin typeface="Cambria Math" charset="0"/>
                              </a:rPr>
                              <m:t>𝑆</m:t>
                            </m:r>
                          </m:sub>
                        </m:sSub>
                        <m:r>
                          <a:rPr lang="es-ES" sz="2000" b="0" i="1" smtClean="0">
                            <a:latin typeface="Cambria Math" charset="0"/>
                          </a:rPr>
                          <m:t>=</m:t>
                        </m:r>
                        <m:r>
                          <a:rPr lang="es-ES" sz="2000" b="0" i="1" smtClean="0">
                            <a:latin typeface="Cambria Math" panose="02040503050406030204" pitchFamily="18" charset="0"/>
                          </a:rPr>
                          <m:t>𝑢</m:t>
                        </m:r>
                      </m:oMath>
                    </m:oMathPara>
                  </a14:m>
                  <a:endParaRPr lang="es-ES" sz="2000" b="0" dirty="0"/>
                </a:p>
              </p:txBody>
            </p:sp>
          </mc:Choice>
          <mc:Fallback xmlns="">
            <p:sp>
              <p:nvSpPr>
                <p:cNvPr id="59" name="CuadroTexto 38">
                  <a:extLst>
                    <a:ext uri="{FF2B5EF4-FFF2-40B4-BE49-F238E27FC236}">
                      <a16:creationId xmlns:a16="http://schemas.microsoft.com/office/drawing/2014/main" id="{FD5FEAA9-F32A-E9EB-0985-8CCC07C0BF19}"/>
                    </a:ext>
                  </a:extLst>
                </p:cNvPr>
                <p:cNvSpPr txBox="1">
                  <a:spLocks noRot="1" noChangeAspect="1" noMove="1" noResize="1" noEditPoints="1" noAdjustHandles="1" noChangeArrowheads="1" noChangeShapeType="1" noTextEdit="1"/>
                </p:cNvSpPr>
                <p:nvPr/>
              </p:nvSpPr>
              <p:spPr>
                <a:xfrm>
                  <a:off x="9891058" y="1245176"/>
                  <a:ext cx="1068369" cy="349135"/>
                </a:xfrm>
                <a:prstGeom prst="rect">
                  <a:avLst/>
                </a:prstGeom>
                <a:blipFill>
                  <a:blip r:embed="rId5"/>
                  <a:stretch>
                    <a:fillRect l="-4706" r="-2353" b="-25000"/>
                  </a:stretch>
                </a:blipFill>
              </p:spPr>
              <p:txBody>
                <a:bodyPr/>
                <a:lstStyle/>
                <a:p>
                  <a:r>
                    <a:rPr lang="en-US">
                      <a:noFill/>
                    </a:rPr>
                    <a:t> </a:t>
                  </a:r>
                </a:p>
              </p:txBody>
            </p:sp>
          </mc:Fallback>
        </mc:AlternateContent>
      </p:grpSp>
      <p:cxnSp>
        <p:nvCxnSpPr>
          <p:cNvPr id="64" name="Conector recto de flecha 23">
            <a:extLst>
              <a:ext uri="{FF2B5EF4-FFF2-40B4-BE49-F238E27FC236}">
                <a16:creationId xmlns:a16="http://schemas.microsoft.com/office/drawing/2014/main" id="{04A20285-2A2C-26D8-FE28-FD7257D81743}"/>
              </a:ext>
            </a:extLst>
          </p:cNvPr>
          <p:cNvCxnSpPr>
            <a:cxnSpLocks/>
          </p:cNvCxnSpPr>
          <p:nvPr/>
        </p:nvCxnSpPr>
        <p:spPr>
          <a:xfrm>
            <a:off x="767294" y="3695723"/>
            <a:ext cx="1080302" cy="240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5B3660F-BDAB-4109-4441-E7231B91CA0C}"/>
              </a:ext>
            </a:extLst>
          </p:cNvPr>
          <p:cNvCxnSpPr>
            <a:stCxn id="31" idx="1"/>
          </p:cNvCxnSpPr>
          <p:nvPr/>
        </p:nvCxnSpPr>
        <p:spPr>
          <a:xfrm flipH="1">
            <a:off x="2774180" y="2116138"/>
            <a:ext cx="21091" cy="160052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88" name="Left Brace 87">
            <a:extLst>
              <a:ext uri="{FF2B5EF4-FFF2-40B4-BE49-F238E27FC236}">
                <a16:creationId xmlns:a16="http://schemas.microsoft.com/office/drawing/2014/main" id="{B0631092-FF99-2826-2E0A-244ABA1AC942}"/>
              </a:ext>
            </a:extLst>
          </p:cNvPr>
          <p:cNvSpPr/>
          <p:nvPr/>
        </p:nvSpPr>
        <p:spPr>
          <a:xfrm rot="5400000">
            <a:off x="2234079" y="3167932"/>
            <a:ext cx="165835" cy="8657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FD4ECBDC-34E0-54E6-5287-63B7A3257A6D}"/>
                  </a:ext>
                </a:extLst>
              </p:cNvPr>
              <p:cNvSpPr txBox="1"/>
              <p:nvPr/>
            </p:nvSpPr>
            <p:spPr>
              <a:xfrm>
                <a:off x="2180640" y="3215898"/>
                <a:ext cx="2537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s-ES" sz="1800" b="0" i="1" smtClean="0">
                              <a:latin typeface="Cambria Math" panose="02040503050406030204" pitchFamily="18" charset="0"/>
                            </a:rPr>
                          </m:ctrlPr>
                        </m:sSupPr>
                        <m:e>
                          <m:r>
                            <a:rPr lang="es-ES" sz="1800" b="0" i="1" smtClean="0">
                              <a:latin typeface="Cambria Math" charset="0"/>
                            </a:rPr>
                            <m:t>𝑥</m:t>
                          </m:r>
                        </m:e>
                        <m:sup>
                          <m:r>
                            <a:rPr lang="es-ES" sz="1800" b="0" i="1" smtClean="0">
                              <a:latin typeface="Cambria Math" charset="0"/>
                            </a:rPr>
                            <m:t>′</m:t>
                          </m:r>
                        </m:sup>
                      </m:sSup>
                    </m:oMath>
                  </m:oMathPara>
                </a14:m>
                <a:endParaRPr lang="es-ES_tradnl" dirty="0"/>
              </a:p>
            </p:txBody>
          </p:sp>
        </mc:Choice>
        <mc:Fallback xmlns="">
          <p:sp>
            <p:nvSpPr>
              <p:cNvPr id="90" name="TextBox 89">
                <a:extLst>
                  <a:ext uri="{FF2B5EF4-FFF2-40B4-BE49-F238E27FC236}">
                    <a16:creationId xmlns:a16="http://schemas.microsoft.com/office/drawing/2014/main" id="{FD4ECBDC-34E0-54E6-5287-63B7A3257A6D}"/>
                  </a:ext>
                </a:extLst>
              </p:cNvPr>
              <p:cNvSpPr txBox="1">
                <a:spLocks noRot="1" noChangeAspect="1" noMove="1" noResize="1" noEditPoints="1" noAdjustHandles="1" noChangeArrowheads="1" noChangeShapeType="1" noTextEdit="1"/>
              </p:cNvSpPr>
              <p:nvPr/>
            </p:nvSpPr>
            <p:spPr>
              <a:xfrm>
                <a:off x="2180640" y="3215898"/>
                <a:ext cx="253720" cy="369332"/>
              </a:xfrm>
              <a:prstGeom prst="rect">
                <a:avLst/>
              </a:prstGeom>
              <a:blipFill>
                <a:blip r:embed="rId6"/>
                <a:stretch>
                  <a:fillRect r="-28571"/>
                </a:stretch>
              </a:blipFill>
            </p:spPr>
            <p:txBody>
              <a:bodyPr/>
              <a:lstStyle/>
              <a:p>
                <a:r>
                  <a:rPr lang="en-US">
                    <a:noFill/>
                  </a:rPr>
                  <a:t> </a:t>
                </a:r>
              </a:p>
            </p:txBody>
          </p:sp>
        </mc:Fallback>
      </mc:AlternateContent>
      <p:sp>
        <p:nvSpPr>
          <p:cNvPr id="91" name="Left Brace 90">
            <a:extLst>
              <a:ext uri="{FF2B5EF4-FFF2-40B4-BE49-F238E27FC236}">
                <a16:creationId xmlns:a16="http://schemas.microsoft.com/office/drawing/2014/main" id="{52D6344F-CED7-C281-E830-30CB1F7FAE5A}"/>
              </a:ext>
            </a:extLst>
          </p:cNvPr>
          <p:cNvSpPr/>
          <p:nvPr/>
        </p:nvSpPr>
        <p:spPr>
          <a:xfrm rot="16200000">
            <a:off x="1733370" y="2992488"/>
            <a:ext cx="138646" cy="18865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D99C84CF-76DF-A4D2-7383-CDA5AFFCB9DC}"/>
                  </a:ext>
                </a:extLst>
              </p:cNvPr>
              <p:cNvSpPr txBox="1"/>
              <p:nvPr/>
            </p:nvSpPr>
            <p:spPr>
              <a:xfrm>
                <a:off x="1636498" y="3961856"/>
                <a:ext cx="25660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800" b="0" i="1" smtClean="0">
                          <a:latin typeface="Cambria Math" charset="0"/>
                        </a:rPr>
                        <m:t>𝑥</m:t>
                      </m:r>
                    </m:oMath>
                  </m:oMathPara>
                </a14:m>
                <a:endParaRPr lang="es-ES_tradnl" dirty="0"/>
              </a:p>
            </p:txBody>
          </p:sp>
        </mc:Choice>
        <mc:Fallback xmlns="">
          <p:sp>
            <p:nvSpPr>
              <p:cNvPr id="93" name="TextBox 92">
                <a:extLst>
                  <a:ext uri="{FF2B5EF4-FFF2-40B4-BE49-F238E27FC236}">
                    <a16:creationId xmlns:a16="http://schemas.microsoft.com/office/drawing/2014/main" id="{D99C84CF-76DF-A4D2-7383-CDA5AFFCB9DC}"/>
                  </a:ext>
                </a:extLst>
              </p:cNvPr>
              <p:cNvSpPr txBox="1">
                <a:spLocks noRot="1" noChangeAspect="1" noMove="1" noResize="1" noEditPoints="1" noAdjustHandles="1" noChangeArrowheads="1" noChangeShapeType="1" noTextEdit="1"/>
              </p:cNvSpPr>
              <p:nvPr/>
            </p:nvSpPr>
            <p:spPr>
              <a:xfrm>
                <a:off x="1636498" y="3961856"/>
                <a:ext cx="256604" cy="369332"/>
              </a:xfrm>
              <a:prstGeom prst="rect">
                <a:avLst/>
              </a:prstGeom>
              <a:blipFill>
                <a:blip r:embed="rId7"/>
                <a:stretch>
                  <a:fillRect r="-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uadroTexto 5">
                <a:extLst>
                  <a:ext uri="{FF2B5EF4-FFF2-40B4-BE49-F238E27FC236}">
                    <a16:creationId xmlns:a16="http://schemas.microsoft.com/office/drawing/2014/main" id="{5D59FFB1-305A-A419-AFAE-4D975A45702F}"/>
                  </a:ext>
                </a:extLst>
              </p:cNvPr>
              <p:cNvSpPr txBox="1"/>
              <p:nvPr/>
            </p:nvSpPr>
            <p:spPr>
              <a:xfrm>
                <a:off x="4007768" y="2203290"/>
                <a:ext cx="2218300"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i="1" smtClean="0">
                              <a:latin typeface="Cambria Math" panose="02040503050406030204" pitchFamily="18" charset="0"/>
                            </a:rPr>
                          </m:ctrlPr>
                        </m:sSupPr>
                        <m:e>
                          <m:r>
                            <a:rPr lang="es-ES" sz="3200" b="0" i="1" smtClean="0">
                              <a:latin typeface="Cambria Math" panose="02040503050406030204" pitchFamily="18" charset="0"/>
                            </a:rPr>
                            <m:t>𝑦</m:t>
                          </m:r>
                        </m:e>
                        <m:sup>
                          <m:r>
                            <a:rPr lang="es-ES" sz="3200" i="1">
                              <a:latin typeface="Cambria Math" charset="0"/>
                            </a:rPr>
                            <m:t>′</m:t>
                          </m:r>
                        </m:sup>
                      </m:sSup>
                      <m:r>
                        <a:rPr lang="es-ES" sz="3200" i="1">
                          <a:latin typeface="Cambria Math" charset="0"/>
                        </a:rPr>
                        <m:t>=</m:t>
                      </m:r>
                      <m:r>
                        <a:rPr lang="es-ES" sz="3200" b="0" i="1" smtClean="0">
                          <a:latin typeface="Cambria Math" panose="02040503050406030204" pitchFamily="18" charset="0"/>
                        </a:rPr>
                        <m:t>𝑦</m:t>
                      </m:r>
                    </m:oMath>
                  </m:oMathPara>
                </a14:m>
                <a:br>
                  <a:rPr lang="es-ES" sz="3200" b="0" dirty="0"/>
                </a:br>
                <a:endParaRPr lang="es-ES_tradnl" sz="3200" dirty="0"/>
              </a:p>
            </p:txBody>
          </p:sp>
        </mc:Choice>
        <mc:Fallback xmlns="">
          <p:sp>
            <p:nvSpPr>
              <p:cNvPr id="4" name="CuadroTexto 5">
                <a:extLst>
                  <a:ext uri="{FF2B5EF4-FFF2-40B4-BE49-F238E27FC236}">
                    <a16:creationId xmlns:a16="http://schemas.microsoft.com/office/drawing/2014/main" id="{5D59FFB1-305A-A419-AFAE-4D975A45702F}"/>
                  </a:ext>
                </a:extLst>
              </p:cNvPr>
              <p:cNvSpPr txBox="1">
                <a:spLocks noRot="1" noChangeAspect="1" noMove="1" noResize="1" noEditPoints="1" noAdjustHandles="1" noChangeArrowheads="1" noChangeShapeType="1" noTextEdit="1"/>
              </p:cNvSpPr>
              <p:nvPr/>
            </p:nvSpPr>
            <p:spPr>
              <a:xfrm>
                <a:off x="4007768" y="2203290"/>
                <a:ext cx="2218300" cy="492507"/>
              </a:xfrm>
              <a:prstGeom prst="rect">
                <a:avLst/>
              </a:prstGeom>
              <a:blipFill>
                <a:blip r:embed="rId8"/>
                <a:stretch>
                  <a:fillRect b="-2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uadroTexto 5">
                <a:extLst>
                  <a:ext uri="{FF2B5EF4-FFF2-40B4-BE49-F238E27FC236}">
                    <a16:creationId xmlns:a16="http://schemas.microsoft.com/office/drawing/2014/main" id="{B23E8DE7-50CE-509B-C532-BD67B7F60181}"/>
                  </a:ext>
                </a:extLst>
              </p:cNvPr>
              <p:cNvSpPr txBox="1"/>
              <p:nvPr/>
            </p:nvSpPr>
            <p:spPr>
              <a:xfrm>
                <a:off x="4245012" y="2827500"/>
                <a:ext cx="1743811"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i="1" smtClean="0">
                              <a:latin typeface="Cambria Math" panose="02040503050406030204" pitchFamily="18" charset="0"/>
                            </a:rPr>
                          </m:ctrlPr>
                        </m:sSupPr>
                        <m:e>
                          <m:r>
                            <a:rPr lang="es-ES" sz="3200" b="0" i="1" smtClean="0">
                              <a:latin typeface="Cambria Math" panose="02040503050406030204" pitchFamily="18" charset="0"/>
                            </a:rPr>
                            <m:t>𝑧</m:t>
                          </m:r>
                        </m:e>
                        <m:sup>
                          <m:r>
                            <a:rPr lang="es-ES" sz="3200" i="1">
                              <a:latin typeface="Cambria Math" charset="0"/>
                            </a:rPr>
                            <m:t>′</m:t>
                          </m:r>
                        </m:sup>
                      </m:sSup>
                      <m:r>
                        <a:rPr lang="es-ES" sz="3200" i="1">
                          <a:latin typeface="Cambria Math" charset="0"/>
                        </a:rPr>
                        <m:t>=</m:t>
                      </m:r>
                      <m:r>
                        <a:rPr lang="es-ES" sz="3200" b="0" i="1" smtClean="0">
                          <a:latin typeface="Cambria Math" panose="02040503050406030204" pitchFamily="18" charset="0"/>
                        </a:rPr>
                        <m:t>𝑧</m:t>
                      </m:r>
                    </m:oMath>
                  </m:oMathPara>
                </a14:m>
                <a:br>
                  <a:rPr lang="es-ES" sz="3200" b="0" dirty="0"/>
                </a:br>
                <a:endParaRPr lang="es-ES_tradnl" sz="3200" dirty="0"/>
              </a:p>
            </p:txBody>
          </p:sp>
        </mc:Choice>
        <mc:Fallback xmlns="">
          <p:sp>
            <p:nvSpPr>
              <p:cNvPr id="14" name="CuadroTexto 5">
                <a:extLst>
                  <a:ext uri="{FF2B5EF4-FFF2-40B4-BE49-F238E27FC236}">
                    <a16:creationId xmlns:a16="http://schemas.microsoft.com/office/drawing/2014/main" id="{B23E8DE7-50CE-509B-C532-BD67B7F60181}"/>
                  </a:ext>
                </a:extLst>
              </p:cNvPr>
              <p:cNvSpPr txBox="1">
                <a:spLocks noRot="1" noChangeAspect="1" noMove="1" noResize="1" noEditPoints="1" noAdjustHandles="1" noChangeArrowheads="1" noChangeShapeType="1" noTextEdit="1"/>
              </p:cNvSpPr>
              <p:nvPr/>
            </p:nvSpPr>
            <p:spPr>
              <a:xfrm>
                <a:off x="4245012" y="2827500"/>
                <a:ext cx="1743811" cy="49250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uadroTexto 5">
                <a:extLst>
                  <a:ext uri="{FF2B5EF4-FFF2-40B4-BE49-F238E27FC236}">
                    <a16:creationId xmlns:a16="http://schemas.microsoft.com/office/drawing/2014/main" id="{2A9AC407-B91F-FDEB-B87B-A7F89F6803CA}"/>
                  </a:ext>
                </a:extLst>
              </p:cNvPr>
              <p:cNvSpPr txBox="1"/>
              <p:nvPr/>
            </p:nvSpPr>
            <p:spPr>
              <a:xfrm>
                <a:off x="8794532" y="2827499"/>
                <a:ext cx="1440074"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3200" b="0" i="1" smtClean="0">
                          <a:latin typeface="Cambria Math" panose="02040503050406030204" pitchFamily="18" charset="0"/>
                        </a:rPr>
                        <m:t>𝑧</m:t>
                      </m:r>
                      <m:sSup>
                        <m:sSupPr>
                          <m:ctrlPr>
                            <a:rPr lang="es-ES" sz="3200" i="1">
                              <a:latin typeface="Cambria Math" panose="02040503050406030204" pitchFamily="18" charset="0"/>
                            </a:rPr>
                          </m:ctrlPr>
                        </m:sSupPr>
                        <m:e>
                          <m:r>
                            <a:rPr lang="es-ES" sz="3200" b="0" i="1" smtClean="0">
                              <a:latin typeface="Cambria Math" panose="02040503050406030204" pitchFamily="18" charset="0"/>
                            </a:rPr>
                            <m:t>=</m:t>
                          </m:r>
                          <m:r>
                            <a:rPr lang="es-ES" sz="3200" i="1">
                              <a:latin typeface="Cambria Math" panose="02040503050406030204" pitchFamily="18" charset="0"/>
                            </a:rPr>
                            <m:t>𝑧</m:t>
                          </m:r>
                        </m:e>
                        <m:sup>
                          <m:r>
                            <a:rPr lang="es-ES" sz="3200" i="1">
                              <a:latin typeface="Cambria Math" panose="02040503050406030204" pitchFamily="18" charset="0"/>
                            </a:rPr>
                            <m:t>′</m:t>
                          </m:r>
                        </m:sup>
                      </m:sSup>
                    </m:oMath>
                  </m:oMathPara>
                </a14:m>
                <a:br>
                  <a:rPr lang="es-ES" sz="3200" b="0" dirty="0"/>
                </a:br>
                <a:endParaRPr lang="es-ES_tradnl" sz="3200" dirty="0"/>
              </a:p>
            </p:txBody>
          </p:sp>
        </mc:Choice>
        <mc:Fallback xmlns="">
          <p:sp>
            <p:nvSpPr>
              <p:cNvPr id="16" name="CuadroTexto 5">
                <a:extLst>
                  <a:ext uri="{FF2B5EF4-FFF2-40B4-BE49-F238E27FC236}">
                    <a16:creationId xmlns:a16="http://schemas.microsoft.com/office/drawing/2014/main" id="{2A9AC407-B91F-FDEB-B87B-A7F89F6803CA}"/>
                  </a:ext>
                </a:extLst>
              </p:cNvPr>
              <p:cNvSpPr txBox="1">
                <a:spLocks noRot="1" noChangeAspect="1" noMove="1" noResize="1" noEditPoints="1" noAdjustHandles="1" noChangeArrowheads="1" noChangeShapeType="1" noTextEdit="1"/>
              </p:cNvSpPr>
              <p:nvPr/>
            </p:nvSpPr>
            <p:spPr>
              <a:xfrm>
                <a:off x="8794532" y="2827499"/>
                <a:ext cx="1440074" cy="49250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uadroTexto 5">
                <a:extLst>
                  <a:ext uri="{FF2B5EF4-FFF2-40B4-BE49-F238E27FC236}">
                    <a16:creationId xmlns:a16="http://schemas.microsoft.com/office/drawing/2014/main" id="{B151F606-8E94-8CD4-BCC4-654E34CEE9DB}"/>
                  </a:ext>
                </a:extLst>
              </p:cNvPr>
              <p:cNvSpPr txBox="1"/>
              <p:nvPr/>
            </p:nvSpPr>
            <p:spPr>
              <a:xfrm>
                <a:off x="8878937" y="2259641"/>
                <a:ext cx="1293367"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3200" i="1">
                          <a:latin typeface="Cambria Math" panose="02040503050406030204" pitchFamily="18" charset="0"/>
                        </a:rPr>
                        <m:t>𝑦</m:t>
                      </m:r>
                      <m:r>
                        <a:rPr lang="es-ES" sz="3200" i="1">
                          <a:latin typeface="Cambria Math" charset="0"/>
                        </a:rPr>
                        <m:t>=</m:t>
                      </m:r>
                      <m:sSup>
                        <m:sSupPr>
                          <m:ctrlPr>
                            <a:rPr lang="es-ES" sz="3200" i="1">
                              <a:latin typeface="Cambria Math" panose="02040503050406030204" pitchFamily="18" charset="0"/>
                            </a:rPr>
                          </m:ctrlPr>
                        </m:sSupPr>
                        <m:e>
                          <m:r>
                            <a:rPr lang="es-ES" sz="3200" i="1">
                              <a:latin typeface="Cambria Math" panose="02040503050406030204" pitchFamily="18" charset="0"/>
                            </a:rPr>
                            <m:t>𝑦</m:t>
                          </m:r>
                        </m:e>
                        <m:sup>
                          <m:r>
                            <a:rPr lang="es-ES" sz="3200" i="1">
                              <a:latin typeface="Cambria Math" charset="0"/>
                            </a:rPr>
                            <m:t>′</m:t>
                          </m:r>
                        </m:sup>
                      </m:sSup>
                    </m:oMath>
                  </m:oMathPara>
                </a14:m>
                <a:br>
                  <a:rPr lang="es-ES" sz="3200" b="0" dirty="0"/>
                </a:br>
                <a:endParaRPr lang="es-ES_tradnl" sz="3200" dirty="0"/>
              </a:p>
            </p:txBody>
          </p:sp>
        </mc:Choice>
        <mc:Fallback xmlns="">
          <p:sp>
            <p:nvSpPr>
              <p:cNvPr id="18" name="CuadroTexto 5">
                <a:extLst>
                  <a:ext uri="{FF2B5EF4-FFF2-40B4-BE49-F238E27FC236}">
                    <a16:creationId xmlns:a16="http://schemas.microsoft.com/office/drawing/2014/main" id="{B151F606-8E94-8CD4-BCC4-654E34CEE9DB}"/>
                  </a:ext>
                </a:extLst>
              </p:cNvPr>
              <p:cNvSpPr txBox="1">
                <a:spLocks noRot="1" noChangeAspect="1" noMove="1" noResize="1" noEditPoints="1" noAdjustHandles="1" noChangeArrowheads="1" noChangeShapeType="1" noTextEdit="1"/>
              </p:cNvSpPr>
              <p:nvPr/>
            </p:nvSpPr>
            <p:spPr>
              <a:xfrm>
                <a:off x="8878937" y="2259641"/>
                <a:ext cx="1293367" cy="492507"/>
              </a:xfrm>
              <a:prstGeom prst="rect">
                <a:avLst/>
              </a:prstGeom>
              <a:blipFill>
                <a:blip r:embed="rId11"/>
                <a:stretch>
                  <a:fillRect l="-4854" b="-256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CuadroTexto 5">
                <a:extLst>
                  <a:ext uri="{FF2B5EF4-FFF2-40B4-BE49-F238E27FC236}">
                    <a16:creationId xmlns:a16="http://schemas.microsoft.com/office/drawing/2014/main" id="{FB654237-4E05-DE57-22BE-46DBFC5D20DC}"/>
                  </a:ext>
                </a:extLst>
              </p:cNvPr>
              <p:cNvSpPr txBox="1"/>
              <p:nvPr/>
            </p:nvSpPr>
            <p:spPr>
              <a:xfrm>
                <a:off x="8768988" y="1606434"/>
                <a:ext cx="2956963"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3200" i="1" smtClean="0">
                          <a:latin typeface="Cambria Math" charset="0"/>
                        </a:rPr>
                        <m:t>𝑥</m:t>
                      </m:r>
                      <m:r>
                        <a:rPr lang="es-ES" sz="3200" i="1" smtClean="0">
                          <a:latin typeface="Cambria Math" charset="0"/>
                        </a:rPr>
                        <m:t>=</m:t>
                      </m:r>
                      <m:r>
                        <a:rPr lang="es-ES" sz="3200" i="1" smtClean="0">
                          <a:latin typeface="Cambria Math" charset="0"/>
                        </a:rPr>
                        <m:t>𝛾</m:t>
                      </m:r>
                      <m:d>
                        <m:dPr>
                          <m:ctrlPr>
                            <a:rPr lang="es-ES" sz="3200" i="1">
                              <a:latin typeface="Cambria Math" panose="02040503050406030204" pitchFamily="18" charset="0"/>
                            </a:rPr>
                          </m:ctrlPr>
                        </m:dPr>
                        <m:e>
                          <m:sSup>
                            <m:sSupPr>
                              <m:ctrlPr>
                                <a:rPr lang="es-ES" sz="3200" i="1">
                                  <a:latin typeface="Cambria Math" panose="02040503050406030204" pitchFamily="18" charset="0"/>
                                </a:rPr>
                              </m:ctrlPr>
                            </m:sSupPr>
                            <m:e>
                              <m:r>
                                <a:rPr lang="es-ES" sz="3200" i="1">
                                  <a:latin typeface="Cambria Math" charset="0"/>
                                </a:rPr>
                                <m:t>𝑥</m:t>
                              </m:r>
                            </m:e>
                            <m:sup>
                              <m:r>
                                <a:rPr lang="es-ES" sz="3200" i="1">
                                  <a:latin typeface="Cambria Math" charset="0"/>
                                </a:rPr>
                                <m:t>′</m:t>
                              </m:r>
                            </m:sup>
                          </m:sSup>
                          <m:r>
                            <a:rPr lang="es-ES" sz="3200" b="0" i="1" smtClean="0">
                              <a:latin typeface="Cambria Math" panose="02040503050406030204" pitchFamily="18" charset="0"/>
                            </a:rPr>
                            <m:t>+</m:t>
                          </m:r>
                          <m:r>
                            <a:rPr lang="es-ES" sz="3200" i="1">
                              <a:latin typeface="Cambria Math" charset="0"/>
                            </a:rPr>
                            <m:t>𝑢</m:t>
                          </m:r>
                          <m:r>
                            <a:rPr lang="es-ES" sz="3200" i="1">
                              <a:latin typeface="Cambria Math" charset="0"/>
                            </a:rPr>
                            <m:t> </m:t>
                          </m:r>
                          <m:r>
                            <a:rPr lang="es-ES" sz="3200" i="1">
                              <a:latin typeface="Cambria Math" charset="0"/>
                            </a:rPr>
                            <m:t>𝑡</m:t>
                          </m:r>
                          <m:r>
                            <a:rPr lang="es-ES" sz="3200" b="0" i="1" smtClean="0">
                              <a:latin typeface="Cambria Math" panose="02040503050406030204" pitchFamily="18" charset="0"/>
                            </a:rPr>
                            <m:t>′</m:t>
                          </m:r>
                        </m:e>
                      </m:d>
                    </m:oMath>
                  </m:oMathPara>
                </a14:m>
                <a:br>
                  <a:rPr lang="es-ES" sz="3200" b="0" dirty="0"/>
                </a:br>
                <a:endParaRPr lang="es-ES_tradnl" sz="3200" dirty="0"/>
              </a:p>
            </p:txBody>
          </p:sp>
        </mc:Choice>
        <mc:Fallback>
          <p:sp>
            <p:nvSpPr>
              <p:cNvPr id="19" name="CuadroTexto 5">
                <a:extLst>
                  <a:ext uri="{FF2B5EF4-FFF2-40B4-BE49-F238E27FC236}">
                    <a16:creationId xmlns:a16="http://schemas.microsoft.com/office/drawing/2014/main" id="{FB654237-4E05-DE57-22BE-46DBFC5D20DC}"/>
                  </a:ext>
                </a:extLst>
              </p:cNvPr>
              <p:cNvSpPr txBox="1">
                <a:spLocks noRot="1" noChangeAspect="1" noMove="1" noResize="1" noEditPoints="1" noAdjustHandles="1" noChangeArrowheads="1" noChangeShapeType="1" noTextEdit="1"/>
              </p:cNvSpPr>
              <p:nvPr/>
            </p:nvSpPr>
            <p:spPr>
              <a:xfrm>
                <a:off x="8768988" y="1606434"/>
                <a:ext cx="2956963" cy="492507"/>
              </a:xfrm>
              <a:prstGeom prst="rect">
                <a:avLst/>
              </a:prstGeom>
              <a:blipFill>
                <a:blip r:embed="rId12"/>
                <a:stretch>
                  <a:fillRect t="-7500"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ítulo 1">
                <a:extLst>
                  <a:ext uri="{FF2B5EF4-FFF2-40B4-BE49-F238E27FC236}">
                    <a16:creationId xmlns:a16="http://schemas.microsoft.com/office/drawing/2014/main" id="{6D136BC2-F1A4-4A72-0953-BC9F4E5F523F}"/>
                  </a:ext>
                </a:extLst>
              </p:cNvPr>
              <p:cNvSpPr txBox="1">
                <a:spLocks/>
              </p:cNvSpPr>
              <p:nvPr/>
            </p:nvSpPr>
            <p:spPr>
              <a:xfrm>
                <a:off x="5444685" y="4460487"/>
                <a:ext cx="806336" cy="13141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r>
                        <a:rPr lang="es-ES_tradnl" i="1" dirty="0" smtClean="0">
                          <a:latin typeface="Cambria Math" panose="02040503050406030204" pitchFamily="18" charset="0"/>
                        </a:rPr>
                        <m:t>𝑇𝐿</m:t>
                      </m:r>
                    </m:oMath>
                  </m:oMathPara>
                </a14:m>
                <a:endParaRPr lang="es-ES_tradnl" b="1" dirty="0"/>
              </a:p>
            </p:txBody>
          </p:sp>
        </mc:Choice>
        <mc:Fallback xmlns="">
          <p:sp>
            <p:nvSpPr>
              <p:cNvPr id="20" name="Título 1">
                <a:extLst>
                  <a:ext uri="{FF2B5EF4-FFF2-40B4-BE49-F238E27FC236}">
                    <a16:creationId xmlns:a16="http://schemas.microsoft.com/office/drawing/2014/main" id="{6D136BC2-F1A4-4A72-0953-BC9F4E5F523F}"/>
                  </a:ext>
                </a:extLst>
              </p:cNvPr>
              <p:cNvSpPr txBox="1">
                <a:spLocks noRot="1" noChangeAspect="1" noMove="1" noResize="1" noEditPoints="1" noAdjustHandles="1" noChangeArrowheads="1" noChangeShapeType="1" noTextEdit="1"/>
              </p:cNvSpPr>
              <p:nvPr/>
            </p:nvSpPr>
            <p:spPr>
              <a:xfrm>
                <a:off x="5444685" y="4460487"/>
                <a:ext cx="806336" cy="1314141"/>
              </a:xfrm>
              <a:prstGeom prst="rect">
                <a:avLst/>
              </a:prstGeom>
              <a:blipFill>
                <a:blip r:embed="rId13"/>
                <a:stretch>
                  <a:fillRect l="-12308" r="-12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ítulo 1">
                <a:extLst>
                  <a:ext uri="{FF2B5EF4-FFF2-40B4-BE49-F238E27FC236}">
                    <a16:creationId xmlns:a16="http://schemas.microsoft.com/office/drawing/2014/main" id="{BA53A195-1471-A830-B0AA-A26AA34F139F}"/>
                  </a:ext>
                </a:extLst>
              </p:cNvPr>
              <p:cNvSpPr txBox="1">
                <a:spLocks/>
              </p:cNvSpPr>
              <p:nvPr/>
            </p:nvSpPr>
            <p:spPr>
              <a:xfrm>
                <a:off x="9408368" y="4460488"/>
                <a:ext cx="1357466" cy="13141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sSup>
                        <m:sSupPr>
                          <m:ctrlPr>
                            <a:rPr lang="es-ES_tradnl" i="1" dirty="0" smtClean="0">
                              <a:latin typeface="Cambria Math" panose="02040503050406030204" pitchFamily="18" charset="0"/>
                            </a:rPr>
                          </m:ctrlPr>
                        </m:sSupPr>
                        <m:e>
                          <m:r>
                            <a:rPr lang="es-ES_tradnl" i="1" dirty="0">
                              <a:latin typeface="Cambria Math" panose="02040503050406030204" pitchFamily="18" charset="0"/>
                            </a:rPr>
                            <m:t>𝑇𝐿</m:t>
                          </m:r>
                        </m:e>
                        <m:sup>
                          <m:r>
                            <a:rPr lang="es-ES" b="0" i="1" dirty="0" smtClean="0">
                              <a:latin typeface="Cambria Math" panose="02040503050406030204" pitchFamily="18" charset="0"/>
                            </a:rPr>
                            <m:t>−1</m:t>
                          </m:r>
                        </m:sup>
                      </m:sSup>
                    </m:oMath>
                  </m:oMathPara>
                </a14:m>
                <a:endParaRPr lang="es-ES_tradnl" sz="2800" baseline="30000" dirty="0"/>
              </a:p>
            </p:txBody>
          </p:sp>
        </mc:Choice>
        <mc:Fallback xmlns="">
          <p:sp>
            <p:nvSpPr>
              <p:cNvPr id="22" name="Título 1">
                <a:extLst>
                  <a:ext uri="{FF2B5EF4-FFF2-40B4-BE49-F238E27FC236}">
                    <a16:creationId xmlns:a16="http://schemas.microsoft.com/office/drawing/2014/main" id="{BA53A195-1471-A830-B0AA-A26AA34F139F}"/>
                  </a:ext>
                </a:extLst>
              </p:cNvPr>
              <p:cNvSpPr txBox="1">
                <a:spLocks noRot="1" noChangeAspect="1" noMove="1" noResize="1" noEditPoints="1" noAdjustHandles="1" noChangeArrowheads="1" noChangeShapeType="1" noTextEdit="1"/>
              </p:cNvSpPr>
              <p:nvPr/>
            </p:nvSpPr>
            <p:spPr>
              <a:xfrm>
                <a:off x="9408368" y="4460488"/>
                <a:ext cx="1357466" cy="1314141"/>
              </a:xfrm>
              <a:prstGeom prst="rect">
                <a:avLst/>
              </a:prstGeom>
              <a:blipFill>
                <a:blip r:embed="rId14"/>
                <a:stretch>
                  <a:fillRect l="-6481" r="-926"/>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A049391F-4651-E9D6-C531-99E4FA3D58AB}"/>
              </a:ext>
            </a:extLst>
          </p:cNvPr>
          <p:cNvSpPr txBox="1"/>
          <p:nvPr/>
        </p:nvSpPr>
        <p:spPr>
          <a:xfrm>
            <a:off x="1091444" y="5703130"/>
            <a:ext cx="10009112" cy="923330"/>
          </a:xfrm>
          <a:prstGeom prst="rect">
            <a:avLst/>
          </a:prstGeom>
          <a:noFill/>
        </p:spPr>
        <p:txBody>
          <a:bodyPr wrap="square" rtlCol="0">
            <a:spAutoFit/>
          </a:bodyPr>
          <a:lstStyle/>
          <a:p>
            <a:r>
              <a:rPr lang="es-ES_tradnl" dirty="0"/>
              <a:t>En el  lenguaje de la cinemática relativista se denomina evento a un conjunto de coordenadas (</a:t>
            </a:r>
            <a:r>
              <a:rPr lang="es-ES_tradnl" dirty="0" err="1"/>
              <a:t>x,y,z,t</a:t>
            </a:r>
            <a:r>
              <a:rPr lang="es-ES_tradnl" dirty="0"/>
              <a:t>) .  Un mismo evento tiene coordenadas en un sistema móvil descrito por (</a:t>
            </a:r>
            <a:r>
              <a:rPr lang="es-ES_tradnl" dirty="0" err="1"/>
              <a:t>x`,y`,z`,t</a:t>
            </a:r>
            <a:r>
              <a:rPr lang="es-ES_tradnl" dirty="0"/>
              <a:t>`).  La relación entre ambos conjuntos de coordenadas está dada por las transformaciones de Lorentz. </a:t>
            </a:r>
          </a:p>
        </p:txBody>
      </p:sp>
    </p:spTree>
    <p:extLst>
      <p:ext uri="{BB962C8B-B14F-4D97-AF65-F5344CB8AC3E}">
        <p14:creationId xmlns:p14="http://schemas.microsoft.com/office/powerpoint/2010/main" val="175957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a:t>Transformaciones de velocidades</a:t>
            </a:r>
          </a:p>
        </p:txBody>
      </p:sp>
      <p:grpSp>
        <p:nvGrpSpPr>
          <p:cNvPr id="53" name="Agrupar 52"/>
          <p:cNvGrpSpPr/>
          <p:nvPr/>
        </p:nvGrpSpPr>
        <p:grpSpPr>
          <a:xfrm>
            <a:off x="616275" y="3829820"/>
            <a:ext cx="3297633" cy="1984141"/>
            <a:chOff x="263352" y="4509120"/>
            <a:chExt cx="3297633" cy="1984141"/>
          </a:xfrm>
        </p:grpSpPr>
        <mc:AlternateContent xmlns:mc="http://schemas.openxmlformats.org/markup-compatibility/2006" xmlns:a14="http://schemas.microsoft.com/office/drawing/2010/main">
          <mc:Choice Requires="a14">
            <p:sp>
              <p:nvSpPr>
                <p:cNvPr id="6" name="CuadroTexto 5"/>
                <p:cNvSpPr txBox="1"/>
                <p:nvPr/>
              </p:nvSpPr>
              <p:spPr>
                <a:xfrm>
                  <a:off x="263352" y="4509120"/>
                  <a:ext cx="3292953"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b="0" i="1" smtClean="0">
                                <a:latin typeface="Cambria Math" panose="02040503050406030204" pitchFamily="18" charset="0"/>
                              </a:rPr>
                            </m:ctrlPr>
                          </m:sSupPr>
                          <m:e>
                            <m:r>
                              <a:rPr lang="es-ES" sz="3200" b="0" i="1" smtClean="0">
                                <a:latin typeface="Cambria Math" charset="0"/>
                              </a:rPr>
                              <m:t>𝑥</m:t>
                            </m:r>
                          </m:e>
                          <m:sup>
                            <m:r>
                              <a:rPr lang="es-ES" sz="3200" b="0" i="1" smtClean="0">
                                <a:latin typeface="Cambria Math" charset="0"/>
                              </a:rPr>
                              <m:t>′</m:t>
                            </m:r>
                          </m:sup>
                        </m:sSup>
                        <m:r>
                          <a:rPr lang="es-ES" sz="3200" b="0" i="1" smtClean="0">
                            <a:latin typeface="Cambria Math" charset="0"/>
                          </a:rPr>
                          <m:t>=</m:t>
                        </m:r>
                        <m:r>
                          <a:rPr lang="es-ES" sz="3200" b="0" i="1" smtClean="0">
                            <a:latin typeface="Cambria Math" charset="0"/>
                          </a:rPr>
                          <m:t>𝛾</m:t>
                        </m:r>
                        <m:d>
                          <m:dPr>
                            <m:ctrlPr>
                              <a:rPr lang="es-ES" sz="3200" b="0" i="1" smtClean="0">
                                <a:latin typeface="Cambria Math" panose="02040503050406030204" pitchFamily="18" charset="0"/>
                              </a:rPr>
                            </m:ctrlPr>
                          </m:dPr>
                          <m:e>
                            <m:r>
                              <a:rPr lang="es-ES" sz="3200" b="0" i="1" smtClean="0">
                                <a:latin typeface="Cambria Math" charset="0"/>
                              </a:rPr>
                              <m:t>𝑥</m:t>
                            </m:r>
                            <m:r>
                              <a:rPr lang="es-ES" sz="3200" b="0" i="1" smtClean="0">
                                <a:latin typeface="Cambria Math" charset="0"/>
                              </a:rPr>
                              <m:t>−</m:t>
                            </m:r>
                            <m:r>
                              <a:rPr lang="es-ES" sz="3200" b="0" i="1" smtClean="0">
                                <a:latin typeface="Cambria Math" charset="0"/>
                              </a:rPr>
                              <m:t>𝑢</m:t>
                            </m:r>
                            <m:r>
                              <a:rPr lang="es-ES" sz="3200" b="0" i="1" smtClean="0">
                                <a:latin typeface="Cambria Math" charset="0"/>
                              </a:rPr>
                              <m:t> </m:t>
                            </m:r>
                            <m:r>
                              <a:rPr lang="es-ES" sz="3200" b="0" i="1" smtClean="0">
                                <a:latin typeface="Cambria Math" charset="0"/>
                              </a:rPr>
                              <m:t>𝑡</m:t>
                            </m:r>
                          </m:e>
                        </m:d>
                      </m:oMath>
                    </m:oMathPara>
                  </a14:m>
                  <a:br>
                    <a:rPr lang="es-ES" sz="3200" b="0"/>
                  </a:br>
                  <a:endParaRPr lang="es-ES_tradnl" sz="3200"/>
                </a:p>
              </p:txBody>
            </p:sp>
          </mc:Choice>
          <mc:Fallback xmlns="">
            <p:sp>
              <p:nvSpPr>
                <p:cNvPr id="6" name="CuadroTexto 5"/>
                <p:cNvSpPr txBox="1">
                  <a:spLocks noRot="1" noChangeAspect="1" noMove="1" noResize="1" noEditPoints="1" noAdjustHandles="1" noChangeArrowheads="1" noChangeShapeType="1" noTextEdit="1"/>
                </p:cNvSpPr>
                <p:nvPr/>
              </p:nvSpPr>
              <p:spPr>
                <a:xfrm>
                  <a:off x="263352" y="4509120"/>
                  <a:ext cx="3292953" cy="4925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ángulo 6"/>
                <p:cNvSpPr/>
                <p:nvPr/>
              </p:nvSpPr>
              <p:spPr>
                <a:xfrm>
                  <a:off x="514766" y="5557299"/>
                  <a:ext cx="3046219" cy="9359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s-ES" sz="3200" i="1" smtClean="0">
                                <a:latin typeface="Cambria Math" panose="02040503050406030204" pitchFamily="18" charset="0"/>
                              </a:rPr>
                            </m:ctrlPr>
                          </m:sSupPr>
                          <m:e>
                            <m:r>
                              <a:rPr lang="es-ES" sz="3200" i="1">
                                <a:latin typeface="Cambria Math" charset="0"/>
                              </a:rPr>
                              <m:t>𝑡</m:t>
                            </m:r>
                          </m:e>
                          <m:sup>
                            <m:r>
                              <a:rPr lang="es-ES" sz="3200" i="1">
                                <a:latin typeface="Cambria Math" charset="0"/>
                              </a:rPr>
                              <m:t>′</m:t>
                            </m:r>
                          </m:sup>
                        </m:sSup>
                        <m:r>
                          <a:rPr lang="es-ES" sz="3200" i="1">
                            <a:latin typeface="Cambria Math" charset="0"/>
                          </a:rPr>
                          <m:t>=</m:t>
                        </m:r>
                        <m:r>
                          <a:rPr lang="es-ES" sz="3200" i="1">
                            <a:latin typeface="Cambria Math" charset="0"/>
                          </a:rPr>
                          <m:t>𝛾</m:t>
                        </m:r>
                        <m:d>
                          <m:dPr>
                            <m:ctrlPr>
                              <a:rPr lang="es-ES" sz="3200" i="1">
                                <a:latin typeface="Cambria Math" panose="02040503050406030204" pitchFamily="18" charset="0"/>
                              </a:rPr>
                            </m:ctrlPr>
                          </m:dPr>
                          <m:e>
                            <m:r>
                              <a:rPr lang="es-ES" sz="3200" i="1">
                                <a:latin typeface="Cambria Math" charset="0"/>
                              </a:rPr>
                              <m:t>𝑡</m:t>
                            </m:r>
                            <m:r>
                              <a:rPr lang="es-ES" sz="3200" i="1">
                                <a:latin typeface="Cambria Math" charset="0"/>
                              </a:rPr>
                              <m:t>−</m:t>
                            </m:r>
                            <m:f>
                              <m:fPr>
                                <m:ctrlPr>
                                  <a:rPr lang="es-ES" sz="3200" i="1">
                                    <a:latin typeface="Cambria Math" panose="02040503050406030204" pitchFamily="18" charset="0"/>
                                  </a:rPr>
                                </m:ctrlPr>
                              </m:fPr>
                              <m:num>
                                <m:r>
                                  <a:rPr lang="es-ES" sz="3200" i="1">
                                    <a:latin typeface="Cambria Math" charset="0"/>
                                  </a:rPr>
                                  <m:t>𝑢</m:t>
                                </m:r>
                                <m:r>
                                  <a:rPr lang="es-ES" sz="3200" b="0" i="1" smtClean="0">
                                    <a:latin typeface="Cambria Math" charset="0"/>
                                  </a:rPr>
                                  <m:t> </m:t>
                                </m:r>
                                <m:r>
                                  <a:rPr lang="es-ES" sz="3200" i="1">
                                    <a:latin typeface="Cambria Math" charset="0"/>
                                  </a:rPr>
                                  <m:t>𝑥</m:t>
                                </m:r>
                              </m:num>
                              <m:den>
                                <m:sSup>
                                  <m:sSupPr>
                                    <m:ctrlPr>
                                      <a:rPr lang="es-ES" sz="3200" i="1">
                                        <a:latin typeface="Cambria Math" panose="02040503050406030204" pitchFamily="18" charset="0"/>
                                      </a:rPr>
                                    </m:ctrlPr>
                                  </m:sSupPr>
                                  <m:e>
                                    <m:r>
                                      <a:rPr lang="es-ES" sz="3200" i="1">
                                        <a:latin typeface="Cambria Math" charset="0"/>
                                      </a:rPr>
                                      <m:t>𝑐</m:t>
                                    </m:r>
                                  </m:e>
                                  <m:sup>
                                    <m:r>
                                      <a:rPr lang="es-ES" sz="3200" i="1">
                                        <a:latin typeface="Cambria Math" charset="0"/>
                                      </a:rPr>
                                      <m:t>2</m:t>
                                    </m:r>
                                  </m:sup>
                                </m:sSup>
                              </m:den>
                            </m:f>
                          </m:e>
                        </m:d>
                      </m:oMath>
                    </m:oMathPara>
                  </a14:m>
                  <a:endParaRPr lang="es-ES_tradnl" sz="3200"/>
                </a:p>
              </p:txBody>
            </p:sp>
          </mc:Choice>
          <mc:Fallback xmlns="">
            <p:sp>
              <p:nvSpPr>
                <p:cNvPr id="7" name="Rectángulo 6"/>
                <p:cNvSpPr>
                  <a:spLocks noRot="1" noChangeAspect="1" noMove="1" noResize="1" noEditPoints="1" noAdjustHandles="1" noChangeArrowheads="1" noChangeShapeType="1" noTextEdit="1"/>
                </p:cNvSpPr>
                <p:nvPr/>
              </p:nvSpPr>
              <p:spPr>
                <a:xfrm>
                  <a:off x="514766" y="5557299"/>
                  <a:ext cx="3046219" cy="935962"/>
                </a:xfrm>
                <a:prstGeom prst="rect">
                  <a:avLst/>
                </a:prstGeom>
                <a:blipFill>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CuadroTexto 21"/>
              <p:cNvSpPr txBox="1"/>
              <p:nvPr/>
            </p:nvSpPr>
            <p:spPr>
              <a:xfrm>
                <a:off x="727529" y="2149879"/>
                <a:ext cx="396326"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latin typeface="Cambria Math" charset="0"/>
                        </a:rPr>
                        <m:t>𝑆</m:t>
                      </m:r>
                    </m:oMath>
                  </m:oMathPara>
                </a14:m>
                <a:endParaRPr lang="es-ES_tradnl" sz="4000"/>
              </a:p>
            </p:txBody>
          </p:sp>
        </mc:Choice>
        <mc:Fallback xmlns="">
          <p:sp>
            <p:nvSpPr>
              <p:cNvPr id="22" name="CuadroTexto 21"/>
              <p:cNvSpPr txBox="1">
                <a:spLocks noRot="1" noChangeAspect="1" noMove="1" noResize="1" noEditPoints="1" noAdjustHandles="1" noChangeArrowheads="1" noChangeShapeType="1" noTextEdit="1"/>
              </p:cNvSpPr>
              <p:nvPr/>
            </p:nvSpPr>
            <p:spPr>
              <a:xfrm>
                <a:off x="727529" y="2149879"/>
                <a:ext cx="396326" cy="615553"/>
              </a:xfrm>
              <a:prstGeom prst="rect">
                <a:avLst/>
              </a:prstGeom>
              <a:blipFill>
                <a:blip r:embed="rId4"/>
                <a:stretch>
                  <a:fillRect/>
                </a:stretch>
              </a:blipFill>
            </p:spPr>
            <p:txBody>
              <a:bodyPr/>
              <a:lstStyle/>
              <a:p>
                <a:r>
                  <a:rPr lang="en-US">
                    <a:noFill/>
                  </a:rPr>
                  <a:t> </a:t>
                </a:r>
              </a:p>
            </p:txBody>
          </p:sp>
        </mc:Fallback>
      </mc:AlternateContent>
      <p:grpSp>
        <p:nvGrpSpPr>
          <p:cNvPr id="18" name="Agrupar 17"/>
          <p:cNvGrpSpPr/>
          <p:nvPr/>
        </p:nvGrpSpPr>
        <p:grpSpPr>
          <a:xfrm>
            <a:off x="591847" y="1264800"/>
            <a:ext cx="2892055" cy="1977656"/>
            <a:chOff x="297712" y="1679944"/>
            <a:chExt cx="2892055" cy="1977656"/>
          </a:xfrm>
        </p:grpSpPr>
        <p:sp>
          <p:nvSpPr>
            <p:cNvPr id="14" name="Forma libre 13"/>
            <p:cNvSpPr/>
            <p:nvPr/>
          </p:nvSpPr>
          <p:spPr>
            <a:xfrm>
              <a:off x="297712" y="1679944"/>
              <a:ext cx="914400" cy="1977656"/>
            </a:xfrm>
            <a:custGeom>
              <a:avLst/>
              <a:gdLst>
                <a:gd name="connsiteX0" fmla="*/ 914400 w 914400"/>
                <a:gd name="connsiteY0" fmla="*/ 0 h 1977656"/>
                <a:gd name="connsiteX1" fmla="*/ 914400 w 914400"/>
                <a:gd name="connsiteY1" fmla="*/ 1488558 h 1977656"/>
                <a:gd name="connsiteX2" fmla="*/ 0 w 914400"/>
                <a:gd name="connsiteY2" fmla="*/ 1977656 h 1977656"/>
              </a:gdLst>
              <a:ahLst/>
              <a:cxnLst>
                <a:cxn ang="0">
                  <a:pos x="connsiteX0" y="connsiteY0"/>
                </a:cxn>
                <a:cxn ang="0">
                  <a:pos x="connsiteX1" y="connsiteY1"/>
                </a:cxn>
                <a:cxn ang="0">
                  <a:pos x="connsiteX2" y="connsiteY2"/>
                </a:cxn>
              </a:cxnLst>
              <a:rect l="l" t="t" r="r" b="b"/>
              <a:pathLst>
                <a:path w="914400" h="1977656">
                  <a:moveTo>
                    <a:pt x="914400" y="0"/>
                  </a:moveTo>
                  <a:lnTo>
                    <a:pt x="914400" y="1488558"/>
                  </a:lnTo>
                  <a:lnTo>
                    <a:pt x="0" y="1977656"/>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6" name="Conector recto 15"/>
            <p:cNvCxnSpPr>
              <a:stCxn id="14" idx="1"/>
            </p:cNvCxnSpPr>
            <p:nvPr/>
          </p:nvCxnSpPr>
          <p:spPr>
            <a:xfrm>
              <a:off x="1212112" y="3168502"/>
              <a:ext cx="1977655" cy="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7" name="Agrupar 26"/>
          <p:cNvGrpSpPr/>
          <p:nvPr/>
        </p:nvGrpSpPr>
        <p:grpSpPr>
          <a:xfrm>
            <a:off x="1510988" y="1159903"/>
            <a:ext cx="2622945" cy="1942009"/>
            <a:chOff x="1978489" y="1177694"/>
            <a:chExt cx="2622945" cy="1942009"/>
          </a:xfrm>
        </p:grpSpPr>
        <p:grpSp>
          <p:nvGrpSpPr>
            <p:cNvPr id="19" name="Agrupar 18"/>
            <p:cNvGrpSpPr/>
            <p:nvPr/>
          </p:nvGrpSpPr>
          <p:grpSpPr>
            <a:xfrm>
              <a:off x="1978489" y="1689823"/>
              <a:ext cx="2622945" cy="1429880"/>
              <a:chOff x="566822" y="2084096"/>
              <a:chExt cx="2622945" cy="1429880"/>
            </a:xfrm>
          </p:grpSpPr>
          <p:sp>
            <p:nvSpPr>
              <p:cNvPr id="20" name="Forma libre 19"/>
              <p:cNvSpPr/>
              <p:nvPr/>
            </p:nvSpPr>
            <p:spPr>
              <a:xfrm>
                <a:off x="566822" y="2084096"/>
                <a:ext cx="661127" cy="1429880"/>
              </a:xfrm>
              <a:custGeom>
                <a:avLst/>
                <a:gdLst>
                  <a:gd name="connsiteX0" fmla="*/ 914400 w 914400"/>
                  <a:gd name="connsiteY0" fmla="*/ 0 h 1977656"/>
                  <a:gd name="connsiteX1" fmla="*/ 914400 w 914400"/>
                  <a:gd name="connsiteY1" fmla="*/ 1488558 h 1977656"/>
                  <a:gd name="connsiteX2" fmla="*/ 0 w 914400"/>
                  <a:gd name="connsiteY2" fmla="*/ 1977656 h 1977656"/>
                </a:gdLst>
                <a:ahLst/>
                <a:cxnLst>
                  <a:cxn ang="0">
                    <a:pos x="connsiteX0" y="connsiteY0"/>
                  </a:cxn>
                  <a:cxn ang="0">
                    <a:pos x="connsiteX1" y="connsiteY1"/>
                  </a:cxn>
                  <a:cxn ang="0">
                    <a:pos x="connsiteX2" y="connsiteY2"/>
                  </a:cxn>
                </a:cxnLst>
                <a:rect l="l" t="t" r="r" b="b"/>
                <a:pathLst>
                  <a:path w="914400" h="1977656">
                    <a:moveTo>
                      <a:pt x="914400" y="0"/>
                    </a:moveTo>
                    <a:lnTo>
                      <a:pt x="914400" y="1488558"/>
                    </a:lnTo>
                    <a:lnTo>
                      <a:pt x="0" y="1977656"/>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21" name="Conector recto 20"/>
              <p:cNvCxnSpPr/>
              <p:nvPr/>
            </p:nvCxnSpPr>
            <p:spPr>
              <a:xfrm>
                <a:off x="1212112" y="3168502"/>
                <a:ext cx="1977655" cy="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CuadroTexto 22"/>
                <p:cNvSpPr txBox="1"/>
                <p:nvPr/>
              </p:nvSpPr>
              <p:spPr>
                <a:xfrm>
                  <a:off x="2102040" y="1373924"/>
                  <a:ext cx="51937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latin typeface="Cambria Math" charset="0"/>
                          </a:rPr>
                          <m:t>𝑆</m:t>
                        </m:r>
                        <m:r>
                          <a:rPr lang="es-ES" sz="4000" b="0" i="1" smtClean="0">
                            <a:latin typeface="Cambria Math" charset="0"/>
                          </a:rPr>
                          <m:t>′</m:t>
                        </m:r>
                      </m:oMath>
                    </m:oMathPara>
                  </a14:m>
                  <a:endParaRPr lang="es-ES_tradnl" sz="4000"/>
                </a:p>
              </p:txBody>
            </p:sp>
          </mc:Choice>
          <mc:Fallback xmlns="">
            <p:sp>
              <p:nvSpPr>
                <p:cNvPr id="23" name="CuadroTexto 22"/>
                <p:cNvSpPr txBox="1">
                  <a:spLocks noRot="1" noChangeAspect="1" noMove="1" noResize="1" noEditPoints="1" noAdjustHandles="1" noChangeArrowheads="1" noChangeShapeType="1" noTextEdit="1"/>
                </p:cNvSpPr>
                <p:nvPr/>
              </p:nvSpPr>
              <p:spPr>
                <a:xfrm>
                  <a:off x="2102040" y="1373924"/>
                  <a:ext cx="519373" cy="615553"/>
                </a:xfrm>
                <a:prstGeom prst="rect">
                  <a:avLst/>
                </a:prstGeom>
                <a:blipFill>
                  <a:blip r:embed="rId5"/>
                  <a:stretch>
                    <a:fillRect/>
                  </a:stretch>
                </a:blipFill>
              </p:spPr>
              <p:txBody>
                <a:bodyPr/>
                <a:lstStyle/>
                <a:p>
                  <a:r>
                    <a:rPr lang="en-US">
                      <a:noFill/>
                    </a:rPr>
                    <a:t> </a:t>
                  </a:r>
                </a:p>
              </p:txBody>
            </p:sp>
          </mc:Fallback>
        </mc:AlternateContent>
        <p:cxnSp>
          <p:nvCxnSpPr>
            <p:cNvPr id="25" name="Conector recto de flecha 24"/>
            <p:cNvCxnSpPr/>
            <p:nvPr/>
          </p:nvCxnSpPr>
          <p:spPr>
            <a:xfrm>
              <a:off x="2639616" y="1844824"/>
              <a:ext cx="821149"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ángulo 25"/>
                <p:cNvSpPr/>
                <p:nvPr/>
              </p:nvSpPr>
              <p:spPr>
                <a:xfrm>
                  <a:off x="2943894" y="1177694"/>
                  <a:ext cx="1536574" cy="511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charset="0"/>
                              </a:rPr>
                              <m:t>𝑣</m:t>
                            </m:r>
                          </m:e>
                          <m:sub>
                            <m:sSup>
                              <m:sSupPr>
                                <m:ctrlPr>
                                  <a:rPr lang="es-ES" sz="2400" b="0" i="1" smtClean="0">
                                    <a:latin typeface="Cambria Math" panose="02040503050406030204" pitchFamily="18" charset="0"/>
                                  </a:rPr>
                                </m:ctrlPr>
                              </m:sSupPr>
                              <m:e>
                                <m:r>
                                  <a:rPr lang="es-ES" sz="2400" b="0" i="1" smtClean="0">
                                    <a:latin typeface="Cambria Math" charset="0"/>
                                  </a:rPr>
                                  <m:t>𝑆</m:t>
                                </m:r>
                              </m:e>
                              <m:sup>
                                <m:r>
                                  <a:rPr lang="es-ES" sz="2400" b="0" i="1" smtClean="0">
                                    <a:latin typeface="Cambria Math" charset="0"/>
                                  </a:rPr>
                                  <m:t>′</m:t>
                                </m:r>
                              </m:sup>
                            </m:sSup>
                            <m:r>
                              <a:rPr lang="es-ES" sz="2400" b="0" i="1" smtClean="0">
                                <a:latin typeface="Cambria Math" charset="0"/>
                              </a:rPr>
                              <m:t>/</m:t>
                            </m:r>
                            <m:r>
                              <a:rPr lang="es-ES" sz="2400" b="0" i="1" smtClean="0">
                                <a:latin typeface="Cambria Math" charset="0"/>
                              </a:rPr>
                              <m:t>𝑆</m:t>
                            </m:r>
                          </m:sub>
                        </m:sSub>
                        <m:r>
                          <a:rPr lang="es-ES" sz="2400" b="0" i="1" smtClean="0">
                            <a:latin typeface="Cambria Math" charset="0"/>
                          </a:rPr>
                          <m:t>=</m:t>
                        </m:r>
                        <m:r>
                          <a:rPr lang="es-ES" sz="2400" b="0" i="1" smtClean="0">
                            <a:latin typeface="Cambria Math" charset="0"/>
                          </a:rPr>
                          <m:t>𝑢</m:t>
                        </m:r>
                        <m:r>
                          <a:rPr lang="es-ES" sz="2400" b="0" i="1" smtClean="0">
                            <a:latin typeface="Cambria Math" charset="0"/>
                          </a:rPr>
                          <m:t> </m:t>
                        </m:r>
                      </m:oMath>
                    </m:oMathPara>
                  </a14:m>
                  <a:endParaRPr lang="es-ES_tradnl" sz="2400"/>
                </a:p>
              </p:txBody>
            </p:sp>
          </mc:Choice>
          <mc:Fallback xmlns="">
            <p:sp>
              <p:nvSpPr>
                <p:cNvPr id="26" name="Rectángulo 25"/>
                <p:cNvSpPr>
                  <a:spLocks noRot="1" noChangeAspect="1" noMove="1" noResize="1" noEditPoints="1" noAdjustHandles="1" noChangeArrowheads="1" noChangeShapeType="1" noTextEdit="1"/>
                </p:cNvSpPr>
                <p:nvPr/>
              </p:nvSpPr>
              <p:spPr>
                <a:xfrm>
                  <a:off x="2943894" y="1177694"/>
                  <a:ext cx="1536574" cy="511358"/>
                </a:xfrm>
                <a:prstGeom prst="rect">
                  <a:avLst/>
                </a:prstGeom>
                <a:blipFill>
                  <a:blip r:embed="rId6"/>
                  <a:stretch>
                    <a:fillRect b="-10714"/>
                  </a:stretch>
                </a:blipFill>
              </p:spPr>
              <p:txBody>
                <a:bodyPr/>
                <a:lstStyle/>
                <a:p>
                  <a:r>
                    <a:rPr lang="en-US">
                      <a:noFill/>
                    </a:rPr>
                    <a:t> </a:t>
                  </a:r>
                </a:p>
              </p:txBody>
            </p:sp>
          </mc:Fallback>
        </mc:AlternateContent>
      </p:grpSp>
      <p:grpSp>
        <p:nvGrpSpPr>
          <p:cNvPr id="30" name="Agrupar 29"/>
          <p:cNvGrpSpPr/>
          <p:nvPr/>
        </p:nvGrpSpPr>
        <p:grpSpPr>
          <a:xfrm>
            <a:off x="3096103" y="1793790"/>
            <a:ext cx="1145287" cy="536394"/>
            <a:chOff x="3032864" y="1910065"/>
            <a:chExt cx="1145287" cy="536394"/>
          </a:xfrm>
        </p:grpSpPr>
        <p:sp>
          <p:nvSpPr>
            <p:cNvPr id="28" name="Elipse 27"/>
            <p:cNvSpPr/>
            <p:nvPr/>
          </p:nvSpPr>
          <p:spPr>
            <a:xfrm>
              <a:off x="3032864" y="2201374"/>
              <a:ext cx="245085" cy="2450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CuadroTexto 28"/>
            <p:cNvSpPr txBox="1"/>
            <p:nvPr/>
          </p:nvSpPr>
          <p:spPr>
            <a:xfrm>
              <a:off x="3384344" y="1910065"/>
              <a:ext cx="793807" cy="369332"/>
            </a:xfrm>
            <a:prstGeom prst="rect">
              <a:avLst/>
            </a:prstGeom>
            <a:noFill/>
          </p:spPr>
          <p:txBody>
            <a:bodyPr wrap="none" rtlCol="0">
              <a:spAutoFit/>
            </a:bodyPr>
            <a:lstStyle/>
            <a:p>
              <a:r>
                <a:rPr lang="es-ES_tradnl"/>
                <a:t>objeto</a:t>
              </a:r>
            </a:p>
          </p:txBody>
        </p:sp>
      </p:grpSp>
      <p:cxnSp>
        <p:nvCxnSpPr>
          <p:cNvPr id="32" name="Conector recto de flecha 31"/>
          <p:cNvCxnSpPr>
            <a:stCxn id="14" idx="1"/>
            <a:endCxn id="28" idx="3"/>
          </p:cNvCxnSpPr>
          <p:nvPr/>
        </p:nvCxnSpPr>
        <p:spPr>
          <a:xfrm flipV="1">
            <a:off x="1506247" y="2294292"/>
            <a:ext cx="1625748" cy="459066"/>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uadroTexto 47"/>
              <p:cNvSpPr txBox="1"/>
              <p:nvPr/>
            </p:nvSpPr>
            <p:spPr>
              <a:xfrm>
                <a:off x="4965512" y="1389801"/>
                <a:ext cx="2036011" cy="782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2600" b="0" i="1" smtClean="0">
                              <a:latin typeface="Cambria Math" panose="02040503050406030204" pitchFamily="18" charset="0"/>
                            </a:rPr>
                          </m:ctrlPr>
                        </m:sSubSupPr>
                        <m:e>
                          <m:r>
                            <a:rPr lang="es-ES" sz="2600" b="0" i="1" smtClean="0">
                              <a:latin typeface="Cambria Math" charset="0"/>
                            </a:rPr>
                            <m:t>𝑣</m:t>
                          </m:r>
                        </m:e>
                        <m:sub>
                          <m:r>
                            <a:rPr lang="es-ES" sz="2600" b="0" i="1" smtClean="0">
                              <a:latin typeface="Cambria Math" charset="0"/>
                            </a:rPr>
                            <m:t>𝑥</m:t>
                          </m:r>
                        </m:sub>
                        <m:sup>
                          <m:r>
                            <a:rPr lang="es-ES" sz="2600" b="0" i="1" smtClean="0">
                              <a:latin typeface="Cambria Math" charset="0"/>
                            </a:rPr>
                            <m:t>′</m:t>
                          </m:r>
                        </m:sup>
                      </m:sSubSup>
                      <m:r>
                        <a:rPr lang="es-ES" sz="2600" b="0" i="1" smtClean="0">
                          <a:latin typeface="Cambria Math" charset="0"/>
                        </a:rPr>
                        <m:t>=</m:t>
                      </m:r>
                      <m:f>
                        <m:fPr>
                          <m:ctrlPr>
                            <a:rPr lang="es-ES" sz="2600" b="0" i="1" smtClean="0">
                              <a:latin typeface="Cambria Math" panose="02040503050406030204" pitchFamily="18" charset="0"/>
                            </a:rPr>
                          </m:ctrlPr>
                        </m:fPr>
                        <m:num>
                          <m:r>
                            <a:rPr lang="es-ES" sz="2600" b="0" i="1" smtClean="0">
                              <a:latin typeface="Cambria Math" charset="0"/>
                            </a:rPr>
                            <m:t>𝑑𝑥</m:t>
                          </m:r>
                          <m:r>
                            <a:rPr lang="es-ES" sz="2600" b="0" i="1" smtClean="0">
                              <a:latin typeface="Cambria Math" charset="0"/>
                            </a:rPr>
                            <m:t>′</m:t>
                          </m:r>
                        </m:num>
                        <m:den>
                          <m:r>
                            <a:rPr lang="es-ES" sz="2600" b="0" i="1" smtClean="0">
                              <a:latin typeface="Cambria Math" charset="0"/>
                            </a:rPr>
                            <m:t>𝑑𝑡</m:t>
                          </m:r>
                          <m:r>
                            <a:rPr lang="es-ES" sz="2600" b="0" i="1" smtClean="0">
                              <a:latin typeface="Cambria Math" charset="0"/>
                            </a:rPr>
                            <m:t>′</m:t>
                          </m:r>
                        </m:den>
                      </m:f>
                      <m:r>
                        <a:rPr lang="es-ES" sz="2600" b="0" i="1" smtClean="0">
                          <a:latin typeface="Cambria Math" charset="0"/>
                        </a:rPr>
                        <m:t>=</m:t>
                      </m:r>
                    </m:oMath>
                  </m:oMathPara>
                </a14:m>
                <a:br>
                  <a:rPr lang="es-ES" sz="2600" b="0"/>
                </a:br>
                <a:endParaRPr lang="es-ES_tradnl" sz="2600"/>
              </a:p>
            </p:txBody>
          </p:sp>
        </mc:Choice>
        <mc:Fallback xmlns="">
          <p:sp>
            <p:nvSpPr>
              <p:cNvPr id="48" name="CuadroTexto 47"/>
              <p:cNvSpPr txBox="1">
                <a:spLocks noRot="1" noChangeAspect="1" noMove="1" noResize="1" noEditPoints="1" noAdjustHandles="1" noChangeArrowheads="1" noChangeShapeType="1" noTextEdit="1"/>
              </p:cNvSpPr>
              <p:nvPr/>
            </p:nvSpPr>
            <p:spPr>
              <a:xfrm>
                <a:off x="4965512" y="1389801"/>
                <a:ext cx="2036011" cy="7822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ángulo 2"/>
              <p:cNvSpPr/>
              <p:nvPr/>
            </p:nvSpPr>
            <p:spPr>
              <a:xfrm>
                <a:off x="6824567" y="1346712"/>
                <a:ext cx="1911677" cy="8688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ES" sz="2600" i="1">
                              <a:solidFill>
                                <a:prstClr val="black"/>
                              </a:solidFill>
                              <a:latin typeface="Cambria Math" panose="02040503050406030204" pitchFamily="18" charset="0"/>
                            </a:rPr>
                          </m:ctrlPr>
                        </m:fPr>
                        <m:num>
                          <m:r>
                            <a:rPr lang="es-ES" sz="2600" i="1">
                              <a:solidFill>
                                <a:prstClr val="black"/>
                              </a:solidFill>
                              <a:latin typeface="Cambria Math" charset="0"/>
                            </a:rPr>
                            <m:t>𝑑</m:t>
                          </m:r>
                          <m:r>
                            <a:rPr lang="es-ES" sz="2600" i="1">
                              <a:solidFill>
                                <a:prstClr val="black"/>
                              </a:solidFill>
                              <a:latin typeface="Cambria Math" charset="0"/>
                            </a:rPr>
                            <m:t>𝛾</m:t>
                          </m:r>
                          <m:d>
                            <m:dPr>
                              <m:ctrlPr>
                                <a:rPr lang="es-ES" sz="2600" i="1">
                                  <a:solidFill>
                                    <a:prstClr val="black"/>
                                  </a:solidFill>
                                  <a:latin typeface="Cambria Math" panose="02040503050406030204" pitchFamily="18" charset="0"/>
                                </a:rPr>
                              </m:ctrlPr>
                            </m:dPr>
                            <m:e>
                              <m:r>
                                <a:rPr lang="es-ES" sz="2600" i="1">
                                  <a:solidFill>
                                    <a:prstClr val="black"/>
                                  </a:solidFill>
                                  <a:latin typeface="Cambria Math" charset="0"/>
                                </a:rPr>
                                <m:t>𝑥</m:t>
                              </m:r>
                              <m:r>
                                <a:rPr lang="es-ES" sz="2600" i="1">
                                  <a:solidFill>
                                    <a:prstClr val="black"/>
                                  </a:solidFill>
                                  <a:latin typeface="Cambria Math" charset="0"/>
                                </a:rPr>
                                <m:t>−</m:t>
                              </m:r>
                              <m:r>
                                <a:rPr lang="es-ES" sz="2600" i="1">
                                  <a:solidFill>
                                    <a:prstClr val="black"/>
                                  </a:solidFill>
                                  <a:latin typeface="Cambria Math" charset="0"/>
                                </a:rPr>
                                <m:t>𝑢</m:t>
                              </m:r>
                              <m:r>
                                <a:rPr lang="es-ES" sz="2600" i="1">
                                  <a:solidFill>
                                    <a:prstClr val="black"/>
                                  </a:solidFill>
                                  <a:latin typeface="Cambria Math" charset="0"/>
                                </a:rPr>
                                <m:t> </m:t>
                              </m:r>
                              <m:r>
                                <a:rPr lang="es-ES" sz="2600" i="1">
                                  <a:solidFill>
                                    <a:prstClr val="black"/>
                                  </a:solidFill>
                                  <a:latin typeface="Cambria Math" charset="0"/>
                                </a:rPr>
                                <m:t>𝑡</m:t>
                              </m:r>
                            </m:e>
                          </m:d>
                        </m:num>
                        <m:den>
                          <m:r>
                            <a:rPr lang="es-ES" sz="2600" i="1">
                              <a:solidFill>
                                <a:prstClr val="black"/>
                              </a:solidFill>
                              <a:latin typeface="Cambria Math" charset="0"/>
                            </a:rPr>
                            <m:t>𝑑</m:t>
                          </m:r>
                          <m:sSup>
                            <m:sSupPr>
                              <m:ctrlPr>
                                <a:rPr lang="es-ES" sz="2600" i="1">
                                  <a:solidFill>
                                    <a:prstClr val="black"/>
                                  </a:solidFill>
                                  <a:latin typeface="Cambria Math" panose="02040503050406030204" pitchFamily="18" charset="0"/>
                                </a:rPr>
                              </m:ctrlPr>
                            </m:sSupPr>
                            <m:e>
                              <m:r>
                                <a:rPr lang="es-ES" sz="2600" i="1">
                                  <a:solidFill>
                                    <a:prstClr val="black"/>
                                  </a:solidFill>
                                  <a:latin typeface="Cambria Math" charset="0"/>
                                </a:rPr>
                                <m:t>𝑡</m:t>
                              </m:r>
                            </m:e>
                            <m:sup>
                              <m:r>
                                <a:rPr lang="es-ES" sz="2600" i="1">
                                  <a:solidFill>
                                    <a:prstClr val="black"/>
                                  </a:solidFill>
                                  <a:latin typeface="Cambria Math" charset="0"/>
                                </a:rPr>
                                <m:t>′</m:t>
                              </m:r>
                            </m:sup>
                          </m:sSup>
                        </m:den>
                      </m:f>
                    </m:oMath>
                  </m:oMathPara>
                </a14:m>
                <a:endParaRPr lang="es-ES_tradnl" sz="2600"/>
              </a:p>
            </p:txBody>
          </p:sp>
        </mc:Choice>
        <mc:Fallback xmlns="">
          <p:sp>
            <p:nvSpPr>
              <p:cNvPr id="3" name="Rectángulo 2"/>
              <p:cNvSpPr>
                <a:spLocks noRot="1" noChangeAspect="1" noMove="1" noResize="1" noEditPoints="1" noAdjustHandles="1" noChangeArrowheads="1" noChangeShapeType="1" noTextEdit="1"/>
              </p:cNvSpPr>
              <p:nvPr/>
            </p:nvSpPr>
            <p:spPr>
              <a:xfrm>
                <a:off x="6824567" y="1346712"/>
                <a:ext cx="1911677" cy="86889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ángulo 3"/>
              <p:cNvSpPr/>
              <p:nvPr/>
            </p:nvSpPr>
            <p:spPr>
              <a:xfrm>
                <a:off x="8885413" y="1346712"/>
                <a:ext cx="2720295" cy="8688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2600" i="1" smtClean="0">
                          <a:solidFill>
                            <a:prstClr val="black"/>
                          </a:solidFill>
                          <a:latin typeface="Cambria Math" charset="0"/>
                        </a:rPr>
                        <m:t>=</m:t>
                      </m:r>
                      <m:f>
                        <m:fPr>
                          <m:ctrlPr>
                            <a:rPr lang="es-ES" sz="2600" i="1">
                              <a:solidFill>
                                <a:prstClr val="black"/>
                              </a:solidFill>
                              <a:latin typeface="Cambria Math" panose="02040503050406030204" pitchFamily="18" charset="0"/>
                            </a:rPr>
                          </m:ctrlPr>
                        </m:fPr>
                        <m:num>
                          <m:r>
                            <a:rPr lang="es-ES" sz="2600" i="1">
                              <a:solidFill>
                                <a:prstClr val="black"/>
                              </a:solidFill>
                              <a:latin typeface="Cambria Math" charset="0"/>
                            </a:rPr>
                            <m:t>𝑑</m:t>
                          </m:r>
                          <m:r>
                            <a:rPr lang="es-ES" sz="2600" i="1">
                              <a:solidFill>
                                <a:prstClr val="black"/>
                              </a:solidFill>
                              <a:latin typeface="Cambria Math" charset="0"/>
                            </a:rPr>
                            <m:t>𝛾</m:t>
                          </m:r>
                          <m:d>
                            <m:dPr>
                              <m:ctrlPr>
                                <a:rPr lang="es-ES" sz="2600" i="1">
                                  <a:solidFill>
                                    <a:prstClr val="black"/>
                                  </a:solidFill>
                                  <a:latin typeface="Cambria Math" panose="02040503050406030204" pitchFamily="18" charset="0"/>
                                </a:rPr>
                              </m:ctrlPr>
                            </m:dPr>
                            <m:e>
                              <m:r>
                                <a:rPr lang="es-ES" sz="2600" i="1">
                                  <a:solidFill>
                                    <a:prstClr val="black"/>
                                  </a:solidFill>
                                  <a:latin typeface="Cambria Math" charset="0"/>
                                </a:rPr>
                                <m:t>𝑥</m:t>
                              </m:r>
                              <m:r>
                                <a:rPr lang="es-ES" sz="2600" i="1">
                                  <a:solidFill>
                                    <a:prstClr val="black"/>
                                  </a:solidFill>
                                  <a:latin typeface="Cambria Math" charset="0"/>
                                </a:rPr>
                                <m:t>−</m:t>
                              </m:r>
                              <m:r>
                                <a:rPr lang="es-ES" sz="2600" i="1">
                                  <a:solidFill>
                                    <a:prstClr val="black"/>
                                  </a:solidFill>
                                  <a:latin typeface="Cambria Math" charset="0"/>
                                </a:rPr>
                                <m:t>𝑢</m:t>
                              </m:r>
                              <m:r>
                                <a:rPr lang="es-ES" sz="2600" i="1">
                                  <a:solidFill>
                                    <a:prstClr val="black"/>
                                  </a:solidFill>
                                  <a:latin typeface="Cambria Math" charset="0"/>
                                </a:rPr>
                                <m:t> </m:t>
                              </m:r>
                              <m:r>
                                <a:rPr lang="es-ES" sz="2600" i="1">
                                  <a:solidFill>
                                    <a:prstClr val="black"/>
                                  </a:solidFill>
                                  <a:latin typeface="Cambria Math" charset="0"/>
                                </a:rPr>
                                <m:t>𝑡</m:t>
                              </m:r>
                            </m:e>
                          </m:d>
                        </m:num>
                        <m:den>
                          <m:r>
                            <a:rPr lang="es-ES" sz="2600" i="1">
                              <a:solidFill>
                                <a:prstClr val="black"/>
                              </a:solidFill>
                              <a:latin typeface="Cambria Math" charset="0"/>
                            </a:rPr>
                            <m:t>𝑑𝑡</m:t>
                          </m:r>
                        </m:den>
                      </m:f>
                      <m:f>
                        <m:fPr>
                          <m:ctrlPr>
                            <a:rPr lang="es-ES" sz="2600" i="1" smtClean="0">
                              <a:solidFill>
                                <a:srgbClr val="0070C0"/>
                              </a:solidFill>
                              <a:latin typeface="Cambria Math" panose="02040503050406030204" pitchFamily="18" charset="0"/>
                            </a:rPr>
                          </m:ctrlPr>
                        </m:fPr>
                        <m:num>
                          <m:r>
                            <a:rPr lang="es-ES" sz="2600" i="1">
                              <a:solidFill>
                                <a:srgbClr val="0070C0"/>
                              </a:solidFill>
                              <a:latin typeface="Cambria Math" charset="0"/>
                            </a:rPr>
                            <m:t>𝑑𝑡</m:t>
                          </m:r>
                        </m:num>
                        <m:den>
                          <m:r>
                            <a:rPr lang="es-ES" sz="2600" i="1">
                              <a:solidFill>
                                <a:srgbClr val="0070C0"/>
                              </a:solidFill>
                              <a:latin typeface="Cambria Math" charset="0"/>
                            </a:rPr>
                            <m:t>𝑑𝑡</m:t>
                          </m:r>
                          <m:r>
                            <a:rPr lang="es-ES" sz="2600" i="1">
                              <a:solidFill>
                                <a:srgbClr val="0070C0"/>
                              </a:solidFill>
                              <a:latin typeface="Cambria Math" charset="0"/>
                            </a:rPr>
                            <m:t>′</m:t>
                          </m:r>
                        </m:den>
                      </m:f>
                    </m:oMath>
                  </m:oMathPara>
                </a14:m>
                <a:endParaRPr lang="es-ES_tradnl" sz="2600"/>
              </a:p>
            </p:txBody>
          </p:sp>
        </mc:Choice>
        <mc:Fallback xmlns="">
          <p:sp>
            <p:nvSpPr>
              <p:cNvPr id="4" name="Rectángulo 3"/>
              <p:cNvSpPr>
                <a:spLocks noRot="1" noChangeAspect="1" noMove="1" noResize="1" noEditPoints="1" noAdjustHandles="1" noChangeArrowheads="1" noChangeShapeType="1" noTextEdit="1"/>
              </p:cNvSpPr>
              <p:nvPr/>
            </p:nvSpPr>
            <p:spPr>
              <a:xfrm>
                <a:off x="8885413" y="1346712"/>
                <a:ext cx="2720295" cy="86889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CuadroTexto 55"/>
              <p:cNvSpPr txBox="1"/>
              <p:nvPr/>
            </p:nvSpPr>
            <p:spPr>
              <a:xfrm>
                <a:off x="5650718" y="2608234"/>
                <a:ext cx="4392488" cy="8439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2600" b="0" i="1" smtClean="0">
                              <a:latin typeface="Cambria Math" panose="02040503050406030204" pitchFamily="18" charset="0"/>
                            </a:rPr>
                          </m:ctrlPr>
                        </m:sSubSupPr>
                        <m:e>
                          <m:r>
                            <a:rPr lang="es-ES" sz="2600" b="0" i="1" smtClean="0">
                              <a:latin typeface="Cambria Math" charset="0"/>
                            </a:rPr>
                            <m:t>𝑣</m:t>
                          </m:r>
                        </m:e>
                        <m:sub>
                          <m:r>
                            <a:rPr lang="es-ES" sz="2600" b="0" i="1" smtClean="0">
                              <a:latin typeface="Cambria Math" charset="0"/>
                            </a:rPr>
                            <m:t>𝑥</m:t>
                          </m:r>
                        </m:sub>
                        <m:sup>
                          <m:r>
                            <a:rPr lang="es-ES" sz="2600" b="0" i="1" smtClean="0">
                              <a:latin typeface="Cambria Math" charset="0"/>
                            </a:rPr>
                            <m:t>′</m:t>
                          </m:r>
                        </m:sup>
                      </m:sSubSup>
                      <m:r>
                        <a:rPr lang="es-ES" sz="2600" b="0" i="1" smtClean="0">
                          <a:latin typeface="Cambria Math" charset="0"/>
                        </a:rPr>
                        <m:t>=</m:t>
                      </m:r>
                      <m:f>
                        <m:fPr>
                          <m:ctrlPr>
                            <a:rPr lang="es-ES" sz="2600" i="1">
                              <a:solidFill>
                                <a:prstClr val="black"/>
                              </a:solidFill>
                              <a:latin typeface="Cambria Math" panose="02040503050406030204" pitchFamily="18" charset="0"/>
                            </a:rPr>
                          </m:ctrlPr>
                        </m:fPr>
                        <m:num>
                          <m:r>
                            <a:rPr lang="es-ES" sz="2600" i="1">
                              <a:solidFill>
                                <a:prstClr val="black"/>
                              </a:solidFill>
                              <a:latin typeface="Cambria Math" charset="0"/>
                            </a:rPr>
                            <m:t>𝑑</m:t>
                          </m:r>
                          <m:r>
                            <a:rPr lang="es-ES" sz="2600" i="1">
                              <a:solidFill>
                                <a:prstClr val="black"/>
                              </a:solidFill>
                              <a:latin typeface="Cambria Math" charset="0"/>
                            </a:rPr>
                            <m:t>𝛾</m:t>
                          </m:r>
                          <m:d>
                            <m:dPr>
                              <m:ctrlPr>
                                <a:rPr lang="es-ES" sz="2600" i="1">
                                  <a:solidFill>
                                    <a:prstClr val="black"/>
                                  </a:solidFill>
                                  <a:latin typeface="Cambria Math" panose="02040503050406030204" pitchFamily="18" charset="0"/>
                                </a:rPr>
                              </m:ctrlPr>
                            </m:dPr>
                            <m:e>
                              <m:r>
                                <a:rPr lang="es-ES" sz="2600" i="1">
                                  <a:solidFill>
                                    <a:prstClr val="black"/>
                                  </a:solidFill>
                                  <a:latin typeface="Cambria Math" charset="0"/>
                                </a:rPr>
                                <m:t>𝑥</m:t>
                              </m:r>
                              <m:r>
                                <a:rPr lang="es-ES" sz="2600" i="1">
                                  <a:solidFill>
                                    <a:prstClr val="black"/>
                                  </a:solidFill>
                                  <a:latin typeface="Cambria Math" charset="0"/>
                                </a:rPr>
                                <m:t>−</m:t>
                              </m:r>
                              <m:r>
                                <a:rPr lang="es-ES" sz="2600" i="1">
                                  <a:solidFill>
                                    <a:prstClr val="black"/>
                                  </a:solidFill>
                                  <a:latin typeface="Cambria Math" charset="0"/>
                                </a:rPr>
                                <m:t>𝑢</m:t>
                              </m:r>
                              <m:r>
                                <a:rPr lang="es-ES" sz="2600" i="1">
                                  <a:solidFill>
                                    <a:prstClr val="black"/>
                                  </a:solidFill>
                                  <a:latin typeface="Cambria Math" charset="0"/>
                                </a:rPr>
                                <m:t> </m:t>
                              </m:r>
                              <m:r>
                                <a:rPr lang="es-ES" sz="2600" i="1">
                                  <a:solidFill>
                                    <a:prstClr val="black"/>
                                  </a:solidFill>
                                  <a:latin typeface="Cambria Math" charset="0"/>
                                </a:rPr>
                                <m:t>𝑡</m:t>
                              </m:r>
                            </m:e>
                          </m:d>
                        </m:num>
                        <m:den>
                          <m:r>
                            <a:rPr lang="es-ES" sz="2600" i="1">
                              <a:solidFill>
                                <a:prstClr val="black"/>
                              </a:solidFill>
                              <a:latin typeface="Cambria Math" charset="0"/>
                            </a:rPr>
                            <m:t>𝑑𝑡</m:t>
                          </m:r>
                        </m:den>
                      </m:f>
                      <m:f>
                        <m:fPr>
                          <m:ctrlPr>
                            <a:rPr lang="es-ES" sz="2600" i="1" smtClean="0">
                              <a:solidFill>
                                <a:srgbClr val="0070C0"/>
                              </a:solidFill>
                              <a:latin typeface="Cambria Math" panose="02040503050406030204" pitchFamily="18" charset="0"/>
                            </a:rPr>
                          </m:ctrlPr>
                        </m:fPr>
                        <m:num>
                          <m:r>
                            <a:rPr lang="es-ES" sz="2600" b="0" i="1" smtClean="0">
                              <a:solidFill>
                                <a:srgbClr val="0070C0"/>
                              </a:solidFill>
                              <a:latin typeface="Cambria Math" charset="0"/>
                            </a:rPr>
                            <m:t>1</m:t>
                          </m:r>
                        </m:num>
                        <m:den>
                          <m:r>
                            <a:rPr lang="es-ES" sz="2600" i="1">
                              <a:solidFill>
                                <a:srgbClr val="0070C0"/>
                              </a:solidFill>
                              <a:latin typeface="Cambria Math" charset="0"/>
                            </a:rPr>
                            <m:t>𝑑</m:t>
                          </m:r>
                          <m:sSup>
                            <m:sSupPr>
                              <m:ctrlPr>
                                <a:rPr lang="es-ES" sz="2600" i="1">
                                  <a:solidFill>
                                    <a:srgbClr val="0070C0"/>
                                  </a:solidFill>
                                  <a:latin typeface="Cambria Math" panose="02040503050406030204" pitchFamily="18" charset="0"/>
                                </a:rPr>
                              </m:ctrlPr>
                            </m:sSupPr>
                            <m:e>
                              <m:r>
                                <a:rPr lang="es-ES" sz="2600" i="1">
                                  <a:solidFill>
                                    <a:srgbClr val="0070C0"/>
                                  </a:solidFill>
                                  <a:latin typeface="Cambria Math" charset="0"/>
                                </a:rPr>
                                <m:t>𝑡</m:t>
                              </m:r>
                            </m:e>
                            <m:sup>
                              <m:r>
                                <a:rPr lang="es-ES" sz="2600" i="1">
                                  <a:solidFill>
                                    <a:srgbClr val="0070C0"/>
                                  </a:solidFill>
                                  <a:latin typeface="Cambria Math" charset="0"/>
                                </a:rPr>
                                <m:t>′</m:t>
                              </m:r>
                            </m:sup>
                          </m:sSup>
                          <m:r>
                            <a:rPr lang="es-ES" sz="2600" b="0" i="1" smtClean="0">
                              <a:solidFill>
                                <a:srgbClr val="0070C0"/>
                              </a:solidFill>
                              <a:latin typeface="Cambria Math" charset="0"/>
                            </a:rPr>
                            <m:t>/</m:t>
                          </m:r>
                          <m:r>
                            <a:rPr lang="es-ES" sz="2600" b="0" i="1" smtClean="0">
                              <a:solidFill>
                                <a:srgbClr val="0070C0"/>
                              </a:solidFill>
                              <a:latin typeface="Cambria Math" charset="0"/>
                            </a:rPr>
                            <m:t>𝑑𝑡</m:t>
                          </m:r>
                        </m:den>
                      </m:f>
                    </m:oMath>
                  </m:oMathPara>
                </a14:m>
                <a:endParaRPr lang="es-ES_tradnl" sz="2600"/>
              </a:p>
            </p:txBody>
          </p:sp>
        </mc:Choice>
        <mc:Fallback xmlns="">
          <p:sp>
            <p:nvSpPr>
              <p:cNvPr id="56" name="CuadroTexto 55"/>
              <p:cNvSpPr txBox="1">
                <a:spLocks noRot="1" noChangeAspect="1" noMove="1" noResize="1" noEditPoints="1" noAdjustHandles="1" noChangeArrowheads="1" noChangeShapeType="1" noTextEdit="1"/>
              </p:cNvSpPr>
              <p:nvPr/>
            </p:nvSpPr>
            <p:spPr>
              <a:xfrm>
                <a:off x="5650718" y="2608234"/>
                <a:ext cx="4392488" cy="84394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ángulo 56"/>
              <p:cNvSpPr/>
              <p:nvPr/>
            </p:nvSpPr>
            <p:spPr>
              <a:xfrm>
                <a:off x="5319209" y="3927233"/>
                <a:ext cx="5043111" cy="10796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ES" sz="2600" i="1" smtClean="0">
                              <a:solidFill>
                                <a:srgbClr val="0070C0"/>
                              </a:solidFill>
                              <a:latin typeface="Cambria Math" panose="02040503050406030204" pitchFamily="18" charset="0"/>
                            </a:rPr>
                          </m:ctrlPr>
                        </m:fPr>
                        <m:num>
                          <m:r>
                            <a:rPr lang="es-ES" sz="2600" i="1" smtClean="0">
                              <a:solidFill>
                                <a:srgbClr val="0070C0"/>
                              </a:solidFill>
                              <a:latin typeface="Cambria Math" charset="0"/>
                            </a:rPr>
                            <m:t>𝑑</m:t>
                          </m:r>
                          <m:r>
                            <a:rPr lang="es-ES" sz="2600" b="0" i="1" smtClean="0">
                              <a:solidFill>
                                <a:srgbClr val="0070C0"/>
                              </a:solidFill>
                              <a:latin typeface="Cambria Math" charset="0"/>
                            </a:rPr>
                            <m:t>𝑡</m:t>
                          </m:r>
                          <m:r>
                            <a:rPr lang="es-ES" sz="2600" b="0" i="1" smtClean="0">
                              <a:solidFill>
                                <a:srgbClr val="0070C0"/>
                              </a:solidFill>
                              <a:latin typeface="Cambria Math" charset="0"/>
                            </a:rPr>
                            <m:t>′</m:t>
                          </m:r>
                        </m:num>
                        <m:den>
                          <m:r>
                            <a:rPr lang="es-ES" sz="2600" i="1" smtClean="0">
                              <a:solidFill>
                                <a:srgbClr val="0070C0"/>
                              </a:solidFill>
                              <a:latin typeface="Cambria Math" charset="0"/>
                            </a:rPr>
                            <m:t>𝑑</m:t>
                          </m:r>
                          <m:r>
                            <a:rPr lang="es-ES" sz="2600" b="0" i="1" smtClean="0">
                              <a:solidFill>
                                <a:srgbClr val="0070C0"/>
                              </a:solidFill>
                              <a:latin typeface="Cambria Math" charset="0"/>
                            </a:rPr>
                            <m:t>𝑡</m:t>
                          </m:r>
                        </m:den>
                      </m:f>
                      <m:r>
                        <a:rPr lang="es-ES" sz="2600" i="1">
                          <a:solidFill>
                            <a:srgbClr val="0070C0"/>
                          </a:solidFill>
                          <a:latin typeface="Cambria Math" charset="0"/>
                        </a:rPr>
                        <m:t>=</m:t>
                      </m:r>
                      <m:f>
                        <m:fPr>
                          <m:ctrlPr>
                            <a:rPr lang="es-ES" sz="2600" i="1">
                              <a:solidFill>
                                <a:srgbClr val="0070C0"/>
                              </a:solidFill>
                              <a:latin typeface="Cambria Math" panose="02040503050406030204" pitchFamily="18" charset="0"/>
                            </a:rPr>
                          </m:ctrlPr>
                        </m:fPr>
                        <m:num>
                          <m:r>
                            <a:rPr lang="es-ES" sz="2600" i="1">
                              <a:solidFill>
                                <a:srgbClr val="0070C0"/>
                              </a:solidFill>
                              <a:latin typeface="Cambria Math" charset="0"/>
                            </a:rPr>
                            <m:t>𝑑</m:t>
                          </m:r>
                          <m:r>
                            <a:rPr lang="es-ES" sz="2600" i="1">
                              <a:solidFill>
                                <a:srgbClr val="0070C0"/>
                              </a:solidFill>
                              <a:latin typeface="Cambria Math" charset="0"/>
                            </a:rPr>
                            <m:t>𝛾</m:t>
                          </m:r>
                          <m:d>
                            <m:dPr>
                              <m:ctrlPr>
                                <a:rPr lang="es-ES" sz="2600" i="1">
                                  <a:solidFill>
                                    <a:srgbClr val="0070C0"/>
                                  </a:solidFill>
                                  <a:latin typeface="Cambria Math" panose="02040503050406030204" pitchFamily="18" charset="0"/>
                                </a:rPr>
                              </m:ctrlPr>
                            </m:dPr>
                            <m:e>
                              <m:r>
                                <a:rPr lang="es-ES" sz="2600" i="1">
                                  <a:solidFill>
                                    <a:srgbClr val="0070C0"/>
                                  </a:solidFill>
                                  <a:latin typeface="Cambria Math" charset="0"/>
                                </a:rPr>
                                <m:t>𝑡</m:t>
                              </m:r>
                              <m:r>
                                <a:rPr lang="es-ES" sz="2600" i="1">
                                  <a:solidFill>
                                    <a:srgbClr val="0070C0"/>
                                  </a:solidFill>
                                  <a:latin typeface="Cambria Math" charset="0"/>
                                </a:rPr>
                                <m:t>−</m:t>
                              </m:r>
                              <m:f>
                                <m:fPr>
                                  <m:ctrlPr>
                                    <a:rPr lang="es-ES" sz="2600" i="1">
                                      <a:solidFill>
                                        <a:srgbClr val="0070C0"/>
                                      </a:solidFill>
                                      <a:latin typeface="Cambria Math" panose="02040503050406030204" pitchFamily="18" charset="0"/>
                                    </a:rPr>
                                  </m:ctrlPr>
                                </m:fPr>
                                <m:num>
                                  <m:r>
                                    <a:rPr lang="es-ES" sz="2600" i="1">
                                      <a:solidFill>
                                        <a:srgbClr val="0070C0"/>
                                      </a:solidFill>
                                      <a:latin typeface="Cambria Math" charset="0"/>
                                    </a:rPr>
                                    <m:t>𝑢</m:t>
                                  </m:r>
                                  <m:r>
                                    <a:rPr lang="es-ES" sz="2600" i="1">
                                      <a:solidFill>
                                        <a:srgbClr val="0070C0"/>
                                      </a:solidFill>
                                      <a:latin typeface="Cambria Math" charset="0"/>
                                    </a:rPr>
                                    <m:t> </m:t>
                                  </m:r>
                                  <m:r>
                                    <a:rPr lang="es-ES" sz="2600" i="1">
                                      <a:solidFill>
                                        <a:srgbClr val="0070C0"/>
                                      </a:solidFill>
                                      <a:latin typeface="Cambria Math" charset="0"/>
                                    </a:rPr>
                                    <m:t>𝑥</m:t>
                                  </m:r>
                                </m:num>
                                <m:den>
                                  <m:sSup>
                                    <m:sSupPr>
                                      <m:ctrlPr>
                                        <a:rPr lang="es-ES" sz="2600" i="1">
                                          <a:solidFill>
                                            <a:srgbClr val="0070C0"/>
                                          </a:solidFill>
                                          <a:latin typeface="Cambria Math" panose="02040503050406030204" pitchFamily="18" charset="0"/>
                                        </a:rPr>
                                      </m:ctrlPr>
                                    </m:sSupPr>
                                    <m:e>
                                      <m:r>
                                        <a:rPr lang="es-ES" sz="2600" i="1">
                                          <a:solidFill>
                                            <a:srgbClr val="0070C0"/>
                                          </a:solidFill>
                                          <a:latin typeface="Cambria Math" charset="0"/>
                                        </a:rPr>
                                        <m:t>𝑐</m:t>
                                      </m:r>
                                    </m:e>
                                    <m:sup>
                                      <m:r>
                                        <a:rPr lang="es-ES" sz="2600" i="1">
                                          <a:solidFill>
                                            <a:srgbClr val="0070C0"/>
                                          </a:solidFill>
                                          <a:latin typeface="Cambria Math" charset="0"/>
                                        </a:rPr>
                                        <m:t>2</m:t>
                                      </m:r>
                                    </m:sup>
                                  </m:sSup>
                                </m:den>
                              </m:f>
                            </m:e>
                          </m:d>
                        </m:num>
                        <m:den>
                          <m:r>
                            <a:rPr lang="es-ES" sz="2600" i="1">
                              <a:solidFill>
                                <a:srgbClr val="0070C0"/>
                              </a:solidFill>
                              <a:latin typeface="Cambria Math" charset="0"/>
                            </a:rPr>
                            <m:t>𝑑𝑡</m:t>
                          </m:r>
                        </m:den>
                      </m:f>
                      <m:r>
                        <a:rPr lang="es-ES" sz="2600" i="1">
                          <a:solidFill>
                            <a:srgbClr val="0070C0"/>
                          </a:solidFill>
                          <a:latin typeface="Cambria Math" charset="0"/>
                        </a:rPr>
                        <m:t>=</m:t>
                      </m:r>
                      <m:r>
                        <a:rPr lang="es-ES" sz="2600" i="1">
                          <a:solidFill>
                            <a:srgbClr val="0070C0"/>
                          </a:solidFill>
                          <a:latin typeface="Cambria Math" charset="0"/>
                        </a:rPr>
                        <m:t>𝛾</m:t>
                      </m:r>
                      <m:d>
                        <m:dPr>
                          <m:ctrlPr>
                            <a:rPr lang="es-ES" sz="2600" i="1">
                              <a:solidFill>
                                <a:srgbClr val="0070C0"/>
                              </a:solidFill>
                              <a:latin typeface="Cambria Math" panose="02040503050406030204" pitchFamily="18" charset="0"/>
                            </a:rPr>
                          </m:ctrlPr>
                        </m:dPr>
                        <m:e>
                          <m:r>
                            <a:rPr lang="es-ES" sz="2600" i="1">
                              <a:solidFill>
                                <a:srgbClr val="0070C0"/>
                              </a:solidFill>
                              <a:latin typeface="Cambria Math" charset="0"/>
                            </a:rPr>
                            <m:t>1−</m:t>
                          </m:r>
                          <m:f>
                            <m:fPr>
                              <m:ctrlPr>
                                <a:rPr lang="es-ES" sz="2600" i="1">
                                  <a:solidFill>
                                    <a:srgbClr val="0070C0"/>
                                  </a:solidFill>
                                  <a:latin typeface="Cambria Math" panose="02040503050406030204" pitchFamily="18" charset="0"/>
                                </a:rPr>
                              </m:ctrlPr>
                            </m:fPr>
                            <m:num>
                              <m:r>
                                <a:rPr lang="es-ES" sz="2600" i="1">
                                  <a:solidFill>
                                    <a:srgbClr val="0070C0"/>
                                  </a:solidFill>
                                  <a:latin typeface="Cambria Math" charset="0"/>
                                </a:rPr>
                                <m:t>𝑢</m:t>
                              </m:r>
                              <m:r>
                                <a:rPr lang="es-ES" sz="2600" i="1">
                                  <a:solidFill>
                                    <a:srgbClr val="0070C0"/>
                                  </a:solidFill>
                                  <a:latin typeface="Cambria Math" charset="0"/>
                                </a:rPr>
                                <m:t> </m:t>
                              </m:r>
                              <m:sSub>
                                <m:sSubPr>
                                  <m:ctrlPr>
                                    <a:rPr lang="es-ES" sz="2600" i="1">
                                      <a:solidFill>
                                        <a:srgbClr val="0070C0"/>
                                      </a:solidFill>
                                      <a:latin typeface="Cambria Math" panose="02040503050406030204" pitchFamily="18" charset="0"/>
                                    </a:rPr>
                                  </m:ctrlPr>
                                </m:sSubPr>
                                <m:e>
                                  <m:r>
                                    <a:rPr lang="es-ES" sz="2600" i="1">
                                      <a:solidFill>
                                        <a:srgbClr val="0070C0"/>
                                      </a:solidFill>
                                      <a:latin typeface="Cambria Math" charset="0"/>
                                    </a:rPr>
                                    <m:t>𝑣</m:t>
                                  </m:r>
                                </m:e>
                                <m:sub>
                                  <m:r>
                                    <a:rPr lang="es-ES" sz="2600" i="1">
                                      <a:solidFill>
                                        <a:srgbClr val="0070C0"/>
                                      </a:solidFill>
                                      <a:latin typeface="Cambria Math" charset="0"/>
                                    </a:rPr>
                                    <m:t>𝑥</m:t>
                                  </m:r>
                                </m:sub>
                              </m:sSub>
                            </m:num>
                            <m:den>
                              <m:sSup>
                                <m:sSupPr>
                                  <m:ctrlPr>
                                    <a:rPr lang="es-ES" sz="2600" i="1">
                                      <a:solidFill>
                                        <a:srgbClr val="0070C0"/>
                                      </a:solidFill>
                                      <a:latin typeface="Cambria Math" panose="02040503050406030204" pitchFamily="18" charset="0"/>
                                    </a:rPr>
                                  </m:ctrlPr>
                                </m:sSupPr>
                                <m:e>
                                  <m:r>
                                    <a:rPr lang="es-ES" sz="2600" i="1">
                                      <a:solidFill>
                                        <a:srgbClr val="0070C0"/>
                                      </a:solidFill>
                                      <a:latin typeface="Cambria Math" charset="0"/>
                                    </a:rPr>
                                    <m:t>𝑐</m:t>
                                  </m:r>
                                </m:e>
                                <m:sup>
                                  <m:r>
                                    <a:rPr lang="es-ES" sz="2600" i="1">
                                      <a:solidFill>
                                        <a:srgbClr val="0070C0"/>
                                      </a:solidFill>
                                      <a:latin typeface="Cambria Math" charset="0"/>
                                    </a:rPr>
                                    <m:t>2</m:t>
                                  </m:r>
                                </m:sup>
                              </m:sSup>
                            </m:den>
                          </m:f>
                        </m:e>
                      </m:d>
                    </m:oMath>
                  </m:oMathPara>
                </a14:m>
                <a:endParaRPr lang="es-ES_tradnl" sz="2600">
                  <a:solidFill>
                    <a:srgbClr val="0070C0"/>
                  </a:solidFill>
                </a:endParaRPr>
              </a:p>
            </p:txBody>
          </p:sp>
        </mc:Choice>
        <mc:Fallback xmlns="">
          <p:sp>
            <p:nvSpPr>
              <p:cNvPr id="57" name="Rectángulo 56"/>
              <p:cNvSpPr>
                <a:spLocks noRot="1" noChangeAspect="1" noMove="1" noResize="1" noEditPoints="1" noAdjustHandles="1" noChangeArrowheads="1" noChangeShapeType="1" noTextEdit="1"/>
              </p:cNvSpPr>
              <p:nvPr/>
            </p:nvSpPr>
            <p:spPr>
              <a:xfrm>
                <a:off x="5319209" y="3927233"/>
                <a:ext cx="5043111" cy="107965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uadroTexto 57"/>
              <p:cNvSpPr txBox="1"/>
              <p:nvPr/>
            </p:nvSpPr>
            <p:spPr>
              <a:xfrm>
                <a:off x="4503627" y="5575494"/>
                <a:ext cx="6344902" cy="11287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2800" b="0" i="1" smtClean="0">
                              <a:latin typeface="Cambria Math" panose="02040503050406030204" pitchFamily="18" charset="0"/>
                            </a:rPr>
                          </m:ctrlPr>
                        </m:sSubSupPr>
                        <m:e>
                          <m:r>
                            <a:rPr lang="es-ES" sz="2800" b="0" i="1" smtClean="0">
                              <a:latin typeface="Cambria Math" charset="0"/>
                            </a:rPr>
                            <m:t>𝑣</m:t>
                          </m:r>
                        </m:e>
                        <m:sub>
                          <m:r>
                            <a:rPr lang="es-ES" sz="2800" b="0" i="1" smtClean="0">
                              <a:latin typeface="Cambria Math" charset="0"/>
                            </a:rPr>
                            <m:t>𝑥</m:t>
                          </m:r>
                        </m:sub>
                        <m:sup>
                          <m:r>
                            <a:rPr lang="es-ES" sz="2800" b="0" i="1" smtClean="0">
                              <a:latin typeface="Cambria Math" charset="0"/>
                            </a:rPr>
                            <m:t>′</m:t>
                          </m:r>
                        </m:sup>
                      </m:sSubSup>
                      <m:r>
                        <a:rPr lang="es-ES" sz="2800" b="0" i="1" smtClean="0">
                          <a:latin typeface="Cambria Math" charset="0"/>
                        </a:rPr>
                        <m:t>=</m:t>
                      </m:r>
                      <m:r>
                        <a:rPr lang="es-ES" sz="2800" b="0" i="1" smtClean="0">
                          <a:latin typeface="Cambria Math" charset="0"/>
                        </a:rPr>
                        <m:t>𝛾</m:t>
                      </m:r>
                      <m:d>
                        <m:dPr>
                          <m:ctrlPr>
                            <a:rPr lang="es-ES" sz="2800" b="0" i="1" smtClean="0">
                              <a:latin typeface="Cambria Math" panose="02040503050406030204" pitchFamily="18" charset="0"/>
                            </a:rPr>
                          </m:ctrlPr>
                        </m:dPr>
                        <m:e>
                          <m:r>
                            <a:rPr lang="es-ES" sz="2800" b="0" i="1" smtClean="0">
                              <a:latin typeface="Cambria Math" charset="0"/>
                            </a:rPr>
                            <m:t> </m:t>
                          </m:r>
                          <m:sSub>
                            <m:sSubPr>
                              <m:ctrlPr>
                                <a:rPr lang="es-ES" sz="2800" i="1">
                                  <a:solidFill>
                                    <a:prstClr val="black"/>
                                  </a:solidFill>
                                  <a:latin typeface="Cambria Math" panose="02040503050406030204" pitchFamily="18" charset="0"/>
                                </a:rPr>
                              </m:ctrlPr>
                            </m:sSubPr>
                            <m:e>
                              <m:r>
                                <a:rPr lang="es-ES" sz="2800" i="1">
                                  <a:solidFill>
                                    <a:prstClr val="black"/>
                                  </a:solidFill>
                                  <a:latin typeface="Cambria Math" charset="0"/>
                                </a:rPr>
                                <m:t>𝑣</m:t>
                              </m:r>
                            </m:e>
                            <m:sub>
                              <m:r>
                                <a:rPr lang="es-ES" sz="2800" i="1">
                                  <a:solidFill>
                                    <a:prstClr val="black"/>
                                  </a:solidFill>
                                  <a:latin typeface="Cambria Math" charset="0"/>
                                </a:rPr>
                                <m:t>𝑥</m:t>
                              </m:r>
                            </m:sub>
                          </m:sSub>
                          <m:r>
                            <a:rPr lang="es-ES" sz="2800" i="1">
                              <a:solidFill>
                                <a:prstClr val="black"/>
                              </a:solidFill>
                              <a:latin typeface="Cambria Math" charset="0"/>
                            </a:rPr>
                            <m:t>−</m:t>
                          </m:r>
                          <m:r>
                            <a:rPr lang="es-ES" sz="2800" i="1">
                              <a:solidFill>
                                <a:prstClr val="black"/>
                              </a:solidFill>
                              <a:latin typeface="Cambria Math" charset="0"/>
                            </a:rPr>
                            <m:t>𝑢</m:t>
                          </m:r>
                        </m:e>
                      </m:d>
                      <m:f>
                        <m:fPr>
                          <m:ctrlPr>
                            <a:rPr lang="es-ES" sz="2800" i="1">
                              <a:solidFill>
                                <a:prstClr val="black"/>
                              </a:solidFill>
                              <a:latin typeface="Cambria Math" panose="02040503050406030204" pitchFamily="18" charset="0"/>
                            </a:rPr>
                          </m:ctrlPr>
                        </m:fPr>
                        <m:num>
                          <m:r>
                            <a:rPr lang="es-ES" sz="2800" b="0" i="1" smtClean="0">
                              <a:solidFill>
                                <a:prstClr val="black"/>
                              </a:solidFill>
                              <a:latin typeface="Cambria Math" charset="0"/>
                            </a:rPr>
                            <m:t>1</m:t>
                          </m:r>
                        </m:num>
                        <m:den>
                          <m:r>
                            <a:rPr lang="es-ES" sz="2800" i="1" smtClean="0">
                              <a:solidFill>
                                <a:srgbClr val="0070C0"/>
                              </a:solidFill>
                              <a:latin typeface="Cambria Math" charset="0"/>
                            </a:rPr>
                            <m:t>𝛾</m:t>
                          </m:r>
                          <m:d>
                            <m:dPr>
                              <m:ctrlPr>
                                <a:rPr lang="es-ES" sz="2800" i="1">
                                  <a:solidFill>
                                    <a:srgbClr val="0070C0"/>
                                  </a:solidFill>
                                  <a:latin typeface="Cambria Math" panose="02040503050406030204" pitchFamily="18" charset="0"/>
                                </a:rPr>
                              </m:ctrlPr>
                            </m:dPr>
                            <m:e>
                              <m:r>
                                <a:rPr lang="es-ES" sz="2800" i="1">
                                  <a:solidFill>
                                    <a:srgbClr val="0070C0"/>
                                  </a:solidFill>
                                  <a:latin typeface="Cambria Math" charset="0"/>
                                </a:rPr>
                                <m:t>1−</m:t>
                              </m:r>
                              <m:f>
                                <m:fPr>
                                  <m:ctrlPr>
                                    <a:rPr lang="es-ES" sz="2800" i="1">
                                      <a:solidFill>
                                        <a:srgbClr val="0070C0"/>
                                      </a:solidFill>
                                      <a:latin typeface="Cambria Math" panose="02040503050406030204" pitchFamily="18" charset="0"/>
                                    </a:rPr>
                                  </m:ctrlPr>
                                </m:fPr>
                                <m:num>
                                  <m:r>
                                    <a:rPr lang="es-ES" sz="2800" i="1">
                                      <a:solidFill>
                                        <a:srgbClr val="0070C0"/>
                                      </a:solidFill>
                                      <a:latin typeface="Cambria Math" charset="0"/>
                                    </a:rPr>
                                    <m:t>𝑢</m:t>
                                  </m:r>
                                  <m:r>
                                    <a:rPr lang="es-ES" sz="2800" i="1">
                                      <a:solidFill>
                                        <a:srgbClr val="0070C0"/>
                                      </a:solidFill>
                                      <a:latin typeface="Cambria Math" charset="0"/>
                                    </a:rPr>
                                    <m:t> </m:t>
                                  </m:r>
                                  <m:sSub>
                                    <m:sSubPr>
                                      <m:ctrlPr>
                                        <a:rPr lang="es-ES" sz="2800" i="1">
                                          <a:solidFill>
                                            <a:srgbClr val="0070C0"/>
                                          </a:solidFill>
                                          <a:latin typeface="Cambria Math" panose="02040503050406030204" pitchFamily="18" charset="0"/>
                                        </a:rPr>
                                      </m:ctrlPr>
                                    </m:sSubPr>
                                    <m:e>
                                      <m:r>
                                        <a:rPr lang="es-ES" sz="2800" i="1">
                                          <a:solidFill>
                                            <a:srgbClr val="0070C0"/>
                                          </a:solidFill>
                                          <a:latin typeface="Cambria Math" charset="0"/>
                                        </a:rPr>
                                        <m:t>𝑣</m:t>
                                      </m:r>
                                    </m:e>
                                    <m:sub>
                                      <m:r>
                                        <a:rPr lang="es-ES" sz="2800" i="1">
                                          <a:solidFill>
                                            <a:srgbClr val="0070C0"/>
                                          </a:solidFill>
                                          <a:latin typeface="Cambria Math" charset="0"/>
                                        </a:rPr>
                                        <m:t>𝑥</m:t>
                                      </m:r>
                                    </m:sub>
                                  </m:sSub>
                                </m:num>
                                <m:den>
                                  <m:sSup>
                                    <m:sSupPr>
                                      <m:ctrlPr>
                                        <a:rPr lang="es-ES" sz="2800" i="1">
                                          <a:solidFill>
                                            <a:srgbClr val="0070C0"/>
                                          </a:solidFill>
                                          <a:latin typeface="Cambria Math" panose="02040503050406030204" pitchFamily="18" charset="0"/>
                                        </a:rPr>
                                      </m:ctrlPr>
                                    </m:sSupPr>
                                    <m:e>
                                      <m:r>
                                        <a:rPr lang="es-ES" sz="2800" i="1">
                                          <a:solidFill>
                                            <a:srgbClr val="0070C0"/>
                                          </a:solidFill>
                                          <a:latin typeface="Cambria Math" charset="0"/>
                                        </a:rPr>
                                        <m:t>𝑐</m:t>
                                      </m:r>
                                    </m:e>
                                    <m:sup>
                                      <m:r>
                                        <a:rPr lang="es-ES" sz="2800" i="1">
                                          <a:solidFill>
                                            <a:srgbClr val="0070C0"/>
                                          </a:solidFill>
                                          <a:latin typeface="Cambria Math" charset="0"/>
                                        </a:rPr>
                                        <m:t>2</m:t>
                                      </m:r>
                                    </m:sup>
                                  </m:sSup>
                                </m:den>
                              </m:f>
                            </m:e>
                          </m:d>
                        </m:den>
                      </m:f>
                      <m:r>
                        <a:rPr lang="es-ES" sz="2800" b="0" i="1" smtClean="0">
                          <a:solidFill>
                            <a:prstClr val="black"/>
                          </a:solidFill>
                          <a:latin typeface="Cambria Math" charset="0"/>
                        </a:rPr>
                        <m:t>=</m:t>
                      </m:r>
                      <m:f>
                        <m:fPr>
                          <m:ctrlPr>
                            <a:rPr lang="es-ES" sz="2800" b="0" i="1" smtClean="0">
                              <a:solidFill>
                                <a:prstClr val="black"/>
                              </a:solidFill>
                              <a:latin typeface="Cambria Math" panose="02040503050406030204" pitchFamily="18" charset="0"/>
                            </a:rPr>
                          </m:ctrlPr>
                        </m:fPr>
                        <m:num>
                          <m:sSub>
                            <m:sSubPr>
                              <m:ctrlPr>
                                <a:rPr lang="es-ES" sz="2800" i="1">
                                  <a:solidFill>
                                    <a:prstClr val="black"/>
                                  </a:solidFill>
                                  <a:latin typeface="Cambria Math" panose="02040503050406030204" pitchFamily="18" charset="0"/>
                                </a:rPr>
                              </m:ctrlPr>
                            </m:sSubPr>
                            <m:e>
                              <m:r>
                                <a:rPr lang="es-ES" sz="2800" i="1">
                                  <a:solidFill>
                                    <a:prstClr val="black"/>
                                  </a:solidFill>
                                  <a:latin typeface="Cambria Math" charset="0"/>
                                </a:rPr>
                                <m:t>𝑣</m:t>
                              </m:r>
                            </m:e>
                            <m:sub>
                              <m:r>
                                <a:rPr lang="es-ES" sz="2800" i="1">
                                  <a:solidFill>
                                    <a:prstClr val="black"/>
                                  </a:solidFill>
                                  <a:latin typeface="Cambria Math" charset="0"/>
                                </a:rPr>
                                <m:t>𝑥</m:t>
                              </m:r>
                            </m:sub>
                          </m:sSub>
                          <m:r>
                            <a:rPr lang="es-ES" sz="2800" i="1">
                              <a:solidFill>
                                <a:prstClr val="black"/>
                              </a:solidFill>
                              <a:latin typeface="Cambria Math" charset="0"/>
                            </a:rPr>
                            <m:t>−</m:t>
                          </m:r>
                          <m:r>
                            <a:rPr lang="es-ES" sz="2800" i="1">
                              <a:solidFill>
                                <a:prstClr val="black"/>
                              </a:solidFill>
                              <a:latin typeface="Cambria Math" charset="0"/>
                            </a:rPr>
                            <m:t>𝑢</m:t>
                          </m:r>
                        </m:num>
                        <m:den>
                          <m:r>
                            <a:rPr lang="es-ES" sz="2800" i="1">
                              <a:latin typeface="Cambria Math" charset="0"/>
                            </a:rPr>
                            <m:t>1−</m:t>
                          </m:r>
                          <m:f>
                            <m:fPr>
                              <m:ctrlPr>
                                <a:rPr lang="es-ES" sz="2800" i="1">
                                  <a:latin typeface="Cambria Math" panose="02040503050406030204" pitchFamily="18" charset="0"/>
                                </a:rPr>
                              </m:ctrlPr>
                            </m:fPr>
                            <m:num>
                              <m:r>
                                <a:rPr lang="es-ES" sz="2800" i="1">
                                  <a:latin typeface="Cambria Math" charset="0"/>
                                </a:rPr>
                                <m:t>𝑢</m:t>
                              </m:r>
                              <m:r>
                                <a:rPr lang="es-ES" sz="2800" i="1">
                                  <a:latin typeface="Cambria Math" charset="0"/>
                                </a:rPr>
                                <m:t> </m:t>
                              </m:r>
                              <m:sSub>
                                <m:sSubPr>
                                  <m:ctrlPr>
                                    <a:rPr lang="es-ES" sz="2800" i="1">
                                      <a:latin typeface="Cambria Math" panose="02040503050406030204" pitchFamily="18" charset="0"/>
                                    </a:rPr>
                                  </m:ctrlPr>
                                </m:sSubPr>
                                <m:e>
                                  <m:r>
                                    <a:rPr lang="es-ES" sz="2800" i="1">
                                      <a:latin typeface="Cambria Math" charset="0"/>
                                    </a:rPr>
                                    <m:t>𝑣</m:t>
                                  </m:r>
                                </m:e>
                                <m:sub>
                                  <m:r>
                                    <a:rPr lang="es-ES" sz="2800" i="1">
                                      <a:latin typeface="Cambria Math" charset="0"/>
                                    </a:rPr>
                                    <m:t>𝑥</m:t>
                                  </m:r>
                                </m:sub>
                              </m:sSub>
                            </m:num>
                            <m:den>
                              <m:sSup>
                                <m:sSupPr>
                                  <m:ctrlPr>
                                    <a:rPr lang="es-ES" sz="2800" i="1">
                                      <a:latin typeface="Cambria Math" panose="02040503050406030204" pitchFamily="18" charset="0"/>
                                    </a:rPr>
                                  </m:ctrlPr>
                                </m:sSupPr>
                                <m:e>
                                  <m:r>
                                    <a:rPr lang="es-ES" sz="2800" i="1">
                                      <a:latin typeface="Cambria Math" charset="0"/>
                                    </a:rPr>
                                    <m:t>𝑐</m:t>
                                  </m:r>
                                </m:e>
                                <m:sup>
                                  <m:r>
                                    <a:rPr lang="es-ES" sz="2800" i="1">
                                      <a:latin typeface="Cambria Math" charset="0"/>
                                    </a:rPr>
                                    <m:t>2</m:t>
                                  </m:r>
                                </m:sup>
                              </m:sSup>
                            </m:den>
                          </m:f>
                        </m:den>
                      </m:f>
                    </m:oMath>
                  </m:oMathPara>
                </a14:m>
                <a:endParaRPr lang="es-ES_tradnl" sz="2800"/>
              </a:p>
            </p:txBody>
          </p:sp>
        </mc:Choice>
        <mc:Fallback xmlns="">
          <p:sp>
            <p:nvSpPr>
              <p:cNvPr id="58" name="CuadroTexto 57"/>
              <p:cNvSpPr txBox="1">
                <a:spLocks noRot="1" noChangeAspect="1" noMove="1" noResize="1" noEditPoints="1" noAdjustHandles="1" noChangeArrowheads="1" noChangeShapeType="1" noTextEdit="1"/>
              </p:cNvSpPr>
              <p:nvPr/>
            </p:nvSpPr>
            <p:spPr>
              <a:xfrm>
                <a:off x="4503627" y="5575494"/>
                <a:ext cx="6344902" cy="1128771"/>
              </a:xfrm>
              <a:prstGeom prst="rect">
                <a:avLst/>
              </a:prstGeom>
              <a:blipFill>
                <a:blip r:embed="rId12"/>
                <a:stretch>
                  <a:fillRect/>
                </a:stretch>
              </a:blipFill>
            </p:spPr>
            <p:txBody>
              <a:bodyPr/>
              <a:lstStyle/>
              <a:p>
                <a:r>
                  <a:rPr lang="en-US">
                    <a:noFill/>
                  </a:rPr>
                  <a:t> </a:t>
                </a:r>
              </a:p>
            </p:txBody>
          </p:sp>
        </mc:Fallback>
      </mc:AlternateContent>
      <p:sp>
        <p:nvSpPr>
          <p:cNvPr id="8" name="Rectángulo redondeado 7"/>
          <p:cNvSpPr/>
          <p:nvPr/>
        </p:nvSpPr>
        <p:spPr>
          <a:xfrm>
            <a:off x="10992544" y="1346712"/>
            <a:ext cx="528896" cy="88109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07752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dissolve">
                                      <p:cBhvr>
                                        <p:cTn id="37" dur="5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dissolve">
                                      <p:cBhvr>
                                        <p:cTn id="42" dur="500"/>
                                        <p:tgtEl>
                                          <p:spTgt spid="5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dissolve">
                                      <p:cBhvr>
                                        <p:cTn id="4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3" grpId="0"/>
      <p:bldP spid="4" grpId="0"/>
      <p:bldP spid="56" grpId="0"/>
      <p:bldP spid="57" grpId="0"/>
      <p:bldP spid="58"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a:t>Transformaciones de velocidades</a:t>
            </a:r>
          </a:p>
        </p:txBody>
      </p:sp>
      <mc:AlternateContent xmlns:mc="http://schemas.openxmlformats.org/markup-compatibility/2006" xmlns:a14="http://schemas.microsoft.com/office/drawing/2010/main">
        <mc:Choice Requires="a14">
          <p:sp>
            <p:nvSpPr>
              <p:cNvPr id="22" name="CuadroTexto 21"/>
              <p:cNvSpPr txBox="1"/>
              <p:nvPr/>
            </p:nvSpPr>
            <p:spPr>
              <a:xfrm>
                <a:off x="727529" y="2149879"/>
                <a:ext cx="396326"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latin typeface="Cambria Math" charset="0"/>
                        </a:rPr>
                        <m:t>𝑆</m:t>
                      </m:r>
                    </m:oMath>
                  </m:oMathPara>
                </a14:m>
                <a:endParaRPr lang="es-ES_tradnl" sz="4000"/>
              </a:p>
            </p:txBody>
          </p:sp>
        </mc:Choice>
        <mc:Fallback xmlns="">
          <p:sp>
            <p:nvSpPr>
              <p:cNvPr id="22" name="CuadroTexto 21"/>
              <p:cNvSpPr txBox="1">
                <a:spLocks noRot="1" noChangeAspect="1" noMove="1" noResize="1" noEditPoints="1" noAdjustHandles="1" noChangeArrowheads="1" noChangeShapeType="1" noTextEdit="1"/>
              </p:cNvSpPr>
              <p:nvPr/>
            </p:nvSpPr>
            <p:spPr>
              <a:xfrm>
                <a:off x="727529" y="2149879"/>
                <a:ext cx="396326" cy="615553"/>
              </a:xfrm>
              <a:prstGeom prst="rect">
                <a:avLst/>
              </a:prstGeom>
              <a:blipFill>
                <a:blip r:embed="rId2"/>
                <a:stretch>
                  <a:fillRect/>
                </a:stretch>
              </a:blipFill>
            </p:spPr>
            <p:txBody>
              <a:bodyPr/>
              <a:lstStyle/>
              <a:p>
                <a:r>
                  <a:rPr lang="en-US">
                    <a:noFill/>
                  </a:rPr>
                  <a:t> </a:t>
                </a:r>
              </a:p>
            </p:txBody>
          </p:sp>
        </mc:Fallback>
      </mc:AlternateContent>
      <p:grpSp>
        <p:nvGrpSpPr>
          <p:cNvPr id="18" name="Agrupar 17"/>
          <p:cNvGrpSpPr/>
          <p:nvPr/>
        </p:nvGrpSpPr>
        <p:grpSpPr>
          <a:xfrm>
            <a:off x="591847" y="1264800"/>
            <a:ext cx="2892055" cy="1977656"/>
            <a:chOff x="297712" y="1679944"/>
            <a:chExt cx="2892055" cy="1977656"/>
          </a:xfrm>
        </p:grpSpPr>
        <p:sp>
          <p:nvSpPr>
            <p:cNvPr id="14" name="Forma libre 13"/>
            <p:cNvSpPr/>
            <p:nvPr/>
          </p:nvSpPr>
          <p:spPr>
            <a:xfrm>
              <a:off x="297712" y="1679944"/>
              <a:ext cx="914400" cy="1977656"/>
            </a:xfrm>
            <a:custGeom>
              <a:avLst/>
              <a:gdLst>
                <a:gd name="connsiteX0" fmla="*/ 914400 w 914400"/>
                <a:gd name="connsiteY0" fmla="*/ 0 h 1977656"/>
                <a:gd name="connsiteX1" fmla="*/ 914400 w 914400"/>
                <a:gd name="connsiteY1" fmla="*/ 1488558 h 1977656"/>
                <a:gd name="connsiteX2" fmla="*/ 0 w 914400"/>
                <a:gd name="connsiteY2" fmla="*/ 1977656 h 1977656"/>
              </a:gdLst>
              <a:ahLst/>
              <a:cxnLst>
                <a:cxn ang="0">
                  <a:pos x="connsiteX0" y="connsiteY0"/>
                </a:cxn>
                <a:cxn ang="0">
                  <a:pos x="connsiteX1" y="connsiteY1"/>
                </a:cxn>
                <a:cxn ang="0">
                  <a:pos x="connsiteX2" y="connsiteY2"/>
                </a:cxn>
              </a:cxnLst>
              <a:rect l="l" t="t" r="r" b="b"/>
              <a:pathLst>
                <a:path w="914400" h="1977656">
                  <a:moveTo>
                    <a:pt x="914400" y="0"/>
                  </a:moveTo>
                  <a:lnTo>
                    <a:pt x="914400" y="1488558"/>
                  </a:lnTo>
                  <a:lnTo>
                    <a:pt x="0" y="1977656"/>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6" name="Conector recto 15"/>
            <p:cNvCxnSpPr>
              <a:stCxn id="14" idx="1"/>
            </p:cNvCxnSpPr>
            <p:nvPr/>
          </p:nvCxnSpPr>
          <p:spPr>
            <a:xfrm>
              <a:off x="1212112" y="3168502"/>
              <a:ext cx="1977655" cy="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7" name="Agrupar 26"/>
          <p:cNvGrpSpPr/>
          <p:nvPr/>
        </p:nvGrpSpPr>
        <p:grpSpPr>
          <a:xfrm>
            <a:off x="1510988" y="1159903"/>
            <a:ext cx="2622945" cy="1942009"/>
            <a:chOff x="1978489" y="1177694"/>
            <a:chExt cx="2622945" cy="1942009"/>
          </a:xfrm>
        </p:grpSpPr>
        <p:grpSp>
          <p:nvGrpSpPr>
            <p:cNvPr id="19" name="Agrupar 18"/>
            <p:cNvGrpSpPr/>
            <p:nvPr/>
          </p:nvGrpSpPr>
          <p:grpSpPr>
            <a:xfrm>
              <a:off x="1978489" y="1689823"/>
              <a:ext cx="2622945" cy="1429880"/>
              <a:chOff x="566822" y="2084096"/>
              <a:chExt cx="2622945" cy="1429880"/>
            </a:xfrm>
          </p:grpSpPr>
          <p:sp>
            <p:nvSpPr>
              <p:cNvPr id="20" name="Forma libre 19"/>
              <p:cNvSpPr/>
              <p:nvPr/>
            </p:nvSpPr>
            <p:spPr>
              <a:xfrm>
                <a:off x="566822" y="2084096"/>
                <a:ext cx="661127" cy="1429880"/>
              </a:xfrm>
              <a:custGeom>
                <a:avLst/>
                <a:gdLst>
                  <a:gd name="connsiteX0" fmla="*/ 914400 w 914400"/>
                  <a:gd name="connsiteY0" fmla="*/ 0 h 1977656"/>
                  <a:gd name="connsiteX1" fmla="*/ 914400 w 914400"/>
                  <a:gd name="connsiteY1" fmla="*/ 1488558 h 1977656"/>
                  <a:gd name="connsiteX2" fmla="*/ 0 w 914400"/>
                  <a:gd name="connsiteY2" fmla="*/ 1977656 h 1977656"/>
                </a:gdLst>
                <a:ahLst/>
                <a:cxnLst>
                  <a:cxn ang="0">
                    <a:pos x="connsiteX0" y="connsiteY0"/>
                  </a:cxn>
                  <a:cxn ang="0">
                    <a:pos x="connsiteX1" y="connsiteY1"/>
                  </a:cxn>
                  <a:cxn ang="0">
                    <a:pos x="connsiteX2" y="connsiteY2"/>
                  </a:cxn>
                </a:cxnLst>
                <a:rect l="l" t="t" r="r" b="b"/>
                <a:pathLst>
                  <a:path w="914400" h="1977656">
                    <a:moveTo>
                      <a:pt x="914400" y="0"/>
                    </a:moveTo>
                    <a:lnTo>
                      <a:pt x="914400" y="1488558"/>
                    </a:lnTo>
                    <a:lnTo>
                      <a:pt x="0" y="1977656"/>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21" name="Conector recto 20"/>
              <p:cNvCxnSpPr/>
              <p:nvPr/>
            </p:nvCxnSpPr>
            <p:spPr>
              <a:xfrm>
                <a:off x="1212112" y="3168502"/>
                <a:ext cx="1977655" cy="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CuadroTexto 22"/>
                <p:cNvSpPr txBox="1"/>
                <p:nvPr/>
              </p:nvSpPr>
              <p:spPr>
                <a:xfrm>
                  <a:off x="2102040" y="1373924"/>
                  <a:ext cx="51937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latin typeface="Cambria Math" charset="0"/>
                          </a:rPr>
                          <m:t>𝑆</m:t>
                        </m:r>
                        <m:r>
                          <a:rPr lang="es-ES" sz="4000" b="0" i="1" smtClean="0">
                            <a:latin typeface="Cambria Math" charset="0"/>
                          </a:rPr>
                          <m:t>′</m:t>
                        </m:r>
                      </m:oMath>
                    </m:oMathPara>
                  </a14:m>
                  <a:endParaRPr lang="es-ES_tradnl" sz="4000"/>
                </a:p>
              </p:txBody>
            </p:sp>
          </mc:Choice>
          <mc:Fallback xmlns="">
            <p:sp>
              <p:nvSpPr>
                <p:cNvPr id="23" name="CuadroTexto 22"/>
                <p:cNvSpPr txBox="1">
                  <a:spLocks noRot="1" noChangeAspect="1" noMove="1" noResize="1" noEditPoints="1" noAdjustHandles="1" noChangeArrowheads="1" noChangeShapeType="1" noTextEdit="1"/>
                </p:cNvSpPr>
                <p:nvPr/>
              </p:nvSpPr>
              <p:spPr>
                <a:xfrm>
                  <a:off x="2102040" y="1373924"/>
                  <a:ext cx="519373" cy="615553"/>
                </a:xfrm>
                <a:prstGeom prst="rect">
                  <a:avLst/>
                </a:prstGeom>
                <a:blipFill>
                  <a:blip r:embed="rId3"/>
                  <a:stretch>
                    <a:fillRect/>
                  </a:stretch>
                </a:blipFill>
              </p:spPr>
              <p:txBody>
                <a:bodyPr/>
                <a:lstStyle/>
                <a:p>
                  <a:r>
                    <a:rPr lang="en-US">
                      <a:noFill/>
                    </a:rPr>
                    <a:t> </a:t>
                  </a:r>
                </a:p>
              </p:txBody>
            </p:sp>
          </mc:Fallback>
        </mc:AlternateContent>
        <p:cxnSp>
          <p:nvCxnSpPr>
            <p:cNvPr id="25" name="Conector recto de flecha 24"/>
            <p:cNvCxnSpPr/>
            <p:nvPr/>
          </p:nvCxnSpPr>
          <p:spPr>
            <a:xfrm>
              <a:off x="2639616" y="1844824"/>
              <a:ext cx="821149"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ángulo 25"/>
                <p:cNvSpPr/>
                <p:nvPr/>
              </p:nvSpPr>
              <p:spPr>
                <a:xfrm>
                  <a:off x="2943894" y="1177694"/>
                  <a:ext cx="1536574" cy="511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charset="0"/>
                              </a:rPr>
                              <m:t>𝑣</m:t>
                            </m:r>
                          </m:e>
                          <m:sub>
                            <m:sSup>
                              <m:sSupPr>
                                <m:ctrlPr>
                                  <a:rPr lang="es-ES" sz="2400" b="0" i="1" smtClean="0">
                                    <a:latin typeface="Cambria Math" panose="02040503050406030204" pitchFamily="18" charset="0"/>
                                  </a:rPr>
                                </m:ctrlPr>
                              </m:sSupPr>
                              <m:e>
                                <m:r>
                                  <a:rPr lang="es-ES" sz="2400" b="0" i="1" smtClean="0">
                                    <a:latin typeface="Cambria Math" charset="0"/>
                                  </a:rPr>
                                  <m:t>𝑆</m:t>
                                </m:r>
                              </m:e>
                              <m:sup>
                                <m:r>
                                  <a:rPr lang="es-ES" sz="2400" b="0" i="1" smtClean="0">
                                    <a:latin typeface="Cambria Math" charset="0"/>
                                  </a:rPr>
                                  <m:t>′</m:t>
                                </m:r>
                              </m:sup>
                            </m:sSup>
                            <m:r>
                              <a:rPr lang="es-ES" sz="2400" b="0" i="1" smtClean="0">
                                <a:latin typeface="Cambria Math" charset="0"/>
                              </a:rPr>
                              <m:t>/</m:t>
                            </m:r>
                            <m:r>
                              <a:rPr lang="es-ES" sz="2400" b="0" i="1" smtClean="0">
                                <a:latin typeface="Cambria Math" charset="0"/>
                              </a:rPr>
                              <m:t>𝑆</m:t>
                            </m:r>
                          </m:sub>
                        </m:sSub>
                        <m:r>
                          <a:rPr lang="es-ES" sz="2400" b="0" i="1" smtClean="0">
                            <a:latin typeface="Cambria Math" charset="0"/>
                          </a:rPr>
                          <m:t>=</m:t>
                        </m:r>
                        <m:r>
                          <a:rPr lang="es-ES" sz="2400" b="0" i="1" smtClean="0">
                            <a:latin typeface="Cambria Math" charset="0"/>
                          </a:rPr>
                          <m:t>𝑢</m:t>
                        </m:r>
                        <m:r>
                          <a:rPr lang="es-ES" sz="2400" b="0" i="1" smtClean="0">
                            <a:latin typeface="Cambria Math" charset="0"/>
                          </a:rPr>
                          <m:t> </m:t>
                        </m:r>
                      </m:oMath>
                    </m:oMathPara>
                  </a14:m>
                  <a:endParaRPr lang="es-ES_tradnl" sz="2400"/>
                </a:p>
              </p:txBody>
            </p:sp>
          </mc:Choice>
          <mc:Fallback xmlns="">
            <p:sp>
              <p:nvSpPr>
                <p:cNvPr id="26" name="Rectángulo 25"/>
                <p:cNvSpPr>
                  <a:spLocks noRot="1" noChangeAspect="1" noMove="1" noResize="1" noEditPoints="1" noAdjustHandles="1" noChangeArrowheads="1" noChangeShapeType="1" noTextEdit="1"/>
                </p:cNvSpPr>
                <p:nvPr/>
              </p:nvSpPr>
              <p:spPr>
                <a:xfrm>
                  <a:off x="2943894" y="1177694"/>
                  <a:ext cx="1536574" cy="511358"/>
                </a:xfrm>
                <a:prstGeom prst="rect">
                  <a:avLst/>
                </a:prstGeom>
                <a:blipFill>
                  <a:blip r:embed="rId4"/>
                  <a:stretch>
                    <a:fillRect b="-10714"/>
                  </a:stretch>
                </a:blipFill>
              </p:spPr>
              <p:txBody>
                <a:bodyPr/>
                <a:lstStyle/>
                <a:p>
                  <a:r>
                    <a:rPr lang="en-US">
                      <a:noFill/>
                    </a:rPr>
                    <a:t> </a:t>
                  </a:r>
                </a:p>
              </p:txBody>
            </p:sp>
          </mc:Fallback>
        </mc:AlternateContent>
      </p:grpSp>
      <p:grpSp>
        <p:nvGrpSpPr>
          <p:cNvPr id="30" name="Agrupar 29"/>
          <p:cNvGrpSpPr/>
          <p:nvPr/>
        </p:nvGrpSpPr>
        <p:grpSpPr>
          <a:xfrm>
            <a:off x="3096103" y="1793790"/>
            <a:ext cx="1145287" cy="536394"/>
            <a:chOff x="3032864" y="1910065"/>
            <a:chExt cx="1145287" cy="536394"/>
          </a:xfrm>
        </p:grpSpPr>
        <p:sp>
          <p:nvSpPr>
            <p:cNvPr id="28" name="Elipse 27"/>
            <p:cNvSpPr/>
            <p:nvPr/>
          </p:nvSpPr>
          <p:spPr>
            <a:xfrm>
              <a:off x="3032864" y="2201374"/>
              <a:ext cx="245085" cy="2450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CuadroTexto 28"/>
            <p:cNvSpPr txBox="1"/>
            <p:nvPr/>
          </p:nvSpPr>
          <p:spPr>
            <a:xfrm>
              <a:off x="3384344" y="1910065"/>
              <a:ext cx="793807" cy="369332"/>
            </a:xfrm>
            <a:prstGeom prst="rect">
              <a:avLst/>
            </a:prstGeom>
            <a:noFill/>
          </p:spPr>
          <p:txBody>
            <a:bodyPr wrap="none" rtlCol="0">
              <a:spAutoFit/>
            </a:bodyPr>
            <a:lstStyle/>
            <a:p>
              <a:r>
                <a:rPr lang="es-ES_tradnl"/>
                <a:t>objeto</a:t>
              </a:r>
            </a:p>
          </p:txBody>
        </p:sp>
      </p:grpSp>
      <p:cxnSp>
        <p:nvCxnSpPr>
          <p:cNvPr id="32" name="Conector recto de flecha 31"/>
          <p:cNvCxnSpPr>
            <a:stCxn id="14" idx="1"/>
            <a:endCxn id="28" idx="3"/>
          </p:cNvCxnSpPr>
          <p:nvPr/>
        </p:nvCxnSpPr>
        <p:spPr>
          <a:xfrm flipV="1">
            <a:off x="1506247" y="2294292"/>
            <a:ext cx="1625748" cy="459066"/>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CuadroTexto 47"/>
              <p:cNvSpPr txBox="1"/>
              <p:nvPr/>
            </p:nvSpPr>
            <p:spPr>
              <a:xfrm>
                <a:off x="5914601" y="1402657"/>
                <a:ext cx="2036011" cy="7822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2600" b="0" i="1" smtClean="0">
                              <a:latin typeface="Cambria Math" panose="02040503050406030204" pitchFamily="18" charset="0"/>
                            </a:rPr>
                          </m:ctrlPr>
                        </m:sSubSupPr>
                        <m:e>
                          <m:r>
                            <a:rPr lang="es-ES" sz="2600" b="0" i="1" smtClean="0">
                              <a:latin typeface="Cambria Math" charset="0"/>
                            </a:rPr>
                            <m:t>𝑣</m:t>
                          </m:r>
                        </m:e>
                        <m:sub>
                          <m:r>
                            <a:rPr lang="es-ES" sz="2600" b="0" i="1" smtClean="0">
                              <a:latin typeface="Cambria Math" panose="02040503050406030204" pitchFamily="18" charset="0"/>
                            </a:rPr>
                            <m:t>𝑦</m:t>
                          </m:r>
                        </m:sub>
                        <m:sup>
                          <m:r>
                            <a:rPr lang="es-ES" sz="2600" b="0" i="1" smtClean="0">
                              <a:latin typeface="Cambria Math" charset="0"/>
                            </a:rPr>
                            <m:t>′</m:t>
                          </m:r>
                        </m:sup>
                      </m:sSubSup>
                      <m:r>
                        <a:rPr lang="es-ES" sz="2600" b="0" i="1" smtClean="0">
                          <a:latin typeface="Cambria Math" charset="0"/>
                        </a:rPr>
                        <m:t>=</m:t>
                      </m:r>
                      <m:f>
                        <m:fPr>
                          <m:ctrlPr>
                            <a:rPr lang="es-ES" sz="2600" b="0" i="1" smtClean="0">
                              <a:latin typeface="Cambria Math" panose="02040503050406030204" pitchFamily="18" charset="0"/>
                            </a:rPr>
                          </m:ctrlPr>
                        </m:fPr>
                        <m:num>
                          <m:r>
                            <a:rPr lang="es-ES" sz="2600" b="0" i="1" smtClean="0">
                              <a:latin typeface="Cambria Math" charset="0"/>
                            </a:rPr>
                            <m:t>𝑑</m:t>
                          </m:r>
                          <m:r>
                            <a:rPr lang="es-ES" sz="2600" b="0" i="1" smtClean="0">
                              <a:latin typeface="Cambria Math" panose="02040503050406030204" pitchFamily="18" charset="0"/>
                            </a:rPr>
                            <m:t>𝑦</m:t>
                          </m:r>
                          <m:r>
                            <a:rPr lang="es-ES" sz="2600" b="0" i="1" smtClean="0">
                              <a:latin typeface="Cambria Math" charset="0"/>
                            </a:rPr>
                            <m:t>′</m:t>
                          </m:r>
                        </m:num>
                        <m:den>
                          <m:r>
                            <a:rPr lang="es-ES" sz="2600" b="0" i="1" smtClean="0">
                              <a:latin typeface="Cambria Math" charset="0"/>
                            </a:rPr>
                            <m:t>𝑑𝑡</m:t>
                          </m:r>
                          <m:r>
                            <a:rPr lang="es-ES" sz="2600" b="0" i="1" smtClean="0">
                              <a:latin typeface="Cambria Math" charset="0"/>
                            </a:rPr>
                            <m:t>′</m:t>
                          </m:r>
                        </m:den>
                      </m:f>
                    </m:oMath>
                  </m:oMathPara>
                </a14:m>
                <a:br>
                  <a:rPr lang="es-ES" sz="2600" b="0"/>
                </a:br>
                <a:endParaRPr lang="es-ES_tradnl" sz="2600"/>
              </a:p>
            </p:txBody>
          </p:sp>
        </mc:Choice>
        <mc:Fallback xmlns="">
          <p:sp>
            <p:nvSpPr>
              <p:cNvPr id="48" name="CuadroTexto 47"/>
              <p:cNvSpPr txBox="1">
                <a:spLocks noRot="1" noChangeAspect="1" noMove="1" noResize="1" noEditPoints="1" noAdjustHandles="1" noChangeArrowheads="1" noChangeShapeType="1" noTextEdit="1"/>
              </p:cNvSpPr>
              <p:nvPr/>
            </p:nvSpPr>
            <p:spPr>
              <a:xfrm>
                <a:off x="5914601" y="1402657"/>
                <a:ext cx="2036011" cy="7822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ángulo 3"/>
              <p:cNvSpPr/>
              <p:nvPr/>
            </p:nvSpPr>
            <p:spPr>
              <a:xfrm>
                <a:off x="7539698" y="1356133"/>
                <a:ext cx="1454244" cy="8520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2600" i="1" smtClean="0">
                          <a:solidFill>
                            <a:prstClr val="black"/>
                          </a:solidFill>
                          <a:latin typeface="Cambria Math" charset="0"/>
                        </a:rPr>
                        <m:t>=</m:t>
                      </m:r>
                      <m:f>
                        <m:fPr>
                          <m:ctrlPr>
                            <a:rPr lang="es-ES" sz="2600" i="1">
                              <a:solidFill>
                                <a:prstClr val="black"/>
                              </a:solidFill>
                              <a:latin typeface="Cambria Math" panose="02040503050406030204" pitchFamily="18" charset="0"/>
                            </a:rPr>
                          </m:ctrlPr>
                        </m:fPr>
                        <m:num>
                          <m:r>
                            <a:rPr lang="es-ES" sz="2600" i="1">
                              <a:solidFill>
                                <a:prstClr val="black"/>
                              </a:solidFill>
                              <a:latin typeface="Cambria Math" charset="0"/>
                            </a:rPr>
                            <m:t>𝑑</m:t>
                          </m:r>
                          <m:r>
                            <a:rPr lang="es-ES" sz="2600" b="0" i="1" smtClean="0">
                              <a:solidFill>
                                <a:prstClr val="black"/>
                              </a:solidFill>
                              <a:latin typeface="Cambria Math" panose="02040503050406030204" pitchFamily="18" charset="0"/>
                            </a:rPr>
                            <m:t>𝑦</m:t>
                          </m:r>
                        </m:num>
                        <m:den>
                          <m:r>
                            <a:rPr lang="es-ES" sz="2600" i="1">
                              <a:solidFill>
                                <a:prstClr val="black"/>
                              </a:solidFill>
                              <a:latin typeface="Cambria Math" charset="0"/>
                            </a:rPr>
                            <m:t>𝑑𝑡</m:t>
                          </m:r>
                        </m:den>
                      </m:f>
                      <m:f>
                        <m:fPr>
                          <m:ctrlPr>
                            <a:rPr lang="es-ES" sz="2600" i="1" smtClean="0">
                              <a:solidFill>
                                <a:srgbClr val="0070C0"/>
                              </a:solidFill>
                              <a:latin typeface="Cambria Math" panose="02040503050406030204" pitchFamily="18" charset="0"/>
                            </a:rPr>
                          </m:ctrlPr>
                        </m:fPr>
                        <m:num>
                          <m:r>
                            <a:rPr lang="es-ES" sz="2600" i="1">
                              <a:solidFill>
                                <a:srgbClr val="0070C0"/>
                              </a:solidFill>
                              <a:latin typeface="Cambria Math" charset="0"/>
                            </a:rPr>
                            <m:t>𝑑𝑡</m:t>
                          </m:r>
                        </m:num>
                        <m:den>
                          <m:r>
                            <a:rPr lang="es-ES" sz="2600" i="1">
                              <a:solidFill>
                                <a:srgbClr val="0070C0"/>
                              </a:solidFill>
                              <a:latin typeface="Cambria Math" charset="0"/>
                            </a:rPr>
                            <m:t>𝑑𝑡</m:t>
                          </m:r>
                          <m:r>
                            <a:rPr lang="es-ES" sz="2600" i="1">
                              <a:solidFill>
                                <a:srgbClr val="0070C0"/>
                              </a:solidFill>
                              <a:latin typeface="Cambria Math" charset="0"/>
                            </a:rPr>
                            <m:t>′</m:t>
                          </m:r>
                        </m:den>
                      </m:f>
                    </m:oMath>
                  </m:oMathPara>
                </a14:m>
                <a:endParaRPr lang="es-ES_tradnl" sz="2600"/>
              </a:p>
            </p:txBody>
          </p:sp>
        </mc:Choice>
        <mc:Fallback xmlns="">
          <p:sp>
            <p:nvSpPr>
              <p:cNvPr id="4" name="Rectángulo 3"/>
              <p:cNvSpPr>
                <a:spLocks noRot="1" noChangeAspect="1" noMove="1" noResize="1" noEditPoints="1" noAdjustHandles="1" noChangeArrowheads="1" noChangeShapeType="1" noTextEdit="1"/>
              </p:cNvSpPr>
              <p:nvPr/>
            </p:nvSpPr>
            <p:spPr>
              <a:xfrm>
                <a:off x="7539698" y="1356133"/>
                <a:ext cx="1454244" cy="85209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CuadroTexto 55"/>
              <p:cNvSpPr txBox="1"/>
              <p:nvPr/>
            </p:nvSpPr>
            <p:spPr>
              <a:xfrm>
                <a:off x="5650718" y="2608234"/>
                <a:ext cx="4392488" cy="8191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2600" b="0" i="1" smtClean="0">
                              <a:latin typeface="Cambria Math" panose="02040503050406030204" pitchFamily="18" charset="0"/>
                            </a:rPr>
                          </m:ctrlPr>
                        </m:sSubSupPr>
                        <m:e>
                          <m:r>
                            <a:rPr lang="es-ES" sz="2600" b="0" i="1" smtClean="0">
                              <a:latin typeface="Cambria Math" charset="0"/>
                            </a:rPr>
                            <m:t>𝑣</m:t>
                          </m:r>
                        </m:e>
                        <m:sub>
                          <m:r>
                            <a:rPr lang="es-ES" sz="2600" b="0" i="1" smtClean="0">
                              <a:latin typeface="Cambria Math" panose="02040503050406030204" pitchFamily="18" charset="0"/>
                            </a:rPr>
                            <m:t>𝑦</m:t>
                          </m:r>
                        </m:sub>
                        <m:sup>
                          <m:r>
                            <a:rPr lang="es-ES" sz="2600" b="0" i="1" smtClean="0">
                              <a:latin typeface="Cambria Math" charset="0"/>
                            </a:rPr>
                            <m:t>′</m:t>
                          </m:r>
                        </m:sup>
                      </m:sSubSup>
                      <m:r>
                        <a:rPr lang="es-ES" sz="2600" b="0" i="1" smtClean="0">
                          <a:latin typeface="Cambria Math" charset="0"/>
                        </a:rPr>
                        <m:t>=</m:t>
                      </m:r>
                      <m:sSub>
                        <m:sSubPr>
                          <m:ctrlPr>
                            <a:rPr lang="es-ES" sz="2600" b="0" i="1" smtClean="0">
                              <a:latin typeface="Cambria Math" panose="02040503050406030204" pitchFamily="18" charset="0"/>
                            </a:rPr>
                          </m:ctrlPr>
                        </m:sSubPr>
                        <m:e>
                          <m:r>
                            <a:rPr lang="es-ES" sz="2600" b="0" i="1" smtClean="0">
                              <a:latin typeface="Cambria Math" panose="02040503050406030204" pitchFamily="18" charset="0"/>
                            </a:rPr>
                            <m:t>𝑣</m:t>
                          </m:r>
                        </m:e>
                        <m:sub>
                          <m:r>
                            <a:rPr lang="es-ES" sz="2600" b="0" i="1" smtClean="0">
                              <a:latin typeface="Cambria Math" panose="02040503050406030204" pitchFamily="18" charset="0"/>
                            </a:rPr>
                            <m:t>𝑦</m:t>
                          </m:r>
                        </m:sub>
                      </m:sSub>
                      <m:f>
                        <m:fPr>
                          <m:ctrlPr>
                            <a:rPr lang="es-ES" sz="2600" i="1" smtClean="0">
                              <a:solidFill>
                                <a:srgbClr val="0070C0"/>
                              </a:solidFill>
                              <a:latin typeface="Cambria Math" panose="02040503050406030204" pitchFamily="18" charset="0"/>
                            </a:rPr>
                          </m:ctrlPr>
                        </m:fPr>
                        <m:num>
                          <m:r>
                            <a:rPr lang="es-ES" sz="2600" b="0" i="1" smtClean="0">
                              <a:solidFill>
                                <a:srgbClr val="0070C0"/>
                              </a:solidFill>
                              <a:latin typeface="Cambria Math" charset="0"/>
                            </a:rPr>
                            <m:t>1</m:t>
                          </m:r>
                        </m:num>
                        <m:den>
                          <m:r>
                            <a:rPr lang="es-ES" sz="2600" i="1">
                              <a:solidFill>
                                <a:srgbClr val="0070C0"/>
                              </a:solidFill>
                              <a:latin typeface="Cambria Math" charset="0"/>
                            </a:rPr>
                            <m:t>𝑑</m:t>
                          </m:r>
                          <m:sSup>
                            <m:sSupPr>
                              <m:ctrlPr>
                                <a:rPr lang="es-ES" sz="2600" i="1">
                                  <a:solidFill>
                                    <a:srgbClr val="0070C0"/>
                                  </a:solidFill>
                                  <a:latin typeface="Cambria Math" panose="02040503050406030204" pitchFamily="18" charset="0"/>
                                </a:rPr>
                              </m:ctrlPr>
                            </m:sSupPr>
                            <m:e>
                              <m:r>
                                <a:rPr lang="es-ES" sz="2600" i="1">
                                  <a:solidFill>
                                    <a:srgbClr val="0070C0"/>
                                  </a:solidFill>
                                  <a:latin typeface="Cambria Math" charset="0"/>
                                </a:rPr>
                                <m:t>𝑡</m:t>
                              </m:r>
                            </m:e>
                            <m:sup>
                              <m:r>
                                <a:rPr lang="es-ES" sz="2600" i="1">
                                  <a:solidFill>
                                    <a:srgbClr val="0070C0"/>
                                  </a:solidFill>
                                  <a:latin typeface="Cambria Math" charset="0"/>
                                </a:rPr>
                                <m:t>′</m:t>
                              </m:r>
                            </m:sup>
                          </m:sSup>
                          <m:r>
                            <a:rPr lang="es-ES" sz="2600" b="0" i="1" smtClean="0">
                              <a:solidFill>
                                <a:srgbClr val="0070C0"/>
                              </a:solidFill>
                              <a:latin typeface="Cambria Math" charset="0"/>
                            </a:rPr>
                            <m:t>/</m:t>
                          </m:r>
                          <m:r>
                            <a:rPr lang="es-ES" sz="2600" b="0" i="1" smtClean="0">
                              <a:solidFill>
                                <a:srgbClr val="0070C0"/>
                              </a:solidFill>
                              <a:latin typeface="Cambria Math" charset="0"/>
                            </a:rPr>
                            <m:t>𝑑𝑡</m:t>
                          </m:r>
                        </m:den>
                      </m:f>
                    </m:oMath>
                  </m:oMathPara>
                </a14:m>
                <a:endParaRPr lang="es-ES_tradnl" sz="2600"/>
              </a:p>
            </p:txBody>
          </p:sp>
        </mc:Choice>
        <mc:Fallback xmlns="">
          <p:sp>
            <p:nvSpPr>
              <p:cNvPr id="56" name="CuadroTexto 55"/>
              <p:cNvSpPr txBox="1">
                <a:spLocks noRot="1" noChangeAspect="1" noMove="1" noResize="1" noEditPoints="1" noAdjustHandles="1" noChangeArrowheads="1" noChangeShapeType="1" noTextEdit="1"/>
              </p:cNvSpPr>
              <p:nvPr/>
            </p:nvSpPr>
            <p:spPr>
              <a:xfrm>
                <a:off x="5650718" y="2608234"/>
                <a:ext cx="4392488" cy="81913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Rectángulo 56"/>
              <p:cNvSpPr/>
              <p:nvPr/>
            </p:nvSpPr>
            <p:spPr>
              <a:xfrm>
                <a:off x="5319209" y="3927233"/>
                <a:ext cx="5043111" cy="10796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ES" sz="2600" i="1" smtClean="0">
                              <a:solidFill>
                                <a:srgbClr val="0070C0"/>
                              </a:solidFill>
                              <a:latin typeface="Cambria Math" panose="02040503050406030204" pitchFamily="18" charset="0"/>
                            </a:rPr>
                          </m:ctrlPr>
                        </m:fPr>
                        <m:num>
                          <m:r>
                            <a:rPr lang="es-ES" sz="2600" i="1" smtClean="0">
                              <a:solidFill>
                                <a:srgbClr val="0070C0"/>
                              </a:solidFill>
                              <a:latin typeface="Cambria Math" charset="0"/>
                            </a:rPr>
                            <m:t>𝑑</m:t>
                          </m:r>
                          <m:r>
                            <a:rPr lang="es-ES" sz="2600" b="0" i="1" smtClean="0">
                              <a:solidFill>
                                <a:srgbClr val="0070C0"/>
                              </a:solidFill>
                              <a:latin typeface="Cambria Math" charset="0"/>
                            </a:rPr>
                            <m:t>𝑡</m:t>
                          </m:r>
                          <m:r>
                            <a:rPr lang="es-ES" sz="2600" b="0" i="1" smtClean="0">
                              <a:solidFill>
                                <a:srgbClr val="0070C0"/>
                              </a:solidFill>
                              <a:latin typeface="Cambria Math" charset="0"/>
                            </a:rPr>
                            <m:t>′</m:t>
                          </m:r>
                        </m:num>
                        <m:den>
                          <m:r>
                            <a:rPr lang="es-ES" sz="2600" i="1" smtClean="0">
                              <a:solidFill>
                                <a:srgbClr val="0070C0"/>
                              </a:solidFill>
                              <a:latin typeface="Cambria Math" charset="0"/>
                            </a:rPr>
                            <m:t>𝑑</m:t>
                          </m:r>
                          <m:r>
                            <a:rPr lang="es-ES" sz="2600" b="0" i="1" smtClean="0">
                              <a:solidFill>
                                <a:srgbClr val="0070C0"/>
                              </a:solidFill>
                              <a:latin typeface="Cambria Math" charset="0"/>
                            </a:rPr>
                            <m:t>𝑡</m:t>
                          </m:r>
                        </m:den>
                      </m:f>
                      <m:r>
                        <a:rPr lang="es-ES" sz="2600" i="1">
                          <a:solidFill>
                            <a:srgbClr val="0070C0"/>
                          </a:solidFill>
                          <a:latin typeface="Cambria Math" charset="0"/>
                        </a:rPr>
                        <m:t>=</m:t>
                      </m:r>
                      <m:f>
                        <m:fPr>
                          <m:ctrlPr>
                            <a:rPr lang="es-ES" sz="2600" i="1">
                              <a:solidFill>
                                <a:srgbClr val="0070C0"/>
                              </a:solidFill>
                              <a:latin typeface="Cambria Math" panose="02040503050406030204" pitchFamily="18" charset="0"/>
                            </a:rPr>
                          </m:ctrlPr>
                        </m:fPr>
                        <m:num>
                          <m:r>
                            <a:rPr lang="es-ES" sz="2600" i="1">
                              <a:solidFill>
                                <a:srgbClr val="0070C0"/>
                              </a:solidFill>
                              <a:latin typeface="Cambria Math" charset="0"/>
                            </a:rPr>
                            <m:t>𝑑</m:t>
                          </m:r>
                          <m:r>
                            <a:rPr lang="es-ES" sz="2600" i="1">
                              <a:solidFill>
                                <a:srgbClr val="0070C0"/>
                              </a:solidFill>
                              <a:latin typeface="Cambria Math" charset="0"/>
                            </a:rPr>
                            <m:t>𝛾</m:t>
                          </m:r>
                          <m:d>
                            <m:dPr>
                              <m:ctrlPr>
                                <a:rPr lang="es-ES" sz="2600" i="1">
                                  <a:solidFill>
                                    <a:srgbClr val="0070C0"/>
                                  </a:solidFill>
                                  <a:latin typeface="Cambria Math" panose="02040503050406030204" pitchFamily="18" charset="0"/>
                                </a:rPr>
                              </m:ctrlPr>
                            </m:dPr>
                            <m:e>
                              <m:r>
                                <a:rPr lang="es-ES" sz="2600" i="1">
                                  <a:solidFill>
                                    <a:srgbClr val="0070C0"/>
                                  </a:solidFill>
                                  <a:latin typeface="Cambria Math" charset="0"/>
                                </a:rPr>
                                <m:t>𝑡</m:t>
                              </m:r>
                              <m:r>
                                <a:rPr lang="es-ES" sz="2600" i="1">
                                  <a:solidFill>
                                    <a:srgbClr val="0070C0"/>
                                  </a:solidFill>
                                  <a:latin typeface="Cambria Math" charset="0"/>
                                </a:rPr>
                                <m:t>−</m:t>
                              </m:r>
                              <m:f>
                                <m:fPr>
                                  <m:ctrlPr>
                                    <a:rPr lang="es-ES" sz="2600" i="1">
                                      <a:solidFill>
                                        <a:srgbClr val="0070C0"/>
                                      </a:solidFill>
                                      <a:latin typeface="Cambria Math" panose="02040503050406030204" pitchFamily="18" charset="0"/>
                                    </a:rPr>
                                  </m:ctrlPr>
                                </m:fPr>
                                <m:num>
                                  <m:r>
                                    <a:rPr lang="es-ES" sz="2600" i="1">
                                      <a:solidFill>
                                        <a:srgbClr val="0070C0"/>
                                      </a:solidFill>
                                      <a:latin typeface="Cambria Math" charset="0"/>
                                    </a:rPr>
                                    <m:t>𝑢</m:t>
                                  </m:r>
                                  <m:r>
                                    <a:rPr lang="es-ES" sz="2600" i="1">
                                      <a:solidFill>
                                        <a:srgbClr val="0070C0"/>
                                      </a:solidFill>
                                      <a:latin typeface="Cambria Math" charset="0"/>
                                    </a:rPr>
                                    <m:t> </m:t>
                                  </m:r>
                                  <m:r>
                                    <a:rPr lang="es-ES" sz="2600" i="1">
                                      <a:solidFill>
                                        <a:srgbClr val="0070C0"/>
                                      </a:solidFill>
                                      <a:latin typeface="Cambria Math" charset="0"/>
                                    </a:rPr>
                                    <m:t>𝑥</m:t>
                                  </m:r>
                                </m:num>
                                <m:den>
                                  <m:sSup>
                                    <m:sSupPr>
                                      <m:ctrlPr>
                                        <a:rPr lang="es-ES" sz="2600" i="1">
                                          <a:solidFill>
                                            <a:srgbClr val="0070C0"/>
                                          </a:solidFill>
                                          <a:latin typeface="Cambria Math" panose="02040503050406030204" pitchFamily="18" charset="0"/>
                                        </a:rPr>
                                      </m:ctrlPr>
                                    </m:sSupPr>
                                    <m:e>
                                      <m:r>
                                        <a:rPr lang="es-ES" sz="2600" i="1">
                                          <a:solidFill>
                                            <a:srgbClr val="0070C0"/>
                                          </a:solidFill>
                                          <a:latin typeface="Cambria Math" charset="0"/>
                                        </a:rPr>
                                        <m:t>𝑐</m:t>
                                      </m:r>
                                    </m:e>
                                    <m:sup>
                                      <m:r>
                                        <a:rPr lang="es-ES" sz="2600" i="1">
                                          <a:solidFill>
                                            <a:srgbClr val="0070C0"/>
                                          </a:solidFill>
                                          <a:latin typeface="Cambria Math" charset="0"/>
                                        </a:rPr>
                                        <m:t>2</m:t>
                                      </m:r>
                                    </m:sup>
                                  </m:sSup>
                                </m:den>
                              </m:f>
                            </m:e>
                          </m:d>
                        </m:num>
                        <m:den>
                          <m:r>
                            <a:rPr lang="es-ES" sz="2600" i="1">
                              <a:solidFill>
                                <a:srgbClr val="0070C0"/>
                              </a:solidFill>
                              <a:latin typeface="Cambria Math" charset="0"/>
                            </a:rPr>
                            <m:t>𝑑𝑡</m:t>
                          </m:r>
                        </m:den>
                      </m:f>
                      <m:r>
                        <a:rPr lang="es-ES" sz="2600" i="1">
                          <a:solidFill>
                            <a:srgbClr val="0070C0"/>
                          </a:solidFill>
                          <a:latin typeface="Cambria Math" charset="0"/>
                        </a:rPr>
                        <m:t>=</m:t>
                      </m:r>
                      <m:r>
                        <a:rPr lang="es-ES" sz="2600" i="1">
                          <a:solidFill>
                            <a:srgbClr val="0070C0"/>
                          </a:solidFill>
                          <a:latin typeface="Cambria Math" charset="0"/>
                        </a:rPr>
                        <m:t>𝛾</m:t>
                      </m:r>
                      <m:d>
                        <m:dPr>
                          <m:ctrlPr>
                            <a:rPr lang="es-ES" sz="2600" i="1">
                              <a:solidFill>
                                <a:srgbClr val="0070C0"/>
                              </a:solidFill>
                              <a:latin typeface="Cambria Math" panose="02040503050406030204" pitchFamily="18" charset="0"/>
                            </a:rPr>
                          </m:ctrlPr>
                        </m:dPr>
                        <m:e>
                          <m:r>
                            <a:rPr lang="es-ES" sz="2600" i="1">
                              <a:solidFill>
                                <a:srgbClr val="0070C0"/>
                              </a:solidFill>
                              <a:latin typeface="Cambria Math" charset="0"/>
                            </a:rPr>
                            <m:t>1−</m:t>
                          </m:r>
                          <m:f>
                            <m:fPr>
                              <m:ctrlPr>
                                <a:rPr lang="es-ES" sz="2600" i="1">
                                  <a:solidFill>
                                    <a:srgbClr val="0070C0"/>
                                  </a:solidFill>
                                  <a:latin typeface="Cambria Math" panose="02040503050406030204" pitchFamily="18" charset="0"/>
                                </a:rPr>
                              </m:ctrlPr>
                            </m:fPr>
                            <m:num>
                              <m:r>
                                <a:rPr lang="es-ES" sz="2600" i="1">
                                  <a:solidFill>
                                    <a:srgbClr val="0070C0"/>
                                  </a:solidFill>
                                  <a:latin typeface="Cambria Math" charset="0"/>
                                </a:rPr>
                                <m:t>𝑢</m:t>
                              </m:r>
                              <m:r>
                                <a:rPr lang="es-ES" sz="2600" i="1">
                                  <a:solidFill>
                                    <a:srgbClr val="0070C0"/>
                                  </a:solidFill>
                                  <a:latin typeface="Cambria Math" charset="0"/>
                                </a:rPr>
                                <m:t> </m:t>
                              </m:r>
                              <m:sSub>
                                <m:sSubPr>
                                  <m:ctrlPr>
                                    <a:rPr lang="es-ES" sz="2600" i="1">
                                      <a:solidFill>
                                        <a:srgbClr val="0070C0"/>
                                      </a:solidFill>
                                      <a:latin typeface="Cambria Math" panose="02040503050406030204" pitchFamily="18" charset="0"/>
                                    </a:rPr>
                                  </m:ctrlPr>
                                </m:sSubPr>
                                <m:e>
                                  <m:r>
                                    <a:rPr lang="es-ES" sz="2600" i="1">
                                      <a:solidFill>
                                        <a:srgbClr val="0070C0"/>
                                      </a:solidFill>
                                      <a:latin typeface="Cambria Math" charset="0"/>
                                    </a:rPr>
                                    <m:t>𝑣</m:t>
                                  </m:r>
                                </m:e>
                                <m:sub>
                                  <m:r>
                                    <a:rPr lang="es-ES" sz="2600" i="1">
                                      <a:solidFill>
                                        <a:srgbClr val="0070C0"/>
                                      </a:solidFill>
                                      <a:latin typeface="Cambria Math" charset="0"/>
                                    </a:rPr>
                                    <m:t>𝑥</m:t>
                                  </m:r>
                                </m:sub>
                              </m:sSub>
                            </m:num>
                            <m:den>
                              <m:sSup>
                                <m:sSupPr>
                                  <m:ctrlPr>
                                    <a:rPr lang="es-ES" sz="2600" i="1">
                                      <a:solidFill>
                                        <a:srgbClr val="0070C0"/>
                                      </a:solidFill>
                                      <a:latin typeface="Cambria Math" panose="02040503050406030204" pitchFamily="18" charset="0"/>
                                    </a:rPr>
                                  </m:ctrlPr>
                                </m:sSupPr>
                                <m:e>
                                  <m:r>
                                    <a:rPr lang="es-ES" sz="2600" i="1">
                                      <a:solidFill>
                                        <a:srgbClr val="0070C0"/>
                                      </a:solidFill>
                                      <a:latin typeface="Cambria Math" charset="0"/>
                                    </a:rPr>
                                    <m:t>𝑐</m:t>
                                  </m:r>
                                </m:e>
                                <m:sup>
                                  <m:r>
                                    <a:rPr lang="es-ES" sz="2600" i="1">
                                      <a:solidFill>
                                        <a:srgbClr val="0070C0"/>
                                      </a:solidFill>
                                      <a:latin typeface="Cambria Math" charset="0"/>
                                    </a:rPr>
                                    <m:t>2</m:t>
                                  </m:r>
                                </m:sup>
                              </m:sSup>
                            </m:den>
                          </m:f>
                        </m:e>
                      </m:d>
                    </m:oMath>
                  </m:oMathPara>
                </a14:m>
                <a:endParaRPr lang="es-ES_tradnl" sz="2600">
                  <a:solidFill>
                    <a:srgbClr val="0070C0"/>
                  </a:solidFill>
                </a:endParaRPr>
              </a:p>
            </p:txBody>
          </p:sp>
        </mc:Choice>
        <mc:Fallback xmlns="">
          <p:sp>
            <p:nvSpPr>
              <p:cNvPr id="57" name="Rectángulo 56"/>
              <p:cNvSpPr>
                <a:spLocks noRot="1" noChangeAspect="1" noMove="1" noResize="1" noEditPoints="1" noAdjustHandles="1" noChangeArrowheads="1" noChangeShapeType="1" noTextEdit="1"/>
              </p:cNvSpPr>
              <p:nvPr/>
            </p:nvSpPr>
            <p:spPr>
              <a:xfrm>
                <a:off x="5319209" y="3927233"/>
                <a:ext cx="5043111" cy="107965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CuadroTexto 57"/>
              <p:cNvSpPr txBox="1"/>
              <p:nvPr/>
            </p:nvSpPr>
            <p:spPr>
              <a:xfrm>
                <a:off x="4583832" y="5281437"/>
                <a:ext cx="6344902" cy="10697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2800" b="0" i="1" smtClean="0">
                              <a:latin typeface="Cambria Math" panose="02040503050406030204" pitchFamily="18" charset="0"/>
                            </a:rPr>
                          </m:ctrlPr>
                        </m:sSubSupPr>
                        <m:e>
                          <m:r>
                            <a:rPr lang="es-ES" sz="2800" b="0" i="1" smtClean="0">
                              <a:latin typeface="Cambria Math" charset="0"/>
                            </a:rPr>
                            <m:t>𝑣</m:t>
                          </m:r>
                        </m:e>
                        <m:sub>
                          <m:r>
                            <a:rPr lang="es-ES" sz="2800" b="0" i="1" smtClean="0">
                              <a:latin typeface="Cambria Math" panose="02040503050406030204" pitchFamily="18" charset="0"/>
                            </a:rPr>
                            <m:t>𝑦</m:t>
                          </m:r>
                        </m:sub>
                        <m:sup>
                          <m:r>
                            <a:rPr lang="es-ES" sz="2800" b="0" i="1" smtClean="0">
                              <a:latin typeface="Cambria Math" charset="0"/>
                            </a:rPr>
                            <m:t>′</m:t>
                          </m:r>
                        </m:sup>
                      </m:sSubSup>
                      <m:r>
                        <a:rPr lang="es-ES" sz="2800" b="0" i="1" smtClean="0">
                          <a:latin typeface="Cambria Math" charset="0"/>
                        </a:rPr>
                        <m:t>=</m:t>
                      </m:r>
                      <m:f>
                        <m:fPr>
                          <m:ctrlPr>
                            <a:rPr lang="es-ES" sz="2800" i="1">
                              <a:solidFill>
                                <a:prstClr val="black"/>
                              </a:solidFill>
                              <a:latin typeface="Cambria Math" panose="02040503050406030204" pitchFamily="18" charset="0"/>
                            </a:rPr>
                          </m:ctrlPr>
                        </m:fPr>
                        <m:num>
                          <m:sSub>
                            <m:sSubPr>
                              <m:ctrlPr>
                                <a:rPr lang="es-ES" sz="2800" i="1">
                                  <a:solidFill>
                                    <a:prstClr val="black"/>
                                  </a:solidFill>
                                  <a:latin typeface="Cambria Math" panose="02040503050406030204" pitchFamily="18" charset="0"/>
                                </a:rPr>
                              </m:ctrlPr>
                            </m:sSubPr>
                            <m:e>
                              <m:r>
                                <a:rPr lang="es-ES" sz="2800" i="1">
                                  <a:solidFill>
                                    <a:prstClr val="black"/>
                                  </a:solidFill>
                                  <a:latin typeface="Cambria Math" charset="0"/>
                                </a:rPr>
                                <m:t>𝑣</m:t>
                              </m:r>
                            </m:e>
                            <m:sub>
                              <m:r>
                                <a:rPr lang="es-ES" sz="2800" b="0" i="1" smtClean="0">
                                  <a:solidFill>
                                    <a:prstClr val="black"/>
                                  </a:solidFill>
                                  <a:latin typeface="Cambria Math" panose="02040503050406030204" pitchFamily="18" charset="0"/>
                                </a:rPr>
                                <m:t>𝑦</m:t>
                              </m:r>
                            </m:sub>
                          </m:sSub>
                        </m:num>
                        <m:den>
                          <m:r>
                            <a:rPr lang="es-ES" sz="2800" i="1" smtClean="0">
                              <a:solidFill>
                                <a:srgbClr val="0070C0"/>
                              </a:solidFill>
                              <a:latin typeface="Cambria Math" charset="0"/>
                            </a:rPr>
                            <m:t>𝛾</m:t>
                          </m:r>
                          <m:d>
                            <m:dPr>
                              <m:ctrlPr>
                                <a:rPr lang="es-ES" sz="2800" i="1">
                                  <a:solidFill>
                                    <a:srgbClr val="0070C0"/>
                                  </a:solidFill>
                                  <a:latin typeface="Cambria Math" panose="02040503050406030204" pitchFamily="18" charset="0"/>
                                </a:rPr>
                              </m:ctrlPr>
                            </m:dPr>
                            <m:e>
                              <m:r>
                                <a:rPr lang="es-ES" sz="2800" i="1">
                                  <a:solidFill>
                                    <a:srgbClr val="0070C0"/>
                                  </a:solidFill>
                                  <a:latin typeface="Cambria Math" charset="0"/>
                                </a:rPr>
                                <m:t>1−</m:t>
                              </m:r>
                              <m:f>
                                <m:fPr>
                                  <m:ctrlPr>
                                    <a:rPr lang="es-ES" sz="2800" i="1">
                                      <a:solidFill>
                                        <a:srgbClr val="0070C0"/>
                                      </a:solidFill>
                                      <a:latin typeface="Cambria Math" panose="02040503050406030204" pitchFamily="18" charset="0"/>
                                    </a:rPr>
                                  </m:ctrlPr>
                                </m:fPr>
                                <m:num>
                                  <m:r>
                                    <a:rPr lang="es-ES" sz="2800" i="1">
                                      <a:solidFill>
                                        <a:srgbClr val="0070C0"/>
                                      </a:solidFill>
                                      <a:latin typeface="Cambria Math" charset="0"/>
                                    </a:rPr>
                                    <m:t>𝑢</m:t>
                                  </m:r>
                                  <m:r>
                                    <a:rPr lang="es-ES" sz="2800" i="1">
                                      <a:solidFill>
                                        <a:srgbClr val="0070C0"/>
                                      </a:solidFill>
                                      <a:latin typeface="Cambria Math" charset="0"/>
                                    </a:rPr>
                                    <m:t> </m:t>
                                  </m:r>
                                  <m:sSub>
                                    <m:sSubPr>
                                      <m:ctrlPr>
                                        <a:rPr lang="es-ES" sz="2800" i="1">
                                          <a:solidFill>
                                            <a:srgbClr val="0070C0"/>
                                          </a:solidFill>
                                          <a:latin typeface="Cambria Math" panose="02040503050406030204" pitchFamily="18" charset="0"/>
                                        </a:rPr>
                                      </m:ctrlPr>
                                    </m:sSubPr>
                                    <m:e>
                                      <m:r>
                                        <a:rPr lang="es-ES" sz="2800" i="1">
                                          <a:solidFill>
                                            <a:srgbClr val="0070C0"/>
                                          </a:solidFill>
                                          <a:latin typeface="Cambria Math" charset="0"/>
                                        </a:rPr>
                                        <m:t>𝑣</m:t>
                                      </m:r>
                                    </m:e>
                                    <m:sub>
                                      <m:r>
                                        <a:rPr lang="es-ES" sz="2800" i="1">
                                          <a:solidFill>
                                            <a:srgbClr val="0070C0"/>
                                          </a:solidFill>
                                          <a:latin typeface="Cambria Math" charset="0"/>
                                        </a:rPr>
                                        <m:t>𝑥</m:t>
                                      </m:r>
                                    </m:sub>
                                  </m:sSub>
                                </m:num>
                                <m:den>
                                  <m:sSup>
                                    <m:sSupPr>
                                      <m:ctrlPr>
                                        <a:rPr lang="es-ES" sz="2800" i="1">
                                          <a:solidFill>
                                            <a:srgbClr val="0070C0"/>
                                          </a:solidFill>
                                          <a:latin typeface="Cambria Math" panose="02040503050406030204" pitchFamily="18" charset="0"/>
                                        </a:rPr>
                                      </m:ctrlPr>
                                    </m:sSupPr>
                                    <m:e>
                                      <m:r>
                                        <a:rPr lang="es-ES" sz="2800" i="1">
                                          <a:solidFill>
                                            <a:srgbClr val="0070C0"/>
                                          </a:solidFill>
                                          <a:latin typeface="Cambria Math" charset="0"/>
                                        </a:rPr>
                                        <m:t>𝑐</m:t>
                                      </m:r>
                                    </m:e>
                                    <m:sup>
                                      <m:r>
                                        <a:rPr lang="es-ES" sz="2800" i="1">
                                          <a:solidFill>
                                            <a:srgbClr val="0070C0"/>
                                          </a:solidFill>
                                          <a:latin typeface="Cambria Math" charset="0"/>
                                        </a:rPr>
                                        <m:t>2</m:t>
                                      </m:r>
                                    </m:sup>
                                  </m:sSup>
                                </m:den>
                              </m:f>
                            </m:e>
                          </m:d>
                        </m:den>
                      </m:f>
                    </m:oMath>
                  </m:oMathPara>
                </a14:m>
                <a:endParaRPr lang="es-ES_tradnl" sz="2800"/>
              </a:p>
            </p:txBody>
          </p:sp>
        </mc:Choice>
        <mc:Fallback xmlns="">
          <p:sp>
            <p:nvSpPr>
              <p:cNvPr id="58" name="CuadroTexto 57"/>
              <p:cNvSpPr txBox="1">
                <a:spLocks noRot="1" noChangeAspect="1" noMove="1" noResize="1" noEditPoints="1" noAdjustHandles="1" noChangeArrowheads="1" noChangeShapeType="1" noTextEdit="1"/>
              </p:cNvSpPr>
              <p:nvPr/>
            </p:nvSpPr>
            <p:spPr>
              <a:xfrm>
                <a:off x="4583832" y="5281437"/>
                <a:ext cx="6344902" cy="106971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3F24337-1126-C91A-91EA-28F9C397481F}"/>
                  </a:ext>
                </a:extLst>
              </p:cNvPr>
              <p:cNvSpPr txBox="1"/>
              <p:nvPr/>
            </p:nvSpPr>
            <p:spPr>
              <a:xfrm>
                <a:off x="4707331" y="6447395"/>
                <a:ext cx="6097904" cy="461665"/>
              </a:xfrm>
              <a:prstGeom prst="rect">
                <a:avLst/>
              </a:prstGeom>
              <a:noFill/>
            </p:spPr>
            <p:txBody>
              <a:bodyPr wrap="square">
                <a:spAutoFit/>
              </a:bodyPr>
              <a:lstStyle/>
              <a:p>
                <a:pPr algn="ctr"/>
                <a:r>
                  <a:rPr lang="es-ES_tradnl" sz="2400" b="1"/>
                  <a:t>Hay una expresión análoga  para </a:t>
                </a:r>
                <a14:m>
                  <m:oMath xmlns:m="http://schemas.openxmlformats.org/officeDocument/2006/math">
                    <m:sSubSup>
                      <m:sSubSupPr>
                        <m:ctrlPr>
                          <a:rPr lang="es-ES" sz="2400" b="0" i="1" smtClean="0">
                            <a:latin typeface="Cambria Math" panose="02040503050406030204" pitchFamily="18" charset="0"/>
                          </a:rPr>
                        </m:ctrlPr>
                      </m:sSubSupPr>
                      <m:e>
                        <m:r>
                          <a:rPr lang="es-ES" sz="2400" b="0" i="1" smtClean="0">
                            <a:latin typeface="Cambria Math" charset="0"/>
                          </a:rPr>
                          <m:t>𝑣</m:t>
                        </m:r>
                      </m:e>
                      <m:sub>
                        <m:r>
                          <a:rPr lang="es-ES" sz="2400" b="0" i="1" smtClean="0">
                            <a:latin typeface="Cambria Math" panose="02040503050406030204" pitchFamily="18" charset="0"/>
                          </a:rPr>
                          <m:t>𝑧</m:t>
                        </m:r>
                      </m:sub>
                      <m:sup>
                        <m:r>
                          <a:rPr lang="es-ES" sz="2400" b="0" i="1" smtClean="0">
                            <a:latin typeface="Cambria Math" charset="0"/>
                          </a:rPr>
                          <m:t>′</m:t>
                        </m:r>
                      </m:sup>
                    </m:sSubSup>
                  </m:oMath>
                </a14:m>
                <a:r>
                  <a:rPr lang="es-ES_tradnl" sz="2400" b="1"/>
                  <a:t> </a:t>
                </a:r>
              </a:p>
            </p:txBody>
          </p:sp>
        </mc:Choice>
        <mc:Fallback xmlns="">
          <p:sp>
            <p:nvSpPr>
              <p:cNvPr id="10" name="TextBox 9">
                <a:extLst>
                  <a:ext uri="{FF2B5EF4-FFF2-40B4-BE49-F238E27FC236}">
                    <a16:creationId xmlns:a16="http://schemas.microsoft.com/office/drawing/2014/main" id="{43F24337-1126-C91A-91EA-28F9C397481F}"/>
                  </a:ext>
                </a:extLst>
              </p:cNvPr>
              <p:cNvSpPr txBox="1">
                <a:spLocks noRot="1" noChangeAspect="1" noMove="1" noResize="1" noEditPoints="1" noAdjustHandles="1" noChangeArrowheads="1" noChangeShapeType="1" noTextEdit="1"/>
              </p:cNvSpPr>
              <p:nvPr/>
            </p:nvSpPr>
            <p:spPr>
              <a:xfrm>
                <a:off x="4707331" y="6447395"/>
                <a:ext cx="6097904" cy="461665"/>
              </a:xfrm>
              <a:prstGeom prst="rect">
                <a:avLst/>
              </a:prstGeom>
              <a:blipFill>
                <a:blip r:embed="rId10"/>
                <a:stretch>
                  <a:fillRect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39501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dissolve">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 grpId="0"/>
      <p:bldP spid="56" grpId="0"/>
      <p:bldP spid="57" grpId="0"/>
      <p:bldP spid="5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a:t>Transformaciones de velocidades</a:t>
            </a:r>
          </a:p>
        </p:txBody>
      </p:sp>
      <p:grpSp>
        <p:nvGrpSpPr>
          <p:cNvPr id="53" name="Agrupar 52"/>
          <p:cNvGrpSpPr/>
          <p:nvPr/>
        </p:nvGrpSpPr>
        <p:grpSpPr>
          <a:xfrm>
            <a:off x="263352" y="4509120"/>
            <a:ext cx="3297633" cy="1984141"/>
            <a:chOff x="263352" y="4509120"/>
            <a:chExt cx="3297633" cy="1984141"/>
          </a:xfrm>
        </p:grpSpPr>
        <mc:AlternateContent xmlns:mc="http://schemas.openxmlformats.org/markup-compatibility/2006" xmlns:a14="http://schemas.microsoft.com/office/drawing/2010/main">
          <mc:Choice Requires="a14">
            <p:sp>
              <p:nvSpPr>
                <p:cNvPr id="6" name="CuadroTexto 5"/>
                <p:cNvSpPr txBox="1"/>
                <p:nvPr/>
              </p:nvSpPr>
              <p:spPr>
                <a:xfrm>
                  <a:off x="263352" y="4509120"/>
                  <a:ext cx="3292953" cy="4925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b="0" i="1" smtClean="0">
                                <a:latin typeface="Cambria Math" panose="02040503050406030204" pitchFamily="18" charset="0"/>
                              </a:rPr>
                            </m:ctrlPr>
                          </m:sSupPr>
                          <m:e>
                            <m:r>
                              <a:rPr lang="es-ES" sz="3200" b="0" i="1" smtClean="0">
                                <a:latin typeface="Cambria Math" charset="0"/>
                              </a:rPr>
                              <m:t>𝑥</m:t>
                            </m:r>
                          </m:e>
                          <m:sup>
                            <m:r>
                              <a:rPr lang="es-ES" sz="3200" b="0" i="1" smtClean="0">
                                <a:latin typeface="Cambria Math" charset="0"/>
                              </a:rPr>
                              <m:t>′</m:t>
                            </m:r>
                          </m:sup>
                        </m:sSup>
                        <m:r>
                          <a:rPr lang="es-ES" sz="3200" b="0" i="1" smtClean="0">
                            <a:latin typeface="Cambria Math" charset="0"/>
                          </a:rPr>
                          <m:t>=</m:t>
                        </m:r>
                        <m:r>
                          <a:rPr lang="es-ES" sz="3200" b="0" i="1" smtClean="0">
                            <a:latin typeface="Cambria Math" charset="0"/>
                          </a:rPr>
                          <m:t>𝛾</m:t>
                        </m:r>
                        <m:d>
                          <m:dPr>
                            <m:ctrlPr>
                              <a:rPr lang="es-ES" sz="3200" b="0" i="1" smtClean="0">
                                <a:latin typeface="Cambria Math" panose="02040503050406030204" pitchFamily="18" charset="0"/>
                              </a:rPr>
                            </m:ctrlPr>
                          </m:dPr>
                          <m:e>
                            <m:r>
                              <a:rPr lang="es-ES" sz="3200" b="0" i="1" smtClean="0">
                                <a:latin typeface="Cambria Math" charset="0"/>
                              </a:rPr>
                              <m:t>𝑥</m:t>
                            </m:r>
                            <m:r>
                              <a:rPr lang="es-ES" sz="3200" b="0" i="1" smtClean="0">
                                <a:latin typeface="Cambria Math" charset="0"/>
                              </a:rPr>
                              <m:t>−</m:t>
                            </m:r>
                            <m:r>
                              <a:rPr lang="es-ES" sz="3200" b="0" i="1" smtClean="0">
                                <a:latin typeface="Cambria Math" charset="0"/>
                              </a:rPr>
                              <m:t>𝑢</m:t>
                            </m:r>
                            <m:r>
                              <a:rPr lang="es-ES" sz="3200" b="0" i="1" smtClean="0">
                                <a:latin typeface="Cambria Math" charset="0"/>
                              </a:rPr>
                              <m:t> </m:t>
                            </m:r>
                            <m:r>
                              <a:rPr lang="es-ES" sz="3200" b="0" i="1" smtClean="0">
                                <a:latin typeface="Cambria Math" charset="0"/>
                              </a:rPr>
                              <m:t>𝑡</m:t>
                            </m:r>
                          </m:e>
                        </m:d>
                      </m:oMath>
                    </m:oMathPara>
                  </a14:m>
                  <a:br>
                    <a:rPr lang="es-ES" sz="3200" b="0"/>
                  </a:br>
                  <a:endParaRPr lang="es-ES_tradnl" sz="3200"/>
                </a:p>
              </p:txBody>
            </p:sp>
          </mc:Choice>
          <mc:Fallback xmlns="">
            <p:sp>
              <p:nvSpPr>
                <p:cNvPr id="6" name="CuadroTexto 5"/>
                <p:cNvSpPr txBox="1">
                  <a:spLocks noRot="1" noChangeAspect="1" noMove="1" noResize="1" noEditPoints="1" noAdjustHandles="1" noChangeArrowheads="1" noChangeShapeType="1" noTextEdit="1"/>
                </p:cNvSpPr>
                <p:nvPr/>
              </p:nvSpPr>
              <p:spPr>
                <a:xfrm>
                  <a:off x="263352" y="4509120"/>
                  <a:ext cx="3292953" cy="49250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ángulo 6"/>
                <p:cNvSpPr/>
                <p:nvPr/>
              </p:nvSpPr>
              <p:spPr>
                <a:xfrm>
                  <a:off x="514766" y="5557299"/>
                  <a:ext cx="3046219" cy="9359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s-ES" sz="3200" i="1" smtClean="0">
                                <a:latin typeface="Cambria Math" panose="02040503050406030204" pitchFamily="18" charset="0"/>
                              </a:rPr>
                            </m:ctrlPr>
                          </m:sSupPr>
                          <m:e>
                            <m:r>
                              <a:rPr lang="es-ES" sz="3200" i="1">
                                <a:latin typeface="Cambria Math" charset="0"/>
                              </a:rPr>
                              <m:t>𝑡</m:t>
                            </m:r>
                          </m:e>
                          <m:sup>
                            <m:r>
                              <a:rPr lang="es-ES" sz="3200" i="1">
                                <a:latin typeface="Cambria Math" charset="0"/>
                              </a:rPr>
                              <m:t>′</m:t>
                            </m:r>
                          </m:sup>
                        </m:sSup>
                        <m:r>
                          <a:rPr lang="es-ES" sz="3200" i="1">
                            <a:latin typeface="Cambria Math" charset="0"/>
                          </a:rPr>
                          <m:t>=</m:t>
                        </m:r>
                        <m:r>
                          <a:rPr lang="es-ES" sz="3200" i="1">
                            <a:latin typeface="Cambria Math" charset="0"/>
                          </a:rPr>
                          <m:t>𝛾</m:t>
                        </m:r>
                        <m:d>
                          <m:dPr>
                            <m:ctrlPr>
                              <a:rPr lang="es-ES" sz="3200" i="1">
                                <a:latin typeface="Cambria Math" panose="02040503050406030204" pitchFamily="18" charset="0"/>
                              </a:rPr>
                            </m:ctrlPr>
                          </m:dPr>
                          <m:e>
                            <m:r>
                              <a:rPr lang="es-ES" sz="3200" i="1">
                                <a:latin typeface="Cambria Math" charset="0"/>
                              </a:rPr>
                              <m:t>𝑡</m:t>
                            </m:r>
                            <m:r>
                              <a:rPr lang="es-ES" sz="3200" i="1">
                                <a:latin typeface="Cambria Math" charset="0"/>
                              </a:rPr>
                              <m:t>−</m:t>
                            </m:r>
                            <m:f>
                              <m:fPr>
                                <m:ctrlPr>
                                  <a:rPr lang="es-ES" sz="3200" i="1">
                                    <a:latin typeface="Cambria Math" panose="02040503050406030204" pitchFamily="18" charset="0"/>
                                  </a:rPr>
                                </m:ctrlPr>
                              </m:fPr>
                              <m:num>
                                <m:r>
                                  <a:rPr lang="es-ES" sz="3200" i="1">
                                    <a:latin typeface="Cambria Math" charset="0"/>
                                  </a:rPr>
                                  <m:t>𝑢</m:t>
                                </m:r>
                                <m:r>
                                  <a:rPr lang="es-ES" sz="3200" b="0" i="1" smtClean="0">
                                    <a:latin typeface="Cambria Math" charset="0"/>
                                  </a:rPr>
                                  <m:t> </m:t>
                                </m:r>
                                <m:r>
                                  <a:rPr lang="es-ES" sz="3200" i="1">
                                    <a:latin typeface="Cambria Math" charset="0"/>
                                  </a:rPr>
                                  <m:t>𝑥</m:t>
                                </m:r>
                              </m:num>
                              <m:den>
                                <m:sSup>
                                  <m:sSupPr>
                                    <m:ctrlPr>
                                      <a:rPr lang="es-ES" sz="3200" i="1">
                                        <a:latin typeface="Cambria Math" panose="02040503050406030204" pitchFamily="18" charset="0"/>
                                      </a:rPr>
                                    </m:ctrlPr>
                                  </m:sSupPr>
                                  <m:e>
                                    <m:r>
                                      <a:rPr lang="es-ES" sz="3200" i="1">
                                        <a:latin typeface="Cambria Math" charset="0"/>
                                      </a:rPr>
                                      <m:t>𝑐</m:t>
                                    </m:r>
                                  </m:e>
                                  <m:sup>
                                    <m:r>
                                      <a:rPr lang="es-ES" sz="3200" i="1">
                                        <a:latin typeface="Cambria Math" charset="0"/>
                                      </a:rPr>
                                      <m:t>2</m:t>
                                    </m:r>
                                  </m:sup>
                                </m:sSup>
                              </m:den>
                            </m:f>
                          </m:e>
                        </m:d>
                      </m:oMath>
                    </m:oMathPara>
                  </a14:m>
                  <a:endParaRPr lang="es-ES_tradnl" sz="3200"/>
                </a:p>
              </p:txBody>
            </p:sp>
          </mc:Choice>
          <mc:Fallback xmlns="">
            <p:sp>
              <p:nvSpPr>
                <p:cNvPr id="7" name="Rectángulo 6"/>
                <p:cNvSpPr>
                  <a:spLocks noRot="1" noChangeAspect="1" noMove="1" noResize="1" noEditPoints="1" noAdjustHandles="1" noChangeArrowheads="1" noChangeShapeType="1" noTextEdit="1"/>
                </p:cNvSpPr>
                <p:nvPr/>
              </p:nvSpPr>
              <p:spPr>
                <a:xfrm>
                  <a:off x="514766" y="5557299"/>
                  <a:ext cx="3046219" cy="935962"/>
                </a:xfrm>
                <a:prstGeom prst="rect">
                  <a:avLst/>
                </a:prstGeom>
                <a:blipFill>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CuadroTexto 21"/>
              <p:cNvSpPr txBox="1"/>
              <p:nvPr/>
            </p:nvSpPr>
            <p:spPr>
              <a:xfrm>
                <a:off x="640037" y="2096986"/>
                <a:ext cx="396326"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latin typeface="Cambria Math" charset="0"/>
                        </a:rPr>
                        <m:t>𝑆</m:t>
                      </m:r>
                    </m:oMath>
                  </m:oMathPara>
                </a14:m>
                <a:endParaRPr lang="es-ES_tradnl" sz="4000"/>
              </a:p>
            </p:txBody>
          </p:sp>
        </mc:Choice>
        <mc:Fallback xmlns="">
          <p:sp>
            <p:nvSpPr>
              <p:cNvPr id="22" name="CuadroTexto 21"/>
              <p:cNvSpPr txBox="1">
                <a:spLocks noRot="1" noChangeAspect="1" noMove="1" noResize="1" noEditPoints="1" noAdjustHandles="1" noChangeArrowheads="1" noChangeShapeType="1" noTextEdit="1"/>
              </p:cNvSpPr>
              <p:nvPr/>
            </p:nvSpPr>
            <p:spPr>
              <a:xfrm>
                <a:off x="640037" y="2096986"/>
                <a:ext cx="396326" cy="615553"/>
              </a:xfrm>
              <a:prstGeom prst="rect">
                <a:avLst/>
              </a:prstGeom>
              <a:blipFill>
                <a:blip r:embed="rId4"/>
                <a:stretch>
                  <a:fillRect/>
                </a:stretch>
              </a:blipFill>
            </p:spPr>
            <p:txBody>
              <a:bodyPr/>
              <a:lstStyle/>
              <a:p>
                <a:r>
                  <a:rPr lang="en-US">
                    <a:noFill/>
                  </a:rPr>
                  <a:t> </a:t>
                </a:r>
              </a:p>
            </p:txBody>
          </p:sp>
        </mc:Fallback>
      </mc:AlternateContent>
      <p:grpSp>
        <p:nvGrpSpPr>
          <p:cNvPr id="18" name="Agrupar 17"/>
          <p:cNvGrpSpPr/>
          <p:nvPr/>
        </p:nvGrpSpPr>
        <p:grpSpPr>
          <a:xfrm>
            <a:off x="331048" y="1212546"/>
            <a:ext cx="2892055" cy="1977656"/>
            <a:chOff x="297712" y="1679944"/>
            <a:chExt cx="2892055" cy="1977656"/>
          </a:xfrm>
        </p:grpSpPr>
        <p:sp>
          <p:nvSpPr>
            <p:cNvPr id="14" name="Forma libre 13"/>
            <p:cNvSpPr/>
            <p:nvPr/>
          </p:nvSpPr>
          <p:spPr>
            <a:xfrm>
              <a:off x="297712" y="1679944"/>
              <a:ext cx="914400" cy="1977656"/>
            </a:xfrm>
            <a:custGeom>
              <a:avLst/>
              <a:gdLst>
                <a:gd name="connsiteX0" fmla="*/ 914400 w 914400"/>
                <a:gd name="connsiteY0" fmla="*/ 0 h 1977656"/>
                <a:gd name="connsiteX1" fmla="*/ 914400 w 914400"/>
                <a:gd name="connsiteY1" fmla="*/ 1488558 h 1977656"/>
                <a:gd name="connsiteX2" fmla="*/ 0 w 914400"/>
                <a:gd name="connsiteY2" fmla="*/ 1977656 h 1977656"/>
              </a:gdLst>
              <a:ahLst/>
              <a:cxnLst>
                <a:cxn ang="0">
                  <a:pos x="connsiteX0" y="connsiteY0"/>
                </a:cxn>
                <a:cxn ang="0">
                  <a:pos x="connsiteX1" y="connsiteY1"/>
                </a:cxn>
                <a:cxn ang="0">
                  <a:pos x="connsiteX2" y="connsiteY2"/>
                </a:cxn>
              </a:cxnLst>
              <a:rect l="l" t="t" r="r" b="b"/>
              <a:pathLst>
                <a:path w="914400" h="1977656">
                  <a:moveTo>
                    <a:pt x="914400" y="0"/>
                  </a:moveTo>
                  <a:lnTo>
                    <a:pt x="914400" y="1488558"/>
                  </a:lnTo>
                  <a:lnTo>
                    <a:pt x="0" y="1977656"/>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6" name="Conector recto 15"/>
            <p:cNvCxnSpPr>
              <a:stCxn id="14" idx="1"/>
            </p:cNvCxnSpPr>
            <p:nvPr/>
          </p:nvCxnSpPr>
          <p:spPr>
            <a:xfrm>
              <a:off x="1212112" y="3168502"/>
              <a:ext cx="1977655" cy="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7" name="Agrupar 26"/>
          <p:cNvGrpSpPr/>
          <p:nvPr/>
        </p:nvGrpSpPr>
        <p:grpSpPr>
          <a:xfrm>
            <a:off x="1423496" y="1107010"/>
            <a:ext cx="2622945" cy="1942009"/>
            <a:chOff x="1978489" y="1177694"/>
            <a:chExt cx="2622945" cy="1942009"/>
          </a:xfrm>
        </p:grpSpPr>
        <p:grpSp>
          <p:nvGrpSpPr>
            <p:cNvPr id="19" name="Agrupar 18"/>
            <p:cNvGrpSpPr/>
            <p:nvPr/>
          </p:nvGrpSpPr>
          <p:grpSpPr>
            <a:xfrm>
              <a:off x="1978489" y="1689823"/>
              <a:ext cx="2622945" cy="1429880"/>
              <a:chOff x="566822" y="2084096"/>
              <a:chExt cx="2622945" cy="1429880"/>
            </a:xfrm>
          </p:grpSpPr>
          <p:sp>
            <p:nvSpPr>
              <p:cNvPr id="20" name="Forma libre 19"/>
              <p:cNvSpPr/>
              <p:nvPr/>
            </p:nvSpPr>
            <p:spPr>
              <a:xfrm>
                <a:off x="566822" y="2084096"/>
                <a:ext cx="661127" cy="1429880"/>
              </a:xfrm>
              <a:custGeom>
                <a:avLst/>
                <a:gdLst>
                  <a:gd name="connsiteX0" fmla="*/ 914400 w 914400"/>
                  <a:gd name="connsiteY0" fmla="*/ 0 h 1977656"/>
                  <a:gd name="connsiteX1" fmla="*/ 914400 w 914400"/>
                  <a:gd name="connsiteY1" fmla="*/ 1488558 h 1977656"/>
                  <a:gd name="connsiteX2" fmla="*/ 0 w 914400"/>
                  <a:gd name="connsiteY2" fmla="*/ 1977656 h 1977656"/>
                </a:gdLst>
                <a:ahLst/>
                <a:cxnLst>
                  <a:cxn ang="0">
                    <a:pos x="connsiteX0" y="connsiteY0"/>
                  </a:cxn>
                  <a:cxn ang="0">
                    <a:pos x="connsiteX1" y="connsiteY1"/>
                  </a:cxn>
                  <a:cxn ang="0">
                    <a:pos x="connsiteX2" y="connsiteY2"/>
                  </a:cxn>
                </a:cxnLst>
                <a:rect l="l" t="t" r="r" b="b"/>
                <a:pathLst>
                  <a:path w="914400" h="1977656">
                    <a:moveTo>
                      <a:pt x="914400" y="0"/>
                    </a:moveTo>
                    <a:lnTo>
                      <a:pt x="914400" y="1488558"/>
                    </a:lnTo>
                    <a:lnTo>
                      <a:pt x="0" y="1977656"/>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21" name="Conector recto 20"/>
              <p:cNvCxnSpPr/>
              <p:nvPr/>
            </p:nvCxnSpPr>
            <p:spPr>
              <a:xfrm>
                <a:off x="1212112" y="3168502"/>
                <a:ext cx="1977655" cy="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CuadroTexto 22"/>
                <p:cNvSpPr txBox="1"/>
                <p:nvPr/>
              </p:nvSpPr>
              <p:spPr>
                <a:xfrm>
                  <a:off x="2102040" y="1373924"/>
                  <a:ext cx="51937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latin typeface="Cambria Math" charset="0"/>
                          </a:rPr>
                          <m:t>𝑆</m:t>
                        </m:r>
                        <m:r>
                          <a:rPr lang="es-ES" sz="4000" b="0" i="1" smtClean="0">
                            <a:latin typeface="Cambria Math" charset="0"/>
                          </a:rPr>
                          <m:t>′</m:t>
                        </m:r>
                      </m:oMath>
                    </m:oMathPara>
                  </a14:m>
                  <a:endParaRPr lang="es-ES_tradnl" sz="4000"/>
                </a:p>
              </p:txBody>
            </p:sp>
          </mc:Choice>
          <mc:Fallback xmlns="">
            <p:sp>
              <p:nvSpPr>
                <p:cNvPr id="23" name="CuadroTexto 22"/>
                <p:cNvSpPr txBox="1">
                  <a:spLocks noRot="1" noChangeAspect="1" noMove="1" noResize="1" noEditPoints="1" noAdjustHandles="1" noChangeArrowheads="1" noChangeShapeType="1" noTextEdit="1"/>
                </p:cNvSpPr>
                <p:nvPr/>
              </p:nvSpPr>
              <p:spPr>
                <a:xfrm>
                  <a:off x="2102040" y="1373924"/>
                  <a:ext cx="519373" cy="615553"/>
                </a:xfrm>
                <a:prstGeom prst="rect">
                  <a:avLst/>
                </a:prstGeom>
                <a:blipFill>
                  <a:blip r:embed="rId5"/>
                  <a:stretch>
                    <a:fillRect/>
                  </a:stretch>
                </a:blipFill>
              </p:spPr>
              <p:txBody>
                <a:bodyPr/>
                <a:lstStyle/>
                <a:p>
                  <a:r>
                    <a:rPr lang="en-US">
                      <a:noFill/>
                    </a:rPr>
                    <a:t> </a:t>
                  </a:r>
                </a:p>
              </p:txBody>
            </p:sp>
          </mc:Fallback>
        </mc:AlternateContent>
        <p:cxnSp>
          <p:nvCxnSpPr>
            <p:cNvPr id="25" name="Conector recto de flecha 24"/>
            <p:cNvCxnSpPr/>
            <p:nvPr/>
          </p:nvCxnSpPr>
          <p:spPr>
            <a:xfrm>
              <a:off x="2639616" y="1844824"/>
              <a:ext cx="821149"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ángulo 25"/>
                <p:cNvSpPr/>
                <p:nvPr/>
              </p:nvSpPr>
              <p:spPr>
                <a:xfrm>
                  <a:off x="2943894" y="1177694"/>
                  <a:ext cx="1536574" cy="511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charset="0"/>
                              </a:rPr>
                              <m:t>𝑣</m:t>
                            </m:r>
                          </m:e>
                          <m:sub>
                            <m:sSup>
                              <m:sSupPr>
                                <m:ctrlPr>
                                  <a:rPr lang="es-ES" sz="2400" b="0" i="1" smtClean="0">
                                    <a:latin typeface="Cambria Math" panose="02040503050406030204" pitchFamily="18" charset="0"/>
                                  </a:rPr>
                                </m:ctrlPr>
                              </m:sSupPr>
                              <m:e>
                                <m:r>
                                  <a:rPr lang="es-ES" sz="2400" b="0" i="1" smtClean="0">
                                    <a:latin typeface="Cambria Math" charset="0"/>
                                  </a:rPr>
                                  <m:t>𝑆</m:t>
                                </m:r>
                              </m:e>
                              <m:sup>
                                <m:r>
                                  <a:rPr lang="es-ES" sz="2400" b="0" i="1" smtClean="0">
                                    <a:latin typeface="Cambria Math" charset="0"/>
                                  </a:rPr>
                                  <m:t>′</m:t>
                                </m:r>
                              </m:sup>
                            </m:sSup>
                            <m:r>
                              <a:rPr lang="es-ES" sz="2400" b="0" i="1" smtClean="0">
                                <a:latin typeface="Cambria Math" charset="0"/>
                              </a:rPr>
                              <m:t>/</m:t>
                            </m:r>
                            <m:r>
                              <a:rPr lang="es-ES" sz="2400" b="0" i="1" smtClean="0">
                                <a:latin typeface="Cambria Math" charset="0"/>
                              </a:rPr>
                              <m:t>𝑆</m:t>
                            </m:r>
                          </m:sub>
                        </m:sSub>
                        <m:r>
                          <a:rPr lang="es-ES" sz="2400" b="0" i="1" smtClean="0">
                            <a:latin typeface="Cambria Math" charset="0"/>
                          </a:rPr>
                          <m:t>=</m:t>
                        </m:r>
                        <m:r>
                          <a:rPr lang="es-ES" sz="2400" b="0" i="1" smtClean="0">
                            <a:latin typeface="Cambria Math" charset="0"/>
                          </a:rPr>
                          <m:t>𝑢</m:t>
                        </m:r>
                        <m:r>
                          <a:rPr lang="es-ES" sz="2400" b="0" i="1" smtClean="0">
                            <a:latin typeface="Cambria Math" charset="0"/>
                          </a:rPr>
                          <m:t> </m:t>
                        </m:r>
                      </m:oMath>
                    </m:oMathPara>
                  </a14:m>
                  <a:endParaRPr lang="es-ES_tradnl" sz="2400"/>
                </a:p>
              </p:txBody>
            </p:sp>
          </mc:Choice>
          <mc:Fallback xmlns="">
            <p:sp>
              <p:nvSpPr>
                <p:cNvPr id="26" name="Rectángulo 25"/>
                <p:cNvSpPr>
                  <a:spLocks noRot="1" noChangeAspect="1" noMove="1" noResize="1" noEditPoints="1" noAdjustHandles="1" noChangeArrowheads="1" noChangeShapeType="1" noTextEdit="1"/>
                </p:cNvSpPr>
                <p:nvPr/>
              </p:nvSpPr>
              <p:spPr>
                <a:xfrm>
                  <a:off x="2943894" y="1177694"/>
                  <a:ext cx="1536574" cy="511358"/>
                </a:xfrm>
                <a:prstGeom prst="rect">
                  <a:avLst/>
                </a:prstGeom>
                <a:blipFill>
                  <a:blip r:embed="rId6"/>
                  <a:stretch>
                    <a:fillRect b="-12048"/>
                  </a:stretch>
                </a:blipFill>
              </p:spPr>
              <p:txBody>
                <a:bodyPr/>
                <a:lstStyle/>
                <a:p>
                  <a:r>
                    <a:rPr lang="en-US">
                      <a:noFill/>
                    </a:rPr>
                    <a:t> </a:t>
                  </a:r>
                </a:p>
              </p:txBody>
            </p:sp>
          </mc:Fallback>
        </mc:AlternateContent>
      </p:grpSp>
      <p:grpSp>
        <p:nvGrpSpPr>
          <p:cNvPr id="30" name="Agrupar 29"/>
          <p:cNvGrpSpPr/>
          <p:nvPr/>
        </p:nvGrpSpPr>
        <p:grpSpPr>
          <a:xfrm>
            <a:off x="3032864" y="1910065"/>
            <a:ext cx="1145287" cy="536394"/>
            <a:chOff x="3032864" y="1910065"/>
            <a:chExt cx="1145287" cy="536394"/>
          </a:xfrm>
        </p:grpSpPr>
        <p:sp>
          <p:nvSpPr>
            <p:cNvPr id="28" name="Elipse 27"/>
            <p:cNvSpPr/>
            <p:nvPr/>
          </p:nvSpPr>
          <p:spPr>
            <a:xfrm>
              <a:off x="3032864" y="2201374"/>
              <a:ext cx="245085" cy="2450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CuadroTexto 28"/>
            <p:cNvSpPr txBox="1"/>
            <p:nvPr/>
          </p:nvSpPr>
          <p:spPr>
            <a:xfrm>
              <a:off x="3384344" y="1910065"/>
              <a:ext cx="793807" cy="369332"/>
            </a:xfrm>
            <a:prstGeom prst="rect">
              <a:avLst/>
            </a:prstGeom>
            <a:noFill/>
          </p:spPr>
          <p:txBody>
            <a:bodyPr wrap="none" rtlCol="0">
              <a:spAutoFit/>
            </a:bodyPr>
            <a:lstStyle/>
            <a:p>
              <a:r>
                <a:rPr lang="es-ES_tradnl"/>
                <a:t>objeto</a:t>
              </a:r>
            </a:p>
          </p:txBody>
        </p:sp>
      </p:grpSp>
      <p:cxnSp>
        <p:nvCxnSpPr>
          <p:cNvPr id="32" name="Conector recto de flecha 31"/>
          <p:cNvCxnSpPr>
            <a:stCxn id="14" idx="1"/>
            <a:endCxn id="28" idx="3"/>
          </p:cNvCxnSpPr>
          <p:nvPr/>
        </p:nvCxnSpPr>
        <p:spPr>
          <a:xfrm flipV="1">
            <a:off x="1245448" y="2410567"/>
            <a:ext cx="1823308" cy="290537"/>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CuadroTexto 57"/>
              <p:cNvSpPr txBox="1"/>
              <p:nvPr/>
            </p:nvSpPr>
            <p:spPr>
              <a:xfrm>
                <a:off x="5477872" y="1393039"/>
                <a:ext cx="3059346" cy="1192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ES" sz="3200" b="0" i="1" smtClean="0">
                              <a:latin typeface="Cambria Math" panose="02040503050406030204" pitchFamily="18" charset="0"/>
                            </a:rPr>
                          </m:ctrlPr>
                        </m:sSubSupPr>
                        <m:e>
                          <m:r>
                            <a:rPr lang="es-ES" sz="3200" b="0" i="1" smtClean="0">
                              <a:latin typeface="Cambria Math" charset="0"/>
                            </a:rPr>
                            <m:t>𝑣</m:t>
                          </m:r>
                        </m:e>
                        <m:sub>
                          <m:r>
                            <a:rPr lang="es-ES" sz="3200" b="0" i="1" smtClean="0">
                              <a:latin typeface="Cambria Math" charset="0"/>
                            </a:rPr>
                            <m:t>𝑥</m:t>
                          </m:r>
                        </m:sub>
                        <m:sup>
                          <m:r>
                            <a:rPr lang="es-ES" sz="3200" b="0" i="1" smtClean="0">
                              <a:latin typeface="Cambria Math" charset="0"/>
                            </a:rPr>
                            <m:t>′</m:t>
                          </m:r>
                        </m:sup>
                      </m:sSubSup>
                      <m:r>
                        <a:rPr lang="es-ES" sz="3200" b="0" i="1" smtClean="0">
                          <a:solidFill>
                            <a:prstClr val="black"/>
                          </a:solidFill>
                          <a:latin typeface="Cambria Math" charset="0"/>
                        </a:rPr>
                        <m:t>=</m:t>
                      </m:r>
                      <m:f>
                        <m:fPr>
                          <m:ctrlPr>
                            <a:rPr lang="es-ES" sz="3200" b="0" i="1" smtClean="0">
                              <a:solidFill>
                                <a:prstClr val="black"/>
                              </a:solidFill>
                              <a:latin typeface="Cambria Math" panose="02040503050406030204" pitchFamily="18" charset="0"/>
                            </a:rPr>
                          </m:ctrlPr>
                        </m:fPr>
                        <m:num>
                          <m:sSub>
                            <m:sSubPr>
                              <m:ctrlPr>
                                <a:rPr lang="es-ES" sz="3200" i="1">
                                  <a:solidFill>
                                    <a:prstClr val="black"/>
                                  </a:solidFill>
                                  <a:latin typeface="Cambria Math" panose="02040503050406030204" pitchFamily="18" charset="0"/>
                                </a:rPr>
                              </m:ctrlPr>
                            </m:sSubPr>
                            <m:e>
                              <m:r>
                                <a:rPr lang="es-ES" sz="3200" i="1">
                                  <a:solidFill>
                                    <a:prstClr val="black"/>
                                  </a:solidFill>
                                  <a:latin typeface="Cambria Math" charset="0"/>
                                </a:rPr>
                                <m:t>𝑣</m:t>
                              </m:r>
                            </m:e>
                            <m:sub>
                              <m:r>
                                <a:rPr lang="es-ES" sz="3200" i="1">
                                  <a:solidFill>
                                    <a:prstClr val="black"/>
                                  </a:solidFill>
                                  <a:latin typeface="Cambria Math" charset="0"/>
                                </a:rPr>
                                <m:t>𝑥</m:t>
                              </m:r>
                            </m:sub>
                          </m:sSub>
                          <m:r>
                            <a:rPr lang="es-ES" sz="3200" i="1">
                              <a:solidFill>
                                <a:prstClr val="black"/>
                              </a:solidFill>
                              <a:latin typeface="Cambria Math" charset="0"/>
                            </a:rPr>
                            <m:t>−</m:t>
                          </m:r>
                          <m:r>
                            <a:rPr lang="es-ES" sz="3200" i="1">
                              <a:solidFill>
                                <a:prstClr val="black"/>
                              </a:solidFill>
                              <a:latin typeface="Cambria Math" charset="0"/>
                            </a:rPr>
                            <m:t>𝑢</m:t>
                          </m:r>
                        </m:num>
                        <m:den>
                          <m:r>
                            <a:rPr lang="es-ES" sz="3200" i="1">
                              <a:latin typeface="Cambria Math" charset="0"/>
                            </a:rPr>
                            <m:t>1−</m:t>
                          </m:r>
                          <m:f>
                            <m:fPr>
                              <m:ctrlPr>
                                <a:rPr lang="es-ES" sz="3200" i="1">
                                  <a:latin typeface="Cambria Math" panose="02040503050406030204" pitchFamily="18" charset="0"/>
                                </a:rPr>
                              </m:ctrlPr>
                            </m:fPr>
                            <m:num>
                              <m:r>
                                <a:rPr lang="es-ES" sz="3200" i="1">
                                  <a:latin typeface="Cambria Math" charset="0"/>
                                </a:rPr>
                                <m:t>𝑢</m:t>
                              </m:r>
                              <m:r>
                                <a:rPr lang="es-ES" sz="3200" i="1">
                                  <a:latin typeface="Cambria Math" charset="0"/>
                                </a:rPr>
                                <m:t> </m:t>
                              </m:r>
                              <m:sSub>
                                <m:sSubPr>
                                  <m:ctrlPr>
                                    <a:rPr lang="es-ES" sz="3200" i="1">
                                      <a:latin typeface="Cambria Math" panose="02040503050406030204" pitchFamily="18" charset="0"/>
                                    </a:rPr>
                                  </m:ctrlPr>
                                </m:sSubPr>
                                <m:e>
                                  <m:r>
                                    <a:rPr lang="es-ES" sz="3200" i="1">
                                      <a:latin typeface="Cambria Math" charset="0"/>
                                    </a:rPr>
                                    <m:t>𝑣</m:t>
                                  </m:r>
                                </m:e>
                                <m:sub>
                                  <m:r>
                                    <a:rPr lang="es-ES" sz="3200" i="1">
                                      <a:latin typeface="Cambria Math" charset="0"/>
                                    </a:rPr>
                                    <m:t>𝑥</m:t>
                                  </m:r>
                                </m:sub>
                              </m:sSub>
                            </m:num>
                            <m:den>
                              <m:sSup>
                                <m:sSupPr>
                                  <m:ctrlPr>
                                    <a:rPr lang="es-ES" sz="3200" i="1">
                                      <a:latin typeface="Cambria Math" panose="02040503050406030204" pitchFamily="18" charset="0"/>
                                    </a:rPr>
                                  </m:ctrlPr>
                                </m:sSupPr>
                                <m:e>
                                  <m:r>
                                    <a:rPr lang="es-ES" sz="3200" i="1">
                                      <a:latin typeface="Cambria Math" charset="0"/>
                                    </a:rPr>
                                    <m:t>𝑐</m:t>
                                  </m:r>
                                </m:e>
                                <m:sup>
                                  <m:r>
                                    <a:rPr lang="es-ES" sz="3200" i="1">
                                      <a:latin typeface="Cambria Math" charset="0"/>
                                    </a:rPr>
                                    <m:t>2</m:t>
                                  </m:r>
                                </m:sup>
                              </m:sSup>
                            </m:den>
                          </m:f>
                        </m:den>
                      </m:f>
                    </m:oMath>
                  </m:oMathPara>
                </a14:m>
                <a:endParaRPr lang="es-ES_tradnl" sz="3200"/>
              </a:p>
            </p:txBody>
          </p:sp>
        </mc:Choice>
        <mc:Fallback xmlns="">
          <p:sp>
            <p:nvSpPr>
              <p:cNvPr id="58" name="CuadroTexto 57"/>
              <p:cNvSpPr txBox="1">
                <a:spLocks noRot="1" noChangeAspect="1" noMove="1" noResize="1" noEditPoints="1" noAdjustHandles="1" noChangeArrowheads="1" noChangeShapeType="1" noTextEdit="1"/>
              </p:cNvSpPr>
              <p:nvPr/>
            </p:nvSpPr>
            <p:spPr>
              <a:xfrm>
                <a:off x="5477872" y="1393039"/>
                <a:ext cx="3059346" cy="1192955"/>
              </a:xfrm>
              <a:prstGeom prst="rect">
                <a:avLst/>
              </a:prstGeom>
              <a:blipFill>
                <a:blip r:embed="rId7"/>
                <a:stretch>
                  <a:fillRect/>
                </a:stretch>
              </a:blipFill>
            </p:spPr>
            <p:txBody>
              <a:bodyPr/>
              <a:lstStyle/>
              <a:p>
                <a:r>
                  <a:rPr lang="en-US">
                    <a:noFill/>
                  </a:rPr>
                  <a:t> </a:t>
                </a:r>
              </a:p>
            </p:txBody>
          </p:sp>
        </mc:Fallback>
      </mc:AlternateContent>
      <p:sp>
        <p:nvSpPr>
          <p:cNvPr id="5" name="CuadroTexto 4"/>
          <p:cNvSpPr txBox="1"/>
          <p:nvPr/>
        </p:nvSpPr>
        <p:spPr>
          <a:xfrm>
            <a:off x="6096000" y="3135647"/>
            <a:ext cx="5038302" cy="461665"/>
          </a:xfrm>
          <a:prstGeom prst="rect">
            <a:avLst/>
          </a:prstGeom>
          <a:noFill/>
        </p:spPr>
        <p:txBody>
          <a:bodyPr wrap="none" rtlCol="0">
            <a:spAutoFit/>
          </a:bodyPr>
          <a:lstStyle/>
          <a:p>
            <a:r>
              <a:rPr lang="es-ES_tradnl" sz="2400" b="1">
                <a:solidFill>
                  <a:schemeClr val="accent6">
                    <a:lumMod val="75000"/>
                  </a:schemeClr>
                </a:solidFill>
              </a:rPr>
              <a:t>¿</a:t>
            </a:r>
            <a:r>
              <a:rPr lang="es-ES_tradnl" sz="2400" b="1" err="1">
                <a:solidFill>
                  <a:schemeClr val="accent6">
                    <a:lumMod val="75000"/>
                  </a:schemeClr>
                </a:solidFill>
              </a:rPr>
              <a:t>cu</a:t>
            </a:r>
            <a:r>
              <a:rPr lang="es-ES" sz="2400" b="1" err="1">
                <a:solidFill>
                  <a:schemeClr val="accent6">
                    <a:lumMod val="75000"/>
                  </a:schemeClr>
                </a:solidFill>
              </a:rPr>
              <a:t>ál</a:t>
            </a:r>
            <a:r>
              <a:rPr lang="es-ES" sz="2400" b="1">
                <a:solidFill>
                  <a:schemeClr val="accent6">
                    <a:lumMod val="75000"/>
                  </a:schemeClr>
                </a:solidFill>
              </a:rPr>
              <a:t> sería su transformación inversa</a:t>
            </a:r>
            <a:r>
              <a:rPr lang="es-ES_tradnl" sz="2400" b="1">
                <a:solidFill>
                  <a:schemeClr val="accent6">
                    <a:lumMod val="75000"/>
                  </a:schemeClr>
                </a:solidFill>
              </a:rPr>
              <a:t>?</a:t>
            </a:r>
          </a:p>
        </p:txBody>
      </p:sp>
      <mc:AlternateContent xmlns:mc="http://schemas.openxmlformats.org/markup-compatibility/2006" xmlns:a14="http://schemas.microsoft.com/office/drawing/2010/main">
        <mc:Choice Requires="a14">
          <p:sp>
            <p:nvSpPr>
              <p:cNvPr id="33" name="CuadroTexto 32"/>
              <p:cNvSpPr txBox="1"/>
              <p:nvPr/>
            </p:nvSpPr>
            <p:spPr>
              <a:xfrm>
                <a:off x="9091123" y="5269158"/>
                <a:ext cx="3059346" cy="1429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3200" b="0" i="1" smtClean="0">
                              <a:latin typeface="Cambria Math" panose="02040503050406030204" pitchFamily="18" charset="0"/>
                            </a:rPr>
                          </m:ctrlPr>
                        </m:sSubPr>
                        <m:e>
                          <m:r>
                            <a:rPr lang="es-ES" sz="3200" b="0" i="1" smtClean="0">
                              <a:latin typeface="Cambria Math" charset="0"/>
                            </a:rPr>
                            <m:t>𝑣</m:t>
                          </m:r>
                        </m:e>
                        <m:sub>
                          <m:r>
                            <a:rPr lang="es-ES" sz="3200" b="0" i="1" smtClean="0">
                              <a:latin typeface="Cambria Math" charset="0"/>
                            </a:rPr>
                            <m:t>𝑥</m:t>
                          </m:r>
                        </m:sub>
                      </m:sSub>
                      <m:r>
                        <a:rPr lang="es-ES" sz="3200" b="0" i="1" smtClean="0">
                          <a:solidFill>
                            <a:prstClr val="black"/>
                          </a:solidFill>
                          <a:latin typeface="Cambria Math" charset="0"/>
                        </a:rPr>
                        <m:t>=</m:t>
                      </m:r>
                      <m:f>
                        <m:fPr>
                          <m:ctrlPr>
                            <a:rPr lang="es-ES" sz="3200" b="0" i="1" smtClean="0">
                              <a:solidFill>
                                <a:prstClr val="black"/>
                              </a:solidFill>
                              <a:latin typeface="Cambria Math" panose="02040503050406030204" pitchFamily="18" charset="0"/>
                            </a:rPr>
                          </m:ctrlPr>
                        </m:fPr>
                        <m:num>
                          <m:sSub>
                            <m:sSubPr>
                              <m:ctrlPr>
                                <a:rPr lang="es-ES" sz="3200" i="1">
                                  <a:solidFill>
                                    <a:prstClr val="black"/>
                                  </a:solidFill>
                                  <a:latin typeface="Cambria Math" panose="02040503050406030204" pitchFamily="18" charset="0"/>
                                </a:rPr>
                              </m:ctrlPr>
                            </m:sSubPr>
                            <m:e>
                              <m:r>
                                <a:rPr lang="es-ES" sz="3200" i="1">
                                  <a:solidFill>
                                    <a:prstClr val="black"/>
                                  </a:solidFill>
                                  <a:latin typeface="Cambria Math" charset="0"/>
                                </a:rPr>
                                <m:t>𝑣</m:t>
                              </m:r>
                              <m:r>
                                <a:rPr lang="es-ES" sz="3200" b="0" i="1" smtClean="0">
                                  <a:solidFill>
                                    <a:prstClr val="black"/>
                                  </a:solidFill>
                                  <a:latin typeface="Cambria Math" charset="0"/>
                                </a:rPr>
                                <m:t>′</m:t>
                              </m:r>
                            </m:e>
                            <m:sub>
                              <m:r>
                                <a:rPr lang="es-ES" sz="3200" i="1">
                                  <a:solidFill>
                                    <a:prstClr val="black"/>
                                  </a:solidFill>
                                  <a:latin typeface="Cambria Math" charset="0"/>
                                </a:rPr>
                                <m:t>𝑥</m:t>
                              </m:r>
                            </m:sub>
                          </m:sSub>
                          <m:r>
                            <a:rPr lang="es-ES" sz="3200" b="0" i="1" smtClean="0">
                              <a:solidFill>
                                <a:prstClr val="black"/>
                              </a:solidFill>
                              <a:latin typeface="Cambria Math" charset="0"/>
                            </a:rPr>
                            <m:t>+</m:t>
                          </m:r>
                          <m:r>
                            <a:rPr lang="es-ES" sz="3200" i="1">
                              <a:solidFill>
                                <a:prstClr val="black"/>
                              </a:solidFill>
                              <a:latin typeface="Cambria Math" charset="0"/>
                            </a:rPr>
                            <m:t>𝑢</m:t>
                          </m:r>
                        </m:num>
                        <m:den>
                          <m:r>
                            <a:rPr lang="es-ES" sz="3200" i="1">
                              <a:latin typeface="Cambria Math" charset="0"/>
                            </a:rPr>
                            <m:t>1</m:t>
                          </m:r>
                          <m:r>
                            <a:rPr lang="es-ES" sz="3200" b="0" i="1" smtClean="0">
                              <a:latin typeface="Cambria Math" charset="0"/>
                            </a:rPr>
                            <m:t>+</m:t>
                          </m:r>
                          <m:f>
                            <m:fPr>
                              <m:ctrlPr>
                                <a:rPr lang="es-ES" sz="3200" i="1">
                                  <a:latin typeface="Cambria Math" panose="02040503050406030204" pitchFamily="18" charset="0"/>
                                </a:rPr>
                              </m:ctrlPr>
                            </m:fPr>
                            <m:num>
                              <m:r>
                                <a:rPr lang="es-ES" sz="3200" i="1">
                                  <a:latin typeface="Cambria Math" charset="0"/>
                                </a:rPr>
                                <m:t>𝑢</m:t>
                              </m:r>
                              <m:r>
                                <a:rPr lang="es-ES" sz="3200" i="1">
                                  <a:latin typeface="Cambria Math" charset="0"/>
                                </a:rPr>
                                <m:t> </m:t>
                              </m:r>
                              <m:sSub>
                                <m:sSubPr>
                                  <m:ctrlPr>
                                    <a:rPr lang="es-ES" sz="3200" i="1">
                                      <a:latin typeface="Cambria Math" panose="02040503050406030204" pitchFamily="18" charset="0"/>
                                    </a:rPr>
                                  </m:ctrlPr>
                                </m:sSubPr>
                                <m:e>
                                  <m:r>
                                    <a:rPr lang="es-ES" sz="3200" i="1">
                                      <a:latin typeface="Cambria Math" charset="0"/>
                                    </a:rPr>
                                    <m:t>𝑣</m:t>
                                  </m:r>
                                  <m:r>
                                    <a:rPr lang="es-ES" sz="3200" b="0" i="1" smtClean="0">
                                      <a:latin typeface="Cambria Math" charset="0"/>
                                    </a:rPr>
                                    <m:t>′</m:t>
                                  </m:r>
                                </m:e>
                                <m:sub>
                                  <m:r>
                                    <a:rPr lang="es-ES" sz="3200" i="1">
                                      <a:latin typeface="Cambria Math" charset="0"/>
                                    </a:rPr>
                                    <m:t>𝑥</m:t>
                                  </m:r>
                                </m:sub>
                              </m:sSub>
                            </m:num>
                            <m:den>
                              <m:sSup>
                                <m:sSupPr>
                                  <m:ctrlPr>
                                    <a:rPr lang="es-ES" sz="3200" i="1">
                                      <a:latin typeface="Cambria Math" panose="02040503050406030204" pitchFamily="18" charset="0"/>
                                    </a:rPr>
                                  </m:ctrlPr>
                                </m:sSupPr>
                                <m:e>
                                  <m:r>
                                    <a:rPr lang="es-ES" sz="3200" i="1">
                                      <a:latin typeface="Cambria Math" charset="0"/>
                                    </a:rPr>
                                    <m:t>𝑐</m:t>
                                  </m:r>
                                </m:e>
                                <m:sup>
                                  <m:r>
                                    <a:rPr lang="es-ES" sz="3200" i="1">
                                      <a:latin typeface="Cambria Math" charset="0"/>
                                    </a:rPr>
                                    <m:t>2</m:t>
                                  </m:r>
                                </m:sup>
                              </m:sSup>
                            </m:den>
                          </m:f>
                        </m:den>
                      </m:f>
                    </m:oMath>
                  </m:oMathPara>
                </a14:m>
                <a:endParaRPr lang="es-ES_tradnl" sz="3200"/>
              </a:p>
            </p:txBody>
          </p:sp>
        </mc:Choice>
        <mc:Fallback xmlns="">
          <p:sp>
            <p:nvSpPr>
              <p:cNvPr id="33" name="CuadroTexto 32"/>
              <p:cNvSpPr txBox="1">
                <a:spLocks noRot="1" noChangeAspect="1" noMove="1" noResize="1" noEditPoints="1" noAdjustHandles="1" noChangeArrowheads="1" noChangeShapeType="1" noTextEdit="1"/>
              </p:cNvSpPr>
              <p:nvPr/>
            </p:nvSpPr>
            <p:spPr>
              <a:xfrm>
                <a:off x="9091123" y="5269158"/>
                <a:ext cx="3059346" cy="1429815"/>
              </a:xfrm>
              <a:prstGeom prst="rect">
                <a:avLst/>
              </a:prstGeom>
              <a:blipFill>
                <a:blip r:embed="rId8"/>
                <a:stretch>
                  <a:fillRect/>
                </a:stretch>
              </a:blipFill>
            </p:spPr>
            <p:txBody>
              <a:bodyPr/>
              <a:lstStyle/>
              <a:p>
                <a:r>
                  <a:rPr lang="en-US">
                    <a:noFill/>
                  </a:rPr>
                  <a:t> </a:t>
                </a:r>
              </a:p>
            </p:txBody>
          </p:sp>
        </mc:Fallback>
      </mc:AlternateContent>
      <p:grpSp>
        <p:nvGrpSpPr>
          <p:cNvPr id="35" name="Agrupar 43">
            <a:extLst>
              <a:ext uri="{FF2B5EF4-FFF2-40B4-BE49-F238E27FC236}">
                <a16:creationId xmlns:a16="http://schemas.microsoft.com/office/drawing/2014/main" id="{86C3A2EE-2155-4DA9-ABE7-E99B500A8D8D}"/>
              </a:ext>
            </a:extLst>
          </p:cNvPr>
          <p:cNvGrpSpPr/>
          <p:nvPr/>
        </p:nvGrpSpPr>
        <p:grpSpPr>
          <a:xfrm>
            <a:off x="7479314" y="4918791"/>
            <a:ext cx="1205834" cy="546985"/>
            <a:chOff x="3032864" y="2347938"/>
            <a:chExt cx="1202614" cy="545524"/>
          </a:xfrm>
        </p:grpSpPr>
        <p:sp>
          <p:nvSpPr>
            <p:cNvPr id="36" name="Elipse 35">
              <a:extLst>
                <a:ext uri="{FF2B5EF4-FFF2-40B4-BE49-F238E27FC236}">
                  <a16:creationId xmlns:a16="http://schemas.microsoft.com/office/drawing/2014/main" id="{3500EF42-7189-4007-8CB2-3FE713E70421}"/>
                </a:ext>
              </a:extLst>
            </p:cNvPr>
            <p:cNvSpPr/>
            <p:nvPr/>
          </p:nvSpPr>
          <p:spPr>
            <a:xfrm>
              <a:off x="3032864" y="2648377"/>
              <a:ext cx="245085" cy="2450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CuadroTexto 36">
              <a:extLst>
                <a:ext uri="{FF2B5EF4-FFF2-40B4-BE49-F238E27FC236}">
                  <a16:creationId xmlns:a16="http://schemas.microsoft.com/office/drawing/2014/main" id="{C968F201-8843-49F5-8C03-562843B377D0}"/>
                </a:ext>
              </a:extLst>
            </p:cNvPr>
            <p:cNvSpPr txBox="1"/>
            <p:nvPr/>
          </p:nvSpPr>
          <p:spPr>
            <a:xfrm>
              <a:off x="3441671" y="2347938"/>
              <a:ext cx="793807" cy="369332"/>
            </a:xfrm>
            <a:prstGeom prst="rect">
              <a:avLst/>
            </a:prstGeom>
            <a:noFill/>
          </p:spPr>
          <p:txBody>
            <a:bodyPr wrap="none" rtlCol="0">
              <a:spAutoFit/>
            </a:bodyPr>
            <a:lstStyle/>
            <a:p>
              <a:r>
                <a:rPr lang="es-ES_tradnl"/>
                <a:t>objeto</a:t>
              </a:r>
            </a:p>
          </p:txBody>
        </p:sp>
      </p:grpSp>
      <p:grpSp>
        <p:nvGrpSpPr>
          <p:cNvPr id="4" name="Group 3">
            <a:extLst>
              <a:ext uri="{FF2B5EF4-FFF2-40B4-BE49-F238E27FC236}">
                <a16:creationId xmlns:a16="http://schemas.microsoft.com/office/drawing/2014/main" id="{B728B839-267F-A07B-89F0-3EE1703A44CB}"/>
              </a:ext>
            </a:extLst>
          </p:cNvPr>
          <p:cNvGrpSpPr/>
          <p:nvPr/>
        </p:nvGrpSpPr>
        <p:grpSpPr>
          <a:xfrm>
            <a:off x="4770500" y="4122740"/>
            <a:ext cx="3725105" cy="2088771"/>
            <a:chOff x="4770500" y="4122740"/>
            <a:chExt cx="3725105" cy="2088771"/>
          </a:xfrm>
        </p:grpSpPr>
        <p:grpSp>
          <p:nvGrpSpPr>
            <p:cNvPr id="38" name="Agrupar 32">
              <a:extLst>
                <a:ext uri="{FF2B5EF4-FFF2-40B4-BE49-F238E27FC236}">
                  <a16:creationId xmlns:a16="http://schemas.microsoft.com/office/drawing/2014/main" id="{90AD2498-7B23-4489-AC10-7ABE881DD185}"/>
                </a:ext>
              </a:extLst>
            </p:cNvPr>
            <p:cNvGrpSpPr/>
            <p:nvPr/>
          </p:nvGrpSpPr>
          <p:grpSpPr>
            <a:xfrm>
              <a:off x="4770500" y="4228558"/>
              <a:ext cx="2873742" cy="1982953"/>
              <a:chOff x="297712" y="1679944"/>
              <a:chExt cx="2866067" cy="1977656"/>
            </a:xfrm>
          </p:grpSpPr>
          <p:sp>
            <p:nvSpPr>
              <p:cNvPr id="47" name="Forma libre 33">
                <a:extLst>
                  <a:ext uri="{FF2B5EF4-FFF2-40B4-BE49-F238E27FC236}">
                    <a16:creationId xmlns:a16="http://schemas.microsoft.com/office/drawing/2014/main" id="{1D4721F5-A367-46F2-8809-2F47D4040340}"/>
                  </a:ext>
                </a:extLst>
              </p:cNvPr>
              <p:cNvSpPr/>
              <p:nvPr/>
            </p:nvSpPr>
            <p:spPr>
              <a:xfrm>
                <a:off x="297712" y="1679944"/>
                <a:ext cx="914400" cy="1977656"/>
              </a:xfrm>
              <a:custGeom>
                <a:avLst/>
                <a:gdLst>
                  <a:gd name="connsiteX0" fmla="*/ 914400 w 914400"/>
                  <a:gd name="connsiteY0" fmla="*/ 0 h 1977656"/>
                  <a:gd name="connsiteX1" fmla="*/ 914400 w 914400"/>
                  <a:gd name="connsiteY1" fmla="*/ 1488558 h 1977656"/>
                  <a:gd name="connsiteX2" fmla="*/ 0 w 914400"/>
                  <a:gd name="connsiteY2" fmla="*/ 1977656 h 1977656"/>
                </a:gdLst>
                <a:ahLst/>
                <a:cxnLst>
                  <a:cxn ang="0">
                    <a:pos x="connsiteX0" y="connsiteY0"/>
                  </a:cxn>
                  <a:cxn ang="0">
                    <a:pos x="connsiteX1" y="connsiteY1"/>
                  </a:cxn>
                  <a:cxn ang="0">
                    <a:pos x="connsiteX2" y="connsiteY2"/>
                  </a:cxn>
                </a:cxnLst>
                <a:rect l="l" t="t" r="r" b="b"/>
                <a:pathLst>
                  <a:path w="914400" h="1977656">
                    <a:moveTo>
                      <a:pt x="914400" y="0"/>
                    </a:moveTo>
                    <a:lnTo>
                      <a:pt x="914400" y="1488558"/>
                    </a:lnTo>
                    <a:lnTo>
                      <a:pt x="0" y="1977656"/>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48" name="Conector recto 47">
                <a:extLst>
                  <a:ext uri="{FF2B5EF4-FFF2-40B4-BE49-F238E27FC236}">
                    <a16:creationId xmlns:a16="http://schemas.microsoft.com/office/drawing/2014/main" id="{E2CD22D0-A99B-4FEA-B984-83FE58C20897}"/>
                  </a:ext>
                </a:extLst>
              </p:cNvPr>
              <p:cNvCxnSpPr/>
              <p:nvPr/>
            </p:nvCxnSpPr>
            <p:spPr>
              <a:xfrm>
                <a:off x="1186124" y="3164484"/>
                <a:ext cx="1977655" cy="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90EAB76C-3359-48BF-81B3-1D6F2A7C582E}"/>
                    </a:ext>
                  </a:extLst>
                </p:cNvPr>
                <p:cNvSpPr txBox="1"/>
                <p:nvPr/>
              </p:nvSpPr>
              <p:spPr>
                <a:xfrm>
                  <a:off x="5080079" y="4667166"/>
                  <a:ext cx="397387" cy="6172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latin typeface="Cambria Math" charset="0"/>
                          </a:rPr>
                          <m:t>𝑆</m:t>
                        </m:r>
                      </m:oMath>
                    </m:oMathPara>
                  </a14:m>
                  <a:endParaRPr lang="es-ES_tradnl" sz="4000"/>
                </a:p>
              </p:txBody>
            </p:sp>
          </mc:Choice>
          <mc:Fallback xmlns="">
            <p:sp>
              <p:nvSpPr>
                <p:cNvPr id="39" name="CuadroTexto 38">
                  <a:extLst>
                    <a:ext uri="{FF2B5EF4-FFF2-40B4-BE49-F238E27FC236}">
                      <a16:creationId xmlns:a16="http://schemas.microsoft.com/office/drawing/2014/main" id="{90EAB76C-3359-48BF-81B3-1D6F2A7C582E}"/>
                    </a:ext>
                  </a:extLst>
                </p:cNvPr>
                <p:cNvSpPr txBox="1">
                  <a:spLocks noRot="1" noChangeAspect="1" noMove="1" noResize="1" noEditPoints="1" noAdjustHandles="1" noChangeArrowheads="1" noChangeShapeType="1" noTextEdit="1"/>
                </p:cNvSpPr>
                <p:nvPr/>
              </p:nvSpPr>
              <p:spPr>
                <a:xfrm>
                  <a:off x="5080079" y="4667166"/>
                  <a:ext cx="397387" cy="617202"/>
                </a:xfrm>
                <a:prstGeom prst="rect">
                  <a:avLst/>
                </a:prstGeom>
                <a:blipFill>
                  <a:blip r:embed="rId9"/>
                  <a:stretch>
                    <a:fillRect/>
                  </a:stretch>
                </a:blipFill>
              </p:spPr>
              <p:txBody>
                <a:bodyPr/>
                <a:lstStyle/>
                <a:p>
                  <a:r>
                    <a:rPr lang="en-US">
                      <a:noFill/>
                    </a:rPr>
                    <a:t> </a:t>
                  </a:r>
                </a:p>
              </p:txBody>
            </p:sp>
          </mc:Fallback>
        </mc:AlternateContent>
        <p:grpSp>
          <p:nvGrpSpPr>
            <p:cNvPr id="40" name="Agrupar 36">
              <a:extLst>
                <a:ext uri="{FF2B5EF4-FFF2-40B4-BE49-F238E27FC236}">
                  <a16:creationId xmlns:a16="http://schemas.microsoft.com/office/drawing/2014/main" id="{7BD89D39-9196-4EBD-BEEE-6596A57611D8}"/>
                </a:ext>
              </a:extLst>
            </p:cNvPr>
            <p:cNvGrpSpPr/>
            <p:nvPr/>
          </p:nvGrpSpPr>
          <p:grpSpPr>
            <a:xfrm>
              <a:off x="5865636" y="4122740"/>
              <a:ext cx="2629969" cy="1947212"/>
              <a:chOff x="1978489" y="1624698"/>
              <a:chExt cx="2622945" cy="1942010"/>
            </a:xfrm>
          </p:grpSpPr>
          <p:grpSp>
            <p:nvGrpSpPr>
              <p:cNvPr id="41" name="Agrupar 37">
                <a:extLst>
                  <a:ext uri="{FF2B5EF4-FFF2-40B4-BE49-F238E27FC236}">
                    <a16:creationId xmlns:a16="http://schemas.microsoft.com/office/drawing/2014/main" id="{DDB73F74-1EDC-42C4-92BD-D66CF8781C28}"/>
                  </a:ext>
                </a:extLst>
              </p:cNvPr>
              <p:cNvGrpSpPr/>
              <p:nvPr/>
            </p:nvGrpSpPr>
            <p:grpSpPr>
              <a:xfrm>
                <a:off x="1978489" y="2136828"/>
                <a:ext cx="2622945" cy="1429880"/>
                <a:chOff x="566822" y="2531101"/>
                <a:chExt cx="2622945" cy="1429880"/>
              </a:xfrm>
            </p:grpSpPr>
            <p:sp>
              <p:nvSpPr>
                <p:cNvPr id="45" name="Forma libre 41">
                  <a:extLst>
                    <a:ext uri="{FF2B5EF4-FFF2-40B4-BE49-F238E27FC236}">
                      <a16:creationId xmlns:a16="http://schemas.microsoft.com/office/drawing/2014/main" id="{185A9C2C-CDEE-4260-9E3D-8BBFCE167BEF}"/>
                    </a:ext>
                  </a:extLst>
                </p:cNvPr>
                <p:cNvSpPr/>
                <p:nvPr/>
              </p:nvSpPr>
              <p:spPr>
                <a:xfrm>
                  <a:off x="566822" y="2531101"/>
                  <a:ext cx="661127" cy="1429880"/>
                </a:xfrm>
                <a:custGeom>
                  <a:avLst/>
                  <a:gdLst>
                    <a:gd name="connsiteX0" fmla="*/ 914400 w 914400"/>
                    <a:gd name="connsiteY0" fmla="*/ 0 h 1977656"/>
                    <a:gd name="connsiteX1" fmla="*/ 914400 w 914400"/>
                    <a:gd name="connsiteY1" fmla="*/ 1488558 h 1977656"/>
                    <a:gd name="connsiteX2" fmla="*/ 0 w 914400"/>
                    <a:gd name="connsiteY2" fmla="*/ 1977656 h 1977656"/>
                  </a:gdLst>
                  <a:ahLst/>
                  <a:cxnLst>
                    <a:cxn ang="0">
                      <a:pos x="connsiteX0" y="connsiteY0"/>
                    </a:cxn>
                    <a:cxn ang="0">
                      <a:pos x="connsiteX1" y="connsiteY1"/>
                    </a:cxn>
                    <a:cxn ang="0">
                      <a:pos x="connsiteX2" y="connsiteY2"/>
                    </a:cxn>
                  </a:cxnLst>
                  <a:rect l="l" t="t" r="r" b="b"/>
                  <a:pathLst>
                    <a:path w="914400" h="1977656">
                      <a:moveTo>
                        <a:pt x="914400" y="0"/>
                      </a:moveTo>
                      <a:lnTo>
                        <a:pt x="914400" y="1488558"/>
                      </a:lnTo>
                      <a:lnTo>
                        <a:pt x="0" y="1977656"/>
                      </a:lnTo>
                    </a:path>
                  </a:pathLst>
                </a:cu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46" name="Conector recto 45">
                  <a:extLst>
                    <a:ext uri="{FF2B5EF4-FFF2-40B4-BE49-F238E27FC236}">
                      <a16:creationId xmlns:a16="http://schemas.microsoft.com/office/drawing/2014/main" id="{6C937650-405D-41BA-9D3B-D37526AD9A34}"/>
                    </a:ext>
                  </a:extLst>
                </p:cNvPr>
                <p:cNvCxnSpPr/>
                <p:nvPr/>
              </p:nvCxnSpPr>
              <p:spPr>
                <a:xfrm>
                  <a:off x="1212112" y="3615506"/>
                  <a:ext cx="1977655" cy="0"/>
                </a:xfrm>
                <a:prstGeom prst="line">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CuadroTexto 41">
                    <a:extLst>
                      <a:ext uri="{FF2B5EF4-FFF2-40B4-BE49-F238E27FC236}">
                        <a16:creationId xmlns:a16="http://schemas.microsoft.com/office/drawing/2014/main" id="{2536B27F-4E95-48F1-A1B4-B46C3F2DF1B0}"/>
                      </a:ext>
                    </a:extLst>
                  </p:cNvPr>
                  <p:cNvSpPr txBox="1"/>
                  <p:nvPr/>
                </p:nvSpPr>
                <p:spPr>
                  <a:xfrm>
                    <a:off x="2102040" y="1820924"/>
                    <a:ext cx="51937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latin typeface="Cambria Math" charset="0"/>
                            </a:rPr>
                            <m:t>𝑆</m:t>
                          </m:r>
                          <m:r>
                            <a:rPr lang="es-ES" sz="4000" b="0" i="1" smtClean="0">
                              <a:latin typeface="Cambria Math" charset="0"/>
                            </a:rPr>
                            <m:t>′</m:t>
                          </m:r>
                        </m:oMath>
                      </m:oMathPara>
                    </a14:m>
                    <a:endParaRPr lang="es-ES_tradnl" sz="4000"/>
                  </a:p>
                </p:txBody>
              </p:sp>
            </mc:Choice>
            <mc:Fallback xmlns="">
              <p:sp>
                <p:nvSpPr>
                  <p:cNvPr id="42" name="CuadroTexto 41">
                    <a:extLst>
                      <a:ext uri="{FF2B5EF4-FFF2-40B4-BE49-F238E27FC236}">
                        <a16:creationId xmlns:a16="http://schemas.microsoft.com/office/drawing/2014/main" id="{2536B27F-4E95-48F1-A1B4-B46C3F2DF1B0}"/>
                      </a:ext>
                    </a:extLst>
                  </p:cNvPr>
                  <p:cNvSpPr txBox="1">
                    <a:spLocks noRot="1" noChangeAspect="1" noMove="1" noResize="1" noEditPoints="1" noAdjustHandles="1" noChangeArrowheads="1" noChangeShapeType="1" noTextEdit="1"/>
                  </p:cNvSpPr>
                  <p:nvPr/>
                </p:nvSpPr>
                <p:spPr>
                  <a:xfrm>
                    <a:off x="2102040" y="1820924"/>
                    <a:ext cx="519373" cy="615553"/>
                  </a:xfrm>
                  <a:prstGeom prst="rect">
                    <a:avLst/>
                  </a:prstGeom>
                  <a:blipFill>
                    <a:blip r:embed="rId10"/>
                    <a:stretch>
                      <a:fillRect/>
                    </a:stretch>
                  </a:blipFill>
                </p:spPr>
                <p:txBody>
                  <a:bodyPr/>
                  <a:lstStyle/>
                  <a:p>
                    <a:r>
                      <a:rPr lang="en-US">
                        <a:noFill/>
                      </a:rPr>
                      <a:t> </a:t>
                    </a:r>
                  </a:p>
                </p:txBody>
              </p:sp>
            </mc:Fallback>
          </mc:AlternateContent>
          <p:cxnSp>
            <p:nvCxnSpPr>
              <p:cNvPr id="43" name="Conector recto de flecha 42">
                <a:extLst>
                  <a:ext uri="{FF2B5EF4-FFF2-40B4-BE49-F238E27FC236}">
                    <a16:creationId xmlns:a16="http://schemas.microsoft.com/office/drawing/2014/main" id="{E4C0C55F-E26D-4810-BE2F-4D32AAB6BE4F}"/>
                  </a:ext>
                </a:extLst>
              </p:cNvPr>
              <p:cNvCxnSpPr/>
              <p:nvPr/>
            </p:nvCxnSpPr>
            <p:spPr>
              <a:xfrm>
                <a:off x="2639616" y="2291825"/>
                <a:ext cx="821149"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Rectángulo 43">
                    <a:extLst>
                      <a:ext uri="{FF2B5EF4-FFF2-40B4-BE49-F238E27FC236}">
                        <a16:creationId xmlns:a16="http://schemas.microsoft.com/office/drawing/2014/main" id="{575C000F-5A84-456C-BDA6-7752F3A40EA0}"/>
                      </a:ext>
                    </a:extLst>
                  </p:cNvPr>
                  <p:cNvSpPr/>
                  <p:nvPr/>
                </p:nvSpPr>
                <p:spPr>
                  <a:xfrm>
                    <a:off x="2943894" y="1624698"/>
                    <a:ext cx="1536574" cy="5113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charset="0"/>
                                </a:rPr>
                                <m:t>𝑣</m:t>
                              </m:r>
                            </m:e>
                            <m:sub>
                              <m:sSup>
                                <m:sSupPr>
                                  <m:ctrlPr>
                                    <a:rPr lang="es-ES" sz="2400" b="0" i="1" smtClean="0">
                                      <a:latin typeface="Cambria Math" panose="02040503050406030204" pitchFamily="18" charset="0"/>
                                    </a:rPr>
                                  </m:ctrlPr>
                                </m:sSupPr>
                                <m:e>
                                  <m:r>
                                    <a:rPr lang="es-ES" sz="2400" b="0" i="1" smtClean="0">
                                      <a:latin typeface="Cambria Math" charset="0"/>
                                    </a:rPr>
                                    <m:t>𝑆</m:t>
                                  </m:r>
                                </m:e>
                                <m:sup>
                                  <m:r>
                                    <a:rPr lang="es-ES" sz="2400" b="0" i="1" smtClean="0">
                                      <a:latin typeface="Cambria Math" charset="0"/>
                                    </a:rPr>
                                    <m:t>′</m:t>
                                  </m:r>
                                </m:sup>
                              </m:sSup>
                              <m:r>
                                <a:rPr lang="es-ES" sz="2400" b="0" i="1" smtClean="0">
                                  <a:latin typeface="Cambria Math" charset="0"/>
                                </a:rPr>
                                <m:t>/</m:t>
                              </m:r>
                              <m:r>
                                <a:rPr lang="es-ES" sz="2400" b="0" i="1" smtClean="0">
                                  <a:latin typeface="Cambria Math" charset="0"/>
                                </a:rPr>
                                <m:t>𝑆</m:t>
                              </m:r>
                            </m:sub>
                          </m:sSub>
                          <m:r>
                            <a:rPr lang="es-ES" sz="2400" b="0" i="1" smtClean="0">
                              <a:latin typeface="Cambria Math" charset="0"/>
                            </a:rPr>
                            <m:t>=</m:t>
                          </m:r>
                          <m:r>
                            <a:rPr lang="es-ES" sz="2400" b="0" i="1" smtClean="0">
                              <a:latin typeface="Cambria Math" charset="0"/>
                            </a:rPr>
                            <m:t>𝑢</m:t>
                          </m:r>
                          <m:r>
                            <a:rPr lang="es-ES" sz="2400" b="0" i="1" smtClean="0">
                              <a:latin typeface="Cambria Math" charset="0"/>
                            </a:rPr>
                            <m:t> </m:t>
                          </m:r>
                        </m:oMath>
                      </m:oMathPara>
                    </a14:m>
                    <a:endParaRPr lang="es-ES_tradnl" sz="2400"/>
                  </a:p>
                </p:txBody>
              </p:sp>
            </mc:Choice>
            <mc:Fallback xmlns="">
              <p:sp>
                <p:nvSpPr>
                  <p:cNvPr id="44" name="Rectángulo 43">
                    <a:extLst>
                      <a:ext uri="{FF2B5EF4-FFF2-40B4-BE49-F238E27FC236}">
                        <a16:creationId xmlns:a16="http://schemas.microsoft.com/office/drawing/2014/main" id="{575C000F-5A84-456C-BDA6-7752F3A40EA0}"/>
                      </a:ext>
                    </a:extLst>
                  </p:cNvPr>
                  <p:cNvSpPr>
                    <a:spLocks noRot="1" noChangeAspect="1" noMove="1" noResize="1" noEditPoints="1" noAdjustHandles="1" noChangeArrowheads="1" noChangeShapeType="1" noTextEdit="1"/>
                  </p:cNvSpPr>
                  <p:nvPr/>
                </p:nvSpPr>
                <p:spPr>
                  <a:xfrm>
                    <a:off x="2943894" y="1624698"/>
                    <a:ext cx="1536574" cy="511358"/>
                  </a:xfrm>
                  <a:prstGeom prst="rect">
                    <a:avLst/>
                  </a:prstGeom>
                  <a:blipFill>
                    <a:blip r:embed="rId11"/>
                    <a:stretch>
                      <a:fillRect b="-10714"/>
                    </a:stretch>
                  </a:blipFill>
                </p:spPr>
                <p:txBody>
                  <a:bodyPr/>
                  <a:lstStyle/>
                  <a:p>
                    <a:r>
                      <a:rPr lang="en-US">
                        <a:noFill/>
                      </a:rPr>
                      <a:t> </a:t>
                    </a:r>
                  </a:p>
                </p:txBody>
              </p:sp>
            </mc:Fallback>
          </mc:AlternateContent>
        </p:grpSp>
        <p:cxnSp>
          <p:nvCxnSpPr>
            <p:cNvPr id="49" name="Conector recto de flecha 48">
              <a:extLst>
                <a:ext uri="{FF2B5EF4-FFF2-40B4-BE49-F238E27FC236}">
                  <a16:creationId xmlns:a16="http://schemas.microsoft.com/office/drawing/2014/main" id="{92EF4BEF-16EB-4180-92B5-0930CCC580AE}"/>
                </a:ext>
              </a:extLst>
            </p:cNvPr>
            <p:cNvCxnSpPr>
              <a:stCxn id="45" idx="1"/>
            </p:cNvCxnSpPr>
            <p:nvPr/>
          </p:nvCxnSpPr>
          <p:spPr>
            <a:xfrm flipV="1">
              <a:off x="6528532" y="5434662"/>
              <a:ext cx="979256" cy="28071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1165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dissolve">
                                      <p:cBhvr>
                                        <p:cTn id="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L" b="1"/>
              <a:t>Efecto Doppler Relativista</a:t>
            </a:r>
            <a:endParaRPr lang="es-ES_tradnl"/>
          </a:p>
        </p:txBody>
      </p:sp>
      <p:pic>
        <p:nvPicPr>
          <p:cNvPr id="24" name="Imagen 23">
            <a:extLst>
              <a:ext uri="{FF2B5EF4-FFF2-40B4-BE49-F238E27FC236}">
                <a16:creationId xmlns:a16="http://schemas.microsoft.com/office/drawing/2014/main" id="{E48A2E01-DBF6-08FE-1DDF-A05B9D316CE2}"/>
              </a:ext>
            </a:extLst>
          </p:cNvPr>
          <p:cNvPicPr>
            <a:picLocks noChangeAspect="1"/>
          </p:cNvPicPr>
          <p:nvPr/>
        </p:nvPicPr>
        <p:blipFill rotWithShape="1">
          <a:blip r:embed="rId3"/>
          <a:srcRect l="37721" r="39259" b="72688"/>
          <a:stretch/>
        </p:blipFill>
        <p:spPr>
          <a:xfrm rot="16200000">
            <a:off x="588164" y="4784535"/>
            <a:ext cx="629832" cy="1153846"/>
          </a:xfrm>
          <a:prstGeom prst="rect">
            <a:avLst/>
          </a:prstGeom>
        </p:spPr>
      </p:pic>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AD19D897-52F7-383F-1988-CCDB1D13CD7F}"/>
                  </a:ext>
                </a:extLst>
              </p:cNvPr>
              <p:cNvSpPr txBox="1"/>
              <p:nvPr/>
            </p:nvSpPr>
            <p:spPr>
              <a:xfrm>
                <a:off x="3399" y="5953432"/>
                <a:ext cx="58509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L" sz="3600" i="1" dirty="0" smtClean="0">
                          <a:latin typeface="Cambria Math" panose="02040503050406030204" pitchFamily="18" charset="0"/>
                        </a:rPr>
                        <m:t>𝐴</m:t>
                      </m:r>
                    </m:oMath>
                  </m:oMathPara>
                </a14:m>
                <a:endParaRPr lang="es-CL" sz="3600"/>
              </a:p>
            </p:txBody>
          </p:sp>
        </mc:Choice>
        <mc:Fallback xmlns="">
          <p:sp>
            <p:nvSpPr>
              <p:cNvPr id="25" name="CuadroTexto 24">
                <a:extLst>
                  <a:ext uri="{FF2B5EF4-FFF2-40B4-BE49-F238E27FC236}">
                    <a16:creationId xmlns:a16="http://schemas.microsoft.com/office/drawing/2014/main" id="{AD19D897-52F7-383F-1988-CCDB1D13CD7F}"/>
                  </a:ext>
                </a:extLst>
              </p:cNvPr>
              <p:cNvSpPr txBox="1">
                <a:spLocks noRot="1" noChangeAspect="1" noMove="1" noResize="1" noEditPoints="1" noAdjustHandles="1" noChangeArrowheads="1" noChangeShapeType="1" noTextEdit="1"/>
              </p:cNvSpPr>
              <p:nvPr/>
            </p:nvSpPr>
            <p:spPr>
              <a:xfrm>
                <a:off x="3399" y="5953432"/>
                <a:ext cx="585097"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CuadroTexto 42">
                <a:extLst>
                  <a:ext uri="{FF2B5EF4-FFF2-40B4-BE49-F238E27FC236}">
                    <a16:creationId xmlns:a16="http://schemas.microsoft.com/office/drawing/2014/main" id="{FB0C3C1D-9BCD-E139-A4BD-B1E03D91C220}"/>
                  </a:ext>
                </a:extLst>
              </p:cNvPr>
              <p:cNvSpPr txBox="1"/>
              <p:nvPr/>
            </p:nvSpPr>
            <p:spPr>
              <a:xfrm>
                <a:off x="7150744" y="2415089"/>
                <a:ext cx="4104905" cy="12302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CL" sz="3600" b="0" i="0" dirty="0" smtClean="0">
                          <a:latin typeface="Cambria Math" panose="02040503050406030204" pitchFamily="18" charset="0"/>
                        </a:rPr>
                        <m:t>Δ</m:t>
                      </m:r>
                      <m:sSup>
                        <m:sSupPr>
                          <m:ctrlPr>
                            <a:rPr lang="es-CL" sz="3600" b="0" i="1" dirty="0" smtClean="0">
                              <a:latin typeface="Cambria Math" panose="02040503050406030204" pitchFamily="18" charset="0"/>
                            </a:rPr>
                          </m:ctrlPr>
                        </m:sSupPr>
                        <m:e>
                          <m:r>
                            <a:rPr lang="es-CL" sz="3600" b="0" i="1" dirty="0" smtClean="0">
                              <a:latin typeface="Cambria Math" panose="02040503050406030204" pitchFamily="18" charset="0"/>
                            </a:rPr>
                            <m:t>𝑡</m:t>
                          </m:r>
                        </m:e>
                        <m:sup>
                          <m:r>
                            <a:rPr lang="es-CL" sz="3600" b="0" i="1" dirty="0" smtClean="0">
                              <a:latin typeface="Cambria Math" panose="02040503050406030204" pitchFamily="18" charset="0"/>
                            </a:rPr>
                            <m:t>′</m:t>
                          </m:r>
                        </m:sup>
                      </m:sSup>
                      <m:r>
                        <a:rPr lang="es-CL" sz="3600" b="0" i="1" dirty="0" smtClean="0">
                          <a:latin typeface="Cambria Math" panose="02040503050406030204" pitchFamily="18" charset="0"/>
                        </a:rPr>
                        <m:t>=</m:t>
                      </m:r>
                      <m:sSub>
                        <m:sSubPr>
                          <m:ctrlPr>
                            <a:rPr lang="es-CL" sz="3600" b="0" i="1" dirty="0" smtClean="0">
                              <a:latin typeface="Cambria Math" panose="02040503050406030204" pitchFamily="18" charset="0"/>
                            </a:rPr>
                          </m:ctrlPr>
                        </m:sSubPr>
                        <m:e>
                          <m:r>
                            <a:rPr lang="es-CL" sz="3600" b="0" i="1" dirty="0" smtClean="0">
                              <a:latin typeface="Cambria Math" panose="02040503050406030204" pitchFamily="18" charset="0"/>
                            </a:rPr>
                            <m:t>𝑡</m:t>
                          </m:r>
                          <m:r>
                            <a:rPr lang="es-CL" sz="3600" b="0" i="1" dirty="0" smtClean="0">
                              <a:latin typeface="Cambria Math" panose="02040503050406030204" pitchFamily="18" charset="0"/>
                            </a:rPr>
                            <m:t>′</m:t>
                          </m:r>
                        </m:e>
                        <m:sub>
                          <m:r>
                            <a:rPr lang="es-CL" sz="3600" b="0" i="1" dirty="0" smtClean="0">
                              <a:latin typeface="Cambria Math" panose="02040503050406030204" pitchFamily="18" charset="0"/>
                            </a:rPr>
                            <m:t>2</m:t>
                          </m:r>
                        </m:sub>
                      </m:sSub>
                      <m:r>
                        <a:rPr lang="es-CL" sz="3600" b="0" i="1" dirty="0" smtClean="0">
                          <a:latin typeface="Cambria Math" panose="02040503050406030204" pitchFamily="18" charset="0"/>
                        </a:rPr>
                        <m:t>−</m:t>
                      </m:r>
                      <m:sSub>
                        <m:sSubPr>
                          <m:ctrlPr>
                            <a:rPr lang="es-CL" sz="3600" b="0" i="1" dirty="0" smtClean="0">
                              <a:latin typeface="Cambria Math" panose="02040503050406030204" pitchFamily="18" charset="0"/>
                            </a:rPr>
                          </m:ctrlPr>
                        </m:sSubPr>
                        <m:e>
                          <m:sSup>
                            <m:sSupPr>
                              <m:ctrlPr>
                                <a:rPr lang="es-CL" sz="3600" b="0" i="1" dirty="0" smtClean="0">
                                  <a:latin typeface="Cambria Math" panose="02040503050406030204" pitchFamily="18" charset="0"/>
                                </a:rPr>
                              </m:ctrlPr>
                            </m:sSupPr>
                            <m:e>
                              <m:r>
                                <a:rPr lang="es-CL" sz="3600" b="0" i="1" dirty="0" smtClean="0">
                                  <a:latin typeface="Cambria Math" panose="02040503050406030204" pitchFamily="18" charset="0"/>
                                </a:rPr>
                                <m:t>𝑡</m:t>
                              </m:r>
                            </m:e>
                            <m:sup>
                              <m:r>
                                <a:rPr lang="es-CL" sz="3600" b="0" i="1" dirty="0" smtClean="0">
                                  <a:latin typeface="Cambria Math" panose="02040503050406030204" pitchFamily="18" charset="0"/>
                                </a:rPr>
                                <m:t>′</m:t>
                              </m:r>
                            </m:sup>
                          </m:sSup>
                        </m:e>
                        <m:sub>
                          <m:r>
                            <a:rPr lang="es-CL" sz="3600" b="0" i="1" dirty="0" smtClean="0">
                              <a:latin typeface="Cambria Math" panose="02040503050406030204" pitchFamily="18" charset="0"/>
                            </a:rPr>
                            <m:t>1</m:t>
                          </m:r>
                        </m:sub>
                      </m:sSub>
                      <m:r>
                        <a:rPr lang="es-CL" sz="3600" b="0" i="1" dirty="0" smtClean="0">
                          <a:latin typeface="Cambria Math" panose="02040503050406030204" pitchFamily="18" charset="0"/>
                        </a:rPr>
                        <m:t>=</m:t>
                      </m:r>
                      <m:f>
                        <m:fPr>
                          <m:ctrlPr>
                            <a:rPr lang="es-CL" sz="3600" b="0" i="1" dirty="0" smtClean="0">
                              <a:latin typeface="Cambria Math" panose="02040503050406030204" pitchFamily="18" charset="0"/>
                            </a:rPr>
                          </m:ctrlPr>
                        </m:fPr>
                        <m:num>
                          <m:r>
                            <a:rPr lang="es-CL" sz="3600" b="0" i="1" dirty="0" smtClean="0">
                              <a:latin typeface="Cambria Math" panose="02040503050406030204" pitchFamily="18" charset="0"/>
                            </a:rPr>
                            <m:t>1</m:t>
                          </m:r>
                        </m:num>
                        <m:den>
                          <m:r>
                            <a:rPr lang="es-CL" sz="3600" b="0" i="1" dirty="0" smtClean="0">
                              <a:latin typeface="Cambria Math" panose="02040503050406030204" pitchFamily="18" charset="0"/>
                            </a:rPr>
                            <m:t>𝑓</m:t>
                          </m:r>
                          <m:r>
                            <a:rPr lang="es-CL" sz="3600" b="0" i="1" dirty="0" smtClean="0">
                              <a:latin typeface="Cambria Math" panose="02040503050406030204" pitchFamily="18" charset="0"/>
                            </a:rPr>
                            <m:t>′</m:t>
                          </m:r>
                        </m:den>
                      </m:f>
                    </m:oMath>
                  </m:oMathPara>
                </a14:m>
                <a:endParaRPr lang="es-CL" sz="3600"/>
              </a:p>
            </p:txBody>
          </p:sp>
        </mc:Choice>
        <mc:Fallback xmlns="">
          <p:sp>
            <p:nvSpPr>
              <p:cNvPr id="43" name="CuadroTexto 42">
                <a:extLst>
                  <a:ext uri="{FF2B5EF4-FFF2-40B4-BE49-F238E27FC236}">
                    <a16:creationId xmlns:a16="http://schemas.microsoft.com/office/drawing/2014/main" id="{FB0C3C1D-9BCD-E139-A4BD-B1E03D91C220}"/>
                  </a:ext>
                </a:extLst>
              </p:cNvPr>
              <p:cNvSpPr txBox="1">
                <a:spLocks noRot="1" noChangeAspect="1" noMove="1" noResize="1" noEditPoints="1" noAdjustHandles="1" noChangeArrowheads="1" noChangeShapeType="1" noTextEdit="1"/>
              </p:cNvSpPr>
              <p:nvPr/>
            </p:nvSpPr>
            <p:spPr>
              <a:xfrm>
                <a:off x="7150744" y="2415089"/>
                <a:ext cx="4104905" cy="1230273"/>
              </a:xfrm>
              <a:prstGeom prst="rect">
                <a:avLst/>
              </a:prstGeom>
              <a:blipFill>
                <a:blip r:embed="rId5"/>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B1AABAB2-EA0F-1F53-9F9F-7D8013009686}"/>
              </a:ext>
            </a:extLst>
          </p:cNvPr>
          <p:cNvGrpSpPr/>
          <p:nvPr/>
        </p:nvGrpSpPr>
        <p:grpSpPr>
          <a:xfrm>
            <a:off x="838860" y="1241959"/>
            <a:ext cx="4854185" cy="2197756"/>
            <a:chOff x="827137" y="1206790"/>
            <a:chExt cx="4854185" cy="2197756"/>
          </a:xfrm>
        </p:grpSpPr>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7C978933-2CB1-EC19-2940-8E9EA8035089}"/>
                    </a:ext>
                  </a:extLst>
                </p:cNvPr>
                <p:cNvSpPr txBox="1"/>
                <p:nvPr/>
              </p:nvSpPr>
              <p:spPr>
                <a:xfrm>
                  <a:off x="974328" y="1206790"/>
                  <a:ext cx="4706994"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L" sz="3600" b="0" i="1" dirty="0" smtClean="0">
                                <a:latin typeface="Cambria Math" panose="02040503050406030204" pitchFamily="18" charset="0"/>
                              </a:rPr>
                            </m:ctrlPr>
                          </m:sSubPr>
                          <m:e>
                            <m:r>
                              <a:rPr lang="es-CL" sz="3600" b="0" i="1" dirty="0" smtClean="0">
                                <a:latin typeface="Cambria Math" panose="02040503050406030204" pitchFamily="18" charset="0"/>
                              </a:rPr>
                              <m:t>𝑡</m:t>
                            </m:r>
                            <m:r>
                              <a:rPr lang="es-CL" sz="3600" b="0" i="1" dirty="0" smtClean="0">
                                <a:latin typeface="Cambria Math" panose="02040503050406030204" pitchFamily="18" charset="0"/>
                              </a:rPr>
                              <m:t>′</m:t>
                            </m:r>
                          </m:e>
                          <m:sub>
                            <m:r>
                              <a:rPr lang="es-CL" sz="3600" b="0" i="1" dirty="0" smtClean="0">
                                <a:latin typeface="Cambria Math" panose="02040503050406030204" pitchFamily="18" charset="0"/>
                              </a:rPr>
                              <m:t>1</m:t>
                            </m:r>
                          </m:sub>
                        </m:sSub>
                        <m:r>
                          <a:rPr lang="es-ES" sz="3600" b="0" i="1" dirty="0" smtClean="0">
                            <a:latin typeface="Cambria Math" panose="02040503050406030204" pitchFamily="18" charset="0"/>
                          </a:rPr>
                          <m:t>: </m:t>
                        </m:r>
                        <m:r>
                          <a:rPr lang="es-ES" sz="3600" b="0" i="1" dirty="0" smtClean="0">
                            <a:latin typeface="Cambria Math" panose="02040503050406030204" pitchFamily="18" charset="0"/>
                          </a:rPr>
                          <m:t>𝑠𝑒</m:t>
                        </m:r>
                        <m:r>
                          <a:rPr lang="es-ES" sz="3600" b="0" i="1" dirty="0" smtClean="0">
                            <a:latin typeface="Cambria Math" panose="02040503050406030204" pitchFamily="18" charset="0"/>
                          </a:rPr>
                          <m:t> </m:t>
                        </m:r>
                        <m:r>
                          <a:rPr lang="es-ES" sz="3600" b="0" i="1" dirty="0" smtClean="0">
                            <a:latin typeface="Cambria Math" panose="02040503050406030204" pitchFamily="18" charset="0"/>
                          </a:rPr>
                          <m:t>𝑒𝑚𝑖𝑡𝑒</m:t>
                        </m:r>
                        <m:r>
                          <a:rPr lang="es-ES" sz="3600" b="0" i="1" dirty="0" smtClean="0">
                            <a:latin typeface="Cambria Math" panose="02040503050406030204" pitchFamily="18" charset="0"/>
                          </a:rPr>
                          <m:t> </m:t>
                        </m:r>
                        <m:r>
                          <a:rPr lang="es-ES" sz="3600" b="0" i="1" dirty="0" smtClean="0">
                            <a:latin typeface="Cambria Math" panose="02040503050406030204" pitchFamily="18" charset="0"/>
                          </a:rPr>
                          <m:t>𝑢𝑛</m:t>
                        </m:r>
                        <m:r>
                          <a:rPr lang="es-ES" sz="3600" b="0" i="1" dirty="0" smtClean="0">
                            <a:latin typeface="Cambria Math" panose="02040503050406030204" pitchFamily="18" charset="0"/>
                          </a:rPr>
                          <m:t> </m:t>
                        </m:r>
                        <m:r>
                          <a:rPr lang="es-ES" sz="3600" b="0" i="1" dirty="0" smtClean="0">
                            <a:latin typeface="Cambria Math" panose="02040503050406030204" pitchFamily="18" charset="0"/>
                          </a:rPr>
                          <m:t>𝑝𝑢𝑙𝑠𝑜</m:t>
                        </m:r>
                      </m:oMath>
                    </m:oMathPara>
                  </a14:m>
                  <a:endParaRPr lang="es-CL" sz="3600"/>
                </a:p>
              </p:txBody>
            </p:sp>
          </mc:Choice>
          <mc:Fallback xmlns="">
            <p:sp>
              <p:nvSpPr>
                <p:cNvPr id="38" name="CuadroTexto 37">
                  <a:extLst>
                    <a:ext uri="{FF2B5EF4-FFF2-40B4-BE49-F238E27FC236}">
                      <a16:creationId xmlns:a16="http://schemas.microsoft.com/office/drawing/2014/main" id="{7C978933-2CB1-EC19-2940-8E9EA8035089}"/>
                    </a:ext>
                  </a:extLst>
                </p:cNvPr>
                <p:cNvSpPr txBox="1">
                  <a:spLocks noRot="1" noChangeAspect="1" noMove="1" noResize="1" noEditPoints="1" noAdjustHandles="1" noChangeArrowheads="1" noChangeShapeType="1" noTextEdit="1"/>
                </p:cNvSpPr>
                <p:nvPr/>
              </p:nvSpPr>
              <p:spPr>
                <a:xfrm>
                  <a:off x="974328" y="1206790"/>
                  <a:ext cx="4706994" cy="646331"/>
                </a:xfrm>
                <a:prstGeom prst="rect">
                  <a:avLst/>
                </a:prstGeom>
                <a:blipFill>
                  <a:blip r:embed="rId6"/>
                  <a:stretch>
                    <a:fillRect/>
                  </a:stretch>
                </a:blipFill>
              </p:spPr>
              <p:txBody>
                <a:bodyPr/>
                <a:lstStyle/>
                <a:p>
                  <a:r>
                    <a:rPr lang="en-US">
                      <a:noFill/>
                    </a:rPr>
                    <a:t> </a:t>
                  </a:r>
                </a:p>
              </p:txBody>
            </p:sp>
          </mc:Fallback>
        </mc:AlternateContent>
        <p:pic>
          <p:nvPicPr>
            <p:cNvPr id="3" name="Imagen 22">
              <a:extLst>
                <a:ext uri="{FF2B5EF4-FFF2-40B4-BE49-F238E27FC236}">
                  <a16:creationId xmlns:a16="http://schemas.microsoft.com/office/drawing/2014/main" id="{135E1FDF-9F38-94E6-1A40-DFCA3D0AEDF1}"/>
                </a:ext>
              </a:extLst>
            </p:cNvPr>
            <p:cNvPicPr>
              <a:picLocks noChangeAspect="1"/>
            </p:cNvPicPr>
            <p:nvPr/>
          </p:nvPicPr>
          <p:blipFill rotWithShape="1">
            <a:blip r:embed="rId3"/>
            <a:srcRect l="43291" t="25705" r="42751" b="43198"/>
            <a:stretch/>
          </p:blipFill>
          <p:spPr>
            <a:xfrm rot="16200000">
              <a:off x="1649875" y="2373339"/>
              <a:ext cx="381872" cy="1313775"/>
            </a:xfrm>
            <a:prstGeom prst="rect">
              <a:avLst/>
            </a:prstGeom>
          </p:spPr>
        </p:pic>
        <p:grpSp>
          <p:nvGrpSpPr>
            <p:cNvPr id="4" name="Group 3">
              <a:extLst>
                <a:ext uri="{FF2B5EF4-FFF2-40B4-BE49-F238E27FC236}">
                  <a16:creationId xmlns:a16="http://schemas.microsoft.com/office/drawing/2014/main" id="{475759DF-EB67-9D80-DCBD-6965ED393BCC}"/>
                </a:ext>
              </a:extLst>
            </p:cNvPr>
            <p:cNvGrpSpPr/>
            <p:nvPr/>
          </p:nvGrpSpPr>
          <p:grpSpPr>
            <a:xfrm>
              <a:off x="827137" y="2761889"/>
              <a:ext cx="1135516" cy="642657"/>
              <a:chOff x="2080164" y="2426303"/>
              <a:chExt cx="1135516" cy="642657"/>
            </a:xfrm>
          </p:grpSpPr>
          <p:cxnSp>
            <p:nvCxnSpPr>
              <p:cNvPr id="7" name="Straight Arrow Connector 6">
                <a:extLst>
                  <a:ext uri="{FF2B5EF4-FFF2-40B4-BE49-F238E27FC236}">
                    <a16:creationId xmlns:a16="http://schemas.microsoft.com/office/drawing/2014/main" id="{3EB5E276-A16C-BF8F-C043-B5F4777FB590}"/>
                  </a:ext>
                </a:extLst>
              </p:cNvPr>
              <p:cNvCxnSpPr/>
              <p:nvPr/>
            </p:nvCxnSpPr>
            <p:spPr>
              <a:xfrm>
                <a:off x="2080164" y="3068960"/>
                <a:ext cx="11355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3500221-F2A3-1B1B-43D3-78E5788BE3FE}"/>
                  </a:ext>
                </a:extLst>
              </p:cNvPr>
              <p:cNvCxnSpPr/>
              <p:nvPr/>
            </p:nvCxnSpPr>
            <p:spPr>
              <a:xfrm flipV="1">
                <a:off x="2163462" y="2426303"/>
                <a:ext cx="127786" cy="642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4178D6-6308-7D78-5FF4-ED0740F07890}"/>
                  </a:ext>
                </a:extLst>
              </p:cNvPr>
              <p:cNvCxnSpPr>
                <a:cxnSpLocks/>
              </p:cNvCxnSpPr>
              <p:nvPr/>
            </p:nvCxnSpPr>
            <p:spPr>
              <a:xfrm flipV="1">
                <a:off x="2291248" y="2426303"/>
                <a:ext cx="0" cy="642657"/>
              </a:xfrm>
              <a:prstGeom prst="line">
                <a:avLst/>
              </a:prstGeom>
            </p:spPr>
            <p:style>
              <a:lnRef idx="1">
                <a:schemeClr val="accent1"/>
              </a:lnRef>
              <a:fillRef idx="0">
                <a:schemeClr val="accent1"/>
              </a:fillRef>
              <a:effectRef idx="0">
                <a:schemeClr val="accent1"/>
              </a:effectRef>
              <a:fontRef idx="minor">
                <a:schemeClr val="tx1"/>
              </a:fontRef>
            </p:style>
          </p:cxnSp>
        </p:grpSp>
      </p:grpSp>
      <p:pic>
        <p:nvPicPr>
          <p:cNvPr id="11" name="Imagen 23">
            <a:extLst>
              <a:ext uri="{FF2B5EF4-FFF2-40B4-BE49-F238E27FC236}">
                <a16:creationId xmlns:a16="http://schemas.microsoft.com/office/drawing/2014/main" id="{2991A5B5-3A7C-E2E3-4514-2056B227CEA2}"/>
              </a:ext>
            </a:extLst>
          </p:cNvPr>
          <p:cNvPicPr>
            <a:picLocks noChangeAspect="1"/>
          </p:cNvPicPr>
          <p:nvPr/>
        </p:nvPicPr>
        <p:blipFill rotWithShape="1">
          <a:blip r:embed="rId3"/>
          <a:srcRect l="37721" r="39259" b="72688"/>
          <a:stretch/>
        </p:blipFill>
        <p:spPr>
          <a:xfrm rot="16200000">
            <a:off x="610548" y="1578329"/>
            <a:ext cx="629832" cy="1153846"/>
          </a:xfrm>
          <a:prstGeom prst="rect">
            <a:avLst/>
          </a:prstGeom>
        </p:spPr>
      </p:pic>
      <mc:AlternateContent xmlns:mc="http://schemas.openxmlformats.org/markup-compatibility/2006" xmlns:a14="http://schemas.microsoft.com/office/drawing/2010/main">
        <mc:Choice Requires="a14">
          <p:sp>
            <p:nvSpPr>
              <p:cNvPr id="12" name="CuadroTexto 24">
                <a:extLst>
                  <a:ext uri="{FF2B5EF4-FFF2-40B4-BE49-F238E27FC236}">
                    <a16:creationId xmlns:a16="http://schemas.microsoft.com/office/drawing/2014/main" id="{8DF7DFDA-CE46-27E0-3D3B-B5AA05AD673B}"/>
                  </a:ext>
                </a:extLst>
              </p:cNvPr>
              <p:cNvSpPr txBox="1"/>
              <p:nvPr/>
            </p:nvSpPr>
            <p:spPr>
              <a:xfrm>
                <a:off x="24678" y="2564642"/>
                <a:ext cx="58509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L" sz="3600" i="1" dirty="0" smtClean="0">
                          <a:latin typeface="Cambria Math" panose="02040503050406030204" pitchFamily="18" charset="0"/>
                        </a:rPr>
                        <m:t>𝐴</m:t>
                      </m:r>
                    </m:oMath>
                  </m:oMathPara>
                </a14:m>
                <a:endParaRPr lang="es-CL" sz="3600"/>
              </a:p>
            </p:txBody>
          </p:sp>
        </mc:Choice>
        <mc:Fallback xmlns="">
          <p:sp>
            <p:nvSpPr>
              <p:cNvPr id="12" name="CuadroTexto 24">
                <a:extLst>
                  <a:ext uri="{FF2B5EF4-FFF2-40B4-BE49-F238E27FC236}">
                    <a16:creationId xmlns:a16="http://schemas.microsoft.com/office/drawing/2014/main" id="{8DF7DFDA-CE46-27E0-3D3B-B5AA05AD673B}"/>
                  </a:ext>
                </a:extLst>
              </p:cNvPr>
              <p:cNvSpPr txBox="1">
                <a:spLocks noRot="1" noChangeAspect="1" noMove="1" noResize="1" noEditPoints="1" noAdjustHandles="1" noChangeArrowheads="1" noChangeShapeType="1" noTextEdit="1"/>
              </p:cNvSpPr>
              <p:nvPr/>
            </p:nvSpPr>
            <p:spPr>
              <a:xfrm>
                <a:off x="24678" y="2564642"/>
                <a:ext cx="585097" cy="646331"/>
              </a:xfrm>
              <a:prstGeom prst="rect">
                <a:avLst/>
              </a:prstGeom>
              <a:blipFill>
                <a:blip r:embed="rId7"/>
                <a:stretch>
                  <a:fillRect/>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DA54BF22-E913-F878-00BD-EF1FA8E6BAA1}"/>
              </a:ext>
            </a:extLst>
          </p:cNvPr>
          <p:cNvGrpSpPr/>
          <p:nvPr/>
        </p:nvGrpSpPr>
        <p:grpSpPr>
          <a:xfrm>
            <a:off x="830338" y="4400210"/>
            <a:ext cx="4963423" cy="2061950"/>
            <a:chOff x="830338" y="4400210"/>
            <a:chExt cx="4963423" cy="2061950"/>
          </a:xfrm>
        </p:grpSpPr>
        <p:grpSp>
          <p:nvGrpSpPr>
            <p:cNvPr id="48" name="Grupo 47">
              <a:extLst>
                <a:ext uri="{FF2B5EF4-FFF2-40B4-BE49-F238E27FC236}">
                  <a16:creationId xmlns:a16="http://schemas.microsoft.com/office/drawing/2014/main" id="{A7B40A53-9723-1772-6449-9E46C613BD78}"/>
                </a:ext>
              </a:extLst>
            </p:cNvPr>
            <p:cNvGrpSpPr/>
            <p:nvPr/>
          </p:nvGrpSpPr>
          <p:grpSpPr>
            <a:xfrm>
              <a:off x="1109732" y="5264080"/>
              <a:ext cx="2158521" cy="779374"/>
              <a:chOff x="1480000" y="5820389"/>
              <a:chExt cx="2158521" cy="779374"/>
            </a:xfrm>
          </p:grpSpPr>
          <p:cxnSp>
            <p:nvCxnSpPr>
              <p:cNvPr id="41" name="Conector recto de flecha 40">
                <a:extLst>
                  <a:ext uri="{FF2B5EF4-FFF2-40B4-BE49-F238E27FC236}">
                    <a16:creationId xmlns:a16="http://schemas.microsoft.com/office/drawing/2014/main" id="{91368C27-B3C2-B7C1-C974-D657792B0946}"/>
                  </a:ext>
                </a:extLst>
              </p:cNvPr>
              <p:cNvCxnSpPr/>
              <p:nvPr/>
            </p:nvCxnSpPr>
            <p:spPr>
              <a:xfrm>
                <a:off x="1480000" y="5820389"/>
                <a:ext cx="2158521"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uadroTexto 41">
                    <a:extLst>
                      <a:ext uri="{FF2B5EF4-FFF2-40B4-BE49-F238E27FC236}">
                        <a16:creationId xmlns:a16="http://schemas.microsoft.com/office/drawing/2014/main" id="{3A28D3CB-A62C-D39A-60BF-A8CD2767A7EA}"/>
                      </a:ext>
                    </a:extLst>
                  </p:cNvPr>
                  <p:cNvSpPr txBox="1"/>
                  <p:nvPr/>
                </p:nvSpPr>
                <p:spPr>
                  <a:xfrm>
                    <a:off x="1962654" y="5953432"/>
                    <a:ext cx="119321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L" sz="3600" b="0" i="1" dirty="0" smtClean="0">
                              <a:latin typeface="Cambria Math" panose="02040503050406030204" pitchFamily="18" charset="0"/>
                            </a:rPr>
                            <m:t>𝑐</m:t>
                          </m:r>
                          <m:r>
                            <a:rPr lang="es-CL" sz="3600" b="0" i="1" dirty="0" smtClean="0">
                              <a:latin typeface="Cambria Math" panose="02040503050406030204" pitchFamily="18" charset="0"/>
                            </a:rPr>
                            <m:t> </m:t>
                          </m:r>
                          <m:r>
                            <m:rPr>
                              <m:sty m:val="p"/>
                            </m:rPr>
                            <a:rPr lang="es-CL" sz="3600" b="0" i="0" dirty="0" smtClean="0">
                              <a:latin typeface="Cambria Math" panose="02040503050406030204" pitchFamily="18" charset="0"/>
                            </a:rPr>
                            <m:t>Δ</m:t>
                          </m:r>
                          <m:r>
                            <a:rPr lang="es-CL" sz="3600" b="0" i="1" dirty="0" smtClean="0">
                              <a:latin typeface="Cambria Math" panose="02040503050406030204" pitchFamily="18" charset="0"/>
                            </a:rPr>
                            <m:t>𝑡</m:t>
                          </m:r>
                          <m:r>
                            <a:rPr lang="es-CL" sz="3600" b="0" i="1" dirty="0" smtClean="0">
                              <a:latin typeface="Cambria Math" panose="02040503050406030204" pitchFamily="18" charset="0"/>
                            </a:rPr>
                            <m:t>′</m:t>
                          </m:r>
                        </m:oMath>
                      </m:oMathPara>
                    </a14:m>
                    <a:endParaRPr lang="es-CL" sz="3600" dirty="0"/>
                  </a:p>
                </p:txBody>
              </p:sp>
            </mc:Choice>
            <mc:Fallback xmlns="">
              <p:sp>
                <p:nvSpPr>
                  <p:cNvPr id="42" name="CuadroTexto 41">
                    <a:extLst>
                      <a:ext uri="{FF2B5EF4-FFF2-40B4-BE49-F238E27FC236}">
                        <a16:creationId xmlns:a16="http://schemas.microsoft.com/office/drawing/2014/main" id="{3A28D3CB-A62C-D39A-60BF-A8CD2767A7EA}"/>
                      </a:ext>
                    </a:extLst>
                  </p:cNvPr>
                  <p:cNvSpPr txBox="1">
                    <a:spLocks noRot="1" noChangeAspect="1" noMove="1" noResize="1" noEditPoints="1" noAdjustHandles="1" noChangeArrowheads="1" noChangeShapeType="1" noTextEdit="1"/>
                  </p:cNvSpPr>
                  <p:nvPr/>
                </p:nvSpPr>
                <p:spPr>
                  <a:xfrm>
                    <a:off x="1962654" y="5953432"/>
                    <a:ext cx="1193212" cy="646331"/>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BE8806DB-8B14-9ECC-9AE3-DA39FF102524}"/>
                    </a:ext>
                  </a:extLst>
                </p:cNvPr>
                <p:cNvSpPr txBox="1"/>
                <p:nvPr/>
              </p:nvSpPr>
              <p:spPr>
                <a:xfrm>
                  <a:off x="1160890" y="4400210"/>
                  <a:ext cx="46328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L" sz="3600" b="0" i="1" dirty="0" smtClean="0">
                                <a:latin typeface="Cambria Math" panose="02040503050406030204" pitchFamily="18" charset="0"/>
                              </a:rPr>
                            </m:ctrlPr>
                          </m:sSubPr>
                          <m:e>
                            <m:r>
                              <a:rPr lang="es-CL" sz="3600" b="0" i="1" dirty="0" smtClean="0">
                                <a:latin typeface="Cambria Math" panose="02040503050406030204" pitchFamily="18" charset="0"/>
                              </a:rPr>
                              <m:t>𝑡</m:t>
                            </m:r>
                            <m:r>
                              <a:rPr lang="es-CL" sz="3600" b="0" i="1" dirty="0" smtClean="0">
                                <a:latin typeface="Cambria Math" panose="02040503050406030204" pitchFamily="18" charset="0"/>
                              </a:rPr>
                              <m:t>′</m:t>
                            </m:r>
                          </m:e>
                          <m:sub>
                            <m:r>
                              <a:rPr lang="es-CL" sz="3600" b="0" i="1" dirty="0" smtClean="0">
                                <a:latin typeface="Cambria Math" panose="02040503050406030204" pitchFamily="18" charset="0"/>
                              </a:rPr>
                              <m:t>2</m:t>
                            </m:r>
                          </m:sub>
                        </m:sSub>
                        <m:r>
                          <a:rPr lang="es-ES" sz="3600" b="0" i="1" dirty="0" smtClean="0">
                            <a:latin typeface="Cambria Math" panose="02040503050406030204" pitchFamily="18" charset="0"/>
                          </a:rPr>
                          <m:t>: </m:t>
                        </m:r>
                        <m:r>
                          <a:rPr lang="es-ES" sz="3600" b="0" i="1" dirty="0" smtClean="0">
                            <a:latin typeface="Cambria Math" panose="02040503050406030204" pitchFamily="18" charset="0"/>
                          </a:rPr>
                          <m:t>𝑠𝑒</m:t>
                        </m:r>
                        <m:r>
                          <a:rPr lang="es-ES" sz="3600" b="0" i="1" dirty="0" smtClean="0">
                            <a:latin typeface="Cambria Math" panose="02040503050406030204" pitchFamily="18" charset="0"/>
                          </a:rPr>
                          <m:t> </m:t>
                        </m:r>
                        <m:r>
                          <a:rPr lang="es-ES" sz="3600" b="0" i="1" dirty="0" smtClean="0">
                            <a:latin typeface="Cambria Math" panose="02040503050406030204" pitchFamily="18" charset="0"/>
                          </a:rPr>
                          <m:t>𝑒𝑚𝑖𝑡𝑒</m:t>
                        </m:r>
                        <m:r>
                          <a:rPr lang="es-ES" sz="3600" b="0" i="1" dirty="0" smtClean="0">
                            <a:latin typeface="Cambria Math" panose="02040503050406030204" pitchFamily="18" charset="0"/>
                          </a:rPr>
                          <m:t> 2º </m:t>
                        </m:r>
                        <m:r>
                          <a:rPr lang="es-ES" sz="3600" b="0" i="1" dirty="0" smtClean="0">
                            <a:latin typeface="Cambria Math" panose="02040503050406030204" pitchFamily="18" charset="0"/>
                          </a:rPr>
                          <m:t>𝑝𝑢𝑙𝑠𝑜</m:t>
                        </m:r>
                      </m:oMath>
                    </m:oMathPara>
                  </a14:m>
                  <a:endParaRPr lang="es-CL" sz="3600"/>
                </a:p>
              </p:txBody>
            </p:sp>
          </mc:Choice>
          <mc:Fallback xmlns="">
            <p:sp>
              <p:nvSpPr>
                <p:cNvPr id="39" name="CuadroTexto 38">
                  <a:extLst>
                    <a:ext uri="{FF2B5EF4-FFF2-40B4-BE49-F238E27FC236}">
                      <a16:creationId xmlns:a16="http://schemas.microsoft.com/office/drawing/2014/main" id="{BE8806DB-8B14-9ECC-9AE3-DA39FF102524}"/>
                    </a:ext>
                  </a:extLst>
                </p:cNvPr>
                <p:cNvSpPr txBox="1">
                  <a:spLocks noRot="1" noChangeAspect="1" noMove="1" noResize="1" noEditPoints="1" noAdjustHandles="1" noChangeArrowheads="1" noChangeShapeType="1" noTextEdit="1"/>
                </p:cNvSpPr>
                <p:nvPr/>
              </p:nvSpPr>
              <p:spPr>
                <a:xfrm>
                  <a:off x="1160890" y="4400210"/>
                  <a:ext cx="4632871" cy="646331"/>
                </a:xfrm>
                <a:prstGeom prst="rect">
                  <a:avLst/>
                </a:prstGeom>
                <a:blipFill>
                  <a:blip r:embed="rId9"/>
                  <a:stretch>
                    <a:fillRect/>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61512145-1694-D71D-7A7D-F955D478AC53}"/>
                </a:ext>
              </a:extLst>
            </p:cNvPr>
            <p:cNvGrpSpPr/>
            <p:nvPr/>
          </p:nvGrpSpPr>
          <p:grpSpPr>
            <a:xfrm>
              <a:off x="830338" y="5819503"/>
              <a:ext cx="1135516" cy="642657"/>
              <a:chOff x="2080164" y="2426303"/>
              <a:chExt cx="1135516" cy="642657"/>
            </a:xfrm>
          </p:grpSpPr>
          <p:cxnSp>
            <p:nvCxnSpPr>
              <p:cNvPr id="15" name="Straight Arrow Connector 14">
                <a:extLst>
                  <a:ext uri="{FF2B5EF4-FFF2-40B4-BE49-F238E27FC236}">
                    <a16:creationId xmlns:a16="http://schemas.microsoft.com/office/drawing/2014/main" id="{A0EB77FE-AC06-7D5B-9417-085609E37D06}"/>
                  </a:ext>
                </a:extLst>
              </p:cNvPr>
              <p:cNvCxnSpPr/>
              <p:nvPr/>
            </p:nvCxnSpPr>
            <p:spPr>
              <a:xfrm>
                <a:off x="2080164" y="3068960"/>
                <a:ext cx="11355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D77E70-9F54-C61F-1911-CA800DD7F687}"/>
                  </a:ext>
                </a:extLst>
              </p:cNvPr>
              <p:cNvCxnSpPr/>
              <p:nvPr/>
            </p:nvCxnSpPr>
            <p:spPr>
              <a:xfrm flipV="1">
                <a:off x="2163462" y="2426303"/>
                <a:ext cx="127786" cy="642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F2FA3A9-EC77-9545-4E46-E609033FB6FF}"/>
                  </a:ext>
                </a:extLst>
              </p:cNvPr>
              <p:cNvCxnSpPr>
                <a:cxnSpLocks/>
              </p:cNvCxnSpPr>
              <p:nvPr/>
            </p:nvCxnSpPr>
            <p:spPr>
              <a:xfrm flipV="1">
                <a:off x="2291248" y="2426303"/>
                <a:ext cx="0" cy="64265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DEFAA02F-2CED-0F56-01CB-C05A9370CD54}"/>
                </a:ext>
              </a:extLst>
            </p:cNvPr>
            <p:cNvGrpSpPr/>
            <p:nvPr/>
          </p:nvGrpSpPr>
          <p:grpSpPr>
            <a:xfrm>
              <a:off x="2897981" y="5805264"/>
              <a:ext cx="1135516" cy="642657"/>
              <a:chOff x="2080164" y="2426303"/>
              <a:chExt cx="1135516" cy="642657"/>
            </a:xfrm>
          </p:grpSpPr>
          <p:cxnSp>
            <p:nvCxnSpPr>
              <p:cNvPr id="19" name="Straight Arrow Connector 18">
                <a:extLst>
                  <a:ext uri="{FF2B5EF4-FFF2-40B4-BE49-F238E27FC236}">
                    <a16:creationId xmlns:a16="http://schemas.microsoft.com/office/drawing/2014/main" id="{3E5B41EC-F8E9-367D-FB37-76A76217D556}"/>
                  </a:ext>
                </a:extLst>
              </p:cNvPr>
              <p:cNvCxnSpPr/>
              <p:nvPr/>
            </p:nvCxnSpPr>
            <p:spPr>
              <a:xfrm>
                <a:off x="2080164" y="3068960"/>
                <a:ext cx="11355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616996-2C36-C6FE-2860-26B19DDD7070}"/>
                  </a:ext>
                </a:extLst>
              </p:cNvPr>
              <p:cNvCxnSpPr/>
              <p:nvPr/>
            </p:nvCxnSpPr>
            <p:spPr>
              <a:xfrm flipV="1">
                <a:off x="2163462" y="2426303"/>
                <a:ext cx="127786" cy="642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EEBFAF3-7528-BCB4-1927-0718C402D461}"/>
                  </a:ext>
                </a:extLst>
              </p:cNvPr>
              <p:cNvCxnSpPr>
                <a:cxnSpLocks/>
              </p:cNvCxnSpPr>
              <p:nvPr/>
            </p:nvCxnSpPr>
            <p:spPr>
              <a:xfrm flipV="1">
                <a:off x="2291248" y="2426303"/>
                <a:ext cx="0" cy="642657"/>
              </a:xfrm>
              <a:prstGeom prst="line">
                <a:avLst/>
              </a:prstGeom>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6A201FD-6D3A-690D-ADE1-191C574B3E85}"/>
                  </a:ext>
                </a:extLst>
              </p:cNvPr>
              <p:cNvSpPr txBox="1"/>
              <p:nvPr/>
            </p:nvSpPr>
            <p:spPr>
              <a:xfrm>
                <a:off x="6816080" y="3673922"/>
                <a:ext cx="5760640" cy="954107"/>
              </a:xfrm>
              <a:prstGeom prst="rect">
                <a:avLst/>
              </a:prstGeom>
              <a:noFill/>
            </p:spPr>
            <p:txBody>
              <a:bodyPr wrap="square" rtlCol="0">
                <a:spAutoFit/>
              </a:bodyPr>
              <a:lstStyle/>
              <a:p>
                <a14:m>
                  <m:oMath xmlns:m="http://schemas.openxmlformats.org/officeDocument/2006/math">
                    <m:r>
                      <m:rPr>
                        <m:sty m:val="p"/>
                      </m:rPr>
                      <a:rPr lang="es-CL" sz="2800" b="0" i="0" dirty="0" smtClean="0">
                        <a:solidFill>
                          <a:schemeClr val="accent5">
                            <a:lumMod val="75000"/>
                          </a:schemeClr>
                        </a:solidFill>
                        <a:latin typeface="Cambria Math" panose="02040503050406030204" pitchFamily="18" charset="0"/>
                      </a:rPr>
                      <m:t>Δ</m:t>
                    </m:r>
                    <m:r>
                      <a:rPr lang="es-CL" sz="2800" b="0" i="1" dirty="0" smtClean="0">
                        <a:solidFill>
                          <a:schemeClr val="accent5">
                            <a:lumMod val="75000"/>
                          </a:schemeClr>
                        </a:solidFill>
                        <a:latin typeface="Cambria Math" panose="02040503050406030204" pitchFamily="18" charset="0"/>
                      </a:rPr>
                      <m:t>𝑡</m:t>
                    </m:r>
                    <m:r>
                      <a:rPr lang="es-CL" sz="2800" b="0" i="1" dirty="0" smtClean="0">
                        <a:solidFill>
                          <a:schemeClr val="accent5">
                            <a:lumMod val="75000"/>
                          </a:schemeClr>
                        </a:solidFill>
                        <a:latin typeface="Cambria Math" panose="02040503050406030204" pitchFamily="18" charset="0"/>
                      </a:rPr>
                      <m:t>′ </m:t>
                    </m:r>
                  </m:oMath>
                </a14:m>
                <a:r>
                  <a:rPr lang="es-ES_tradnl" sz="2800">
                    <a:solidFill>
                      <a:schemeClr val="accent5">
                        <a:lumMod val="75000"/>
                      </a:schemeClr>
                    </a:solidFill>
                  </a:rPr>
                  <a:t>es el tiempo propio entre dos pulsos en la fuente </a:t>
                </a:r>
              </a:p>
            </p:txBody>
          </p:sp>
        </mc:Choice>
        <mc:Fallback xmlns="">
          <p:sp>
            <p:nvSpPr>
              <p:cNvPr id="22" name="TextBox 21">
                <a:extLst>
                  <a:ext uri="{FF2B5EF4-FFF2-40B4-BE49-F238E27FC236}">
                    <a16:creationId xmlns:a16="http://schemas.microsoft.com/office/drawing/2014/main" id="{86A201FD-6D3A-690D-ADE1-191C574B3E85}"/>
                  </a:ext>
                </a:extLst>
              </p:cNvPr>
              <p:cNvSpPr txBox="1">
                <a:spLocks noRot="1" noChangeAspect="1" noMove="1" noResize="1" noEditPoints="1" noAdjustHandles="1" noChangeArrowheads="1" noChangeShapeType="1" noTextEdit="1"/>
              </p:cNvSpPr>
              <p:nvPr/>
            </p:nvSpPr>
            <p:spPr>
              <a:xfrm>
                <a:off x="6816080" y="3673922"/>
                <a:ext cx="5760640" cy="954107"/>
              </a:xfrm>
              <a:prstGeom prst="rect">
                <a:avLst/>
              </a:prstGeom>
              <a:blipFill>
                <a:blip r:embed="rId10"/>
                <a:stretch>
                  <a:fillRect l="-2116" t="-6410" b="-17949"/>
                </a:stretch>
              </a:blipFill>
            </p:spPr>
            <p:txBody>
              <a:bodyPr/>
              <a:lstStyle/>
              <a:p>
                <a:r>
                  <a:rPr lang="en-US">
                    <a:noFill/>
                  </a:rPr>
                  <a:t> </a:t>
                </a:r>
              </a:p>
            </p:txBody>
          </p:sp>
        </mc:Fallback>
      </mc:AlternateContent>
      <p:pic>
        <p:nvPicPr>
          <p:cNvPr id="5" name="Imagen 22">
            <a:extLst>
              <a:ext uri="{FF2B5EF4-FFF2-40B4-BE49-F238E27FC236}">
                <a16:creationId xmlns:a16="http://schemas.microsoft.com/office/drawing/2014/main" id="{EAF639BC-00DC-DAEB-9203-366794051C5A}"/>
              </a:ext>
            </a:extLst>
          </p:cNvPr>
          <p:cNvPicPr>
            <a:picLocks noChangeAspect="1"/>
          </p:cNvPicPr>
          <p:nvPr/>
        </p:nvPicPr>
        <p:blipFill rotWithShape="1">
          <a:blip r:embed="rId3"/>
          <a:srcRect l="43291" t="25705" r="42751" b="43198"/>
          <a:stretch/>
        </p:blipFill>
        <p:spPr>
          <a:xfrm rot="16200000">
            <a:off x="1590671" y="5478825"/>
            <a:ext cx="381872" cy="1313775"/>
          </a:xfrm>
          <a:prstGeom prst="rect">
            <a:avLst/>
          </a:prstGeom>
        </p:spPr>
      </p:pic>
      <p:pic>
        <p:nvPicPr>
          <p:cNvPr id="10" name="Imagen 22">
            <a:extLst>
              <a:ext uri="{FF2B5EF4-FFF2-40B4-BE49-F238E27FC236}">
                <a16:creationId xmlns:a16="http://schemas.microsoft.com/office/drawing/2014/main" id="{A78B2246-95BA-6B2D-1BC4-4DAC9EF06334}"/>
              </a:ext>
            </a:extLst>
          </p:cNvPr>
          <p:cNvPicPr>
            <a:picLocks noChangeAspect="1"/>
          </p:cNvPicPr>
          <p:nvPr/>
        </p:nvPicPr>
        <p:blipFill rotWithShape="1">
          <a:blip r:embed="rId3"/>
          <a:srcRect l="43291" t="25705" r="42751" b="43198"/>
          <a:stretch/>
        </p:blipFill>
        <p:spPr>
          <a:xfrm rot="16200000">
            <a:off x="3802513" y="5478826"/>
            <a:ext cx="381872" cy="1313775"/>
          </a:xfrm>
          <a:prstGeom prst="rect">
            <a:avLst/>
          </a:prstGeom>
        </p:spPr>
      </p:pic>
    </p:spTree>
    <p:extLst>
      <p:ext uri="{BB962C8B-B14F-4D97-AF65-F5344CB8AC3E}">
        <p14:creationId xmlns:p14="http://schemas.microsoft.com/office/powerpoint/2010/main" val="394073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2056D13-E3C4-5506-36C5-0F539905BDF1}"/>
              </a:ext>
            </a:extLst>
          </p:cNvPr>
          <p:cNvGraphicFramePr>
            <a:graphicFrameLocks noGrp="1"/>
          </p:cNvGraphicFramePr>
          <p:nvPr>
            <p:extLst>
              <p:ext uri="{D42A27DB-BD31-4B8C-83A1-F6EECF244321}">
                <p14:modId xmlns:p14="http://schemas.microsoft.com/office/powerpoint/2010/main" val="3622522814"/>
              </p:ext>
            </p:extLst>
          </p:nvPr>
        </p:nvGraphicFramePr>
        <p:xfrm>
          <a:off x="551384" y="2420888"/>
          <a:ext cx="11233248" cy="1800200"/>
        </p:xfrm>
        <a:graphic>
          <a:graphicData uri="http://schemas.openxmlformats.org/drawingml/2006/table">
            <a:tbl>
              <a:tblPr/>
              <a:tblGrid>
                <a:gridCol w="1535090">
                  <a:extLst>
                    <a:ext uri="{9D8B030D-6E8A-4147-A177-3AD203B41FA5}">
                      <a16:colId xmlns:a16="http://schemas.microsoft.com/office/drawing/2014/main" val="792980044"/>
                    </a:ext>
                  </a:extLst>
                </a:gridCol>
                <a:gridCol w="8163068">
                  <a:extLst>
                    <a:ext uri="{9D8B030D-6E8A-4147-A177-3AD203B41FA5}">
                      <a16:colId xmlns:a16="http://schemas.microsoft.com/office/drawing/2014/main" val="3894038080"/>
                    </a:ext>
                  </a:extLst>
                </a:gridCol>
                <a:gridCol w="1535090">
                  <a:extLst>
                    <a:ext uri="{9D8B030D-6E8A-4147-A177-3AD203B41FA5}">
                      <a16:colId xmlns:a16="http://schemas.microsoft.com/office/drawing/2014/main" val="2698502556"/>
                    </a:ext>
                  </a:extLst>
                </a:gridCol>
              </a:tblGrid>
              <a:tr h="1800200">
                <a:tc>
                  <a:txBody>
                    <a:bodyPr/>
                    <a:lstStyle/>
                    <a:p>
                      <a:pPr algn="l" rtl="0" fontAlgn="base"/>
                      <a:r>
                        <a:rPr lang="es-CL" sz="2000" b="0" i="0">
                          <a:effectLst/>
                          <a:latin typeface="Calibri" panose="020F0502020204030204" pitchFamily="34" charset="0"/>
                        </a:rPr>
                        <a:t>L7 </a:t>
                      </a:r>
                      <a:endParaRPr lang="es-CL" sz="2000" b="0" i="0">
                        <a:effectLst/>
                      </a:endParaRPr>
                    </a:p>
                  </a:txBody>
                  <a:tcPr>
                    <a:lnL w="9525" cap="flat" cmpd="sng" algn="ctr">
                      <a:solidFill>
                        <a:srgbClr val="A07CA3"/>
                      </a:solidFill>
                      <a:prstDash val="solid"/>
                      <a:round/>
                      <a:headEnd type="none" w="med" len="med"/>
                      <a:tailEnd type="none" w="med" len="med"/>
                    </a:lnL>
                    <a:lnR w="9525" cap="flat" cmpd="sng" algn="ctr">
                      <a:solidFill>
                        <a:srgbClr val="A07CA3"/>
                      </a:solidFill>
                      <a:prstDash val="solid"/>
                      <a:round/>
                      <a:headEnd type="none" w="med" len="med"/>
                      <a:tailEnd type="none" w="med" len="med"/>
                    </a:lnR>
                    <a:lnT>
                      <a:noFill/>
                    </a:lnT>
                    <a:lnB w="9525" cap="flat" cmpd="sng" algn="ctr">
                      <a:solidFill>
                        <a:srgbClr val="A07CA3"/>
                      </a:solidFill>
                      <a:prstDash val="solid"/>
                      <a:round/>
                      <a:headEnd type="none" w="med" len="med"/>
                      <a:tailEnd type="none" w="med" len="med"/>
                    </a:lnB>
                    <a:solidFill>
                      <a:srgbClr val="A9D08E"/>
                    </a:solidFill>
                  </a:tcPr>
                </a:tc>
                <a:tc>
                  <a:txBody>
                    <a:bodyPr/>
                    <a:lstStyle/>
                    <a:p>
                      <a:pPr algn="l" rtl="0" fontAlgn="base"/>
                      <a:r>
                        <a:rPr lang="es-CL" sz="2000" b="0" i="0" dirty="0">
                          <a:effectLst/>
                          <a:latin typeface="Calibri" panose="020F0502020204030204" pitchFamily="34" charset="0"/>
                        </a:rPr>
                        <a:t>Postulados de relatividad especial. </a:t>
                      </a:r>
                      <a:r>
                        <a:rPr lang="es-CL" sz="2000" b="0" i="0" dirty="0">
                          <a:effectLst/>
                          <a:latin typeface="WordVisiCarriageReturn_MSFontService"/>
                        </a:rPr>
                        <a:t> </a:t>
                      </a:r>
                      <a:br>
                        <a:rPr lang="es-CL" sz="2000" b="0" i="0" dirty="0">
                          <a:effectLst/>
                          <a:latin typeface="WordVisiCarriageReturn_MSFontService"/>
                        </a:rPr>
                      </a:br>
                      <a:r>
                        <a:rPr lang="es-CL" sz="2000" b="0" i="0" dirty="0">
                          <a:effectLst/>
                          <a:latin typeface="Calibri" panose="020F0502020204030204" pitchFamily="34" charset="0"/>
                        </a:rPr>
                        <a:t>Simultaneidad.  Contracción de L. Dilatación de T. </a:t>
                      </a:r>
                    </a:p>
                    <a:p>
                      <a:pPr algn="l" rtl="0" fontAlgn="base"/>
                      <a:r>
                        <a:rPr lang="es-CL" sz="2000" b="0" i="0" dirty="0">
                          <a:effectLst/>
                          <a:latin typeface="Calibri" panose="020F0502020204030204" pitchFamily="34" charset="0"/>
                        </a:rPr>
                        <a:t>Transformada de Lorentz </a:t>
                      </a:r>
                      <a:endParaRPr lang="es-CL" sz="2000" b="0" i="0" dirty="0">
                        <a:effectLst/>
                      </a:endParaRPr>
                    </a:p>
                  </a:txBody>
                  <a:tcPr>
                    <a:lnL w="9525" cap="flat" cmpd="sng" algn="ctr">
                      <a:solidFill>
                        <a:srgbClr val="A07CA3"/>
                      </a:solidFill>
                      <a:prstDash val="solid"/>
                      <a:round/>
                      <a:headEnd type="none" w="med" len="med"/>
                      <a:tailEnd type="none" w="med" len="med"/>
                    </a:lnL>
                    <a:lnR w="9525" cap="flat" cmpd="sng" algn="ctr">
                      <a:solidFill>
                        <a:srgbClr val="4058A3"/>
                      </a:solidFill>
                      <a:prstDash val="solid"/>
                      <a:round/>
                      <a:headEnd type="none" w="med" len="med"/>
                      <a:tailEnd type="none" w="med" len="med"/>
                    </a:lnR>
                    <a:lnT>
                      <a:noFill/>
                    </a:lnT>
                    <a:lnB w="9525" cap="flat" cmpd="sng" algn="ctr">
                      <a:solidFill>
                        <a:srgbClr val="4058A3"/>
                      </a:solidFill>
                      <a:prstDash val="solid"/>
                      <a:round/>
                      <a:headEnd type="none" w="med" len="med"/>
                      <a:tailEnd type="none" w="med" len="med"/>
                    </a:lnB>
                    <a:solidFill>
                      <a:srgbClr val="A9D08E"/>
                    </a:solidFill>
                  </a:tcPr>
                </a:tc>
                <a:tc>
                  <a:txBody>
                    <a:bodyPr/>
                    <a:lstStyle/>
                    <a:p>
                      <a:pPr algn="ctr" rtl="0" fontAlgn="base"/>
                      <a:r>
                        <a:rPr lang="es-CL" sz="2000" b="0" i="0" dirty="0">
                          <a:effectLst/>
                          <a:latin typeface="Calibri" panose="020F0502020204030204" pitchFamily="34" charset="0"/>
                        </a:rPr>
                        <a:t>37.1; 37.2; 37.3; 37.4  </a:t>
                      </a:r>
                      <a:endParaRPr lang="es-CL" sz="2000" b="0" i="0" dirty="0">
                        <a:effectLst/>
                      </a:endParaRPr>
                    </a:p>
                  </a:txBody>
                  <a:tcPr>
                    <a:lnL w="9525" cap="flat" cmpd="sng" algn="ctr">
                      <a:solidFill>
                        <a:srgbClr val="4058A3"/>
                      </a:solidFill>
                      <a:prstDash val="solid"/>
                      <a:round/>
                      <a:headEnd type="none" w="med" len="med"/>
                      <a:tailEnd type="none" w="med" len="med"/>
                    </a:lnL>
                    <a:lnR w="9525" cap="flat" cmpd="sng" algn="ctr">
                      <a:solidFill>
                        <a:srgbClr val="D04EA3"/>
                      </a:solidFill>
                      <a:prstDash val="solid"/>
                      <a:round/>
                      <a:headEnd type="none" w="med" len="med"/>
                      <a:tailEnd type="none" w="med" len="med"/>
                    </a:lnR>
                    <a:lnT>
                      <a:noFill/>
                    </a:lnT>
                    <a:lnB w="9525" cap="flat" cmpd="sng" algn="ctr">
                      <a:solidFill>
                        <a:srgbClr val="D04EA3"/>
                      </a:solidFill>
                      <a:prstDash val="solid"/>
                      <a:round/>
                      <a:headEnd type="none" w="med" len="med"/>
                      <a:tailEnd type="none" w="med" len="med"/>
                    </a:lnB>
                    <a:solidFill>
                      <a:srgbClr val="A9D08E"/>
                    </a:solidFill>
                  </a:tcPr>
                </a:tc>
                <a:extLst>
                  <a:ext uri="{0D108BD9-81ED-4DB2-BD59-A6C34878D82A}">
                    <a16:rowId xmlns:a16="http://schemas.microsoft.com/office/drawing/2014/main" val="2395985095"/>
                  </a:ext>
                </a:extLst>
              </a:tr>
            </a:tbl>
          </a:graphicData>
        </a:graphic>
      </p:graphicFrame>
    </p:spTree>
    <p:extLst>
      <p:ext uri="{BB962C8B-B14F-4D97-AF65-F5344CB8AC3E}">
        <p14:creationId xmlns:p14="http://schemas.microsoft.com/office/powerpoint/2010/main" val="3875436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7654" y="170646"/>
            <a:ext cx="11556978" cy="821634"/>
          </a:xfrm>
        </p:spPr>
        <p:txBody>
          <a:bodyPr>
            <a:normAutofit fontScale="90000"/>
          </a:bodyPr>
          <a:lstStyle/>
          <a:p>
            <a:r>
              <a:rPr lang="es-CL" b="1" dirty="0"/>
              <a:t>Efecto Doppler Relativista </a:t>
            </a:r>
            <a:r>
              <a:rPr lang="es-CL" sz="3100" b="1" dirty="0"/>
              <a:t>(fuente se acerca al observador)</a:t>
            </a:r>
            <a:endParaRPr lang="es-ES_tradnl" sz="3100" dirty="0"/>
          </a:p>
        </p:txBody>
      </p:sp>
      <p:grpSp>
        <p:nvGrpSpPr>
          <p:cNvPr id="31" name="Grupo 30">
            <a:extLst>
              <a:ext uri="{FF2B5EF4-FFF2-40B4-BE49-F238E27FC236}">
                <a16:creationId xmlns:a16="http://schemas.microsoft.com/office/drawing/2014/main" id="{5FF9F1D1-7DB2-586E-A999-6DE7F15296C5}"/>
              </a:ext>
            </a:extLst>
          </p:cNvPr>
          <p:cNvGrpSpPr/>
          <p:nvPr/>
        </p:nvGrpSpPr>
        <p:grpSpPr>
          <a:xfrm>
            <a:off x="302305" y="1591365"/>
            <a:ext cx="1718982" cy="1224205"/>
            <a:chOff x="335363" y="1268691"/>
            <a:chExt cx="1718982" cy="1224205"/>
          </a:xfrm>
        </p:grpSpPr>
        <p:pic>
          <p:nvPicPr>
            <p:cNvPr id="5" name="Imagen 4">
              <a:extLst>
                <a:ext uri="{FF2B5EF4-FFF2-40B4-BE49-F238E27FC236}">
                  <a16:creationId xmlns:a16="http://schemas.microsoft.com/office/drawing/2014/main" id="{69A539CB-D61B-BD04-7684-DDD885CA9042}"/>
                </a:ext>
              </a:extLst>
            </p:cNvPr>
            <p:cNvPicPr>
              <a:picLocks noChangeAspect="1"/>
            </p:cNvPicPr>
            <p:nvPr/>
          </p:nvPicPr>
          <p:blipFill rotWithShape="1">
            <a:blip r:embed="rId3"/>
            <a:srcRect l="37721" r="41158" b="77400"/>
            <a:stretch/>
          </p:blipFill>
          <p:spPr>
            <a:xfrm rot="16200000">
              <a:off x="523809" y="1726576"/>
              <a:ext cx="577874" cy="954765"/>
            </a:xfrm>
            <a:prstGeom prst="rect">
              <a:avLst/>
            </a:prstGeom>
          </p:spPr>
        </p:pic>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399E7749-1C2B-5F6C-76C6-B662F786E03A}"/>
                    </a:ext>
                  </a:extLst>
                </p:cNvPr>
                <p:cNvSpPr txBox="1"/>
                <p:nvPr/>
              </p:nvSpPr>
              <p:spPr>
                <a:xfrm>
                  <a:off x="673296" y="1268691"/>
                  <a:ext cx="56509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L" sz="3600" b="0" i="1" dirty="0" smtClean="0">
                            <a:latin typeface="Cambria Math" panose="02040503050406030204" pitchFamily="18" charset="0"/>
                          </a:rPr>
                          <m:t>𝑢</m:t>
                        </m:r>
                      </m:oMath>
                    </m:oMathPara>
                  </a14:m>
                  <a:endParaRPr lang="es-CL" sz="3600" i="1"/>
                </a:p>
              </p:txBody>
            </p:sp>
          </mc:Choice>
          <mc:Fallback xmlns="">
            <p:sp>
              <p:nvSpPr>
                <p:cNvPr id="11" name="CuadroTexto 10">
                  <a:extLst>
                    <a:ext uri="{FF2B5EF4-FFF2-40B4-BE49-F238E27FC236}">
                      <a16:creationId xmlns:a16="http://schemas.microsoft.com/office/drawing/2014/main" id="{399E7749-1C2B-5F6C-76C6-B662F786E03A}"/>
                    </a:ext>
                  </a:extLst>
                </p:cNvPr>
                <p:cNvSpPr txBox="1">
                  <a:spLocks noRot="1" noChangeAspect="1" noMove="1" noResize="1" noEditPoints="1" noAdjustHandles="1" noChangeArrowheads="1" noChangeShapeType="1" noTextEdit="1"/>
                </p:cNvSpPr>
                <p:nvPr/>
              </p:nvSpPr>
              <p:spPr>
                <a:xfrm>
                  <a:off x="673296" y="1268691"/>
                  <a:ext cx="565091" cy="646331"/>
                </a:xfrm>
                <a:prstGeom prst="rect">
                  <a:avLst/>
                </a:prstGeom>
                <a:blipFill>
                  <a:blip r:embed="rId4"/>
                  <a:stretch>
                    <a:fillRect/>
                  </a:stretch>
                </a:blipFill>
              </p:spPr>
              <p:txBody>
                <a:bodyPr/>
                <a:lstStyle/>
                <a:p>
                  <a:r>
                    <a:rPr lang="en-US">
                      <a:noFill/>
                    </a:rPr>
                    <a:t> </a:t>
                  </a:r>
                </a:p>
              </p:txBody>
            </p:sp>
          </mc:Fallback>
        </mc:AlternateContent>
        <p:cxnSp>
          <p:nvCxnSpPr>
            <p:cNvPr id="16" name="Conector recto de flecha 15">
              <a:extLst>
                <a:ext uri="{FF2B5EF4-FFF2-40B4-BE49-F238E27FC236}">
                  <a16:creationId xmlns:a16="http://schemas.microsoft.com/office/drawing/2014/main" id="{A869C9F0-BFEC-30BF-F2E6-CD3EA5D5F15B}"/>
                </a:ext>
              </a:extLst>
            </p:cNvPr>
            <p:cNvCxnSpPr/>
            <p:nvPr/>
          </p:nvCxnSpPr>
          <p:spPr>
            <a:xfrm>
              <a:off x="1238387" y="1628800"/>
              <a:ext cx="81595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23" name="Imagen 22">
            <a:extLst>
              <a:ext uri="{FF2B5EF4-FFF2-40B4-BE49-F238E27FC236}">
                <a16:creationId xmlns:a16="http://schemas.microsoft.com/office/drawing/2014/main" id="{13C226F9-CAC4-3B5F-F72C-DE7DE01BF5B2}"/>
              </a:ext>
            </a:extLst>
          </p:cNvPr>
          <p:cNvPicPr>
            <a:picLocks noChangeAspect="1"/>
          </p:cNvPicPr>
          <p:nvPr/>
        </p:nvPicPr>
        <p:blipFill rotWithShape="1">
          <a:blip r:embed="rId3"/>
          <a:srcRect l="43291" t="25705" r="42751" b="43198"/>
          <a:stretch/>
        </p:blipFill>
        <p:spPr>
          <a:xfrm rot="16200000">
            <a:off x="1595281" y="2368144"/>
            <a:ext cx="381872" cy="1313775"/>
          </a:xfrm>
          <a:prstGeom prst="rect">
            <a:avLst/>
          </a:prstGeom>
        </p:spPr>
      </p:pic>
      <p:grpSp>
        <p:nvGrpSpPr>
          <p:cNvPr id="36" name="Grupo 35">
            <a:extLst>
              <a:ext uri="{FF2B5EF4-FFF2-40B4-BE49-F238E27FC236}">
                <a16:creationId xmlns:a16="http://schemas.microsoft.com/office/drawing/2014/main" id="{AC121B24-3C9F-6A2F-2632-A18868A756EB}"/>
              </a:ext>
            </a:extLst>
          </p:cNvPr>
          <p:cNvGrpSpPr/>
          <p:nvPr/>
        </p:nvGrpSpPr>
        <p:grpSpPr>
          <a:xfrm>
            <a:off x="-51123" y="5084279"/>
            <a:ext cx="2608669" cy="1502337"/>
            <a:chOff x="-51123" y="5084279"/>
            <a:chExt cx="2608669" cy="1502337"/>
          </a:xfrm>
        </p:grpSpPr>
        <p:pic>
          <p:nvPicPr>
            <p:cNvPr id="33" name="Imagen 32">
              <a:extLst>
                <a:ext uri="{FF2B5EF4-FFF2-40B4-BE49-F238E27FC236}">
                  <a16:creationId xmlns:a16="http://schemas.microsoft.com/office/drawing/2014/main" id="{DF408D5E-D2A3-FF44-A401-9888F989863B}"/>
                </a:ext>
              </a:extLst>
            </p:cNvPr>
            <p:cNvPicPr>
              <a:picLocks noChangeAspect="1"/>
            </p:cNvPicPr>
            <p:nvPr/>
          </p:nvPicPr>
          <p:blipFill rotWithShape="1">
            <a:blip r:embed="rId3"/>
            <a:srcRect l="37721" r="41158" b="77400"/>
            <a:stretch/>
          </p:blipFill>
          <p:spPr>
            <a:xfrm rot="16200000">
              <a:off x="1791227" y="4895833"/>
              <a:ext cx="577874" cy="954765"/>
            </a:xfrm>
            <a:prstGeom prst="rect">
              <a:avLst/>
            </a:prstGeom>
          </p:spPr>
        </p:pic>
        <mc:AlternateContent xmlns:mc="http://schemas.openxmlformats.org/markup-compatibility/2006" xmlns:a14="http://schemas.microsoft.com/office/drawing/2010/main">
          <mc:Choice Requires="a14">
            <p:sp>
              <p:nvSpPr>
                <p:cNvPr id="25" name="CuadroTexto 24">
                  <a:extLst>
                    <a:ext uri="{FF2B5EF4-FFF2-40B4-BE49-F238E27FC236}">
                      <a16:creationId xmlns:a16="http://schemas.microsoft.com/office/drawing/2014/main" id="{AD19D897-52F7-383F-1988-CCDB1D13CD7F}"/>
                    </a:ext>
                  </a:extLst>
                </p:cNvPr>
                <p:cNvSpPr txBox="1"/>
                <p:nvPr/>
              </p:nvSpPr>
              <p:spPr>
                <a:xfrm>
                  <a:off x="-51123" y="5940285"/>
                  <a:ext cx="60420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L" sz="3600" b="0" i="1" dirty="0" smtClean="0">
                            <a:latin typeface="Cambria Math" panose="02040503050406030204" pitchFamily="18" charset="0"/>
                          </a:rPr>
                          <m:t>𝐵</m:t>
                        </m:r>
                      </m:oMath>
                    </m:oMathPara>
                  </a14:m>
                  <a:endParaRPr lang="es-CL" sz="3600"/>
                </a:p>
              </p:txBody>
            </p:sp>
          </mc:Choice>
          <mc:Fallback xmlns="">
            <p:sp>
              <p:nvSpPr>
                <p:cNvPr id="25" name="CuadroTexto 24">
                  <a:extLst>
                    <a:ext uri="{FF2B5EF4-FFF2-40B4-BE49-F238E27FC236}">
                      <a16:creationId xmlns:a16="http://schemas.microsoft.com/office/drawing/2014/main" id="{AD19D897-52F7-383F-1988-CCDB1D13CD7F}"/>
                    </a:ext>
                  </a:extLst>
                </p:cNvPr>
                <p:cNvSpPr txBox="1">
                  <a:spLocks noRot="1" noChangeAspect="1" noMove="1" noResize="1" noEditPoints="1" noAdjustHandles="1" noChangeArrowheads="1" noChangeShapeType="1" noTextEdit="1"/>
                </p:cNvSpPr>
                <p:nvPr/>
              </p:nvSpPr>
              <p:spPr>
                <a:xfrm>
                  <a:off x="-51123" y="5940285"/>
                  <a:ext cx="604203" cy="646331"/>
                </a:xfrm>
                <a:prstGeom prst="rect">
                  <a:avLst/>
                </a:prstGeom>
                <a:blipFill>
                  <a:blip r:embed="rId5"/>
                  <a:stretch>
                    <a:fillRect/>
                  </a:stretch>
                </a:blipFill>
              </p:spPr>
              <p:txBody>
                <a:bodyPr/>
                <a:lstStyle/>
                <a:p>
                  <a:r>
                    <a:rPr lang="en-US">
                      <a:noFill/>
                    </a:rPr>
                    <a:t> </a:t>
                  </a:r>
                </a:p>
              </p:txBody>
            </p:sp>
          </mc:Fallback>
        </mc:AlternateContent>
      </p:grpSp>
      <p:grpSp>
        <p:nvGrpSpPr>
          <p:cNvPr id="40" name="Grupo 39">
            <a:extLst>
              <a:ext uri="{FF2B5EF4-FFF2-40B4-BE49-F238E27FC236}">
                <a16:creationId xmlns:a16="http://schemas.microsoft.com/office/drawing/2014/main" id="{E6F5A459-D71F-F7DF-D40C-64ED7A6E1441}"/>
              </a:ext>
            </a:extLst>
          </p:cNvPr>
          <p:cNvGrpSpPr/>
          <p:nvPr/>
        </p:nvGrpSpPr>
        <p:grpSpPr>
          <a:xfrm>
            <a:off x="89755" y="4619336"/>
            <a:ext cx="1829781" cy="753880"/>
            <a:chOff x="89755" y="4619336"/>
            <a:chExt cx="1829781" cy="753880"/>
          </a:xfrm>
        </p:grpSpPr>
        <p:cxnSp>
          <p:nvCxnSpPr>
            <p:cNvPr id="41" name="Conector recto de flecha 40">
              <a:extLst>
                <a:ext uri="{FF2B5EF4-FFF2-40B4-BE49-F238E27FC236}">
                  <a16:creationId xmlns:a16="http://schemas.microsoft.com/office/drawing/2014/main" id="{91368C27-B3C2-B7C1-C974-D657792B0946}"/>
                </a:ext>
              </a:extLst>
            </p:cNvPr>
            <p:cNvCxnSpPr>
              <a:cxnSpLocks/>
            </p:cNvCxnSpPr>
            <p:nvPr/>
          </p:nvCxnSpPr>
          <p:spPr>
            <a:xfrm>
              <a:off x="964773" y="5373216"/>
              <a:ext cx="954763"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uadroTexto 41">
                  <a:extLst>
                    <a:ext uri="{FF2B5EF4-FFF2-40B4-BE49-F238E27FC236}">
                      <a16:creationId xmlns:a16="http://schemas.microsoft.com/office/drawing/2014/main" id="{3A28D3CB-A62C-D39A-60BF-A8CD2767A7EA}"/>
                    </a:ext>
                  </a:extLst>
                </p:cNvPr>
                <p:cNvSpPr txBox="1"/>
                <p:nvPr/>
              </p:nvSpPr>
              <p:spPr>
                <a:xfrm>
                  <a:off x="89755" y="4619336"/>
                  <a:ext cx="1135824"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L" sz="3600" b="0" i="1" dirty="0" smtClean="0">
                            <a:latin typeface="Cambria Math" panose="02040503050406030204" pitchFamily="18" charset="0"/>
                          </a:rPr>
                          <m:t>𝑢</m:t>
                        </m:r>
                        <m:r>
                          <a:rPr lang="es-CL" sz="3600" b="0" i="1" dirty="0" smtClean="0">
                            <a:latin typeface="Cambria Math" panose="02040503050406030204" pitchFamily="18" charset="0"/>
                          </a:rPr>
                          <m:t> </m:t>
                        </m:r>
                        <m:r>
                          <m:rPr>
                            <m:sty m:val="p"/>
                          </m:rPr>
                          <a:rPr lang="es-CL" sz="3600" b="0" i="0" dirty="0" smtClean="0">
                            <a:latin typeface="Cambria Math" panose="02040503050406030204" pitchFamily="18" charset="0"/>
                          </a:rPr>
                          <m:t>Δ</m:t>
                        </m:r>
                        <m:r>
                          <a:rPr lang="es-CL" sz="3600" b="0" i="1" dirty="0" smtClean="0">
                            <a:latin typeface="Cambria Math" panose="02040503050406030204" pitchFamily="18" charset="0"/>
                          </a:rPr>
                          <m:t>𝑡</m:t>
                        </m:r>
                      </m:oMath>
                    </m:oMathPara>
                  </a14:m>
                  <a:endParaRPr lang="es-CL" sz="3600"/>
                </a:p>
              </p:txBody>
            </p:sp>
          </mc:Choice>
          <mc:Fallback xmlns="">
            <p:sp>
              <p:nvSpPr>
                <p:cNvPr id="42" name="CuadroTexto 41">
                  <a:extLst>
                    <a:ext uri="{FF2B5EF4-FFF2-40B4-BE49-F238E27FC236}">
                      <a16:creationId xmlns:a16="http://schemas.microsoft.com/office/drawing/2014/main" id="{3A28D3CB-A62C-D39A-60BF-A8CD2767A7EA}"/>
                    </a:ext>
                  </a:extLst>
                </p:cNvPr>
                <p:cNvSpPr txBox="1">
                  <a:spLocks noRot="1" noChangeAspect="1" noMove="1" noResize="1" noEditPoints="1" noAdjustHandles="1" noChangeArrowheads="1" noChangeShapeType="1" noTextEdit="1"/>
                </p:cNvSpPr>
                <p:nvPr/>
              </p:nvSpPr>
              <p:spPr>
                <a:xfrm>
                  <a:off x="89755" y="4619336"/>
                  <a:ext cx="1135824" cy="646331"/>
                </a:xfrm>
                <a:prstGeom prst="rect">
                  <a:avLst/>
                </a:prstGeom>
                <a:blipFill>
                  <a:blip r:embed="rId6"/>
                  <a:stretch>
                    <a:fillRect/>
                  </a:stretch>
                </a:blipFill>
              </p:spPr>
              <p:txBody>
                <a:bodyPr/>
                <a:lstStyle/>
                <a:p>
                  <a:r>
                    <a:rPr lang="en-US">
                      <a:noFill/>
                    </a:rPr>
                    <a:t> </a:t>
                  </a:r>
                </a:p>
              </p:txBody>
            </p:sp>
          </mc:Fallback>
        </mc:AlternateContent>
      </p:grpSp>
      <p:cxnSp>
        <p:nvCxnSpPr>
          <p:cNvPr id="12" name="Conector recto de flecha 11">
            <a:extLst>
              <a:ext uri="{FF2B5EF4-FFF2-40B4-BE49-F238E27FC236}">
                <a16:creationId xmlns:a16="http://schemas.microsoft.com/office/drawing/2014/main" id="{EC9E7C6C-03D9-4E9B-86C0-DB44497957EA}"/>
              </a:ext>
            </a:extLst>
          </p:cNvPr>
          <p:cNvCxnSpPr>
            <a:cxnSpLocks/>
          </p:cNvCxnSpPr>
          <p:nvPr/>
        </p:nvCxnSpPr>
        <p:spPr>
          <a:xfrm>
            <a:off x="964773" y="5792545"/>
            <a:ext cx="397909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C0C3CF62-1E46-D877-37F7-E1173BF08975}"/>
                  </a:ext>
                </a:extLst>
              </p:cNvPr>
              <p:cNvSpPr txBox="1"/>
              <p:nvPr/>
            </p:nvSpPr>
            <p:spPr>
              <a:xfrm>
                <a:off x="3742056" y="5179896"/>
                <a:ext cx="1085874"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L" sz="3600" b="0" i="1" dirty="0" smtClean="0">
                          <a:latin typeface="Cambria Math" panose="02040503050406030204" pitchFamily="18" charset="0"/>
                        </a:rPr>
                        <m:t>𝑐</m:t>
                      </m:r>
                      <m:r>
                        <a:rPr lang="es-CL" sz="3600" b="0" i="1" dirty="0" smtClean="0">
                          <a:latin typeface="Cambria Math" panose="02040503050406030204" pitchFamily="18" charset="0"/>
                        </a:rPr>
                        <m:t> </m:t>
                      </m:r>
                      <m:r>
                        <m:rPr>
                          <m:sty m:val="p"/>
                        </m:rPr>
                        <a:rPr lang="es-CL" sz="3600" b="0" i="0" dirty="0" smtClean="0">
                          <a:latin typeface="Cambria Math" panose="02040503050406030204" pitchFamily="18" charset="0"/>
                        </a:rPr>
                        <m:t>Δ</m:t>
                      </m:r>
                      <m:r>
                        <a:rPr lang="es-CL" sz="3600" b="0" i="1" dirty="0" smtClean="0">
                          <a:latin typeface="Cambria Math" panose="02040503050406030204" pitchFamily="18" charset="0"/>
                        </a:rPr>
                        <m:t>𝑡</m:t>
                      </m:r>
                    </m:oMath>
                  </m:oMathPara>
                </a14:m>
                <a:endParaRPr lang="es-CL" sz="3600"/>
              </a:p>
            </p:txBody>
          </p:sp>
        </mc:Choice>
        <mc:Fallback xmlns="">
          <p:sp>
            <p:nvSpPr>
              <p:cNvPr id="14" name="CuadroTexto 13">
                <a:extLst>
                  <a:ext uri="{FF2B5EF4-FFF2-40B4-BE49-F238E27FC236}">
                    <a16:creationId xmlns:a16="http://schemas.microsoft.com/office/drawing/2014/main" id="{C0C3CF62-1E46-D877-37F7-E1173BF08975}"/>
                  </a:ext>
                </a:extLst>
              </p:cNvPr>
              <p:cNvSpPr txBox="1">
                <a:spLocks noRot="1" noChangeAspect="1" noMove="1" noResize="1" noEditPoints="1" noAdjustHandles="1" noChangeArrowheads="1" noChangeShapeType="1" noTextEdit="1"/>
              </p:cNvSpPr>
              <p:nvPr/>
            </p:nvSpPr>
            <p:spPr>
              <a:xfrm>
                <a:off x="3742056" y="5179896"/>
                <a:ext cx="1085874"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13CF3626-307E-E641-1D0F-DD8473C813F9}"/>
                  </a:ext>
                </a:extLst>
              </p:cNvPr>
              <p:cNvSpPr txBox="1"/>
              <p:nvPr/>
            </p:nvSpPr>
            <p:spPr>
              <a:xfrm>
                <a:off x="7763778" y="1700808"/>
                <a:ext cx="233140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L" sz="2800" b="0" i="1" dirty="0" smtClean="0">
                          <a:latin typeface="Cambria Math" panose="02040503050406030204" pitchFamily="18" charset="0"/>
                        </a:rPr>
                        <m:t>𝑐</m:t>
                      </m:r>
                      <m:r>
                        <a:rPr lang="es-CL" sz="2800" b="0" i="1" dirty="0" smtClean="0">
                          <a:latin typeface="Cambria Math" panose="02040503050406030204" pitchFamily="18" charset="0"/>
                        </a:rPr>
                        <m:t> </m:t>
                      </m:r>
                      <m:r>
                        <m:rPr>
                          <m:sty m:val="p"/>
                        </m:rPr>
                        <a:rPr lang="es-CL" sz="2800" b="0" i="0" dirty="0" smtClean="0">
                          <a:latin typeface="Cambria Math" panose="02040503050406030204" pitchFamily="18" charset="0"/>
                        </a:rPr>
                        <m:t>Δ</m:t>
                      </m:r>
                      <m:r>
                        <a:rPr lang="es-CL" sz="2800" b="0" i="1" dirty="0" smtClean="0">
                          <a:latin typeface="Cambria Math" panose="02040503050406030204" pitchFamily="18" charset="0"/>
                        </a:rPr>
                        <m:t>𝑡</m:t>
                      </m:r>
                      <m:r>
                        <a:rPr lang="es-CL" sz="2800" b="0" i="1" dirty="0" smtClean="0">
                          <a:latin typeface="Cambria Math" panose="02040503050406030204" pitchFamily="18" charset="0"/>
                        </a:rPr>
                        <m:t>=</m:t>
                      </m:r>
                      <m:r>
                        <a:rPr lang="es-CL" sz="2800" b="0" i="1" dirty="0" smtClean="0">
                          <a:latin typeface="Cambria Math" panose="02040503050406030204" pitchFamily="18" charset="0"/>
                        </a:rPr>
                        <m:t>𝑐</m:t>
                      </m:r>
                      <m:r>
                        <a:rPr lang="es-CL" sz="2800" b="0" i="1" dirty="0" smtClean="0">
                          <a:latin typeface="Cambria Math" panose="02040503050406030204" pitchFamily="18" charset="0"/>
                        </a:rPr>
                        <m:t> </m:t>
                      </m:r>
                      <m:r>
                        <a:rPr lang="es-CL" sz="2800" b="0" i="1" dirty="0" smtClean="0">
                          <a:latin typeface="Cambria Math" panose="02040503050406030204" pitchFamily="18" charset="0"/>
                        </a:rPr>
                        <m:t>𝛾</m:t>
                      </m:r>
                      <m:r>
                        <a:rPr lang="es-CL" sz="2800" b="0" i="1" dirty="0" smtClean="0">
                          <a:latin typeface="Cambria Math" panose="02040503050406030204" pitchFamily="18" charset="0"/>
                        </a:rPr>
                        <m:t> </m:t>
                      </m:r>
                      <m:r>
                        <m:rPr>
                          <m:sty m:val="p"/>
                        </m:rPr>
                        <a:rPr lang="es-CL" sz="2800" b="0" i="0" dirty="0" smtClean="0">
                          <a:latin typeface="Cambria Math" panose="02040503050406030204" pitchFamily="18" charset="0"/>
                        </a:rPr>
                        <m:t>Δ</m:t>
                      </m:r>
                      <m:r>
                        <a:rPr lang="es-CL" sz="2800" b="0" i="1" dirty="0" smtClean="0">
                          <a:latin typeface="Cambria Math" panose="02040503050406030204" pitchFamily="18" charset="0"/>
                        </a:rPr>
                        <m:t>𝑡</m:t>
                      </m:r>
                      <m:r>
                        <a:rPr lang="es-CL" sz="2800" b="0" i="1" dirty="0" smtClean="0">
                          <a:latin typeface="Cambria Math" panose="02040503050406030204" pitchFamily="18" charset="0"/>
                        </a:rPr>
                        <m:t>′</m:t>
                      </m:r>
                    </m:oMath>
                  </m:oMathPara>
                </a14:m>
                <a:endParaRPr lang="es-CL" sz="2800"/>
              </a:p>
            </p:txBody>
          </p:sp>
        </mc:Choice>
        <mc:Fallback xmlns="">
          <p:sp>
            <p:nvSpPr>
              <p:cNvPr id="18" name="CuadroTexto 17">
                <a:extLst>
                  <a:ext uri="{FF2B5EF4-FFF2-40B4-BE49-F238E27FC236}">
                    <a16:creationId xmlns:a16="http://schemas.microsoft.com/office/drawing/2014/main" id="{13CF3626-307E-E641-1D0F-DD8473C813F9}"/>
                  </a:ext>
                </a:extLst>
              </p:cNvPr>
              <p:cNvSpPr txBox="1">
                <a:spLocks noRot="1" noChangeAspect="1" noMove="1" noResize="1" noEditPoints="1" noAdjustHandles="1" noChangeArrowheads="1" noChangeShapeType="1" noTextEdit="1"/>
              </p:cNvSpPr>
              <p:nvPr/>
            </p:nvSpPr>
            <p:spPr>
              <a:xfrm>
                <a:off x="7763778" y="1700808"/>
                <a:ext cx="2331407"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CCED094B-8137-42CC-B399-603144B09068}"/>
                  </a:ext>
                </a:extLst>
              </p:cNvPr>
              <p:cNvSpPr txBox="1"/>
              <p:nvPr/>
            </p:nvSpPr>
            <p:spPr>
              <a:xfrm>
                <a:off x="7674287" y="2472538"/>
                <a:ext cx="37276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L" sz="2800" b="0" i="1" dirty="0" smtClean="0">
                          <a:latin typeface="Cambria Math" panose="02040503050406030204" pitchFamily="18" charset="0"/>
                        </a:rPr>
                        <m:t>𝑢</m:t>
                      </m:r>
                      <m:r>
                        <a:rPr lang="es-CL" sz="2800" b="0" i="1" dirty="0" smtClean="0">
                          <a:latin typeface="Cambria Math" panose="02040503050406030204" pitchFamily="18" charset="0"/>
                        </a:rPr>
                        <m:t> </m:t>
                      </m:r>
                      <m:r>
                        <m:rPr>
                          <m:sty m:val="p"/>
                        </m:rPr>
                        <a:rPr lang="es-CL" sz="2800" b="0" i="0" dirty="0" smtClean="0">
                          <a:latin typeface="Cambria Math" panose="02040503050406030204" pitchFamily="18" charset="0"/>
                        </a:rPr>
                        <m:t>Δ</m:t>
                      </m:r>
                      <m:r>
                        <a:rPr lang="es-CL" sz="2800" b="0" i="1" dirty="0" smtClean="0">
                          <a:latin typeface="Cambria Math" panose="02040503050406030204" pitchFamily="18" charset="0"/>
                        </a:rPr>
                        <m:t>𝑡</m:t>
                      </m:r>
                      <m:r>
                        <a:rPr lang="es-CL" sz="2800" b="0" i="1" dirty="0" smtClean="0">
                          <a:latin typeface="Cambria Math" panose="02040503050406030204" pitchFamily="18" charset="0"/>
                        </a:rPr>
                        <m:t>=</m:t>
                      </m:r>
                      <m:r>
                        <a:rPr lang="es-CL" sz="2800" b="0" i="1" dirty="0" smtClean="0">
                          <a:latin typeface="Cambria Math" panose="02040503050406030204" pitchFamily="18" charset="0"/>
                        </a:rPr>
                        <m:t>𝑢</m:t>
                      </m:r>
                      <m:r>
                        <a:rPr lang="es-CL" sz="2800" b="0" i="1" dirty="0" smtClean="0">
                          <a:latin typeface="Cambria Math" panose="02040503050406030204" pitchFamily="18" charset="0"/>
                        </a:rPr>
                        <m:t> </m:t>
                      </m:r>
                      <m:r>
                        <a:rPr lang="es-CL" sz="2800" b="0" i="1" dirty="0" smtClean="0">
                          <a:latin typeface="Cambria Math" panose="02040503050406030204" pitchFamily="18" charset="0"/>
                        </a:rPr>
                        <m:t>𝛾</m:t>
                      </m:r>
                      <m:r>
                        <a:rPr lang="es-CL" sz="2800" b="0" i="1" dirty="0" smtClean="0">
                          <a:latin typeface="Cambria Math" panose="02040503050406030204" pitchFamily="18" charset="0"/>
                        </a:rPr>
                        <m:t> </m:t>
                      </m:r>
                      <m:r>
                        <m:rPr>
                          <m:sty m:val="p"/>
                        </m:rPr>
                        <a:rPr lang="es-CL" sz="2800" b="0" i="0" dirty="0" smtClean="0">
                          <a:latin typeface="Cambria Math" panose="02040503050406030204" pitchFamily="18" charset="0"/>
                        </a:rPr>
                        <m:t>Δ</m:t>
                      </m:r>
                      <m:sSup>
                        <m:sSupPr>
                          <m:ctrlPr>
                            <a:rPr lang="es-CL" sz="2800" b="0" i="1" dirty="0" smtClean="0">
                              <a:latin typeface="Cambria Math" panose="02040503050406030204" pitchFamily="18" charset="0"/>
                            </a:rPr>
                          </m:ctrlPr>
                        </m:sSupPr>
                        <m:e>
                          <m:r>
                            <a:rPr lang="es-CL" sz="2800" b="0" i="1" dirty="0" smtClean="0">
                              <a:latin typeface="Cambria Math" panose="02040503050406030204" pitchFamily="18" charset="0"/>
                            </a:rPr>
                            <m:t>𝑡</m:t>
                          </m:r>
                        </m:e>
                        <m:sup>
                          <m:r>
                            <a:rPr lang="es-CL" sz="2800" b="0" i="1" dirty="0" smtClean="0">
                              <a:latin typeface="Cambria Math" panose="02040503050406030204" pitchFamily="18" charset="0"/>
                            </a:rPr>
                            <m:t>′</m:t>
                          </m:r>
                        </m:sup>
                      </m:sSup>
                      <m:r>
                        <a:rPr lang="es-ES" sz="2800" b="0" i="1" dirty="0" smtClean="0">
                          <a:latin typeface="Cambria Math" panose="02040503050406030204" pitchFamily="18" charset="0"/>
                        </a:rPr>
                        <m:t>          (1)</m:t>
                      </m:r>
                    </m:oMath>
                  </m:oMathPara>
                </a14:m>
                <a:endParaRPr lang="es-CL" sz="2800"/>
              </a:p>
            </p:txBody>
          </p:sp>
        </mc:Choice>
        <mc:Fallback xmlns="">
          <p:sp>
            <p:nvSpPr>
              <p:cNvPr id="19" name="CuadroTexto 18">
                <a:extLst>
                  <a:ext uri="{FF2B5EF4-FFF2-40B4-BE49-F238E27FC236}">
                    <a16:creationId xmlns:a16="http://schemas.microsoft.com/office/drawing/2014/main" id="{CCED094B-8137-42CC-B399-603144B09068}"/>
                  </a:ext>
                </a:extLst>
              </p:cNvPr>
              <p:cNvSpPr txBox="1">
                <a:spLocks noRot="1" noChangeAspect="1" noMove="1" noResize="1" noEditPoints="1" noAdjustHandles="1" noChangeArrowheads="1" noChangeShapeType="1" noTextEdit="1"/>
              </p:cNvSpPr>
              <p:nvPr/>
            </p:nvSpPr>
            <p:spPr>
              <a:xfrm>
                <a:off x="7674287" y="2472538"/>
                <a:ext cx="3727623" cy="523220"/>
              </a:xfrm>
              <a:prstGeom prst="rect">
                <a:avLst/>
              </a:prstGeom>
              <a:blipFill>
                <a:blip r:embed="rId9"/>
                <a:stretch>
                  <a:fillRect/>
                </a:stretch>
              </a:blipFill>
            </p:spPr>
            <p:txBody>
              <a:bodyPr/>
              <a:lstStyle/>
              <a:p>
                <a:r>
                  <a:rPr lang="en-US">
                    <a:noFill/>
                  </a:rPr>
                  <a:t> </a:t>
                </a:r>
              </a:p>
            </p:txBody>
          </p:sp>
        </mc:Fallback>
      </mc:AlternateContent>
      <p:grpSp>
        <p:nvGrpSpPr>
          <p:cNvPr id="44" name="Grupo 43">
            <a:extLst>
              <a:ext uri="{FF2B5EF4-FFF2-40B4-BE49-F238E27FC236}">
                <a16:creationId xmlns:a16="http://schemas.microsoft.com/office/drawing/2014/main" id="{339EEC55-3CC2-F4C0-E58D-3BD71CF08891}"/>
              </a:ext>
            </a:extLst>
          </p:cNvPr>
          <p:cNvGrpSpPr/>
          <p:nvPr/>
        </p:nvGrpSpPr>
        <p:grpSpPr>
          <a:xfrm>
            <a:off x="2291248" y="4277518"/>
            <a:ext cx="2723043" cy="766785"/>
            <a:chOff x="2291248" y="4277518"/>
            <a:chExt cx="2723043" cy="766785"/>
          </a:xfrm>
        </p:grpSpPr>
        <p:cxnSp>
          <p:nvCxnSpPr>
            <p:cNvPr id="20" name="Conector recto de flecha 19">
              <a:extLst>
                <a:ext uri="{FF2B5EF4-FFF2-40B4-BE49-F238E27FC236}">
                  <a16:creationId xmlns:a16="http://schemas.microsoft.com/office/drawing/2014/main" id="{4341648B-A8FF-E590-A3C9-61C13EE01B5A}"/>
                </a:ext>
              </a:extLst>
            </p:cNvPr>
            <p:cNvCxnSpPr>
              <a:cxnSpLocks/>
            </p:cNvCxnSpPr>
            <p:nvPr/>
          </p:nvCxnSpPr>
          <p:spPr>
            <a:xfrm>
              <a:off x="2291248" y="5044303"/>
              <a:ext cx="2652624"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F58AEDE2-80C3-7AE0-DFDB-60D525E4B140}"/>
                    </a:ext>
                  </a:extLst>
                </p:cNvPr>
                <p:cNvSpPr txBox="1"/>
                <p:nvPr/>
              </p:nvSpPr>
              <p:spPr>
                <a:xfrm>
                  <a:off x="2717637" y="4277518"/>
                  <a:ext cx="2296654"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L" sz="3600" b="0" i="1" dirty="0" smtClean="0">
                            <a:latin typeface="Cambria Math" panose="02040503050406030204" pitchFamily="18" charset="0"/>
                          </a:rPr>
                          <m:t>(</m:t>
                        </m:r>
                        <m:r>
                          <a:rPr lang="es-CL" sz="3600" b="0" i="1" dirty="0" smtClean="0">
                            <a:latin typeface="Cambria Math" panose="02040503050406030204" pitchFamily="18" charset="0"/>
                          </a:rPr>
                          <m:t>𝑐</m:t>
                        </m:r>
                        <m:r>
                          <a:rPr lang="es-CL" sz="3600" b="0" i="1" dirty="0" smtClean="0">
                            <a:latin typeface="Cambria Math" panose="02040503050406030204" pitchFamily="18" charset="0"/>
                          </a:rPr>
                          <m:t>−</m:t>
                        </m:r>
                        <m:r>
                          <a:rPr lang="es-CL" sz="3600" b="0" i="1" dirty="0" smtClean="0">
                            <a:latin typeface="Cambria Math" panose="02040503050406030204" pitchFamily="18" charset="0"/>
                          </a:rPr>
                          <m:t>𝑢</m:t>
                        </m:r>
                        <m:r>
                          <a:rPr lang="es-CL" sz="3600" b="0" i="1" dirty="0" smtClean="0">
                            <a:latin typeface="Cambria Math" panose="02040503050406030204" pitchFamily="18" charset="0"/>
                          </a:rPr>
                          <m:t>) </m:t>
                        </m:r>
                        <m:r>
                          <m:rPr>
                            <m:sty m:val="p"/>
                          </m:rPr>
                          <a:rPr lang="es-CL" sz="3600" b="0" i="0" dirty="0" smtClean="0">
                            <a:latin typeface="Cambria Math" panose="02040503050406030204" pitchFamily="18" charset="0"/>
                          </a:rPr>
                          <m:t>Δ</m:t>
                        </m:r>
                        <m:r>
                          <a:rPr lang="es-CL" sz="3600" b="0" i="1" dirty="0" smtClean="0">
                            <a:latin typeface="Cambria Math" panose="02040503050406030204" pitchFamily="18" charset="0"/>
                          </a:rPr>
                          <m:t>𝑡</m:t>
                        </m:r>
                      </m:oMath>
                    </m:oMathPara>
                  </a14:m>
                  <a:endParaRPr lang="es-CL" sz="3600"/>
                </a:p>
              </p:txBody>
            </p:sp>
          </mc:Choice>
          <mc:Fallback xmlns="">
            <p:sp>
              <p:nvSpPr>
                <p:cNvPr id="26" name="CuadroTexto 25">
                  <a:extLst>
                    <a:ext uri="{FF2B5EF4-FFF2-40B4-BE49-F238E27FC236}">
                      <a16:creationId xmlns:a16="http://schemas.microsoft.com/office/drawing/2014/main" id="{F58AEDE2-80C3-7AE0-DFDB-60D525E4B140}"/>
                    </a:ext>
                  </a:extLst>
                </p:cNvPr>
                <p:cNvSpPr txBox="1">
                  <a:spLocks noRot="1" noChangeAspect="1" noMove="1" noResize="1" noEditPoints="1" noAdjustHandles="1" noChangeArrowheads="1" noChangeShapeType="1" noTextEdit="1"/>
                </p:cNvSpPr>
                <p:nvPr/>
              </p:nvSpPr>
              <p:spPr>
                <a:xfrm>
                  <a:off x="2717637" y="4277518"/>
                  <a:ext cx="2296654" cy="646331"/>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2A9BBB30-4D31-08AF-B258-A98AF533A4C2}"/>
                  </a:ext>
                </a:extLst>
              </p:cNvPr>
              <p:cNvSpPr txBox="1"/>
              <p:nvPr/>
            </p:nvSpPr>
            <p:spPr>
              <a:xfrm>
                <a:off x="6501833" y="2905780"/>
                <a:ext cx="49191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s-CL" sz="2800" b="0" i="1" dirty="0" smtClean="0">
                              <a:latin typeface="Cambria Math" panose="02040503050406030204" pitchFamily="18" charset="0"/>
                            </a:rPr>
                          </m:ctrlPr>
                        </m:dPr>
                        <m:e>
                          <m:r>
                            <a:rPr lang="es-CL" sz="2800" b="0" i="1" dirty="0" smtClean="0">
                              <a:latin typeface="Cambria Math" panose="02040503050406030204" pitchFamily="18" charset="0"/>
                            </a:rPr>
                            <m:t>𝑐</m:t>
                          </m:r>
                          <m:r>
                            <a:rPr lang="es-CL" sz="2800" b="0" i="1" dirty="0" smtClean="0">
                              <a:latin typeface="Cambria Math" panose="02040503050406030204" pitchFamily="18" charset="0"/>
                            </a:rPr>
                            <m:t>−</m:t>
                          </m:r>
                          <m:r>
                            <a:rPr lang="es-CL" sz="2800" b="0" i="1" dirty="0" smtClean="0">
                              <a:latin typeface="Cambria Math" panose="02040503050406030204" pitchFamily="18" charset="0"/>
                            </a:rPr>
                            <m:t>𝑢</m:t>
                          </m:r>
                        </m:e>
                      </m:d>
                      <m:r>
                        <a:rPr lang="es-CL" sz="2800" b="0" i="1" dirty="0" smtClean="0">
                          <a:latin typeface="Cambria Math" panose="02040503050406030204" pitchFamily="18" charset="0"/>
                        </a:rPr>
                        <m:t>𝛥</m:t>
                      </m:r>
                      <m:r>
                        <a:rPr lang="es-CL" sz="2800" b="0" i="1" dirty="0" smtClean="0">
                          <a:latin typeface="Cambria Math" panose="02040503050406030204" pitchFamily="18" charset="0"/>
                        </a:rPr>
                        <m:t>𝑡</m:t>
                      </m:r>
                      <m:r>
                        <a:rPr lang="es-CL" sz="2800" b="0" i="1" dirty="0" smtClean="0">
                          <a:latin typeface="Cambria Math" panose="02040503050406030204" pitchFamily="18" charset="0"/>
                        </a:rPr>
                        <m:t>=</m:t>
                      </m:r>
                      <m:r>
                        <a:rPr lang="es-CL" sz="2800" b="0" i="1" dirty="0" smtClean="0">
                          <a:latin typeface="Cambria Math" panose="02040503050406030204" pitchFamily="18" charset="0"/>
                        </a:rPr>
                        <m:t>𝛾</m:t>
                      </m:r>
                      <m:d>
                        <m:dPr>
                          <m:ctrlPr>
                            <a:rPr lang="es-CL" sz="2800" b="0" i="1" dirty="0" smtClean="0">
                              <a:latin typeface="Cambria Math" panose="02040503050406030204" pitchFamily="18" charset="0"/>
                            </a:rPr>
                          </m:ctrlPr>
                        </m:dPr>
                        <m:e>
                          <m:r>
                            <a:rPr lang="es-CL" sz="2800" b="0" i="1" dirty="0" smtClean="0">
                              <a:latin typeface="Cambria Math" panose="02040503050406030204" pitchFamily="18" charset="0"/>
                            </a:rPr>
                            <m:t>𝑐</m:t>
                          </m:r>
                          <m:r>
                            <a:rPr lang="es-CL" sz="2800" b="0" i="1" dirty="0" smtClean="0">
                              <a:latin typeface="Cambria Math" panose="02040503050406030204" pitchFamily="18" charset="0"/>
                            </a:rPr>
                            <m:t>−</m:t>
                          </m:r>
                          <m:r>
                            <a:rPr lang="es-CL" sz="2800" b="0" i="1" dirty="0" smtClean="0">
                              <a:latin typeface="Cambria Math" panose="02040503050406030204" pitchFamily="18" charset="0"/>
                            </a:rPr>
                            <m:t>𝑢</m:t>
                          </m:r>
                        </m:e>
                      </m:d>
                      <m:r>
                        <a:rPr lang="es-CL" sz="2800" b="0" i="1" dirty="0" smtClean="0">
                          <a:latin typeface="Cambria Math" panose="02040503050406030204" pitchFamily="18" charset="0"/>
                        </a:rPr>
                        <m:t>𝛥</m:t>
                      </m:r>
                      <m:sSup>
                        <m:sSupPr>
                          <m:ctrlPr>
                            <a:rPr lang="es-CL" sz="2800" b="0" i="1" dirty="0" smtClean="0">
                              <a:latin typeface="Cambria Math" panose="02040503050406030204" pitchFamily="18" charset="0"/>
                            </a:rPr>
                          </m:ctrlPr>
                        </m:sSupPr>
                        <m:e>
                          <m:r>
                            <a:rPr lang="es-CL" sz="2800" b="0" i="1" dirty="0" smtClean="0">
                              <a:latin typeface="Cambria Math" panose="02040503050406030204" pitchFamily="18" charset="0"/>
                            </a:rPr>
                            <m:t>𝑡</m:t>
                          </m:r>
                        </m:e>
                        <m:sup>
                          <m:r>
                            <a:rPr lang="es-CL" sz="2800" b="0" i="1" dirty="0" smtClean="0">
                              <a:latin typeface="Cambria Math" panose="02040503050406030204" pitchFamily="18" charset="0"/>
                            </a:rPr>
                            <m:t>′</m:t>
                          </m:r>
                        </m:sup>
                      </m:sSup>
                      <m:r>
                        <a:rPr lang="es-ES" sz="2800" b="0" i="1" dirty="0" smtClean="0">
                          <a:latin typeface="Cambria Math" panose="02040503050406030204" pitchFamily="18" charset="0"/>
                        </a:rPr>
                        <m:t>     (2)</m:t>
                      </m:r>
                    </m:oMath>
                  </m:oMathPara>
                </a14:m>
                <a:endParaRPr lang="es-CL" sz="2800" i="1"/>
              </a:p>
            </p:txBody>
          </p:sp>
        </mc:Choice>
        <mc:Fallback xmlns="">
          <p:sp>
            <p:nvSpPr>
              <p:cNvPr id="27" name="CuadroTexto 26">
                <a:extLst>
                  <a:ext uri="{FF2B5EF4-FFF2-40B4-BE49-F238E27FC236}">
                    <a16:creationId xmlns:a16="http://schemas.microsoft.com/office/drawing/2014/main" id="{2A9BBB30-4D31-08AF-B258-A98AF533A4C2}"/>
                  </a:ext>
                </a:extLst>
              </p:cNvPr>
              <p:cNvSpPr txBox="1">
                <a:spLocks noRot="1" noChangeAspect="1" noMove="1" noResize="1" noEditPoints="1" noAdjustHandles="1" noChangeArrowheads="1" noChangeShapeType="1" noTextEdit="1"/>
              </p:cNvSpPr>
              <p:nvPr/>
            </p:nvSpPr>
            <p:spPr>
              <a:xfrm>
                <a:off x="6501833" y="2905780"/>
                <a:ext cx="4919167"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4BC9B89B-2054-3C80-7923-0348B2E4952D}"/>
                  </a:ext>
                </a:extLst>
              </p:cNvPr>
              <p:cNvSpPr txBox="1"/>
              <p:nvPr/>
            </p:nvSpPr>
            <p:spPr>
              <a:xfrm>
                <a:off x="7098311" y="3989503"/>
                <a:ext cx="4126194" cy="734240"/>
              </a:xfrm>
              <a:prstGeom prst="rect">
                <a:avLst/>
              </a:prstGeom>
              <a:noFill/>
            </p:spPr>
            <p:txBody>
              <a:bodyPr wrap="none" rtlCol="0">
                <a:spAutoFit/>
              </a:bodyPr>
              <a:lstStyle/>
              <a:p>
                <a14:m>
                  <m:oMath xmlns:m="http://schemas.openxmlformats.org/officeDocument/2006/math">
                    <m:r>
                      <m:rPr>
                        <m:sty m:val="p"/>
                      </m:rPr>
                      <a:rPr lang="es-CL" sz="2800" b="0" i="0" dirty="0" smtClean="0">
                        <a:latin typeface="Cambria Math" panose="02040503050406030204" pitchFamily="18" charset="0"/>
                      </a:rPr>
                      <m:t>Δ</m:t>
                    </m:r>
                    <m:r>
                      <a:rPr lang="es-ES" sz="2800" b="0" i="1" dirty="0" smtClean="0">
                        <a:latin typeface="Cambria Math" panose="02040503050406030204" pitchFamily="18" charset="0"/>
                      </a:rPr>
                      <m:t>𝑇</m:t>
                    </m:r>
                    <m:r>
                      <a:rPr lang="es-CL" sz="2800" b="0" i="1" dirty="0" smtClean="0">
                        <a:latin typeface="Cambria Math" panose="02040503050406030204" pitchFamily="18" charset="0"/>
                      </a:rPr>
                      <m:t>=</m:t>
                    </m:r>
                    <m:f>
                      <m:fPr>
                        <m:ctrlPr>
                          <a:rPr lang="es-CL" sz="2800" b="0" i="1" dirty="0" smtClean="0">
                            <a:latin typeface="Cambria Math" panose="02040503050406030204" pitchFamily="18" charset="0"/>
                          </a:rPr>
                        </m:ctrlPr>
                      </m:fPr>
                      <m:num>
                        <m:d>
                          <m:dPr>
                            <m:ctrlPr>
                              <a:rPr lang="es-CL" sz="2800" b="0" i="1" dirty="0" smtClean="0">
                                <a:latin typeface="Cambria Math" panose="02040503050406030204" pitchFamily="18" charset="0"/>
                              </a:rPr>
                            </m:ctrlPr>
                          </m:dPr>
                          <m:e>
                            <m:r>
                              <a:rPr lang="es-CL" sz="2800" b="0" i="1" dirty="0" smtClean="0">
                                <a:latin typeface="Cambria Math" panose="02040503050406030204" pitchFamily="18" charset="0"/>
                              </a:rPr>
                              <m:t>𝑐</m:t>
                            </m:r>
                            <m:r>
                              <a:rPr lang="es-CL" sz="2800" b="0" i="1" dirty="0" smtClean="0">
                                <a:latin typeface="Cambria Math" panose="02040503050406030204" pitchFamily="18" charset="0"/>
                              </a:rPr>
                              <m:t>−</m:t>
                            </m:r>
                            <m:r>
                              <a:rPr lang="es-CL" sz="2800" b="0" i="1" dirty="0" smtClean="0">
                                <a:latin typeface="Cambria Math" panose="02040503050406030204" pitchFamily="18" charset="0"/>
                              </a:rPr>
                              <m:t>𝑢</m:t>
                            </m:r>
                          </m:e>
                        </m:d>
                      </m:num>
                      <m:den>
                        <m:r>
                          <a:rPr lang="es-CL" sz="2800" b="0" i="1" dirty="0" smtClean="0">
                            <a:latin typeface="Cambria Math" panose="02040503050406030204" pitchFamily="18" charset="0"/>
                          </a:rPr>
                          <m:t>𝑐</m:t>
                        </m:r>
                      </m:den>
                    </m:f>
                    <m:r>
                      <a:rPr lang="es-CL" sz="2800" b="0" i="1" dirty="0" smtClean="0">
                        <a:latin typeface="Cambria Math" panose="02040503050406030204" pitchFamily="18" charset="0"/>
                      </a:rPr>
                      <m:t>𝛥</m:t>
                    </m:r>
                    <m:r>
                      <a:rPr lang="es-CL" sz="2800" b="0" i="1" dirty="0" smtClean="0">
                        <a:latin typeface="Cambria Math" panose="02040503050406030204" pitchFamily="18" charset="0"/>
                      </a:rPr>
                      <m:t>𝑡</m:t>
                    </m:r>
                  </m:oMath>
                </a14:m>
                <a:r>
                  <a:rPr lang="es-CL" sz="2800" i="1"/>
                  <a:t> =</a:t>
                </a:r>
                <a:r>
                  <a:rPr lang="es-CL" sz="2800"/>
                  <a:t> </a:t>
                </a:r>
                <a14:m>
                  <m:oMath xmlns:m="http://schemas.openxmlformats.org/officeDocument/2006/math">
                    <m:f>
                      <m:fPr>
                        <m:ctrlPr>
                          <a:rPr lang="es-CL" sz="2800" i="1" dirty="0">
                            <a:latin typeface="Cambria Math" panose="02040503050406030204" pitchFamily="18" charset="0"/>
                          </a:rPr>
                        </m:ctrlPr>
                      </m:fPr>
                      <m:num>
                        <m:d>
                          <m:dPr>
                            <m:ctrlPr>
                              <a:rPr lang="es-CL" sz="2800" i="1" dirty="0">
                                <a:latin typeface="Cambria Math" panose="02040503050406030204" pitchFamily="18" charset="0"/>
                              </a:rPr>
                            </m:ctrlPr>
                          </m:dPr>
                          <m:e>
                            <m:r>
                              <a:rPr lang="es-CL" sz="2800" i="1" dirty="0">
                                <a:latin typeface="Cambria Math" panose="02040503050406030204" pitchFamily="18" charset="0"/>
                              </a:rPr>
                              <m:t>𝑐</m:t>
                            </m:r>
                            <m:r>
                              <a:rPr lang="es-CL" sz="2800" i="1" dirty="0">
                                <a:latin typeface="Cambria Math" panose="02040503050406030204" pitchFamily="18" charset="0"/>
                              </a:rPr>
                              <m:t>−</m:t>
                            </m:r>
                            <m:r>
                              <a:rPr lang="es-CL" sz="2800" i="1" dirty="0">
                                <a:latin typeface="Cambria Math" panose="02040503050406030204" pitchFamily="18" charset="0"/>
                              </a:rPr>
                              <m:t>𝑢</m:t>
                            </m:r>
                          </m:e>
                        </m:d>
                      </m:num>
                      <m:den>
                        <m:r>
                          <a:rPr lang="es-CL" sz="2800" i="1" dirty="0">
                            <a:latin typeface="Cambria Math" panose="02040503050406030204" pitchFamily="18" charset="0"/>
                          </a:rPr>
                          <m:t>𝑐</m:t>
                        </m:r>
                      </m:den>
                    </m:f>
                    <m:r>
                      <a:rPr lang="es-CL" sz="2800" i="1" dirty="0">
                        <a:latin typeface="Cambria Math" panose="02040503050406030204" pitchFamily="18" charset="0"/>
                      </a:rPr>
                      <m:t>𝛾</m:t>
                    </m:r>
                    <m:r>
                      <a:rPr lang="es-CL" sz="2800" i="1" dirty="0">
                        <a:latin typeface="Cambria Math" panose="02040503050406030204" pitchFamily="18" charset="0"/>
                      </a:rPr>
                      <m:t> </m:t>
                    </m:r>
                    <m:r>
                      <m:rPr>
                        <m:sty m:val="p"/>
                      </m:rPr>
                      <a:rPr lang="es-CL" sz="2800" dirty="0">
                        <a:latin typeface="Cambria Math" panose="02040503050406030204" pitchFamily="18" charset="0"/>
                      </a:rPr>
                      <m:t>Δ</m:t>
                    </m:r>
                    <m:sSup>
                      <m:sSupPr>
                        <m:ctrlPr>
                          <a:rPr lang="es-CL" sz="2800" i="1" dirty="0">
                            <a:latin typeface="Cambria Math" panose="02040503050406030204" pitchFamily="18" charset="0"/>
                          </a:rPr>
                        </m:ctrlPr>
                      </m:sSupPr>
                      <m:e>
                        <m:r>
                          <a:rPr lang="es-CL" sz="2800" i="1" dirty="0">
                            <a:latin typeface="Cambria Math" panose="02040503050406030204" pitchFamily="18" charset="0"/>
                          </a:rPr>
                          <m:t>𝑡</m:t>
                        </m:r>
                      </m:e>
                      <m:sup>
                        <m:r>
                          <a:rPr lang="es-CL" sz="2800" i="1" dirty="0">
                            <a:latin typeface="Cambria Math" panose="02040503050406030204" pitchFamily="18" charset="0"/>
                          </a:rPr>
                          <m:t>′</m:t>
                        </m:r>
                      </m:sup>
                    </m:sSup>
                  </m:oMath>
                </a14:m>
                <a:endParaRPr lang="es-CL" sz="2800" i="1"/>
              </a:p>
            </p:txBody>
          </p:sp>
        </mc:Choice>
        <mc:Fallback xmlns="">
          <p:sp>
            <p:nvSpPr>
              <p:cNvPr id="28" name="CuadroTexto 27">
                <a:extLst>
                  <a:ext uri="{FF2B5EF4-FFF2-40B4-BE49-F238E27FC236}">
                    <a16:creationId xmlns:a16="http://schemas.microsoft.com/office/drawing/2014/main" id="{4BC9B89B-2054-3C80-7923-0348B2E4952D}"/>
                  </a:ext>
                </a:extLst>
              </p:cNvPr>
              <p:cNvSpPr txBox="1">
                <a:spLocks noRot="1" noChangeAspect="1" noMove="1" noResize="1" noEditPoints="1" noAdjustHandles="1" noChangeArrowheads="1" noChangeShapeType="1" noTextEdit="1"/>
              </p:cNvSpPr>
              <p:nvPr/>
            </p:nvSpPr>
            <p:spPr>
              <a:xfrm>
                <a:off x="7098311" y="3989503"/>
                <a:ext cx="4126194" cy="734240"/>
              </a:xfrm>
              <a:prstGeom prst="rect">
                <a:avLst/>
              </a:prstGeom>
              <a:blipFill>
                <a:blip r:embed="rId12"/>
                <a:stretch>
                  <a:fillRect b="-107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B077D84E-4829-82A1-2762-0959D6871281}"/>
                  </a:ext>
                </a:extLst>
              </p:cNvPr>
              <p:cNvSpPr txBox="1"/>
              <p:nvPr/>
            </p:nvSpPr>
            <p:spPr>
              <a:xfrm>
                <a:off x="7098311" y="5093737"/>
                <a:ext cx="3996607" cy="1729191"/>
              </a:xfrm>
              <a:prstGeom prst="rect">
                <a:avLst/>
              </a:prstGeom>
              <a:solidFill>
                <a:schemeClr val="bg1">
                  <a:lumMod val="8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CL" sz="3600" b="0" i="0" dirty="0" smtClean="0">
                          <a:latin typeface="Cambria Math" panose="02040503050406030204" pitchFamily="18" charset="0"/>
                        </a:rPr>
                        <m:t>Δ</m:t>
                      </m:r>
                      <m:r>
                        <a:rPr lang="es-ES" sz="3600" b="0" i="1" dirty="0" smtClean="0">
                          <a:latin typeface="Cambria Math" panose="02040503050406030204" pitchFamily="18" charset="0"/>
                        </a:rPr>
                        <m:t>𝑇</m:t>
                      </m:r>
                      <m:r>
                        <a:rPr lang="es-CL" sz="3600" b="0" i="1" dirty="0" smtClean="0">
                          <a:latin typeface="Cambria Math" panose="02040503050406030204" pitchFamily="18" charset="0"/>
                        </a:rPr>
                        <m:t>=</m:t>
                      </m:r>
                      <m:rad>
                        <m:radPr>
                          <m:degHide m:val="on"/>
                          <m:ctrlPr>
                            <a:rPr lang="es-CL" sz="3600" b="0" i="1" dirty="0" smtClean="0">
                              <a:latin typeface="Cambria Math" panose="02040503050406030204" pitchFamily="18" charset="0"/>
                            </a:rPr>
                          </m:ctrlPr>
                        </m:radPr>
                        <m:deg/>
                        <m:e>
                          <m:f>
                            <m:fPr>
                              <m:ctrlPr>
                                <a:rPr lang="es-CL" sz="3600" b="0" i="1" dirty="0" smtClean="0">
                                  <a:latin typeface="Cambria Math" panose="02040503050406030204" pitchFamily="18" charset="0"/>
                                </a:rPr>
                              </m:ctrlPr>
                            </m:fPr>
                            <m:num>
                              <m:r>
                                <a:rPr lang="es-CL" sz="3600" b="0" i="1" dirty="0" smtClean="0">
                                  <a:latin typeface="Cambria Math" panose="02040503050406030204" pitchFamily="18" charset="0"/>
                                </a:rPr>
                                <m:t>1−</m:t>
                              </m:r>
                              <m:r>
                                <a:rPr lang="es-CL" sz="3600" b="0" i="1" dirty="0" smtClean="0">
                                  <a:latin typeface="Cambria Math" panose="02040503050406030204" pitchFamily="18" charset="0"/>
                                </a:rPr>
                                <m:t>𝑢</m:t>
                              </m:r>
                              <m:r>
                                <a:rPr lang="es-CL" sz="3600" b="0" i="1" dirty="0" smtClean="0">
                                  <a:latin typeface="Cambria Math" panose="02040503050406030204" pitchFamily="18" charset="0"/>
                                </a:rPr>
                                <m:t>/</m:t>
                              </m:r>
                              <m:r>
                                <a:rPr lang="es-CL" sz="3600" b="0" i="1" dirty="0" smtClean="0">
                                  <a:latin typeface="Cambria Math" panose="02040503050406030204" pitchFamily="18" charset="0"/>
                                </a:rPr>
                                <m:t>𝑐</m:t>
                              </m:r>
                            </m:num>
                            <m:den>
                              <m:r>
                                <a:rPr lang="es-CL" sz="3600" b="0" i="1" dirty="0" smtClean="0">
                                  <a:latin typeface="Cambria Math" panose="02040503050406030204" pitchFamily="18" charset="0"/>
                                </a:rPr>
                                <m:t>1+</m:t>
                              </m:r>
                              <m:r>
                                <a:rPr lang="es-CL" sz="3600" b="0" i="1" dirty="0" smtClean="0">
                                  <a:latin typeface="Cambria Math" panose="02040503050406030204" pitchFamily="18" charset="0"/>
                                </a:rPr>
                                <m:t>𝑢</m:t>
                              </m:r>
                              <m:r>
                                <a:rPr lang="es-CL" sz="3600" b="0" i="1" dirty="0" smtClean="0">
                                  <a:latin typeface="Cambria Math" panose="02040503050406030204" pitchFamily="18" charset="0"/>
                                </a:rPr>
                                <m:t>/</m:t>
                              </m:r>
                              <m:r>
                                <a:rPr lang="es-CL" sz="3600" b="0" i="1" dirty="0" smtClean="0">
                                  <a:latin typeface="Cambria Math" panose="02040503050406030204" pitchFamily="18" charset="0"/>
                                </a:rPr>
                                <m:t>𝑐</m:t>
                              </m:r>
                            </m:den>
                          </m:f>
                        </m:e>
                      </m:rad>
                      <m:r>
                        <a:rPr lang="es-CL" sz="3600" b="0" i="1" dirty="0" smtClean="0">
                          <a:latin typeface="Cambria Math" panose="02040503050406030204" pitchFamily="18" charset="0"/>
                        </a:rPr>
                        <m:t>𝛥</m:t>
                      </m:r>
                      <m:r>
                        <a:rPr lang="es-CL" sz="3600" b="0" i="1" dirty="0" smtClean="0">
                          <a:latin typeface="Cambria Math" panose="02040503050406030204" pitchFamily="18" charset="0"/>
                        </a:rPr>
                        <m:t>𝑡</m:t>
                      </m:r>
                      <m:r>
                        <a:rPr lang="es-CL" sz="3600" b="0" i="1" dirty="0" smtClean="0">
                          <a:latin typeface="Cambria Math" panose="02040503050406030204" pitchFamily="18" charset="0"/>
                        </a:rPr>
                        <m:t>′</m:t>
                      </m:r>
                    </m:oMath>
                  </m:oMathPara>
                </a14:m>
                <a:endParaRPr lang="es-CL" sz="3600" i="1"/>
              </a:p>
            </p:txBody>
          </p:sp>
        </mc:Choice>
        <mc:Fallback xmlns="">
          <p:sp>
            <p:nvSpPr>
              <p:cNvPr id="29" name="CuadroTexto 28">
                <a:extLst>
                  <a:ext uri="{FF2B5EF4-FFF2-40B4-BE49-F238E27FC236}">
                    <a16:creationId xmlns:a16="http://schemas.microsoft.com/office/drawing/2014/main" id="{B077D84E-4829-82A1-2762-0959D6871281}"/>
                  </a:ext>
                </a:extLst>
              </p:cNvPr>
              <p:cNvSpPr txBox="1">
                <a:spLocks noRot="1" noChangeAspect="1" noMove="1" noResize="1" noEditPoints="1" noAdjustHandles="1" noChangeArrowheads="1" noChangeShapeType="1" noTextEdit="1"/>
              </p:cNvSpPr>
              <p:nvPr/>
            </p:nvSpPr>
            <p:spPr>
              <a:xfrm>
                <a:off x="7098311" y="5093737"/>
                <a:ext cx="3996607" cy="172919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7C978933-2CB1-EC19-2940-8E9EA8035089}"/>
                  </a:ext>
                </a:extLst>
              </p:cNvPr>
              <p:cNvSpPr txBox="1"/>
              <p:nvPr/>
            </p:nvSpPr>
            <p:spPr>
              <a:xfrm>
                <a:off x="3589931" y="1779972"/>
                <a:ext cx="66890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L" sz="3600" b="0" i="1" dirty="0" smtClean="0">
                              <a:latin typeface="Cambria Math" panose="02040503050406030204" pitchFamily="18" charset="0"/>
                            </a:rPr>
                          </m:ctrlPr>
                        </m:sSubPr>
                        <m:e>
                          <m:r>
                            <a:rPr lang="es-CL" sz="3600" b="0" i="1" dirty="0" smtClean="0">
                              <a:latin typeface="Cambria Math" panose="02040503050406030204" pitchFamily="18" charset="0"/>
                            </a:rPr>
                            <m:t>𝑡</m:t>
                          </m:r>
                        </m:e>
                        <m:sub>
                          <m:r>
                            <a:rPr lang="es-CL" sz="3600" b="0" i="1" dirty="0" smtClean="0">
                              <a:latin typeface="Cambria Math" panose="02040503050406030204" pitchFamily="18" charset="0"/>
                            </a:rPr>
                            <m:t>1</m:t>
                          </m:r>
                        </m:sub>
                      </m:sSub>
                    </m:oMath>
                  </m:oMathPara>
                </a14:m>
                <a:endParaRPr lang="es-CL" sz="3600"/>
              </a:p>
            </p:txBody>
          </p:sp>
        </mc:Choice>
        <mc:Fallback xmlns="">
          <p:sp>
            <p:nvSpPr>
              <p:cNvPr id="38" name="CuadroTexto 37">
                <a:extLst>
                  <a:ext uri="{FF2B5EF4-FFF2-40B4-BE49-F238E27FC236}">
                    <a16:creationId xmlns:a16="http://schemas.microsoft.com/office/drawing/2014/main" id="{7C978933-2CB1-EC19-2940-8E9EA8035089}"/>
                  </a:ext>
                </a:extLst>
              </p:cNvPr>
              <p:cNvSpPr txBox="1">
                <a:spLocks noRot="1" noChangeAspect="1" noMove="1" noResize="1" noEditPoints="1" noAdjustHandles="1" noChangeArrowheads="1" noChangeShapeType="1" noTextEdit="1"/>
              </p:cNvSpPr>
              <p:nvPr/>
            </p:nvSpPr>
            <p:spPr>
              <a:xfrm>
                <a:off x="3589931" y="1779972"/>
                <a:ext cx="668901" cy="64633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BE8806DB-8B14-9ECC-9AE3-DA39FF102524}"/>
                  </a:ext>
                </a:extLst>
              </p:cNvPr>
              <p:cNvSpPr txBox="1"/>
              <p:nvPr/>
            </p:nvSpPr>
            <p:spPr>
              <a:xfrm>
                <a:off x="1823658" y="4185955"/>
                <a:ext cx="679609"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L" sz="3600" b="0" i="1" dirty="0" smtClean="0">
                              <a:latin typeface="Cambria Math" panose="02040503050406030204" pitchFamily="18" charset="0"/>
                            </a:rPr>
                          </m:ctrlPr>
                        </m:sSubPr>
                        <m:e>
                          <m:r>
                            <a:rPr lang="es-CL" sz="3600" b="0" i="1" dirty="0" smtClean="0">
                              <a:latin typeface="Cambria Math" panose="02040503050406030204" pitchFamily="18" charset="0"/>
                            </a:rPr>
                            <m:t>𝑡</m:t>
                          </m:r>
                        </m:e>
                        <m:sub>
                          <m:r>
                            <a:rPr lang="es-CL" sz="3600" b="0" i="1" dirty="0" smtClean="0">
                              <a:latin typeface="Cambria Math" panose="02040503050406030204" pitchFamily="18" charset="0"/>
                            </a:rPr>
                            <m:t>2</m:t>
                          </m:r>
                        </m:sub>
                      </m:sSub>
                    </m:oMath>
                  </m:oMathPara>
                </a14:m>
                <a:endParaRPr lang="es-CL" sz="3600"/>
              </a:p>
            </p:txBody>
          </p:sp>
        </mc:Choice>
        <mc:Fallback xmlns="">
          <p:sp>
            <p:nvSpPr>
              <p:cNvPr id="39" name="CuadroTexto 38">
                <a:extLst>
                  <a:ext uri="{FF2B5EF4-FFF2-40B4-BE49-F238E27FC236}">
                    <a16:creationId xmlns:a16="http://schemas.microsoft.com/office/drawing/2014/main" id="{BE8806DB-8B14-9ECC-9AE3-DA39FF102524}"/>
                  </a:ext>
                </a:extLst>
              </p:cNvPr>
              <p:cNvSpPr txBox="1">
                <a:spLocks noRot="1" noChangeAspect="1" noMove="1" noResize="1" noEditPoints="1" noAdjustHandles="1" noChangeArrowheads="1" noChangeShapeType="1" noTextEdit="1"/>
              </p:cNvSpPr>
              <p:nvPr/>
            </p:nvSpPr>
            <p:spPr>
              <a:xfrm>
                <a:off x="1823658" y="4185955"/>
                <a:ext cx="679609" cy="646331"/>
              </a:xfrm>
              <a:prstGeom prst="rect">
                <a:avLst/>
              </a:prstGeom>
              <a:blipFill>
                <a:blip r:embed="rId15"/>
                <a:stretch>
                  <a:fillRect/>
                </a:stretch>
              </a:blipFill>
            </p:spPr>
            <p:txBody>
              <a:bodyPr/>
              <a:lstStyle/>
              <a:p>
                <a:r>
                  <a:rPr lang="en-US">
                    <a:noFill/>
                  </a:rPr>
                  <a:t> </a:t>
                </a:r>
              </a:p>
            </p:txBody>
          </p:sp>
        </mc:Fallback>
      </mc:AlternateContent>
      <p:pic>
        <p:nvPicPr>
          <p:cNvPr id="34" name="Imagen 33">
            <a:extLst>
              <a:ext uri="{FF2B5EF4-FFF2-40B4-BE49-F238E27FC236}">
                <a16:creationId xmlns:a16="http://schemas.microsoft.com/office/drawing/2014/main" id="{FCBDEB00-848F-5EA8-6CB5-ABCBD2AC1273}"/>
              </a:ext>
            </a:extLst>
          </p:cNvPr>
          <p:cNvPicPr>
            <a:picLocks noChangeAspect="1"/>
          </p:cNvPicPr>
          <p:nvPr/>
        </p:nvPicPr>
        <p:blipFill rotWithShape="1">
          <a:blip r:embed="rId3"/>
          <a:srcRect l="43291" t="25705" r="42751" b="43198"/>
          <a:stretch/>
        </p:blipFill>
        <p:spPr>
          <a:xfrm rot="16200000">
            <a:off x="2661878" y="5615529"/>
            <a:ext cx="381872" cy="1313775"/>
          </a:xfrm>
          <a:prstGeom prst="rect">
            <a:avLst/>
          </a:prstGeom>
        </p:spPr>
      </p:pic>
      <p:grpSp>
        <p:nvGrpSpPr>
          <p:cNvPr id="17" name="Group 16">
            <a:extLst>
              <a:ext uri="{FF2B5EF4-FFF2-40B4-BE49-F238E27FC236}">
                <a16:creationId xmlns:a16="http://schemas.microsoft.com/office/drawing/2014/main" id="{3A0516A2-28E6-12FA-AA49-838B194866CA}"/>
              </a:ext>
            </a:extLst>
          </p:cNvPr>
          <p:cNvGrpSpPr/>
          <p:nvPr/>
        </p:nvGrpSpPr>
        <p:grpSpPr>
          <a:xfrm>
            <a:off x="714380" y="2739477"/>
            <a:ext cx="1135516" cy="642657"/>
            <a:chOff x="2080164" y="2426303"/>
            <a:chExt cx="1135516" cy="642657"/>
          </a:xfrm>
        </p:grpSpPr>
        <p:cxnSp>
          <p:nvCxnSpPr>
            <p:cNvPr id="4" name="Straight Arrow Connector 3">
              <a:extLst>
                <a:ext uri="{FF2B5EF4-FFF2-40B4-BE49-F238E27FC236}">
                  <a16:creationId xmlns:a16="http://schemas.microsoft.com/office/drawing/2014/main" id="{A9F354B2-1F79-B283-E7CB-4CF02396D811}"/>
                </a:ext>
              </a:extLst>
            </p:cNvPr>
            <p:cNvCxnSpPr/>
            <p:nvPr/>
          </p:nvCxnSpPr>
          <p:spPr>
            <a:xfrm>
              <a:off x="2080164" y="3068960"/>
              <a:ext cx="11355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3928B64-0CEC-A46F-07E6-571900EB0896}"/>
                </a:ext>
              </a:extLst>
            </p:cNvPr>
            <p:cNvCxnSpPr/>
            <p:nvPr/>
          </p:nvCxnSpPr>
          <p:spPr>
            <a:xfrm flipV="1">
              <a:off x="2163462" y="2426303"/>
              <a:ext cx="127786" cy="642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7A08DE9-3B4A-4F1C-3362-E58A65D48C7A}"/>
                </a:ext>
              </a:extLst>
            </p:cNvPr>
            <p:cNvCxnSpPr>
              <a:cxnSpLocks/>
            </p:cNvCxnSpPr>
            <p:nvPr/>
          </p:nvCxnSpPr>
          <p:spPr>
            <a:xfrm flipV="1">
              <a:off x="2291248" y="2426303"/>
              <a:ext cx="0" cy="642657"/>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AC8C06B-2004-0A0B-E2CC-4EF2C3F356DA}"/>
                  </a:ext>
                </a:extLst>
              </p:cNvPr>
              <p:cNvSpPr txBox="1"/>
              <p:nvPr/>
            </p:nvSpPr>
            <p:spPr>
              <a:xfrm>
                <a:off x="191344" y="1270895"/>
                <a:ext cx="5760640" cy="400110"/>
              </a:xfrm>
              <a:prstGeom prst="rect">
                <a:avLst/>
              </a:prstGeom>
              <a:noFill/>
            </p:spPr>
            <p:txBody>
              <a:bodyPr wrap="square" rtlCol="0">
                <a:spAutoFit/>
              </a:bodyPr>
              <a:lstStyle/>
              <a:p>
                <a:r>
                  <a:rPr lang="es-ES_tradnl" sz="2000">
                    <a:solidFill>
                      <a:schemeClr val="accent5">
                        <a:lumMod val="75000"/>
                      </a:schemeClr>
                    </a:solidFill>
                  </a:rPr>
                  <a:t>En t= </a:t>
                </a:r>
                <a14:m>
                  <m:oMath xmlns:m="http://schemas.openxmlformats.org/officeDocument/2006/math">
                    <m:sSub>
                      <m:sSubPr>
                        <m:ctrlPr>
                          <a:rPr lang="es-CL" sz="2000" b="0" i="1" dirty="0" smtClean="0">
                            <a:solidFill>
                              <a:schemeClr val="accent5">
                                <a:lumMod val="75000"/>
                              </a:schemeClr>
                            </a:solidFill>
                            <a:latin typeface="Cambria Math" panose="02040503050406030204" pitchFamily="18" charset="0"/>
                          </a:rPr>
                        </m:ctrlPr>
                      </m:sSubPr>
                      <m:e>
                        <m:r>
                          <a:rPr lang="es-CL" sz="2000" b="0" i="1" dirty="0" smtClean="0">
                            <a:solidFill>
                              <a:schemeClr val="accent5">
                                <a:lumMod val="75000"/>
                              </a:schemeClr>
                            </a:solidFill>
                            <a:latin typeface="Cambria Math" panose="02040503050406030204" pitchFamily="18" charset="0"/>
                          </a:rPr>
                          <m:t>𝑡</m:t>
                        </m:r>
                      </m:e>
                      <m:sub>
                        <m:r>
                          <a:rPr lang="es-CL" sz="2000" b="0" i="1" dirty="0" smtClean="0">
                            <a:solidFill>
                              <a:schemeClr val="accent5">
                                <a:lumMod val="75000"/>
                              </a:schemeClr>
                            </a:solidFill>
                            <a:latin typeface="Cambria Math" panose="02040503050406030204" pitchFamily="18" charset="0"/>
                          </a:rPr>
                          <m:t>1</m:t>
                        </m:r>
                      </m:sub>
                    </m:sSub>
                  </m:oMath>
                </a14:m>
                <a:r>
                  <a:rPr lang="es-ES_tradnl" sz="2000">
                    <a:solidFill>
                      <a:schemeClr val="accent5">
                        <a:lumMod val="75000"/>
                      </a:schemeClr>
                    </a:solidFill>
                  </a:rPr>
                  <a:t> la fuente móvil emite primer un pulso de luz</a:t>
                </a:r>
              </a:p>
            </p:txBody>
          </p:sp>
        </mc:Choice>
        <mc:Fallback xmlns="">
          <p:sp>
            <p:nvSpPr>
              <p:cNvPr id="21" name="TextBox 20">
                <a:extLst>
                  <a:ext uri="{FF2B5EF4-FFF2-40B4-BE49-F238E27FC236}">
                    <a16:creationId xmlns:a16="http://schemas.microsoft.com/office/drawing/2014/main" id="{2AC8C06B-2004-0A0B-E2CC-4EF2C3F356DA}"/>
                  </a:ext>
                </a:extLst>
              </p:cNvPr>
              <p:cNvSpPr txBox="1">
                <a:spLocks noRot="1" noChangeAspect="1" noMove="1" noResize="1" noEditPoints="1" noAdjustHandles="1" noChangeArrowheads="1" noChangeShapeType="1" noTextEdit="1"/>
              </p:cNvSpPr>
              <p:nvPr/>
            </p:nvSpPr>
            <p:spPr>
              <a:xfrm>
                <a:off x="191344" y="1270895"/>
                <a:ext cx="5760640" cy="400110"/>
              </a:xfrm>
              <a:prstGeom prst="rect">
                <a:avLst/>
              </a:prstGeom>
              <a:blipFill>
                <a:blip r:embed="rId16"/>
                <a:stretch>
                  <a:fillRect l="-1058"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105033-6217-6B63-A69D-2218D3F98FE9}"/>
                  </a:ext>
                </a:extLst>
              </p:cNvPr>
              <p:cNvSpPr txBox="1"/>
              <p:nvPr/>
            </p:nvSpPr>
            <p:spPr>
              <a:xfrm>
                <a:off x="216034" y="3589393"/>
                <a:ext cx="5879966" cy="400110"/>
              </a:xfrm>
              <a:prstGeom prst="rect">
                <a:avLst/>
              </a:prstGeom>
              <a:noFill/>
            </p:spPr>
            <p:txBody>
              <a:bodyPr wrap="square" rtlCol="0">
                <a:spAutoFit/>
              </a:bodyPr>
              <a:lstStyle/>
              <a:p>
                <a:r>
                  <a:rPr lang="es-ES_tradnl" sz="2000">
                    <a:solidFill>
                      <a:schemeClr val="accent5">
                        <a:lumMod val="75000"/>
                      </a:schemeClr>
                    </a:solidFill>
                  </a:rPr>
                  <a:t>En t= </a:t>
                </a:r>
                <a14:m>
                  <m:oMath xmlns:m="http://schemas.openxmlformats.org/officeDocument/2006/math">
                    <m:sSub>
                      <m:sSubPr>
                        <m:ctrlPr>
                          <a:rPr lang="es-CL" sz="2000" b="0" i="1" dirty="0" smtClean="0">
                            <a:solidFill>
                              <a:schemeClr val="accent5">
                                <a:lumMod val="75000"/>
                              </a:schemeClr>
                            </a:solidFill>
                            <a:latin typeface="Cambria Math" panose="02040503050406030204" pitchFamily="18" charset="0"/>
                          </a:rPr>
                        </m:ctrlPr>
                      </m:sSubPr>
                      <m:e>
                        <m:r>
                          <a:rPr lang="es-CL" sz="2000" b="0" i="1" dirty="0" smtClean="0">
                            <a:solidFill>
                              <a:schemeClr val="accent5">
                                <a:lumMod val="75000"/>
                              </a:schemeClr>
                            </a:solidFill>
                            <a:latin typeface="Cambria Math" panose="02040503050406030204" pitchFamily="18" charset="0"/>
                          </a:rPr>
                          <m:t>𝑡</m:t>
                        </m:r>
                      </m:e>
                      <m:sub>
                        <m:r>
                          <a:rPr lang="es-ES" sz="2000" b="0" i="1" dirty="0" smtClean="0">
                            <a:solidFill>
                              <a:schemeClr val="accent5">
                                <a:lumMod val="75000"/>
                              </a:schemeClr>
                            </a:solidFill>
                            <a:latin typeface="Cambria Math" panose="02040503050406030204" pitchFamily="18" charset="0"/>
                          </a:rPr>
                          <m:t>2</m:t>
                        </m:r>
                      </m:sub>
                    </m:sSub>
                  </m:oMath>
                </a14:m>
                <a:r>
                  <a:rPr lang="es-ES_tradnl" sz="2000">
                    <a:solidFill>
                      <a:schemeClr val="accent5">
                        <a:lumMod val="75000"/>
                      </a:schemeClr>
                    </a:solidFill>
                  </a:rPr>
                  <a:t> la fuente móvil emite un segundo pulso de luz</a:t>
                </a:r>
              </a:p>
            </p:txBody>
          </p:sp>
        </mc:Choice>
        <mc:Fallback xmlns="">
          <p:sp>
            <p:nvSpPr>
              <p:cNvPr id="22" name="TextBox 21">
                <a:extLst>
                  <a:ext uri="{FF2B5EF4-FFF2-40B4-BE49-F238E27FC236}">
                    <a16:creationId xmlns:a16="http://schemas.microsoft.com/office/drawing/2014/main" id="{C3105033-6217-6B63-A69D-2218D3F98FE9}"/>
                  </a:ext>
                </a:extLst>
              </p:cNvPr>
              <p:cNvSpPr txBox="1">
                <a:spLocks noRot="1" noChangeAspect="1" noMove="1" noResize="1" noEditPoints="1" noAdjustHandles="1" noChangeArrowheads="1" noChangeShapeType="1" noTextEdit="1"/>
              </p:cNvSpPr>
              <p:nvPr/>
            </p:nvSpPr>
            <p:spPr>
              <a:xfrm>
                <a:off x="216034" y="3589393"/>
                <a:ext cx="5879966" cy="400110"/>
              </a:xfrm>
              <a:prstGeom prst="rect">
                <a:avLst/>
              </a:prstGeom>
              <a:blipFill>
                <a:blip r:embed="rId17"/>
                <a:stretch>
                  <a:fillRect l="-1036" t="-9231" b="-27692"/>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C8FC8392-824C-3C3F-0544-828019A68563}"/>
              </a:ext>
            </a:extLst>
          </p:cNvPr>
          <p:cNvGrpSpPr/>
          <p:nvPr/>
        </p:nvGrpSpPr>
        <p:grpSpPr>
          <a:xfrm>
            <a:off x="1960838" y="5951636"/>
            <a:ext cx="1135516" cy="642657"/>
            <a:chOff x="2080164" y="2426303"/>
            <a:chExt cx="1135516" cy="642657"/>
          </a:xfrm>
        </p:grpSpPr>
        <p:cxnSp>
          <p:nvCxnSpPr>
            <p:cNvPr id="35" name="Straight Arrow Connector 34">
              <a:extLst>
                <a:ext uri="{FF2B5EF4-FFF2-40B4-BE49-F238E27FC236}">
                  <a16:creationId xmlns:a16="http://schemas.microsoft.com/office/drawing/2014/main" id="{BEAB189C-7A1F-7037-85C0-E32F8682C9D0}"/>
                </a:ext>
              </a:extLst>
            </p:cNvPr>
            <p:cNvCxnSpPr/>
            <p:nvPr/>
          </p:nvCxnSpPr>
          <p:spPr>
            <a:xfrm>
              <a:off x="2080164" y="3068960"/>
              <a:ext cx="11355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466F0C9-43D8-CC7A-2E08-02E9497C6580}"/>
                </a:ext>
              </a:extLst>
            </p:cNvPr>
            <p:cNvCxnSpPr/>
            <p:nvPr/>
          </p:nvCxnSpPr>
          <p:spPr>
            <a:xfrm flipV="1">
              <a:off x="2163462" y="2426303"/>
              <a:ext cx="127786" cy="642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65B99F4-1CDC-B72B-538B-A1A2C3BD6F3E}"/>
                </a:ext>
              </a:extLst>
            </p:cNvPr>
            <p:cNvCxnSpPr>
              <a:cxnSpLocks/>
            </p:cNvCxnSpPr>
            <p:nvPr/>
          </p:nvCxnSpPr>
          <p:spPr>
            <a:xfrm flipV="1">
              <a:off x="2291248" y="2426303"/>
              <a:ext cx="0" cy="642657"/>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50BFB1A-800B-BC53-71E8-B451913FC53C}"/>
                  </a:ext>
                </a:extLst>
              </p:cNvPr>
              <p:cNvSpPr txBox="1"/>
              <p:nvPr/>
            </p:nvSpPr>
            <p:spPr>
              <a:xfrm>
                <a:off x="8058197" y="1243386"/>
                <a:ext cx="2076837" cy="523220"/>
              </a:xfrm>
              <a:prstGeom prst="rect">
                <a:avLst/>
              </a:prstGeom>
              <a:noFill/>
            </p:spPr>
            <p:txBody>
              <a:bodyPr wrap="square">
                <a:spAutoFit/>
              </a:bodyPr>
              <a:lstStyle/>
              <a:p>
                <a14:m>
                  <m:oMath xmlns:m="http://schemas.openxmlformats.org/officeDocument/2006/math">
                    <m:r>
                      <m:rPr>
                        <m:sty m:val="p"/>
                      </m:rPr>
                      <a:rPr lang="es-CL" sz="2800" b="0" i="0" dirty="0" smtClean="0">
                        <a:latin typeface="Cambria Math" panose="02040503050406030204" pitchFamily="18" charset="0"/>
                      </a:rPr>
                      <m:t>Δ</m:t>
                    </m:r>
                    <m:r>
                      <a:rPr lang="es-CL" sz="2800" b="0" i="1" dirty="0" smtClean="0">
                        <a:latin typeface="Cambria Math" panose="02040503050406030204" pitchFamily="18" charset="0"/>
                      </a:rPr>
                      <m:t>𝑡</m:t>
                    </m:r>
                    <m:r>
                      <a:rPr lang="es-ES" sz="2800" b="0" i="1" dirty="0" smtClean="0">
                        <a:latin typeface="Cambria Math" panose="02040503050406030204" pitchFamily="18" charset="0"/>
                      </a:rPr>
                      <m:t>=</m:t>
                    </m:r>
                    <m:sSub>
                      <m:sSubPr>
                        <m:ctrlPr>
                          <a:rPr lang="es-CL" sz="2800" i="1" dirty="0">
                            <a:latin typeface="Cambria Math" panose="02040503050406030204" pitchFamily="18" charset="0"/>
                          </a:rPr>
                        </m:ctrlPr>
                      </m:sSubPr>
                      <m:e>
                        <m:r>
                          <a:rPr lang="es-CL" sz="2800" i="1" dirty="0">
                            <a:latin typeface="Cambria Math" panose="02040503050406030204" pitchFamily="18" charset="0"/>
                          </a:rPr>
                          <m:t>𝑡</m:t>
                        </m:r>
                      </m:e>
                      <m:sub>
                        <m:r>
                          <a:rPr lang="es-CL" sz="2800" i="1" dirty="0">
                            <a:latin typeface="Cambria Math" panose="02040503050406030204" pitchFamily="18" charset="0"/>
                          </a:rPr>
                          <m:t>2</m:t>
                        </m:r>
                      </m:sub>
                    </m:sSub>
                  </m:oMath>
                </a14:m>
                <a:r>
                  <a:rPr lang="es-ES_tradnl" sz="2800"/>
                  <a:t>-</a:t>
                </a:r>
                <a:r>
                  <a:rPr lang="es-CL" sz="2800"/>
                  <a:t> </a:t>
                </a:r>
                <a14:m>
                  <m:oMath xmlns:m="http://schemas.openxmlformats.org/officeDocument/2006/math">
                    <m:sSub>
                      <m:sSubPr>
                        <m:ctrlPr>
                          <a:rPr lang="es-CL" sz="2800" i="1" dirty="0">
                            <a:latin typeface="Cambria Math" panose="02040503050406030204" pitchFamily="18" charset="0"/>
                          </a:rPr>
                        </m:ctrlPr>
                      </m:sSubPr>
                      <m:e>
                        <m:r>
                          <a:rPr lang="es-CL" sz="2800" i="1" dirty="0">
                            <a:latin typeface="Cambria Math" panose="02040503050406030204" pitchFamily="18" charset="0"/>
                          </a:rPr>
                          <m:t>𝑡</m:t>
                        </m:r>
                      </m:e>
                      <m:sub>
                        <m:r>
                          <a:rPr lang="es-CL" sz="2800" i="1" dirty="0">
                            <a:latin typeface="Cambria Math" panose="02040503050406030204" pitchFamily="18" charset="0"/>
                          </a:rPr>
                          <m:t>1</m:t>
                        </m:r>
                      </m:sub>
                    </m:sSub>
                  </m:oMath>
                </a14:m>
                <a:endParaRPr lang="es-ES_tradnl" sz="2800"/>
              </a:p>
            </p:txBody>
          </p:sp>
        </mc:Choice>
        <mc:Fallback xmlns="">
          <p:sp>
            <p:nvSpPr>
              <p:cNvPr id="48" name="TextBox 47">
                <a:extLst>
                  <a:ext uri="{FF2B5EF4-FFF2-40B4-BE49-F238E27FC236}">
                    <a16:creationId xmlns:a16="http://schemas.microsoft.com/office/drawing/2014/main" id="{950BFB1A-800B-BC53-71E8-B451913FC53C}"/>
                  </a:ext>
                </a:extLst>
              </p:cNvPr>
              <p:cNvSpPr txBox="1">
                <a:spLocks noRot="1" noChangeAspect="1" noMove="1" noResize="1" noEditPoints="1" noAdjustHandles="1" noChangeArrowheads="1" noChangeShapeType="1" noTextEdit="1"/>
              </p:cNvSpPr>
              <p:nvPr/>
            </p:nvSpPr>
            <p:spPr>
              <a:xfrm>
                <a:off x="8058197" y="1243386"/>
                <a:ext cx="2076837" cy="523220"/>
              </a:xfrm>
              <a:prstGeom prst="rect">
                <a:avLst/>
              </a:prstGeom>
              <a:blipFill>
                <a:blip r:embed="rId18"/>
                <a:stretch>
                  <a:fillRect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14B1F87-E316-8B25-DBDF-49F51F55FB15}"/>
                  </a:ext>
                </a:extLst>
              </p:cNvPr>
              <p:cNvSpPr txBox="1"/>
              <p:nvPr/>
            </p:nvSpPr>
            <p:spPr>
              <a:xfrm>
                <a:off x="6501833" y="2172762"/>
                <a:ext cx="5760640" cy="400110"/>
              </a:xfrm>
              <a:prstGeom prst="rect">
                <a:avLst/>
              </a:prstGeom>
              <a:noFill/>
            </p:spPr>
            <p:txBody>
              <a:bodyPr wrap="square" rtlCol="0">
                <a:spAutoFit/>
              </a:bodyPr>
              <a:lstStyle/>
              <a:p>
                <a14:m>
                  <m:oMath xmlns:m="http://schemas.openxmlformats.org/officeDocument/2006/math">
                    <m:r>
                      <m:rPr>
                        <m:sty m:val="p"/>
                      </m:rPr>
                      <a:rPr lang="es-CL" sz="2000" b="0" i="0" dirty="0" smtClean="0">
                        <a:solidFill>
                          <a:schemeClr val="accent5">
                            <a:lumMod val="75000"/>
                          </a:schemeClr>
                        </a:solidFill>
                        <a:latin typeface="Cambria Math" panose="02040503050406030204" pitchFamily="18" charset="0"/>
                      </a:rPr>
                      <m:t>Δ</m:t>
                    </m:r>
                    <m:r>
                      <a:rPr lang="es-CL" sz="2000" b="0" i="1" dirty="0" smtClean="0">
                        <a:solidFill>
                          <a:schemeClr val="accent5">
                            <a:lumMod val="75000"/>
                          </a:schemeClr>
                        </a:solidFill>
                        <a:latin typeface="Cambria Math" panose="02040503050406030204" pitchFamily="18" charset="0"/>
                      </a:rPr>
                      <m:t>𝑡</m:t>
                    </m:r>
                    <m:r>
                      <a:rPr lang="es-CL" sz="2000" b="0" i="1" dirty="0" smtClean="0">
                        <a:solidFill>
                          <a:schemeClr val="accent5">
                            <a:lumMod val="75000"/>
                          </a:schemeClr>
                        </a:solidFill>
                        <a:latin typeface="Cambria Math" panose="02040503050406030204" pitchFamily="18" charset="0"/>
                      </a:rPr>
                      <m:t>′ </m:t>
                    </m:r>
                  </m:oMath>
                </a14:m>
                <a:r>
                  <a:rPr lang="es-ES_tradnl" sz="2000">
                    <a:solidFill>
                      <a:schemeClr val="accent5">
                        <a:lumMod val="75000"/>
                      </a:schemeClr>
                    </a:solidFill>
                  </a:rPr>
                  <a:t>es el tiempo propio entre dos pulsos en la fuente </a:t>
                </a:r>
              </a:p>
            </p:txBody>
          </p:sp>
        </mc:Choice>
        <mc:Fallback xmlns="">
          <p:sp>
            <p:nvSpPr>
              <p:cNvPr id="49" name="TextBox 48">
                <a:extLst>
                  <a:ext uri="{FF2B5EF4-FFF2-40B4-BE49-F238E27FC236}">
                    <a16:creationId xmlns:a16="http://schemas.microsoft.com/office/drawing/2014/main" id="{914B1F87-E316-8B25-DBDF-49F51F55FB15}"/>
                  </a:ext>
                </a:extLst>
              </p:cNvPr>
              <p:cNvSpPr txBox="1">
                <a:spLocks noRot="1" noChangeAspect="1" noMove="1" noResize="1" noEditPoints="1" noAdjustHandles="1" noChangeArrowheads="1" noChangeShapeType="1" noTextEdit="1"/>
              </p:cNvSpPr>
              <p:nvPr/>
            </p:nvSpPr>
            <p:spPr>
              <a:xfrm>
                <a:off x="6501833" y="2172762"/>
                <a:ext cx="5760640" cy="400110"/>
              </a:xfrm>
              <a:prstGeom prst="rect">
                <a:avLst/>
              </a:prstGeom>
              <a:blipFill>
                <a:blip r:embed="rId19"/>
                <a:stretch>
                  <a:fillRect t="-7576" b="-25758"/>
                </a:stretch>
              </a:blipFill>
            </p:spPr>
            <p:txBody>
              <a:bodyPr/>
              <a:lstStyle/>
              <a:p>
                <a:r>
                  <a:rPr lang="en-US">
                    <a:noFill/>
                  </a:rPr>
                  <a:t> </a:t>
                </a:r>
              </a:p>
            </p:txBody>
          </p:sp>
        </mc:Fallback>
      </mc:AlternateContent>
      <p:pic>
        <p:nvPicPr>
          <p:cNvPr id="52" name="Graphic 51" descr="Man with solid fill">
            <a:extLst>
              <a:ext uri="{FF2B5EF4-FFF2-40B4-BE49-F238E27FC236}">
                <a16:creationId xmlns:a16="http://schemas.microsoft.com/office/drawing/2014/main" id="{F75F1583-75C4-67C7-BE67-41AA7426414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733685" y="5693032"/>
            <a:ext cx="914400" cy="914400"/>
          </a:xfrm>
          <a:prstGeom prst="rect">
            <a:avLst/>
          </a:prstGeom>
        </p:spPr>
      </p:pic>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1D2B715-D8B7-F13C-6CA6-0B753C7A1747}"/>
                  </a:ext>
                </a:extLst>
              </p:cNvPr>
              <p:cNvSpPr txBox="1"/>
              <p:nvPr/>
            </p:nvSpPr>
            <p:spPr>
              <a:xfrm>
                <a:off x="6410648" y="3488655"/>
                <a:ext cx="5760640" cy="400110"/>
              </a:xfrm>
              <a:prstGeom prst="rect">
                <a:avLst/>
              </a:prstGeom>
              <a:noFill/>
            </p:spPr>
            <p:txBody>
              <a:bodyPr wrap="square" rtlCol="0">
                <a:spAutoFit/>
              </a:bodyPr>
              <a:lstStyle/>
              <a:p>
                <a:r>
                  <a:rPr lang="es-ES_tradnl" sz="2000">
                    <a:solidFill>
                      <a:schemeClr val="accent5">
                        <a:lumMod val="75000"/>
                      </a:schemeClr>
                    </a:solidFill>
                  </a:rPr>
                  <a:t>Un observador en tierra mide un </a:t>
                </a:r>
                <a14:m>
                  <m:oMath xmlns:m="http://schemas.openxmlformats.org/officeDocument/2006/math">
                    <m:r>
                      <m:rPr>
                        <m:sty m:val="p"/>
                      </m:rPr>
                      <a:rPr lang="es-CL" sz="2000" b="0" i="0" dirty="0" smtClean="0">
                        <a:latin typeface="Cambria Math" panose="02040503050406030204" pitchFamily="18" charset="0"/>
                      </a:rPr>
                      <m:t>Δ</m:t>
                    </m:r>
                    <m:r>
                      <a:rPr lang="es-ES" sz="2000" b="0" i="1" dirty="0" smtClean="0">
                        <a:latin typeface="Cambria Math" panose="02040503050406030204" pitchFamily="18" charset="0"/>
                      </a:rPr>
                      <m:t>𝑇</m:t>
                    </m:r>
                  </m:oMath>
                </a14:m>
                <a:r>
                  <a:rPr lang="es-ES_tradnl" sz="2000">
                    <a:solidFill>
                      <a:schemeClr val="accent5">
                        <a:lumMod val="75000"/>
                      </a:schemeClr>
                    </a:solidFill>
                  </a:rPr>
                  <a:t> entre los pulsos  </a:t>
                </a:r>
              </a:p>
            </p:txBody>
          </p:sp>
        </mc:Choice>
        <mc:Fallback xmlns="">
          <p:sp>
            <p:nvSpPr>
              <p:cNvPr id="53" name="TextBox 52">
                <a:extLst>
                  <a:ext uri="{FF2B5EF4-FFF2-40B4-BE49-F238E27FC236}">
                    <a16:creationId xmlns:a16="http://schemas.microsoft.com/office/drawing/2014/main" id="{31D2B715-D8B7-F13C-6CA6-0B753C7A1747}"/>
                  </a:ext>
                </a:extLst>
              </p:cNvPr>
              <p:cNvSpPr txBox="1">
                <a:spLocks noRot="1" noChangeAspect="1" noMove="1" noResize="1" noEditPoints="1" noAdjustHandles="1" noChangeArrowheads="1" noChangeShapeType="1" noTextEdit="1"/>
              </p:cNvSpPr>
              <p:nvPr/>
            </p:nvSpPr>
            <p:spPr>
              <a:xfrm>
                <a:off x="6410648" y="3488655"/>
                <a:ext cx="5760640" cy="400110"/>
              </a:xfrm>
              <a:prstGeom prst="rect">
                <a:avLst/>
              </a:prstGeom>
              <a:blipFill>
                <a:blip r:embed="rId22"/>
                <a:stretch>
                  <a:fillRect l="-1164" t="-7576" r="-212" b="-25758"/>
                </a:stretch>
              </a:blipFill>
            </p:spPr>
            <p:txBody>
              <a:bodyPr/>
              <a:lstStyle/>
              <a:p>
                <a:r>
                  <a:rPr lang="en-US">
                    <a:noFill/>
                  </a:rPr>
                  <a:t> </a:t>
                </a:r>
              </a:p>
            </p:txBody>
          </p:sp>
        </mc:Fallback>
      </mc:AlternateContent>
      <p:pic>
        <p:nvPicPr>
          <p:cNvPr id="55" name="Graphic 54" descr="Man with solid fill">
            <a:extLst>
              <a:ext uri="{FF2B5EF4-FFF2-40B4-BE49-F238E27FC236}">
                <a16:creationId xmlns:a16="http://schemas.microsoft.com/office/drawing/2014/main" id="{FF69289F-E99A-511D-657B-452EF932B20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761908" y="2726965"/>
            <a:ext cx="914400" cy="914400"/>
          </a:xfrm>
          <a:prstGeom prst="rect">
            <a:avLst/>
          </a:prstGeom>
        </p:spPr>
      </p:pic>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1534D6B4-FA39-06A1-76CF-55D806B5CA84}"/>
                  </a:ext>
                </a:extLst>
              </p:cNvPr>
              <p:cNvSpPr txBox="1"/>
              <p:nvPr/>
            </p:nvSpPr>
            <p:spPr>
              <a:xfrm>
                <a:off x="28596" y="2705084"/>
                <a:ext cx="444767"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L" sz="3600" b="0" i="1" dirty="0" smtClean="0">
                          <a:latin typeface="Cambria Math" panose="02040503050406030204" pitchFamily="18" charset="0"/>
                        </a:rPr>
                        <m:t>𝐵</m:t>
                      </m:r>
                    </m:oMath>
                  </m:oMathPara>
                </a14:m>
                <a:endParaRPr lang="es-CL" sz="3600"/>
              </a:p>
            </p:txBody>
          </p:sp>
        </mc:Choice>
        <mc:Fallback xmlns="">
          <p:sp>
            <p:nvSpPr>
              <p:cNvPr id="57" name="TextBox 56">
                <a:extLst>
                  <a:ext uri="{FF2B5EF4-FFF2-40B4-BE49-F238E27FC236}">
                    <a16:creationId xmlns:a16="http://schemas.microsoft.com/office/drawing/2014/main" id="{1534D6B4-FA39-06A1-76CF-55D806B5CA84}"/>
                  </a:ext>
                </a:extLst>
              </p:cNvPr>
              <p:cNvSpPr txBox="1">
                <a:spLocks noRot="1" noChangeAspect="1" noMove="1" noResize="1" noEditPoints="1" noAdjustHandles="1" noChangeArrowheads="1" noChangeShapeType="1" noTextEdit="1"/>
              </p:cNvSpPr>
              <p:nvPr/>
            </p:nvSpPr>
            <p:spPr>
              <a:xfrm>
                <a:off x="28596" y="2705084"/>
                <a:ext cx="444767" cy="646331"/>
              </a:xfrm>
              <a:prstGeom prst="rect">
                <a:avLst/>
              </a:prstGeom>
              <a:blipFill>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8072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7" grpId="0"/>
      <p:bldP spid="28"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D4B81-F3CE-E155-8098-07657B389EB0}"/>
              </a:ext>
            </a:extLst>
          </p:cNvPr>
          <p:cNvSpPr>
            <a:spLocks noGrp="1"/>
          </p:cNvSpPr>
          <p:nvPr>
            <p:ph type="title"/>
          </p:nvPr>
        </p:nvSpPr>
        <p:spPr/>
        <p:txBody>
          <a:bodyPr>
            <a:normAutofit fontScale="90000"/>
          </a:bodyPr>
          <a:lstStyle/>
          <a:p>
            <a:r>
              <a:rPr lang="es-CL" dirty="0"/>
              <a:t>Efecto Doppler Relativista </a:t>
            </a:r>
            <a:r>
              <a:rPr lang="es-CL" sz="3100" b="1" dirty="0"/>
              <a:t>(fuente se acerca al observador)</a:t>
            </a:r>
            <a:endParaRPr lang="es-CL" sz="3100"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C6543D2-8E91-04AB-1920-425EEFF12780}"/>
                  </a:ext>
                </a:extLst>
              </p:cNvPr>
              <p:cNvSpPr txBox="1"/>
              <p:nvPr/>
            </p:nvSpPr>
            <p:spPr>
              <a:xfrm>
                <a:off x="7824192" y="1952173"/>
                <a:ext cx="3719352" cy="2247667"/>
              </a:xfrm>
              <a:prstGeom prst="rect">
                <a:avLst/>
              </a:prstGeom>
              <a:solidFill>
                <a:schemeClr val="bg1">
                  <a:lumMod val="8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3600" b="0" i="1" dirty="0" smtClean="0">
                          <a:latin typeface="Cambria Math" panose="02040503050406030204" pitchFamily="18" charset="0"/>
                        </a:rPr>
                        <m:t>𝑓</m:t>
                      </m:r>
                      <m:r>
                        <a:rPr lang="es-ES" sz="3600" b="0" i="1" dirty="0" smtClean="0">
                          <a:latin typeface="Cambria Math" panose="02040503050406030204" pitchFamily="18" charset="0"/>
                        </a:rPr>
                        <m:t>=</m:t>
                      </m:r>
                      <m:rad>
                        <m:radPr>
                          <m:degHide m:val="on"/>
                          <m:ctrlPr>
                            <a:rPr lang="es-CL" sz="3600" b="0" i="1" dirty="0" smtClean="0">
                              <a:latin typeface="Cambria Math" panose="02040503050406030204" pitchFamily="18" charset="0"/>
                            </a:rPr>
                          </m:ctrlPr>
                        </m:radPr>
                        <m:deg/>
                        <m:e>
                          <m:d>
                            <m:dPr>
                              <m:ctrlPr>
                                <a:rPr lang="es-CL" sz="3600" b="0" i="1" dirty="0" smtClean="0">
                                  <a:latin typeface="Cambria Math" panose="02040503050406030204" pitchFamily="18" charset="0"/>
                                </a:rPr>
                              </m:ctrlPr>
                            </m:dPr>
                            <m:e>
                              <m:f>
                                <m:fPr>
                                  <m:ctrlPr>
                                    <a:rPr lang="es-CL" sz="3600" b="0" i="1" dirty="0" smtClean="0">
                                      <a:latin typeface="Cambria Math" panose="02040503050406030204" pitchFamily="18" charset="0"/>
                                    </a:rPr>
                                  </m:ctrlPr>
                                </m:fPr>
                                <m:num>
                                  <m:r>
                                    <a:rPr lang="es-CL" sz="3600" b="0" i="1" dirty="0" smtClean="0">
                                      <a:latin typeface="Cambria Math" panose="02040503050406030204" pitchFamily="18" charset="0"/>
                                    </a:rPr>
                                    <m:t>1</m:t>
                                  </m:r>
                                  <m:r>
                                    <a:rPr lang="es-ES" sz="3600" b="0" i="1" dirty="0" smtClean="0">
                                      <a:latin typeface="Cambria Math" panose="02040503050406030204" pitchFamily="18" charset="0"/>
                                    </a:rPr>
                                    <m:t>+</m:t>
                                  </m:r>
                                  <m:f>
                                    <m:fPr>
                                      <m:ctrlPr>
                                        <a:rPr lang="es-CL" sz="3600" b="0" i="1" dirty="0" smtClean="0">
                                          <a:latin typeface="Cambria Math" panose="02040503050406030204" pitchFamily="18" charset="0"/>
                                        </a:rPr>
                                      </m:ctrlPr>
                                    </m:fPr>
                                    <m:num>
                                      <m:r>
                                        <a:rPr lang="es-CL" sz="3600" b="0" i="1" dirty="0" smtClean="0">
                                          <a:latin typeface="Cambria Math" panose="02040503050406030204" pitchFamily="18" charset="0"/>
                                        </a:rPr>
                                        <m:t>𝑢</m:t>
                                      </m:r>
                                    </m:num>
                                    <m:den>
                                      <m:r>
                                        <a:rPr lang="es-CL" sz="3600" b="0" i="1" dirty="0" smtClean="0">
                                          <a:latin typeface="Cambria Math" panose="02040503050406030204" pitchFamily="18" charset="0"/>
                                        </a:rPr>
                                        <m:t>𝑐</m:t>
                                      </m:r>
                                    </m:den>
                                  </m:f>
                                </m:num>
                                <m:den>
                                  <m:r>
                                    <a:rPr lang="es-CL" sz="3600" b="0" i="1" dirty="0" smtClean="0">
                                      <a:latin typeface="Cambria Math" panose="02040503050406030204" pitchFamily="18" charset="0"/>
                                    </a:rPr>
                                    <m:t>1</m:t>
                                  </m:r>
                                  <m:r>
                                    <a:rPr lang="es-ES" sz="3600" b="0" i="1" dirty="0" smtClean="0">
                                      <a:latin typeface="Cambria Math" panose="02040503050406030204" pitchFamily="18" charset="0"/>
                                    </a:rPr>
                                    <m:t>−</m:t>
                                  </m:r>
                                  <m:f>
                                    <m:fPr>
                                      <m:ctrlPr>
                                        <a:rPr lang="es-CL" sz="3600" b="0" i="1" dirty="0" smtClean="0">
                                          <a:latin typeface="Cambria Math" panose="02040503050406030204" pitchFamily="18" charset="0"/>
                                        </a:rPr>
                                      </m:ctrlPr>
                                    </m:fPr>
                                    <m:num>
                                      <m:r>
                                        <a:rPr lang="es-CL" sz="3600" b="0" i="1" dirty="0" smtClean="0">
                                          <a:latin typeface="Cambria Math" panose="02040503050406030204" pitchFamily="18" charset="0"/>
                                        </a:rPr>
                                        <m:t>𝑢</m:t>
                                      </m:r>
                                    </m:num>
                                    <m:den>
                                      <m:r>
                                        <a:rPr lang="es-CL" sz="3600" b="0" i="1" dirty="0" smtClean="0">
                                          <a:latin typeface="Cambria Math" panose="02040503050406030204" pitchFamily="18" charset="0"/>
                                        </a:rPr>
                                        <m:t>𝑐</m:t>
                                      </m:r>
                                    </m:den>
                                  </m:f>
                                </m:den>
                              </m:f>
                            </m:e>
                          </m:d>
                        </m:e>
                      </m:rad>
                      <m:sSup>
                        <m:sSupPr>
                          <m:ctrlPr>
                            <a:rPr lang="es-CL" sz="3600" i="1" dirty="0">
                              <a:latin typeface="Cambria Math" panose="02040503050406030204" pitchFamily="18" charset="0"/>
                            </a:rPr>
                          </m:ctrlPr>
                        </m:sSupPr>
                        <m:e>
                          <m:r>
                            <a:rPr lang="es-CL" sz="3600" i="1" dirty="0">
                              <a:latin typeface="Cambria Math" panose="02040503050406030204" pitchFamily="18" charset="0"/>
                            </a:rPr>
                            <m:t>𝑓</m:t>
                          </m:r>
                        </m:e>
                        <m:sup>
                          <m:r>
                            <a:rPr lang="es-CL" sz="3600" i="1" dirty="0">
                              <a:latin typeface="Cambria Math" panose="02040503050406030204" pitchFamily="18" charset="0"/>
                            </a:rPr>
                            <m:t>′</m:t>
                          </m:r>
                        </m:sup>
                      </m:sSup>
                    </m:oMath>
                  </m:oMathPara>
                </a14:m>
                <a:endParaRPr lang="es-CL" sz="3600" i="1"/>
              </a:p>
            </p:txBody>
          </p:sp>
        </mc:Choice>
        <mc:Fallback xmlns="">
          <p:sp>
            <p:nvSpPr>
              <p:cNvPr id="6" name="CuadroTexto 5">
                <a:extLst>
                  <a:ext uri="{FF2B5EF4-FFF2-40B4-BE49-F238E27FC236}">
                    <a16:creationId xmlns:a16="http://schemas.microsoft.com/office/drawing/2014/main" id="{AC6543D2-8E91-04AB-1920-425EEFF12780}"/>
                  </a:ext>
                </a:extLst>
              </p:cNvPr>
              <p:cNvSpPr txBox="1">
                <a:spLocks noRot="1" noChangeAspect="1" noMove="1" noResize="1" noEditPoints="1" noAdjustHandles="1" noChangeArrowheads="1" noChangeShapeType="1" noTextEdit="1"/>
              </p:cNvSpPr>
              <p:nvPr/>
            </p:nvSpPr>
            <p:spPr>
              <a:xfrm>
                <a:off x="7824192" y="1952173"/>
                <a:ext cx="3719352" cy="22476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1D44F4AF-E625-75A9-158B-E72333569A48}"/>
                  </a:ext>
                </a:extLst>
              </p:cNvPr>
              <p:cNvSpPr txBox="1"/>
              <p:nvPr/>
            </p:nvSpPr>
            <p:spPr>
              <a:xfrm>
                <a:off x="8923402" y="4870752"/>
                <a:ext cx="1621919" cy="646331"/>
              </a:xfrm>
              <a:prstGeom prst="rect">
                <a:avLst/>
              </a:prstGeom>
              <a:solidFill>
                <a:schemeClr val="bg1">
                  <a:lumMod val="8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s-CL" sz="3600" b="0" i="1" dirty="0" smtClean="0">
                          <a:latin typeface="Cambria Math" panose="02040503050406030204" pitchFamily="18" charset="0"/>
                        </a:rPr>
                        <m:t>𝑐</m:t>
                      </m:r>
                      <m:r>
                        <a:rPr lang="es-CL" sz="3600" b="0" i="1" dirty="0" smtClean="0">
                          <a:latin typeface="Cambria Math" panose="02040503050406030204" pitchFamily="18" charset="0"/>
                        </a:rPr>
                        <m:t>=</m:t>
                      </m:r>
                      <m:r>
                        <a:rPr lang="es-CL" sz="3600" b="0" i="1" dirty="0" smtClean="0">
                          <a:latin typeface="Cambria Math" panose="02040503050406030204" pitchFamily="18" charset="0"/>
                        </a:rPr>
                        <m:t>𝜆</m:t>
                      </m:r>
                      <m:r>
                        <a:rPr lang="es-CL" sz="3600" b="0" i="1" dirty="0" smtClean="0">
                          <a:latin typeface="Cambria Math" panose="02040503050406030204" pitchFamily="18" charset="0"/>
                        </a:rPr>
                        <m:t>𝑓</m:t>
                      </m:r>
                    </m:oMath>
                  </m:oMathPara>
                </a14:m>
                <a:endParaRPr lang="es-CL" sz="3600" i="1"/>
              </a:p>
            </p:txBody>
          </p:sp>
        </mc:Choice>
        <mc:Fallback xmlns="">
          <p:sp>
            <p:nvSpPr>
              <p:cNvPr id="7" name="CuadroTexto 6">
                <a:extLst>
                  <a:ext uri="{FF2B5EF4-FFF2-40B4-BE49-F238E27FC236}">
                    <a16:creationId xmlns:a16="http://schemas.microsoft.com/office/drawing/2014/main" id="{1D44F4AF-E625-75A9-158B-E72333569A48}"/>
                  </a:ext>
                </a:extLst>
              </p:cNvPr>
              <p:cNvSpPr txBox="1">
                <a:spLocks noRot="1" noChangeAspect="1" noMove="1" noResize="1" noEditPoints="1" noAdjustHandles="1" noChangeArrowheads="1" noChangeShapeType="1" noTextEdit="1"/>
              </p:cNvSpPr>
              <p:nvPr/>
            </p:nvSpPr>
            <p:spPr>
              <a:xfrm>
                <a:off x="8923402" y="4870752"/>
                <a:ext cx="1621919" cy="646331"/>
              </a:xfrm>
              <a:prstGeom prst="rect">
                <a:avLst/>
              </a:prstGeom>
              <a:blipFill>
                <a:blip r:embed="rId3"/>
                <a:stretch>
                  <a:fillRect/>
                </a:stretch>
              </a:blipFill>
            </p:spPr>
            <p:txBody>
              <a:bodyPr/>
              <a:lstStyle/>
              <a:p>
                <a:r>
                  <a:rPr lang="en-US">
                    <a:noFill/>
                  </a:rPr>
                  <a:t> </a:t>
                </a:r>
              </a:p>
            </p:txBody>
          </p:sp>
        </mc:Fallback>
      </mc:AlternateContent>
      <p:pic>
        <p:nvPicPr>
          <p:cNvPr id="9" name="Imagen 8">
            <a:extLst>
              <a:ext uri="{FF2B5EF4-FFF2-40B4-BE49-F238E27FC236}">
                <a16:creationId xmlns:a16="http://schemas.microsoft.com/office/drawing/2014/main" id="{EEF208A5-D86D-84C8-670A-820E56CC19F8}"/>
              </a:ext>
            </a:extLst>
          </p:cNvPr>
          <p:cNvPicPr>
            <a:picLocks noChangeAspect="1"/>
          </p:cNvPicPr>
          <p:nvPr/>
        </p:nvPicPr>
        <p:blipFill>
          <a:blip r:embed="rId4"/>
          <a:stretch>
            <a:fillRect/>
          </a:stretch>
        </p:blipFill>
        <p:spPr>
          <a:xfrm>
            <a:off x="263352" y="1927705"/>
            <a:ext cx="6873906" cy="3968087"/>
          </a:xfrm>
          <a:prstGeom prst="rect">
            <a:avLst/>
          </a:prstGeom>
        </p:spPr>
      </p:pic>
    </p:spTree>
    <p:extLst>
      <p:ext uri="{BB962C8B-B14F-4D97-AF65-F5344CB8AC3E}">
        <p14:creationId xmlns:p14="http://schemas.microsoft.com/office/powerpoint/2010/main" val="296625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46277-CED1-E21A-4099-E93237D89711}"/>
              </a:ext>
            </a:extLst>
          </p:cNvPr>
          <p:cNvSpPr>
            <a:spLocks noGrp="1"/>
          </p:cNvSpPr>
          <p:nvPr>
            <p:ph type="title"/>
          </p:nvPr>
        </p:nvSpPr>
        <p:spPr/>
        <p:txBody>
          <a:bodyPr/>
          <a:lstStyle/>
          <a:p>
            <a:r>
              <a:rPr lang="es-CL" dirty="0"/>
              <a:t>Efecto Doppler Relativista</a:t>
            </a:r>
          </a:p>
        </p:txBody>
      </p:sp>
      <p:pic>
        <p:nvPicPr>
          <p:cNvPr id="1026" name="Picture 2">
            <a:extLst>
              <a:ext uri="{FF2B5EF4-FFF2-40B4-BE49-F238E27FC236}">
                <a16:creationId xmlns:a16="http://schemas.microsoft.com/office/drawing/2014/main" id="{4BE38E3B-D1B3-8978-0324-34FFC3CFEC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4367072" y="875401"/>
            <a:ext cx="3659969" cy="6504763"/>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D4D061BA-1DEB-8AEE-251E-91552EE823DD}"/>
              </a:ext>
            </a:extLst>
          </p:cNvPr>
          <p:cNvSpPr txBox="1"/>
          <p:nvPr/>
        </p:nvSpPr>
        <p:spPr>
          <a:xfrm>
            <a:off x="23697" y="6560025"/>
            <a:ext cx="12168303" cy="338554"/>
          </a:xfrm>
          <a:prstGeom prst="rect">
            <a:avLst/>
          </a:prstGeom>
          <a:noFill/>
        </p:spPr>
        <p:txBody>
          <a:bodyPr wrap="square">
            <a:spAutoFit/>
          </a:bodyPr>
          <a:lstStyle/>
          <a:p>
            <a:pPr algn="just"/>
            <a:r>
              <a:rPr lang="es-ES" sz="1600" dirty="0"/>
              <a:t>*Ocurren también otros fenómenos asociados al corrimiento al rojo, expansión del espacio y corrimiento gravitacional.</a:t>
            </a:r>
            <a:endParaRPr lang="es-CL" sz="1600" dirty="0"/>
          </a:p>
        </p:txBody>
      </p:sp>
      <p:sp>
        <p:nvSpPr>
          <p:cNvPr id="7" name="CuadroTexto 6">
            <a:extLst>
              <a:ext uri="{FF2B5EF4-FFF2-40B4-BE49-F238E27FC236}">
                <a16:creationId xmlns:a16="http://schemas.microsoft.com/office/drawing/2014/main" id="{162332D0-BA9D-8459-0B22-D99F11F89C87}"/>
              </a:ext>
            </a:extLst>
          </p:cNvPr>
          <p:cNvSpPr txBox="1"/>
          <p:nvPr/>
        </p:nvSpPr>
        <p:spPr>
          <a:xfrm>
            <a:off x="265305" y="1245363"/>
            <a:ext cx="11661387" cy="707886"/>
          </a:xfrm>
          <a:prstGeom prst="rect">
            <a:avLst/>
          </a:prstGeom>
          <a:noFill/>
        </p:spPr>
        <p:txBody>
          <a:bodyPr wrap="square">
            <a:spAutoFit/>
          </a:bodyPr>
          <a:lstStyle/>
          <a:p>
            <a:pPr algn="just"/>
            <a:r>
              <a:rPr lang="es-ES" sz="2000" dirty="0"/>
              <a:t>Corrimiento al rojo de las líneas espectrales en el espectro visible de un supercúmulo de galaxias distantes (abajo), comparado con el del Sol (arriba). La longitud de onda se incrementa hacia el rojo*.</a:t>
            </a:r>
          </a:p>
        </p:txBody>
      </p:sp>
    </p:spTree>
    <p:extLst>
      <p:ext uri="{BB962C8B-B14F-4D97-AF65-F5344CB8AC3E}">
        <p14:creationId xmlns:p14="http://schemas.microsoft.com/office/powerpoint/2010/main" val="240038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err="1"/>
              <a:t>Mec</a:t>
            </a:r>
            <a:r>
              <a:rPr lang="es-ES" b="1" dirty="0" err="1"/>
              <a:t>ánica</a:t>
            </a:r>
            <a:r>
              <a:rPr lang="es-ES" b="1" dirty="0"/>
              <a:t> Clásica</a:t>
            </a:r>
            <a:endParaRPr lang="es-ES_tradnl" b="1" dirty="0"/>
          </a:p>
        </p:txBody>
      </p:sp>
      <p:sp>
        <p:nvSpPr>
          <p:cNvPr id="3" name="Marcador de contenido 2"/>
          <p:cNvSpPr>
            <a:spLocks noGrp="1"/>
          </p:cNvSpPr>
          <p:nvPr>
            <p:ph idx="1"/>
          </p:nvPr>
        </p:nvSpPr>
        <p:spPr>
          <a:xfrm>
            <a:off x="393999" y="5256159"/>
            <a:ext cx="3096344" cy="1105742"/>
          </a:xfrm>
        </p:spPr>
        <p:txBody>
          <a:bodyPr>
            <a:noAutofit/>
          </a:bodyPr>
          <a:lstStyle/>
          <a:p>
            <a:pPr marL="0" indent="0" algn="ctr">
              <a:buNone/>
            </a:pPr>
            <a:r>
              <a:rPr lang="es-ES_tradnl" sz="3200" dirty="0"/>
              <a:t>Galileo Galilei</a:t>
            </a:r>
          </a:p>
          <a:p>
            <a:pPr marL="0" indent="0" algn="ctr">
              <a:buNone/>
            </a:pPr>
            <a:r>
              <a:rPr lang="es-ES_tradnl" sz="3200" dirty="0"/>
              <a:t>1564 - 1642</a:t>
            </a:r>
          </a:p>
        </p:txBody>
      </p:sp>
      <p:grpSp>
        <p:nvGrpSpPr>
          <p:cNvPr id="14" name="Agrupar 13"/>
          <p:cNvGrpSpPr/>
          <p:nvPr/>
        </p:nvGrpSpPr>
        <p:grpSpPr>
          <a:xfrm>
            <a:off x="479376" y="1556792"/>
            <a:ext cx="2933333" cy="3600000"/>
            <a:chOff x="479376" y="1556792"/>
            <a:chExt cx="2933333" cy="360000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76" y="1556792"/>
              <a:ext cx="2933333" cy="3600000"/>
            </a:xfrm>
            <a:prstGeom prst="rect">
              <a:avLst/>
            </a:prstGeom>
          </p:spPr>
        </p:pic>
        <p:pic>
          <p:nvPicPr>
            <p:cNvPr id="10" name="Imagen 9"/>
            <p:cNvPicPr>
              <a:picLocks noChangeAspect="1"/>
            </p:cNvPicPr>
            <p:nvPr/>
          </p:nvPicPr>
          <p:blipFill rotWithShape="1">
            <a:blip r:embed="rId3">
              <a:extLst>
                <a:ext uri="{28A0092B-C50C-407E-A947-70E740481C1C}">
                  <a14:useLocalDpi xmlns:a14="http://schemas.microsoft.com/office/drawing/2010/main" val="0"/>
                </a:ext>
              </a:extLst>
            </a:blip>
            <a:srcRect l="1776" t="2024" r="1776" b="2024"/>
            <a:stretch/>
          </p:blipFill>
          <p:spPr>
            <a:xfrm>
              <a:off x="551384" y="1628800"/>
              <a:ext cx="378000" cy="252000"/>
            </a:xfrm>
            <a:prstGeom prst="rect">
              <a:avLst/>
            </a:prstGeom>
          </p:spPr>
        </p:pic>
      </p:grpSp>
      <p:grpSp>
        <p:nvGrpSpPr>
          <p:cNvPr id="46" name="Agrupar 45"/>
          <p:cNvGrpSpPr/>
          <p:nvPr/>
        </p:nvGrpSpPr>
        <p:grpSpPr>
          <a:xfrm>
            <a:off x="5139575" y="4027642"/>
            <a:ext cx="2415598" cy="2209670"/>
            <a:chOff x="8928606" y="3887269"/>
            <a:chExt cx="2415598" cy="2209670"/>
          </a:xfrm>
        </p:grpSpPr>
        <mc:AlternateContent xmlns:mc="http://schemas.openxmlformats.org/markup-compatibility/2006" xmlns:a14="http://schemas.microsoft.com/office/drawing/2010/main">
          <mc:Choice Requires="a14">
            <p:sp>
              <p:nvSpPr>
                <p:cNvPr id="6" name="CuadroTexto 5"/>
                <p:cNvSpPr txBox="1"/>
                <p:nvPr/>
              </p:nvSpPr>
              <p:spPr>
                <a:xfrm>
                  <a:off x="8928606" y="3887269"/>
                  <a:ext cx="241559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b="0" i="1" smtClean="0">
                                <a:latin typeface="Cambria Math" panose="02040503050406030204" pitchFamily="18" charset="0"/>
                              </a:rPr>
                            </m:ctrlPr>
                          </m:sSupPr>
                          <m:e>
                            <m:r>
                              <a:rPr lang="es-ES" sz="3200" b="0" i="1" smtClean="0">
                                <a:latin typeface="Cambria Math" charset="0"/>
                              </a:rPr>
                              <m:t>𝑥</m:t>
                            </m:r>
                          </m:e>
                          <m:sup>
                            <m:r>
                              <a:rPr lang="es-ES" sz="3200" b="0" i="1" smtClean="0">
                                <a:latin typeface="Cambria Math" charset="0"/>
                              </a:rPr>
                              <m:t>′</m:t>
                            </m:r>
                          </m:sup>
                        </m:sSup>
                        <m:r>
                          <a:rPr lang="es-ES" sz="3200" b="0" i="1" smtClean="0">
                            <a:latin typeface="Cambria Math" charset="0"/>
                          </a:rPr>
                          <m:t>=</m:t>
                        </m:r>
                        <m:r>
                          <a:rPr lang="es-ES" sz="3200" b="0" i="1" smtClean="0">
                            <a:latin typeface="Cambria Math" charset="0"/>
                          </a:rPr>
                          <m:t>𝑥</m:t>
                        </m:r>
                        <m:r>
                          <a:rPr lang="es-ES" sz="3200" b="0" i="1" smtClean="0">
                            <a:latin typeface="Cambria Math" charset="0"/>
                          </a:rPr>
                          <m:t>−</m:t>
                        </m:r>
                        <m:r>
                          <a:rPr lang="es-ES" sz="3200" b="0" i="1" smtClean="0">
                            <a:latin typeface="Cambria Math" charset="0"/>
                          </a:rPr>
                          <m:t>𝑣</m:t>
                        </m:r>
                        <m:r>
                          <a:rPr lang="es-ES" sz="3200" b="0" i="1" smtClean="0">
                            <a:latin typeface="Cambria Math" charset="0"/>
                          </a:rPr>
                          <m:t>·</m:t>
                        </m:r>
                        <m:r>
                          <a:rPr lang="es-ES" sz="3200" b="0" i="1" smtClean="0">
                            <a:latin typeface="Cambria Math" charset="0"/>
                          </a:rPr>
                          <m:t>𝑡</m:t>
                        </m:r>
                      </m:oMath>
                    </m:oMathPara>
                  </a14:m>
                  <a:endParaRPr lang="es-ES" sz="3200" b="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8928606" y="3887269"/>
                  <a:ext cx="2415598" cy="492443"/>
                </a:xfrm>
                <a:prstGeom prst="rect">
                  <a:avLst/>
                </a:prstGeom>
                <a:blipFill rotWithShape="0">
                  <a:blip r:embed="rId5"/>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2" name="CuadroTexto 11"/>
                <p:cNvSpPr txBox="1"/>
                <p:nvPr/>
              </p:nvSpPr>
              <p:spPr>
                <a:xfrm>
                  <a:off x="8928606" y="4459678"/>
                  <a:ext cx="12370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b="0" i="1" smtClean="0">
                                <a:latin typeface="Cambria Math" panose="02040503050406030204" pitchFamily="18" charset="0"/>
                              </a:rPr>
                            </m:ctrlPr>
                          </m:sSupPr>
                          <m:e>
                            <m:r>
                              <a:rPr lang="es-ES" sz="3200" b="0" i="1" smtClean="0">
                                <a:latin typeface="Cambria Math" charset="0"/>
                              </a:rPr>
                              <m:t>𝑦</m:t>
                            </m:r>
                          </m:e>
                          <m:sup>
                            <m:r>
                              <a:rPr lang="es-ES" sz="3200" b="0" i="1" smtClean="0">
                                <a:latin typeface="Cambria Math" charset="0"/>
                              </a:rPr>
                              <m:t>′</m:t>
                            </m:r>
                          </m:sup>
                        </m:sSup>
                        <m:r>
                          <a:rPr lang="es-ES" sz="3200" b="0" i="1" smtClean="0">
                            <a:latin typeface="Cambria Math" charset="0"/>
                          </a:rPr>
                          <m:t>=</m:t>
                        </m:r>
                        <m:r>
                          <a:rPr lang="es-ES" sz="3200" b="0" i="1" smtClean="0">
                            <a:latin typeface="Cambria Math" charset="0"/>
                          </a:rPr>
                          <m:t>𝑦</m:t>
                        </m:r>
                      </m:oMath>
                    </m:oMathPara>
                  </a14:m>
                  <a:endParaRPr lang="es-ES" sz="3200" b="0" dirty="0"/>
                </a:p>
              </p:txBody>
            </p:sp>
          </mc:Choice>
          <mc:Fallback xmlns="">
            <p:sp>
              <p:nvSpPr>
                <p:cNvPr id="12" name="CuadroTexto 11"/>
                <p:cNvSpPr txBox="1">
                  <a:spLocks noRot="1" noChangeAspect="1" noMove="1" noResize="1" noEditPoints="1" noAdjustHandles="1" noChangeArrowheads="1" noChangeShapeType="1" noTextEdit="1"/>
                </p:cNvSpPr>
                <p:nvPr/>
              </p:nvSpPr>
              <p:spPr>
                <a:xfrm>
                  <a:off x="8928606" y="4459678"/>
                  <a:ext cx="1237070" cy="492443"/>
                </a:xfrm>
                <a:prstGeom prst="rect">
                  <a:avLst/>
                </a:prstGeom>
                <a:blipFill rotWithShape="0">
                  <a:blip r:embed="rId6"/>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5" name="CuadroTexto 14"/>
                <p:cNvSpPr txBox="1"/>
                <p:nvPr/>
              </p:nvSpPr>
              <p:spPr>
                <a:xfrm>
                  <a:off x="8928606" y="5032087"/>
                  <a:ext cx="117615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b="0" i="1" smtClean="0">
                                <a:latin typeface="Cambria Math" panose="02040503050406030204" pitchFamily="18" charset="0"/>
                              </a:rPr>
                            </m:ctrlPr>
                          </m:sSupPr>
                          <m:e>
                            <m:r>
                              <a:rPr lang="es-ES" sz="3200" b="0" i="1" smtClean="0">
                                <a:latin typeface="Cambria Math" charset="0"/>
                              </a:rPr>
                              <m:t>𝑧</m:t>
                            </m:r>
                          </m:e>
                          <m:sup>
                            <m:r>
                              <a:rPr lang="es-ES" sz="3200" b="0" i="1" smtClean="0">
                                <a:latin typeface="Cambria Math" charset="0"/>
                              </a:rPr>
                              <m:t>′</m:t>
                            </m:r>
                          </m:sup>
                        </m:sSup>
                        <m:r>
                          <a:rPr lang="es-ES" sz="3200" b="0" i="1" smtClean="0">
                            <a:latin typeface="Cambria Math" charset="0"/>
                          </a:rPr>
                          <m:t>=</m:t>
                        </m:r>
                        <m:r>
                          <a:rPr lang="es-ES" sz="3200" b="0" i="1" smtClean="0">
                            <a:latin typeface="Cambria Math" charset="0"/>
                          </a:rPr>
                          <m:t>𝑧</m:t>
                        </m:r>
                      </m:oMath>
                    </m:oMathPara>
                  </a14:m>
                  <a:endParaRPr lang="es-ES" sz="3200" b="0" dirty="0"/>
                </a:p>
              </p:txBody>
            </p:sp>
          </mc:Choice>
          <mc:Fallback xmlns="">
            <p:sp>
              <p:nvSpPr>
                <p:cNvPr id="15" name="CuadroTexto 14"/>
                <p:cNvSpPr txBox="1">
                  <a:spLocks noRot="1" noChangeAspect="1" noMove="1" noResize="1" noEditPoints="1" noAdjustHandles="1" noChangeArrowheads="1" noChangeShapeType="1" noTextEdit="1"/>
                </p:cNvSpPr>
                <p:nvPr/>
              </p:nvSpPr>
              <p:spPr>
                <a:xfrm>
                  <a:off x="8928606" y="5032087"/>
                  <a:ext cx="1176156" cy="492443"/>
                </a:xfrm>
                <a:prstGeom prst="rect">
                  <a:avLst/>
                </a:prstGeom>
                <a:blipFill rotWithShape="0">
                  <a:blip r:embed="rId7"/>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6" name="CuadroTexto 15"/>
                <p:cNvSpPr txBox="1"/>
                <p:nvPr/>
              </p:nvSpPr>
              <p:spPr>
                <a:xfrm>
                  <a:off x="8928606" y="5604496"/>
                  <a:ext cx="110844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ES" sz="3200" b="0" i="1" smtClean="0">
                                <a:latin typeface="Cambria Math" panose="02040503050406030204" pitchFamily="18" charset="0"/>
                              </a:rPr>
                            </m:ctrlPr>
                          </m:sSupPr>
                          <m:e>
                            <m:r>
                              <a:rPr lang="es-ES" sz="3200" b="0" i="1" smtClean="0">
                                <a:latin typeface="Cambria Math" charset="0"/>
                              </a:rPr>
                              <m:t>𝑡</m:t>
                            </m:r>
                          </m:e>
                          <m:sup>
                            <m:r>
                              <a:rPr lang="es-ES" sz="3200" b="0" i="1" smtClean="0">
                                <a:latin typeface="Cambria Math" charset="0"/>
                              </a:rPr>
                              <m:t>′</m:t>
                            </m:r>
                          </m:sup>
                        </m:sSup>
                        <m:r>
                          <a:rPr lang="es-ES" sz="3200" b="0" i="1" smtClean="0">
                            <a:latin typeface="Cambria Math" charset="0"/>
                          </a:rPr>
                          <m:t>=</m:t>
                        </m:r>
                        <m:r>
                          <a:rPr lang="es-ES" sz="3200" b="0" i="1" smtClean="0">
                            <a:latin typeface="Cambria Math" charset="0"/>
                          </a:rPr>
                          <m:t>𝑡</m:t>
                        </m:r>
                      </m:oMath>
                    </m:oMathPara>
                  </a14:m>
                  <a:endParaRPr lang="es-ES" sz="3200" b="0" dirty="0"/>
                </a:p>
              </p:txBody>
            </p:sp>
          </mc:Choice>
          <mc:Fallback xmlns="">
            <p:sp>
              <p:nvSpPr>
                <p:cNvPr id="16" name="CuadroTexto 15"/>
                <p:cNvSpPr txBox="1">
                  <a:spLocks noRot="1" noChangeAspect="1" noMove="1" noResize="1" noEditPoints="1" noAdjustHandles="1" noChangeArrowheads="1" noChangeShapeType="1" noTextEdit="1"/>
                </p:cNvSpPr>
                <p:nvPr/>
              </p:nvSpPr>
              <p:spPr>
                <a:xfrm>
                  <a:off x="8928606" y="5604496"/>
                  <a:ext cx="1108445" cy="492443"/>
                </a:xfrm>
                <a:prstGeom prst="rect">
                  <a:avLst/>
                </a:prstGeom>
                <a:blipFill rotWithShape="0">
                  <a:blip r:embed="rId8"/>
                  <a:stretch>
                    <a:fillRect/>
                  </a:stretch>
                </a:blipFill>
              </p:spPr>
              <p:txBody>
                <a:bodyPr/>
                <a:lstStyle/>
                <a:p>
                  <a:r>
                    <a:rPr lang="es-ES_tradnl">
                      <a:noFill/>
                    </a:rPr>
                    <a:t> </a:t>
                  </a:r>
                </a:p>
              </p:txBody>
            </p:sp>
          </mc:Fallback>
        </mc:AlternateContent>
      </p:grpSp>
      <p:cxnSp>
        <p:nvCxnSpPr>
          <p:cNvPr id="25" name="Conector recto de flecha 24"/>
          <p:cNvCxnSpPr>
            <a:cxnSpLocks/>
          </p:cNvCxnSpPr>
          <p:nvPr/>
        </p:nvCxnSpPr>
        <p:spPr>
          <a:xfrm flipV="1">
            <a:off x="5860396" y="2253068"/>
            <a:ext cx="999467" cy="1388313"/>
          </a:xfrm>
          <a:prstGeom prst="straightConnector1">
            <a:avLst/>
          </a:prstGeom>
          <a:ln w="571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4" name="Agrupar 43"/>
          <p:cNvGrpSpPr/>
          <p:nvPr/>
        </p:nvGrpSpPr>
        <p:grpSpPr>
          <a:xfrm>
            <a:off x="4511824" y="1584507"/>
            <a:ext cx="2721574" cy="2272658"/>
            <a:chOff x="8300855" y="1444134"/>
            <a:chExt cx="2721574" cy="2272658"/>
          </a:xfrm>
        </p:grpSpPr>
        <p:cxnSp>
          <p:nvCxnSpPr>
            <p:cNvPr id="27" name="Conector recto de flecha 26"/>
            <p:cNvCxnSpPr/>
            <p:nvPr/>
          </p:nvCxnSpPr>
          <p:spPr>
            <a:xfrm flipV="1">
              <a:off x="8609464" y="2072352"/>
              <a:ext cx="2039430" cy="1438475"/>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43" name="Agrupar 42"/>
            <p:cNvGrpSpPr/>
            <p:nvPr/>
          </p:nvGrpSpPr>
          <p:grpSpPr>
            <a:xfrm>
              <a:off x="8300855" y="1444134"/>
              <a:ext cx="2721574" cy="2272658"/>
              <a:chOff x="8300855" y="1444134"/>
              <a:chExt cx="2721574" cy="2272658"/>
            </a:xfrm>
          </p:grpSpPr>
          <p:grpSp>
            <p:nvGrpSpPr>
              <p:cNvPr id="42" name="Agrupar 41"/>
              <p:cNvGrpSpPr/>
              <p:nvPr/>
            </p:nvGrpSpPr>
            <p:grpSpPr>
              <a:xfrm>
                <a:off x="10575125" y="1945236"/>
                <a:ext cx="447304" cy="369332"/>
                <a:chOff x="10575125" y="1945236"/>
                <a:chExt cx="447304" cy="369332"/>
              </a:xfrm>
            </p:grpSpPr>
            <p:sp>
              <p:nvSpPr>
                <p:cNvPr id="30" name="Elipse 29"/>
                <p:cNvSpPr/>
                <p:nvPr/>
              </p:nvSpPr>
              <p:spPr>
                <a:xfrm>
                  <a:off x="10575125" y="2008038"/>
                  <a:ext cx="144016" cy="144016"/>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s-ES_tradnl"/>
                </a:p>
              </p:txBody>
            </p:sp>
            <p:sp>
              <p:nvSpPr>
                <p:cNvPr id="31" name="CuadroTexto 30"/>
                <p:cNvSpPr txBox="1"/>
                <p:nvPr/>
              </p:nvSpPr>
              <p:spPr>
                <a:xfrm>
                  <a:off x="10719141" y="1945236"/>
                  <a:ext cx="303288" cy="369332"/>
                </a:xfrm>
                <a:prstGeom prst="rect">
                  <a:avLst/>
                </a:prstGeom>
                <a:noFill/>
              </p:spPr>
              <p:txBody>
                <a:bodyPr wrap="none" rtlCol="0">
                  <a:spAutoFit/>
                </a:bodyPr>
                <a:lstStyle/>
                <a:p>
                  <a:r>
                    <a:rPr lang="es-ES_tradnl" dirty="0"/>
                    <a:t>P</a:t>
                  </a:r>
                </a:p>
              </p:txBody>
            </p:sp>
          </p:grpSp>
          <p:grpSp>
            <p:nvGrpSpPr>
              <p:cNvPr id="40" name="Agrupar 39"/>
              <p:cNvGrpSpPr/>
              <p:nvPr/>
            </p:nvGrpSpPr>
            <p:grpSpPr>
              <a:xfrm>
                <a:off x="8300855" y="1444134"/>
                <a:ext cx="2257996" cy="2272658"/>
                <a:chOff x="8300855" y="1444134"/>
                <a:chExt cx="2257996" cy="2272658"/>
              </a:xfrm>
            </p:grpSpPr>
            <p:grpSp>
              <p:nvGrpSpPr>
                <p:cNvPr id="18" name="Agrupar 17"/>
                <p:cNvGrpSpPr/>
                <p:nvPr/>
              </p:nvGrpSpPr>
              <p:grpSpPr>
                <a:xfrm>
                  <a:off x="8398851" y="1556792"/>
                  <a:ext cx="2160000" cy="2160000"/>
                  <a:chOff x="8398851" y="1556792"/>
                  <a:chExt cx="2160000" cy="2160000"/>
                </a:xfrm>
              </p:grpSpPr>
              <p:cxnSp>
                <p:nvCxnSpPr>
                  <p:cNvPr id="11" name="Conector recto de flecha 10"/>
                  <p:cNvCxnSpPr/>
                  <p:nvPr/>
                </p:nvCxnSpPr>
                <p:spPr>
                  <a:xfrm flipV="1">
                    <a:off x="8616280" y="1556792"/>
                    <a:ext cx="0" cy="21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rot="5400000" flipV="1">
                    <a:off x="9478851" y="2421008"/>
                    <a:ext cx="0" cy="21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CuadroTexto 31"/>
                <p:cNvSpPr txBox="1"/>
                <p:nvPr/>
              </p:nvSpPr>
              <p:spPr>
                <a:xfrm>
                  <a:off x="8300855" y="1444134"/>
                  <a:ext cx="290464" cy="369332"/>
                </a:xfrm>
                <a:prstGeom prst="rect">
                  <a:avLst/>
                </a:prstGeom>
                <a:noFill/>
              </p:spPr>
              <p:txBody>
                <a:bodyPr wrap="none" rtlCol="0">
                  <a:spAutoFit/>
                </a:bodyPr>
                <a:lstStyle/>
                <a:p>
                  <a:r>
                    <a:rPr lang="es-ES_tradnl" dirty="0"/>
                    <a:t>S</a:t>
                  </a:r>
                </a:p>
              </p:txBody>
            </p:sp>
          </p:grpSp>
        </p:grpSp>
      </p:grpSp>
      <p:grpSp>
        <p:nvGrpSpPr>
          <p:cNvPr id="45" name="Agrupar 44"/>
          <p:cNvGrpSpPr/>
          <p:nvPr/>
        </p:nvGrpSpPr>
        <p:grpSpPr>
          <a:xfrm>
            <a:off x="5533512" y="1708848"/>
            <a:ext cx="2298685" cy="2086477"/>
            <a:chOff x="9334900" y="1201891"/>
            <a:chExt cx="2298685" cy="2086477"/>
          </a:xfrm>
        </p:grpSpPr>
        <p:grpSp>
          <p:nvGrpSpPr>
            <p:cNvPr id="41" name="Agrupar 40"/>
            <p:cNvGrpSpPr/>
            <p:nvPr/>
          </p:nvGrpSpPr>
          <p:grpSpPr>
            <a:xfrm>
              <a:off x="9334900" y="1201891"/>
              <a:ext cx="2298685" cy="2086477"/>
              <a:chOff x="9334900" y="1201891"/>
              <a:chExt cx="2298685" cy="2086477"/>
            </a:xfrm>
          </p:grpSpPr>
          <p:grpSp>
            <p:nvGrpSpPr>
              <p:cNvPr id="19" name="Agrupar 18"/>
              <p:cNvGrpSpPr/>
              <p:nvPr/>
            </p:nvGrpSpPr>
            <p:grpSpPr>
              <a:xfrm>
                <a:off x="9473585" y="1340768"/>
                <a:ext cx="2160000" cy="1947600"/>
                <a:chOff x="8398851" y="1718748"/>
                <a:chExt cx="2160000" cy="1947600"/>
              </a:xfrm>
            </p:grpSpPr>
            <p:cxnSp>
              <p:nvCxnSpPr>
                <p:cNvPr id="20" name="Conector recto de flecha 19"/>
                <p:cNvCxnSpPr/>
                <p:nvPr/>
              </p:nvCxnSpPr>
              <p:spPr>
                <a:xfrm flipV="1">
                  <a:off x="8587050" y="1718748"/>
                  <a:ext cx="0" cy="1947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rot="5400000" flipV="1">
                  <a:off x="9478851" y="2421008"/>
                  <a:ext cx="0" cy="21600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CuadroTexto 32"/>
              <p:cNvSpPr txBox="1"/>
              <p:nvPr/>
            </p:nvSpPr>
            <p:spPr>
              <a:xfrm>
                <a:off x="9334900" y="1201891"/>
                <a:ext cx="346762" cy="369332"/>
              </a:xfrm>
              <a:prstGeom prst="rect">
                <a:avLst/>
              </a:prstGeom>
              <a:noFill/>
            </p:spPr>
            <p:txBody>
              <a:bodyPr wrap="none" rtlCol="0">
                <a:spAutoFit/>
              </a:bodyPr>
              <a:lstStyle/>
              <a:p>
                <a:r>
                  <a:rPr lang="es-ES_tradnl" dirty="0"/>
                  <a:t>S’</a:t>
                </a:r>
              </a:p>
            </p:txBody>
          </p:sp>
        </p:grpSp>
        <p:cxnSp>
          <p:nvCxnSpPr>
            <p:cNvPr id="35" name="Conector recto de flecha 34"/>
            <p:cNvCxnSpPr/>
            <p:nvPr/>
          </p:nvCxnSpPr>
          <p:spPr>
            <a:xfrm>
              <a:off x="9661784" y="1719636"/>
              <a:ext cx="61068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CuadroTexto 38"/>
                <p:cNvSpPr txBox="1"/>
                <p:nvPr/>
              </p:nvSpPr>
              <p:spPr>
                <a:xfrm>
                  <a:off x="9891058" y="1245176"/>
                  <a:ext cx="1068369" cy="349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000" b="0" i="1" smtClean="0">
                                <a:latin typeface="Cambria Math" panose="02040503050406030204" pitchFamily="18" charset="0"/>
                              </a:rPr>
                            </m:ctrlPr>
                          </m:sSubPr>
                          <m:e>
                            <m:r>
                              <a:rPr lang="es-ES" sz="2000" b="0" i="1" smtClean="0">
                                <a:latin typeface="Cambria Math" charset="0"/>
                              </a:rPr>
                              <m:t>𝑣</m:t>
                            </m:r>
                          </m:e>
                          <m:sub>
                            <m:sSup>
                              <m:sSupPr>
                                <m:ctrlPr>
                                  <a:rPr lang="es-ES" sz="2000" b="0" i="1" smtClean="0">
                                    <a:latin typeface="Cambria Math" panose="02040503050406030204" pitchFamily="18" charset="0"/>
                                  </a:rPr>
                                </m:ctrlPr>
                              </m:sSupPr>
                              <m:e>
                                <m:r>
                                  <a:rPr lang="es-ES" sz="2000" b="0" i="1" smtClean="0">
                                    <a:latin typeface="Cambria Math" charset="0"/>
                                  </a:rPr>
                                  <m:t>𝑆</m:t>
                                </m:r>
                              </m:e>
                              <m:sup>
                                <m:r>
                                  <a:rPr lang="es-ES" sz="2000" b="0" i="1" smtClean="0">
                                    <a:latin typeface="Cambria Math" charset="0"/>
                                  </a:rPr>
                                  <m:t>′</m:t>
                                </m:r>
                              </m:sup>
                            </m:sSup>
                            <m:r>
                              <a:rPr lang="es-ES" sz="2000" b="0" i="1" smtClean="0">
                                <a:latin typeface="Cambria Math" charset="0"/>
                              </a:rPr>
                              <m:t>/</m:t>
                            </m:r>
                            <m:r>
                              <a:rPr lang="es-ES" sz="2000" b="0" i="1" smtClean="0">
                                <a:latin typeface="Cambria Math" charset="0"/>
                              </a:rPr>
                              <m:t>𝑆</m:t>
                            </m:r>
                          </m:sub>
                        </m:sSub>
                        <m:r>
                          <a:rPr lang="es-ES" sz="2000" b="0" i="1" smtClean="0">
                            <a:latin typeface="Cambria Math" charset="0"/>
                          </a:rPr>
                          <m:t>=</m:t>
                        </m:r>
                        <m:r>
                          <a:rPr lang="es-ES" sz="2000" b="0" i="1" smtClean="0">
                            <a:latin typeface="Cambria Math" charset="0"/>
                          </a:rPr>
                          <m:t>𝑣</m:t>
                        </m:r>
                      </m:oMath>
                    </m:oMathPara>
                  </a14:m>
                  <a:endParaRPr lang="es-ES" sz="2000" b="0" dirty="0"/>
                </a:p>
              </p:txBody>
            </p:sp>
          </mc:Choice>
          <mc:Fallback xmlns="">
            <p:sp>
              <p:nvSpPr>
                <p:cNvPr id="39" name="CuadroTexto 38"/>
                <p:cNvSpPr txBox="1">
                  <a:spLocks noRot="1" noChangeAspect="1" noMove="1" noResize="1" noEditPoints="1" noAdjustHandles="1" noChangeArrowheads="1" noChangeShapeType="1" noTextEdit="1"/>
                </p:cNvSpPr>
                <p:nvPr/>
              </p:nvSpPr>
              <p:spPr>
                <a:xfrm>
                  <a:off x="9891058" y="1245176"/>
                  <a:ext cx="1068369" cy="349135"/>
                </a:xfrm>
                <a:prstGeom prst="rect">
                  <a:avLst/>
                </a:prstGeom>
                <a:blipFill rotWithShape="0">
                  <a:blip r:embed="rId9"/>
                  <a:stretch>
                    <a:fillRect l="-3429" r="-2286" b="-22414"/>
                  </a:stretch>
                </a:blipFill>
              </p:spPr>
              <p:txBody>
                <a:bodyPr/>
                <a:lstStyle/>
                <a:p>
                  <a:r>
                    <a:rPr lang="es-ES_tradnl">
                      <a:noFill/>
                    </a:rPr>
                    <a:t> </a:t>
                  </a:r>
                </a:p>
              </p:txBody>
            </p:sp>
          </mc:Fallback>
        </mc:AlternateContent>
      </p:grpSp>
      <p:cxnSp>
        <p:nvCxnSpPr>
          <p:cNvPr id="24" name="Conector recto de flecha 23"/>
          <p:cNvCxnSpPr/>
          <p:nvPr/>
        </p:nvCxnSpPr>
        <p:spPr>
          <a:xfrm>
            <a:off x="4827249" y="3616668"/>
            <a:ext cx="1053741" cy="256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03CC27D-1362-6C30-DCFB-516864A604FE}"/>
              </a:ext>
            </a:extLst>
          </p:cNvPr>
          <p:cNvSpPr txBox="1"/>
          <p:nvPr/>
        </p:nvSpPr>
        <p:spPr>
          <a:xfrm>
            <a:off x="8630332" y="1847725"/>
            <a:ext cx="3284628" cy="3416320"/>
          </a:xfrm>
          <a:prstGeom prst="rect">
            <a:avLst/>
          </a:prstGeom>
          <a:noFill/>
        </p:spPr>
        <p:txBody>
          <a:bodyPr wrap="square" rtlCol="0">
            <a:spAutoFit/>
          </a:bodyPr>
          <a:lstStyle/>
          <a:p>
            <a:r>
              <a:rPr lang="en-US" sz="2400" dirty="0" err="1"/>
              <a:t>Transformada</a:t>
            </a:r>
            <a:r>
              <a:rPr lang="en-US" sz="2400" dirty="0"/>
              <a:t> de Galileo, </a:t>
            </a:r>
            <a:r>
              <a:rPr lang="en-US" sz="2400" dirty="0" err="1"/>
              <a:t>relaciona</a:t>
            </a:r>
            <a:r>
              <a:rPr lang="en-US" sz="2400" dirty="0"/>
              <a:t> variables </a:t>
            </a:r>
            <a:r>
              <a:rPr lang="en-US" sz="2400" dirty="0" err="1"/>
              <a:t>en</a:t>
            </a:r>
            <a:r>
              <a:rPr lang="en-US" sz="2400" dirty="0"/>
              <a:t> </a:t>
            </a:r>
            <a:r>
              <a:rPr lang="en-US" sz="2400" dirty="0" err="1"/>
              <a:t>sistemas</a:t>
            </a:r>
            <a:r>
              <a:rPr lang="en-US" sz="2400" dirty="0"/>
              <a:t> </a:t>
            </a:r>
            <a:r>
              <a:rPr lang="en-US" sz="2400" dirty="0" err="1"/>
              <a:t>inerciales</a:t>
            </a:r>
            <a:r>
              <a:rPr lang="en-US" sz="2400" dirty="0"/>
              <a:t> que se  </a:t>
            </a:r>
            <a:r>
              <a:rPr lang="en-US" sz="2400" dirty="0" err="1"/>
              <a:t>despalzan</a:t>
            </a:r>
            <a:r>
              <a:rPr lang="en-US" sz="2400" dirty="0"/>
              <a:t> entre </a:t>
            </a:r>
            <a:r>
              <a:rPr lang="en-US" sz="2400" dirty="0" err="1"/>
              <a:t>si</a:t>
            </a:r>
            <a:r>
              <a:rPr lang="en-US" sz="2400" dirty="0"/>
              <a:t> con </a:t>
            </a:r>
            <a:r>
              <a:rPr lang="en-US" sz="2400" dirty="0" err="1"/>
              <a:t>velocidad</a:t>
            </a:r>
            <a:r>
              <a:rPr lang="en-US" sz="2400" dirty="0"/>
              <a:t> </a:t>
            </a:r>
            <a:r>
              <a:rPr lang="en-US" sz="2400" dirty="0" err="1"/>
              <a:t>constante</a:t>
            </a:r>
            <a:r>
              <a:rPr lang="en-US" sz="2400" dirty="0"/>
              <a:t>-</a:t>
            </a:r>
          </a:p>
          <a:p>
            <a:endParaRPr lang="en-US" sz="2400" dirty="0"/>
          </a:p>
          <a:p>
            <a:r>
              <a:rPr lang="en-US" sz="2400" dirty="0"/>
              <a:t>Se </a:t>
            </a:r>
            <a:r>
              <a:rPr lang="en-US" sz="2400" dirty="0" err="1"/>
              <a:t>escoje</a:t>
            </a:r>
            <a:r>
              <a:rPr lang="en-US" sz="2400" dirty="0"/>
              <a:t> </a:t>
            </a:r>
            <a:r>
              <a:rPr lang="en-US" sz="2400" dirty="0" err="1"/>
              <a:t>el</a:t>
            </a:r>
            <a:r>
              <a:rPr lang="en-US" sz="2400" dirty="0"/>
              <a:t> </a:t>
            </a:r>
            <a:r>
              <a:rPr lang="en-US" sz="2400" dirty="0" err="1"/>
              <a:t>eje</a:t>
            </a:r>
            <a:r>
              <a:rPr lang="en-US" sz="2400" dirty="0"/>
              <a:t> “x” </a:t>
            </a:r>
            <a:r>
              <a:rPr lang="en-US" sz="2400" dirty="0" err="1"/>
              <a:t>como</a:t>
            </a:r>
            <a:r>
              <a:rPr lang="en-US" sz="2400" dirty="0"/>
              <a:t> la </a:t>
            </a:r>
            <a:r>
              <a:rPr lang="en-US" sz="2400" dirty="0" err="1"/>
              <a:t>dirección</a:t>
            </a:r>
            <a:r>
              <a:rPr lang="en-US" sz="2400" dirty="0"/>
              <a:t> de </a:t>
            </a:r>
            <a:r>
              <a:rPr lang="en-US" sz="2400" dirty="0" err="1"/>
              <a:t>desplazamiento</a:t>
            </a:r>
            <a:r>
              <a:rPr lang="en-US" sz="2400" dirty="0"/>
              <a:t>. </a:t>
            </a:r>
          </a:p>
        </p:txBody>
      </p:sp>
    </p:spTree>
    <p:extLst>
      <p:ext uri="{BB962C8B-B14F-4D97-AF65-F5344CB8AC3E}">
        <p14:creationId xmlns:p14="http://schemas.microsoft.com/office/powerpoint/2010/main" val="1702066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dissolve">
                                      <p:cBhvr>
                                        <p:cTn id="10" dur="500"/>
                                        <p:tgtEl>
                                          <p:spTgt spid="3">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dissolv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dissolve">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dissolv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dissolve">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dissolv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dissolve">
                                      <p:cBhvr>
                                        <p:cTn id="38" dur="500"/>
                                        <p:tgtEl>
                                          <p:spTgt spid="4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a:t>Relatividad Especial</a:t>
            </a:r>
          </a:p>
        </p:txBody>
      </p:sp>
      <p:grpSp>
        <p:nvGrpSpPr>
          <p:cNvPr id="10" name="Agrupar 9"/>
          <p:cNvGrpSpPr/>
          <p:nvPr/>
        </p:nvGrpSpPr>
        <p:grpSpPr>
          <a:xfrm>
            <a:off x="407368" y="1556792"/>
            <a:ext cx="3730605" cy="4717414"/>
            <a:chOff x="407368" y="1556792"/>
            <a:chExt cx="3730605" cy="4717414"/>
          </a:xfrm>
        </p:grpSpPr>
        <p:grpSp>
          <p:nvGrpSpPr>
            <p:cNvPr id="7" name="Agrupar 6"/>
            <p:cNvGrpSpPr/>
            <p:nvPr/>
          </p:nvGrpSpPr>
          <p:grpSpPr>
            <a:xfrm>
              <a:off x="407368" y="1556792"/>
              <a:ext cx="3730605" cy="4122216"/>
              <a:chOff x="623392" y="2060848"/>
              <a:chExt cx="3730605" cy="4122216"/>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2060848"/>
                <a:ext cx="3730605" cy="4122216"/>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1000" t="2750" r="1000" b="2750"/>
              <a:stretch/>
            </p:blipFill>
            <p:spPr>
              <a:xfrm>
                <a:off x="735448" y="2168888"/>
                <a:ext cx="392000" cy="252000"/>
              </a:xfrm>
              <a:prstGeom prst="rect">
                <a:avLst/>
              </a:prstGeom>
            </p:spPr>
          </p:pic>
        </p:grpSp>
        <p:sp>
          <p:nvSpPr>
            <p:cNvPr id="8" name="CuadroTexto 7"/>
            <p:cNvSpPr txBox="1"/>
            <p:nvPr/>
          </p:nvSpPr>
          <p:spPr>
            <a:xfrm>
              <a:off x="1494283" y="5904874"/>
              <a:ext cx="1556773" cy="369332"/>
            </a:xfrm>
            <a:prstGeom prst="rect">
              <a:avLst/>
            </a:prstGeom>
            <a:noFill/>
          </p:spPr>
          <p:txBody>
            <a:bodyPr wrap="none" rtlCol="0">
              <a:spAutoFit/>
            </a:bodyPr>
            <a:lstStyle/>
            <a:p>
              <a:r>
                <a:rPr lang="es-ES_tradnl"/>
                <a:t>Albert Einstein</a:t>
              </a:r>
            </a:p>
          </p:txBody>
        </p:sp>
      </p:grpSp>
      <p:sp>
        <p:nvSpPr>
          <p:cNvPr id="9" name="CuadroTexto 8"/>
          <p:cNvSpPr txBox="1"/>
          <p:nvPr/>
        </p:nvSpPr>
        <p:spPr>
          <a:xfrm>
            <a:off x="4727848" y="1523453"/>
            <a:ext cx="7200800" cy="4893647"/>
          </a:xfrm>
          <a:prstGeom prst="rect">
            <a:avLst/>
          </a:prstGeom>
          <a:noFill/>
        </p:spPr>
        <p:txBody>
          <a:bodyPr wrap="square" rtlCol="0">
            <a:spAutoFit/>
          </a:bodyPr>
          <a:lstStyle/>
          <a:p>
            <a:pPr algn="just"/>
            <a:r>
              <a:rPr lang="es-ES_tradnl" sz="2400" b="1" dirty="0"/>
              <a:t>Postulados</a:t>
            </a:r>
          </a:p>
          <a:p>
            <a:pPr algn="just"/>
            <a:endParaRPr lang="es-ES_tradnl" sz="2400" dirty="0"/>
          </a:p>
          <a:p>
            <a:pPr marL="342900" indent="-342900" algn="just">
              <a:buAutoNum type="arabicParenR"/>
            </a:pPr>
            <a:r>
              <a:rPr lang="es-ES_tradnl" sz="2400" dirty="0"/>
              <a:t>las leyes de la </a:t>
            </a:r>
            <a:r>
              <a:rPr lang="es-ES_tradnl" sz="2400" dirty="0" err="1"/>
              <a:t>física</a:t>
            </a:r>
            <a:r>
              <a:rPr lang="es-ES_tradnl" sz="2400" dirty="0"/>
              <a:t> son las mismas en todos los marcos de referencia inerciales. </a:t>
            </a:r>
          </a:p>
          <a:p>
            <a:pPr marL="342900" indent="-342900" algn="just">
              <a:buAutoNum type="arabicParenR"/>
            </a:pPr>
            <a:endParaRPr lang="es-ES_tradnl" sz="2400" dirty="0"/>
          </a:p>
          <a:p>
            <a:pPr marL="342900" indent="-342900" algn="just">
              <a:buAutoNum type="arabicParenR"/>
            </a:pPr>
            <a:r>
              <a:rPr lang="es-ES_tradnl" sz="2400" dirty="0"/>
              <a:t>la rapidez de la luz en el </a:t>
            </a:r>
            <a:r>
              <a:rPr lang="es-ES_tradnl" sz="2400" dirty="0" err="1"/>
              <a:t>vacío</a:t>
            </a:r>
            <a:r>
              <a:rPr lang="es-ES_tradnl" sz="2400" dirty="0"/>
              <a:t> es la misma en todos los marcos de referencia inerciales y es independiente del movimiento de la fuente.</a:t>
            </a:r>
          </a:p>
          <a:p>
            <a:pPr marL="342900" indent="-342900" algn="just">
              <a:buAutoNum type="arabicParenR"/>
            </a:pPr>
            <a:endParaRPr lang="es-ES_tradnl" sz="2400" dirty="0"/>
          </a:p>
          <a:p>
            <a:pPr marL="800100" lvl="1" indent="-342900" algn="just">
              <a:buFont typeface="Arial" charset="0"/>
              <a:buChar char="•"/>
            </a:pPr>
            <a:r>
              <a:rPr lang="es-ES_tradnl" sz="2400" dirty="0"/>
              <a:t>Es imposible que un observador inercial viaje a c, la rapidez de la luz en el </a:t>
            </a:r>
            <a:r>
              <a:rPr lang="es-ES_tradnl" sz="2400" dirty="0" err="1"/>
              <a:t>vacío</a:t>
            </a:r>
            <a:r>
              <a:rPr lang="es-ES_tradnl" sz="2400" dirty="0"/>
              <a:t>. </a:t>
            </a:r>
          </a:p>
          <a:p>
            <a:pPr marL="342900" indent="-342900" algn="just">
              <a:buAutoNum type="arabicParenR"/>
            </a:pPr>
            <a:endParaRPr lang="es-ES_tradnl" sz="2400" dirty="0"/>
          </a:p>
          <a:p>
            <a:pPr algn="just"/>
            <a:endParaRPr lang="es-ES_tradnl" sz="2400" dirty="0"/>
          </a:p>
        </p:txBody>
      </p:sp>
      <p:sp>
        <p:nvSpPr>
          <p:cNvPr id="3" name="TextBox 2">
            <a:extLst>
              <a:ext uri="{FF2B5EF4-FFF2-40B4-BE49-F238E27FC236}">
                <a16:creationId xmlns:a16="http://schemas.microsoft.com/office/drawing/2014/main" id="{F5C3F533-76EF-50E7-C68A-832DA5F7ED8B}"/>
              </a:ext>
            </a:extLst>
          </p:cNvPr>
          <p:cNvSpPr txBox="1"/>
          <p:nvPr/>
        </p:nvSpPr>
        <p:spPr>
          <a:xfrm>
            <a:off x="4727848" y="5904874"/>
            <a:ext cx="6840760" cy="369332"/>
          </a:xfrm>
          <a:prstGeom prst="rect">
            <a:avLst/>
          </a:prstGeom>
          <a:noFill/>
        </p:spPr>
        <p:txBody>
          <a:bodyPr wrap="square" rtlCol="0">
            <a:spAutoFit/>
          </a:bodyPr>
          <a:lstStyle/>
          <a:p>
            <a:r>
              <a:rPr lang="es-ES_tradnl" dirty="0"/>
              <a:t>https://</a:t>
            </a:r>
            <a:r>
              <a:rPr lang="es-ES_tradnl" dirty="0" err="1"/>
              <a:t>www.youtube.com</a:t>
            </a:r>
            <a:r>
              <a:rPr lang="es-ES_tradnl" dirty="0"/>
              <a:t>/</a:t>
            </a:r>
            <a:r>
              <a:rPr lang="es-ES_tradnl" dirty="0" err="1"/>
              <a:t>watch?v</a:t>
            </a:r>
            <a:r>
              <a:rPr lang="es-ES_tradnl" dirty="0"/>
              <a:t>=dtT9hF3kw_w</a:t>
            </a:r>
          </a:p>
        </p:txBody>
      </p:sp>
    </p:spTree>
    <p:extLst>
      <p:ext uri="{BB962C8B-B14F-4D97-AF65-F5344CB8AC3E}">
        <p14:creationId xmlns:p14="http://schemas.microsoft.com/office/powerpoint/2010/main" val="193815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45510" y="147396"/>
            <a:ext cx="10515600" cy="821634"/>
          </a:xfrm>
        </p:spPr>
        <p:txBody>
          <a:bodyPr>
            <a:normAutofit fontScale="90000"/>
          </a:bodyPr>
          <a:lstStyle/>
          <a:p>
            <a:r>
              <a:rPr lang="es-ES_tradnl" b="1" dirty="0"/>
              <a:t>Consecuencias de los postulados de Einstein</a:t>
            </a:r>
          </a:p>
        </p:txBody>
      </p:sp>
      <p:grpSp>
        <p:nvGrpSpPr>
          <p:cNvPr id="32" name="Group 31">
            <a:extLst>
              <a:ext uri="{FF2B5EF4-FFF2-40B4-BE49-F238E27FC236}">
                <a16:creationId xmlns:a16="http://schemas.microsoft.com/office/drawing/2014/main" id="{5D116996-2CB8-2EB5-F3E8-B98CDF8BD2BD}"/>
              </a:ext>
            </a:extLst>
          </p:cNvPr>
          <p:cNvGrpSpPr/>
          <p:nvPr/>
        </p:nvGrpSpPr>
        <p:grpSpPr>
          <a:xfrm>
            <a:off x="540668" y="1286903"/>
            <a:ext cx="3184228" cy="5564201"/>
            <a:chOff x="540668" y="1286903"/>
            <a:chExt cx="3073896" cy="5564201"/>
          </a:xfrm>
        </p:grpSpPr>
        <p:sp>
          <p:nvSpPr>
            <p:cNvPr id="7" name="CuadroTexto 6"/>
            <p:cNvSpPr txBox="1"/>
            <p:nvPr/>
          </p:nvSpPr>
          <p:spPr>
            <a:xfrm>
              <a:off x="605159" y="1286903"/>
              <a:ext cx="2774100" cy="627236"/>
            </a:xfrm>
            <a:prstGeom prst="rect">
              <a:avLst/>
            </a:prstGeom>
            <a:noFill/>
          </p:spPr>
          <p:txBody>
            <a:bodyPr wrap="none" rtlCol="0">
              <a:spAutoFit/>
            </a:bodyPr>
            <a:lstStyle/>
            <a:p>
              <a:r>
                <a:rPr lang="es-ES_tradnl" sz="3200" dirty="0"/>
                <a:t>Simultaneidad</a:t>
              </a:r>
            </a:p>
          </p:txBody>
        </p:sp>
        <p:pic>
          <p:nvPicPr>
            <p:cNvPr id="4" name="Picture 3">
              <a:extLst>
                <a:ext uri="{FF2B5EF4-FFF2-40B4-BE49-F238E27FC236}">
                  <a16:creationId xmlns:a16="http://schemas.microsoft.com/office/drawing/2014/main" id="{C8F9FB48-EDBA-647A-9BB3-86D9A51C127E}"/>
                </a:ext>
              </a:extLst>
            </p:cNvPr>
            <p:cNvPicPr>
              <a:picLocks noChangeAspect="1"/>
            </p:cNvPicPr>
            <p:nvPr/>
          </p:nvPicPr>
          <p:blipFill>
            <a:blip r:embed="rId2"/>
            <a:stretch>
              <a:fillRect/>
            </a:stretch>
          </p:blipFill>
          <p:spPr>
            <a:xfrm>
              <a:off x="563570" y="1861387"/>
              <a:ext cx="2875347" cy="4460726"/>
            </a:xfrm>
            <a:prstGeom prst="rect">
              <a:avLst/>
            </a:prstGeom>
          </p:spPr>
        </p:pic>
        <p:sp>
          <p:nvSpPr>
            <p:cNvPr id="12" name="TextBox 11">
              <a:extLst>
                <a:ext uri="{FF2B5EF4-FFF2-40B4-BE49-F238E27FC236}">
                  <a16:creationId xmlns:a16="http://schemas.microsoft.com/office/drawing/2014/main" id="{1E87A983-B2E5-7430-4047-F051EDA08F72}"/>
                </a:ext>
              </a:extLst>
            </p:cNvPr>
            <p:cNvSpPr txBox="1"/>
            <p:nvPr/>
          </p:nvSpPr>
          <p:spPr>
            <a:xfrm>
              <a:off x="540668" y="6204773"/>
              <a:ext cx="3073896" cy="646331"/>
            </a:xfrm>
            <a:prstGeom prst="rect">
              <a:avLst/>
            </a:prstGeom>
            <a:noFill/>
          </p:spPr>
          <p:txBody>
            <a:bodyPr wrap="square" rtlCol="0">
              <a:spAutoFit/>
            </a:bodyPr>
            <a:lstStyle/>
            <a:p>
              <a:r>
                <a:rPr lang="es-ES_tradnl" dirty="0"/>
                <a:t>Rayos caen simultáneos para </a:t>
              </a:r>
            </a:p>
            <a:p>
              <a:r>
                <a:rPr lang="es-ES_tradnl" dirty="0"/>
                <a:t>Stanley pero  no para </a:t>
              </a:r>
              <a:r>
                <a:rPr lang="es-ES_tradnl" dirty="0" err="1"/>
                <a:t>Mavis</a:t>
              </a:r>
              <a:r>
                <a:rPr lang="es-ES_tradnl" dirty="0"/>
                <a:t>!</a:t>
              </a:r>
            </a:p>
          </p:txBody>
        </p:sp>
      </p:grpSp>
      <p:grpSp>
        <p:nvGrpSpPr>
          <p:cNvPr id="38" name="Group 37">
            <a:extLst>
              <a:ext uri="{FF2B5EF4-FFF2-40B4-BE49-F238E27FC236}">
                <a16:creationId xmlns:a16="http://schemas.microsoft.com/office/drawing/2014/main" id="{C64540ED-545A-970C-0F2C-05014388B136}"/>
              </a:ext>
            </a:extLst>
          </p:cNvPr>
          <p:cNvGrpSpPr/>
          <p:nvPr/>
        </p:nvGrpSpPr>
        <p:grpSpPr>
          <a:xfrm>
            <a:off x="9265960" y="1340768"/>
            <a:ext cx="2815890" cy="5085573"/>
            <a:chOff x="9265960" y="1340768"/>
            <a:chExt cx="2815890" cy="5085573"/>
          </a:xfrm>
        </p:grpSpPr>
        <p:grpSp>
          <p:nvGrpSpPr>
            <p:cNvPr id="11" name="Agrupar 10"/>
            <p:cNvGrpSpPr/>
            <p:nvPr/>
          </p:nvGrpSpPr>
          <p:grpSpPr>
            <a:xfrm>
              <a:off x="9265960" y="1340768"/>
              <a:ext cx="2724150" cy="5085573"/>
              <a:chOff x="9265960" y="1340768"/>
              <a:chExt cx="2724150" cy="5085573"/>
            </a:xfrm>
          </p:grpSpPr>
          <p:grpSp>
            <p:nvGrpSpPr>
              <p:cNvPr id="20" name="Agrupar 19"/>
              <p:cNvGrpSpPr/>
              <p:nvPr/>
            </p:nvGrpSpPr>
            <p:grpSpPr>
              <a:xfrm>
                <a:off x="9265960" y="1340768"/>
                <a:ext cx="2724150" cy="5085573"/>
                <a:chOff x="9265960" y="1340768"/>
                <a:chExt cx="2724150" cy="5085573"/>
              </a:xfrm>
            </p:grpSpPr>
            <p:sp>
              <p:nvSpPr>
                <p:cNvPr id="8" name="CuadroTexto 7"/>
                <p:cNvSpPr txBox="1"/>
                <p:nvPr/>
              </p:nvSpPr>
              <p:spPr>
                <a:xfrm>
                  <a:off x="9493301" y="1340768"/>
                  <a:ext cx="2269468" cy="1077218"/>
                </a:xfrm>
                <a:prstGeom prst="rect">
                  <a:avLst/>
                </a:prstGeom>
                <a:noFill/>
              </p:spPr>
              <p:txBody>
                <a:bodyPr wrap="none" rtlCol="0">
                  <a:spAutoFit/>
                </a:bodyPr>
                <a:lstStyle/>
                <a:p>
                  <a:pPr algn="ctr"/>
                  <a:r>
                    <a:rPr lang="es-ES_tradnl" sz="3200" dirty="0"/>
                    <a:t>Contracción </a:t>
                  </a:r>
                </a:p>
                <a:p>
                  <a:pPr algn="ctr"/>
                  <a:r>
                    <a:rPr lang="es-ES_tradnl" sz="3200" dirty="0"/>
                    <a:t>Espacial</a:t>
                  </a:r>
                </a:p>
              </p:txBody>
            </p:sp>
            <p:pic>
              <p:nvPicPr>
                <p:cNvPr id="18" name="Imagen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5960" y="3200541"/>
                  <a:ext cx="2724150" cy="3225800"/>
                </a:xfrm>
                <a:prstGeom prst="rect">
                  <a:avLst/>
                </a:prstGeom>
              </p:spPr>
            </p:pic>
          </p:grpSp>
          <mc:AlternateContent xmlns:mc="http://schemas.openxmlformats.org/markup-compatibility/2006" xmlns:a14="http://schemas.microsoft.com/office/drawing/2010/main">
            <mc:Choice Requires="a14">
              <p:sp>
                <p:nvSpPr>
                  <p:cNvPr id="25" name="Rectángulo 24"/>
                  <p:cNvSpPr/>
                  <p:nvPr/>
                </p:nvSpPr>
                <p:spPr>
                  <a:xfrm>
                    <a:off x="10400070" y="3068960"/>
                    <a:ext cx="37645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i="1">
                              <a:solidFill>
                                <a:prstClr val="black"/>
                              </a:solidFill>
                              <a:latin typeface="Cambria Math" charset="0"/>
                            </a:rPr>
                            <m:t>𝑢</m:t>
                          </m:r>
                        </m:oMath>
                      </m:oMathPara>
                    </a14:m>
                    <a:endParaRPr lang="es-ES_tradnl" sz="1200" dirty="0"/>
                  </a:p>
                </p:txBody>
              </p:sp>
            </mc:Choice>
            <mc:Fallback xmlns="">
              <p:sp>
                <p:nvSpPr>
                  <p:cNvPr id="25" name="Rectángulo 24"/>
                  <p:cNvSpPr>
                    <a:spLocks noRot="1" noChangeAspect="1" noMove="1" noResize="1" noEditPoints="1" noAdjustHandles="1" noChangeArrowheads="1" noChangeShapeType="1" noTextEdit="1"/>
                  </p:cNvSpPr>
                  <p:nvPr/>
                </p:nvSpPr>
                <p:spPr>
                  <a:xfrm>
                    <a:off x="10400070" y="3068960"/>
                    <a:ext cx="376450" cy="369332"/>
                  </a:xfrm>
                  <a:prstGeom prst="rect">
                    <a:avLst/>
                  </a:prstGeom>
                  <a:blipFill rotWithShape="0">
                    <a:blip r:embed="rId7"/>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6" name="Rectángulo 25"/>
                  <p:cNvSpPr/>
                  <p:nvPr/>
                </p:nvSpPr>
                <p:spPr>
                  <a:xfrm>
                    <a:off x="11178552" y="4122386"/>
                    <a:ext cx="37645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i="1">
                              <a:solidFill>
                                <a:prstClr val="black"/>
                              </a:solidFill>
                              <a:latin typeface="Cambria Math" charset="0"/>
                            </a:rPr>
                            <m:t>𝑢</m:t>
                          </m:r>
                        </m:oMath>
                      </m:oMathPara>
                    </a14:m>
                    <a:endParaRPr lang="es-ES_tradnl" sz="1200" dirty="0"/>
                  </a:p>
                </p:txBody>
              </p:sp>
            </mc:Choice>
            <mc:Fallback xmlns="">
              <p:sp>
                <p:nvSpPr>
                  <p:cNvPr id="26" name="Rectángulo 25"/>
                  <p:cNvSpPr>
                    <a:spLocks noRot="1" noChangeAspect="1" noMove="1" noResize="1" noEditPoints="1" noAdjustHandles="1" noChangeArrowheads="1" noChangeShapeType="1" noTextEdit="1"/>
                  </p:cNvSpPr>
                  <p:nvPr/>
                </p:nvSpPr>
                <p:spPr>
                  <a:xfrm>
                    <a:off x="11178552" y="4122386"/>
                    <a:ext cx="376450" cy="369332"/>
                  </a:xfrm>
                  <a:prstGeom prst="rect">
                    <a:avLst/>
                  </a:prstGeom>
                  <a:blipFill rotWithShape="0">
                    <a:blip r:embed="rId8"/>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7" name="Rectángulo 26"/>
                  <p:cNvSpPr/>
                  <p:nvPr/>
                </p:nvSpPr>
                <p:spPr>
                  <a:xfrm>
                    <a:off x="11458423" y="5178291"/>
                    <a:ext cx="37645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i="1">
                              <a:solidFill>
                                <a:prstClr val="black"/>
                              </a:solidFill>
                              <a:latin typeface="Cambria Math" charset="0"/>
                            </a:rPr>
                            <m:t>𝑢</m:t>
                          </m:r>
                        </m:oMath>
                      </m:oMathPara>
                    </a14:m>
                    <a:endParaRPr lang="es-ES_tradnl" sz="1200" dirty="0"/>
                  </a:p>
                </p:txBody>
              </p:sp>
            </mc:Choice>
            <mc:Fallback xmlns="">
              <p:sp>
                <p:nvSpPr>
                  <p:cNvPr id="27" name="Rectángulo 26"/>
                  <p:cNvSpPr>
                    <a:spLocks noRot="1" noChangeAspect="1" noMove="1" noResize="1" noEditPoints="1" noAdjustHandles="1" noChangeArrowheads="1" noChangeShapeType="1" noTextEdit="1"/>
                  </p:cNvSpPr>
                  <p:nvPr/>
                </p:nvSpPr>
                <p:spPr>
                  <a:xfrm>
                    <a:off x="11458423" y="5178291"/>
                    <a:ext cx="376450" cy="369332"/>
                  </a:xfrm>
                  <a:prstGeom prst="rect">
                    <a:avLst/>
                  </a:prstGeom>
                  <a:blipFill rotWithShape="0">
                    <a:blip r:embed="rId9"/>
                    <a:stretch>
                      <a:fillRect/>
                    </a:stretch>
                  </a:blipFill>
                </p:spPr>
                <p:txBody>
                  <a:bodyPr/>
                  <a:lstStyle/>
                  <a:p>
                    <a:r>
                      <a:rPr lang="es-ES_tradnl">
                        <a:noFill/>
                      </a:rPr>
                      <a:t> </a:t>
                    </a:r>
                  </a:p>
                </p:txBody>
              </p:sp>
            </mc:Fallback>
          </mc:AlternateContent>
        </p:grpSp>
        <p:sp>
          <p:nvSpPr>
            <p:cNvPr id="37" name="TextBox 36">
              <a:extLst>
                <a:ext uri="{FF2B5EF4-FFF2-40B4-BE49-F238E27FC236}">
                  <a16:creationId xmlns:a16="http://schemas.microsoft.com/office/drawing/2014/main" id="{13DABCF4-898B-C7DD-1F0B-1A59EFAD5FA7}"/>
                </a:ext>
              </a:extLst>
            </p:cNvPr>
            <p:cNvSpPr txBox="1"/>
            <p:nvPr/>
          </p:nvSpPr>
          <p:spPr>
            <a:xfrm>
              <a:off x="11028153" y="3429000"/>
              <a:ext cx="1053697" cy="369332"/>
            </a:xfrm>
            <a:prstGeom prst="rect">
              <a:avLst/>
            </a:prstGeom>
            <a:solidFill>
              <a:schemeClr val="bg1"/>
            </a:solidFill>
          </p:spPr>
          <p:txBody>
            <a:bodyPr wrap="square">
              <a:spAutoFit/>
            </a:bodyPr>
            <a:lstStyle/>
            <a:p>
              <a:r>
                <a:rPr lang="en-US" dirty="0"/>
                <a:t>Stanley’s</a:t>
              </a:r>
              <a:endParaRPr lang="es-ES_tradnl" dirty="0"/>
            </a:p>
          </p:txBody>
        </p:sp>
      </p:grpSp>
      <p:grpSp>
        <p:nvGrpSpPr>
          <p:cNvPr id="21" name="Group 20">
            <a:extLst>
              <a:ext uri="{FF2B5EF4-FFF2-40B4-BE49-F238E27FC236}">
                <a16:creationId xmlns:a16="http://schemas.microsoft.com/office/drawing/2014/main" id="{E1613E07-1733-5B85-8BE3-633044718F9C}"/>
              </a:ext>
            </a:extLst>
          </p:cNvPr>
          <p:cNvGrpSpPr/>
          <p:nvPr/>
        </p:nvGrpSpPr>
        <p:grpSpPr>
          <a:xfrm>
            <a:off x="4142522" y="1340768"/>
            <a:ext cx="4637047" cy="4411078"/>
            <a:chOff x="4142522" y="1340768"/>
            <a:chExt cx="4637047" cy="4411078"/>
          </a:xfrm>
        </p:grpSpPr>
        <p:grpSp>
          <p:nvGrpSpPr>
            <p:cNvPr id="5" name="Group 4">
              <a:extLst>
                <a:ext uri="{FF2B5EF4-FFF2-40B4-BE49-F238E27FC236}">
                  <a16:creationId xmlns:a16="http://schemas.microsoft.com/office/drawing/2014/main" id="{C2B58B25-E483-9412-85AE-E420A8DA8E68}"/>
                </a:ext>
              </a:extLst>
            </p:cNvPr>
            <p:cNvGrpSpPr/>
            <p:nvPr/>
          </p:nvGrpSpPr>
          <p:grpSpPr>
            <a:xfrm>
              <a:off x="4142522" y="1340768"/>
              <a:ext cx="4637047" cy="4411078"/>
              <a:chOff x="4142522" y="1340768"/>
              <a:chExt cx="4637047" cy="4411078"/>
            </a:xfrm>
          </p:grpSpPr>
          <p:grpSp>
            <p:nvGrpSpPr>
              <p:cNvPr id="35" name="Group 34">
                <a:extLst>
                  <a:ext uri="{FF2B5EF4-FFF2-40B4-BE49-F238E27FC236}">
                    <a16:creationId xmlns:a16="http://schemas.microsoft.com/office/drawing/2014/main" id="{86F5A7F6-6574-31BA-A4C1-68C7689DF34B}"/>
                  </a:ext>
                </a:extLst>
              </p:cNvPr>
              <p:cNvGrpSpPr/>
              <p:nvPr/>
            </p:nvGrpSpPr>
            <p:grpSpPr>
              <a:xfrm>
                <a:off x="4142522" y="1340768"/>
                <a:ext cx="4637047" cy="4411078"/>
                <a:chOff x="3890416" y="1278537"/>
                <a:chExt cx="4637047" cy="4411078"/>
              </a:xfrm>
            </p:grpSpPr>
            <p:grpSp>
              <p:nvGrpSpPr>
                <p:cNvPr id="34" name="Group 33">
                  <a:extLst>
                    <a:ext uri="{FF2B5EF4-FFF2-40B4-BE49-F238E27FC236}">
                      <a16:creationId xmlns:a16="http://schemas.microsoft.com/office/drawing/2014/main" id="{D26DD85C-EE1B-8B78-1C7F-097B3AC30C8F}"/>
                    </a:ext>
                  </a:extLst>
                </p:cNvPr>
                <p:cNvGrpSpPr/>
                <p:nvPr/>
              </p:nvGrpSpPr>
              <p:grpSpPr>
                <a:xfrm>
                  <a:off x="3890416" y="1278537"/>
                  <a:ext cx="4637047" cy="4411078"/>
                  <a:chOff x="3800017" y="1228878"/>
                  <a:chExt cx="4637047" cy="4411078"/>
                </a:xfrm>
              </p:grpSpPr>
              <p:grpSp>
                <p:nvGrpSpPr>
                  <p:cNvPr id="33" name="Group 32">
                    <a:extLst>
                      <a:ext uri="{FF2B5EF4-FFF2-40B4-BE49-F238E27FC236}">
                        <a16:creationId xmlns:a16="http://schemas.microsoft.com/office/drawing/2014/main" id="{3759086F-70FF-8C31-A75D-AFDF124C6B47}"/>
                      </a:ext>
                    </a:extLst>
                  </p:cNvPr>
                  <p:cNvGrpSpPr/>
                  <p:nvPr/>
                </p:nvGrpSpPr>
                <p:grpSpPr>
                  <a:xfrm>
                    <a:off x="3800017" y="1228878"/>
                    <a:ext cx="4637047" cy="4179569"/>
                    <a:chOff x="3821381" y="1266905"/>
                    <a:chExt cx="4637047" cy="4179569"/>
                  </a:xfrm>
                </p:grpSpPr>
                <p:sp>
                  <p:nvSpPr>
                    <p:cNvPr id="9" name="CuadroTexto 8"/>
                    <p:cNvSpPr txBox="1"/>
                    <p:nvPr/>
                  </p:nvSpPr>
                  <p:spPr>
                    <a:xfrm>
                      <a:off x="5123939" y="1266905"/>
                      <a:ext cx="1944122" cy="1077218"/>
                    </a:xfrm>
                    <a:prstGeom prst="rect">
                      <a:avLst/>
                    </a:prstGeom>
                    <a:noFill/>
                  </p:spPr>
                  <p:txBody>
                    <a:bodyPr wrap="none" rtlCol="0">
                      <a:spAutoFit/>
                    </a:bodyPr>
                    <a:lstStyle/>
                    <a:p>
                      <a:pPr algn="ctr"/>
                      <a:r>
                        <a:rPr lang="es-ES_tradnl" sz="3200" dirty="0" err="1"/>
                        <a:t>Dilataci</a:t>
                      </a:r>
                      <a:r>
                        <a:rPr lang="es-ES" sz="3200" dirty="0" err="1"/>
                        <a:t>ón</a:t>
                      </a:r>
                      <a:r>
                        <a:rPr lang="es-ES" sz="3200" dirty="0"/>
                        <a:t> </a:t>
                      </a:r>
                    </a:p>
                    <a:p>
                      <a:pPr algn="ctr"/>
                      <a:r>
                        <a:rPr lang="es-ES" sz="3200" dirty="0"/>
                        <a:t>Temporal</a:t>
                      </a:r>
                      <a:endParaRPr lang="es-ES_tradnl" sz="3200" dirty="0"/>
                    </a:p>
                  </p:txBody>
                </p:sp>
                <p:grpSp>
                  <p:nvGrpSpPr>
                    <p:cNvPr id="19" name="Agrupar 18"/>
                    <p:cNvGrpSpPr/>
                    <p:nvPr/>
                  </p:nvGrpSpPr>
                  <p:grpSpPr>
                    <a:xfrm>
                      <a:off x="3821381" y="2703274"/>
                      <a:ext cx="4637047" cy="2743200"/>
                      <a:chOff x="4139689" y="3241883"/>
                      <a:chExt cx="4637047" cy="2743200"/>
                    </a:xfrm>
                  </p:grpSpPr>
                  <p:pic>
                    <p:nvPicPr>
                      <p:cNvPr id="16" name="Imagen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39689" y="3265140"/>
                        <a:ext cx="1968500" cy="2324100"/>
                      </a:xfrm>
                      <a:prstGeom prst="rect">
                        <a:avLst/>
                      </a:prstGeom>
                    </p:spPr>
                  </p:pic>
                  <p:pic>
                    <p:nvPicPr>
                      <p:cNvPr id="17" name="Imagen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57386" y="3241883"/>
                        <a:ext cx="2419350" cy="2743200"/>
                      </a:xfrm>
                      <a:prstGeom prst="rect">
                        <a:avLst/>
                      </a:prstGeom>
                    </p:spPr>
                  </p:pic>
                </p:grpSp>
              </p:grpSp>
              <p:sp>
                <p:nvSpPr>
                  <p:cNvPr id="13" name="TextBox 12">
                    <a:extLst>
                      <a:ext uri="{FF2B5EF4-FFF2-40B4-BE49-F238E27FC236}">
                        <a16:creationId xmlns:a16="http://schemas.microsoft.com/office/drawing/2014/main" id="{CDCA3EAF-C784-4422-E6DA-B9579ECD1567}"/>
                      </a:ext>
                    </a:extLst>
                  </p:cNvPr>
                  <p:cNvSpPr txBox="1"/>
                  <p:nvPr/>
                </p:nvSpPr>
                <p:spPr>
                  <a:xfrm>
                    <a:off x="3950379" y="4304111"/>
                    <a:ext cx="552575" cy="276999"/>
                  </a:xfrm>
                  <a:prstGeom prst="rect">
                    <a:avLst/>
                  </a:prstGeom>
                  <a:solidFill>
                    <a:schemeClr val="bg1"/>
                  </a:solidFill>
                </p:spPr>
                <p:txBody>
                  <a:bodyPr wrap="square" lIns="0" tIns="0" rIns="0" bIns="0" rtlCol="0">
                    <a:spAutoFit/>
                  </a:bodyPr>
                  <a:lstStyle/>
                  <a:p>
                    <a:r>
                      <a:rPr lang="en-US" dirty="0"/>
                      <a:t>Mavis</a:t>
                    </a:r>
                  </a:p>
                </p:txBody>
              </p:sp>
              <p:sp>
                <p:nvSpPr>
                  <p:cNvPr id="14" name="TextBox 13">
                    <a:extLst>
                      <a:ext uri="{FF2B5EF4-FFF2-40B4-BE49-F238E27FC236}">
                        <a16:creationId xmlns:a16="http://schemas.microsoft.com/office/drawing/2014/main" id="{758ADA82-9612-1B2F-CBCC-A71C7B64D4B3}"/>
                      </a:ext>
                    </a:extLst>
                  </p:cNvPr>
                  <p:cNvSpPr txBox="1"/>
                  <p:nvPr/>
                </p:nvSpPr>
                <p:spPr>
                  <a:xfrm>
                    <a:off x="6914202" y="5362957"/>
                    <a:ext cx="693966" cy="276999"/>
                  </a:xfrm>
                  <a:prstGeom prst="rect">
                    <a:avLst/>
                  </a:prstGeom>
                  <a:solidFill>
                    <a:schemeClr val="bg1"/>
                  </a:solidFill>
                </p:spPr>
                <p:txBody>
                  <a:bodyPr wrap="square" lIns="0" tIns="0" rIns="0" bIns="0" rtlCol="0">
                    <a:spAutoFit/>
                  </a:bodyPr>
                  <a:lstStyle/>
                  <a:p>
                    <a:r>
                      <a:rPr lang="en-US" dirty="0"/>
                      <a:t>Stanley</a:t>
                    </a:r>
                  </a:p>
                </p:txBody>
              </p:sp>
            </p:grpSp>
            <p:sp>
              <p:nvSpPr>
                <p:cNvPr id="15" name="TextBox 14">
                  <a:extLst>
                    <a:ext uri="{FF2B5EF4-FFF2-40B4-BE49-F238E27FC236}">
                      <a16:creationId xmlns:a16="http://schemas.microsoft.com/office/drawing/2014/main" id="{A0862689-E1E5-8A0A-A132-1BF423A8172E}"/>
                    </a:ext>
                  </a:extLst>
                </p:cNvPr>
                <p:cNvSpPr txBox="1"/>
                <p:nvPr/>
              </p:nvSpPr>
              <p:spPr>
                <a:xfrm>
                  <a:off x="7422369" y="5096217"/>
                  <a:ext cx="185799" cy="276999"/>
                </a:xfrm>
                <a:prstGeom prst="rect">
                  <a:avLst/>
                </a:prstGeom>
                <a:solidFill>
                  <a:schemeClr val="bg1"/>
                </a:solidFill>
              </p:spPr>
              <p:txBody>
                <a:bodyPr wrap="square" lIns="0" tIns="0" rIns="0" bIns="0" rtlCol="0">
                  <a:spAutoFit/>
                </a:bodyPr>
                <a:lstStyle/>
                <a:p>
                  <a:endParaRPr lang="en-US" dirty="0"/>
                </a:p>
              </p:txBody>
            </p:sp>
          </p:grpSp>
          <mc:AlternateContent xmlns:mc="http://schemas.openxmlformats.org/markup-compatibility/2006" xmlns:a14="http://schemas.microsoft.com/office/drawing/2010/main">
            <mc:Choice Requires="a14">
              <p:sp>
                <p:nvSpPr>
                  <p:cNvPr id="3" name="Rectángulo 24">
                    <a:extLst>
                      <a:ext uri="{FF2B5EF4-FFF2-40B4-BE49-F238E27FC236}">
                        <a16:creationId xmlns:a16="http://schemas.microsoft.com/office/drawing/2014/main" id="{362068D4-CA1B-A5A4-2EC7-DC7379E91B9A}"/>
                      </a:ext>
                    </a:extLst>
                  </p:cNvPr>
                  <p:cNvSpPr/>
                  <p:nvPr/>
                </p:nvSpPr>
                <p:spPr>
                  <a:xfrm>
                    <a:off x="5789542" y="2699628"/>
                    <a:ext cx="37645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i="1">
                              <a:solidFill>
                                <a:prstClr val="black"/>
                              </a:solidFill>
                              <a:latin typeface="Cambria Math" charset="0"/>
                            </a:rPr>
                            <m:t>𝑢</m:t>
                          </m:r>
                        </m:oMath>
                      </m:oMathPara>
                    </a14:m>
                    <a:endParaRPr lang="es-ES_tradnl" sz="1200" dirty="0"/>
                  </a:p>
                </p:txBody>
              </p:sp>
            </mc:Choice>
            <mc:Fallback xmlns="">
              <p:sp>
                <p:nvSpPr>
                  <p:cNvPr id="3" name="Rectángulo 24">
                    <a:extLst>
                      <a:ext uri="{FF2B5EF4-FFF2-40B4-BE49-F238E27FC236}">
                        <a16:creationId xmlns:a16="http://schemas.microsoft.com/office/drawing/2014/main" id="{362068D4-CA1B-A5A4-2EC7-DC7379E91B9A}"/>
                      </a:ext>
                    </a:extLst>
                  </p:cNvPr>
                  <p:cNvSpPr>
                    <a:spLocks noRot="1" noChangeAspect="1" noMove="1" noResize="1" noEditPoints="1" noAdjustHandles="1" noChangeArrowheads="1" noChangeShapeType="1" noTextEdit="1"/>
                  </p:cNvSpPr>
                  <p:nvPr/>
                </p:nvSpPr>
                <p:spPr>
                  <a:xfrm>
                    <a:off x="5789542" y="2699628"/>
                    <a:ext cx="376450" cy="369332"/>
                  </a:xfrm>
                  <a:prstGeom prst="rect">
                    <a:avLst/>
                  </a:prstGeom>
                  <a:blipFill>
                    <a:blip r:embed="rId12"/>
                    <a:stretch>
                      <a:fillRect/>
                    </a:stretch>
                  </a:blipFill>
                </p:spPr>
                <p:txBody>
                  <a:bodyPr/>
                  <a:lstStyle/>
                  <a:p>
                    <a:r>
                      <a:rPr lang="en-US">
                        <a:noFill/>
                      </a:rPr>
                      <a:t> </a:t>
                    </a:r>
                  </a:p>
                </p:txBody>
              </p:sp>
            </mc:Fallback>
          </mc:AlternateContent>
        </p:grpSp>
        <p:cxnSp>
          <p:nvCxnSpPr>
            <p:cNvPr id="10" name="Straight Arrow Connector 9">
              <a:extLst>
                <a:ext uri="{FF2B5EF4-FFF2-40B4-BE49-F238E27FC236}">
                  <a16:creationId xmlns:a16="http://schemas.microsoft.com/office/drawing/2014/main" id="{475440BF-C5FA-71B8-E0F9-533A4CFA16B8}"/>
                </a:ext>
              </a:extLst>
            </p:cNvPr>
            <p:cNvCxnSpPr/>
            <p:nvPr/>
          </p:nvCxnSpPr>
          <p:spPr>
            <a:xfrm>
              <a:off x="5789542" y="3253626"/>
              <a:ext cx="50921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15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Dilataci</a:t>
            </a:r>
            <a:r>
              <a:rPr lang="es-ES" dirty="0" err="1"/>
              <a:t>ón</a:t>
            </a:r>
            <a:r>
              <a:rPr lang="es-ES" dirty="0"/>
              <a:t> Temporal</a:t>
            </a:r>
            <a:endParaRPr lang="es-ES_tradnl" dirty="0"/>
          </a:p>
        </p:txBody>
      </p:sp>
      <p:grpSp>
        <p:nvGrpSpPr>
          <p:cNvPr id="15" name="Group 14">
            <a:extLst>
              <a:ext uri="{FF2B5EF4-FFF2-40B4-BE49-F238E27FC236}">
                <a16:creationId xmlns:a16="http://schemas.microsoft.com/office/drawing/2014/main" id="{0DDAD394-975F-F5F1-12B1-D536865C83D2}"/>
              </a:ext>
            </a:extLst>
          </p:cNvPr>
          <p:cNvGrpSpPr/>
          <p:nvPr/>
        </p:nvGrpSpPr>
        <p:grpSpPr>
          <a:xfrm>
            <a:off x="0" y="1412776"/>
            <a:ext cx="3168352" cy="4886386"/>
            <a:chOff x="2063552" y="1412776"/>
            <a:chExt cx="3168352" cy="4886386"/>
          </a:xfrm>
        </p:grpSpPr>
        <p:grpSp>
          <p:nvGrpSpPr>
            <p:cNvPr id="14" name="Group 13">
              <a:extLst>
                <a:ext uri="{FF2B5EF4-FFF2-40B4-BE49-F238E27FC236}">
                  <a16:creationId xmlns:a16="http://schemas.microsoft.com/office/drawing/2014/main" id="{9C5799AA-A3D4-D525-E958-1FE87E389CD8}"/>
                </a:ext>
              </a:extLst>
            </p:cNvPr>
            <p:cNvGrpSpPr/>
            <p:nvPr/>
          </p:nvGrpSpPr>
          <p:grpSpPr>
            <a:xfrm>
              <a:off x="2063552" y="1412776"/>
              <a:ext cx="3168352" cy="4886386"/>
              <a:chOff x="2063552" y="1412776"/>
              <a:chExt cx="3168352" cy="4886386"/>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52" y="1412776"/>
                <a:ext cx="3168352" cy="3740699"/>
              </a:xfrm>
              <a:prstGeom prst="rect">
                <a:avLst/>
              </a:prstGeom>
            </p:spPr>
          </p:pic>
          <mc:AlternateContent xmlns:mc="http://schemas.openxmlformats.org/markup-compatibility/2006" xmlns:a14="http://schemas.microsoft.com/office/drawing/2010/main">
            <mc:Choice Requires="a14">
              <p:sp>
                <p:nvSpPr>
                  <p:cNvPr id="20" name="Rectángulo 19"/>
                  <p:cNvSpPr/>
                  <p:nvPr/>
                </p:nvSpPr>
                <p:spPr>
                  <a:xfrm>
                    <a:off x="2416772" y="5154810"/>
                    <a:ext cx="1807482" cy="11443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3600" i="1" smtClean="0">
                                  <a:solidFill>
                                    <a:prstClr val="black"/>
                                  </a:solidFill>
                                  <a:latin typeface="Cambria Math" panose="02040503050406030204" pitchFamily="18" charset="0"/>
                                </a:rPr>
                              </m:ctrlPr>
                            </m:sSubPr>
                            <m:e>
                              <m:r>
                                <a:rPr lang="es-ES" sz="3600" i="1">
                                  <a:solidFill>
                                    <a:prstClr val="black"/>
                                  </a:solidFill>
                                  <a:latin typeface="Cambria Math" charset="0"/>
                                </a:rPr>
                                <m:t>𝑡</m:t>
                              </m:r>
                            </m:e>
                            <m:sub>
                              <m:r>
                                <a:rPr lang="es-ES" sz="3600" b="0" i="1" smtClean="0">
                                  <a:solidFill>
                                    <a:prstClr val="black"/>
                                  </a:solidFill>
                                  <a:latin typeface="Cambria Math" charset="0"/>
                                </a:rPr>
                                <m:t>𝐴</m:t>
                              </m:r>
                            </m:sub>
                          </m:sSub>
                          <m:r>
                            <a:rPr lang="es-ES" sz="3600" i="1">
                              <a:solidFill>
                                <a:prstClr val="black"/>
                              </a:solidFill>
                              <a:latin typeface="Cambria Math" charset="0"/>
                            </a:rPr>
                            <m:t>=</m:t>
                          </m:r>
                          <m:f>
                            <m:fPr>
                              <m:ctrlPr>
                                <a:rPr lang="es-ES" sz="3600" i="1">
                                  <a:solidFill>
                                    <a:prstClr val="black"/>
                                  </a:solidFill>
                                  <a:latin typeface="Cambria Math" panose="02040503050406030204" pitchFamily="18" charset="0"/>
                                </a:rPr>
                              </m:ctrlPr>
                            </m:fPr>
                            <m:num>
                              <m:r>
                                <a:rPr lang="es-ES" sz="3600" b="0" i="1" smtClean="0">
                                  <a:solidFill>
                                    <a:prstClr val="black"/>
                                  </a:solidFill>
                                  <a:latin typeface="Cambria Math" charset="0"/>
                                </a:rPr>
                                <m:t>2</m:t>
                              </m:r>
                              <m:r>
                                <a:rPr lang="es-ES" sz="3600" i="1" smtClean="0">
                                  <a:solidFill>
                                    <a:prstClr val="black"/>
                                  </a:solidFill>
                                  <a:latin typeface="Cambria Math" charset="0"/>
                                </a:rPr>
                                <m:t>h</m:t>
                              </m:r>
                            </m:num>
                            <m:den>
                              <m:r>
                                <a:rPr lang="es-ES" sz="3600" b="0" i="1" smtClean="0">
                                  <a:solidFill>
                                    <a:prstClr val="black"/>
                                  </a:solidFill>
                                  <a:latin typeface="Cambria Math" charset="0"/>
                                </a:rPr>
                                <m:t>𝑐</m:t>
                              </m:r>
                            </m:den>
                          </m:f>
                        </m:oMath>
                      </m:oMathPara>
                    </a14:m>
                    <a:endParaRPr lang="es-ES_tradnl" sz="3600" dirty="0"/>
                  </a:p>
                </p:txBody>
              </p:sp>
            </mc:Choice>
            <mc:Fallback xmlns="">
              <p:sp>
                <p:nvSpPr>
                  <p:cNvPr id="20" name="Rectángulo 19"/>
                  <p:cNvSpPr>
                    <a:spLocks noRot="1" noChangeAspect="1" noMove="1" noResize="1" noEditPoints="1" noAdjustHandles="1" noChangeArrowheads="1" noChangeShapeType="1" noTextEdit="1"/>
                  </p:cNvSpPr>
                  <p:nvPr/>
                </p:nvSpPr>
                <p:spPr>
                  <a:xfrm>
                    <a:off x="2416772" y="5154810"/>
                    <a:ext cx="1807482" cy="1144352"/>
                  </a:xfrm>
                  <a:prstGeom prst="rect">
                    <a:avLst/>
                  </a:prstGeom>
                  <a:blipFill>
                    <a:blip r:embed="rId3"/>
                    <a:stretch>
                      <a:fillRect r="-699" b="-5556"/>
                    </a:stretch>
                  </a:blipFill>
                </p:spPr>
                <p:txBody>
                  <a:bodyPr/>
                  <a:lstStyle/>
                  <a:p>
                    <a:r>
                      <a:rPr lang="en-US">
                        <a:noFill/>
                      </a:rPr>
                      <a:t> </a:t>
                    </a:r>
                  </a:p>
                </p:txBody>
              </p:sp>
            </mc:Fallback>
          </mc:AlternateContent>
        </p:grpSp>
        <p:sp>
          <p:nvSpPr>
            <p:cNvPr id="9" name="TextBox 8">
              <a:extLst>
                <a:ext uri="{FF2B5EF4-FFF2-40B4-BE49-F238E27FC236}">
                  <a16:creationId xmlns:a16="http://schemas.microsoft.com/office/drawing/2014/main" id="{A8EA28D7-D53D-221E-0822-48C7B5823605}"/>
                </a:ext>
              </a:extLst>
            </p:cNvPr>
            <p:cNvSpPr txBox="1"/>
            <p:nvPr/>
          </p:nvSpPr>
          <p:spPr>
            <a:xfrm>
              <a:off x="2308151" y="4017298"/>
              <a:ext cx="834016" cy="400110"/>
            </a:xfrm>
            <a:prstGeom prst="rect">
              <a:avLst/>
            </a:prstGeom>
            <a:solidFill>
              <a:schemeClr val="bg1"/>
            </a:solidFill>
          </p:spPr>
          <p:txBody>
            <a:bodyPr wrap="square">
              <a:spAutoFit/>
            </a:bodyPr>
            <a:lstStyle/>
            <a:p>
              <a:r>
                <a:rPr lang="en-US" sz="2000" dirty="0"/>
                <a:t>Mavis</a:t>
              </a:r>
            </a:p>
          </p:txBody>
        </p:sp>
      </p:grpSp>
      <p:grpSp>
        <p:nvGrpSpPr>
          <p:cNvPr id="16" name="Group 15">
            <a:extLst>
              <a:ext uri="{FF2B5EF4-FFF2-40B4-BE49-F238E27FC236}">
                <a16:creationId xmlns:a16="http://schemas.microsoft.com/office/drawing/2014/main" id="{6D470D48-EFF6-E5FE-D0B0-ECD2FF7C1E3D}"/>
              </a:ext>
            </a:extLst>
          </p:cNvPr>
          <p:cNvGrpSpPr/>
          <p:nvPr/>
        </p:nvGrpSpPr>
        <p:grpSpPr>
          <a:xfrm>
            <a:off x="2954734" y="1566112"/>
            <a:ext cx="6165476" cy="4733050"/>
            <a:chOff x="5018286" y="1566112"/>
            <a:chExt cx="6165476" cy="4733050"/>
          </a:xfrm>
        </p:grpSpPr>
        <p:grpSp>
          <p:nvGrpSpPr>
            <p:cNvPr id="3" name="Agrupar 2"/>
            <p:cNvGrpSpPr/>
            <p:nvPr/>
          </p:nvGrpSpPr>
          <p:grpSpPr>
            <a:xfrm>
              <a:off x="6272363" y="1566112"/>
              <a:ext cx="3657322" cy="4146885"/>
              <a:chOff x="4731620" y="1844824"/>
              <a:chExt cx="3657322" cy="4146885"/>
            </a:xfrm>
          </p:grpSpPr>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1620" y="1844824"/>
                <a:ext cx="3657322" cy="4146885"/>
              </a:xfrm>
              <a:prstGeom prst="rect">
                <a:avLst/>
              </a:prstGeom>
            </p:spPr>
          </p:pic>
          <mc:AlternateContent xmlns:mc="http://schemas.openxmlformats.org/markup-compatibility/2006" xmlns:a14="http://schemas.microsoft.com/office/drawing/2010/main">
            <mc:Choice Requires="a14">
              <p:sp>
                <p:nvSpPr>
                  <p:cNvPr id="24" name="Rectángulo 23"/>
                  <p:cNvSpPr/>
                  <p:nvPr/>
                </p:nvSpPr>
                <p:spPr>
                  <a:xfrm>
                    <a:off x="7543617" y="5432187"/>
                    <a:ext cx="482312" cy="523220"/>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sz="2800" i="1">
                              <a:solidFill>
                                <a:prstClr val="black"/>
                              </a:solidFill>
                              <a:latin typeface="Cambria Math" charset="0"/>
                            </a:rPr>
                            <m:t>𝑢</m:t>
                          </m:r>
                        </m:oMath>
                      </m:oMathPara>
                    </a14:m>
                    <a:endParaRPr lang="es-ES_tradnl" dirty="0"/>
                  </a:p>
                </p:txBody>
              </p:sp>
            </mc:Choice>
            <mc:Fallback xmlns="">
              <p:sp>
                <p:nvSpPr>
                  <p:cNvPr id="24" name="Rectángulo 23"/>
                  <p:cNvSpPr>
                    <a:spLocks noRot="1" noChangeAspect="1" noMove="1" noResize="1" noEditPoints="1" noAdjustHandles="1" noChangeArrowheads="1" noChangeShapeType="1" noTextEdit="1"/>
                  </p:cNvSpPr>
                  <p:nvPr/>
                </p:nvSpPr>
                <p:spPr>
                  <a:xfrm>
                    <a:off x="7543617" y="5432187"/>
                    <a:ext cx="482312" cy="523220"/>
                  </a:xfrm>
                  <a:prstGeom prst="rect">
                    <a:avLst/>
                  </a:prstGeom>
                  <a:blipFill rotWithShape="0">
                    <a:blip r:embed="rId8"/>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5" name="Rectángulo 24"/>
                  <p:cNvSpPr/>
                  <p:nvPr/>
                </p:nvSpPr>
                <p:spPr>
                  <a:xfrm>
                    <a:off x="5005720" y="5432187"/>
                    <a:ext cx="482312" cy="523220"/>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sz="2800" i="1">
                              <a:solidFill>
                                <a:prstClr val="black"/>
                              </a:solidFill>
                              <a:latin typeface="Cambria Math" charset="0"/>
                            </a:rPr>
                            <m:t>𝑢</m:t>
                          </m:r>
                        </m:oMath>
                      </m:oMathPara>
                    </a14:m>
                    <a:endParaRPr lang="es-ES_tradnl" dirty="0"/>
                  </a:p>
                </p:txBody>
              </p:sp>
            </mc:Choice>
            <mc:Fallback xmlns="">
              <p:sp>
                <p:nvSpPr>
                  <p:cNvPr id="25" name="Rectángulo 24"/>
                  <p:cNvSpPr>
                    <a:spLocks noRot="1" noChangeAspect="1" noMove="1" noResize="1" noEditPoints="1" noAdjustHandles="1" noChangeArrowheads="1" noChangeShapeType="1" noTextEdit="1"/>
                  </p:cNvSpPr>
                  <p:nvPr/>
                </p:nvSpPr>
                <p:spPr>
                  <a:xfrm>
                    <a:off x="5005720" y="5432187"/>
                    <a:ext cx="482312" cy="523220"/>
                  </a:xfrm>
                  <a:prstGeom prst="rect">
                    <a:avLst/>
                  </a:prstGeom>
                  <a:blipFill rotWithShape="0">
                    <a:blip r:embed="rId9"/>
                    <a:stretch>
                      <a:fillRect/>
                    </a:stretch>
                  </a:blipFill>
                </p:spPr>
                <p:txBody>
                  <a:bodyPr/>
                  <a:lstStyle/>
                  <a:p>
                    <a:r>
                      <a:rPr lang="es-ES_tradnl">
                        <a:noFill/>
                      </a:rPr>
                      <a:t> </a:t>
                    </a:r>
                  </a:p>
                </p:txBody>
              </p:sp>
            </mc:Fallback>
          </mc:AlternateContent>
        </p:grpSp>
        <p:sp>
          <p:nvSpPr>
            <p:cNvPr id="11" name="TextBox 10">
              <a:extLst>
                <a:ext uri="{FF2B5EF4-FFF2-40B4-BE49-F238E27FC236}">
                  <a16:creationId xmlns:a16="http://schemas.microsoft.com/office/drawing/2014/main" id="{2E86C9A4-7C85-E17C-1AA1-932BA3B77C85}"/>
                </a:ext>
              </a:extLst>
            </p:cNvPr>
            <p:cNvSpPr txBox="1"/>
            <p:nvPr/>
          </p:nvSpPr>
          <p:spPr>
            <a:xfrm>
              <a:off x="8140799" y="5140848"/>
              <a:ext cx="994854" cy="400110"/>
            </a:xfrm>
            <a:prstGeom prst="rect">
              <a:avLst/>
            </a:prstGeom>
            <a:solidFill>
              <a:schemeClr val="bg1"/>
            </a:solidFill>
          </p:spPr>
          <p:txBody>
            <a:bodyPr wrap="square">
              <a:spAutoFit/>
            </a:bodyPr>
            <a:lstStyle/>
            <a:p>
              <a:r>
                <a:rPr lang="en-US" sz="2000" dirty="0"/>
                <a:t>Stanley</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75A2254-979D-7007-4391-289E22EF502A}"/>
                    </a:ext>
                  </a:extLst>
                </p:cNvPr>
                <p:cNvSpPr txBox="1"/>
                <p:nvPr/>
              </p:nvSpPr>
              <p:spPr>
                <a:xfrm>
                  <a:off x="5018286" y="5652831"/>
                  <a:ext cx="6165476"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3600" i="1" smtClean="0">
                                <a:solidFill>
                                  <a:prstClr val="black"/>
                                </a:solidFill>
                                <a:latin typeface="Cambria Math" panose="02040503050406030204" pitchFamily="18" charset="0"/>
                              </a:rPr>
                            </m:ctrlPr>
                          </m:sSubPr>
                          <m:e>
                            <m:r>
                              <a:rPr lang="es-ES" sz="3600" b="0" i="1" smtClean="0">
                                <a:solidFill>
                                  <a:prstClr val="black"/>
                                </a:solidFill>
                                <a:latin typeface="Cambria Math" panose="02040503050406030204" pitchFamily="18" charset="0"/>
                              </a:rPr>
                              <m:t>𝑡</m:t>
                            </m:r>
                          </m:e>
                          <m:sub>
                            <m:r>
                              <a:rPr lang="es-ES" sz="3600" b="0" i="1" smtClean="0">
                                <a:solidFill>
                                  <a:prstClr val="black"/>
                                </a:solidFill>
                                <a:latin typeface="Cambria Math" panose="02040503050406030204" pitchFamily="18" charset="0"/>
                              </a:rPr>
                              <m:t>𝐵</m:t>
                            </m:r>
                          </m:sub>
                        </m:sSub>
                      </m:oMath>
                    </m:oMathPara>
                  </a14:m>
                  <a:endParaRPr lang="es-ES_tradnl" sz="3600" dirty="0"/>
                </a:p>
              </p:txBody>
            </p:sp>
          </mc:Choice>
          <mc:Fallback xmlns="">
            <p:sp>
              <p:nvSpPr>
                <p:cNvPr id="13" name="TextBox 12">
                  <a:extLst>
                    <a:ext uri="{FF2B5EF4-FFF2-40B4-BE49-F238E27FC236}">
                      <a16:creationId xmlns:a16="http://schemas.microsoft.com/office/drawing/2014/main" id="{675A2254-979D-7007-4391-289E22EF502A}"/>
                    </a:ext>
                  </a:extLst>
                </p:cNvPr>
                <p:cNvSpPr txBox="1">
                  <a:spLocks noRot="1" noChangeAspect="1" noMove="1" noResize="1" noEditPoints="1" noAdjustHandles="1" noChangeArrowheads="1" noChangeShapeType="1" noTextEdit="1"/>
                </p:cNvSpPr>
                <p:nvPr/>
              </p:nvSpPr>
              <p:spPr>
                <a:xfrm>
                  <a:off x="5018286" y="5652831"/>
                  <a:ext cx="6165476" cy="646331"/>
                </a:xfrm>
                <a:prstGeom prst="rect">
                  <a:avLst/>
                </a:prstGeom>
                <a:blipFill>
                  <a:blip r:embed="rId10"/>
                  <a:stretch>
                    <a:fillRect b="-5769"/>
                  </a:stretch>
                </a:blipFill>
              </p:spPr>
              <p:txBody>
                <a:bodyPr/>
                <a:lstStyle/>
                <a:p>
                  <a:r>
                    <a:rPr lang="en-US">
                      <a:noFill/>
                    </a:rPr>
                    <a:t> </a:t>
                  </a:r>
                </a:p>
              </p:txBody>
            </p:sp>
          </mc:Fallback>
        </mc:AlternateContent>
      </p:grpSp>
      <p:grpSp>
        <p:nvGrpSpPr>
          <p:cNvPr id="6" name="Agrupar 6">
            <a:extLst>
              <a:ext uri="{FF2B5EF4-FFF2-40B4-BE49-F238E27FC236}">
                <a16:creationId xmlns:a16="http://schemas.microsoft.com/office/drawing/2014/main" id="{029B20CC-4D2F-668A-5AED-CF05718B3770}"/>
              </a:ext>
            </a:extLst>
          </p:cNvPr>
          <p:cNvGrpSpPr/>
          <p:nvPr/>
        </p:nvGrpSpPr>
        <p:grpSpPr>
          <a:xfrm>
            <a:off x="8976320" y="1708057"/>
            <a:ext cx="2171700" cy="4385239"/>
            <a:chOff x="8976320" y="1708057"/>
            <a:chExt cx="2171700" cy="4385239"/>
          </a:xfrm>
        </p:grpSpPr>
        <p:pic>
          <p:nvPicPr>
            <p:cNvPr id="7" name="Imagen 6">
              <a:extLst>
                <a:ext uri="{FF2B5EF4-FFF2-40B4-BE49-F238E27FC236}">
                  <a16:creationId xmlns:a16="http://schemas.microsoft.com/office/drawing/2014/main" id="{2633A19B-66B1-315F-5839-98E7A8F0DCB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76320" y="1708057"/>
              <a:ext cx="2171700" cy="4140200"/>
            </a:xfrm>
            <a:prstGeom prst="rect">
              <a:avLst/>
            </a:prstGeom>
          </p:spPr>
        </p:pic>
        <mc:AlternateContent xmlns:mc="http://schemas.openxmlformats.org/markup-compatibility/2006" xmlns:a14="http://schemas.microsoft.com/office/drawing/2010/main">
          <mc:Choice Requires="a14">
            <p:sp>
              <p:nvSpPr>
                <p:cNvPr id="8" name="Rectángulo 7">
                  <a:extLst>
                    <a:ext uri="{FF2B5EF4-FFF2-40B4-BE49-F238E27FC236}">
                      <a16:creationId xmlns:a16="http://schemas.microsoft.com/office/drawing/2014/main" id="{947F80DD-FBF7-2B36-C172-86C25980E40D}"/>
                    </a:ext>
                  </a:extLst>
                </p:cNvPr>
                <p:cNvSpPr/>
                <p:nvPr/>
              </p:nvSpPr>
              <p:spPr>
                <a:xfrm>
                  <a:off x="9807413" y="5570076"/>
                  <a:ext cx="482312" cy="523220"/>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sz="2800" i="1">
                            <a:solidFill>
                              <a:prstClr val="black"/>
                            </a:solidFill>
                            <a:latin typeface="Cambria Math" charset="0"/>
                          </a:rPr>
                          <m:t>𝑢</m:t>
                        </m:r>
                      </m:oMath>
                    </m:oMathPara>
                  </a14:m>
                  <a:endParaRPr lang="es-ES_tradnl" dirty="0"/>
                </a:p>
              </p:txBody>
            </p:sp>
          </mc:Choice>
          <mc:Fallback xmlns="">
            <p:sp>
              <p:nvSpPr>
                <p:cNvPr id="23" name="Rectángulo 22"/>
                <p:cNvSpPr>
                  <a:spLocks noRot="1" noChangeAspect="1" noMove="1" noResize="1" noEditPoints="1" noAdjustHandles="1" noChangeArrowheads="1" noChangeShapeType="1" noTextEdit="1"/>
                </p:cNvSpPr>
                <p:nvPr/>
              </p:nvSpPr>
              <p:spPr>
                <a:xfrm>
                  <a:off x="9807413" y="5570076"/>
                  <a:ext cx="482312" cy="523220"/>
                </a:xfrm>
                <a:prstGeom prst="rect">
                  <a:avLst/>
                </a:prstGeom>
                <a:blipFill rotWithShape="0">
                  <a:blip r:embed="rId6"/>
                  <a:stretch>
                    <a:fillRect/>
                  </a:stretch>
                </a:blipFill>
              </p:spPr>
              <p:txBody>
                <a:bodyPr/>
                <a:lstStyle/>
                <a:p>
                  <a:r>
                    <a:rPr lang="es-ES_tradnl">
                      <a:noFill/>
                    </a:rPr>
                    <a:t> </a:t>
                  </a:r>
                </a:p>
              </p:txBody>
            </p:sp>
          </mc:Fallback>
        </mc:AlternateContent>
      </p:grpSp>
      <mc:AlternateContent xmlns:mc="http://schemas.openxmlformats.org/markup-compatibility/2006" xmlns:a14="http://schemas.microsoft.com/office/drawing/2010/main">
        <mc:Choice Requires="a14">
          <p:sp>
            <p:nvSpPr>
              <p:cNvPr id="10" name="Rectángulo 9">
                <a:extLst>
                  <a:ext uri="{FF2B5EF4-FFF2-40B4-BE49-F238E27FC236}">
                    <a16:creationId xmlns:a16="http://schemas.microsoft.com/office/drawing/2014/main" id="{92564015-E592-05CA-4201-50AD2CD05F64}"/>
                  </a:ext>
                </a:extLst>
              </p:cNvPr>
              <p:cNvSpPr/>
              <p:nvPr/>
            </p:nvSpPr>
            <p:spPr>
              <a:xfrm>
                <a:off x="10632504" y="3918266"/>
                <a:ext cx="1693925" cy="6295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ad>
                        <m:radPr>
                          <m:degHide m:val="on"/>
                          <m:ctrlPr>
                            <a:rPr lang="es-ES" sz="2800" i="1" smtClean="0">
                              <a:solidFill>
                                <a:prstClr val="black"/>
                              </a:solidFill>
                              <a:latin typeface="Cambria Math" panose="02040503050406030204" pitchFamily="18" charset="0"/>
                            </a:rPr>
                          </m:ctrlPr>
                        </m:radPr>
                        <m:deg/>
                        <m:e>
                          <m:sSup>
                            <m:sSupPr>
                              <m:ctrlPr>
                                <a:rPr lang="es-ES" sz="2800" b="0" i="1" smtClean="0">
                                  <a:solidFill>
                                    <a:prstClr val="black"/>
                                  </a:solidFill>
                                  <a:latin typeface="Cambria Math" panose="02040503050406030204" pitchFamily="18" charset="0"/>
                                </a:rPr>
                              </m:ctrlPr>
                            </m:sSupPr>
                            <m:e>
                              <m:r>
                                <a:rPr lang="es-ES" sz="2800" b="0" i="1" smtClean="0">
                                  <a:solidFill>
                                    <a:prstClr val="black"/>
                                  </a:solidFill>
                                  <a:latin typeface="Cambria Math" charset="0"/>
                                </a:rPr>
                                <m:t>𝑐</m:t>
                              </m:r>
                            </m:e>
                            <m:sup>
                              <m:r>
                                <a:rPr lang="es-ES" sz="2800" b="0" i="1" smtClean="0">
                                  <a:solidFill>
                                    <a:prstClr val="black"/>
                                  </a:solidFill>
                                  <a:latin typeface="Cambria Math" charset="0"/>
                                </a:rPr>
                                <m:t>2</m:t>
                              </m:r>
                            </m:sup>
                          </m:sSup>
                          <m:r>
                            <a:rPr lang="es-ES" sz="2800" b="0" i="1" smtClean="0">
                              <a:solidFill>
                                <a:prstClr val="black"/>
                              </a:solidFill>
                              <a:latin typeface="Cambria Math" charset="0"/>
                            </a:rPr>
                            <m:t>−</m:t>
                          </m:r>
                          <m:sSup>
                            <m:sSupPr>
                              <m:ctrlPr>
                                <a:rPr lang="es-ES" sz="2800" b="0" i="1" smtClean="0">
                                  <a:solidFill>
                                    <a:prstClr val="black"/>
                                  </a:solidFill>
                                  <a:latin typeface="Cambria Math" panose="02040503050406030204" pitchFamily="18" charset="0"/>
                                </a:rPr>
                              </m:ctrlPr>
                            </m:sSupPr>
                            <m:e>
                              <m:r>
                                <a:rPr lang="es-ES" sz="2800" b="0" i="1" smtClean="0">
                                  <a:solidFill>
                                    <a:prstClr val="black"/>
                                  </a:solidFill>
                                  <a:latin typeface="Cambria Math" charset="0"/>
                                </a:rPr>
                                <m:t>𝑢</m:t>
                              </m:r>
                            </m:e>
                            <m:sup>
                              <m:r>
                                <a:rPr lang="es-ES" sz="2800" b="0" i="1" smtClean="0">
                                  <a:solidFill>
                                    <a:prstClr val="black"/>
                                  </a:solidFill>
                                  <a:latin typeface="Cambria Math" charset="0"/>
                                </a:rPr>
                                <m:t>2</m:t>
                              </m:r>
                            </m:sup>
                          </m:sSup>
                        </m:e>
                      </m:rad>
                    </m:oMath>
                  </m:oMathPara>
                </a14:m>
                <a:endParaRPr lang="es-ES_tradnl" dirty="0"/>
              </a:p>
            </p:txBody>
          </p:sp>
        </mc:Choice>
        <mc:Fallback xmlns="">
          <p:sp>
            <p:nvSpPr>
              <p:cNvPr id="10" name="Rectángulo 9">
                <a:extLst>
                  <a:ext uri="{FF2B5EF4-FFF2-40B4-BE49-F238E27FC236}">
                    <a16:creationId xmlns:a16="http://schemas.microsoft.com/office/drawing/2014/main" id="{92564015-E592-05CA-4201-50AD2CD05F64}"/>
                  </a:ext>
                </a:extLst>
              </p:cNvPr>
              <p:cNvSpPr>
                <a:spLocks noRot="1" noChangeAspect="1" noMove="1" noResize="1" noEditPoints="1" noAdjustHandles="1" noChangeArrowheads="1" noChangeShapeType="1" noTextEdit="1"/>
              </p:cNvSpPr>
              <p:nvPr/>
            </p:nvSpPr>
            <p:spPr>
              <a:xfrm>
                <a:off x="10632504" y="3918266"/>
                <a:ext cx="1693925" cy="629596"/>
              </a:xfrm>
              <a:prstGeom prst="rect">
                <a:avLst/>
              </a:prstGeom>
              <a:blipFill>
                <a:blip r:embed="rId12"/>
                <a:stretch>
                  <a:fillRect/>
                </a:stretch>
              </a:blipFill>
            </p:spPr>
            <p:txBody>
              <a:bodyPr/>
              <a:lstStyle/>
              <a:p>
                <a:r>
                  <a:rPr lang="es-CL">
                    <a:noFill/>
                  </a:rPr>
                  <a:t> </a:t>
                </a:r>
              </a:p>
            </p:txBody>
          </p:sp>
        </mc:Fallback>
      </mc:AlternateContent>
    </p:spTree>
    <p:extLst>
      <p:ext uri="{BB962C8B-B14F-4D97-AF65-F5344CB8AC3E}">
        <p14:creationId xmlns:p14="http://schemas.microsoft.com/office/powerpoint/2010/main" val="15262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err="1"/>
              <a:t>Dilataci</a:t>
            </a:r>
            <a:r>
              <a:rPr lang="es-ES" dirty="0" err="1"/>
              <a:t>ón</a:t>
            </a:r>
            <a:r>
              <a:rPr lang="es-ES" dirty="0"/>
              <a:t> Temporal</a:t>
            </a:r>
            <a:endParaRPr lang="es-ES_tradnl" dirty="0"/>
          </a:p>
        </p:txBody>
      </p:sp>
      <mc:AlternateContent xmlns:mc="http://schemas.openxmlformats.org/markup-compatibility/2006" xmlns:a14="http://schemas.microsoft.com/office/drawing/2010/main">
        <mc:Choice Requires="a14">
          <p:sp>
            <p:nvSpPr>
              <p:cNvPr id="9" name="Rectángulo 8"/>
              <p:cNvSpPr/>
              <p:nvPr/>
            </p:nvSpPr>
            <p:spPr>
              <a:xfrm>
                <a:off x="6163842" y="1271901"/>
                <a:ext cx="3474990" cy="1365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s-ES" sz="2800" i="1" smtClean="0">
                              <a:solidFill>
                                <a:prstClr val="black"/>
                              </a:solidFill>
                              <a:latin typeface="Cambria Math" panose="02040503050406030204" pitchFamily="18" charset="0"/>
                            </a:rPr>
                          </m:ctrlPr>
                        </m:fPr>
                        <m:num>
                          <m:r>
                            <a:rPr lang="es-ES" sz="2800" i="1">
                              <a:solidFill>
                                <a:prstClr val="black"/>
                              </a:solidFill>
                              <a:latin typeface="Cambria Math" panose="02040503050406030204" pitchFamily="18" charset="0"/>
                            </a:rPr>
                            <m:t>𝑐</m:t>
                          </m:r>
                          <m:sSub>
                            <m:sSubPr>
                              <m:ctrlPr>
                                <a:rPr lang="es-ES" sz="2800" i="1">
                                  <a:solidFill>
                                    <a:prstClr val="black"/>
                                  </a:solidFill>
                                  <a:latin typeface="Cambria Math" panose="02040503050406030204" pitchFamily="18" charset="0"/>
                                </a:rPr>
                              </m:ctrlPr>
                            </m:sSubPr>
                            <m:e>
                              <m:r>
                                <a:rPr lang="es-ES" sz="2800" i="1">
                                  <a:solidFill>
                                    <a:prstClr val="black"/>
                                  </a:solidFill>
                                  <a:latin typeface="Cambria Math" charset="0"/>
                                </a:rPr>
                                <m:t>𝑡</m:t>
                              </m:r>
                            </m:e>
                            <m:sub>
                              <m:r>
                                <a:rPr lang="es-ES" sz="2800" i="1">
                                  <a:solidFill>
                                    <a:prstClr val="black"/>
                                  </a:solidFill>
                                  <a:latin typeface="Cambria Math" charset="0"/>
                                </a:rPr>
                                <m:t>𝐵</m:t>
                              </m:r>
                            </m:sub>
                          </m:sSub>
                        </m:num>
                        <m:den>
                          <m:r>
                            <a:rPr lang="es-ES" sz="2800" i="1">
                              <a:solidFill>
                                <a:prstClr val="black"/>
                              </a:solidFill>
                              <a:latin typeface="Cambria Math" panose="02040503050406030204" pitchFamily="18" charset="0"/>
                            </a:rPr>
                            <m:t>2</m:t>
                          </m:r>
                        </m:den>
                      </m:f>
                      <m:r>
                        <a:rPr lang="es-ES" sz="2800" i="1">
                          <a:solidFill>
                            <a:prstClr val="black"/>
                          </a:solidFill>
                          <a:latin typeface="Cambria Math" panose="02040503050406030204" pitchFamily="18" charset="0"/>
                        </a:rPr>
                        <m:t> </m:t>
                      </m:r>
                      <m:r>
                        <a:rPr lang="es-ES" sz="2800" i="1">
                          <a:solidFill>
                            <a:prstClr val="black"/>
                          </a:solidFill>
                          <a:latin typeface="Cambria Math" charset="0"/>
                        </a:rPr>
                        <m:t>=</m:t>
                      </m:r>
                      <m:rad>
                        <m:radPr>
                          <m:degHide m:val="on"/>
                          <m:ctrlPr>
                            <a:rPr lang="es-ES" sz="2800" i="1">
                              <a:solidFill>
                                <a:prstClr val="black"/>
                              </a:solidFill>
                              <a:latin typeface="Cambria Math" panose="02040503050406030204" pitchFamily="18" charset="0"/>
                            </a:rPr>
                          </m:ctrlPr>
                        </m:radPr>
                        <m:deg/>
                        <m:e>
                          <m:sSup>
                            <m:sSupPr>
                              <m:ctrlPr>
                                <a:rPr lang="es-ES" sz="2800" i="1">
                                  <a:solidFill>
                                    <a:prstClr val="black"/>
                                  </a:solidFill>
                                  <a:latin typeface="Cambria Math" panose="02040503050406030204" pitchFamily="18" charset="0"/>
                                </a:rPr>
                              </m:ctrlPr>
                            </m:sSupPr>
                            <m:e>
                              <m:r>
                                <a:rPr lang="es-ES" sz="2800" i="1">
                                  <a:solidFill>
                                    <a:prstClr val="black"/>
                                  </a:solidFill>
                                  <a:latin typeface="Cambria Math" panose="02040503050406030204" pitchFamily="18" charset="0"/>
                                </a:rPr>
                                <m:t>h</m:t>
                              </m:r>
                            </m:e>
                            <m:sup>
                              <m:r>
                                <a:rPr lang="es-ES" sz="2800" i="1">
                                  <a:solidFill>
                                    <a:prstClr val="black"/>
                                  </a:solidFill>
                                  <a:latin typeface="Cambria Math" charset="0"/>
                                </a:rPr>
                                <m:t>2</m:t>
                              </m:r>
                            </m:sup>
                          </m:sSup>
                          <m:r>
                            <a:rPr lang="es-ES" sz="2800" i="1">
                              <a:solidFill>
                                <a:prstClr val="black"/>
                              </a:solidFill>
                              <a:latin typeface="Cambria Math" panose="02040503050406030204" pitchFamily="18" charset="0"/>
                            </a:rPr>
                            <m:t>+</m:t>
                          </m:r>
                          <m:sSup>
                            <m:sSupPr>
                              <m:ctrlPr>
                                <a:rPr lang="es-ES" sz="2800" i="1">
                                  <a:solidFill>
                                    <a:prstClr val="black"/>
                                  </a:solidFill>
                                  <a:latin typeface="Cambria Math" panose="02040503050406030204" pitchFamily="18" charset="0"/>
                                </a:rPr>
                              </m:ctrlPr>
                            </m:sSupPr>
                            <m:e>
                              <m:r>
                                <a:rPr lang="es-ES" sz="2800" i="1">
                                  <a:solidFill>
                                    <a:prstClr val="black"/>
                                  </a:solidFill>
                                  <a:latin typeface="Cambria Math" panose="02040503050406030204" pitchFamily="18" charset="0"/>
                                </a:rPr>
                                <m:t>(</m:t>
                              </m:r>
                              <m:r>
                                <a:rPr lang="es-ES" sz="2800" i="1">
                                  <a:solidFill>
                                    <a:prstClr val="black"/>
                                  </a:solidFill>
                                  <a:latin typeface="Cambria Math" panose="02040503050406030204" pitchFamily="18" charset="0"/>
                                </a:rPr>
                                <m:t>𝑢</m:t>
                              </m:r>
                              <m:f>
                                <m:fPr>
                                  <m:ctrlPr>
                                    <a:rPr lang="es-ES" sz="2800" i="1">
                                      <a:solidFill>
                                        <a:prstClr val="black"/>
                                      </a:solidFill>
                                      <a:latin typeface="Cambria Math" panose="02040503050406030204" pitchFamily="18" charset="0"/>
                                    </a:rPr>
                                  </m:ctrlPr>
                                </m:fPr>
                                <m:num>
                                  <m:sSub>
                                    <m:sSubPr>
                                      <m:ctrlPr>
                                        <a:rPr lang="es-ES" sz="2800" i="1">
                                          <a:solidFill>
                                            <a:prstClr val="black"/>
                                          </a:solidFill>
                                          <a:latin typeface="Cambria Math" panose="02040503050406030204" pitchFamily="18" charset="0"/>
                                        </a:rPr>
                                      </m:ctrlPr>
                                    </m:sSubPr>
                                    <m:e>
                                      <m:r>
                                        <a:rPr lang="es-ES" sz="2800" i="1">
                                          <a:solidFill>
                                            <a:prstClr val="black"/>
                                          </a:solidFill>
                                          <a:latin typeface="Cambria Math" charset="0"/>
                                        </a:rPr>
                                        <m:t>𝑡</m:t>
                                      </m:r>
                                    </m:e>
                                    <m:sub>
                                      <m:r>
                                        <a:rPr lang="es-ES" sz="2800" i="1">
                                          <a:solidFill>
                                            <a:prstClr val="black"/>
                                          </a:solidFill>
                                          <a:latin typeface="Cambria Math" charset="0"/>
                                        </a:rPr>
                                        <m:t>𝐵</m:t>
                                      </m:r>
                                    </m:sub>
                                  </m:sSub>
                                </m:num>
                                <m:den>
                                  <m:r>
                                    <a:rPr lang="es-ES" sz="2800" i="1">
                                      <a:solidFill>
                                        <a:prstClr val="black"/>
                                      </a:solidFill>
                                      <a:latin typeface="Cambria Math" panose="02040503050406030204" pitchFamily="18" charset="0"/>
                                    </a:rPr>
                                    <m:t>2</m:t>
                                  </m:r>
                                </m:den>
                              </m:f>
                              <m:r>
                                <a:rPr lang="es-ES" sz="2800" i="1">
                                  <a:solidFill>
                                    <a:prstClr val="black"/>
                                  </a:solidFill>
                                  <a:latin typeface="Cambria Math" panose="02040503050406030204" pitchFamily="18" charset="0"/>
                                </a:rPr>
                                <m:t>)</m:t>
                              </m:r>
                            </m:e>
                            <m:sup>
                              <m:r>
                                <a:rPr lang="es-ES" sz="2800" i="1">
                                  <a:solidFill>
                                    <a:prstClr val="black"/>
                                  </a:solidFill>
                                  <a:latin typeface="Cambria Math" panose="02040503050406030204" pitchFamily="18" charset="0"/>
                                </a:rPr>
                                <m:t>2</m:t>
                              </m:r>
                            </m:sup>
                          </m:sSup>
                        </m:e>
                      </m:rad>
                    </m:oMath>
                  </m:oMathPara>
                </a14:m>
                <a:endParaRPr lang="es-ES_tradnl" dirty="0"/>
              </a:p>
            </p:txBody>
          </p:sp>
        </mc:Choice>
        <mc:Fallback xmlns="">
          <p:sp>
            <p:nvSpPr>
              <p:cNvPr id="9" name="Rectángulo 8"/>
              <p:cNvSpPr>
                <a:spLocks noRot="1" noChangeAspect="1" noMove="1" noResize="1" noEditPoints="1" noAdjustHandles="1" noChangeArrowheads="1" noChangeShapeType="1" noTextEdit="1"/>
              </p:cNvSpPr>
              <p:nvPr/>
            </p:nvSpPr>
            <p:spPr>
              <a:xfrm>
                <a:off x="6163842" y="1271901"/>
                <a:ext cx="3474990" cy="136537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ángulo 10"/>
              <p:cNvSpPr/>
              <p:nvPr/>
            </p:nvSpPr>
            <p:spPr>
              <a:xfrm>
                <a:off x="4496110" y="2995463"/>
                <a:ext cx="3335464" cy="10912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2800" i="1" smtClean="0">
                              <a:solidFill>
                                <a:prstClr val="black"/>
                              </a:solidFill>
                              <a:latin typeface="Cambria Math" panose="02040503050406030204" pitchFamily="18" charset="0"/>
                            </a:rPr>
                          </m:ctrlPr>
                        </m:sSubPr>
                        <m:e>
                          <m:r>
                            <a:rPr lang="es-ES" sz="2800" i="1">
                              <a:solidFill>
                                <a:prstClr val="black"/>
                              </a:solidFill>
                              <a:latin typeface="Cambria Math" charset="0"/>
                            </a:rPr>
                            <m:t>𝑡</m:t>
                          </m:r>
                        </m:e>
                        <m:sub>
                          <m:r>
                            <a:rPr lang="es-ES" sz="2800" b="0" i="1" smtClean="0">
                              <a:solidFill>
                                <a:prstClr val="black"/>
                              </a:solidFill>
                              <a:latin typeface="Cambria Math" charset="0"/>
                            </a:rPr>
                            <m:t>𝐵</m:t>
                          </m:r>
                        </m:sub>
                      </m:sSub>
                      <m:r>
                        <a:rPr lang="es-ES" sz="2800" i="1">
                          <a:solidFill>
                            <a:prstClr val="black"/>
                          </a:solidFill>
                          <a:latin typeface="Cambria Math" charset="0"/>
                        </a:rPr>
                        <m:t>=</m:t>
                      </m:r>
                      <m:f>
                        <m:fPr>
                          <m:ctrlPr>
                            <a:rPr lang="es-ES" sz="2800" b="0" i="1" smtClean="0">
                              <a:solidFill>
                                <a:prstClr val="black"/>
                              </a:solidFill>
                              <a:latin typeface="Cambria Math" panose="02040503050406030204" pitchFamily="18" charset="0"/>
                            </a:rPr>
                          </m:ctrlPr>
                        </m:fPr>
                        <m:num>
                          <m:r>
                            <a:rPr lang="es-ES" sz="2800" b="0" i="1" smtClean="0">
                              <a:solidFill>
                                <a:prstClr val="black"/>
                              </a:solidFill>
                              <a:latin typeface="Cambria Math" charset="0"/>
                            </a:rPr>
                            <m:t>2</m:t>
                          </m:r>
                          <m:r>
                            <a:rPr lang="es-ES" sz="2800" b="0" i="1" smtClean="0">
                              <a:solidFill>
                                <a:prstClr val="black"/>
                              </a:solidFill>
                              <a:latin typeface="Cambria Math" charset="0"/>
                            </a:rPr>
                            <m:t>h</m:t>
                          </m:r>
                        </m:num>
                        <m:den>
                          <m:r>
                            <a:rPr lang="es-ES" sz="2800" b="0" i="1" smtClean="0">
                              <a:solidFill>
                                <a:prstClr val="black"/>
                              </a:solidFill>
                              <a:latin typeface="Cambria Math" charset="0"/>
                            </a:rPr>
                            <m:t>𝑐</m:t>
                          </m:r>
                        </m:den>
                      </m:f>
                      <m:f>
                        <m:fPr>
                          <m:ctrlPr>
                            <a:rPr lang="es-ES" sz="2800" i="1">
                              <a:solidFill>
                                <a:prstClr val="black"/>
                              </a:solidFill>
                              <a:latin typeface="Cambria Math" panose="02040503050406030204" pitchFamily="18" charset="0"/>
                            </a:rPr>
                          </m:ctrlPr>
                        </m:fPr>
                        <m:num>
                          <m:r>
                            <a:rPr lang="es-ES" sz="2800" b="0" i="1" smtClean="0">
                              <a:solidFill>
                                <a:prstClr val="black"/>
                              </a:solidFill>
                              <a:latin typeface="Cambria Math" charset="0"/>
                            </a:rPr>
                            <m:t>1</m:t>
                          </m:r>
                        </m:num>
                        <m:den>
                          <m:rad>
                            <m:radPr>
                              <m:degHide m:val="on"/>
                              <m:ctrlPr>
                                <a:rPr lang="es-ES" sz="2800" i="1" smtClean="0">
                                  <a:solidFill>
                                    <a:prstClr val="black"/>
                                  </a:solidFill>
                                  <a:latin typeface="Cambria Math" panose="02040503050406030204" pitchFamily="18" charset="0"/>
                                </a:rPr>
                              </m:ctrlPr>
                            </m:radPr>
                            <m:deg/>
                            <m:e>
                              <m:r>
                                <a:rPr lang="es-ES" sz="2800" b="0" i="1" smtClean="0">
                                  <a:solidFill>
                                    <a:prstClr val="black"/>
                                  </a:solidFill>
                                  <a:latin typeface="Cambria Math" charset="0"/>
                                </a:rPr>
                                <m:t>1−</m:t>
                              </m:r>
                              <m:sSup>
                                <m:sSupPr>
                                  <m:ctrlPr>
                                    <a:rPr lang="es-ES" sz="2800" b="0" i="1" smtClean="0">
                                      <a:solidFill>
                                        <a:prstClr val="black"/>
                                      </a:solidFill>
                                      <a:latin typeface="Cambria Math" panose="02040503050406030204" pitchFamily="18" charset="0"/>
                                    </a:rPr>
                                  </m:ctrlPr>
                                </m:sSupPr>
                                <m:e>
                                  <m:r>
                                    <a:rPr lang="es-ES" sz="2800" b="0" i="1" smtClean="0">
                                      <a:solidFill>
                                        <a:prstClr val="black"/>
                                      </a:solidFill>
                                      <a:latin typeface="Cambria Math" charset="0"/>
                                    </a:rPr>
                                    <m:t>𝑢</m:t>
                                  </m:r>
                                </m:e>
                                <m:sup>
                                  <m:r>
                                    <a:rPr lang="es-ES" sz="2800" b="0" i="1" smtClean="0">
                                      <a:solidFill>
                                        <a:prstClr val="black"/>
                                      </a:solidFill>
                                      <a:latin typeface="Cambria Math" charset="0"/>
                                    </a:rPr>
                                    <m:t>2</m:t>
                                  </m:r>
                                </m:sup>
                              </m:sSup>
                              <m:r>
                                <a:rPr lang="es-ES" sz="2800" b="0" i="1" smtClean="0">
                                  <a:solidFill>
                                    <a:prstClr val="black"/>
                                  </a:solidFill>
                                  <a:latin typeface="Cambria Math" charset="0"/>
                                </a:rPr>
                                <m:t>/</m:t>
                              </m:r>
                              <m:sSup>
                                <m:sSupPr>
                                  <m:ctrlPr>
                                    <a:rPr lang="es-ES" sz="2800" b="0" i="1" smtClean="0">
                                      <a:solidFill>
                                        <a:prstClr val="black"/>
                                      </a:solidFill>
                                      <a:latin typeface="Cambria Math" panose="02040503050406030204" pitchFamily="18" charset="0"/>
                                    </a:rPr>
                                  </m:ctrlPr>
                                </m:sSupPr>
                                <m:e>
                                  <m:r>
                                    <a:rPr lang="es-ES" sz="2800" b="0" i="1" smtClean="0">
                                      <a:solidFill>
                                        <a:prstClr val="black"/>
                                      </a:solidFill>
                                      <a:latin typeface="Cambria Math" charset="0"/>
                                    </a:rPr>
                                    <m:t>𝑐</m:t>
                                  </m:r>
                                </m:e>
                                <m:sup>
                                  <m:r>
                                    <a:rPr lang="es-ES" sz="2800" b="0" i="1" smtClean="0">
                                      <a:solidFill>
                                        <a:prstClr val="black"/>
                                      </a:solidFill>
                                      <a:latin typeface="Cambria Math" charset="0"/>
                                    </a:rPr>
                                    <m:t>2</m:t>
                                  </m:r>
                                </m:sup>
                              </m:sSup>
                            </m:e>
                          </m:rad>
                        </m:den>
                      </m:f>
                    </m:oMath>
                  </m:oMathPara>
                </a14:m>
                <a:endParaRPr lang="es-ES_tradnl" dirty="0"/>
              </a:p>
            </p:txBody>
          </p:sp>
        </mc:Choice>
        <mc:Fallback xmlns="">
          <p:sp>
            <p:nvSpPr>
              <p:cNvPr id="11" name="Rectángulo 10"/>
              <p:cNvSpPr>
                <a:spLocks noRot="1" noChangeAspect="1" noMove="1" noResize="1" noEditPoints="1" noAdjustHandles="1" noChangeArrowheads="1" noChangeShapeType="1" noTextEdit="1"/>
              </p:cNvSpPr>
              <p:nvPr/>
            </p:nvSpPr>
            <p:spPr>
              <a:xfrm>
                <a:off x="4496110" y="2995463"/>
                <a:ext cx="3335464" cy="1091261"/>
              </a:xfrm>
              <a:prstGeom prst="rect">
                <a:avLst/>
              </a:prstGeom>
              <a:blipFill>
                <a:blip r:embed="rId3"/>
                <a:stretch>
                  <a:fillRect b="-80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ángulo 11"/>
              <p:cNvSpPr/>
              <p:nvPr/>
            </p:nvSpPr>
            <p:spPr>
              <a:xfrm>
                <a:off x="5308938" y="4540640"/>
                <a:ext cx="165513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2800" i="1" smtClean="0">
                              <a:solidFill>
                                <a:prstClr val="black"/>
                              </a:solidFill>
                              <a:latin typeface="Cambria Math" panose="02040503050406030204" pitchFamily="18" charset="0"/>
                            </a:rPr>
                          </m:ctrlPr>
                        </m:sSubPr>
                        <m:e>
                          <m:r>
                            <a:rPr lang="es-ES" sz="2800" i="1">
                              <a:solidFill>
                                <a:prstClr val="black"/>
                              </a:solidFill>
                              <a:latin typeface="Cambria Math" charset="0"/>
                            </a:rPr>
                            <m:t>𝑡</m:t>
                          </m:r>
                        </m:e>
                        <m:sub>
                          <m:r>
                            <a:rPr lang="es-ES" sz="2800" b="0" i="1" smtClean="0">
                              <a:solidFill>
                                <a:prstClr val="black"/>
                              </a:solidFill>
                              <a:latin typeface="Cambria Math" charset="0"/>
                            </a:rPr>
                            <m:t>𝐵</m:t>
                          </m:r>
                        </m:sub>
                      </m:sSub>
                      <m:r>
                        <a:rPr lang="es-ES" sz="2800" i="1">
                          <a:solidFill>
                            <a:prstClr val="black"/>
                          </a:solidFill>
                          <a:latin typeface="Cambria Math" charset="0"/>
                        </a:rPr>
                        <m:t>=</m:t>
                      </m:r>
                      <m:sSub>
                        <m:sSubPr>
                          <m:ctrlPr>
                            <a:rPr lang="es-ES" sz="2800" b="0" i="1" smtClean="0">
                              <a:solidFill>
                                <a:prstClr val="black"/>
                              </a:solidFill>
                              <a:latin typeface="Cambria Math" panose="02040503050406030204" pitchFamily="18" charset="0"/>
                            </a:rPr>
                          </m:ctrlPr>
                        </m:sSubPr>
                        <m:e>
                          <m:r>
                            <a:rPr lang="es-ES" sz="2800" b="0" i="1" smtClean="0">
                              <a:solidFill>
                                <a:prstClr val="black"/>
                              </a:solidFill>
                              <a:latin typeface="Cambria Math" charset="0"/>
                            </a:rPr>
                            <m:t>𝑡</m:t>
                          </m:r>
                        </m:e>
                        <m:sub>
                          <m:r>
                            <a:rPr lang="es-ES" sz="2800" b="0" i="1" smtClean="0">
                              <a:solidFill>
                                <a:prstClr val="black"/>
                              </a:solidFill>
                              <a:latin typeface="Cambria Math" charset="0"/>
                            </a:rPr>
                            <m:t>𝐴</m:t>
                          </m:r>
                        </m:sub>
                      </m:sSub>
                      <m:r>
                        <a:rPr lang="es-ES" sz="2800" b="0" i="1" smtClean="0">
                          <a:solidFill>
                            <a:prstClr val="black"/>
                          </a:solidFill>
                          <a:latin typeface="Cambria Math" charset="0"/>
                        </a:rPr>
                        <m:t> </m:t>
                      </m:r>
                      <m:r>
                        <a:rPr lang="es-ES" sz="2800" i="1" smtClean="0">
                          <a:solidFill>
                            <a:prstClr val="black"/>
                          </a:solidFill>
                          <a:latin typeface="Cambria Math" charset="0"/>
                        </a:rPr>
                        <m:t>𝛾</m:t>
                      </m:r>
                    </m:oMath>
                  </m:oMathPara>
                </a14:m>
                <a:endParaRPr lang="es-ES_tradnl" dirty="0"/>
              </a:p>
            </p:txBody>
          </p:sp>
        </mc:Choice>
        <mc:Fallback xmlns="">
          <p:sp>
            <p:nvSpPr>
              <p:cNvPr id="12" name="Rectángulo 11"/>
              <p:cNvSpPr>
                <a:spLocks noRot="1" noChangeAspect="1" noMove="1" noResize="1" noEditPoints="1" noAdjustHandles="1" noChangeArrowheads="1" noChangeShapeType="1" noTextEdit="1"/>
              </p:cNvSpPr>
              <p:nvPr/>
            </p:nvSpPr>
            <p:spPr>
              <a:xfrm>
                <a:off x="5308938" y="4540640"/>
                <a:ext cx="1655132" cy="523220"/>
              </a:xfrm>
              <a:prstGeom prst="rect">
                <a:avLst/>
              </a:prstGeom>
              <a:blipFill>
                <a:blip r:embed="rId4"/>
                <a:stretch>
                  <a:fillRect b="-21429"/>
                </a:stretch>
              </a:blipFill>
            </p:spPr>
            <p:txBody>
              <a:bodyPr/>
              <a:lstStyle/>
              <a:p>
                <a:r>
                  <a:rPr lang="en-US">
                    <a:noFill/>
                  </a:rPr>
                  <a:t> </a:t>
                </a:r>
              </a:p>
            </p:txBody>
          </p:sp>
        </mc:Fallback>
      </mc:AlternateContent>
      <p:grpSp>
        <p:nvGrpSpPr>
          <p:cNvPr id="5" name="Agrupar 4"/>
          <p:cNvGrpSpPr/>
          <p:nvPr/>
        </p:nvGrpSpPr>
        <p:grpSpPr>
          <a:xfrm>
            <a:off x="3103042" y="4437112"/>
            <a:ext cx="2740545" cy="782985"/>
            <a:chOff x="3103042" y="5589240"/>
            <a:chExt cx="2740545" cy="782985"/>
          </a:xfrm>
        </p:grpSpPr>
        <p:sp>
          <p:nvSpPr>
            <p:cNvPr id="7" name="Rectángulo redondeado 6"/>
            <p:cNvSpPr/>
            <p:nvPr/>
          </p:nvSpPr>
          <p:spPr>
            <a:xfrm>
              <a:off x="5357813" y="5589240"/>
              <a:ext cx="485774" cy="7829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CuadroTexto 7"/>
            <p:cNvSpPr txBox="1"/>
            <p:nvPr/>
          </p:nvSpPr>
          <p:spPr>
            <a:xfrm>
              <a:off x="3103042" y="5600435"/>
              <a:ext cx="2205896" cy="707886"/>
            </a:xfrm>
            <a:prstGeom prst="rect">
              <a:avLst/>
            </a:prstGeom>
            <a:noFill/>
          </p:spPr>
          <p:txBody>
            <a:bodyPr wrap="square" rtlCol="0">
              <a:spAutoFit/>
            </a:bodyPr>
            <a:lstStyle/>
            <a:p>
              <a:pPr algn="ctr"/>
              <a:r>
                <a:rPr lang="es-ES_tradnl" sz="2000" dirty="0">
                  <a:solidFill>
                    <a:srgbClr val="FF0000"/>
                  </a:solidFill>
                </a:rPr>
                <a:t>Medido por Stanley en B</a:t>
              </a:r>
            </a:p>
          </p:txBody>
        </p:sp>
      </p:grpSp>
      <p:grpSp>
        <p:nvGrpSpPr>
          <p:cNvPr id="6" name="Agrupar 5"/>
          <p:cNvGrpSpPr/>
          <p:nvPr/>
        </p:nvGrpSpPr>
        <p:grpSpPr>
          <a:xfrm>
            <a:off x="6127692" y="4449227"/>
            <a:ext cx="3643987" cy="782985"/>
            <a:chOff x="6123804" y="5589239"/>
            <a:chExt cx="3643987" cy="782985"/>
          </a:xfrm>
        </p:grpSpPr>
        <p:sp>
          <p:nvSpPr>
            <p:cNvPr id="14" name="Rectángulo redondeado 13"/>
            <p:cNvSpPr/>
            <p:nvPr/>
          </p:nvSpPr>
          <p:spPr>
            <a:xfrm>
              <a:off x="6123804" y="5589239"/>
              <a:ext cx="461964" cy="78298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CuadroTexto 15"/>
            <p:cNvSpPr txBox="1"/>
            <p:nvPr/>
          </p:nvSpPr>
          <p:spPr>
            <a:xfrm>
              <a:off x="7012327" y="5626788"/>
              <a:ext cx="2755464" cy="707886"/>
            </a:xfrm>
            <a:prstGeom prst="rect">
              <a:avLst/>
            </a:prstGeom>
            <a:noFill/>
          </p:spPr>
          <p:txBody>
            <a:bodyPr wrap="square" rtlCol="0">
              <a:spAutoFit/>
            </a:bodyPr>
            <a:lstStyle/>
            <a:p>
              <a:pPr algn="ctr"/>
              <a:r>
                <a:rPr lang="es-ES_tradnl" sz="2000" dirty="0">
                  <a:solidFill>
                    <a:schemeClr val="accent6">
                      <a:lumMod val="75000"/>
                    </a:schemeClr>
                  </a:solidFill>
                </a:rPr>
                <a:t>Medido en A</a:t>
              </a:r>
            </a:p>
            <a:p>
              <a:pPr algn="ctr"/>
              <a:r>
                <a:rPr lang="es-ES_tradnl" sz="2000" dirty="0">
                  <a:solidFill>
                    <a:schemeClr val="accent6">
                      <a:lumMod val="75000"/>
                    </a:schemeClr>
                  </a:solidFill>
                </a:rPr>
                <a:t>(en reposo  </a:t>
              </a:r>
              <a:r>
                <a:rPr lang="es-ES" sz="2000" dirty="0">
                  <a:solidFill>
                    <a:schemeClr val="accent6">
                      <a:lumMod val="75000"/>
                    </a:schemeClr>
                  </a:solidFill>
                </a:rPr>
                <a:t>por </a:t>
              </a:r>
              <a:r>
                <a:rPr lang="es-ES" sz="2000" dirty="0" err="1">
                  <a:solidFill>
                    <a:schemeClr val="accent6">
                      <a:lumMod val="75000"/>
                    </a:schemeClr>
                  </a:solidFill>
                </a:rPr>
                <a:t>Mavis</a:t>
              </a:r>
              <a:r>
                <a:rPr lang="es-ES" sz="2000" dirty="0">
                  <a:solidFill>
                    <a:schemeClr val="accent6">
                      <a:lumMod val="75000"/>
                    </a:schemeClr>
                  </a:solidFill>
                </a:rPr>
                <a:t> </a:t>
              </a:r>
              <a:r>
                <a:rPr lang="es-ES_tradnl" sz="2000" dirty="0">
                  <a:solidFill>
                    <a:schemeClr val="accent6">
                      <a:lumMod val="75000"/>
                    </a:schemeClr>
                  </a:solidFill>
                </a:rPr>
                <a:t>)</a:t>
              </a:r>
            </a:p>
          </p:txBody>
        </p:sp>
      </p:grpSp>
      <mc:AlternateContent xmlns:mc="http://schemas.openxmlformats.org/markup-compatibility/2006" xmlns:a14="http://schemas.microsoft.com/office/drawing/2010/main">
        <mc:Choice Requires="a14">
          <p:sp>
            <p:nvSpPr>
              <p:cNvPr id="18" name="Rectángulo 17"/>
              <p:cNvSpPr/>
              <p:nvPr/>
            </p:nvSpPr>
            <p:spPr>
              <a:xfrm>
                <a:off x="3185384" y="1417491"/>
                <a:ext cx="1447704" cy="934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2800" i="1" smtClean="0">
                              <a:solidFill>
                                <a:prstClr val="black"/>
                              </a:solidFill>
                              <a:latin typeface="Cambria Math" panose="02040503050406030204" pitchFamily="18" charset="0"/>
                            </a:rPr>
                          </m:ctrlPr>
                        </m:sSubPr>
                        <m:e>
                          <m:r>
                            <a:rPr lang="es-ES" sz="2800" i="1">
                              <a:solidFill>
                                <a:prstClr val="black"/>
                              </a:solidFill>
                              <a:latin typeface="Cambria Math" charset="0"/>
                            </a:rPr>
                            <m:t>𝑡</m:t>
                          </m:r>
                        </m:e>
                        <m:sub>
                          <m:r>
                            <a:rPr lang="es-ES" sz="2800" b="0" i="1" smtClean="0">
                              <a:solidFill>
                                <a:prstClr val="black"/>
                              </a:solidFill>
                              <a:latin typeface="Cambria Math" charset="0"/>
                            </a:rPr>
                            <m:t>𝐴</m:t>
                          </m:r>
                        </m:sub>
                      </m:sSub>
                      <m:r>
                        <a:rPr lang="es-ES" sz="2800" i="1">
                          <a:solidFill>
                            <a:prstClr val="black"/>
                          </a:solidFill>
                          <a:latin typeface="Cambria Math" charset="0"/>
                        </a:rPr>
                        <m:t>=</m:t>
                      </m:r>
                      <m:f>
                        <m:fPr>
                          <m:ctrlPr>
                            <a:rPr lang="es-ES" sz="2800" i="1">
                              <a:solidFill>
                                <a:prstClr val="black"/>
                              </a:solidFill>
                              <a:latin typeface="Cambria Math" panose="02040503050406030204" pitchFamily="18" charset="0"/>
                            </a:rPr>
                          </m:ctrlPr>
                        </m:fPr>
                        <m:num>
                          <m:r>
                            <a:rPr lang="es-ES" sz="2800" b="0" i="1" smtClean="0">
                              <a:solidFill>
                                <a:prstClr val="black"/>
                              </a:solidFill>
                              <a:latin typeface="Cambria Math" charset="0"/>
                            </a:rPr>
                            <m:t>2</m:t>
                          </m:r>
                          <m:r>
                            <a:rPr lang="es-ES" sz="2800" i="1" smtClean="0">
                              <a:solidFill>
                                <a:prstClr val="black"/>
                              </a:solidFill>
                              <a:latin typeface="Cambria Math" charset="0"/>
                            </a:rPr>
                            <m:t>h</m:t>
                          </m:r>
                        </m:num>
                        <m:den>
                          <m:r>
                            <a:rPr lang="es-ES" sz="2800" b="0" i="1" smtClean="0">
                              <a:solidFill>
                                <a:prstClr val="black"/>
                              </a:solidFill>
                              <a:latin typeface="Cambria Math" charset="0"/>
                            </a:rPr>
                            <m:t>𝑐</m:t>
                          </m:r>
                        </m:den>
                      </m:f>
                    </m:oMath>
                  </m:oMathPara>
                </a14:m>
                <a:endParaRPr lang="es-ES_tradnl" dirty="0"/>
              </a:p>
            </p:txBody>
          </p:sp>
        </mc:Choice>
        <mc:Fallback xmlns="">
          <p:sp>
            <p:nvSpPr>
              <p:cNvPr id="18" name="Rectángulo 17"/>
              <p:cNvSpPr>
                <a:spLocks noRot="1" noChangeAspect="1" noMove="1" noResize="1" noEditPoints="1" noAdjustHandles="1" noChangeArrowheads="1" noChangeShapeType="1" noTextEdit="1"/>
              </p:cNvSpPr>
              <p:nvPr/>
            </p:nvSpPr>
            <p:spPr>
              <a:xfrm>
                <a:off x="3185384" y="1417491"/>
                <a:ext cx="1447704" cy="934743"/>
              </a:xfrm>
              <a:prstGeom prst="rect">
                <a:avLst/>
              </a:prstGeom>
              <a:blipFill>
                <a:blip r:embed="rId5"/>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CE19C5D0-1C80-43A8-FDB2-19B7A6C5E013}"/>
              </a:ext>
            </a:extLst>
          </p:cNvPr>
          <p:cNvGrpSpPr/>
          <p:nvPr/>
        </p:nvGrpSpPr>
        <p:grpSpPr>
          <a:xfrm>
            <a:off x="221485" y="1484784"/>
            <a:ext cx="2385394" cy="4520513"/>
            <a:chOff x="221485" y="1786106"/>
            <a:chExt cx="2385394" cy="4520513"/>
          </a:xfrm>
        </p:grpSpPr>
        <p:pic>
          <p:nvPicPr>
            <p:cNvPr id="21" name="Imagen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1485" y="1786106"/>
              <a:ext cx="2171700" cy="4140200"/>
            </a:xfrm>
            <a:prstGeom prst="rect">
              <a:avLst/>
            </a:prstGeom>
          </p:spPr>
        </p:pic>
        <mc:AlternateContent xmlns:mc="http://schemas.openxmlformats.org/markup-compatibility/2006" xmlns:a14="http://schemas.microsoft.com/office/drawing/2010/main">
          <mc:Choice Requires="a14">
            <p:sp>
              <p:nvSpPr>
                <p:cNvPr id="17" name="Rectángulo 16"/>
                <p:cNvSpPr/>
                <p:nvPr/>
              </p:nvSpPr>
              <p:spPr>
                <a:xfrm>
                  <a:off x="931342" y="5328018"/>
                  <a:ext cx="908262" cy="978601"/>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s-ES" sz="3200" i="1" smtClean="0">
                                <a:solidFill>
                                  <a:prstClr val="black"/>
                                </a:solidFill>
                                <a:latin typeface="Cambria Math" panose="02040503050406030204" pitchFamily="18" charset="0"/>
                              </a:rPr>
                            </m:ctrlPr>
                          </m:fPr>
                          <m:num>
                            <m:r>
                              <a:rPr lang="es-ES" sz="3200" b="0" i="1" smtClean="0">
                                <a:solidFill>
                                  <a:prstClr val="black"/>
                                </a:solidFill>
                                <a:latin typeface="Cambria Math" panose="02040503050406030204" pitchFamily="18" charset="0"/>
                              </a:rPr>
                              <m:t>𝑢</m:t>
                            </m:r>
                            <m:sSub>
                              <m:sSubPr>
                                <m:ctrlPr>
                                  <a:rPr lang="es-ES" sz="3200" i="1">
                                    <a:solidFill>
                                      <a:prstClr val="black"/>
                                    </a:solidFill>
                                    <a:latin typeface="Cambria Math" panose="02040503050406030204" pitchFamily="18" charset="0"/>
                                  </a:rPr>
                                </m:ctrlPr>
                              </m:sSubPr>
                              <m:e>
                                <m:r>
                                  <a:rPr lang="es-ES" sz="3200" i="1">
                                    <a:solidFill>
                                      <a:prstClr val="black"/>
                                    </a:solidFill>
                                    <a:latin typeface="Cambria Math" charset="0"/>
                                  </a:rPr>
                                  <m:t>𝑡</m:t>
                                </m:r>
                              </m:e>
                              <m:sub>
                                <m:r>
                                  <a:rPr lang="es-ES" sz="3200" i="1">
                                    <a:solidFill>
                                      <a:prstClr val="black"/>
                                    </a:solidFill>
                                    <a:latin typeface="Cambria Math" charset="0"/>
                                  </a:rPr>
                                  <m:t>𝐵</m:t>
                                </m:r>
                              </m:sub>
                            </m:sSub>
                          </m:num>
                          <m:den>
                            <m:r>
                              <a:rPr lang="es-ES" sz="3200" i="1">
                                <a:solidFill>
                                  <a:prstClr val="black"/>
                                </a:solidFill>
                                <a:latin typeface="Cambria Math" panose="02040503050406030204" pitchFamily="18" charset="0"/>
                              </a:rPr>
                              <m:t>2</m:t>
                            </m:r>
                          </m:den>
                        </m:f>
                      </m:oMath>
                    </m:oMathPara>
                  </a14:m>
                  <a:endParaRPr lang="es-ES_tradnl" sz="3200" dirty="0"/>
                </a:p>
              </p:txBody>
            </p:sp>
          </mc:Choice>
          <mc:Fallback xmlns="">
            <p:sp>
              <p:nvSpPr>
                <p:cNvPr id="17" name="Rectángulo 16"/>
                <p:cNvSpPr>
                  <a:spLocks noRot="1" noChangeAspect="1" noMove="1" noResize="1" noEditPoints="1" noAdjustHandles="1" noChangeArrowheads="1" noChangeShapeType="1" noTextEdit="1"/>
                </p:cNvSpPr>
                <p:nvPr/>
              </p:nvSpPr>
              <p:spPr>
                <a:xfrm>
                  <a:off x="931342" y="5328018"/>
                  <a:ext cx="908262" cy="978601"/>
                </a:xfrm>
                <a:prstGeom prst="rect">
                  <a:avLst/>
                </a:prstGeom>
                <a:blipFill>
                  <a:blip r:embed="rId10"/>
                  <a:stretch>
                    <a:fillRect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8C932-DF14-D954-F5A8-577C2426A7D0}"/>
                    </a:ext>
                  </a:extLst>
                </p:cNvPr>
                <p:cNvSpPr txBox="1"/>
                <p:nvPr/>
              </p:nvSpPr>
              <p:spPr>
                <a:xfrm rot="1111074">
                  <a:off x="371521" y="2882447"/>
                  <a:ext cx="739998" cy="978601"/>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s-ES" sz="3200" i="1" smtClean="0">
                                <a:solidFill>
                                  <a:prstClr val="black"/>
                                </a:solidFill>
                                <a:latin typeface="Cambria Math" panose="02040503050406030204" pitchFamily="18" charset="0"/>
                              </a:rPr>
                            </m:ctrlPr>
                          </m:fPr>
                          <m:num>
                            <m:r>
                              <a:rPr lang="es-ES" sz="3200" i="1">
                                <a:solidFill>
                                  <a:prstClr val="black"/>
                                </a:solidFill>
                                <a:latin typeface="Cambria Math" panose="02040503050406030204" pitchFamily="18" charset="0"/>
                              </a:rPr>
                              <m:t>𝑐</m:t>
                            </m:r>
                            <m:sSub>
                              <m:sSubPr>
                                <m:ctrlPr>
                                  <a:rPr lang="es-ES" sz="3200" i="1">
                                    <a:solidFill>
                                      <a:prstClr val="black"/>
                                    </a:solidFill>
                                    <a:latin typeface="Cambria Math" panose="02040503050406030204" pitchFamily="18" charset="0"/>
                                  </a:rPr>
                                </m:ctrlPr>
                              </m:sSubPr>
                              <m:e>
                                <m:r>
                                  <a:rPr lang="es-ES" sz="3200" i="1">
                                    <a:solidFill>
                                      <a:prstClr val="black"/>
                                    </a:solidFill>
                                    <a:latin typeface="Cambria Math" charset="0"/>
                                  </a:rPr>
                                  <m:t>𝑡</m:t>
                                </m:r>
                              </m:e>
                              <m:sub>
                                <m:r>
                                  <a:rPr lang="es-ES" sz="3200" i="1">
                                    <a:solidFill>
                                      <a:prstClr val="black"/>
                                    </a:solidFill>
                                    <a:latin typeface="Cambria Math" charset="0"/>
                                  </a:rPr>
                                  <m:t>𝐵</m:t>
                                </m:r>
                              </m:sub>
                            </m:sSub>
                          </m:num>
                          <m:den>
                            <m:r>
                              <a:rPr lang="es-ES" sz="3200" i="1">
                                <a:solidFill>
                                  <a:prstClr val="black"/>
                                </a:solidFill>
                                <a:latin typeface="Cambria Math" panose="02040503050406030204" pitchFamily="18" charset="0"/>
                              </a:rPr>
                              <m:t>2</m:t>
                            </m:r>
                          </m:den>
                        </m:f>
                        <m:r>
                          <a:rPr lang="es-ES" sz="3200" i="1">
                            <a:solidFill>
                              <a:prstClr val="black"/>
                            </a:solidFill>
                            <a:latin typeface="Cambria Math" panose="02040503050406030204" pitchFamily="18" charset="0"/>
                          </a:rPr>
                          <m:t> </m:t>
                        </m:r>
                      </m:oMath>
                    </m:oMathPara>
                  </a14:m>
                  <a:endParaRPr lang="es-ES_tradnl" sz="3200" dirty="0"/>
                </a:p>
              </p:txBody>
            </p:sp>
          </mc:Choice>
          <mc:Fallback xmlns="">
            <p:sp>
              <p:nvSpPr>
                <p:cNvPr id="13" name="TextBox 12">
                  <a:extLst>
                    <a:ext uri="{FF2B5EF4-FFF2-40B4-BE49-F238E27FC236}">
                      <a16:creationId xmlns:a16="http://schemas.microsoft.com/office/drawing/2014/main" id="{D1C8C932-DF14-D954-F5A8-577C2426A7D0}"/>
                    </a:ext>
                  </a:extLst>
                </p:cNvPr>
                <p:cNvSpPr txBox="1">
                  <a:spLocks noRot="1" noChangeAspect="1" noMove="1" noResize="1" noEditPoints="1" noAdjustHandles="1" noChangeArrowheads="1" noChangeShapeType="1" noTextEdit="1"/>
                </p:cNvSpPr>
                <p:nvPr/>
              </p:nvSpPr>
              <p:spPr>
                <a:xfrm rot="1111074">
                  <a:off x="371521" y="2882447"/>
                  <a:ext cx="739998" cy="978601"/>
                </a:xfrm>
                <a:prstGeom prst="rect">
                  <a:avLst/>
                </a:prstGeom>
                <a:blipFill>
                  <a:blip r:embed="rId11"/>
                  <a:stretch>
                    <a:fillRect r="-13580" b="-43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CEAB775-EB86-5C51-28EE-3A8707A8D162}"/>
                    </a:ext>
                  </a:extLst>
                </p:cNvPr>
                <p:cNvSpPr txBox="1"/>
                <p:nvPr/>
              </p:nvSpPr>
              <p:spPr>
                <a:xfrm>
                  <a:off x="2135560" y="3356992"/>
                  <a:ext cx="471319" cy="646331"/>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s-ES" sz="3600" i="1" smtClean="0">
                            <a:solidFill>
                              <a:prstClr val="black"/>
                            </a:solidFill>
                            <a:latin typeface="Cambria Math" charset="0"/>
                          </a:rPr>
                          <m:t>h</m:t>
                        </m:r>
                      </m:oMath>
                    </m:oMathPara>
                  </a14:m>
                  <a:endParaRPr lang="es-ES_tradnl" sz="3600" dirty="0"/>
                </a:p>
              </p:txBody>
            </p:sp>
          </mc:Choice>
          <mc:Fallback xmlns="">
            <p:sp>
              <p:nvSpPr>
                <p:cNvPr id="19" name="TextBox 18">
                  <a:extLst>
                    <a:ext uri="{FF2B5EF4-FFF2-40B4-BE49-F238E27FC236}">
                      <a16:creationId xmlns:a16="http://schemas.microsoft.com/office/drawing/2014/main" id="{9CEAB775-EB86-5C51-28EE-3A8707A8D162}"/>
                    </a:ext>
                  </a:extLst>
                </p:cNvPr>
                <p:cNvSpPr txBox="1">
                  <a:spLocks noRot="1" noChangeAspect="1" noMove="1" noResize="1" noEditPoints="1" noAdjustHandles="1" noChangeArrowheads="1" noChangeShapeType="1" noTextEdit="1"/>
                </p:cNvSpPr>
                <p:nvPr/>
              </p:nvSpPr>
              <p:spPr>
                <a:xfrm>
                  <a:off x="2135560" y="3356992"/>
                  <a:ext cx="471319" cy="646331"/>
                </a:xfrm>
                <a:prstGeom prst="rect">
                  <a:avLst/>
                </a:prstGeom>
                <a:blipFill>
                  <a:blip r:embed="rId12"/>
                  <a:stretch>
                    <a:fillRect l="-13158" r="-1052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50808D8-AD4E-B515-4BCC-5C61AEC8E457}"/>
                  </a:ext>
                </a:extLst>
              </p:cNvPr>
              <p:cNvSpPr txBox="1"/>
              <p:nvPr/>
            </p:nvSpPr>
            <p:spPr>
              <a:xfrm>
                <a:off x="2855640" y="5805264"/>
                <a:ext cx="8136904" cy="707886"/>
              </a:xfrm>
              <a:prstGeom prst="rect">
                <a:avLst/>
              </a:prstGeom>
              <a:noFill/>
            </p:spPr>
            <p:txBody>
              <a:bodyPr wrap="square" rtlCol="0">
                <a:spAutoFit/>
              </a:bodyPr>
              <a:lstStyle/>
              <a:p>
                <a:r>
                  <a:rPr lang="es-ES_tradnl" sz="2000" dirty="0"/>
                  <a:t>Se denomina tiempo propio a la diferencia de tiempo entre dos eventos que ocurren en el mismo lugar del espacio </a:t>
                </a:r>
                <a14:m>
                  <m:oMath xmlns:m="http://schemas.openxmlformats.org/officeDocument/2006/math">
                    <m:d>
                      <m:dPr>
                        <m:ctrlPr>
                          <a:rPr lang="es-ES" sz="2000" b="0" i="1" smtClean="0">
                            <a:solidFill>
                              <a:prstClr val="black"/>
                            </a:solidFill>
                            <a:latin typeface="Cambria Math" panose="02040503050406030204" pitchFamily="18" charset="0"/>
                          </a:rPr>
                        </m:ctrlPr>
                      </m:dPr>
                      <m:e>
                        <m:sSub>
                          <m:sSubPr>
                            <m:ctrlPr>
                              <a:rPr lang="es-ES" sz="2000" b="0" i="1" smtClean="0">
                                <a:solidFill>
                                  <a:prstClr val="black"/>
                                </a:solidFill>
                                <a:latin typeface="Cambria Math" panose="02040503050406030204" pitchFamily="18" charset="0"/>
                              </a:rPr>
                            </m:ctrlPr>
                          </m:sSubPr>
                          <m:e>
                            <m:r>
                              <a:rPr lang="es-ES" sz="2000" b="0" i="1" smtClean="0">
                                <a:solidFill>
                                  <a:prstClr val="black"/>
                                </a:solidFill>
                                <a:latin typeface="Cambria Math" charset="0"/>
                              </a:rPr>
                              <m:t>𝑡</m:t>
                            </m:r>
                          </m:e>
                          <m:sub>
                            <m:r>
                              <a:rPr lang="es-ES" sz="2000" b="0" i="1" smtClean="0">
                                <a:solidFill>
                                  <a:prstClr val="black"/>
                                </a:solidFill>
                                <a:latin typeface="Cambria Math" charset="0"/>
                              </a:rPr>
                              <m:t>𝐴</m:t>
                            </m:r>
                          </m:sub>
                        </m:sSub>
                      </m:e>
                    </m:d>
                  </m:oMath>
                </a14:m>
                <a:r>
                  <a:rPr lang="es-ES_tradnl" sz="2000" dirty="0"/>
                  <a:t> para un observador dado. </a:t>
                </a:r>
              </a:p>
            </p:txBody>
          </p:sp>
        </mc:Choice>
        <mc:Fallback xmlns="">
          <p:sp>
            <p:nvSpPr>
              <p:cNvPr id="3" name="TextBox 2">
                <a:extLst>
                  <a:ext uri="{FF2B5EF4-FFF2-40B4-BE49-F238E27FC236}">
                    <a16:creationId xmlns:a16="http://schemas.microsoft.com/office/drawing/2014/main" id="{150808D8-AD4E-B515-4BCC-5C61AEC8E457}"/>
                  </a:ext>
                </a:extLst>
              </p:cNvPr>
              <p:cNvSpPr txBox="1">
                <a:spLocks noRot="1" noChangeAspect="1" noMove="1" noResize="1" noEditPoints="1" noAdjustHandles="1" noChangeArrowheads="1" noChangeShapeType="1" noTextEdit="1"/>
              </p:cNvSpPr>
              <p:nvPr/>
            </p:nvSpPr>
            <p:spPr>
              <a:xfrm>
                <a:off x="2855640" y="5805264"/>
                <a:ext cx="8136904" cy="707886"/>
              </a:xfrm>
              <a:prstGeom prst="rect">
                <a:avLst/>
              </a:prstGeom>
              <a:blipFill>
                <a:blip r:embed="rId13"/>
                <a:stretch>
                  <a:fillRect l="-779" t="-3509" r="-156" b="-14035"/>
                </a:stretch>
              </a:blipFill>
            </p:spPr>
            <p:txBody>
              <a:bodyPr/>
              <a:lstStyle/>
              <a:p>
                <a:r>
                  <a:rPr lang="en-US">
                    <a:noFill/>
                  </a:rPr>
                  <a:t> </a:t>
                </a:r>
              </a:p>
            </p:txBody>
          </p:sp>
        </mc:Fallback>
      </mc:AlternateContent>
    </p:spTree>
    <p:extLst>
      <p:ext uri="{BB962C8B-B14F-4D97-AF65-F5344CB8AC3E}">
        <p14:creationId xmlns:p14="http://schemas.microsoft.com/office/powerpoint/2010/main" val="104508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par>
                                <p:cTn id="19" presetID="9"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par>
                                <p:cTn id="22" presetID="9"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8"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err="1"/>
              <a:t>Contracci</a:t>
            </a:r>
            <a:r>
              <a:rPr lang="es-ES" b="1" dirty="0" err="1"/>
              <a:t>ón</a:t>
            </a:r>
            <a:r>
              <a:rPr lang="es-ES" b="1" dirty="0"/>
              <a:t> Espacial</a:t>
            </a:r>
            <a:endParaRPr lang="es-ES_tradnl" b="1" dirty="0"/>
          </a:p>
        </p:txBody>
      </p:sp>
      <p:cxnSp>
        <p:nvCxnSpPr>
          <p:cNvPr id="11" name="Conector recto 10"/>
          <p:cNvCxnSpPr/>
          <p:nvPr/>
        </p:nvCxnSpPr>
        <p:spPr>
          <a:xfrm>
            <a:off x="407368" y="4725144"/>
            <a:ext cx="64807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ángulo 2"/>
              <p:cNvSpPr/>
              <p:nvPr/>
            </p:nvSpPr>
            <p:spPr>
              <a:xfrm>
                <a:off x="4155982" y="5649284"/>
                <a:ext cx="1550040" cy="9347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s-ES" sz="2800" b="0" i="1" smtClean="0">
                              <a:solidFill>
                                <a:prstClr val="black"/>
                              </a:solidFill>
                              <a:latin typeface="Cambria Math" panose="02040503050406030204" pitchFamily="18" charset="0"/>
                            </a:rPr>
                          </m:ctrlPr>
                        </m:sSupPr>
                        <m:e>
                          <m:sSub>
                            <m:sSubPr>
                              <m:ctrlPr>
                                <a:rPr lang="es-ES" sz="2800" i="1">
                                  <a:solidFill>
                                    <a:prstClr val="black"/>
                                  </a:solidFill>
                                  <a:latin typeface="Cambria Math" panose="02040503050406030204" pitchFamily="18" charset="0"/>
                                </a:rPr>
                              </m:ctrlPr>
                            </m:sSubPr>
                            <m:e>
                              <m:r>
                                <a:rPr lang="es-ES" sz="2800" i="1">
                                  <a:solidFill>
                                    <a:prstClr val="black"/>
                                  </a:solidFill>
                                  <a:latin typeface="Cambria Math" charset="0"/>
                                </a:rPr>
                                <m:t>𝑡</m:t>
                              </m:r>
                            </m:e>
                            <m:sub>
                              <m:r>
                                <a:rPr lang="es-ES" sz="2800" i="1">
                                  <a:solidFill>
                                    <a:prstClr val="black"/>
                                  </a:solidFill>
                                  <a:latin typeface="Cambria Math" panose="02040503050406030204" pitchFamily="18" charset="0"/>
                                </a:rPr>
                                <m:t>2</m:t>
                              </m:r>
                            </m:sub>
                          </m:sSub>
                        </m:e>
                        <m:sup>
                          <m:r>
                            <a:rPr lang="es-ES" sz="2800" b="0" i="1" smtClean="0">
                              <a:solidFill>
                                <a:prstClr val="black"/>
                              </a:solidFill>
                              <a:latin typeface="Cambria Math" panose="02040503050406030204" pitchFamily="18" charset="0"/>
                            </a:rPr>
                            <m:t>′</m:t>
                          </m:r>
                        </m:sup>
                      </m:sSup>
                      <m:r>
                        <a:rPr lang="es-ES" sz="2800" i="1">
                          <a:solidFill>
                            <a:prstClr val="black"/>
                          </a:solidFill>
                          <a:latin typeface="Cambria Math" charset="0"/>
                        </a:rPr>
                        <m:t>=</m:t>
                      </m:r>
                      <m:f>
                        <m:fPr>
                          <m:ctrlPr>
                            <a:rPr lang="es-ES" sz="2800" i="1">
                              <a:solidFill>
                                <a:prstClr val="black"/>
                              </a:solidFill>
                              <a:latin typeface="Cambria Math" panose="02040503050406030204" pitchFamily="18" charset="0"/>
                            </a:rPr>
                          </m:ctrlPr>
                        </m:fPr>
                        <m:num>
                          <m:r>
                            <a:rPr lang="es-ES" sz="2800" b="0" i="1" smtClean="0">
                              <a:solidFill>
                                <a:prstClr val="black"/>
                              </a:solidFill>
                              <a:latin typeface="Cambria Math" charset="0"/>
                            </a:rPr>
                            <m:t>2</m:t>
                          </m:r>
                          <m:r>
                            <a:rPr lang="es-ES" sz="2800" i="1">
                              <a:solidFill>
                                <a:prstClr val="black"/>
                              </a:solidFill>
                              <a:latin typeface="Cambria Math" charset="0"/>
                            </a:rPr>
                            <m:t>𝑙</m:t>
                          </m:r>
                          <m:r>
                            <a:rPr lang="es-ES" sz="2800" b="0" i="1" smtClean="0">
                              <a:solidFill>
                                <a:prstClr val="black"/>
                              </a:solidFill>
                              <a:latin typeface="Cambria Math" charset="0"/>
                            </a:rPr>
                            <m:t>′</m:t>
                          </m:r>
                        </m:num>
                        <m:den>
                          <m:r>
                            <a:rPr lang="es-ES" sz="2800" b="0" i="1" smtClean="0">
                              <a:solidFill>
                                <a:prstClr val="black"/>
                              </a:solidFill>
                              <a:latin typeface="Cambria Math" charset="0"/>
                            </a:rPr>
                            <m:t>𝑐</m:t>
                          </m:r>
                        </m:den>
                      </m:f>
                    </m:oMath>
                  </m:oMathPara>
                </a14:m>
                <a:endParaRPr lang="es-ES_tradnl" dirty="0"/>
              </a:p>
            </p:txBody>
          </p:sp>
        </mc:Choice>
        <mc:Fallback xmlns="">
          <p:sp>
            <p:nvSpPr>
              <p:cNvPr id="3" name="Rectángulo 2"/>
              <p:cNvSpPr>
                <a:spLocks noRot="1" noChangeAspect="1" noMove="1" noResize="1" noEditPoints="1" noAdjustHandles="1" noChangeArrowheads="1" noChangeShapeType="1" noTextEdit="1"/>
              </p:cNvSpPr>
              <p:nvPr/>
            </p:nvSpPr>
            <p:spPr>
              <a:xfrm>
                <a:off x="4155982" y="5649284"/>
                <a:ext cx="1550040" cy="934743"/>
              </a:xfrm>
              <a:prstGeom prst="rect">
                <a:avLst/>
              </a:prstGeom>
              <a:blipFill>
                <a:blip r:embed="rId2"/>
                <a:stretch>
                  <a:fillRect b="-2667"/>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2717E8E2-08F3-4085-DF3F-C25D4A67DAF7}"/>
              </a:ext>
            </a:extLst>
          </p:cNvPr>
          <p:cNvGrpSpPr/>
          <p:nvPr/>
        </p:nvGrpSpPr>
        <p:grpSpPr>
          <a:xfrm>
            <a:off x="143880" y="2060848"/>
            <a:ext cx="5071877" cy="3588436"/>
            <a:chOff x="119336" y="2060848"/>
            <a:chExt cx="5071877" cy="3588436"/>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36" y="2060848"/>
              <a:ext cx="5071877" cy="3588436"/>
            </a:xfrm>
            <a:prstGeom prst="rect">
              <a:avLst/>
            </a:prstGeom>
          </p:spPr>
        </p:pic>
        <p:sp>
          <p:nvSpPr>
            <p:cNvPr id="6" name="TextBox 5">
              <a:extLst>
                <a:ext uri="{FF2B5EF4-FFF2-40B4-BE49-F238E27FC236}">
                  <a16:creationId xmlns:a16="http://schemas.microsoft.com/office/drawing/2014/main" id="{30F44ED4-CD73-7F8D-7DCA-8E2B17280171}"/>
                </a:ext>
              </a:extLst>
            </p:cNvPr>
            <p:cNvSpPr txBox="1"/>
            <p:nvPr/>
          </p:nvSpPr>
          <p:spPr>
            <a:xfrm>
              <a:off x="1631504" y="3273951"/>
              <a:ext cx="1296144" cy="523220"/>
            </a:xfrm>
            <a:prstGeom prst="rect">
              <a:avLst/>
            </a:prstGeom>
            <a:solidFill>
              <a:schemeClr val="bg1"/>
            </a:solidFill>
          </p:spPr>
          <p:txBody>
            <a:bodyPr wrap="square" rtlCol="0">
              <a:spAutoFit/>
            </a:bodyPr>
            <a:lstStyle/>
            <a:p>
              <a:r>
                <a:rPr lang="es-ES_tradnl" sz="2800" dirty="0" err="1"/>
                <a:t>Mavis</a:t>
              </a:r>
              <a:endParaRPr lang="es-ES_tradnl" sz="2800" dirty="0"/>
            </a:p>
          </p:txBody>
        </p:sp>
      </p:grpSp>
      <p:sp>
        <p:nvSpPr>
          <p:cNvPr id="7" name="TextBox 6">
            <a:extLst>
              <a:ext uri="{FF2B5EF4-FFF2-40B4-BE49-F238E27FC236}">
                <a16:creationId xmlns:a16="http://schemas.microsoft.com/office/drawing/2014/main" id="{78549E65-80BA-8057-58A7-E2DB39A6E08E}"/>
              </a:ext>
            </a:extLst>
          </p:cNvPr>
          <p:cNvSpPr txBox="1"/>
          <p:nvPr/>
        </p:nvSpPr>
        <p:spPr>
          <a:xfrm>
            <a:off x="1404626" y="4854351"/>
            <a:ext cx="1173737" cy="523220"/>
          </a:xfrm>
          <a:prstGeom prst="rect">
            <a:avLst/>
          </a:prstGeom>
          <a:solidFill>
            <a:schemeClr val="bg1"/>
          </a:solidFill>
        </p:spPr>
        <p:txBody>
          <a:bodyPr wrap="square" rtlCol="0">
            <a:spAutoFit/>
          </a:bodyPr>
          <a:lstStyle/>
          <a:p>
            <a:r>
              <a:rPr lang="es-ES_tradnl" sz="2800" dirty="0" err="1"/>
              <a:t>Mavis</a:t>
            </a:r>
            <a:r>
              <a:rPr lang="es-ES_tradnl" sz="2800" dirty="0"/>
              <a:t>’</a:t>
            </a:r>
          </a:p>
        </p:txBody>
      </p:sp>
      <p:grpSp>
        <p:nvGrpSpPr>
          <p:cNvPr id="14" name="Group 13">
            <a:extLst>
              <a:ext uri="{FF2B5EF4-FFF2-40B4-BE49-F238E27FC236}">
                <a16:creationId xmlns:a16="http://schemas.microsoft.com/office/drawing/2014/main" id="{046A9161-CCAA-52CE-0D4E-4F8505749700}"/>
              </a:ext>
            </a:extLst>
          </p:cNvPr>
          <p:cNvGrpSpPr/>
          <p:nvPr/>
        </p:nvGrpSpPr>
        <p:grpSpPr>
          <a:xfrm>
            <a:off x="7248128" y="1372169"/>
            <a:ext cx="4237926" cy="5058944"/>
            <a:chOff x="7248128" y="1372169"/>
            <a:chExt cx="4237926" cy="5058944"/>
          </a:xfrm>
        </p:grpSpPr>
        <p:grpSp>
          <p:nvGrpSpPr>
            <p:cNvPr id="4" name="Agrupar 3"/>
            <p:cNvGrpSpPr/>
            <p:nvPr/>
          </p:nvGrpSpPr>
          <p:grpSpPr>
            <a:xfrm>
              <a:off x="7248128" y="1372169"/>
              <a:ext cx="4237926" cy="5058944"/>
              <a:chOff x="7248128" y="1372169"/>
              <a:chExt cx="4237926" cy="5058944"/>
            </a:xfrm>
          </p:grpSpPr>
          <p:pic>
            <p:nvPicPr>
              <p:cNvPr id="18" name="Imagen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8128" y="1412776"/>
                <a:ext cx="4237926" cy="5018337"/>
              </a:xfrm>
              <a:prstGeom prst="rect">
                <a:avLst/>
              </a:prstGeom>
            </p:spPr>
          </p:pic>
          <mc:AlternateContent xmlns:mc="http://schemas.openxmlformats.org/markup-compatibility/2006" xmlns:a14="http://schemas.microsoft.com/office/drawing/2010/main">
            <mc:Choice Requires="a14">
              <p:sp>
                <p:nvSpPr>
                  <p:cNvPr id="10" name="Rectángulo 9"/>
                  <p:cNvSpPr/>
                  <p:nvPr/>
                </p:nvSpPr>
                <p:spPr>
                  <a:xfrm>
                    <a:off x="8956219" y="1372169"/>
                    <a:ext cx="437748"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sz="2400" i="1">
                              <a:solidFill>
                                <a:prstClr val="black"/>
                              </a:solidFill>
                              <a:latin typeface="Cambria Math" charset="0"/>
                            </a:rPr>
                            <m:t>𝑢</m:t>
                          </m:r>
                        </m:oMath>
                      </m:oMathPara>
                    </a14:m>
                    <a:endParaRPr lang="es-ES_tradnl" sz="1600" dirty="0"/>
                  </a:p>
                </p:txBody>
              </p:sp>
            </mc:Choice>
            <mc:Fallback xmlns="">
              <p:sp>
                <p:nvSpPr>
                  <p:cNvPr id="10" name="Rectángulo 9"/>
                  <p:cNvSpPr>
                    <a:spLocks noRot="1" noChangeAspect="1" noMove="1" noResize="1" noEditPoints="1" noAdjustHandles="1" noChangeArrowheads="1" noChangeShapeType="1" noTextEdit="1"/>
                  </p:cNvSpPr>
                  <p:nvPr/>
                </p:nvSpPr>
                <p:spPr>
                  <a:xfrm>
                    <a:off x="8956219" y="1372169"/>
                    <a:ext cx="437748" cy="461665"/>
                  </a:xfrm>
                  <a:prstGeom prst="rect">
                    <a:avLst/>
                  </a:prstGeom>
                  <a:blipFill rotWithShape="0">
                    <a:blip r:embed="rId6"/>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2" name="Rectángulo 11"/>
                  <p:cNvSpPr/>
                  <p:nvPr/>
                </p:nvSpPr>
                <p:spPr>
                  <a:xfrm>
                    <a:off x="10200456" y="2996952"/>
                    <a:ext cx="437748"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sz="2400" i="1">
                              <a:solidFill>
                                <a:prstClr val="black"/>
                              </a:solidFill>
                              <a:latin typeface="Cambria Math" charset="0"/>
                            </a:rPr>
                            <m:t>𝑢</m:t>
                          </m:r>
                        </m:oMath>
                      </m:oMathPara>
                    </a14:m>
                    <a:endParaRPr lang="es-ES_tradnl" sz="1600" dirty="0"/>
                  </a:p>
                </p:txBody>
              </p:sp>
            </mc:Choice>
            <mc:Fallback xmlns="">
              <p:sp>
                <p:nvSpPr>
                  <p:cNvPr id="12" name="Rectángulo 11"/>
                  <p:cNvSpPr>
                    <a:spLocks noRot="1" noChangeAspect="1" noMove="1" noResize="1" noEditPoints="1" noAdjustHandles="1" noChangeArrowheads="1" noChangeShapeType="1" noTextEdit="1"/>
                  </p:cNvSpPr>
                  <p:nvPr/>
                </p:nvSpPr>
                <p:spPr>
                  <a:xfrm>
                    <a:off x="10200456" y="2996952"/>
                    <a:ext cx="437748" cy="461665"/>
                  </a:xfrm>
                  <a:prstGeom prst="rect">
                    <a:avLst/>
                  </a:prstGeom>
                  <a:blipFill rotWithShape="0">
                    <a:blip r:embed="rId7"/>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3" name="Rectángulo 12"/>
                  <p:cNvSpPr/>
                  <p:nvPr/>
                </p:nvSpPr>
                <p:spPr>
                  <a:xfrm>
                    <a:off x="10638204" y="4623519"/>
                    <a:ext cx="437748" cy="46166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sz="2400" i="1">
                              <a:solidFill>
                                <a:prstClr val="black"/>
                              </a:solidFill>
                              <a:latin typeface="Cambria Math" charset="0"/>
                            </a:rPr>
                            <m:t>𝑢</m:t>
                          </m:r>
                        </m:oMath>
                      </m:oMathPara>
                    </a14:m>
                    <a:endParaRPr lang="es-ES_tradnl" sz="1600" dirty="0"/>
                  </a:p>
                </p:txBody>
              </p:sp>
            </mc:Choice>
            <mc:Fallback xmlns="">
              <p:sp>
                <p:nvSpPr>
                  <p:cNvPr id="13" name="Rectángulo 12"/>
                  <p:cNvSpPr>
                    <a:spLocks noRot="1" noChangeAspect="1" noMove="1" noResize="1" noEditPoints="1" noAdjustHandles="1" noChangeArrowheads="1" noChangeShapeType="1" noTextEdit="1"/>
                  </p:cNvSpPr>
                  <p:nvPr/>
                </p:nvSpPr>
                <p:spPr>
                  <a:xfrm>
                    <a:off x="10638204" y="4623519"/>
                    <a:ext cx="437748" cy="461665"/>
                  </a:xfrm>
                  <a:prstGeom prst="rect">
                    <a:avLst/>
                  </a:prstGeom>
                  <a:blipFill rotWithShape="0">
                    <a:blip r:embed="rId6"/>
                    <a:stretch>
                      <a:fillRect/>
                    </a:stretch>
                  </a:blipFill>
                </p:spPr>
                <p:txBody>
                  <a:bodyPr/>
                  <a:lstStyle/>
                  <a:p>
                    <a:r>
                      <a:rPr lang="es-ES_tradnl">
                        <a:noFill/>
                      </a:rPr>
                      <a:t> </a:t>
                    </a:r>
                  </a:p>
                </p:txBody>
              </p:sp>
            </mc:Fallback>
          </mc:AlternateContent>
        </p:grpSp>
        <p:sp>
          <p:nvSpPr>
            <p:cNvPr id="8" name="TextBox 7">
              <a:extLst>
                <a:ext uri="{FF2B5EF4-FFF2-40B4-BE49-F238E27FC236}">
                  <a16:creationId xmlns:a16="http://schemas.microsoft.com/office/drawing/2014/main" id="{9C41BDA1-9771-7901-6CD7-CD357D0763E4}"/>
                </a:ext>
              </a:extLst>
            </p:cNvPr>
            <p:cNvSpPr txBox="1"/>
            <p:nvPr/>
          </p:nvSpPr>
          <p:spPr>
            <a:xfrm>
              <a:off x="9737974" y="1845404"/>
              <a:ext cx="1362711" cy="430887"/>
            </a:xfrm>
            <a:prstGeom prst="rect">
              <a:avLst/>
            </a:prstGeom>
            <a:solidFill>
              <a:schemeClr val="bg1"/>
            </a:solidFill>
          </p:spPr>
          <p:txBody>
            <a:bodyPr wrap="square" lIns="0" tIns="0" rIns="0" bIns="0" rtlCol="0">
              <a:spAutoFit/>
            </a:bodyPr>
            <a:lstStyle/>
            <a:p>
              <a:r>
                <a:rPr lang="es-ES_tradnl" sz="2800" dirty="0" err="1"/>
                <a:t>Stanley’s</a:t>
              </a:r>
              <a:endParaRPr lang="es-ES_tradnl" sz="2800" dirty="0"/>
            </a:p>
          </p:txBody>
        </p:sp>
      </p:grpSp>
    </p:spTree>
    <p:extLst>
      <p:ext uri="{BB962C8B-B14F-4D97-AF65-F5344CB8AC3E}">
        <p14:creationId xmlns:p14="http://schemas.microsoft.com/office/powerpoint/2010/main" val="47311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D627AD1A-E829-8CDB-BC3F-24AFD07D610A}"/>
              </a:ext>
            </a:extLst>
          </p:cNvPr>
          <p:cNvGrpSpPr/>
          <p:nvPr/>
        </p:nvGrpSpPr>
        <p:grpSpPr>
          <a:xfrm>
            <a:off x="-24680" y="44624"/>
            <a:ext cx="5596907" cy="2954248"/>
            <a:chOff x="-24680" y="44624"/>
            <a:chExt cx="5596907" cy="2954248"/>
          </a:xfrm>
        </p:grpSpPr>
        <p:grpSp>
          <p:nvGrpSpPr>
            <p:cNvPr id="30" name="Group 29">
              <a:extLst>
                <a:ext uri="{FF2B5EF4-FFF2-40B4-BE49-F238E27FC236}">
                  <a16:creationId xmlns:a16="http://schemas.microsoft.com/office/drawing/2014/main" id="{D1CE56EE-21B2-86F7-F16B-3275E281A514}"/>
                </a:ext>
              </a:extLst>
            </p:cNvPr>
            <p:cNvGrpSpPr/>
            <p:nvPr/>
          </p:nvGrpSpPr>
          <p:grpSpPr>
            <a:xfrm>
              <a:off x="-24680" y="44624"/>
              <a:ext cx="5596907" cy="2954248"/>
              <a:chOff x="-7978" y="-3788"/>
              <a:chExt cx="5596907" cy="2954248"/>
            </a:xfrm>
          </p:grpSpPr>
          <mc:AlternateContent xmlns:mc="http://schemas.openxmlformats.org/markup-compatibility/2006" xmlns:a14="http://schemas.microsoft.com/office/drawing/2010/main">
            <mc:Choice Requires="a14">
              <p:sp>
                <p:nvSpPr>
                  <p:cNvPr id="16" name="CuadroTexto 15"/>
                  <p:cNvSpPr txBox="1"/>
                  <p:nvPr/>
                </p:nvSpPr>
                <p:spPr>
                  <a:xfrm>
                    <a:off x="2235442" y="1605056"/>
                    <a:ext cx="1011752" cy="584775"/>
                  </a:xfrm>
                  <a:prstGeom prst="rect">
                    <a:avLst/>
                  </a:prstGeom>
                  <a:noFill/>
                </p:spPr>
                <p:txBody>
                  <a:bodyPr wrap="none" rtlCol="0">
                    <a:spAutoFit/>
                  </a:bodyPr>
                  <a:lstStyle/>
                  <a:p>
                    <a:r>
                      <a:rPr lang="es-ES_tradnl" sz="3200" i="1" dirty="0">
                        <a:latin typeface="Times New Roman" charset="0"/>
                        <a:ea typeface="Times New Roman" charset="0"/>
                        <a:cs typeface="Times New Roman" charset="0"/>
                      </a:rPr>
                      <a:t>c · </a:t>
                    </a:r>
                    <a14:m>
                      <m:oMath xmlns:m="http://schemas.openxmlformats.org/officeDocument/2006/math">
                        <m:sSub>
                          <m:sSubPr>
                            <m:ctrlPr>
                              <a:rPr lang="es-ES" sz="3200" i="1">
                                <a:latin typeface="Cambria Math" panose="02040503050406030204" pitchFamily="18" charset="0"/>
                              </a:rPr>
                            </m:ctrlPr>
                          </m:sSubPr>
                          <m:e>
                            <m:r>
                              <a:rPr lang="es-ES" sz="3200" i="1">
                                <a:latin typeface="Cambria Math" charset="0"/>
                              </a:rPr>
                              <m:t>𝑡</m:t>
                            </m:r>
                          </m:e>
                          <m:sub>
                            <m:r>
                              <a:rPr lang="es-ES" sz="3200" i="1">
                                <a:latin typeface="Cambria Math" panose="02040503050406030204" pitchFamily="18" charset="0"/>
                              </a:rPr>
                              <m:t>1</m:t>
                            </m:r>
                          </m:sub>
                        </m:sSub>
                      </m:oMath>
                    </a14:m>
                    <a:endParaRPr lang="es-ES_tradnl" sz="3200" i="1" dirty="0">
                      <a:latin typeface="Times New Roman" charset="0"/>
                      <a:ea typeface="Times New Roman" charset="0"/>
                      <a:cs typeface="Times New Roman" charset="0"/>
                    </a:endParaRPr>
                  </a:p>
                </p:txBody>
              </p:sp>
            </mc:Choice>
            <mc:Fallback xmlns="">
              <p:sp>
                <p:nvSpPr>
                  <p:cNvPr id="16" name="CuadroTexto 15"/>
                  <p:cNvSpPr txBox="1">
                    <a:spLocks noRot="1" noChangeAspect="1" noMove="1" noResize="1" noEditPoints="1" noAdjustHandles="1" noChangeArrowheads="1" noChangeShapeType="1" noTextEdit="1"/>
                  </p:cNvSpPr>
                  <p:nvPr/>
                </p:nvSpPr>
                <p:spPr>
                  <a:xfrm>
                    <a:off x="2235442" y="1605056"/>
                    <a:ext cx="1011752" cy="584775"/>
                  </a:xfrm>
                  <a:prstGeom prst="rect">
                    <a:avLst/>
                  </a:prstGeom>
                  <a:blipFill>
                    <a:blip r:embed="rId2"/>
                    <a:stretch>
                      <a:fillRect l="-14815" t="-14894" b="-31915"/>
                    </a:stretch>
                  </a:blipFill>
                </p:spPr>
                <p:txBody>
                  <a:bodyPr/>
                  <a:lstStyle/>
                  <a:p>
                    <a:r>
                      <a:rPr lang="en-US">
                        <a:noFill/>
                      </a:rPr>
                      <a:t> </a:t>
                    </a:r>
                  </a:p>
                </p:txBody>
              </p:sp>
            </mc:Fallback>
          </mc:AlternateContent>
          <p:grpSp>
            <p:nvGrpSpPr>
              <p:cNvPr id="4" name="Agrupar 3"/>
              <p:cNvGrpSpPr/>
              <p:nvPr/>
            </p:nvGrpSpPr>
            <p:grpSpPr>
              <a:xfrm>
                <a:off x="3056989" y="92755"/>
                <a:ext cx="2531940" cy="2857705"/>
                <a:chOff x="3056213" y="380997"/>
                <a:chExt cx="2531940" cy="2857705"/>
              </a:xfrm>
            </p:grpSpPr>
            <p:pic>
              <p:nvPicPr>
                <p:cNvPr id="26" name="Imagen 25"/>
                <p:cNvPicPr>
                  <a:picLocks noChangeAspect="1"/>
                </p:cNvPicPr>
                <p:nvPr/>
              </p:nvPicPr>
              <p:blipFill rotWithShape="1">
                <a:blip r:embed="rId3">
                  <a:extLst>
                    <a:ext uri="{28A0092B-C50C-407E-A947-70E740481C1C}">
                      <a14:useLocalDpi xmlns:a14="http://schemas.microsoft.com/office/drawing/2010/main" val="0"/>
                    </a:ext>
                  </a:extLst>
                </a:blip>
                <a:srcRect t="11274" r="43929" b="66997"/>
                <a:stretch/>
              </p:blipFill>
              <p:spPr>
                <a:xfrm>
                  <a:off x="3056213" y="2076824"/>
                  <a:ext cx="2531940" cy="1161878"/>
                </a:xfrm>
                <a:prstGeom prst="rect">
                  <a:avLst/>
                </a:prstGeom>
              </p:spPr>
            </p:pic>
            <p:cxnSp>
              <p:nvCxnSpPr>
                <p:cNvPr id="12" name="Conector recto 11"/>
                <p:cNvCxnSpPr/>
                <p:nvPr/>
              </p:nvCxnSpPr>
              <p:spPr>
                <a:xfrm flipV="1">
                  <a:off x="5259488" y="380997"/>
                  <a:ext cx="0" cy="226837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18" name="Conector recto de flecha 17"/>
              <p:cNvCxnSpPr/>
              <p:nvPr/>
            </p:nvCxnSpPr>
            <p:spPr>
              <a:xfrm flipV="1">
                <a:off x="219703" y="2253257"/>
                <a:ext cx="5040561" cy="6829"/>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2" name="Imagen 21"/>
              <p:cNvPicPr>
                <a:picLocks noChangeAspect="1"/>
              </p:cNvPicPr>
              <p:nvPr/>
            </p:nvPicPr>
            <p:blipFill rotWithShape="1">
              <a:blip r:embed="rId3">
                <a:extLst>
                  <a:ext uri="{28A0092B-C50C-407E-A947-70E740481C1C}">
                    <a14:useLocalDpi xmlns:a14="http://schemas.microsoft.com/office/drawing/2010/main" val="0"/>
                  </a:ext>
                </a:extLst>
              </a:blip>
              <a:srcRect r="43929" b="66997"/>
              <a:stretch/>
            </p:blipFill>
            <p:spPr>
              <a:xfrm>
                <a:off x="-7978" y="-1890"/>
                <a:ext cx="2590860" cy="1556677"/>
              </a:xfrm>
              <a:prstGeom prst="rect">
                <a:avLst/>
              </a:prstGeom>
            </p:spPr>
          </p:pic>
          <mc:AlternateContent xmlns:mc="http://schemas.openxmlformats.org/markup-compatibility/2006" xmlns:a14="http://schemas.microsoft.com/office/drawing/2010/main">
            <mc:Choice Requires="a14">
              <p:sp>
                <p:nvSpPr>
                  <p:cNvPr id="45" name="Rectángulo 44"/>
                  <p:cNvSpPr/>
                  <p:nvPr/>
                </p:nvSpPr>
                <p:spPr>
                  <a:xfrm>
                    <a:off x="1970668" y="-3788"/>
                    <a:ext cx="447935" cy="407247"/>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s-ES" sz="2400" i="1">
                              <a:solidFill>
                                <a:prstClr val="black"/>
                              </a:solidFill>
                              <a:latin typeface="Cambria Math" charset="0"/>
                            </a:rPr>
                            <m:t>𝑢</m:t>
                          </m:r>
                        </m:oMath>
                      </m:oMathPara>
                    </a14:m>
                    <a:endParaRPr lang="es-ES_tradnl" sz="1600" dirty="0"/>
                  </a:p>
                </p:txBody>
              </p:sp>
            </mc:Choice>
            <mc:Fallback xmlns="">
              <p:sp>
                <p:nvSpPr>
                  <p:cNvPr id="45" name="Rectángulo 44"/>
                  <p:cNvSpPr>
                    <a:spLocks noRot="1" noChangeAspect="1" noMove="1" noResize="1" noEditPoints="1" noAdjustHandles="1" noChangeArrowheads="1" noChangeShapeType="1" noTextEdit="1"/>
                  </p:cNvSpPr>
                  <p:nvPr/>
                </p:nvSpPr>
                <p:spPr>
                  <a:xfrm>
                    <a:off x="1970668" y="-3788"/>
                    <a:ext cx="447935" cy="4072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uadroTexto 14"/>
                  <p:cNvSpPr txBox="1"/>
                  <p:nvPr/>
                </p:nvSpPr>
                <p:spPr>
                  <a:xfrm>
                    <a:off x="3363210" y="442576"/>
                    <a:ext cx="1034194" cy="584775"/>
                  </a:xfrm>
                  <a:prstGeom prst="rect">
                    <a:avLst/>
                  </a:prstGeom>
                  <a:noFill/>
                </p:spPr>
                <p:txBody>
                  <a:bodyPr wrap="none" rtlCol="0">
                    <a:spAutoFit/>
                  </a:bodyPr>
                  <a:lstStyle/>
                  <a:p>
                    <a:r>
                      <a:rPr lang="es-ES_tradnl" sz="3200" i="1" dirty="0">
                        <a:latin typeface="Times New Roman" charset="0"/>
                        <a:ea typeface="Times New Roman" charset="0"/>
                        <a:cs typeface="Times New Roman" charset="0"/>
                      </a:rPr>
                      <a:t>u · </a:t>
                    </a:r>
                    <a14:m>
                      <m:oMath xmlns:m="http://schemas.openxmlformats.org/officeDocument/2006/math">
                        <m:sSub>
                          <m:sSubPr>
                            <m:ctrlPr>
                              <a:rPr lang="es-ES" sz="3200" i="1">
                                <a:latin typeface="Cambria Math" panose="02040503050406030204" pitchFamily="18" charset="0"/>
                              </a:rPr>
                            </m:ctrlPr>
                          </m:sSubPr>
                          <m:e>
                            <m:r>
                              <a:rPr lang="es-ES" sz="3200" i="1">
                                <a:latin typeface="Cambria Math" charset="0"/>
                              </a:rPr>
                              <m:t>𝑡</m:t>
                            </m:r>
                          </m:e>
                          <m:sub>
                            <m:r>
                              <a:rPr lang="es-ES" sz="3200" i="1">
                                <a:latin typeface="Cambria Math" panose="02040503050406030204" pitchFamily="18" charset="0"/>
                              </a:rPr>
                              <m:t>1</m:t>
                            </m:r>
                          </m:sub>
                        </m:sSub>
                      </m:oMath>
                    </a14:m>
                    <a:endParaRPr lang="es-ES_tradnl" sz="3200" i="1" dirty="0">
                      <a:latin typeface="Times New Roman" charset="0"/>
                      <a:ea typeface="Times New Roman" charset="0"/>
                      <a:cs typeface="Times New Roman" charset="0"/>
                    </a:endParaRPr>
                  </a:p>
                </p:txBody>
              </p:sp>
            </mc:Choice>
            <mc:Fallback xmlns="">
              <p:sp>
                <p:nvSpPr>
                  <p:cNvPr id="15" name="CuadroTexto 14"/>
                  <p:cNvSpPr txBox="1">
                    <a:spLocks noRot="1" noChangeAspect="1" noMove="1" noResize="1" noEditPoints="1" noAdjustHandles="1" noChangeArrowheads="1" noChangeShapeType="1" noTextEdit="1"/>
                  </p:cNvSpPr>
                  <p:nvPr/>
                </p:nvSpPr>
                <p:spPr>
                  <a:xfrm>
                    <a:off x="3363210" y="442576"/>
                    <a:ext cx="1034194" cy="584775"/>
                  </a:xfrm>
                  <a:prstGeom prst="rect">
                    <a:avLst/>
                  </a:prstGeom>
                  <a:blipFill>
                    <a:blip r:embed="rId5"/>
                    <a:stretch>
                      <a:fillRect l="-14458" t="-12766" b="-31915"/>
                    </a:stretch>
                  </a:blipFill>
                </p:spPr>
                <p:txBody>
                  <a:bodyPr/>
                  <a:lstStyle/>
                  <a:p>
                    <a:r>
                      <a:rPr lang="en-US">
                        <a:noFill/>
                      </a:rPr>
                      <a:t> </a:t>
                    </a:r>
                  </a:p>
                </p:txBody>
              </p:sp>
            </mc:Fallback>
          </mc:AlternateContent>
          <p:cxnSp>
            <p:nvCxnSpPr>
              <p:cNvPr id="14" name="Conector recto de flecha 13"/>
              <p:cNvCxnSpPr/>
              <p:nvPr/>
            </p:nvCxnSpPr>
            <p:spPr>
              <a:xfrm flipV="1">
                <a:off x="2229197" y="982839"/>
                <a:ext cx="3031067" cy="3543"/>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flipV="1">
                <a:off x="213951" y="542280"/>
                <a:ext cx="0" cy="22683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Conector recto 36"/>
              <p:cNvCxnSpPr/>
              <p:nvPr/>
            </p:nvCxnSpPr>
            <p:spPr>
              <a:xfrm flipV="1">
                <a:off x="2216417" y="542280"/>
                <a:ext cx="0" cy="226837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20" name="Conector recto de flecha 19"/>
            <p:cNvCxnSpPr/>
            <p:nvPr/>
          </p:nvCxnSpPr>
          <p:spPr>
            <a:xfrm>
              <a:off x="233717" y="1031251"/>
              <a:ext cx="1944216"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CuadroTexto 31"/>
              <p:cNvSpPr txBox="1"/>
              <p:nvPr/>
            </p:nvSpPr>
            <p:spPr>
              <a:xfrm>
                <a:off x="1295760" y="3597833"/>
                <a:ext cx="2186176" cy="584775"/>
              </a:xfrm>
              <a:prstGeom prst="rect">
                <a:avLst/>
              </a:prstGeom>
              <a:noFill/>
            </p:spPr>
            <p:txBody>
              <a:bodyPr wrap="none" rtlCol="0">
                <a:spAutoFit/>
              </a:bodyPr>
              <a:lstStyle/>
              <a:p>
                <a:r>
                  <a:rPr lang="es-ES_tradnl" sz="3200" i="1" dirty="0">
                    <a:latin typeface="Times New Roman" charset="0"/>
                    <a:ea typeface="Times New Roman" charset="0"/>
                    <a:cs typeface="Times New Roman" charset="0"/>
                  </a:rPr>
                  <a:t>c · </a:t>
                </a:r>
                <a14:m>
                  <m:oMath xmlns:m="http://schemas.openxmlformats.org/officeDocument/2006/math">
                    <m:r>
                      <a:rPr lang="es-ES" sz="3200">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charset="0"/>
                          </a:rPr>
                          <m:t>𝑡</m:t>
                        </m:r>
                      </m:e>
                      <m:sub>
                        <m:r>
                          <a:rPr lang="es-ES" sz="3200" i="1">
                            <a:latin typeface="Cambria Math" panose="02040503050406030204" pitchFamily="18" charset="0"/>
                          </a:rPr>
                          <m:t>2</m:t>
                        </m:r>
                      </m:sub>
                    </m:sSub>
                    <m:r>
                      <a:rPr lang="es-ES" sz="3200" i="1">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charset="0"/>
                          </a:rPr>
                          <m:t>𝑡</m:t>
                        </m:r>
                      </m:e>
                      <m:sub>
                        <m:r>
                          <a:rPr lang="es-ES" sz="3200" i="1">
                            <a:latin typeface="Cambria Math" panose="02040503050406030204" pitchFamily="18" charset="0"/>
                          </a:rPr>
                          <m:t>1</m:t>
                        </m:r>
                      </m:sub>
                    </m:sSub>
                    <m:r>
                      <a:rPr lang="es-ES" sz="3200" i="1">
                        <a:latin typeface="Cambria Math" panose="02040503050406030204" pitchFamily="18" charset="0"/>
                      </a:rPr>
                      <m:t>)</m:t>
                    </m:r>
                  </m:oMath>
                </a14:m>
                <a:endParaRPr lang="es-ES_tradnl" sz="3200" i="1" dirty="0">
                  <a:latin typeface="Times New Roman" charset="0"/>
                  <a:ea typeface="Times New Roman" charset="0"/>
                  <a:cs typeface="Times New Roman" charset="0"/>
                </a:endParaRPr>
              </a:p>
            </p:txBody>
          </p:sp>
        </mc:Choice>
        <mc:Fallback xmlns="">
          <p:sp>
            <p:nvSpPr>
              <p:cNvPr id="32" name="CuadroTexto 31"/>
              <p:cNvSpPr txBox="1">
                <a:spLocks noRot="1" noChangeAspect="1" noMove="1" noResize="1" noEditPoints="1" noAdjustHandles="1" noChangeArrowheads="1" noChangeShapeType="1" noTextEdit="1"/>
              </p:cNvSpPr>
              <p:nvPr/>
            </p:nvSpPr>
            <p:spPr>
              <a:xfrm>
                <a:off x="1295760" y="3597833"/>
                <a:ext cx="2186176" cy="584775"/>
              </a:xfrm>
              <a:prstGeom prst="rect">
                <a:avLst/>
              </a:prstGeom>
              <a:blipFill>
                <a:blip r:embed="rId6"/>
                <a:stretch>
                  <a:fillRect l="-7514" t="-14894" r="-3468" b="-319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uadroTexto 32"/>
              <p:cNvSpPr txBox="1"/>
              <p:nvPr/>
            </p:nvSpPr>
            <p:spPr>
              <a:xfrm>
                <a:off x="5848766" y="2766814"/>
                <a:ext cx="2199000" cy="584775"/>
              </a:xfrm>
              <a:prstGeom prst="rect">
                <a:avLst/>
              </a:prstGeom>
              <a:noFill/>
            </p:spPr>
            <p:txBody>
              <a:bodyPr wrap="none" rtlCol="0">
                <a:spAutoFit/>
              </a:bodyPr>
              <a:lstStyle/>
              <a:p>
                <a:r>
                  <a:rPr lang="es-ES_tradnl" sz="3200" i="1" dirty="0">
                    <a:latin typeface="Times New Roman" charset="0"/>
                    <a:ea typeface="Times New Roman" charset="0"/>
                    <a:cs typeface="Times New Roman" charset="0"/>
                  </a:rPr>
                  <a:t>u ·</a:t>
                </a:r>
                <a:r>
                  <a:rPr lang="es-ES" sz="3200" dirty="0"/>
                  <a:t> </a:t>
                </a:r>
                <a14:m>
                  <m:oMath xmlns:m="http://schemas.openxmlformats.org/officeDocument/2006/math">
                    <m:r>
                      <a:rPr lang="es-ES" sz="3200" b="0" i="0" smtClean="0">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charset="0"/>
                          </a:rPr>
                          <m:t>𝑡</m:t>
                        </m:r>
                      </m:e>
                      <m:sub>
                        <m:r>
                          <a:rPr lang="es-ES" sz="3200" b="0" i="1" smtClean="0">
                            <a:latin typeface="Cambria Math" panose="02040503050406030204" pitchFamily="18" charset="0"/>
                          </a:rPr>
                          <m:t>2</m:t>
                        </m:r>
                      </m:sub>
                    </m:sSub>
                    <m:r>
                      <a:rPr lang="es-ES" sz="3200" b="0" i="1" smtClean="0">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charset="0"/>
                          </a:rPr>
                          <m:t>𝑡</m:t>
                        </m:r>
                      </m:e>
                      <m:sub>
                        <m:r>
                          <a:rPr lang="es-ES" sz="3200" i="1">
                            <a:latin typeface="Cambria Math" panose="02040503050406030204" pitchFamily="18" charset="0"/>
                          </a:rPr>
                          <m:t>1</m:t>
                        </m:r>
                      </m:sub>
                    </m:sSub>
                    <m:r>
                      <a:rPr lang="es-ES" sz="3200" b="0" i="1" smtClean="0">
                        <a:latin typeface="Cambria Math" panose="02040503050406030204" pitchFamily="18" charset="0"/>
                      </a:rPr>
                      <m:t>)</m:t>
                    </m:r>
                  </m:oMath>
                </a14:m>
                <a:endParaRPr lang="es-ES_tradnl" sz="3200" i="1" dirty="0">
                  <a:latin typeface="Times New Roman" charset="0"/>
                  <a:ea typeface="Times New Roman" charset="0"/>
                  <a:cs typeface="Times New Roman" charset="0"/>
                </a:endParaRPr>
              </a:p>
            </p:txBody>
          </p:sp>
        </mc:Choice>
        <mc:Fallback xmlns="">
          <p:sp>
            <p:nvSpPr>
              <p:cNvPr id="33" name="CuadroTexto 32"/>
              <p:cNvSpPr txBox="1">
                <a:spLocks noRot="1" noChangeAspect="1" noMove="1" noResize="1" noEditPoints="1" noAdjustHandles="1" noChangeArrowheads="1" noChangeShapeType="1" noTextEdit="1"/>
              </p:cNvSpPr>
              <p:nvPr/>
            </p:nvSpPr>
            <p:spPr>
              <a:xfrm>
                <a:off x="5848766" y="2766814"/>
                <a:ext cx="2199000" cy="584775"/>
              </a:xfrm>
              <a:prstGeom prst="rect">
                <a:avLst/>
              </a:prstGeom>
              <a:blipFill>
                <a:blip r:embed="rId7"/>
                <a:stretch>
                  <a:fillRect l="-6897" t="-14894" r="-3448" b="-29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uadroTexto 18"/>
              <p:cNvSpPr txBox="1"/>
              <p:nvPr/>
            </p:nvSpPr>
            <p:spPr>
              <a:xfrm>
                <a:off x="5848766" y="730273"/>
                <a:ext cx="21618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800" b="0" i="1" smtClean="0">
                          <a:latin typeface="Cambria Math" charset="0"/>
                        </a:rPr>
                        <m:t>𝑐</m:t>
                      </m:r>
                      <m:r>
                        <a:rPr lang="es-ES" sz="2800" b="0" i="1" smtClean="0">
                          <a:latin typeface="Cambria Math" charset="0"/>
                        </a:rPr>
                        <m:t> </m:t>
                      </m:r>
                      <m:sSub>
                        <m:sSubPr>
                          <m:ctrlPr>
                            <a:rPr lang="es-ES" sz="2800" b="0" i="1" smtClean="0">
                              <a:latin typeface="Cambria Math" panose="02040503050406030204" pitchFamily="18" charset="0"/>
                            </a:rPr>
                          </m:ctrlPr>
                        </m:sSubPr>
                        <m:e>
                          <m:r>
                            <a:rPr lang="es-ES" sz="2800" b="0" i="1" smtClean="0">
                              <a:latin typeface="Cambria Math" charset="0"/>
                            </a:rPr>
                            <m:t>𝑡</m:t>
                          </m:r>
                        </m:e>
                        <m:sub>
                          <m:r>
                            <a:rPr lang="es-ES" sz="2800" b="0" i="1" smtClean="0">
                              <a:latin typeface="Cambria Math" panose="02040503050406030204" pitchFamily="18" charset="0"/>
                            </a:rPr>
                            <m:t>1</m:t>
                          </m:r>
                        </m:sub>
                      </m:sSub>
                      <m:r>
                        <a:rPr lang="es-ES" sz="2800" b="0" i="1" smtClean="0">
                          <a:latin typeface="Cambria Math" charset="0"/>
                        </a:rPr>
                        <m:t>=</m:t>
                      </m:r>
                      <m:r>
                        <a:rPr lang="es-ES" sz="2800" b="0" i="1" smtClean="0">
                          <a:latin typeface="Cambria Math" charset="0"/>
                        </a:rPr>
                        <m:t>𝑙</m:t>
                      </m:r>
                      <m:r>
                        <a:rPr lang="es-ES" sz="2800" b="0" i="1" smtClean="0">
                          <a:latin typeface="Cambria Math" charset="0"/>
                        </a:rPr>
                        <m:t>+</m:t>
                      </m:r>
                      <m:r>
                        <a:rPr lang="es-ES" sz="2800" b="0" i="1" smtClean="0">
                          <a:latin typeface="Cambria Math" charset="0"/>
                        </a:rPr>
                        <m:t>𝑢</m:t>
                      </m:r>
                      <m:sSub>
                        <m:sSubPr>
                          <m:ctrlPr>
                            <a:rPr lang="es-ES" sz="2800" b="0" i="1" smtClean="0">
                              <a:latin typeface="Cambria Math" panose="02040503050406030204" pitchFamily="18" charset="0"/>
                            </a:rPr>
                          </m:ctrlPr>
                        </m:sSubPr>
                        <m:e>
                          <m:r>
                            <a:rPr lang="es-ES" sz="2800" b="0" i="1" smtClean="0">
                              <a:latin typeface="Cambria Math" charset="0"/>
                            </a:rPr>
                            <m:t>𝑡</m:t>
                          </m:r>
                        </m:e>
                        <m:sub>
                          <m:r>
                            <a:rPr lang="es-ES" sz="2800" b="0" i="1" smtClean="0">
                              <a:latin typeface="Cambria Math" panose="02040503050406030204" pitchFamily="18" charset="0"/>
                            </a:rPr>
                            <m:t>1</m:t>
                          </m:r>
                        </m:sub>
                      </m:sSub>
                    </m:oMath>
                  </m:oMathPara>
                </a14:m>
                <a:endParaRPr lang="es-ES_tradnl" sz="2800" dirty="0"/>
              </a:p>
            </p:txBody>
          </p:sp>
        </mc:Choice>
        <mc:Fallback xmlns="">
          <p:sp>
            <p:nvSpPr>
              <p:cNvPr id="19" name="CuadroTexto 18"/>
              <p:cNvSpPr txBox="1">
                <a:spLocks noRot="1" noChangeAspect="1" noMove="1" noResize="1" noEditPoints="1" noAdjustHandles="1" noChangeArrowheads="1" noChangeShapeType="1" noTextEdit="1"/>
              </p:cNvSpPr>
              <p:nvPr/>
            </p:nvSpPr>
            <p:spPr>
              <a:xfrm>
                <a:off x="5848766" y="730273"/>
                <a:ext cx="2161810" cy="430887"/>
              </a:xfrm>
              <a:prstGeom prst="rect">
                <a:avLst/>
              </a:prstGeom>
              <a:blipFill>
                <a:blip r:embed="rId8"/>
                <a:stretch>
                  <a:fillRect l="-1754" t="-8571" r="-1170" b="-3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CuadroTexto 38"/>
              <p:cNvSpPr txBox="1"/>
              <p:nvPr/>
            </p:nvSpPr>
            <p:spPr>
              <a:xfrm>
                <a:off x="6081996" y="1366191"/>
                <a:ext cx="1922449" cy="620554"/>
              </a:xfrm>
              <a:prstGeom prst="rect">
                <a:avLst/>
              </a:prstGeom>
              <a:solidFill>
                <a:schemeClr val="accent6">
                  <a:lumMod val="20000"/>
                  <a:lumOff val="80000"/>
                </a:schemeClr>
              </a:solidFill>
            </p:spPr>
            <p:txBody>
              <a:bodyPr wrap="none" lIns="0" tIns="0" rIns="0" bIns="0" rtlCol="0">
                <a:spAutoFit/>
              </a:bodyPr>
              <a:lstStyle/>
              <a:p>
                <a14:m>
                  <m:oMath xmlns:m="http://schemas.openxmlformats.org/officeDocument/2006/math">
                    <m:sSub>
                      <m:sSubPr>
                        <m:ctrlPr>
                          <a:rPr lang="es-ES" sz="2800" b="0" i="1" smtClean="0">
                            <a:latin typeface="Cambria Math" panose="02040503050406030204" pitchFamily="18" charset="0"/>
                            <a:ea typeface="Cambria Math" panose="02040503050406030204" pitchFamily="18" charset="0"/>
                          </a:rPr>
                        </m:ctrlPr>
                      </m:sSubPr>
                      <m:e>
                        <m:r>
                          <a:rPr lang="es-ES" sz="2800" b="0" i="1" smtClean="0">
                            <a:latin typeface="Cambria Math" panose="02040503050406030204" pitchFamily="18" charset="0"/>
                            <a:ea typeface="Cambria Math" panose="02040503050406030204" pitchFamily="18" charset="0"/>
                          </a:rPr>
                          <m:t>𝑡</m:t>
                        </m:r>
                      </m:e>
                      <m:sub>
                        <m:r>
                          <a:rPr lang="es-ES" sz="2800" b="0" i="1" smtClean="0">
                            <a:latin typeface="Cambria Math" panose="02040503050406030204" pitchFamily="18" charset="0"/>
                            <a:ea typeface="Cambria Math" panose="02040503050406030204" pitchFamily="18" charset="0"/>
                          </a:rPr>
                          <m:t>1</m:t>
                        </m:r>
                      </m:sub>
                    </m:sSub>
                    <m:r>
                      <a:rPr lang="es-ES" sz="2800" b="0" i="1" smtClean="0">
                        <a:latin typeface="Cambria Math" panose="02040503050406030204" pitchFamily="18" charset="0"/>
                        <a:ea typeface="Cambria Math" panose="02040503050406030204" pitchFamily="18" charset="0"/>
                      </a:rPr>
                      <m:t>=</m:t>
                    </m:r>
                    <m:f>
                      <m:fPr>
                        <m:ctrlPr>
                          <a:rPr lang="es-ES" sz="2800" b="0" i="1" smtClean="0">
                            <a:latin typeface="Cambria Math" panose="02040503050406030204" pitchFamily="18" charset="0"/>
                            <a:ea typeface="Cambria Math" panose="02040503050406030204" pitchFamily="18" charset="0"/>
                          </a:rPr>
                        </m:ctrlPr>
                      </m:fPr>
                      <m:num>
                        <m:r>
                          <a:rPr lang="es-ES" sz="2800" b="0" i="1" smtClean="0">
                            <a:latin typeface="Cambria Math" panose="02040503050406030204" pitchFamily="18" charset="0"/>
                            <a:ea typeface="Cambria Math" panose="02040503050406030204" pitchFamily="18" charset="0"/>
                          </a:rPr>
                          <m:t>𝑙</m:t>
                        </m:r>
                      </m:num>
                      <m:den>
                        <m:r>
                          <a:rPr lang="es-ES" sz="2800" b="0" i="1" smtClean="0">
                            <a:latin typeface="Cambria Math" panose="02040503050406030204" pitchFamily="18" charset="0"/>
                            <a:ea typeface="Cambria Math" panose="02040503050406030204" pitchFamily="18" charset="0"/>
                          </a:rPr>
                          <m:t>𝑐</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𝑢</m:t>
                        </m:r>
                      </m:den>
                    </m:f>
                  </m:oMath>
                </a14:m>
                <a:r>
                  <a:rPr lang="es-ES_tradnl" sz="2800" dirty="0">
                    <a:latin typeface="Cambria Math" panose="02040503050406030204" pitchFamily="18" charset="0"/>
                    <a:ea typeface="Cambria Math" panose="02040503050406030204" pitchFamily="18" charset="0"/>
                  </a:rPr>
                  <a:t>  (1)</a:t>
                </a:r>
              </a:p>
            </p:txBody>
          </p:sp>
        </mc:Choice>
        <mc:Fallback xmlns="">
          <p:sp>
            <p:nvSpPr>
              <p:cNvPr id="39" name="CuadroTexto 38"/>
              <p:cNvSpPr txBox="1">
                <a:spLocks noRot="1" noChangeAspect="1" noMove="1" noResize="1" noEditPoints="1" noAdjustHandles="1" noChangeArrowheads="1" noChangeShapeType="1" noTextEdit="1"/>
              </p:cNvSpPr>
              <p:nvPr/>
            </p:nvSpPr>
            <p:spPr>
              <a:xfrm>
                <a:off x="6081996" y="1366191"/>
                <a:ext cx="1922449" cy="620554"/>
              </a:xfrm>
              <a:prstGeom prst="rect">
                <a:avLst/>
              </a:prstGeom>
              <a:blipFill>
                <a:blip r:embed="rId9"/>
                <a:stretch>
                  <a:fillRect l="-5921" r="-10526"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CuadroTexto 39"/>
              <p:cNvSpPr txBox="1"/>
              <p:nvPr/>
            </p:nvSpPr>
            <p:spPr>
              <a:xfrm>
                <a:off x="6242603" y="3534804"/>
                <a:ext cx="413997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800" b="0" i="1" smtClean="0">
                          <a:latin typeface="Cambria Math" charset="0"/>
                        </a:rPr>
                        <m:t>𝑐</m:t>
                      </m:r>
                      <m:r>
                        <a:rPr lang="es-ES" sz="2800">
                          <a:latin typeface="Cambria Math" panose="02040503050406030204" pitchFamily="18" charset="0"/>
                        </a:rPr>
                        <m:t>(</m:t>
                      </m:r>
                      <m:sSub>
                        <m:sSubPr>
                          <m:ctrlPr>
                            <a:rPr lang="es-ES" sz="2800" i="1">
                              <a:latin typeface="Cambria Math" panose="02040503050406030204" pitchFamily="18" charset="0"/>
                            </a:rPr>
                          </m:ctrlPr>
                        </m:sSubPr>
                        <m:e>
                          <m:r>
                            <a:rPr lang="es-ES" sz="2800" i="1">
                              <a:latin typeface="Cambria Math" charset="0"/>
                            </a:rPr>
                            <m:t>𝑡</m:t>
                          </m:r>
                        </m:e>
                        <m:sub>
                          <m:r>
                            <a:rPr lang="es-ES" sz="2800" i="1">
                              <a:latin typeface="Cambria Math" panose="02040503050406030204" pitchFamily="18" charset="0"/>
                            </a:rPr>
                            <m:t>2</m:t>
                          </m:r>
                        </m:sub>
                      </m:sSub>
                      <m:r>
                        <a:rPr lang="es-ES" sz="2800" i="1">
                          <a:latin typeface="Cambria Math" panose="02040503050406030204" pitchFamily="18" charset="0"/>
                        </a:rPr>
                        <m:t>−</m:t>
                      </m:r>
                      <m:sSub>
                        <m:sSubPr>
                          <m:ctrlPr>
                            <a:rPr lang="es-ES" sz="2800" i="1">
                              <a:latin typeface="Cambria Math" panose="02040503050406030204" pitchFamily="18" charset="0"/>
                            </a:rPr>
                          </m:ctrlPr>
                        </m:sSubPr>
                        <m:e>
                          <m:r>
                            <a:rPr lang="es-ES" sz="2800" i="1">
                              <a:latin typeface="Cambria Math" charset="0"/>
                            </a:rPr>
                            <m:t>𝑡</m:t>
                          </m:r>
                        </m:e>
                        <m:sub>
                          <m:r>
                            <a:rPr lang="es-ES" sz="2800" i="1">
                              <a:latin typeface="Cambria Math" panose="02040503050406030204" pitchFamily="18" charset="0"/>
                            </a:rPr>
                            <m:t>1</m:t>
                          </m:r>
                        </m:sub>
                      </m:sSub>
                      <m:r>
                        <a:rPr lang="es-ES" sz="2800" i="1">
                          <a:latin typeface="Cambria Math" panose="02040503050406030204" pitchFamily="18" charset="0"/>
                        </a:rPr>
                        <m:t>)</m:t>
                      </m:r>
                      <m:r>
                        <a:rPr lang="es-ES" sz="2800" b="0" i="1" smtClean="0">
                          <a:latin typeface="Cambria Math" charset="0"/>
                        </a:rPr>
                        <m:t>+</m:t>
                      </m:r>
                      <m:r>
                        <a:rPr lang="es-ES" sz="2800" b="0" i="1" smtClean="0">
                          <a:latin typeface="Cambria Math" charset="0"/>
                        </a:rPr>
                        <m:t>𝑢</m:t>
                      </m:r>
                      <m:r>
                        <a:rPr lang="es-ES" sz="2800">
                          <a:latin typeface="Cambria Math" panose="02040503050406030204" pitchFamily="18" charset="0"/>
                        </a:rPr>
                        <m:t>(</m:t>
                      </m:r>
                      <m:sSub>
                        <m:sSubPr>
                          <m:ctrlPr>
                            <a:rPr lang="es-ES" sz="2800" i="1">
                              <a:latin typeface="Cambria Math" panose="02040503050406030204" pitchFamily="18" charset="0"/>
                            </a:rPr>
                          </m:ctrlPr>
                        </m:sSubPr>
                        <m:e>
                          <m:r>
                            <a:rPr lang="es-ES" sz="2800" i="1">
                              <a:latin typeface="Cambria Math" charset="0"/>
                            </a:rPr>
                            <m:t>𝑡</m:t>
                          </m:r>
                        </m:e>
                        <m:sub>
                          <m:r>
                            <a:rPr lang="es-ES" sz="2800" i="1">
                              <a:latin typeface="Cambria Math" panose="02040503050406030204" pitchFamily="18" charset="0"/>
                            </a:rPr>
                            <m:t>2</m:t>
                          </m:r>
                        </m:sub>
                      </m:sSub>
                      <m:r>
                        <a:rPr lang="es-ES" sz="2800" i="1">
                          <a:latin typeface="Cambria Math" panose="02040503050406030204" pitchFamily="18" charset="0"/>
                        </a:rPr>
                        <m:t>−</m:t>
                      </m:r>
                      <m:sSub>
                        <m:sSubPr>
                          <m:ctrlPr>
                            <a:rPr lang="es-ES" sz="2800" i="1">
                              <a:latin typeface="Cambria Math" panose="02040503050406030204" pitchFamily="18" charset="0"/>
                            </a:rPr>
                          </m:ctrlPr>
                        </m:sSubPr>
                        <m:e>
                          <m:r>
                            <a:rPr lang="es-ES" sz="2800" i="1">
                              <a:latin typeface="Cambria Math" charset="0"/>
                            </a:rPr>
                            <m:t>𝑡</m:t>
                          </m:r>
                        </m:e>
                        <m:sub>
                          <m:r>
                            <a:rPr lang="es-ES" sz="2800" i="1">
                              <a:latin typeface="Cambria Math" panose="02040503050406030204" pitchFamily="18" charset="0"/>
                            </a:rPr>
                            <m:t>1</m:t>
                          </m:r>
                        </m:sub>
                      </m:sSub>
                      <m:r>
                        <a:rPr lang="es-ES" sz="2800" i="1">
                          <a:latin typeface="Cambria Math" panose="02040503050406030204" pitchFamily="18" charset="0"/>
                        </a:rPr>
                        <m:t>)</m:t>
                      </m:r>
                      <m:r>
                        <a:rPr lang="es-ES" sz="2800" b="0" i="1" smtClean="0">
                          <a:latin typeface="Cambria Math" charset="0"/>
                        </a:rPr>
                        <m:t>=</m:t>
                      </m:r>
                      <m:r>
                        <a:rPr lang="es-ES" sz="2800" b="0" i="1" smtClean="0">
                          <a:latin typeface="Cambria Math" charset="0"/>
                        </a:rPr>
                        <m:t>𝑙</m:t>
                      </m:r>
                    </m:oMath>
                  </m:oMathPara>
                </a14:m>
                <a:endParaRPr lang="es-ES_tradnl" sz="2800" dirty="0"/>
              </a:p>
            </p:txBody>
          </p:sp>
        </mc:Choice>
        <mc:Fallback xmlns="">
          <p:sp>
            <p:nvSpPr>
              <p:cNvPr id="40" name="CuadroTexto 39"/>
              <p:cNvSpPr txBox="1">
                <a:spLocks noRot="1" noChangeAspect="1" noMove="1" noResize="1" noEditPoints="1" noAdjustHandles="1" noChangeArrowheads="1" noChangeShapeType="1" noTextEdit="1"/>
              </p:cNvSpPr>
              <p:nvPr/>
            </p:nvSpPr>
            <p:spPr>
              <a:xfrm>
                <a:off x="6242603" y="3534804"/>
                <a:ext cx="4139979" cy="430887"/>
              </a:xfrm>
              <a:prstGeom prst="rect">
                <a:avLst/>
              </a:prstGeom>
              <a:blipFill>
                <a:blip r:embed="rId10"/>
                <a:stretch>
                  <a:fillRect l="-612" t="-2857" r="-1529" b="-3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CuadroTexto 40"/>
              <p:cNvSpPr txBox="1"/>
              <p:nvPr/>
            </p:nvSpPr>
            <p:spPr>
              <a:xfrm>
                <a:off x="7567831" y="3995358"/>
                <a:ext cx="3248325" cy="825226"/>
              </a:xfrm>
              <a:prstGeom prst="rect">
                <a:avLst/>
              </a:prstGeom>
              <a:solidFill>
                <a:schemeClr val="accent6">
                  <a:lumMod val="20000"/>
                  <a:lumOff val="8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s-ES" sz="2800" i="1" smtClean="0">
                              <a:latin typeface="Cambria Math" panose="02040503050406030204" pitchFamily="18" charset="0"/>
                            </a:rPr>
                          </m:ctrlPr>
                        </m:dPr>
                        <m:e>
                          <m:sSub>
                            <m:sSubPr>
                              <m:ctrlPr>
                                <a:rPr lang="es-ES" sz="2800" i="1">
                                  <a:latin typeface="Cambria Math" panose="02040503050406030204" pitchFamily="18" charset="0"/>
                                </a:rPr>
                              </m:ctrlPr>
                            </m:sSubPr>
                            <m:e>
                              <m:r>
                                <a:rPr lang="es-ES" sz="2800" i="1">
                                  <a:latin typeface="Cambria Math" charset="0"/>
                                </a:rPr>
                                <m:t>𝑡</m:t>
                              </m:r>
                            </m:e>
                            <m:sub>
                              <m:r>
                                <a:rPr lang="es-ES" sz="2800" i="1">
                                  <a:latin typeface="Cambria Math" panose="02040503050406030204" pitchFamily="18" charset="0"/>
                                </a:rPr>
                                <m:t>2</m:t>
                              </m:r>
                            </m:sub>
                          </m:sSub>
                          <m:r>
                            <a:rPr lang="es-ES" sz="2800" i="1">
                              <a:latin typeface="Cambria Math" panose="02040503050406030204" pitchFamily="18" charset="0"/>
                            </a:rPr>
                            <m:t>−</m:t>
                          </m:r>
                          <m:sSub>
                            <m:sSubPr>
                              <m:ctrlPr>
                                <a:rPr lang="es-ES" sz="2800" i="1">
                                  <a:latin typeface="Cambria Math" panose="02040503050406030204" pitchFamily="18" charset="0"/>
                                </a:rPr>
                              </m:ctrlPr>
                            </m:sSubPr>
                            <m:e>
                              <m:r>
                                <a:rPr lang="es-ES" sz="2800" i="1">
                                  <a:latin typeface="Cambria Math" charset="0"/>
                                </a:rPr>
                                <m:t>𝑡</m:t>
                              </m:r>
                            </m:e>
                            <m:sub>
                              <m:r>
                                <a:rPr lang="es-ES" sz="2800" i="1">
                                  <a:latin typeface="Cambria Math" panose="02040503050406030204" pitchFamily="18" charset="0"/>
                                </a:rPr>
                                <m:t>1</m:t>
                              </m:r>
                            </m:sub>
                          </m:sSub>
                        </m:e>
                      </m:d>
                      <m:r>
                        <a:rPr lang="es-ES" sz="2800" b="0" i="1" smtClean="0">
                          <a:latin typeface="Cambria Math" charset="0"/>
                        </a:rPr>
                        <m:t>=</m:t>
                      </m:r>
                      <m:f>
                        <m:fPr>
                          <m:ctrlPr>
                            <a:rPr lang="es-ES" sz="2800" b="0" i="1" smtClean="0">
                              <a:latin typeface="Cambria Math" panose="02040503050406030204" pitchFamily="18" charset="0"/>
                            </a:rPr>
                          </m:ctrlPr>
                        </m:fPr>
                        <m:num>
                          <m:r>
                            <a:rPr lang="es-ES" sz="2800" b="0" i="1" smtClean="0">
                              <a:latin typeface="Cambria Math" charset="0"/>
                            </a:rPr>
                            <m:t>𝑙</m:t>
                          </m:r>
                        </m:num>
                        <m:den>
                          <m:r>
                            <a:rPr lang="es-ES" sz="2800" b="0" i="1" smtClean="0">
                              <a:latin typeface="Cambria Math" charset="0"/>
                            </a:rPr>
                            <m:t>𝑐</m:t>
                          </m:r>
                          <m:r>
                            <a:rPr lang="es-ES" sz="2800" b="0" i="1" smtClean="0">
                              <a:latin typeface="Cambria Math" charset="0"/>
                            </a:rPr>
                            <m:t>+</m:t>
                          </m:r>
                          <m:r>
                            <a:rPr lang="es-ES" sz="2800" b="0" i="1" smtClean="0">
                              <a:latin typeface="Cambria Math" charset="0"/>
                            </a:rPr>
                            <m:t>𝑢</m:t>
                          </m:r>
                        </m:den>
                      </m:f>
                      <m:r>
                        <a:rPr lang="es-ES" sz="2800" b="0" i="1" smtClean="0">
                          <a:latin typeface="Cambria Math" panose="02040503050406030204" pitchFamily="18" charset="0"/>
                        </a:rPr>
                        <m:t>(2)</m:t>
                      </m:r>
                    </m:oMath>
                  </m:oMathPara>
                </a14:m>
                <a:endParaRPr lang="es-ES_tradnl" sz="2800" dirty="0"/>
              </a:p>
            </p:txBody>
          </p:sp>
        </mc:Choice>
        <mc:Fallback xmlns="">
          <p:sp>
            <p:nvSpPr>
              <p:cNvPr id="41" name="CuadroTexto 40"/>
              <p:cNvSpPr txBox="1">
                <a:spLocks noRot="1" noChangeAspect="1" noMove="1" noResize="1" noEditPoints="1" noAdjustHandles="1" noChangeArrowheads="1" noChangeShapeType="1" noTextEdit="1"/>
              </p:cNvSpPr>
              <p:nvPr/>
            </p:nvSpPr>
            <p:spPr>
              <a:xfrm>
                <a:off x="7567831" y="3995358"/>
                <a:ext cx="3248325" cy="825226"/>
              </a:xfrm>
              <a:prstGeom prst="rect">
                <a:avLst/>
              </a:prstGeom>
              <a:blipFill>
                <a:blip r:embed="rId11"/>
                <a:stretch>
                  <a:fillRect r="-3502"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CuadroTexto 42"/>
              <p:cNvSpPr txBox="1"/>
              <p:nvPr/>
            </p:nvSpPr>
            <p:spPr>
              <a:xfrm>
                <a:off x="3626091" y="4889703"/>
                <a:ext cx="4904094" cy="707438"/>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charset="0"/>
                            </a:rPr>
                            <m:t>𝑡</m:t>
                          </m:r>
                        </m:e>
                        <m:sub>
                          <m:r>
                            <a:rPr lang="es-ES" sz="2400" b="0" i="1" smtClean="0">
                              <a:latin typeface="Cambria Math" panose="02040503050406030204" pitchFamily="18" charset="0"/>
                            </a:rPr>
                            <m:t>2</m:t>
                          </m:r>
                        </m:sub>
                      </m:sSub>
                      <m:r>
                        <a:rPr lang="es-ES" sz="2400" b="0" i="1" smtClean="0">
                          <a:latin typeface="Cambria Math" charset="0"/>
                        </a:rPr>
                        <m:t>=</m:t>
                      </m:r>
                      <m:f>
                        <m:fPr>
                          <m:ctrlPr>
                            <a:rPr lang="es-ES" sz="2400" b="0" i="1" smtClean="0">
                              <a:latin typeface="Cambria Math" panose="02040503050406030204" pitchFamily="18" charset="0"/>
                            </a:rPr>
                          </m:ctrlPr>
                        </m:fPr>
                        <m:num>
                          <m:r>
                            <a:rPr lang="es-ES" sz="2400" b="0" i="1" smtClean="0">
                              <a:latin typeface="Cambria Math" charset="0"/>
                            </a:rPr>
                            <m:t>𝑙</m:t>
                          </m:r>
                        </m:num>
                        <m:den>
                          <m:r>
                            <a:rPr lang="es-ES" sz="2400" b="0" i="1" smtClean="0">
                              <a:latin typeface="Cambria Math" charset="0"/>
                            </a:rPr>
                            <m:t>𝑐</m:t>
                          </m:r>
                          <m:r>
                            <a:rPr lang="es-ES" sz="2400" b="0" i="1" smtClean="0">
                              <a:latin typeface="Cambria Math" charset="0"/>
                            </a:rPr>
                            <m:t>−</m:t>
                          </m:r>
                          <m:r>
                            <a:rPr lang="es-ES" sz="2400" b="0" i="1" smtClean="0">
                              <a:latin typeface="Cambria Math" charset="0"/>
                            </a:rPr>
                            <m:t>𝑢</m:t>
                          </m:r>
                        </m:den>
                      </m:f>
                      <m:r>
                        <a:rPr lang="es-ES" sz="2400" b="0" i="1" smtClean="0">
                          <a:latin typeface="Cambria Math" charset="0"/>
                        </a:rPr>
                        <m:t>+</m:t>
                      </m:r>
                      <m:f>
                        <m:fPr>
                          <m:ctrlPr>
                            <a:rPr lang="es-ES" sz="2400" b="0" i="1" smtClean="0">
                              <a:latin typeface="Cambria Math" panose="02040503050406030204" pitchFamily="18" charset="0"/>
                            </a:rPr>
                          </m:ctrlPr>
                        </m:fPr>
                        <m:num>
                          <m:r>
                            <a:rPr lang="es-ES" sz="2400" b="0" i="1" smtClean="0">
                              <a:latin typeface="Cambria Math" charset="0"/>
                            </a:rPr>
                            <m:t>𝑙</m:t>
                          </m:r>
                        </m:num>
                        <m:den>
                          <m:r>
                            <a:rPr lang="es-ES" sz="2400" b="0" i="1" smtClean="0">
                              <a:latin typeface="Cambria Math" charset="0"/>
                            </a:rPr>
                            <m:t>𝑐</m:t>
                          </m:r>
                          <m:r>
                            <a:rPr lang="es-ES" sz="2400" b="0" i="1" smtClean="0">
                              <a:latin typeface="Cambria Math" charset="0"/>
                            </a:rPr>
                            <m:t>+</m:t>
                          </m:r>
                          <m:r>
                            <a:rPr lang="es-ES" sz="2400" b="0" i="1" smtClean="0">
                              <a:latin typeface="Cambria Math" charset="0"/>
                            </a:rPr>
                            <m:t>𝑢</m:t>
                          </m:r>
                        </m:den>
                      </m:f>
                      <m:r>
                        <a:rPr lang="es-ES" sz="2400" b="0" i="1" smtClean="0">
                          <a:latin typeface="Cambria Math" panose="02040503050406030204" pitchFamily="18" charset="0"/>
                        </a:rPr>
                        <m:t>=</m:t>
                      </m:r>
                      <m:r>
                        <a:rPr lang="es-ES" sz="2400" b="0" i="0" smtClean="0">
                          <a:latin typeface="Cambria Math" panose="02040503050406030204" pitchFamily="18" charset="0"/>
                        </a:rPr>
                        <m:t> </m:t>
                      </m:r>
                      <m:f>
                        <m:fPr>
                          <m:ctrlPr>
                            <a:rPr lang="es-ES" sz="2400" i="1">
                              <a:latin typeface="Cambria Math" panose="02040503050406030204" pitchFamily="18" charset="0"/>
                            </a:rPr>
                          </m:ctrlPr>
                        </m:fPr>
                        <m:num>
                          <m:r>
                            <a:rPr lang="es-ES" sz="2400" i="1">
                              <a:latin typeface="Cambria Math" charset="0"/>
                            </a:rPr>
                            <m:t>2 </m:t>
                          </m:r>
                          <m:r>
                            <a:rPr lang="es-ES" sz="2400" i="1">
                              <a:latin typeface="Cambria Math" charset="0"/>
                            </a:rPr>
                            <m:t>𝑙</m:t>
                          </m:r>
                          <m:r>
                            <a:rPr lang="es-ES" sz="2400" i="1">
                              <a:latin typeface="Cambria Math" charset="0"/>
                            </a:rPr>
                            <m:t> </m:t>
                          </m:r>
                          <m:r>
                            <a:rPr lang="es-ES" sz="2400" i="1">
                              <a:latin typeface="Cambria Math" charset="0"/>
                            </a:rPr>
                            <m:t>𝑐</m:t>
                          </m:r>
                        </m:num>
                        <m:den>
                          <m:sSup>
                            <m:sSupPr>
                              <m:ctrlPr>
                                <a:rPr lang="es-ES" sz="2400" i="1">
                                  <a:latin typeface="Cambria Math" panose="02040503050406030204" pitchFamily="18" charset="0"/>
                                </a:rPr>
                              </m:ctrlPr>
                            </m:sSupPr>
                            <m:e>
                              <m:r>
                                <a:rPr lang="es-ES" sz="2400" i="1">
                                  <a:latin typeface="Cambria Math" charset="0"/>
                                </a:rPr>
                                <m:t>𝑐</m:t>
                              </m:r>
                            </m:e>
                            <m:sup>
                              <m:r>
                                <a:rPr lang="es-ES" sz="2400" i="1">
                                  <a:latin typeface="Cambria Math" charset="0"/>
                                </a:rPr>
                                <m:t>2</m:t>
                              </m:r>
                            </m:sup>
                          </m:sSup>
                          <m:r>
                            <a:rPr lang="es-ES" sz="2400" i="1">
                              <a:latin typeface="Cambria Math" charset="0"/>
                            </a:rPr>
                            <m:t>−</m:t>
                          </m:r>
                          <m:sSup>
                            <m:sSupPr>
                              <m:ctrlPr>
                                <a:rPr lang="es-ES" sz="2400" i="1">
                                  <a:latin typeface="Cambria Math" panose="02040503050406030204" pitchFamily="18" charset="0"/>
                                </a:rPr>
                              </m:ctrlPr>
                            </m:sSupPr>
                            <m:e>
                              <m:r>
                                <a:rPr lang="es-ES" sz="2400" i="1">
                                  <a:latin typeface="Cambria Math" charset="0"/>
                                </a:rPr>
                                <m:t>𝑢</m:t>
                              </m:r>
                            </m:e>
                            <m:sup>
                              <m:r>
                                <a:rPr lang="es-ES" sz="2400" i="1">
                                  <a:latin typeface="Cambria Math" charset="0"/>
                                </a:rPr>
                                <m:t>2</m:t>
                              </m:r>
                            </m:sup>
                          </m:sSup>
                        </m:den>
                      </m:f>
                      <m:r>
                        <a:rPr lang="es-ES" sz="2400" b="0" i="1" smtClean="0">
                          <a:latin typeface="Cambria Math" panose="02040503050406030204" pitchFamily="18" charset="0"/>
                        </a:rPr>
                        <m:t> (3)</m:t>
                      </m:r>
                    </m:oMath>
                  </m:oMathPara>
                </a14:m>
                <a:endParaRPr lang="es-ES_tradnl" sz="2400" dirty="0"/>
              </a:p>
            </p:txBody>
          </p:sp>
        </mc:Choice>
        <mc:Fallback xmlns="">
          <p:sp>
            <p:nvSpPr>
              <p:cNvPr id="43" name="CuadroTexto 42"/>
              <p:cNvSpPr txBox="1">
                <a:spLocks noRot="1" noChangeAspect="1" noMove="1" noResize="1" noEditPoints="1" noAdjustHandles="1" noChangeArrowheads="1" noChangeShapeType="1" noTextEdit="1"/>
              </p:cNvSpPr>
              <p:nvPr/>
            </p:nvSpPr>
            <p:spPr>
              <a:xfrm>
                <a:off x="3626091" y="4889703"/>
                <a:ext cx="4904094" cy="707438"/>
              </a:xfrm>
              <a:prstGeom prst="rect">
                <a:avLst/>
              </a:prstGeom>
              <a:blipFill>
                <a:blip r:embed="rId12"/>
                <a:stretch>
                  <a:fillRect t="-7018" b="-1228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558F3943-2858-351C-989E-8F51A0DD2DCF}"/>
              </a:ext>
            </a:extLst>
          </p:cNvPr>
          <p:cNvSpPr txBox="1"/>
          <p:nvPr/>
        </p:nvSpPr>
        <p:spPr>
          <a:xfrm>
            <a:off x="92539" y="4890371"/>
            <a:ext cx="3488732" cy="523220"/>
          </a:xfrm>
          <a:prstGeom prst="rect">
            <a:avLst/>
          </a:prstGeom>
          <a:solidFill>
            <a:schemeClr val="accent6">
              <a:lumMod val="20000"/>
              <a:lumOff val="80000"/>
            </a:schemeClr>
          </a:solidFill>
        </p:spPr>
        <p:txBody>
          <a:bodyPr wrap="square" rtlCol="0">
            <a:spAutoFit/>
          </a:bodyPr>
          <a:lstStyle/>
          <a:p>
            <a:r>
              <a:rPr lang="es-ES_tradnl" sz="2800" dirty="0"/>
              <a:t>Combinando (1) y (2):</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E67436-C71D-F86A-1D8D-D7D694CD01BE}"/>
                  </a:ext>
                </a:extLst>
              </p:cNvPr>
              <p:cNvSpPr txBox="1"/>
              <p:nvPr/>
            </p:nvSpPr>
            <p:spPr>
              <a:xfrm>
                <a:off x="12746" y="5757181"/>
                <a:ext cx="8379726" cy="712887"/>
              </a:xfrm>
              <a:prstGeom prst="rect">
                <a:avLst/>
              </a:prstGeom>
              <a:solidFill>
                <a:schemeClr val="accent4">
                  <a:lumMod val="20000"/>
                  <a:lumOff val="80000"/>
                </a:schemeClr>
              </a:solidFill>
            </p:spPr>
            <p:txBody>
              <a:bodyPr wrap="square" rtlCol="0">
                <a:spAutoFit/>
              </a:bodyPr>
              <a:lstStyle/>
              <a:p>
                <a:r>
                  <a:rPr lang="es-ES_tradnl" sz="2800" dirty="0"/>
                  <a:t>Escribiendo 3 en función del tiempo propio: </a:t>
                </a:r>
                <a14:m>
                  <m:oMath xmlns:m="http://schemas.openxmlformats.org/officeDocument/2006/math">
                    <m:sSup>
                      <m:sSupPr>
                        <m:ctrlPr>
                          <a:rPr lang="es-ES" sz="2800" b="0" i="1" smtClean="0">
                            <a:latin typeface="Cambria Math" panose="02040503050406030204" pitchFamily="18" charset="0"/>
                          </a:rPr>
                        </m:ctrlPr>
                      </m:sSupPr>
                      <m:e>
                        <m:sSub>
                          <m:sSubPr>
                            <m:ctrlPr>
                              <a:rPr lang="es-ES" sz="2800" i="1">
                                <a:latin typeface="Cambria Math" panose="02040503050406030204" pitchFamily="18" charset="0"/>
                              </a:rPr>
                            </m:ctrlPr>
                          </m:sSubPr>
                          <m:e>
                            <m:r>
                              <a:rPr lang="es-ES" sz="2800" i="1">
                                <a:latin typeface="Cambria Math" charset="0"/>
                              </a:rPr>
                              <m:t>𝑡</m:t>
                            </m:r>
                          </m:e>
                          <m:sub>
                            <m:r>
                              <a:rPr lang="es-ES" sz="2800" i="1">
                                <a:latin typeface="Cambria Math" panose="02040503050406030204" pitchFamily="18" charset="0"/>
                              </a:rPr>
                              <m:t>2</m:t>
                            </m:r>
                          </m:sub>
                        </m:sSub>
                      </m:e>
                      <m:sup>
                        <m:r>
                          <a:rPr lang="es-ES" sz="2800" b="0" i="1" smtClean="0">
                            <a:latin typeface="Cambria Math" panose="02040503050406030204" pitchFamily="18" charset="0"/>
                          </a:rPr>
                          <m:t>′</m:t>
                        </m:r>
                      </m:sup>
                    </m:sSup>
                    <m:r>
                      <a:rPr lang="es-ES" sz="2800" b="0" i="1" smtClean="0">
                        <a:latin typeface="Cambria Math" panose="02040503050406030204" pitchFamily="18" charset="0"/>
                        <a:ea typeface="Cambria Math" panose="02040503050406030204" pitchFamily="18" charset="0"/>
                      </a:rPr>
                      <m:t>𝛾</m:t>
                    </m:r>
                    <m:r>
                      <m:rPr>
                        <m:nor/>
                      </m:rPr>
                      <a:rPr lang="es-ES" sz="2800" b="0" i="0" smtClean="0">
                        <a:latin typeface="Cambria Math" panose="02040503050406030204" pitchFamily="18" charset="0"/>
                        <a:ea typeface="Cambria Math" panose="02040503050406030204" pitchFamily="18" charset="0"/>
                      </a:rPr>
                      <m:t>=</m:t>
                    </m:r>
                    <m:r>
                      <m:rPr>
                        <m:nor/>
                      </m:rPr>
                      <a:rPr lang="es-ES_tradnl" sz="2800" dirty="0"/>
                      <m:t> </m:t>
                    </m:r>
                    <m:f>
                      <m:fPr>
                        <m:ctrlPr>
                          <a:rPr lang="es-ES" sz="2800" i="1">
                            <a:latin typeface="Cambria Math" panose="02040503050406030204" pitchFamily="18" charset="0"/>
                          </a:rPr>
                        </m:ctrlPr>
                      </m:fPr>
                      <m:num>
                        <m:r>
                          <a:rPr lang="es-ES" sz="2800" i="1">
                            <a:latin typeface="Cambria Math" charset="0"/>
                          </a:rPr>
                          <m:t>2 </m:t>
                        </m:r>
                        <m:r>
                          <a:rPr lang="es-ES" sz="2800" i="1">
                            <a:latin typeface="Cambria Math" charset="0"/>
                          </a:rPr>
                          <m:t>𝑙</m:t>
                        </m:r>
                        <m:r>
                          <a:rPr lang="es-ES" sz="2800" i="1">
                            <a:latin typeface="Cambria Math" charset="0"/>
                          </a:rPr>
                          <m:t> </m:t>
                        </m:r>
                        <m:r>
                          <a:rPr lang="es-ES" sz="2800" i="1">
                            <a:latin typeface="Cambria Math" charset="0"/>
                          </a:rPr>
                          <m:t>𝑐</m:t>
                        </m:r>
                      </m:num>
                      <m:den>
                        <m:sSup>
                          <m:sSupPr>
                            <m:ctrlPr>
                              <a:rPr lang="es-ES" sz="2800" i="1">
                                <a:latin typeface="Cambria Math" panose="02040503050406030204" pitchFamily="18" charset="0"/>
                              </a:rPr>
                            </m:ctrlPr>
                          </m:sSupPr>
                          <m:e>
                            <m:r>
                              <a:rPr lang="es-ES" sz="2800" i="1">
                                <a:latin typeface="Cambria Math" charset="0"/>
                              </a:rPr>
                              <m:t>𝑐</m:t>
                            </m:r>
                          </m:e>
                          <m:sup>
                            <m:r>
                              <a:rPr lang="es-ES" sz="2800" i="1">
                                <a:latin typeface="Cambria Math" charset="0"/>
                              </a:rPr>
                              <m:t>2</m:t>
                            </m:r>
                          </m:sup>
                        </m:sSup>
                        <m:r>
                          <a:rPr lang="es-ES" sz="2800" i="1">
                            <a:latin typeface="Cambria Math" charset="0"/>
                          </a:rPr>
                          <m:t>−</m:t>
                        </m:r>
                        <m:sSup>
                          <m:sSupPr>
                            <m:ctrlPr>
                              <a:rPr lang="es-ES" sz="2800" i="1">
                                <a:latin typeface="Cambria Math" panose="02040503050406030204" pitchFamily="18" charset="0"/>
                              </a:rPr>
                            </m:ctrlPr>
                          </m:sSupPr>
                          <m:e>
                            <m:r>
                              <a:rPr lang="es-ES" sz="2800" i="1">
                                <a:latin typeface="Cambria Math" charset="0"/>
                              </a:rPr>
                              <m:t>𝑢</m:t>
                            </m:r>
                          </m:e>
                          <m:sup>
                            <m:r>
                              <a:rPr lang="es-ES" sz="2800" i="1">
                                <a:latin typeface="Cambria Math" charset="0"/>
                              </a:rPr>
                              <m:t>2</m:t>
                            </m:r>
                          </m:sup>
                        </m:sSup>
                      </m:den>
                    </m:f>
                  </m:oMath>
                </a14:m>
                <a:endParaRPr lang="es-ES_tradnl" sz="2800" dirty="0"/>
              </a:p>
            </p:txBody>
          </p:sp>
        </mc:Choice>
        <mc:Fallback xmlns="">
          <p:sp>
            <p:nvSpPr>
              <p:cNvPr id="7" name="TextBox 6">
                <a:extLst>
                  <a:ext uri="{FF2B5EF4-FFF2-40B4-BE49-F238E27FC236}">
                    <a16:creationId xmlns:a16="http://schemas.microsoft.com/office/drawing/2014/main" id="{2EE67436-C71D-F86A-1D8D-D7D694CD01BE}"/>
                  </a:ext>
                </a:extLst>
              </p:cNvPr>
              <p:cNvSpPr txBox="1">
                <a:spLocks noRot="1" noChangeAspect="1" noMove="1" noResize="1" noEditPoints="1" noAdjustHandles="1" noChangeArrowheads="1" noChangeShapeType="1" noTextEdit="1"/>
              </p:cNvSpPr>
              <p:nvPr/>
            </p:nvSpPr>
            <p:spPr>
              <a:xfrm>
                <a:off x="12746" y="5757181"/>
                <a:ext cx="8379726" cy="712887"/>
              </a:xfrm>
              <a:prstGeom prst="rect">
                <a:avLst/>
              </a:prstGeom>
              <a:blipFill>
                <a:blip r:embed="rId13"/>
                <a:stretch>
                  <a:fillRect l="-1513"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6AD8151-6269-C0D5-B89D-1F240B5CB2C9}"/>
                  </a:ext>
                </a:extLst>
              </p:cNvPr>
              <p:cNvSpPr txBox="1"/>
              <p:nvPr/>
            </p:nvSpPr>
            <p:spPr>
              <a:xfrm>
                <a:off x="8575006" y="4938473"/>
                <a:ext cx="3456384" cy="1628587"/>
              </a:xfrm>
              <a:prstGeom prst="rect">
                <a:avLst/>
              </a:prstGeom>
              <a:solidFill>
                <a:schemeClr val="accent2">
                  <a:lumMod val="20000"/>
                  <a:lumOff val="80000"/>
                </a:schemeClr>
              </a:solidFill>
            </p:spPr>
            <p:txBody>
              <a:bodyPr wrap="square" rtlCol="0">
                <a:spAutoFit/>
              </a:bodyPr>
              <a:lstStyle/>
              <a:p>
                <a:r>
                  <a:rPr lang="es-ES_tradnl" sz="2800" dirty="0"/>
                  <a:t>Pero </a:t>
                </a:r>
                <a14:m>
                  <m:oMath xmlns:m="http://schemas.openxmlformats.org/officeDocument/2006/math">
                    <m:sSup>
                      <m:sSupPr>
                        <m:ctrlPr>
                          <a:rPr lang="es-ES" sz="2800" b="0" i="1" smtClean="0">
                            <a:latin typeface="Cambria Math" panose="02040503050406030204" pitchFamily="18" charset="0"/>
                          </a:rPr>
                        </m:ctrlPr>
                      </m:sSupPr>
                      <m:e>
                        <m:sSub>
                          <m:sSubPr>
                            <m:ctrlPr>
                              <a:rPr lang="es-ES" sz="2800" i="1">
                                <a:latin typeface="Cambria Math" panose="02040503050406030204" pitchFamily="18" charset="0"/>
                              </a:rPr>
                            </m:ctrlPr>
                          </m:sSubPr>
                          <m:e>
                            <m:r>
                              <a:rPr lang="es-ES" sz="2800" i="1">
                                <a:latin typeface="Cambria Math" charset="0"/>
                              </a:rPr>
                              <m:t>𝑡</m:t>
                            </m:r>
                          </m:e>
                          <m:sub>
                            <m:r>
                              <a:rPr lang="es-ES" sz="2800" i="1">
                                <a:latin typeface="Cambria Math" panose="02040503050406030204" pitchFamily="18" charset="0"/>
                              </a:rPr>
                              <m:t>2</m:t>
                            </m:r>
                          </m:sub>
                        </m:sSub>
                      </m:e>
                      <m:sup>
                        <m:r>
                          <a:rPr lang="es-ES" sz="2800" b="0" i="1" smtClean="0">
                            <a:latin typeface="Cambria Math" panose="02040503050406030204" pitchFamily="18" charset="0"/>
                          </a:rPr>
                          <m:t>′</m:t>
                        </m:r>
                      </m:sup>
                    </m:sSup>
                  </m:oMath>
                </a14:m>
                <a:r>
                  <a:rPr lang="es-ES_tradnl" sz="2800" dirty="0"/>
                  <a:t>= </a:t>
                </a:r>
                <a14:m>
                  <m:oMath xmlns:m="http://schemas.openxmlformats.org/officeDocument/2006/math">
                    <m:f>
                      <m:fPr>
                        <m:ctrlPr>
                          <a:rPr lang="es-ES" sz="2800" b="0" i="1" smtClean="0">
                            <a:latin typeface="Cambria Math" panose="02040503050406030204" pitchFamily="18" charset="0"/>
                          </a:rPr>
                        </m:ctrlPr>
                      </m:fPr>
                      <m:num>
                        <m:sSup>
                          <m:sSupPr>
                            <m:ctrlPr>
                              <a:rPr lang="es-ES" sz="2800" b="0" i="1" smtClean="0">
                                <a:latin typeface="Cambria Math" panose="02040503050406030204" pitchFamily="18" charset="0"/>
                              </a:rPr>
                            </m:ctrlPr>
                          </m:sSupPr>
                          <m:e>
                            <m:r>
                              <a:rPr lang="es-ES" sz="2800" b="0" i="1" smtClean="0">
                                <a:latin typeface="Cambria Math" panose="02040503050406030204" pitchFamily="18" charset="0"/>
                              </a:rPr>
                              <m:t>2</m:t>
                            </m:r>
                            <m:r>
                              <a:rPr lang="es-ES" sz="2800" i="1">
                                <a:latin typeface="Cambria Math" charset="0"/>
                              </a:rPr>
                              <m:t>𝑙</m:t>
                            </m:r>
                          </m:e>
                          <m:sup>
                            <m:r>
                              <a:rPr lang="es-ES" sz="2800" b="0" i="0" smtClean="0">
                                <a:latin typeface="Cambria Math" panose="02040503050406030204" pitchFamily="18" charset="0"/>
                              </a:rPr>
                              <m:t>′</m:t>
                            </m:r>
                          </m:sup>
                        </m:sSup>
                      </m:num>
                      <m:den>
                        <m:r>
                          <m:rPr>
                            <m:sty m:val="p"/>
                          </m:rPr>
                          <a:rPr lang="es-ES" sz="2800" b="0" i="0" smtClean="0">
                            <a:latin typeface="Cambria Math" panose="02040503050406030204" pitchFamily="18" charset="0"/>
                          </a:rPr>
                          <m:t>c</m:t>
                        </m:r>
                      </m:den>
                    </m:f>
                    <m:r>
                      <a:rPr lang="es-ES" sz="2800" b="0" i="0" smtClean="0">
                        <a:latin typeface="Cambria Math" panose="02040503050406030204" pitchFamily="18" charset="0"/>
                      </a:rPr>
                      <m:t> →</m:t>
                    </m:r>
                  </m:oMath>
                </a14:m>
                <a:endParaRPr lang="es-ES_tradnl" sz="2800" dirty="0"/>
              </a:p>
              <a:p>
                <a:pPr/>
                <a14:m>
                  <m:oMathPara xmlns:m="http://schemas.openxmlformats.org/officeDocument/2006/math">
                    <m:oMathParaPr>
                      <m:jc m:val="centerGroup"/>
                    </m:oMathParaPr>
                    <m:oMath xmlns:m="http://schemas.openxmlformats.org/officeDocument/2006/math">
                      <m:sSup>
                        <m:sSupPr>
                          <m:ctrlPr>
                            <a:rPr lang="es-ES" sz="2800" b="0" i="1" smtClean="0">
                              <a:latin typeface="Cambria Math" panose="02040503050406030204" pitchFamily="18" charset="0"/>
                            </a:rPr>
                          </m:ctrlPr>
                        </m:sSupPr>
                        <m:e>
                          <m:r>
                            <a:rPr lang="es-ES" sz="2800" b="0" i="1" smtClean="0">
                              <a:latin typeface="Cambria Math" panose="02040503050406030204" pitchFamily="18" charset="0"/>
                            </a:rPr>
                            <m:t>𝑙</m:t>
                          </m:r>
                        </m:e>
                        <m:sup>
                          <m:r>
                            <a:rPr lang="es-ES" sz="2800" b="0" i="1" smtClean="0">
                              <a:latin typeface="Cambria Math" panose="02040503050406030204" pitchFamily="18" charset="0"/>
                            </a:rPr>
                            <m:t>′</m:t>
                          </m:r>
                        </m:sup>
                      </m:sSup>
                      <m:r>
                        <a:rPr lang="es-ES" sz="2800" b="0" i="1" smtClean="0">
                          <a:latin typeface="Cambria Math" panose="02040503050406030204" pitchFamily="18" charset="0"/>
                          <a:ea typeface="Cambria Math" panose="02040503050406030204" pitchFamily="18" charset="0"/>
                        </a:rPr>
                        <m:t>𝛾</m:t>
                      </m:r>
                      <m:r>
                        <m:rPr>
                          <m:nor/>
                        </m:rPr>
                        <a:rPr lang="es-ES" sz="2800" b="0" i="0" smtClean="0">
                          <a:latin typeface="Cambria Math" panose="02040503050406030204" pitchFamily="18" charset="0"/>
                          <a:ea typeface="Cambria Math" panose="02040503050406030204" pitchFamily="18" charset="0"/>
                        </a:rPr>
                        <m:t>=</m:t>
                      </m:r>
                      <m:r>
                        <m:rPr>
                          <m:nor/>
                        </m:rPr>
                        <a:rPr lang="es-ES_tradnl" sz="2800" dirty="0"/>
                        <m:t> </m:t>
                      </m:r>
                      <m:f>
                        <m:fPr>
                          <m:ctrlPr>
                            <a:rPr lang="es-ES" sz="2800" i="1">
                              <a:latin typeface="Cambria Math" panose="02040503050406030204" pitchFamily="18" charset="0"/>
                            </a:rPr>
                          </m:ctrlPr>
                        </m:fPr>
                        <m:num>
                          <m:r>
                            <a:rPr lang="es-ES" sz="2800" i="1">
                              <a:latin typeface="Cambria Math" charset="0"/>
                            </a:rPr>
                            <m:t> </m:t>
                          </m:r>
                          <m:r>
                            <a:rPr lang="es-ES" sz="2800" i="1">
                              <a:latin typeface="Cambria Math" charset="0"/>
                            </a:rPr>
                            <m:t>𝑙</m:t>
                          </m:r>
                          <m:r>
                            <a:rPr lang="es-ES" sz="2800" i="1">
                              <a:latin typeface="Cambria Math" charset="0"/>
                            </a:rPr>
                            <m:t> </m:t>
                          </m:r>
                          <m:sSup>
                            <m:sSupPr>
                              <m:ctrlPr>
                                <a:rPr lang="es-ES" sz="2800" i="1" smtClean="0">
                                  <a:latin typeface="Cambria Math" panose="02040503050406030204" pitchFamily="18" charset="0"/>
                                </a:rPr>
                              </m:ctrlPr>
                            </m:sSupPr>
                            <m:e>
                              <m:r>
                                <a:rPr lang="es-ES" sz="2800" b="0" i="1" smtClean="0">
                                  <a:latin typeface="Cambria Math" panose="02040503050406030204" pitchFamily="18" charset="0"/>
                                </a:rPr>
                                <m:t>𝑐</m:t>
                              </m:r>
                            </m:e>
                            <m:sup>
                              <m:r>
                                <a:rPr lang="es-ES" sz="2800" b="0" i="1" smtClean="0">
                                  <a:latin typeface="Cambria Math" panose="02040503050406030204" pitchFamily="18" charset="0"/>
                                </a:rPr>
                                <m:t>2</m:t>
                              </m:r>
                            </m:sup>
                          </m:sSup>
                        </m:num>
                        <m:den>
                          <m:sSup>
                            <m:sSupPr>
                              <m:ctrlPr>
                                <a:rPr lang="es-ES" sz="2800" i="1">
                                  <a:latin typeface="Cambria Math" panose="02040503050406030204" pitchFamily="18" charset="0"/>
                                </a:rPr>
                              </m:ctrlPr>
                            </m:sSupPr>
                            <m:e>
                              <m:r>
                                <a:rPr lang="es-ES" sz="2800" i="1">
                                  <a:latin typeface="Cambria Math" charset="0"/>
                                </a:rPr>
                                <m:t>𝑐</m:t>
                              </m:r>
                            </m:e>
                            <m:sup>
                              <m:r>
                                <a:rPr lang="es-ES" sz="2800" i="1">
                                  <a:latin typeface="Cambria Math" charset="0"/>
                                </a:rPr>
                                <m:t>2</m:t>
                              </m:r>
                            </m:sup>
                          </m:sSup>
                          <m:r>
                            <a:rPr lang="es-ES" sz="2800" i="1">
                              <a:latin typeface="Cambria Math" charset="0"/>
                            </a:rPr>
                            <m:t>−</m:t>
                          </m:r>
                          <m:sSup>
                            <m:sSupPr>
                              <m:ctrlPr>
                                <a:rPr lang="es-ES" sz="2800" i="1">
                                  <a:latin typeface="Cambria Math" panose="02040503050406030204" pitchFamily="18" charset="0"/>
                                </a:rPr>
                              </m:ctrlPr>
                            </m:sSupPr>
                            <m:e>
                              <m:r>
                                <a:rPr lang="es-ES" sz="2800" i="1">
                                  <a:latin typeface="Cambria Math" charset="0"/>
                                </a:rPr>
                                <m:t>𝑢</m:t>
                              </m:r>
                            </m:e>
                            <m:sup>
                              <m:r>
                                <a:rPr lang="es-ES" sz="2800" i="1">
                                  <a:latin typeface="Cambria Math" charset="0"/>
                                </a:rPr>
                                <m:t>2</m:t>
                              </m:r>
                            </m:sup>
                          </m:sSup>
                        </m:den>
                      </m:f>
                    </m:oMath>
                  </m:oMathPara>
                </a14:m>
                <a:endParaRPr lang="es-ES_tradnl" sz="2800" dirty="0"/>
              </a:p>
            </p:txBody>
          </p:sp>
        </mc:Choice>
        <mc:Fallback xmlns="">
          <p:sp>
            <p:nvSpPr>
              <p:cNvPr id="8" name="TextBox 7">
                <a:extLst>
                  <a:ext uri="{FF2B5EF4-FFF2-40B4-BE49-F238E27FC236}">
                    <a16:creationId xmlns:a16="http://schemas.microsoft.com/office/drawing/2014/main" id="{A6AD8151-6269-C0D5-B89D-1F240B5CB2C9}"/>
                  </a:ext>
                </a:extLst>
              </p:cNvPr>
              <p:cNvSpPr txBox="1">
                <a:spLocks noRot="1" noChangeAspect="1" noMove="1" noResize="1" noEditPoints="1" noAdjustHandles="1" noChangeArrowheads="1" noChangeShapeType="1" noTextEdit="1"/>
              </p:cNvSpPr>
              <p:nvPr/>
            </p:nvSpPr>
            <p:spPr>
              <a:xfrm>
                <a:off x="8575006" y="4938473"/>
                <a:ext cx="3456384" cy="1628587"/>
              </a:xfrm>
              <a:prstGeom prst="rect">
                <a:avLst/>
              </a:prstGeom>
              <a:blipFill>
                <a:blip r:embed="rId14"/>
                <a:stretch>
                  <a:fillRect l="-3663" b="-15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06BDA4-EC3A-909B-D188-E417607D35C2}"/>
                  </a:ext>
                </a:extLst>
              </p:cNvPr>
              <p:cNvSpPr txBox="1"/>
              <p:nvPr/>
            </p:nvSpPr>
            <p:spPr>
              <a:xfrm>
                <a:off x="8640496" y="1714528"/>
                <a:ext cx="3456384" cy="523220"/>
              </a:xfrm>
              <a:prstGeom prst="rect">
                <a:avLst/>
              </a:prstGeom>
              <a:solidFill>
                <a:schemeClr val="accent2">
                  <a:lumMod val="20000"/>
                  <a:lumOff val="80000"/>
                </a:schemeClr>
              </a:solidFill>
              <a:ln w="25400">
                <a:solidFill>
                  <a:schemeClr val="accent1"/>
                </a:solidFill>
              </a:ln>
            </p:spPr>
            <p:txBody>
              <a:bodyPr wrap="square" rtlCol="0" anchor="ctr">
                <a:spAutoFit/>
              </a:bodyPr>
              <a:lstStyle/>
              <a:p>
                <a:pPr/>
                <a14:m>
                  <m:oMathPara xmlns:m="http://schemas.openxmlformats.org/officeDocument/2006/math">
                    <m:oMathParaPr>
                      <m:jc m:val="centerGroup"/>
                    </m:oMathParaPr>
                    <m:oMath xmlns:m="http://schemas.openxmlformats.org/officeDocument/2006/math">
                      <m:sSup>
                        <m:sSupPr>
                          <m:ctrlPr>
                            <a:rPr lang="es-ES" sz="2800" b="0" i="1" smtClean="0">
                              <a:latin typeface="Cambria Math" panose="02040503050406030204" pitchFamily="18" charset="0"/>
                            </a:rPr>
                          </m:ctrlPr>
                        </m:sSupPr>
                        <m:e>
                          <m:r>
                            <a:rPr lang="es-ES" sz="2800" b="0" i="1" smtClean="0">
                              <a:latin typeface="Cambria Math" panose="02040503050406030204" pitchFamily="18" charset="0"/>
                            </a:rPr>
                            <m:t>𝑙</m:t>
                          </m:r>
                        </m:e>
                        <m:sup>
                          <m:r>
                            <a:rPr lang="es-ES" sz="2800" b="0" i="1" smtClean="0">
                              <a:latin typeface="Cambria Math" panose="02040503050406030204" pitchFamily="18" charset="0"/>
                            </a:rPr>
                            <m:t>′</m:t>
                          </m:r>
                        </m:sup>
                      </m:sSup>
                      <m:r>
                        <a:rPr lang="es-ES" sz="2800" b="0" i="1" smtClean="0">
                          <a:latin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𝛾</m:t>
                      </m:r>
                      <m:r>
                        <m:rPr>
                          <m:nor/>
                        </m:rPr>
                        <a:rPr lang="es-ES" sz="2800" b="0" i="0" smtClean="0">
                          <a:latin typeface="Cambria Math" panose="02040503050406030204" pitchFamily="18" charset="0"/>
                          <a:ea typeface="Cambria Math" panose="02040503050406030204" pitchFamily="18" charset="0"/>
                        </a:rPr>
                        <m:t>=</m:t>
                      </m:r>
                      <m:r>
                        <m:rPr>
                          <m:nor/>
                        </m:rPr>
                        <a:rPr lang="es-ES_tradnl" sz="2800" dirty="0"/>
                        <m:t> </m:t>
                      </m:r>
                      <m:r>
                        <a:rPr lang="es-ES" sz="2800" i="1" smtClean="0">
                          <a:latin typeface="Cambria Math" panose="02040503050406030204" pitchFamily="18" charset="0"/>
                        </a:rPr>
                        <m:t>𝑙</m:t>
                      </m:r>
                    </m:oMath>
                  </m:oMathPara>
                </a14:m>
                <a:endParaRPr lang="es-ES_tradnl" sz="2800" dirty="0"/>
              </a:p>
            </p:txBody>
          </p:sp>
        </mc:Choice>
        <mc:Fallback xmlns="">
          <p:sp>
            <p:nvSpPr>
              <p:cNvPr id="9" name="TextBox 8">
                <a:extLst>
                  <a:ext uri="{FF2B5EF4-FFF2-40B4-BE49-F238E27FC236}">
                    <a16:creationId xmlns:a16="http://schemas.microsoft.com/office/drawing/2014/main" id="{B006BDA4-EC3A-909B-D188-E417607D35C2}"/>
                  </a:ext>
                </a:extLst>
              </p:cNvPr>
              <p:cNvSpPr txBox="1">
                <a:spLocks noRot="1" noChangeAspect="1" noMove="1" noResize="1" noEditPoints="1" noAdjustHandles="1" noChangeArrowheads="1" noChangeShapeType="1" noTextEdit="1"/>
              </p:cNvSpPr>
              <p:nvPr/>
            </p:nvSpPr>
            <p:spPr>
              <a:xfrm>
                <a:off x="8640496" y="1714528"/>
                <a:ext cx="3456384" cy="523220"/>
              </a:xfrm>
              <a:prstGeom prst="rect">
                <a:avLst/>
              </a:prstGeom>
              <a:blipFill>
                <a:blip r:embed="rId15"/>
                <a:stretch>
                  <a:fillRect t="-4444" b="-20000"/>
                </a:stretch>
              </a:blipFill>
              <a:ln w="25400">
                <a:solidFill>
                  <a:schemeClr val="accent1"/>
                </a:solidFill>
              </a:ln>
            </p:spPr>
            <p:txBody>
              <a:bodyPr/>
              <a:lstStyle/>
              <a:p>
                <a:r>
                  <a:rPr lang="es-CL">
                    <a:noFill/>
                  </a:rPr>
                  <a:t> </a:t>
                </a:r>
              </a:p>
            </p:txBody>
          </p:sp>
        </mc:Fallback>
      </mc:AlternateContent>
      <p:grpSp>
        <p:nvGrpSpPr>
          <p:cNvPr id="46" name="Group 45">
            <a:extLst>
              <a:ext uri="{FF2B5EF4-FFF2-40B4-BE49-F238E27FC236}">
                <a16:creationId xmlns:a16="http://schemas.microsoft.com/office/drawing/2014/main" id="{A5EA1714-E0CC-DFA7-F33C-789D402FD3C4}"/>
              </a:ext>
            </a:extLst>
          </p:cNvPr>
          <p:cNvGrpSpPr/>
          <p:nvPr/>
        </p:nvGrpSpPr>
        <p:grpSpPr>
          <a:xfrm>
            <a:off x="3589954" y="1676468"/>
            <a:ext cx="2531940" cy="2796661"/>
            <a:chOff x="3585092" y="1774260"/>
            <a:chExt cx="2531940" cy="2796661"/>
          </a:xfrm>
        </p:grpSpPr>
        <p:cxnSp>
          <p:nvCxnSpPr>
            <p:cNvPr id="24" name="Conector recto de flecha 23"/>
            <p:cNvCxnSpPr>
              <a:cxnSpLocks/>
            </p:cNvCxnSpPr>
            <p:nvPr/>
          </p:nvCxnSpPr>
          <p:spPr>
            <a:xfrm>
              <a:off x="5246525" y="3289340"/>
              <a:ext cx="531640" cy="0"/>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Imagen 28"/>
            <p:cNvPicPr>
              <a:picLocks noChangeAspect="1"/>
            </p:cNvPicPr>
            <p:nvPr/>
          </p:nvPicPr>
          <p:blipFill rotWithShape="1">
            <a:blip r:embed="rId3">
              <a:extLst>
                <a:ext uri="{28A0092B-C50C-407E-A947-70E740481C1C}">
                  <a14:useLocalDpi xmlns:a14="http://schemas.microsoft.com/office/drawing/2010/main" val="0"/>
                </a:ext>
              </a:extLst>
            </a:blip>
            <a:srcRect t="11274" r="43929" b="66997"/>
            <a:stretch/>
          </p:blipFill>
          <p:spPr>
            <a:xfrm>
              <a:off x="3585092" y="3409043"/>
              <a:ext cx="2531940" cy="1161878"/>
            </a:xfrm>
            <a:prstGeom prst="rect">
              <a:avLst/>
            </a:prstGeom>
          </p:spPr>
        </p:pic>
        <p:cxnSp>
          <p:nvCxnSpPr>
            <p:cNvPr id="38" name="Conector recto 37"/>
            <p:cNvCxnSpPr/>
            <p:nvPr/>
          </p:nvCxnSpPr>
          <p:spPr>
            <a:xfrm flipV="1">
              <a:off x="5783402" y="2155152"/>
              <a:ext cx="0" cy="22683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flipV="1">
              <a:off x="5243562" y="1774260"/>
              <a:ext cx="0" cy="226837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a:cxnSpLocks/>
            </p:cNvCxnSpPr>
            <p:nvPr/>
          </p:nvCxnSpPr>
          <p:spPr>
            <a:xfrm>
              <a:off x="3800975" y="3989708"/>
              <a:ext cx="1445550" cy="0"/>
            </a:xfrm>
            <a:prstGeom prst="straightConnector1">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p:nvPr/>
          </p:nvCxnSpPr>
          <p:spPr>
            <a:xfrm>
              <a:off x="3800975" y="4240160"/>
              <a:ext cx="1977190" cy="0"/>
            </a:xfrm>
            <a:prstGeom prst="straightConnector1">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7D073717-9E64-1013-4C2F-CB2B9ED334A9}"/>
              </a:ext>
            </a:extLst>
          </p:cNvPr>
          <p:cNvSpPr txBox="1"/>
          <p:nvPr/>
        </p:nvSpPr>
        <p:spPr>
          <a:xfrm>
            <a:off x="8392472" y="770232"/>
            <a:ext cx="2046643" cy="646331"/>
          </a:xfrm>
          <a:prstGeom prst="rect">
            <a:avLst/>
          </a:prstGeom>
          <a:noFill/>
        </p:spPr>
        <p:txBody>
          <a:bodyPr wrap="square">
            <a:spAutoFit/>
          </a:bodyPr>
          <a:lstStyle/>
          <a:p>
            <a:pPr algn="ctr"/>
            <a:r>
              <a:rPr lang="es-ES_tradnl" sz="1800" dirty="0">
                <a:solidFill>
                  <a:schemeClr val="accent6">
                    <a:lumMod val="75000"/>
                  </a:schemeClr>
                </a:solidFill>
              </a:rPr>
              <a:t>Medido en A</a:t>
            </a:r>
          </a:p>
          <a:p>
            <a:pPr algn="ctr"/>
            <a:r>
              <a:rPr lang="es-ES_tradnl" sz="1800" dirty="0">
                <a:solidFill>
                  <a:schemeClr val="accent6">
                    <a:lumMod val="75000"/>
                  </a:schemeClr>
                </a:solidFill>
              </a:rPr>
              <a:t>(en reposo)</a:t>
            </a:r>
          </a:p>
        </p:txBody>
      </p:sp>
      <p:sp>
        <p:nvSpPr>
          <p:cNvPr id="49" name="Rectángulo redondeado 11">
            <a:extLst>
              <a:ext uri="{FF2B5EF4-FFF2-40B4-BE49-F238E27FC236}">
                <a16:creationId xmlns:a16="http://schemas.microsoft.com/office/drawing/2014/main" id="{7B785AB4-7FD7-3436-89C9-51A60DF41D14}"/>
              </a:ext>
            </a:extLst>
          </p:cNvPr>
          <p:cNvSpPr/>
          <p:nvPr/>
        </p:nvSpPr>
        <p:spPr>
          <a:xfrm>
            <a:off x="9727254" y="1756151"/>
            <a:ext cx="317615" cy="43548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0" name="Rectángulo redondeado 11">
            <a:extLst>
              <a:ext uri="{FF2B5EF4-FFF2-40B4-BE49-F238E27FC236}">
                <a16:creationId xmlns:a16="http://schemas.microsoft.com/office/drawing/2014/main" id="{3D486341-ED92-C795-C55E-C98C53A6FDB9}"/>
              </a:ext>
            </a:extLst>
          </p:cNvPr>
          <p:cNvSpPr/>
          <p:nvPr/>
        </p:nvSpPr>
        <p:spPr>
          <a:xfrm>
            <a:off x="10680921" y="1769003"/>
            <a:ext cx="270470" cy="4354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2" name="TextBox 51">
            <a:extLst>
              <a:ext uri="{FF2B5EF4-FFF2-40B4-BE49-F238E27FC236}">
                <a16:creationId xmlns:a16="http://schemas.microsoft.com/office/drawing/2014/main" id="{7CA338CF-183E-8FF2-5B99-137257FB6889}"/>
              </a:ext>
            </a:extLst>
          </p:cNvPr>
          <p:cNvSpPr txBox="1"/>
          <p:nvPr/>
        </p:nvSpPr>
        <p:spPr>
          <a:xfrm>
            <a:off x="10302793" y="837920"/>
            <a:ext cx="2046643" cy="646331"/>
          </a:xfrm>
          <a:prstGeom prst="rect">
            <a:avLst/>
          </a:prstGeom>
          <a:noFill/>
          <a:ln>
            <a:noFill/>
          </a:ln>
        </p:spPr>
        <p:txBody>
          <a:bodyPr wrap="square">
            <a:spAutoFit/>
          </a:bodyPr>
          <a:lstStyle/>
          <a:p>
            <a:pPr algn="ctr"/>
            <a:r>
              <a:rPr lang="es-ES_tradnl" sz="1800" dirty="0">
                <a:solidFill>
                  <a:srgbClr val="FF0000"/>
                </a:solidFill>
              </a:rPr>
              <a:t>Objeto en </a:t>
            </a:r>
          </a:p>
          <a:p>
            <a:pPr algn="ctr"/>
            <a:r>
              <a:rPr lang="es-ES_tradnl" dirty="0">
                <a:solidFill>
                  <a:srgbClr val="FF0000"/>
                </a:solidFill>
              </a:rPr>
              <a:t>movimiento</a:t>
            </a:r>
            <a:endParaRPr lang="es-ES_tradnl" sz="1800" dirty="0">
              <a:solidFill>
                <a:srgbClr val="FF0000"/>
              </a:solidFill>
            </a:endParaRPr>
          </a:p>
        </p:txBody>
      </p:sp>
    </p:spTree>
    <p:extLst>
      <p:ext uri="{BB962C8B-B14F-4D97-AF65-F5344CB8AC3E}">
        <p14:creationId xmlns:p14="http://schemas.microsoft.com/office/powerpoint/2010/main" val="166045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blinds(horizontal)">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blinds(horizontal)">
                                      <p:cBhvr>
                                        <p:cTn id="43" dur="500"/>
                                        <p:tgtEl>
                                          <p:spTgt spid="4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linds(horizontal)">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19" grpId="0"/>
      <p:bldP spid="39" grpId="0" animBg="1"/>
      <p:bldP spid="40" grpId="0"/>
      <p:bldP spid="41" grpId="0" animBg="1"/>
      <p:bldP spid="43" grpId="0" animBg="1"/>
      <p:bldP spid="6" grpId="0" animBg="1"/>
      <p:bldP spid="7" grpId="0" animBg="1"/>
      <p:bldP spid="8" grpId="0" animBg="1"/>
      <p:bldP spid="9" grpId="0" animBg="1"/>
      <p:bldP spid="48" grpId="0"/>
      <p:bldP spid="49" grpId="0" animBg="1"/>
      <p:bldP spid="50" grpId="0" animBg="1"/>
      <p:bldP spid="5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12657</TotalTime>
  <Words>1149</Words>
  <Application>Microsoft Macintosh PowerPoint</Application>
  <PresentationFormat>Widescreen</PresentationFormat>
  <Paragraphs>256</Paragraphs>
  <Slides>22</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Times New Roman</vt:lpstr>
      <vt:lpstr>WordVisiCarriageReturn_MSFontService</vt:lpstr>
      <vt:lpstr>Tema de Office</vt:lpstr>
      <vt:lpstr>FIS140: Física General IV</vt:lpstr>
      <vt:lpstr>PowerPoint Presentation</vt:lpstr>
      <vt:lpstr>Mecánica Clásica</vt:lpstr>
      <vt:lpstr>Relatividad Especial</vt:lpstr>
      <vt:lpstr>Consecuencias de los postulados de Einstein</vt:lpstr>
      <vt:lpstr>Dilatación Temporal</vt:lpstr>
      <vt:lpstr>Dilatación Temporal</vt:lpstr>
      <vt:lpstr>Contracción Espacial</vt:lpstr>
      <vt:lpstr>PowerPoint Presentation</vt:lpstr>
      <vt:lpstr>Consecuencias Relatividad Especial</vt:lpstr>
      <vt:lpstr>PowerPoint Presentation</vt:lpstr>
      <vt:lpstr>Electromagnetismo</vt:lpstr>
      <vt:lpstr>Electromagnetismo</vt:lpstr>
      <vt:lpstr>Apliquemos lo aprendido: Transformaciones de Lorentz</vt:lpstr>
      <vt:lpstr>Transformaciones de Lorentz</vt:lpstr>
      <vt:lpstr>Transformaciones de velocidades</vt:lpstr>
      <vt:lpstr>Transformaciones de velocidades</vt:lpstr>
      <vt:lpstr>Transformaciones de velocidades</vt:lpstr>
      <vt:lpstr>Efecto Doppler Relativista</vt:lpstr>
      <vt:lpstr>Efecto Doppler Relativista (fuente se acerca al observador)</vt:lpstr>
      <vt:lpstr>Efecto Doppler Relativista (fuente se acerca al observador)</vt:lpstr>
      <vt:lpstr>Efecto Doppler Relativista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Ecuaciones de Maxwell</dc:title>
  <dc:creator>cesarprofis@gmail.com</dc:creator>
  <cp:lastModifiedBy>Patricio Haberle</cp:lastModifiedBy>
  <cp:revision>245</cp:revision>
  <dcterms:created xsi:type="dcterms:W3CDTF">2016-03-09T18:34:29Z</dcterms:created>
  <dcterms:modified xsi:type="dcterms:W3CDTF">2025-09-02T02:22:33Z</dcterms:modified>
</cp:coreProperties>
</file>