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76" r:id="rId2"/>
    <p:sldId id="450" r:id="rId3"/>
    <p:sldId id="340" r:id="rId4"/>
    <p:sldId id="439" r:id="rId5"/>
    <p:sldId id="349" r:id="rId6"/>
    <p:sldId id="350" r:id="rId7"/>
    <p:sldId id="366" r:id="rId8"/>
    <p:sldId id="445" r:id="rId9"/>
    <p:sldId id="367" r:id="rId10"/>
    <p:sldId id="446" r:id="rId11"/>
    <p:sldId id="354" r:id="rId12"/>
    <p:sldId id="448" r:id="rId13"/>
    <p:sldId id="449" r:id="rId14"/>
    <p:sldId id="435" r:id="rId15"/>
    <p:sldId id="353" r:id="rId16"/>
    <p:sldId id="436" r:id="rId17"/>
    <p:sldId id="434" r:id="rId18"/>
    <p:sldId id="451" r:id="rId19"/>
    <p:sldId id="356" r:id="rId20"/>
    <p:sldId id="437" r:id="rId21"/>
    <p:sldId id="389" r:id="rId22"/>
    <p:sldId id="385" r:id="rId23"/>
    <p:sldId id="391" r:id="rId24"/>
    <p:sldId id="357" r:id="rId25"/>
    <p:sldId id="360" r:id="rId26"/>
    <p:sldId id="43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CEE1F2"/>
    <a:srgbClr val="FFFF71"/>
    <a:srgbClr val="8DCB8A"/>
    <a:srgbClr val="FB7E7D"/>
    <a:srgbClr val="FFF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C43610-2328-3B45-81DF-2F22F085C8C3}" v="36" dt="2025-09-02T02:41:03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06"/>
    <p:restoredTop sz="94066" autoAdjust="0"/>
  </p:normalViewPr>
  <p:slideViewPr>
    <p:cSldViewPr snapToObjects="1">
      <p:cViewPr varScale="1">
        <p:scale>
          <a:sx n="67" d="100"/>
          <a:sy n="67" d="100"/>
        </p:scale>
        <p:origin x="280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o Haberle" userId="00ddf78e-9b96-43ed-9a9a-ca430b7c96f3" providerId="ADAL" clId="{E2E2A62A-84F9-59AB-B2BA-110A3A14C47B}"/>
    <pc:docChg chg="modSld">
      <pc:chgData name="Patricio Haberle" userId="00ddf78e-9b96-43ed-9a9a-ca430b7c96f3" providerId="ADAL" clId="{E2E2A62A-84F9-59AB-B2BA-110A3A14C47B}" dt="2025-09-02T02:41:03.347" v="80" actId="113"/>
      <pc:docMkLst>
        <pc:docMk/>
      </pc:docMkLst>
      <pc:sldChg chg="modSp mod">
        <pc:chgData name="Patricio Haberle" userId="00ddf78e-9b96-43ed-9a9a-ca430b7c96f3" providerId="ADAL" clId="{E2E2A62A-84F9-59AB-B2BA-110A3A14C47B}" dt="2025-09-02T02:41:03.347" v="80" actId="113"/>
        <pc:sldMkLst>
          <pc:docMk/>
          <pc:sldMk cId="2986085284" sldId="448"/>
        </pc:sldMkLst>
        <pc:spChg chg="mod">
          <ac:chgData name="Patricio Haberle" userId="00ddf78e-9b96-43ed-9a9a-ca430b7c96f3" providerId="ADAL" clId="{E2E2A62A-84F9-59AB-B2BA-110A3A14C47B}" dt="2025-09-02T02:37:29.876" v="32" actId="1035"/>
          <ac:spMkLst>
            <pc:docMk/>
            <pc:sldMk cId="2986085284" sldId="448"/>
            <ac:spMk id="3" creationId="{554C7F11-20D2-E973-5607-4448C715F145}"/>
          </ac:spMkLst>
        </pc:spChg>
        <pc:spChg chg="mod">
          <ac:chgData name="Patricio Haberle" userId="00ddf78e-9b96-43ed-9a9a-ca430b7c96f3" providerId="ADAL" clId="{E2E2A62A-84F9-59AB-B2BA-110A3A14C47B}" dt="2025-09-02T02:41:03.347" v="80" actId="113"/>
          <ac:spMkLst>
            <pc:docMk/>
            <pc:sldMk cId="2986085284" sldId="448"/>
            <ac:spMk id="4" creationId="{3C29D3E6-655A-D852-0A76-0D8A1B7FDFCE}"/>
          </ac:spMkLst>
        </pc:spChg>
        <pc:picChg chg="mod">
          <ac:chgData name="Patricio Haberle" userId="00ddf78e-9b96-43ed-9a9a-ca430b7c96f3" providerId="ADAL" clId="{E2E2A62A-84F9-59AB-B2BA-110A3A14C47B}" dt="2025-09-02T02:37:06.832" v="26" actId="1038"/>
          <ac:picMkLst>
            <pc:docMk/>
            <pc:sldMk cId="2986085284" sldId="448"/>
            <ac:picMk id="5" creationId="{D9500501-19D7-A598-65DA-D5525BEBE9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96923-7DBD-FE48-939F-DFF9CAF0BDD9}" type="datetimeFigureOut">
              <a:rPr lang="es-ES_tradnl" smtClean="0"/>
              <a:t>1/9/25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2669A-CFFF-904E-9220-701E7DDD78F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025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C2669A-CFFF-904E-9220-701E7DDD78F3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60957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69A-CFFF-904E-9220-701E7DDD78F3}" type="slidenum">
              <a:rPr lang="es-ES_tradnl" smtClean="0"/>
              <a:t>19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704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69A-CFFF-904E-9220-701E7DDD78F3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0256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69A-CFFF-904E-9220-701E7DDD78F3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098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C2669A-CFFF-904E-9220-701E7DDD78F3}" type="slidenum">
              <a:rPr lang="es-ES_tradnl" smtClean="0"/>
              <a:t>22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397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7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72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8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9027"/>
            <a:ext cx="10515600" cy="821634"/>
          </a:xfrm>
        </p:spPr>
        <p:txBody>
          <a:bodyPr/>
          <a:lstStyle/>
          <a:p>
            <a:r>
              <a:rPr lang="es-ES"/>
              <a:t>Clic para editar título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7987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Conector recto 11"/>
          <p:cNvCxnSpPr/>
          <p:nvPr userDrawn="1"/>
        </p:nvCxnSpPr>
        <p:spPr>
          <a:xfrm flipV="1">
            <a:off x="156000" y="1124744"/>
            <a:ext cx="1188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96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5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62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5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1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3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7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7" Type="http://schemas.openxmlformats.org/officeDocument/2006/relationships/image" Target="../media/image1700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40.png"/><Relationship Id="rId7" Type="http://schemas.openxmlformats.org/officeDocument/2006/relationships/image" Target="../media/image17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6" Type="http://schemas.openxmlformats.org/officeDocument/2006/relationships/image" Target="../media/image670.png"/><Relationship Id="rId5" Type="http://schemas.openxmlformats.org/officeDocument/2006/relationships/image" Target="../media/image50.png"/><Relationship Id="rId10" Type="http://schemas.openxmlformats.org/officeDocument/2006/relationships/image" Target="../media/image710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0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81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1.png"/><Relationship Id="rId5" Type="http://schemas.openxmlformats.org/officeDocument/2006/relationships/image" Target="../media/image200.png"/><Relationship Id="rId10" Type="http://schemas.openxmlformats.org/officeDocument/2006/relationships/image" Target="../media/image220.png"/><Relationship Id="rId4" Type="http://schemas.openxmlformats.org/officeDocument/2006/relationships/image" Target="../media/image190.png"/><Relationship Id="rId9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30.png"/><Relationship Id="rId7" Type="http://schemas.openxmlformats.org/officeDocument/2006/relationships/image" Target="NULL"/><Relationship Id="rId12" Type="http://schemas.openxmlformats.org/officeDocument/2006/relationships/image" Target="../media/image2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0.png"/><Relationship Id="rId10" Type="http://schemas.openxmlformats.org/officeDocument/2006/relationships/image" Target="../media/image260.png"/><Relationship Id="rId4" Type="http://schemas.openxmlformats.org/officeDocument/2006/relationships/image" Target="../media/image240.png"/><Relationship Id="rId9" Type="http://schemas.openxmlformats.org/officeDocument/2006/relationships/image" Target="../media/image2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0.png"/><Relationship Id="rId18" Type="http://schemas.openxmlformats.org/officeDocument/2006/relationships/image" Target="../media/image110.png"/><Relationship Id="rId3" Type="http://schemas.openxmlformats.org/officeDocument/2006/relationships/image" Target="../media/image2200.png"/><Relationship Id="rId7" Type="http://schemas.openxmlformats.org/officeDocument/2006/relationships/image" Target="../media/image2800.png"/><Relationship Id="rId17" Type="http://schemas.openxmlformats.org/officeDocument/2006/relationships/image" Target="../media/image102.png"/><Relationship Id="rId2" Type="http://schemas.openxmlformats.org/officeDocument/2006/relationships/image" Target="../media/image35.png"/><Relationship Id="rId16" Type="http://schemas.openxmlformats.org/officeDocument/2006/relationships/image" Target="../media/image5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0.png"/><Relationship Id="rId11" Type="http://schemas.openxmlformats.org/officeDocument/2006/relationships/image" Target="../media/image37.png"/><Relationship Id="rId5" Type="http://schemas.openxmlformats.org/officeDocument/2006/relationships/image" Target="../media/image2600.png"/><Relationship Id="rId15" Type="http://schemas.openxmlformats.org/officeDocument/2006/relationships/image" Target="../media/image5210.png"/><Relationship Id="rId10" Type="http://schemas.openxmlformats.org/officeDocument/2006/relationships/image" Target="../media/image3111.png"/><Relationship Id="rId4" Type="http://schemas.openxmlformats.org/officeDocument/2006/relationships/image" Target="../media/image2500.png"/><Relationship Id="rId9" Type="http://schemas.openxmlformats.org/officeDocument/2006/relationships/image" Target="../media/image30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0.png"/><Relationship Id="rId7" Type="http://schemas.openxmlformats.org/officeDocument/2006/relationships/image" Target="../media/image2800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0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14.png"/><Relationship Id="rId9" Type="http://schemas.openxmlformats.org/officeDocument/2006/relationships/image" Target="../media/image8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FIS140: F</a:t>
            </a:r>
            <a:r>
              <a:rPr lang="es-ES" b="1" dirty="0" err="1"/>
              <a:t>ísica</a:t>
            </a:r>
            <a:r>
              <a:rPr lang="es-ES" b="1" dirty="0"/>
              <a:t> General IV</a:t>
            </a:r>
            <a:endParaRPr lang="es-ES_tradnl" b="1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>
          <a:xfrm>
            <a:off x="831850" y="5157192"/>
            <a:ext cx="10515600" cy="932458"/>
          </a:xfrm>
        </p:spPr>
        <p:txBody>
          <a:bodyPr/>
          <a:lstStyle/>
          <a:p>
            <a:r>
              <a:rPr lang="es-CL" dirty="0"/>
              <a:t>Segundo Semestre 2025 </a:t>
            </a:r>
            <a:endParaRPr lang="es-ES_tradnl" dirty="0">
              <a:ea typeface="Calibri"/>
              <a:cs typeface="Calibri"/>
            </a:endParaRPr>
          </a:p>
          <a:p>
            <a:r>
              <a:rPr lang="es-CL" dirty="0"/>
              <a:t>Clase 8</a:t>
            </a:r>
            <a:endParaRPr lang="es-CL" dirty="0">
              <a:ea typeface="Calibri"/>
              <a:cs typeface="Calibri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903C5D1-56B9-81FA-6D1B-01473FD9F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32" y="257794"/>
            <a:ext cx="4830536" cy="24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7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err="1"/>
              <a:t>Din</a:t>
            </a:r>
            <a:r>
              <a:rPr lang="es-ES" b="1" err="1"/>
              <a:t>ámica</a:t>
            </a:r>
            <a:r>
              <a:rPr lang="es-ES" b="1"/>
              <a:t> Relativista</a:t>
            </a:r>
            <a:endParaRPr lang="es-ES_tradnl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/>
              <p:cNvSpPr/>
              <p:nvPr/>
            </p:nvSpPr>
            <p:spPr>
              <a:xfrm>
                <a:off x="838200" y="2040534"/>
                <a:ext cx="366812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</m:acc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𝛾</m:t>
                      </m:r>
                      <m:d>
                        <m:dPr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</m:acc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    </m:t>
                      </m:r>
                    </m:oMath>
                  </m:oMathPara>
                </a14:m>
                <a:endParaRPr lang="es-ES_tradnl" sz="24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Rectá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40534"/>
                <a:ext cx="366812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/>
              <p:cNvSpPr/>
              <p:nvPr/>
            </p:nvSpPr>
            <p:spPr>
              <a:xfrm>
                <a:off x="839387" y="3362855"/>
                <a:ext cx="5674053" cy="1507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𝛾</m:t>
                      </m:r>
                      <m:d>
                        <m:dPr>
                          <m:ctrlPr>
                            <a:rPr lang="es-E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4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𝑣</m:t>
                          </m:r>
                        </m:sub>
                      </m:sSub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ES" sz="4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sz="4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4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sz="40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s-ES" sz="4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40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ES" sz="40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ES_tradnl"/>
              </a:p>
            </p:txBody>
          </p:sp>
        </mc:Choice>
        <mc:Fallback xmlns="">
          <p:sp>
            <p:nvSpPr>
              <p:cNvPr id="30" name="Rectá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87" y="3362855"/>
                <a:ext cx="5674053" cy="15072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Agrupar 32"/>
          <p:cNvGrpSpPr/>
          <p:nvPr/>
        </p:nvGrpSpPr>
        <p:grpSpPr>
          <a:xfrm>
            <a:off x="7674073" y="2181467"/>
            <a:ext cx="3648558" cy="2362775"/>
            <a:chOff x="6123768" y="2883388"/>
            <a:chExt cx="3648558" cy="2362775"/>
          </a:xfrm>
        </p:grpSpPr>
        <p:grpSp>
          <p:nvGrpSpPr>
            <p:cNvPr id="10" name="Agrupar 9"/>
            <p:cNvGrpSpPr/>
            <p:nvPr/>
          </p:nvGrpSpPr>
          <p:grpSpPr>
            <a:xfrm>
              <a:off x="6123768" y="2883388"/>
              <a:ext cx="2892055" cy="2362775"/>
              <a:chOff x="263352" y="1868509"/>
              <a:chExt cx="2892055" cy="23627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uadroTexto 11"/>
                  <p:cNvSpPr txBox="1"/>
                  <p:nvPr/>
                </p:nvSpPr>
                <p:spPr>
                  <a:xfrm>
                    <a:off x="640037" y="2096986"/>
                    <a:ext cx="396326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4000" b="0" i="1" smtClean="0">
                              <a:latin typeface="Cambria Math" charset="0"/>
                            </a:rPr>
                            <m:t>𝑆</m:t>
                          </m:r>
                        </m:oMath>
                      </m:oMathPara>
                    </a14:m>
                    <a:endParaRPr lang="es-ES_tradnl" sz="4000"/>
                  </a:p>
                </p:txBody>
              </p:sp>
            </mc:Choice>
            <mc:Fallback xmlns="">
              <p:sp>
                <p:nvSpPr>
                  <p:cNvPr id="12" name="CuadroTexto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37" y="2096986"/>
                    <a:ext cx="396326" cy="6155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Agrupar 12"/>
              <p:cNvGrpSpPr/>
              <p:nvPr/>
            </p:nvGrpSpPr>
            <p:grpSpPr>
              <a:xfrm>
                <a:off x="263352" y="1868509"/>
                <a:ext cx="2892055" cy="2362775"/>
                <a:chOff x="263352" y="1868509"/>
                <a:chExt cx="2892055" cy="2362775"/>
              </a:xfrm>
            </p:grpSpPr>
            <p:grpSp>
              <p:nvGrpSpPr>
                <p:cNvPr id="18" name="Agrupar 17"/>
                <p:cNvGrpSpPr/>
                <p:nvPr/>
              </p:nvGrpSpPr>
              <p:grpSpPr>
                <a:xfrm>
                  <a:off x="263352" y="2253628"/>
                  <a:ext cx="2892055" cy="1977656"/>
                  <a:chOff x="297712" y="1679944"/>
                  <a:chExt cx="2892055" cy="1977656"/>
                </a:xfrm>
              </p:grpSpPr>
              <p:sp>
                <p:nvSpPr>
                  <p:cNvPr id="26" name="Forma libre 25"/>
                  <p:cNvSpPr/>
                  <p:nvPr/>
                </p:nvSpPr>
                <p:spPr>
                  <a:xfrm>
                    <a:off x="297712" y="1679944"/>
                    <a:ext cx="914400" cy="1977656"/>
                  </a:xfrm>
                  <a:custGeom>
                    <a:avLst/>
                    <a:gdLst>
                      <a:gd name="connsiteX0" fmla="*/ 914400 w 914400"/>
                      <a:gd name="connsiteY0" fmla="*/ 0 h 1977656"/>
                      <a:gd name="connsiteX1" fmla="*/ 914400 w 914400"/>
                      <a:gd name="connsiteY1" fmla="*/ 1488558 h 1977656"/>
                      <a:gd name="connsiteX2" fmla="*/ 0 w 914400"/>
                      <a:gd name="connsiteY2" fmla="*/ 1977656 h 1977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14400" h="1977656">
                        <a:moveTo>
                          <a:pt x="914400" y="0"/>
                        </a:moveTo>
                        <a:lnTo>
                          <a:pt x="914400" y="1488558"/>
                        </a:lnTo>
                        <a:lnTo>
                          <a:pt x="0" y="1977656"/>
                        </a:ln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27" name="Conector recto 26"/>
                  <p:cNvCxnSpPr/>
                  <p:nvPr/>
                </p:nvCxnSpPr>
                <p:spPr>
                  <a:xfrm>
                    <a:off x="1212112" y="3168502"/>
                    <a:ext cx="197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Agrupar 14"/>
                <p:cNvGrpSpPr/>
                <p:nvPr/>
              </p:nvGrpSpPr>
              <p:grpSpPr>
                <a:xfrm>
                  <a:off x="1973408" y="1868509"/>
                  <a:ext cx="996298" cy="893238"/>
                  <a:chOff x="1973408" y="1868509"/>
                  <a:chExt cx="996298" cy="893238"/>
                </a:xfrm>
              </p:grpSpPr>
              <p:sp>
                <p:nvSpPr>
                  <p:cNvPr id="16" name="Elipse 15"/>
                  <p:cNvSpPr/>
                  <p:nvPr/>
                </p:nvSpPr>
                <p:spPr>
                  <a:xfrm>
                    <a:off x="2395824" y="2516662"/>
                    <a:ext cx="245085" cy="24508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17" name="CuadroTexto 16"/>
                  <p:cNvSpPr txBox="1"/>
                  <p:nvPr/>
                </p:nvSpPr>
                <p:spPr>
                  <a:xfrm>
                    <a:off x="1973408" y="1868509"/>
                    <a:ext cx="99629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_tradnl" sz="2400"/>
                      <a:t>objeto</a:t>
                    </a:r>
                  </a:p>
                </p:txBody>
              </p:sp>
            </p:grpSp>
          </p:grpSp>
        </p:grpSp>
        <p:cxnSp>
          <p:nvCxnSpPr>
            <p:cNvPr id="7" name="Conector recto de flecha 6"/>
            <p:cNvCxnSpPr>
              <a:stCxn id="16" idx="6"/>
            </p:cNvCxnSpPr>
            <p:nvPr/>
          </p:nvCxnSpPr>
          <p:spPr>
            <a:xfrm>
              <a:off x="8501325" y="3654084"/>
              <a:ext cx="69101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ángulo 30"/>
                <p:cNvSpPr/>
                <p:nvPr/>
              </p:nvSpPr>
              <p:spPr>
                <a:xfrm>
                  <a:off x="7819757" y="3656525"/>
                  <a:ext cx="62927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s-ES_tradnl" sz="1400"/>
                </a:p>
              </p:txBody>
            </p:sp>
          </mc:Choice>
          <mc:Fallback xmlns="">
            <p:sp>
              <p:nvSpPr>
                <p:cNvPr id="31" name="Rectá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9757" y="3656525"/>
                  <a:ext cx="629275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ángulo 31"/>
                <p:cNvSpPr/>
                <p:nvPr/>
              </p:nvSpPr>
              <p:spPr>
                <a:xfrm>
                  <a:off x="9178317" y="3268507"/>
                  <a:ext cx="59400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4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ES_tradnl"/>
                </a:p>
              </p:txBody>
            </p:sp>
          </mc:Choice>
          <mc:Fallback xmlns="">
            <p:sp>
              <p:nvSpPr>
                <p:cNvPr id="32" name="Rectángulo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8317" y="3268507"/>
                  <a:ext cx="594009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CuadroTexto 33"/>
          <p:cNvSpPr txBox="1"/>
          <p:nvPr/>
        </p:nvSpPr>
        <p:spPr>
          <a:xfrm>
            <a:off x="3610480" y="5973107"/>
            <a:ext cx="497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/>
              <a:t>Conservación</a:t>
            </a:r>
            <a:r>
              <a:rPr lang="es-ES" sz="2800"/>
              <a:t> de momento lineal</a:t>
            </a:r>
            <a:endParaRPr lang="es-ES_tradnl" sz="2800"/>
          </a:p>
        </p:txBody>
      </p:sp>
      <p:sp>
        <p:nvSpPr>
          <p:cNvPr id="35" name="CuadroTexto 34"/>
          <p:cNvSpPr txBox="1"/>
          <p:nvPr/>
        </p:nvSpPr>
        <p:spPr>
          <a:xfrm>
            <a:off x="4506320" y="2119912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/>
              <a:t>Candidato</a:t>
            </a:r>
            <a:endParaRPr lang="es-ES_tradnl" sz="2800"/>
          </a:p>
        </p:txBody>
      </p:sp>
    </p:spTree>
    <p:extLst>
      <p:ext uri="{BB962C8B-B14F-4D97-AF65-F5344CB8AC3E}">
        <p14:creationId xmlns:p14="http://schemas.microsoft.com/office/powerpoint/2010/main" val="128273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err="1"/>
              <a:t>Din</a:t>
            </a:r>
            <a:r>
              <a:rPr lang="es-ES" b="1" err="1"/>
              <a:t>ámica</a:t>
            </a:r>
            <a:r>
              <a:rPr lang="es-ES" b="1"/>
              <a:t> Relativista</a:t>
            </a:r>
            <a:endParaRPr lang="es-ES_tradnl" b="1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199" y="2245660"/>
            <a:ext cx="3132856" cy="37745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838200" y="1721282"/>
                <a:ext cx="366812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</m:acc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𝛾</m:t>
                      </m:r>
                      <m:d>
                        <m:dPr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</m:acc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    </m:t>
                      </m:r>
                    </m:oMath>
                  </m:oMathPara>
                </a14:m>
                <a:endParaRPr lang="es-ES_tradnl" sz="24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1282"/>
                <a:ext cx="366812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318154" y="4989203"/>
                <a:ext cx="3247491" cy="1706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𝑊</m:t>
                      </m:r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·</m:t>
                          </m:r>
                          <m: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s-ES_tradnl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4" y="4989203"/>
                <a:ext cx="3247491" cy="17066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/>
          <p:cNvSpPr txBox="1"/>
          <p:nvPr/>
        </p:nvSpPr>
        <p:spPr>
          <a:xfrm>
            <a:off x="5095574" y="1745420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/>
              <a:t>Candidato</a:t>
            </a:r>
            <a:endParaRPr lang="es-ES_tradnl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5718689-1AD1-4208-99F0-7806D4D4DDC0}"/>
                  </a:ext>
                </a:extLst>
              </p:cNvPr>
              <p:cNvSpPr/>
              <p:nvPr/>
            </p:nvSpPr>
            <p:spPr>
              <a:xfrm>
                <a:off x="318154" y="3088471"/>
                <a:ext cx="2354106" cy="1306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s-CL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4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4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s-CL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    </m:t>
                      </m:r>
                    </m:oMath>
                  </m:oMathPara>
                </a14:m>
                <a:endParaRPr lang="es-ES_tradnl" sz="240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D5718689-1AD1-4208-99F0-7806D4D4D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54" y="3088471"/>
                <a:ext cx="2354106" cy="13067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69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b="1" err="1"/>
                  <a:t>Din</a:t>
                </a:r>
                <a:r>
                  <a:rPr lang="es-ES" b="1" err="1"/>
                  <a:t>ámica</a:t>
                </a:r>
                <a:r>
                  <a:rPr lang="es-ES" b="1"/>
                  <a:t> Relativista (¿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4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4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𝑝</m:t>
                        </m:r>
                      </m:e>
                    </m:acc>
                    <m:r>
                      <a:rPr lang="es-ES" sz="4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1"/>
                  <a:t>como medirlo?)</a:t>
                </a:r>
                <a:endParaRPr lang="es-ES_tradnl" b="1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5556" b="-2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54C7F11-20D2-E973-5607-4448C715F145}"/>
              </a:ext>
            </a:extLst>
          </p:cNvPr>
          <p:cNvSpPr txBox="1"/>
          <p:nvPr/>
        </p:nvSpPr>
        <p:spPr>
          <a:xfrm>
            <a:off x="191344" y="1196752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/>
              <a:t>Se lo puede medir usando un campo magnético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29D3E6-655A-D852-0A76-0D8A1B7FDFCE}"/>
                  </a:ext>
                </a:extLst>
              </p:cNvPr>
              <p:cNvSpPr txBox="1"/>
              <p:nvPr/>
            </p:nvSpPr>
            <p:spPr>
              <a:xfrm>
                <a:off x="0" y="1740878"/>
                <a:ext cx="7320136" cy="486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2400" dirty="0"/>
                  <a:t>En el sistema experimental se muestra una configuración que curva la trayectoria de una partícula cargada  de velocidad conocida.  Las </a:t>
                </a:r>
                <a:r>
                  <a:rPr lang="es-ES_tradnl" sz="2400" dirty="0" err="1"/>
                  <a:t>ecc</a:t>
                </a:r>
                <a:r>
                  <a:rPr lang="es-ES_tradnl" sz="2400" dirty="0"/>
                  <a:t>.  son </a:t>
                </a:r>
                <a:r>
                  <a:rPr lang="es-ES_tradnl" sz="2400" dirty="0" err="1"/>
                  <a:t>ta</a:t>
                </a:r>
                <a:r>
                  <a:rPr lang="es-ES_tradnl" sz="2400" dirty="0"/>
                  <a:t>-les que el radio de la trayectoria circunferencial seguida por la partícula es proporcional a la magnitud del </a:t>
                </a:r>
                <a:r>
                  <a:rPr lang="es-ES_tradnl" sz="2400" dirty="0" err="1"/>
                  <a:t>momentum</a:t>
                </a:r>
                <a:r>
                  <a:rPr lang="es-ES_tradnl" sz="2400" dirty="0"/>
                  <a:t>.  La velo-</a:t>
                </a:r>
                <a:r>
                  <a:rPr lang="es-ES_tradnl" sz="2400" dirty="0" err="1"/>
                  <a:t>cidad</a:t>
                </a:r>
                <a:r>
                  <a:rPr lang="es-ES_tradnl" sz="2400" dirty="0"/>
                  <a:t> es fácil de medir, no así el </a:t>
                </a:r>
                <a:r>
                  <a:rPr lang="es-ES_tradnl" sz="2400" dirty="0" err="1"/>
                  <a:t>momentum</a:t>
                </a:r>
                <a:r>
                  <a:rPr lang="es-ES_tradnl" sz="2400" dirty="0"/>
                  <a:t>. </a:t>
                </a:r>
              </a:p>
              <a:p>
                <a:r>
                  <a:rPr lang="es-ES_tradnl" sz="2400" dirty="0"/>
                  <a:t>En el experimento la velocidad de la partícula es per-</a:t>
                </a:r>
                <a:r>
                  <a:rPr lang="es-ES_tradnl" sz="2400" dirty="0" err="1"/>
                  <a:t>pendicular</a:t>
                </a:r>
                <a:r>
                  <a:rPr lang="es-ES_tradnl" sz="2400" dirty="0"/>
                  <a:t> al campo por lo que el módulo de la fuerza 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s-ES_tradn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_tradn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s-E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</m:acc>
                        </m:e>
                      </m:d>
                      <m:r>
                        <a:rPr lang="es-E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acc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s-E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dt</m:t>
                              </m:r>
                            </m:den>
                          </m:f>
                        </m:e>
                      </m:d>
                      <m:r>
                        <a:rPr lang="es-E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𝑞𝑣𝐵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s-ES" sz="2400" b="0" dirty="0">
                  <a:ea typeface="Cambria Math" panose="02040503050406030204" pitchFamily="18" charset="0"/>
                </a:endParaRPr>
              </a:p>
              <a:p>
                <a:r>
                  <a:rPr lang="es-ES_tradnl" sz="2400" dirty="0"/>
                  <a:t>pero,                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⃗"/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num>
                          <m:den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E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∆</m:t>
                        </m:r>
                        <m:r>
                          <a:rPr lang="es-E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s-E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s-E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f>
                      <m:fPr>
                        <m:ctrlP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s-E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s-E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s-ES" sz="2800" b="0" dirty="0">
                  <a:ea typeface="Cambria Math" panose="02040503050406030204" pitchFamily="18" charset="0"/>
                </a:endParaRPr>
              </a:p>
              <a:p>
                <a:r>
                  <a:rPr lang="es-ES_tradnl" sz="2400" dirty="0"/>
                  <a:t>                                     </a:t>
                </a:r>
                <a:r>
                  <a:rPr lang="es-ES_tradnl" sz="2400" b="1" dirty="0"/>
                  <a:t> 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s-E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𝒒𝑹𝑩</m:t>
                    </m:r>
                  </m:oMath>
                </a14:m>
                <a:endParaRPr lang="es-ES_tradnl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29D3E6-655A-D852-0A76-0D8A1B7FD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40878"/>
                <a:ext cx="7320136" cy="4869859"/>
              </a:xfrm>
              <a:prstGeom prst="rect">
                <a:avLst/>
              </a:prstGeom>
              <a:blipFill>
                <a:blip r:embed="rId3"/>
                <a:stretch>
                  <a:fillRect l="-1386" t="-1302" r="-1040" b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9500501-19D7-A598-65DA-D5525BEBE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136" y="1154799"/>
            <a:ext cx="4680520" cy="573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8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4C7F11-20D2-E973-5607-4448C715F145}"/>
              </a:ext>
            </a:extLst>
          </p:cNvPr>
          <p:cNvSpPr txBox="1"/>
          <p:nvPr/>
        </p:nvSpPr>
        <p:spPr>
          <a:xfrm>
            <a:off x="3179068" y="1303206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>
                <a:solidFill>
                  <a:schemeClr val="accent5">
                    <a:lumMod val="75000"/>
                  </a:schemeClr>
                </a:solidFill>
              </a:rPr>
              <a:t>Resultado experimental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167A8-A6D4-BFFB-29B9-E9E9FBDE9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902892"/>
            <a:ext cx="6624736" cy="497719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F2E5D37-ED5A-BFED-A853-01AF55D61166}"/>
              </a:ext>
            </a:extLst>
          </p:cNvPr>
          <p:cNvSpPr txBox="1">
            <a:spLocks/>
          </p:cNvSpPr>
          <p:nvPr/>
        </p:nvSpPr>
        <p:spPr>
          <a:xfrm>
            <a:off x="838200" y="146535"/>
            <a:ext cx="10515600" cy="821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err="1"/>
              <a:t>Din</a:t>
            </a:r>
            <a:r>
              <a:rPr lang="es-ES" b="1" err="1"/>
              <a:t>ámica</a:t>
            </a:r>
            <a:r>
              <a:rPr lang="es-ES" b="1"/>
              <a:t> Relativista</a:t>
            </a:r>
            <a:endParaRPr lang="es-ES_tradnl" b="1"/>
          </a:p>
        </p:txBody>
      </p:sp>
    </p:spTree>
    <p:extLst>
      <p:ext uri="{BB962C8B-B14F-4D97-AF65-F5344CB8AC3E}">
        <p14:creationId xmlns:p14="http://schemas.microsoft.com/office/powerpoint/2010/main" val="2443205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9027"/>
            <a:ext cx="5888489" cy="821634"/>
          </a:xfrm>
        </p:spPr>
        <p:txBody>
          <a:bodyPr/>
          <a:lstStyle/>
          <a:p>
            <a:r>
              <a:rPr lang="es-ES" b="1" dirty="0"/>
              <a:t>Relatividad en gráficos</a:t>
            </a:r>
            <a:endParaRPr lang="es-ES_tradnl" b="1" dirty="0"/>
          </a:p>
        </p:txBody>
      </p:sp>
      <p:grpSp>
        <p:nvGrpSpPr>
          <p:cNvPr id="48" name="Agrupar 32">
            <a:extLst>
              <a:ext uri="{FF2B5EF4-FFF2-40B4-BE49-F238E27FC236}">
                <a16:creationId xmlns:a16="http://schemas.microsoft.com/office/drawing/2014/main" id="{98D7CEEF-A58E-B545-49D5-C82749FE3041}"/>
              </a:ext>
            </a:extLst>
          </p:cNvPr>
          <p:cNvGrpSpPr/>
          <p:nvPr/>
        </p:nvGrpSpPr>
        <p:grpSpPr>
          <a:xfrm>
            <a:off x="4511824" y="1575645"/>
            <a:ext cx="2849701" cy="1929267"/>
            <a:chOff x="6123768" y="2298950"/>
            <a:chExt cx="3648558" cy="2947213"/>
          </a:xfrm>
        </p:grpSpPr>
        <p:grpSp>
          <p:nvGrpSpPr>
            <p:cNvPr id="49" name="Agrupar 9">
              <a:extLst>
                <a:ext uri="{FF2B5EF4-FFF2-40B4-BE49-F238E27FC236}">
                  <a16:creationId xmlns:a16="http://schemas.microsoft.com/office/drawing/2014/main" id="{C2D6F469-F051-661B-0DE1-E9A2FA5C004A}"/>
                </a:ext>
              </a:extLst>
            </p:cNvPr>
            <p:cNvGrpSpPr/>
            <p:nvPr/>
          </p:nvGrpSpPr>
          <p:grpSpPr>
            <a:xfrm>
              <a:off x="6123768" y="2298950"/>
              <a:ext cx="2892055" cy="2947213"/>
              <a:chOff x="263352" y="1284071"/>
              <a:chExt cx="2892055" cy="29472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uadroTexto 11">
                    <a:extLst>
                      <a:ext uri="{FF2B5EF4-FFF2-40B4-BE49-F238E27FC236}">
                        <a16:creationId xmlns:a16="http://schemas.microsoft.com/office/drawing/2014/main" id="{E422BEBA-7128-BE4F-EDE2-AE46E4FEA75D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37" y="2096986"/>
                    <a:ext cx="396326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4000" b="0" i="1" smtClean="0">
                              <a:latin typeface="Cambria Math" charset="0"/>
                            </a:rPr>
                            <m:t>𝑆</m:t>
                          </m:r>
                        </m:oMath>
                      </m:oMathPara>
                    </a14:m>
                    <a:endParaRPr lang="es-ES_tradnl" sz="4000" dirty="0"/>
                  </a:p>
                </p:txBody>
              </p:sp>
            </mc:Choice>
            <mc:Fallback xmlns="">
              <p:sp>
                <p:nvSpPr>
                  <p:cNvPr id="22" name="CuadroTexto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037" y="2096986"/>
                    <a:ext cx="396326" cy="61555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s-ES_trad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Agrupar 12">
                <a:extLst>
                  <a:ext uri="{FF2B5EF4-FFF2-40B4-BE49-F238E27FC236}">
                    <a16:creationId xmlns:a16="http://schemas.microsoft.com/office/drawing/2014/main" id="{86BEA2FF-C7AB-7F0E-B101-95A46E475974}"/>
                  </a:ext>
                </a:extLst>
              </p:cNvPr>
              <p:cNvGrpSpPr/>
              <p:nvPr/>
            </p:nvGrpSpPr>
            <p:grpSpPr>
              <a:xfrm>
                <a:off x="263352" y="1284071"/>
                <a:ext cx="2892055" cy="2947213"/>
                <a:chOff x="263352" y="1284071"/>
                <a:chExt cx="2892055" cy="2947213"/>
              </a:xfrm>
            </p:grpSpPr>
            <p:grpSp>
              <p:nvGrpSpPr>
                <p:cNvPr id="55" name="Agrupar 17">
                  <a:extLst>
                    <a:ext uri="{FF2B5EF4-FFF2-40B4-BE49-F238E27FC236}">
                      <a16:creationId xmlns:a16="http://schemas.microsoft.com/office/drawing/2014/main" id="{D2E41F67-E281-BB6C-B130-3B28882D463D}"/>
                    </a:ext>
                  </a:extLst>
                </p:cNvPr>
                <p:cNvGrpSpPr/>
                <p:nvPr/>
              </p:nvGrpSpPr>
              <p:grpSpPr>
                <a:xfrm>
                  <a:off x="263352" y="2253628"/>
                  <a:ext cx="2892055" cy="1977656"/>
                  <a:chOff x="297712" y="1679944"/>
                  <a:chExt cx="2892055" cy="1977656"/>
                </a:xfrm>
              </p:grpSpPr>
              <p:sp>
                <p:nvSpPr>
                  <p:cNvPr id="59" name="Forma libre 25">
                    <a:extLst>
                      <a:ext uri="{FF2B5EF4-FFF2-40B4-BE49-F238E27FC236}">
                        <a16:creationId xmlns:a16="http://schemas.microsoft.com/office/drawing/2014/main" id="{FD46C6C4-7AA4-C3AB-255F-309E7FE350F4}"/>
                      </a:ext>
                    </a:extLst>
                  </p:cNvPr>
                  <p:cNvSpPr/>
                  <p:nvPr/>
                </p:nvSpPr>
                <p:spPr>
                  <a:xfrm>
                    <a:off x="297712" y="1679944"/>
                    <a:ext cx="914400" cy="1977656"/>
                  </a:xfrm>
                  <a:custGeom>
                    <a:avLst/>
                    <a:gdLst>
                      <a:gd name="connsiteX0" fmla="*/ 914400 w 914400"/>
                      <a:gd name="connsiteY0" fmla="*/ 0 h 1977656"/>
                      <a:gd name="connsiteX1" fmla="*/ 914400 w 914400"/>
                      <a:gd name="connsiteY1" fmla="*/ 1488558 h 1977656"/>
                      <a:gd name="connsiteX2" fmla="*/ 0 w 914400"/>
                      <a:gd name="connsiteY2" fmla="*/ 1977656 h 1977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14400" h="1977656">
                        <a:moveTo>
                          <a:pt x="914400" y="0"/>
                        </a:moveTo>
                        <a:lnTo>
                          <a:pt x="914400" y="1488558"/>
                        </a:lnTo>
                        <a:lnTo>
                          <a:pt x="0" y="1977656"/>
                        </a:ln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60" name="Conector recto 26">
                    <a:extLst>
                      <a:ext uri="{FF2B5EF4-FFF2-40B4-BE49-F238E27FC236}">
                        <a16:creationId xmlns:a16="http://schemas.microsoft.com/office/drawing/2014/main" id="{C77219A9-43AE-ABE9-1B97-4E9DF4632A9A}"/>
                      </a:ext>
                    </a:extLst>
                  </p:cNvPr>
                  <p:cNvCxnSpPr/>
                  <p:nvPr/>
                </p:nvCxnSpPr>
                <p:spPr>
                  <a:xfrm>
                    <a:off x="1212112" y="3168502"/>
                    <a:ext cx="197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6" name="Agrupar 14">
                  <a:extLst>
                    <a:ext uri="{FF2B5EF4-FFF2-40B4-BE49-F238E27FC236}">
                      <a16:creationId xmlns:a16="http://schemas.microsoft.com/office/drawing/2014/main" id="{99F204A8-ED3E-2B5B-8368-EEE3068B9603}"/>
                    </a:ext>
                  </a:extLst>
                </p:cNvPr>
                <p:cNvGrpSpPr/>
                <p:nvPr/>
              </p:nvGrpSpPr>
              <p:grpSpPr>
                <a:xfrm>
                  <a:off x="2090467" y="1284071"/>
                  <a:ext cx="996298" cy="1477676"/>
                  <a:chOff x="2090467" y="1284071"/>
                  <a:chExt cx="996298" cy="1477676"/>
                </a:xfrm>
              </p:grpSpPr>
              <p:sp>
                <p:nvSpPr>
                  <p:cNvPr id="57" name="Elipse 15">
                    <a:extLst>
                      <a:ext uri="{FF2B5EF4-FFF2-40B4-BE49-F238E27FC236}">
                        <a16:creationId xmlns:a16="http://schemas.microsoft.com/office/drawing/2014/main" id="{C2B7FCF4-E764-4003-0BAE-DA3F7695B5C0}"/>
                      </a:ext>
                    </a:extLst>
                  </p:cNvPr>
                  <p:cNvSpPr/>
                  <p:nvPr/>
                </p:nvSpPr>
                <p:spPr>
                  <a:xfrm>
                    <a:off x="2395824" y="2516662"/>
                    <a:ext cx="245085" cy="24508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sp>
                <p:nvSpPr>
                  <p:cNvPr id="58" name="CuadroTexto 16">
                    <a:extLst>
                      <a:ext uri="{FF2B5EF4-FFF2-40B4-BE49-F238E27FC236}">
                        <a16:creationId xmlns:a16="http://schemas.microsoft.com/office/drawing/2014/main" id="{C11DB267-98A7-6EE2-11EC-C524E24E8C9B}"/>
                      </a:ext>
                    </a:extLst>
                  </p:cNvPr>
                  <p:cNvSpPr txBox="1"/>
                  <p:nvPr/>
                </p:nvSpPr>
                <p:spPr>
                  <a:xfrm>
                    <a:off x="2090467" y="1284071"/>
                    <a:ext cx="996298" cy="46166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s-ES_tradnl" sz="2400" dirty="0"/>
                      <a:t>objeto</a:t>
                    </a:r>
                  </a:p>
                </p:txBody>
              </p:sp>
            </p:grpSp>
          </p:grpSp>
        </p:grpSp>
        <p:cxnSp>
          <p:nvCxnSpPr>
            <p:cNvPr id="50" name="Conector recto de flecha 6">
              <a:extLst>
                <a:ext uri="{FF2B5EF4-FFF2-40B4-BE49-F238E27FC236}">
                  <a16:creationId xmlns:a16="http://schemas.microsoft.com/office/drawing/2014/main" id="{ADFA11C9-EF6A-2A69-689B-992651C9CFAD}"/>
                </a:ext>
              </a:extLst>
            </p:cNvPr>
            <p:cNvCxnSpPr>
              <a:stCxn id="57" idx="6"/>
            </p:cNvCxnSpPr>
            <p:nvPr/>
          </p:nvCxnSpPr>
          <p:spPr>
            <a:xfrm>
              <a:off x="8501325" y="3654084"/>
              <a:ext cx="69101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ángulo 30">
                  <a:extLst>
                    <a:ext uri="{FF2B5EF4-FFF2-40B4-BE49-F238E27FC236}">
                      <a16:creationId xmlns:a16="http://schemas.microsoft.com/office/drawing/2014/main" id="{601D775C-8491-FFE2-B02D-4BA3D4D50E28}"/>
                    </a:ext>
                  </a:extLst>
                </p:cNvPr>
                <p:cNvSpPr/>
                <p:nvPr/>
              </p:nvSpPr>
              <p:spPr>
                <a:xfrm>
                  <a:off x="7819757" y="3656525"/>
                  <a:ext cx="62927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s-ES_tradnl" sz="1400" dirty="0"/>
                </a:p>
              </p:txBody>
            </p:sp>
          </mc:Choice>
          <mc:Fallback xmlns="">
            <p:sp>
              <p:nvSpPr>
                <p:cNvPr id="31" name="Rectá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9757" y="3656525"/>
                  <a:ext cx="629275" cy="5847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ángulo 31">
                  <a:extLst>
                    <a:ext uri="{FF2B5EF4-FFF2-40B4-BE49-F238E27FC236}">
                      <a16:creationId xmlns:a16="http://schemas.microsoft.com/office/drawing/2014/main" id="{09751D05-FDC2-EC57-9340-5D6F1E596E43}"/>
                    </a:ext>
                  </a:extLst>
                </p:cNvPr>
                <p:cNvSpPr/>
                <p:nvPr/>
              </p:nvSpPr>
              <p:spPr>
                <a:xfrm>
                  <a:off x="9178317" y="3268507"/>
                  <a:ext cx="594009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4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4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2" name="Rectángulo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8317" y="3268507"/>
                  <a:ext cx="594009" cy="70788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D65E9C80-98BE-4E65-9F41-11EC0FA4F7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625" y="4102672"/>
            <a:ext cx="2784293" cy="275532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11704B-93A1-50B5-3CBF-8EA72B8C1D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211" y="1196752"/>
            <a:ext cx="2849701" cy="28386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F67D56-10A0-4C3B-922B-599995C454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37197" y="4063758"/>
            <a:ext cx="3717860" cy="279424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2C50E6-F73A-526D-0DC5-9966A002AC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3896" y="1280551"/>
            <a:ext cx="3449060" cy="26030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9DA9B7-1316-28F4-778B-6D57A03673D5}"/>
                  </a:ext>
                </a:extLst>
              </p:cNvPr>
              <p:cNvSpPr txBox="1"/>
              <p:nvPr/>
            </p:nvSpPr>
            <p:spPr>
              <a:xfrm>
                <a:off x="8760296" y="1575645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𝐹𝑢𝑒𝑟𝑧𝑎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9DA9B7-1316-28F4-778B-6D57A0367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296" y="1575645"/>
                <a:ext cx="172819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19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err="1"/>
              <a:t>Din</a:t>
            </a:r>
            <a:r>
              <a:rPr lang="es-ES" b="1" dirty="0" err="1"/>
              <a:t>ámica</a:t>
            </a:r>
            <a:r>
              <a:rPr lang="es-ES" b="1" dirty="0"/>
              <a:t> Relativista</a:t>
            </a:r>
            <a:endParaRPr lang="es-ES_trad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/>
              <p:cNvSpPr/>
              <p:nvPr/>
            </p:nvSpPr>
            <p:spPr>
              <a:xfrm>
                <a:off x="852478" y="1266738"/>
                <a:ext cx="366812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</m:acc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≡</m:t>
                      </m:r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𝛾</m:t>
                      </m:r>
                      <m:d>
                        <m:dPr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</m:acc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    </m:t>
                      </m:r>
                    </m:oMath>
                  </m:oMathPara>
                </a14:m>
                <a:endParaRPr lang="es-ES_tradnl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9" name="Rectá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478" y="1266738"/>
                <a:ext cx="3668120" cy="707886"/>
              </a:xfrm>
              <a:prstGeom prst="rect">
                <a:avLst/>
              </a:prstGeom>
              <a:blipFill>
                <a:blip r:embed="rId3"/>
                <a:stretch>
                  <a:fillRect l="-345" t="-26316" r="-206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ángulo 29"/>
              <p:cNvSpPr/>
              <p:nvPr/>
            </p:nvSpPr>
            <p:spPr>
              <a:xfrm>
                <a:off x="720024" y="2001130"/>
                <a:ext cx="5674053" cy="1507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𝛾</m:t>
                      </m:r>
                      <m:d>
                        <m:dPr>
                          <m:ctrlPr>
                            <a:rPr lang="es-ES" sz="4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ES" sz="4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40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𝑣</m:t>
                          </m:r>
                        </m:sub>
                      </m:sSub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ES" sz="4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ES" sz="4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ES" sz="40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s-ES" sz="40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s-ES" sz="40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40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ES" sz="40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0" name="Rectángulo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24" y="2001130"/>
                <a:ext cx="5674053" cy="1507272"/>
              </a:xfrm>
              <a:prstGeom prst="rect">
                <a:avLst/>
              </a:prstGeom>
              <a:blipFill>
                <a:blip r:embed="rId4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12">
                <a:extLst>
                  <a:ext uri="{FF2B5EF4-FFF2-40B4-BE49-F238E27FC236}">
                    <a16:creationId xmlns:a16="http://schemas.microsoft.com/office/drawing/2014/main" id="{6C99992B-C303-E749-FC84-EDAFF86BFC24}"/>
                  </a:ext>
                </a:extLst>
              </p:cNvPr>
              <p:cNvSpPr/>
              <p:nvPr/>
            </p:nvSpPr>
            <p:spPr>
              <a:xfrm>
                <a:off x="781565" y="3482777"/>
                <a:ext cx="2354106" cy="13067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s-CL" sz="4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4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4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lang="es-CL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    </m:t>
                      </m:r>
                    </m:oMath>
                  </m:oMathPara>
                </a14:m>
                <a:endParaRPr lang="es-ES_tradnl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Rectángulo 12">
                <a:extLst>
                  <a:ext uri="{FF2B5EF4-FFF2-40B4-BE49-F238E27FC236}">
                    <a16:creationId xmlns:a16="http://schemas.microsoft.com/office/drawing/2014/main" id="{6C99992B-C303-E749-FC84-EDAFF86BF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65" y="3482777"/>
                <a:ext cx="2354106" cy="1306704"/>
              </a:xfrm>
              <a:prstGeom prst="rect">
                <a:avLst/>
              </a:prstGeom>
              <a:blipFill>
                <a:blip r:embed="rId5"/>
                <a:stretch>
                  <a:fillRect l="-538" t="-14423" r="-4301" b="-10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5">
                <a:extLst>
                  <a:ext uri="{FF2B5EF4-FFF2-40B4-BE49-F238E27FC236}">
                    <a16:creationId xmlns:a16="http://schemas.microsoft.com/office/drawing/2014/main" id="{8FD11A64-8579-804B-CB13-4DC81F460844}"/>
                  </a:ext>
                </a:extLst>
              </p:cNvPr>
              <p:cNvSpPr/>
              <p:nvPr/>
            </p:nvSpPr>
            <p:spPr>
              <a:xfrm>
                <a:off x="809044" y="4803044"/>
                <a:ext cx="3247491" cy="17066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𝑊</m:t>
                      </m:r>
                      <m:r>
                        <a:rPr lang="es-ES" sz="40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·</m:t>
                          </m:r>
                          <m:r>
                            <a:rPr lang="es-ES" sz="40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40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4" name="Rectángulo 5">
                <a:extLst>
                  <a:ext uri="{FF2B5EF4-FFF2-40B4-BE49-F238E27FC236}">
                    <a16:creationId xmlns:a16="http://schemas.microsoft.com/office/drawing/2014/main" id="{8FD11A64-8579-804B-CB13-4DC81F460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44" y="4803044"/>
                <a:ext cx="3247491" cy="1706686"/>
              </a:xfrm>
              <a:prstGeom prst="rect">
                <a:avLst/>
              </a:prstGeom>
              <a:blipFill>
                <a:blip r:embed="rId10"/>
                <a:stretch>
                  <a:fillRect l="-26070" t="-145185" r="-8171" b="-20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A49D5883-437D-3D6B-2B3D-61015973B5D4}"/>
              </a:ext>
            </a:extLst>
          </p:cNvPr>
          <p:cNvGrpSpPr/>
          <p:nvPr/>
        </p:nvGrpSpPr>
        <p:grpSpPr>
          <a:xfrm>
            <a:off x="7183492" y="1340768"/>
            <a:ext cx="4035839" cy="5552423"/>
            <a:chOff x="7183492" y="1340768"/>
            <a:chExt cx="4035839" cy="55524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4EB71F8-F908-61A2-1956-4CD8E3BDEC9B}"/>
                </a:ext>
              </a:extLst>
            </p:cNvPr>
            <p:cNvGrpSpPr/>
            <p:nvPr/>
          </p:nvGrpSpPr>
          <p:grpSpPr>
            <a:xfrm>
              <a:off x="7183492" y="1340768"/>
              <a:ext cx="4035839" cy="5552423"/>
              <a:chOff x="7183492" y="1340768"/>
              <a:chExt cx="4035839" cy="5552423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7B2F514-EDF0-8EC3-3AB0-37DBDA18DD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83492" y="3861048"/>
                <a:ext cx="4035839" cy="3032143"/>
              </a:xfrm>
              <a:prstGeom prst="rect">
                <a:avLst/>
              </a:prstGeom>
            </p:spPr>
          </p:pic>
          <p:grpSp>
            <p:nvGrpSpPr>
              <p:cNvPr id="33" name="Agrupar 32"/>
              <p:cNvGrpSpPr/>
              <p:nvPr/>
            </p:nvGrpSpPr>
            <p:grpSpPr>
              <a:xfrm>
                <a:off x="7464152" y="1340768"/>
                <a:ext cx="3648558" cy="2362775"/>
                <a:chOff x="6123768" y="2883388"/>
                <a:chExt cx="3648558" cy="2362775"/>
              </a:xfrm>
            </p:grpSpPr>
            <p:grpSp>
              <p:nvGrpSpPr>
                <p:cNvPr id="10" name="Agrupar 9"/>
                <p:cNvGrpSpPr/>
                <p:nvPr/>
              </p:nvGrpSpPr>
              <p:grpSpPr>
                <a:xfrm>
                  <a:off x="6123768" y="2883388"/>
                  <a:ext cx="2892055" cy="2362775"/>
                  <a:chOff x="263352" y="1868509"/>
                  <a:chExt cx="2892055" cy="2362775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CuadroTexto 11"/>
                      <p:cNvSpPr txBox="1"/>
                      <p:nvPr/>
                    </p:nvSpPr>
                    <p:spPr>
                      <a:xfrm>
                        <a:off x="640037" y="2096986"/>
                        <a:ext cx="396326" cy="61555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s-ES" sz="4000" b="0" i="1" smtClean="0">
                                  <a:latin typeface="Cambria Math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s-ES_tradnl" sz="4000" dirty="0"/>
                      </a:p>
                    </p:txBody>
                  </p:sp>
                </mc:Choice>
                <mc:Fallback xmlns="">
                  <p:sp>
                    <p:nvSpPr>
                      <p:cNvPr id="22" name="CuadroTexto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0037" y="2096986"/>
                        <a:ext cx="396326" cy="615553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s-ES_trad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" name="Agrupar 12"/>
                  <p:cNvGrpSpPr/>
                  <p:nvPr/>
                </p:nvGrpSpPr>
                <p:grpSpPr>
                  <a:xfrm>
                    <a:off x="263352" y="1868509"/>
                    <a:ext cx="2892055" cy="2362775"/>
                    <a:chOff x="263352" y="1868509"/>
                    <a:chExt cx="2892055" cy="2362775"/>
                  </a:xfrm>
                </p:grpSpPr>
                <p:grpSp>
                  <p:nvGrpSpPr>
                    <p:cNvPr id="18" name="Agrupar 17"/>
                    <p:cNvGrpSpPr/>
                    <p:nvPr/>
                  </p:nvGrpSpPr>
                  <p:grpSpPr>
                    <a:xfrm>
                      <a:off x="263352" y="2253628"/>
                      <a:ext cx="2892055" cy="1977656"/>
                      <a:chOff x="297712" y="1679944"/>
                      <a:chExt cx="2892055" cy="1977656"/>
                    </a:xfrm>
                  </p:grpSpPr>
                  <p:sp>
                    <p:nvSpPr>
                      <p:cNvPr id="26" name="Forma libre 25"/>
                      <p:cNvSpPr/>
                      <p:nvPr/>
                    </p:nvSpPr>
                    <p:spPr>
                      <a:xfrm>
                        <a:off x="297712" y="1679944"/>
                        <a:ext cx="914400" cy="1977656"/>
                      </a:xfrm>
                      <a:custGeom>
                        <a:avLst/>
                        <a:gdLst>
                          <a:gd name="connsiteX0" fmla="*/ 914400 w 914400"/>
                          <a:gd name="connsiteY0" fmla="*/ 0 h 1977656"/>
                          <a:gd name="connsiteX1" fmla="*/ 914400 w 914400"/>
                          <a:gd name="connsiteY1" fmla="*/ 1488558 h 1977656"/>
                          <a:gd name="connsiteX2" fmla="*/ 0 w 914400"/>
                          <a:gd name="connsiteY2" fmla="*/ 1977656 h 19776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914400" h="1977656">
                            <a:moveTo>
                              <a:pt x="914400" y="0"/>
                            </a:moveTo>
                            <a:lnTo>
                              <a:pt x="914400" y="1488558"/>
                            </a:lnTo>
                            <a:lnTo>
                              <a:pt x="0" y="1977656"/>
                            </a:lnTo>
                          </a:path>
                        </a:pathLst>
                      </a:custGeom>
                      <a:noFill/>
                      <a:ln w="762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_tradnl"/>
                      </a:p>
                    </p:txBody>
                  </p:sp>
                  <p:cxnSp>
                    <p:nvCxnSpPr>
                      <p:cNvPr id="27" name="Conector recto 26"/>
                      <p:cNvCxnSpPr/>
                      <p:nvPr/>
                    </p:nvCxnSpPr>
                    <p:spPr>
                      <a:xfrm>
                        <a:off x="1212112" y="3168502"/>
                        <a:ext cx="1977655" cy="0"/>
                      </a:xfrm>
                      <a:prstGeom prst="line">
                        <a:avLst/>
                      </a:prstGeom>
                      <a:ln w="76200">
                        <a:solidFill>
                          <a:schemeClr val="tx1"/>
                        </a:solidFill>
                        <a:headEnd type="none" w="med" len="med"/>
                        <a:tailEnd type="triangle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Agrupar 14"/>
                    <p:cNvGrpSpPr/>
                    <p:nvPr/>
                  </p:nvGrpSpPr>
                  <p:grpSpPr>
                    <a:xfrm>
                      <a:off x="1973408" y="1868509"/>
                      <a:ext cx="996298" cy="893238"/>
                      <a:chOff x="1973408" y="1868509"/>
                      <a:chExt cx="996298" cy="893238"/>
                    </a:xfrm>
                  </p:grpSpPr>
                  <p:sp>
                    <p:nvSpPr>
                      <p:cNvPr id="16" name="Elipse 15"/>
                      <p:cNvSpPr/>
                      <p:nvPr/>
                    </p:nvSpPr>
                    <p:spPr>
                      <a:xfrm>
                        <a:off x="2395824" y="2516662"/>
                        <a:ext cx="245085" cy="245085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_tradnl"/>
                      </a:p>
                    </p:txBody>
                  </p:sp>
                  <p:sp>
                    <p:nvSpPr>
                      <p:cNvPr id="17" name="CuadroTexto 16"/>
                      <p:cNvSpPr txBox="1"/>
                      <p:nvPr/>
                    </p:nvSpPr>
                    <p:spPr>
                      <a:xfrm>
                        <a:off x="1973408" y="1868509"/>
                        <a:ext cx="99629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s-ES_tradnl" sz="2400"/>
                          <a:t>objeto</a:t>
                        </a:r>
                      </a:p>
                    </p:txBody>
                  </p:sp>
                </p:grpSp>
              </p:grpSp>
            </p:grpSp>
            <p:cxnSp>
              <p:nvCxnSpPr>
                <p:cNvPr id="7" name="Conector recto de flecha 6"/>
                <p:cNvCxnSpPr>
                  <a:stCxn id="16" idx="6"/>
                </p:cNvCxnSpPr>
                <p:nvPr/>
              </p:nvCxnSpPr>
              <p:spPr>
                <a:xfrm>
                  <a:off x="8501325" y="3654084"/>
                  <a:ext cx="691019" cy="0"/>
                </a:xfrm>
                <a:prstGeom prst="straightConnector1">
                  <a:avLst/>
                </a:prstGeom>
                <a:ln w="571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ángulo 30"/>
                    <p:cNvSpPr/>
                    <p:nvPr/>
                  </p:nvSpPr>
                  <p:spPr>
                    <a:xfrm>
                      <a:off x="7819757" y="3656525"/>
                      <a:ext cx="629275" cy="58477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32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s-ES_tradnl" sz="1400" dirty="0"/>
                    </a:p>
                  </p:txBody>
                </p:sp>
              </mc:Choice>
              <mc:Fallback xmlns="">
                <p:sp>
                  <p:nvSpPr>
                    <p:cNvPr id="31" name="Rectángulo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19757" y="3656525"/>
                      <a:ext cx="629275" cy="584775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ángulo 31"/>
                    <p:cNvSpPr/>
                    <p:nvPr/>
                  </p:nvSpPr>
                  <p:spPr>
                    <a:xfrm>
                      <a:off x="9178317" y="3268507"/>
                      <a:ext cx="594009" cy="70788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s-ES" sz="4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sz="4000" i="1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es-ES_tradnl" dirty="0"/>
                    </a:p>
                  </p:txBody>
                </p:sp>
              </mc:Choice>
              <mc:Fallback xmlns="">
                <p:sp>
                  <p:nvSpPr>
                    <p:cNvPr id="32" name="Rectángulo 3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78317" y="3268507"/>
                      <a:ext cx="594009" cy="707886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s-ES_trad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800E65-3DB8-7102-C237-85C3BC4912C5}"/>
                </a:ext>
              </a:extLst>
            </p:cNvPr>
            <p:cNvSpPr txBox="1"/>
            <p:nvPr/>
          </p:nvSpPr>
          <p:spPr>
            <a:xfrm>
              <a:off x="7839890" y="3668199"/>
              <a:ext cx="2975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_tradnl" sz="2000" dirty="0">
                  <a:solidFill>
                    <a:schemeClr val="accent5">
                      <a:lumMod val="75000"/>
                    </a:schemeClr>
                  </a:solidFill>
                </a:rPr>
                <a:t>Resultado experimental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err="1"/>
              <a:t>Din</a:t>
            </a:r>
            <a:r>
              <a:rPr lang="es-ES" b="1" dirty="0" err="1"/>
              <a:t>ámica</a:t>
            </a:r>
            <a:r>
              <a:rPr lang="es-ES" b="1" dirty="0"/>
              <a:t> Relativista</a:t>
            </a:r>
            <a:endParaRPr lang="es-ES_trad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499522" y="1275604"/>
                <a:ext cx="9870779" cy="13839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·</m:t>
                          </m:r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es-CL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s-CL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s-CL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s-CL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s-CL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s-CL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b>
                          </m:sSub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·</m:t>
                          </m:r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s-CL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s-CL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𝑚𝑣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L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CL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CL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s-CL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CL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es-CL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s-CL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s-CL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s-CL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p>
                                              <m:r>
                                                <a:rPr lang="es-CL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CL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3/2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·</m:t>
                              </m:r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𝑑𝑣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ES_tradnl" sz="1400" dirty="0"/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22" y="1275604"/>
                <a:ext cx="9870779" cy="1383905"/>
              </a:xfrm>
              <a:prstGeom prst="rect">
                <a:avLst/>
              </a:prstGeom>
              <a:blipFill>
                <a:blip r:embed="rId2"/>
                <a:stretch>
                  <a:fillRect l="-5784" t="-141818" b="-19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52F846BC-20CA-F341-5358-C5B5F2216E3C}"/>
              </a:ext>
            </a:extLst>
          </p:cNvPr>
          <p:cNvSpPr txBox="1"/>
          <p:nvPr/>
        </p:nvSpPr>
        <p:spPr>
          <a:xfrm>
            <a:off x="479376" y="1342652"/>
            <a:ext cx="5328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1D: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B3CC1D-B969-BF2C-2EBA-C3887FEBD38B}"/>
                  </a:ext>
                </a:extLst>
              </p:cNvPr>
              <p:cNvSpPr txBox="1"/>
              <p:nvPr/>
            </p:nvSpPr>
            <p:spPr>
              <a:xfrm>
                <a:off x="335360" y="2565044"/>
                <a:ext cx="11593287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2400" dirty="0">
                    <a:solidFill>
                      <a:srgbClr val="0432FF"/>
                    </a:solidFill>
                  </a:rPr>
                  <a:t>Para la partícula partiendo del reposo, su energía cinética es igual a trabajo realizado por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𝐹</m:t>
                        </m:r>
                      </m:e>
                    </m:acc>
                  </m:oMath>
                </a14:m>
                <a:endParaRPr lang="es-ES_tradnl" sz="2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B3CC1D-B969-BF2C-2EBA-C3887FEB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565044"/>
                <a:ext cx="11593287" cy="506421"/>
              </a:xfrm>
              <a:prstGeom prst="rect">
                <a:avLst/>
              </a:prstGeom>
              <a:blipFill>
                <a:blip r:embed="rId3"/>
                <a:stretch>
                  <a:fillRect l="-875" t="-250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1EFC81-AF7D-033C-D765-3E457B981876}"/>
                  </a:ext>
                </a:extLst>
              </p:cNvPr>
              <p:cNvSpPr txBox="1"/>
              <p:nvPr/>
            </p:nvSpPr>
            <p:spPr>
              <a:xfrm>
                <a:off x="623392" y="3199849"/>
                <a:ext cx="4248472" cy="1194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trlPr>
                          <a:rPr lang="es-CL" sz="36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s-E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  <m:e>
                        <m:f>
                          <m:fPr>
                            <m:ctrlPr>
                              <a:rPr lang="es-CL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sz="3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𝑚𝑣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CL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CL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s-CL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p>
                                        <m:r>
                                          <a:rPr lang="es-CL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s-CL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s-CL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s-CL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s-CL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sup>
                            </m:sSup>
                          </m:den>
                        </m:f>
                        <m:r>
                          <a:rPr lang="es-ES" sz="3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·</m:t>
                        </m:r>
                        <m:r>
                          <a:rPr lang="es-ES" sz="36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𝑑𝑣</m:t>
                        </m:r>
                        <m:r>
                          <a:rPr lang="es-ES" sz="3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s-E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s-ES" sz="3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3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s-ES" sz="36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s-E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trlPr>
                              <a:rPr lang="es-E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E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  <m:e>
                            <m:f>
                              <m:fPr>
                                <m:ctrlPr>
                                  <a:rPr lang="es-CL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s-CL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s-E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s-CL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s-ES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s-E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s-CL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CL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CL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L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p>
                                          <m:sSupPr>
                                            <m:ctrlPr>
                                              <a:rPr lang="es-CL" sz="36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CL" sz="36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s-CL" sz="36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s-CL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sSup>
                                          <m:sSupPr>
                                            <m:ctrlPr>
                                              <a:rPr lang="es-CL" sz="36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CL" sz="36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es-CL" sz="36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s-CL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s-ES" sz="3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s-E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s-E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s-E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s-E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nary>
                              <m:naryPr>
                                <m:ctrlPr>
                                  <a:rPr lang="es-E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s-E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s-ES" sz="36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s-CL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36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s-ES" sz="360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L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s-ES" sz="36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s-CL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s-CL" sz="36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CL" sz="36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1−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s-CL" sz="360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s-CL" sz="36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s-ES" sz="3600" b="0" i="1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s-CL" sz="36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3/2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s-ES_tradnl" sz="28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1EFC81-AF7D-033C-D765-3E457B981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199849"/>
                <a:ext cx="4248472" cy="1194494"/>
              </a:xfrm>
              <a:prstGeom prst="rect">
                <a:avLst/>
              </a:prstGeom>
              <a:blipFill>
                <a:blip r:embed="rId4"/>
                <a:stretch>
                  <a:fillRect l="-21131" t="-65263" r="-164286" b="-12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1C7324-3AE7-5DDF-7115-6334D6152CDD}"/>
                  </a:ext>
                </a:extLst>
              </p:cNvPr>
              <p:cNvSpPr txBox="1"/>
              <p:nvPr/>
            </p:nvSpPr>
            <p:spPr>
              <a:xfrm>
                <a:off x="1499522" y="4609776"/>
                <a:ext cx="8856984" cy="12686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s-CL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s-ES" sz="3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CL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L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s-ES" sz="3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CL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=.    </m:t>
                      </m:r>
                      <m:f>
                        <m:fPr>
                          <m:ctrlP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  <m:e>
                          <m:sSup>
                            <m:sSupPr>
                              <m:ctrlPr>
                                <a:rPr lang="es-CL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E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L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1C7324-3AE7-5DDF-7115-6334D6152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22" y="4609776"/>
                <a:ext cx="8856984" cy="1268617"/>
              </a:xfrm>
              <a:prstGeom prst="rect">
                <a:avLst/>
              </a:prstGeom>
              <a:blipFill>
                <a:blip r:embed="rId5"/>
                <a:stretch>
                  <a:fillRect l="-9599" t="-148515" r="-287" b="-230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3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err="1"/>
              <a:t>Din</a:t>
            </a:r>
            <a:r>
              <a:rPr lang="es-ES" b="1" dirty="0" err="1"/>
              <a:t>ámica</a:t>
            </a:r>
            <a:r>
              <a:rPr lang="es-ES" b="1" dirty="0"/>
              <a:t> Relativista</a:t>
            </a:r>
            <a:endParaRPr lang="es-ES_trad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235FC2-1729-E13A-E215-A25EC3401650}"/>
                  </a:ext>
                </a:extLst>
              </p:cNvPr>
              <p:cNvSpPr txBox="1"/>
              <p:nvPr/>
            </p:nvSpPr>
            <p:spPr>
              <a:xfrm>
                <a:off x="335360" y="1412776"/>
                <a:ext cx="11233248" cy="140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3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  <m:e>
                          <m:sSup>
                            <m:sSupPr>
                              <m:ctrlPr>
                                <a:rPr lang="es-CL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s-E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L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s-ES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ES" sz="3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(−)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[ </m:t>
                          </m:r>
                          <m:f>
                            <m:fPr>
                              <m:ctrlP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L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L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CL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s-ES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s-E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s-CL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type m:val="skw"/>
                                  <m:ctrlPr>
                                    <a:rPr lang="es-E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  <m:r>
                            <a:rPr lang="es-ES" sz="3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235FC2-1729-E13A-E215-A25EC3401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412776"/>
                <a:ext cx="11233248" cy="1405706"/>
              </a:xfrm>
              <a:prstGeom prst="rect">
                <a:avLst/>
              </a:prstGeom>
              <a:blipFill>
                <a:blip r:embed="rId3"/>
                <a:stretch>
                  <a:fillRect t="-136036" b="-200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B93C99-27CF-660F-D647-C60A68C2D25A}"/>
                  </a:ext>
                </a:extLst>
              </p:cNvPr>
              <p:cNvSpPr txBox="1"/>
              <p:nvPr/>
            </p:nvSpPr>
            <p:spPr>
              <a:xfrm>
                <a:off x="1775520" y="2842964"/>
                <a:ext cx="4464496" cy="1337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s-ES" sz="3200" b="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s-ES_tradnl" sz="3200" dirty="0"/>
                  <a:t> </a:t>
                </a:r>
                <a14:m>
                  <m:oMath xmlns:m="http://schemas.openxmlformats.org/officeDocument/2006/math">
                    <m:r>
                      <a:rPr lang="es-E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s-ES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CL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CL" sz="3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3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s-CL" sz="3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s-CL" sz="3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CL" sz="3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s-CL" sz="3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s-CL" sz="3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CL" sz="3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es-CL" sz="3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s-CL" sz="32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3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sz="3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B93C99-27CF-660F-D647-C60A68C2D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842964"/>
                <a:ext cx="4464496" cy="1337417"/>
              </a:xfrm>
              <a:prstGeom prst="rect">
                <a:avLst/>
              </a:prstGeom>
              <a:blipFill>
                <a:blip r:embed="rId4"/>
                <a:stretch>
                  <a:fillRect l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F3E074-7C64-55E3-0402-5DD2ABFBF591}"/>
                  </a:ext>
                </a:extLst>
              </p:cNvPr>
              <p:cNvSpPr txBox="1"/>
              <p:nvPr/>
            </p:nvSpPr>
            <p:spPr>
              <a:xfrm>
                <a:off x="6240016" y="2818482"/>
                <a:ext cx="4464496" cy="1407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charset="0"/>
                      </a:rPr>
                      <m:t>=</m:t>
                    </m:r>
                  </m:oMath>
                </a14:m>
                <a:r>
                  <a:rPr lang="es-ES_tradnl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s-ES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s-ES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s-ES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s-CL" sz="3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CL" sz="3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3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s-CL" sz="3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s-CL" sz="3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CL" sz="3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p>
                                            <m:r>
                                              <a:rPr lang="es-CL" sz="3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s-CL" sz="3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s-CL" sz="3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p>
                                            <m:r>
                                              <a:rPr lang="es-CL" sz="3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s-CL" sz="32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ES" sz="3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s-CL" sz="3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s-E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s-E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F3E074-7C64-55E3-0402-5DD2ABFB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818482"/>
                <a:ext cx="4464496" cy="1407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252CF3-DA45-A69D-41E1-F2A294148DBA}"/>
                  </a:ext>
                </a:extLst>
              </p:cNvPr>
              <p:cNvSpPr txBox="1"/>
              <p:nvPr/>
            </p:nvSpPr>
            <p:spPr>
              <a:xfrm>
                <a:off x="1487488" y="4224188"/>
                <a:ext cx="857165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sz="2800" dirty="0"/>
                  <a:t>Reemplazamos </a:t>
                </a:r>
                <a14:m>
                  <m:oMath xmlns:m="http://schemas.openxmlformats.org/officeDocument/2006/math">
                    <m:r>
                      <a:rPr lang="es-E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sz="2800" dirty="0"/>
                  <a:t>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2800" dirty="0"/>
                  <a:t>y definimos la masa relativista como </a:t>
                </a:r>
                <a14:m>
                  <m:oMath xmlns:m="http://schemas.openxmlformats.org/officeDocument/2006/math">
                    <m:r>
                      <a:rPr lang="es-E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ES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s-E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sty m:val="p"/>
                      </m:rPr>
                      <a:rPr lang="es-E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con</m:t>
                    </m:r>
                    <m:r>
                      <a:rPr lang="es-E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s-E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s-E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masa</m:t>
                    </m:r>
                    <m:r>
                      <a:rPr lang="es-E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en</m:t>
                    </m:r>
                    <m:r>
                      <a:rPr lang="es-E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reposo</m:t>
                    </m:r>
                    <m:r>
                      <a:rPr lang="es-E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252CF3-DA45-A69D-41E1-F2A294148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4224188"/>
                <a:ext cx="8571656" cy="954107"/>
              </a:xfrm>
              <a:prstGeom prst="rect">
                <a:avLst/>
              </a:prstGeom>
              <a:blipFill>
                <a:blip r:embed="rId6"/>
                <a:stretch>
                  <a:fillRect l="-1481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5A6DAC-D53B-BAFE-4CC0-00EBA50B06F7}"/>
                  </a:ext>
                </a:extLst>
              </p:cNvPr>
              <p:cNvSpPr txBox="1"/>
              <p:nvPr/>
            </p:nvSpPr>
            <p:spPr>
              <a:xfrm>
                <a:off x="3048000" y="5293699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s-ES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nor/>
                      </m:rPr>
                      <a:rPr lang="es-ES" sz="3200" dirty="0">
                        <a:solidFill>
                          <a:prstClr val="black"/>
                        </a:solidFill>
                      </a:rPr>
                      <m:t> </m:t>
                    </m:r>
                    <m:sSub>
                      <m:sSubPr>
                        <m:ctrlP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s-E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3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−</m:t>
                    </m:r>
                    <m:sSub>
                      <m:sSubPr>
                        <m:ctrlP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m:rPr>
                        <m:nor/>
                      </m:rPr>
                      <a:rPr lang="es-ES" sz="3200" dirty="0">
                        <a:solidFill>
                          <a:prstClr val="black"/>
                        </a:solidFill>
                      </a:rPr>
                      <m:t> </m:t>
                    </m:r>
                    <m:sSup>
                      <m:sSupPr>
                        <m:ctrlP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_tradnl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5A6DAC-D53B-BAFE-4CC0-00EBA50B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293699"/>
                <a:ext cx="6096000" cy="584775"/>
              </a:xfrm>
              <a:prstGeom prst="rect">
                <a:avLst/>
              </a:prstGeom>
              <a:blipFill>
                <a:blip r:embed="rId7"/>
                <a:stretch>
                  <a:fillRect l="-833" t="-10638" b="-2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05B8A-EE67-B22D-DAC3-67A8C4DEFDBC}"/>
                  </a:ext>
                </a:extLst>
              </p:cNvPr>
              <p:cNvSpPr txBox="1"/>
              <p:nvPr/>
            </p:nvSpPr>
            <p:spPr>
              <a:xfrm>
                <a:off x="1199456" y="5928752"/>
                <a:ext cx="9505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2800" b="1" dirty="0">
                    <a:solidFill>
                      <a:srgbClr val="0432FF"/>
                    </a:solidFill>
                  </a:rPr>
                  <a:t>La energía cinética = energía total (</a:t>
                </a:r>
                <a14:m>
                  <m:oMath xmlns:m="http://schemas.openxmlformats.org/officeDocument/2006/math">
                    <m:r>
                      <a:rPr lang="es-ES" sz="2800" b="1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s-ES" sz="2800" b="1" dirty="0">
                    <a:solidFill>
                      <a:srgbClr val="0432FF"/>
                    </a:solidFill>
                  </a:rPr>
                  <a:t>) – energía en reposo</a:t>
                </a:r>
                <a:endParaRPr lang="es-ES_tradnl" sz="2800" b="1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05B8A-EE67-B22D-DAC3-67A8C4DEF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5928752"/>
                <a:ext cx="9505056" cy="523220"/>
              </a:xfrm>
              <a:prstGeom prst="rect">
                <a:avLst/>
              </a:prstGeom>
              <a:blipFill>
                <a:blip r:embed="rId8"/>
                <a:stretch>
                  <a:fillRect l="-1335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03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E4EC7-6DE2-9282-7227-98E5B5D9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Antes de continuar…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149737-83CA-0FBB-EB4F-9E5BDBC812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50" t="36350" r="24800" b="14300"/>
          <a:stretch/>
        </p:blipFill>
        <p:spPr>
          <a:xfrm>
            <a:off x="623392" y="1268760"/>
            <a:ext cx="5760640" cy="5760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F784FA-BB1D-D393-272D-F042EDFA2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60" y="1772816"/>
            <a:ext cx="4791640" cy="451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34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Relación útil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119336" y="5613868"/>
                <a:ext cx="4939044" cy="1287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 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𝛾</m:t>
                      </m:r>
                      <m:sSub>
                        <m:sSubPr>
                          <m:ctrlP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E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32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s-ES" sz="32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s-ES" sz="3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32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ES" sz="3200" i="1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ES_tradnl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5613868"/>
                <a:ext cx="4939044" cy="1287275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43109" y="4197800"/>
                <a:ext cx="4736297" cy="1270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</m:acc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 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𝛾</m:t>
                      </m:r>
                      <m:sSub>
                        <m:sSubPr>
                          <m:ctrlP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</m:acc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ES_tradnl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9" y="4197800"/>
                <a:ext cx="4736297" cy="1270797"/>
              </a:xfrm>
              <a:prstGeom prst="rect">
                <a:avLst/>
              </a:prstGeom>
              <a:blipFill>
                <a:blip r:embed="rId4"/>
                <a:stretch>
                  <a:fillRect t="-11881"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/>
          <p:cNvGrpSpPr/>
          <p:nvPr/>
        </p:nvGrpSpPr>
        <p:grpSpPr>
          <a:xfrm>
            <a:off x="7896200" y="5301208"/>
            <a:ext cx="4199996" cy="1152128"/>
            <a:chOff x="7896200" y="5589240"/>
            <a:chExt cx="4199996" cy="1152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ángulo 6"/>
                <p:cNvSpPr/>
                <p:nvPr/>
              </p:nvSpPr>
              <p:spPr>
                <a:xfrm>
                  <a:off x="7896200" y="5589240"/>
                  <a:ext cx="419999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32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3200" b="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</a:rPr>
                                  <m:t>𝑝𝑐</m:t>
                                </m:r>
                              </m:e>
                            </m:d>
                          </m:e>
                          <m:sup>
                            <m:r>
                              <a:rPr lang="es-ES" sz="32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32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3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3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3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s-ES" sz="3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s-ES" sz="3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3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s-ES" sz="3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ES" sz="32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ES_tradnl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á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6200" y="5589240"/>
                  <a:ext cx="4199996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uadroTexto 7"/>
            <p:cNvSpPr txBox="1"/>
            <p:nvPr/>
          </p:nvSpPr>
          <p:spPr>
            <a:xfrm>
              <a:off x="8649739" y="6279703"/>
              <a:ext cx="2499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>
                  <a:solidFill>
                    <a:srgbClr val="0432FF"/>
                  </a:solidFill>
                </a:rPr>
                <a:t>Para una </a:t>
              </a:r>
              <a:r>
                <a:rPr lang="es-ES_tradnl" sz="2400" b="1" dirty="0" err="1">
                  <a:solidFill>
                    <a:srgbClr val="0432FF"/>
                  </a:solidFill>
                </a:rPr>
                <a:t>part</a:t>
              </a:r>
              <a:r>
                <a:rPr lang="es-ES" sz="2400" b="1" dirty="0" err="1">
                  <a:solidFill>
                    <a:srgbClr val="0432FF"/>
                  </a:solidFill>
                </a:rPr>
                <a:t>ícula</a:t>
              </a:r>
              <a:endParaRPr lang="es-ES_tradnl" sz="2400" b="1" dirty="0">
                <a:solidFill>
                  <a:srgbClr val="0432FF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623392" y="1449448"/>
            <a:ext cx="4289439" cy="2362775"/>
            <a:chOff x="6123768" y="2883388"/>
            <a:chExt cx="4289439" cy="2362775"/>
          </a:xfrm>
        </p:grpSpPr>
        <p:grpSp>
          <p:nvGrpSpPr>
            <p:cNvPr id="16" name="Agrupar 15"/>
            <p:cNvGrpSpPr/>
            <p:nvPr/>
          </p:nvGrpSpPr>
          <p:grpSpPr>
            <a:xfrm>
              <a:off x="6123768" y="2883388"/>
              <a:ext cx="3024840" cy="2362775"/>
              <a:chOff x="263352" y="1868509"/>
              <a:chExt cx="3024840" cy="2362775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263352" y="2253628"/>
                <a:ext cx="2892055" cy="1977656"/>
                <a:chOff x="297712" y="1679944"/>
                <a:chExt cx="2892055" cy="1977656"/>
              </a:xfrm>
            </p:grpSpPr>
            <p:sp>
              <p:nvSpPr>
                <p:cNvPr id="21" name="Forma libre 20"/>
                <p:cNvSpPr/>
                <p:nvPr/>
              </p:nvSpPr>
              <p:spPr>
                <a:xfrm>
                  <a:off x="297712" y="1679944"/>
                  <a:ext cx="914400" cy="1977656"/>
                </a:xfrm>
                <a:custGeom>
                  <a:avLst/>
                  <a:gdLst>
                    <a:gd name="connsiteX0" fmla="*/ 914400 w 914400"/>
                    <a:gd name="connsiteY0" fmla="*/ 0 h 1977656"/>
                    <a:gd name="connsiteX1" fmla="*/ 914400 w 914400"/>
                    <a:gd name="connsiteY1" fmla="*/ 1488558 h 1977656"/>
                    <a:gd name="connsiteX2" fmla="*/ 0 w 914400"/>
                    <a:gd name="connsiteY2" fmla="*/ 1977656 h 1977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4400" h="1977656">
                      <a:moveTo>
                        <a:pt x="914400" y="0"/>
                      </a:moveTo>
                      <a:lnTo>
                        <a:pt x="914400" y="1488558"/>
                      </a:lnTo>
                      <a:lnTo>
                        <a:pt x="0" y="1977656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2" name="Conector recto 21"/>
                <p:cNvCxnSpPr/>
                <p:nvPr/>
              </p:nvCxnSpPr>
              <p:spPr>
                <a:xfrm>
                  <a:off x="1212112" y="3168502"/>
                  <a:ext cx="197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973408" y="1868509"/>
                <a:ext cx="1314784" cy="893238"/>
                <a:chOff x="1973408" y="1868509"/>
                <a:chExt cx="1314784" cy="893238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2395824" y="2516662"/>
                  <a:ext cx="245085" cy="24508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0" name="CuadroTexto 19"/>
                <p:cNvSpPr txBox="1"/>
                <p:nvPr/>
              </p:nvSpPr>
              <p:spPr>
                <a:xfrm>
                  <a:off x="1973408" y="1868509"/>
                  <a:ext cx="13147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2400" b="1" dirty="0" err="1">
                      <a:solidFill>
                        <a:srgbClr val="0432FF"/>
                      </a:solidFill>
                    </a:rPr>
                    <a:t>part</a:t>
                  </a:r>
                  <a:r>
                    <a:rPr lang="es-ES" sz="2400" b="1" dirty="0" err="1">
                      <a:solidFill>
                        <a:srgbClr val="0432FF"/>
                      </a:solidFill>
                    </a:rPr>
                    <a:t>ícula</a:t>
                  </a:r>
                  <a:endParaRPr lang="es-ES_tradnl" sz="2400" b="1" dirty="0">
                    <a:solidFill>
                      <a:srgbClr val="0432FF"/>
                    </a:solidFill>
                  </a:endParaRPr>
                </a:p>
              </p:txBody>
            </p:sp>
          </p:grpSp>
        </p:grpSp>
        <p:cxnSp>
          <p:nvCxnSpPr>
            <p:cNvPr id="12" name="Conector recto de flecha 11"/>
            <p:cNvCxnSpPr/>
            <p:nvPr/>
          </p:nvCxnSpPr>
          <p:spPr>
            <a:xfrm>
              <a:off x="8501325" y="3654084"/>
              <a:ext cx="69101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ángulo 12"/>
                <p:cNvSpPr/>
                <p:nvPr/>
              </p:nvSpPr>
              <p:spPr>
                <a:xfrm>
                  <a:off x="7819757" y="3656525"/>
                  <a:ext cx="62927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s-ES_tradnl" sz="1400" dirty="0"/>
                </a:p>
              </p:txBody>
            </p:sp>
          </mc:Choice>
          <mc:Fallback xmlns="">
            <p:sp>
              <p:nvSpPr>
                <p:cNvPr id="31" name="Rectá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9757" y="3656525"/>
                  <a:ext cx="629275" cy="5847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ángulo 13"/>
                <p:cNvSpPr/>
                <p:nvPr/>
              </p:nvSpPr>
              <p:spPr>
                <a:xfrm>
                  <a:off x="9178317" y="3268507"/>
                  <a:ext cx="123489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4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s-CL" sz="4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4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4" name="Rectángu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8317" y="3268507"/>
                  <a:ext cx="1234890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Agrupar 28"/>
          <p:cNvGrpSpPr/>
          <p:nvPr/>
        </p:nvGrpSpPr>
        <p:grpSpPr>
          <a:xfrm>
            <a:off x="5825691" y="4469586"/>
            <a:ext cx="1072473" cy="2127766"/>
            <a:chOff x="5825691" y="4469586"/>
            <a:chExt cx="1072473" cy="2127766"/>
          </a:xfrm>
        </p:grpSpPr>
        <p:cxnSp>
          <p:nvCxnSpPr>
            <p:cNvPr id="25" name="Conector recto de flecha 24"/>
            <p:cNvCxnSpPr/>
            <p:nvPr/>
          </p:nvCxnSpPr>
          <p:spPr>
            <a:xfrm flipV="1">
              <a:off x="6384032" y="5085185"/>
              <a:ext cx="0" cy="151216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uadroTexto 27"/>
            <p:cNvSpPr txBox="1"/>
            <p:nvPr/>
          </p:nvSpPr>
          <p:spPr>
            <a:xfrm>
              <a:off x="5825691" y="4469586"/>
              <a:ext cx="1072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con masa</a:t>
              </a:r>
            </a:p>
          </p:txBody>
        </p:sp>
      </p:grpSp>
      <p:grpSp>
        <p:nvGrpSpPr>
          <p:cNvPr id="31" name="Agrupar 30"/>
          <p:cNvGrpSpPr/>
          <p:nvPr/>
        </p:nvGrpSpPr>
        <p:grpSpPr>
          <a:xfrm>
            <a:off x="6744072" y="4950362"/>
            <a:ext cx="1263664" cy="1743117"/>
            <a:chOff x="6744072" y="4950362"/>
            <a:chExt cx="1263664" cy="1743117"/>
          </a:xfrm>
        </p:grpSpPr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4072" y="4950362"/>
              <a:ext cx="308185" cy="1734840"/>
            </a:xfrm>
            <a:prstGeom prst="rect">
              <a:avLst/>
            </a:prstGeom>
          </p:spPr>
        </p:pic>
        <p:sp>
          <p:nvSpPr>
            <p:cNvPr id="30" name="CuadroTexto 29"/>
            <p:cNvSpPr txBox="1"/>
            <p:nvPr/>
          </p:nvSpPr>
          <p:spPr>
            <a:xfrm>
              <a:off x="7010347" y="6324147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sin masa</a:t>
              </a:r>
              <a:endParaRPr lang="es-ES_tradnl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ángulo 31"/>
              <p:cNvSpPr/>
              <p:nvPr/>
            </p:nvSpPr>
            <p:spPr>
              <a:xfrm>
                <a:off x="5088805" y="1483734"/>
                <a:ext cx="3281539" cy="1057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𝐸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s-E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s-ES" sz="28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−</m:t>
                      </m:r>
                      <m:sSup>
                        <m:sSupPr>
                          <m:ctrlP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E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s-E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2" name="Rectángulo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05" y="1483734"/>
                <a:ext cx="3281539" cy="1057149"/>
              </a:xfrm>
              <a:prstGeom prst="rect">
                <a:avLst/>
              </a:prstGeom>
              <a:blipFill>
                <a:blip r:embed="rId10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8040216" y="1465556"/>
                <a:ext cx="4132991" cy="1029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sz="28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6" y="1465556"/>
                <a:ext cx="4132991" cy="1029513"/>
              </a:xfrm>
              <a:prstGeom prst="rect">
                <a:avLst/>
              </a:prstGeom>
              <a:blipFill>
                <a:blip r:embed="rId11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ángulo 32"/>
              <p:cNvSpPr/>
              <p:nvPr/>
            </p:nvSpPr>
            <p:spPr>
              <a:xfrm>
                <a:off x="7824192" y="2690874"/>
                <a:ext cx="4212500" cy="9743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E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ES" sz="2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s-E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s-ES" sz="2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E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ES" sz="2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s-E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s-ES" sz="28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3" name="Rectángulo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2690874"/>
                <a:ext cx="4212500" cy="97436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ángulo 33"/>
              <p:cNvSpPr/>
              <p:nvPr/>
            </p:nvSpPr>
            <p:spPr>
              <a:xfrm>
                <a:off x="7824192" y="3861048"/>
                <a:ext cx="8326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4" name="Rectángulo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3861048"/>
                <a:ext cx="832664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21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2" grpId="0"/>
      <p:bldP spid="3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D0911AD-5B1B-881D-6971-75EB7B3E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2" y="2863707"/>
            <a:ext cx="12025336" cy="113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85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Energía cinética a baja velocidad</a:t>
            </a:r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6168008" y="1449448"/>
                <a:ext cx="394691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 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𝛾</m:t>
                      </m:r>
                      <m:sSub>
                        <m:sSubPr>
                          <m:ctrlP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s-ES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008" y="1449448"/>
                <a:ext cx="3946913" cy="584775"/>
              </a:xfrm>
              <a:prstGeom prst="rect">
                <a:avLst/>
              </a:prstGeom>
              <a:blipFill>
                <a:blip r:embed="rId3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753539" y="5991244"/>
                <a:ext cx="107058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>
                    <a:solidFill>
                      <a:srgbClr val="0432FF"/>
                    </a:solidFill>
                  </a:rPr>
                  <a:t>Se puede despreciar el subíndice cero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1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s-ES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s-ES" sz="24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s-ES" sz="2400" b="1" dirty="0">
                    <a:solidFill>
                      <a:srgbClr val="0432FF"/>
                    </a:solidFill>
                  </a:rPr>
                  <a:t> si se sabe lo lo que se está haciendo ! </a:t>
                </a:r>
                <a:endParaRPr lang="es-ES_tradnl" sz="2400" b="1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9" y="5991244"/>
                <a:ext cx="10705816" cy="461665"/>
              </a:xfrm>
              <a:prstGeom prst="rect">
                <a:avLst/>
              </a:prstGeom>
              <a:blipFill>
                <a:blip r:embed="rId4"/>
                <a:stretch>
                  <a:fillRect l="-948" t="-7895" r="-82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Agrupar 9"/>
          <p:cNvGrpSpPr/>
          <p:nvPr/>
        </p:nvGrpSpPr>
        <p:grpSpPr>
          <a:xfrm>
            <a:off x="623392" y="1449448"/>
            <a:ext cx="4289439" cy="2362775"/>
            <a:chOff x="6123768" y="2883388"/>
            <a:chExt cx="4289439" cy="2362775"/>
          </a:xfrm>
        </p:grpSpPr>
        <p:grpSp>
          <p:nvGrpSpPr>
            <p:cNvPr id="16" name="Agrupar 15"/>
            <p:cNvGrpSpPr/>
            <p:nvPr/>
          </p:nvGrpSpPr>
          <p:grpSpPr>
            <a:xfrm>
              <a:off x="6123768" y="2883388"/>
              <a:ext cx="3024840" cy="2362775"/>
              <a:chOff x="263352" y="1868509"/>
              <a:chExt cx="3024840" cy="2362775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263352" y="2253628"/>
                <a:ext cx="2892055" cy="1977656"/>
                <a:chOff x="297712" y="1679944"/>
                <a:chExt cx="2892055" cy="1977656"/>
              </a:xfrm>
            </p:grpSpPr>
            <p:sp>
              <p:nvSpPr>
                <p:cNvPr id="21" name="Forma libre 20"/>
                <p:cNvSpPr/>
                <p:nvPr/>
              </p:nvSpPr>
              <p:spPr>
                <a:xfrm>
                  <a:off x="297712" y="1679944"/>
                  <a:ext cx="914400" cy="1977656"/>
                </a:xfrm>
                <a:custGeom>
                  <a:avLst/>
                  <a:gdLst>
                    <a:gd name="connsiteX0" fmla="*/ 914400 w 914400"/>
                    <a:gd name="connsiteY0" fmla="*/ 0 h 1977656"/>
                    <a:gd name="connsiteX1" fmla="*/ 914400 w 914400"/>
                    <a:gd name="connsiteY1" fmla="*/ 1488558 h 1977656"/>
                    <a:gd name="connsiteX2" fmla="*/ 0 w 914400"/>
                    <a:gd name="connsiteY2" fmla="*/ 1977656 h 1977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4400" h="1977656">
                      <a:moveTo>
                        <a:pt x="914400" y="0"/>
                      </a:moveTo>
                      <a:lnTo>
                        <a:pt x="914400" y="1488558"/>
                      </a:lnTo>
                      <a:lnTo>
                        <a:pt x="0" y="1977656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2" name="Conector recto 21"/>
                <p:cNvCxnSpPr/>
                <p:nvPr/>
              </p:nvCxnSpPr>
              <p:spPr>
                <a:xfrm>
                  <a:off x="1212112" y="3168502"/>
                  <a:ext cx="197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Agrupar 17"/>
              <p:cNvGrpSpPr/>
              <p:nvPr/>
            </p:nvGrpSpPr>
            <p:grpSpPr>
              <a:xfrm>
                <a:off x="1973408" y="1868509"/>
                <a:ext cx="1314784" cy="893238"/>
                <a:chOff x="1973408" y="1868509"/>
                <a:chExt cx="1314784" cy="893238"/>
              </a:xfrm>
            </p:grpSpPr>
            <p:sp>
              <p:nvSpPr>
                <p:cNvPr id="19" name="Elipse 18"/>
                <p:cNvSpPr/>
                <p:nvPr/>
              </p:nvSpPr>
              <p:spPr>
                <a:xfrm>
                  <a:off x="2395824" y="2516662"/>
                  <a:ext cx="245085" cy="24508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sp>
              <p:nvSpPr>
                <p:cNvPr id="20" name="CuadroTexto 19"/>
                <p:cNvSpPr txBox="1"/>
                <p:nvPr/>
              </p:nvSpPr>
              <p:spPr>
                <a:xfrm>
                  <a:off x="1973408" y="1868509"/>
                  <a:ext cx="13147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s-ES_tradnl" sz="2400" b="1" dirty="0" err="1">
                      <a:solidFill>
                        <a:srgbClr val="0432FF"/>
                      </a:solidFill>
                    </a:rPr>
                    <a:t>part</a:t>
                  </a:r>
                  <a:r>
                    <a:rPr lang="es-ES" sz="2400" b="1" dirty="0" err="1">
                      <a:solidFill>
                        <a:srgbClr val="0432FF"/>
                      </a:solidFill>
                    </a:rPr>
                    <a:t>ícula</a:t>
                  </a:r>
                  <a:endParaRPr lang="es-ES_tradnl" sz="2400" b="1" dirty="0">
                    <a:solidFill>
                      <a:srgbClr val="0432FF"/>
                    </a:solidFill>
                  </a:endParaRPr>
                </a:p>
              </p:txBody>
            </p:sp>
          </p:grpSp>
        </p:grpSp>
        <p:cxnSp>
          <p:nvCxnSpPr>
            <p:cNvPr id="12" name="Conector recto de flecha 11"/>
            <p:cNvCxnSpPr/>
            <p:nvPr/>
          </p:nvCxnSpPr>
          <p:spPr>
            <a:xfrm>
              <a:off x="8501325" y="3654084"/>
              <a:ext cx="691019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ángulo 12"/>
                <p:cNvSpPr/>
                <p:nvPr/>
              </p:nvSpPr>
              <p:spPr>
                <a:xfrm>
                  <a:off x="7819757" y="3656525"/>
                  <a:ext cx="62927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32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s-ES_tradnl" sz="1400" dirty="0"/>
                </a:p>
              </p:txBody>
            </p:sp>
          </mc:Choice>
          <mc:Fallback xmlns="">
            <p:sp>
              <p:nvSpPr>
                <p:cNvPr id="31" name="Rectángulo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9757" y="3656525"/>
                  <a:ext cx="629275" cy="5847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ángulo 13"/>
                <p:cNvSpPr/>
                <p:nvPr/>
              </p:nvSpPr>
              <p:spPr>
                <a:xfrm>
                  <a:off x="9178317" y="3268507"/>
                  <a:ext cx="1234890" cy="7078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s-ES" sz="4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sz="40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s-CL" sz="4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L" sz="4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4" name="Rectángulo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8317" y="3268507"/>
                  <a:ext cx="1234890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C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35E559-D514-D9FF-E4C1-5D3B8AFA763B}"/>
                  </a:ext>
                </a:extLst>
              </p:cNvPr>
              <p:cNvSpPr txBox="1"/>
              <p:nvPr/>
            </p:nvSpPr>
            <p:spPr>
              <a:xfrm>
                <a:off x="5589823" y="2034223"/>
                <a:ext cx="6096000" cy="14377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ES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800" i="1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s-ES" sz="2800" i="1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800" i="1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s-ES" sz="2800" i="1">
                                          <a:solidFill>
                                            <a:prstClr val="black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  <m:r>
                        <a:rPr lang="es-ES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−1)</m:t>
                      </m:r>
                    </m:oMath>
                  </m:oMathPara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C35E559-D514-D9FF-E4C1-5D3B8AFA7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823" y="2034223"/>
                <a:ext cx="6096000" cy="14377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3C31DF-3739-CAD1-8A1F-88E5EADD6D59}"/>
                  </a:ext>
                </a:extLst>
              </p:cNvPr>
              <p:cNvSpPr txBox="1"/>
              <p:nvPr/>
            </p:nvSpPr>
            <p:spPr>
              <a:xfrm>
                <a:off x="6528048" y="3473829"/>
                <a:ext cx="223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&lt;&lt; 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  −−&gt;</m:t>
                    </m:r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3C31DF-3739-CAD1-8A1F-88E5EADD6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3473829"/>
                <a:ext cx="2232248" cy="369332"/>
              </a:xfrm>
              <a:prstGeom prst="rect">
                <a:avLst/>
              </a:prstGeom>
              <a:blipFill>
                <a:blip r:embed="rId10"/>
                <a:stretch>
                  <a:fillRect l="-284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C8AD05-01C3-FBA3-F38E-0C2162E92A13}"/>
                  </a:ext>
                </a:extLst>
              </p:cNvPr>
              <p:cNvSpPr txBox="1"/>
              <p:nvPr/>
            </p:nvSpPr>
            <p:spPr>
              <a:xfrm>
                <a:off x="5591944" y="3806635"/>
                <a:ext cx="6096000" cy="957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p>
                        <m:sSupPr>
                          <m:ctrlP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800" i="1">
                          <a:solidFill>
                            <a:prstClr val="black"/>
                          </a:solidFill>
                          <a:latin typeface="Cambria Math" charset="0"/>
                        </a:rPr>
                        <m:t>1</m:t>
                      </m:r>
                      <m:r>
                        <a:rPr lang="es-E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ES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)−1)</m:t>
                      </m:r>
                    </m:oMath>
                  </m:oMathPara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C8AD05-01C3-FBA3-F38E-0C2162E9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3806635"/>
                <a:ext cx="6096000" cy="957057"/>
              </a:xfrm>
              <a:prstGeom prst="rect">
                <a:avLst/>
              </a:prstGeom>
              <a:blipFill>
                <a:blip r:embed="rId11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784C8E-4A61-A45F-4E7D-C30EEC9E8294}"/>
                  </a:ext>
                </a:extLst>
              </p:cNvPr>
              <p:cNvSpPr txBox="1"/>
              <p:nvPr/>
            </p:nvSpPr>
            <p:spPr>
              <a:xfrm>
                <a:off x="6672064" y="4869160"/>
                <a:ext cx="2448272" cy="787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s-E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_tradnl" sz="3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E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E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s-ES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𝑣</m:t>
                        </m:r>
                      </m:e>
                      <m:sup>
                        <m:r>
                          <a:rPr lang="es-ES" sz="3200" i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endParaRPr lang="es-ES_tradnl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784C8E-4A61-A45F-4E7D-C30EEC9E8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064" y="4869160"/>
                <a:ext cx="2448272" cy="787716"/>
              </a:xfrm>
              <a:prstGeom prst="rect">
                <a:avLst/>
              </a:prstGeom>
              <a:blipFill>
                <a:blip r:embed="rId12"/>
                <a:stretch>
                  <a:fillRect l="-51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33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err="1"/>
              <a:t>Din</a:t>
            </a:r>
            <a:r>
              <a:rPr lang="es-ES" b="1" dirty="0" err="1"/>
              <a:t>ámica</a:t>
            </a:r>
            <a:r>
              <a:rPr lang="es-ES" b="1" dirty="0"/>
              <a:t> Relativista (</a:t>
            </a:r>
            <a:r>
              <a:rPr lang="es-ES" b="1" dirty="0" err="1"/>
              <a:t>momentum</a:t>
            </a:r>
            <a:r>
              <a:rPr lang="es-ES" b="1" dirty="0"/>
              <a:t>)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40" y="2060848"/>
            <a:ext cx="5520460" cy="4059373"/>
          </a:xfrm>
          <a:prstGeom prst="rect">
            <a:avLst/>
          </a:prstGeom>
        </p:spPr>
      </p:pic>
      <p:grpSp>
        <p:nvGrpSpPr>
          <p:cNvPr id="14" name="Agrupar 13"/>
          <p:cNvGrpSpPr/>
          <p:nvPr/>
        </p:nvGrpSpPr>
        <p:grpSpPr>
          <a:xfrm>
            <a:off x="191344" y="4828987"/>
            <a:ext cx="1924742" cy="1316184"/>
            <a:chOff x="297712" y="1679944"/>
            <a:chExt cx="2892055" cy="1977656"/>
          </a:xfrm>
        </p:grpSpPr>
        <p:sp>
          <p:nvSpPr>
            <p:cNvPr id="18" name="Forma libre 17"/>
            <p:cNvSpPr/>
            <p:nvPr/>
          </p:nvSpPr>
          <p:spPr>
            <a:xfrm>
              <a:off x="297712" y="1679944"/>
              <a:ext cx="914400" cy="1977656"/>
            </a:xfrm>
            <a:custGeom>
              <a:avLst/>
              <a:gdLst>
                <a:gd name="connsiteX0" fmla="*/ 914400 w 914400"/>
                <a:gd name="connsiteY0" fmla="*/ 0 h 1977656"/>
                <a:gd name="connsiteX1" fmla="*/ 914400 w 914400"/>
                <a:gd name="connsiteY1" fmla="*/ 1488558 h 1977656"/>
                <a:gd name="connsiteX2" fmla="*/ 0 w 914400"/>
                <a:gd name="connsiteY2" fmla="*/ 1977656 h 197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977656">
                  <a:moveTo>
                    <a:pt x="914400" y="0"/>
                  </a:moveTo>
                  <a:lnTo>
                    <a:pt x="914400" y="1488558"/>
                  </a:lnTo>
                  <a:lnTo>
                    <a:pt x="0" y="1977656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18"/>
            <p:cNvCxnSpPr/>
            <p:nvPr/>
          </p:nvCxnSpPr>
          <p:spPr>
            <a:xfrm>
              <a:off x="1212112" y="3168502"/>
              <a:ext cx="1977655" cy="0"/>
            </a:xfrm>
            <a:prstGeom prst="line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/>
              <p:cNvSpPr/>
              <p:nvPr/>
            </p:nvSpPr>
            <p:spPr>
              <a:xfrm>
                <a:off x="7679012" y="2564904"/>
                <a:ext cx="3674788" cy="689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dirty="0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s-ES" sz="3600" b="0" i="1" dirty="0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𝑎𝑛𝑡𝑒𝑠</m:t>
                          </m:r>
                        </m:sub>
                      </m:sSub>
                      <m:r>
                        <a:rPr lang="es-ES" sz="3600" b="0" i="1" dirty="0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s-ES" sz="36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600" b="0" i="1" dirty="0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s-ES" sz="3600" b="0" i="1" dirty="0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𝑑𝑒𝑠𝑝𝑢</m:t>
                          </m:r>
                          <m:r>
                            <a:rPr lang="es-ES" sz="3600" b="0" i="1" dirty="0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é</m:t>
                          </m:r>
                          <m:r>
                            <a:rPr lang="es-ES" sz="3600" b="0" i="1" dirty="0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0" name="Rectá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012" y="2564904"/>
                <a:ext cx="3674788" cy="689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uadroTexto 20"/>
          <p:cNvSpPr txBox="1"/>
          <p:nvPr/>
        </p:nvSpPr>
        <p:spPr>
          <a:xfrm>
            <a:off x="1653418" y="1370387"/>
            <a:ext cx="44770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/>
              <a:t>Colisión de dos partículas</a:t>
            </a:r>
          </a:p>
          <a:p>
            <a:pPr algn="ctr"/>
            <a:r>
              <a:rPr lang="es-ES" sz="2800" dirty="0"/>
              <a:t>Conservación del </a:t>
            </a:r>
            <a:r>
              <a:rPr lang="es-ES" sz="2800" dirty="0" err="1"/>
              <a:t>momentum</a:t>
            </a:r>
            <a:endParaRPr lang="es-ES_tradn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ángulo 21"/>
              <p:cNvSpPr/>
              <p:nvPr/>
            </p:nvSpPr>
            <p:spPr>
              <a:xfrm>
                <a:off x="8616280" y="3767368"/>
                <a:ext cx="1399742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600" b="0" i="1" dirty="0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0=0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2" name="Rectá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3767368"/>
                <a:ext cx="139974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36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 err="1"/>
              <a:t>Din</a:t>
            </a:r>
            <a:r>
              <a:rPr lang="es-ES" b="1" dirty="0" err="1"/>
              <a:t>ámica</a:t>
            </a:r>
            <a:r>
              <a:rPr lang="es-ES" b="1" dirty="0"/>
              <a:t> Relativista (energía)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40" y="2060848"/>
            <a:ext cx="5520460" cy="4059373"/>
          </a:xfrm>
          <a:prstGeom prst="rect">
            <a:avLst/>
          </a:prstGeom>
        </p:spPr>
      </p:pic>
      <p:grpSp>
        <p:nvGrpSpPr>
          <p:cNvPr id="14" name="Agrupar 13"/>
          <p:cNvGrpSpPr/>
          <p:nvPr/>
        </p:nvGrpSpPr>
        <p:grpSpPr>
          <a:xfrm>
            <a:off x="191344" y="4828987"/>
            <a:ext cx="1924742" cy="1316184"/>
            <a:chOff x="297712" y="1679944"/>
            <a:chExt cx="2892055" cy="1977656"/>
          </a:xfrm>
        </p:grpSpPr>
        <p:sp>
          <p:nvSpPr>
            <p:cNvPr id="18" name="Forma libre 17"/>
            <p:cNvSpPr/>
            <p:nvPr/>
          </p:nvSpPr>
          <p:spPr>
            <a:xfrm>
              <a:off x="297712" y="1679944"/>
              <a:ext cx="914400" cy="1977656"/>
            </a:xfrm>
            <a:custGeom>
              <a:avLst/>
              <a:gdLst>
                <a:gd name="connsiteX0" fmla="*/ 914400 w 914400"/>
                <a:gd name="connsiteY0" fmla="*/ 0 h 1977656"/>
                <a:gd name="connsiteX1" fmla="*/ 914400 w 914400"/>
                <a:gd name="connsiteY1" fmla="*/ 1488558 h 1977656"/>
                <a:gd name="connsiteX2" fmla="*/ 0 w 914400"/>
                <a:gd name="connsiteY2" fmla="*/ 1977656 h 197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977656">
                  <a:moveTo>
                    <a:pt x="914400" y="0"/>
                  </a:moveTo>
                  <a:lnTo>
                    <a:pt x="914400" y="1488558"/>
                  </a:lnTo>
                  <a:lnTo>
                    <a:pt x="0" y="1977656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9" name="Conector recto 18"/>
            <p:cNvCxnSpPr/>
            <p:nvPr/>
          </p:nvCxnSpPr>
          <p:spPr>
            <a:xfrm>
              <a:off x="1212112" y="3168502"/>
              <a:ext cx="1977655" cy="0"/>
            </a:xfrm>
            <a:prstGeom prst="line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7411561" y="2105032"/>
                <a:ext cx="27392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 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𝛾</m:t>
                      </m:r>
                      <m:d>
                        <m:d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sSup>
                        <m:sSup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561" y="2105032"/>
                <a:ext cx="2739211" cy="584775"/>
              </a:xfrm>
              <a:prstGeom prst="rect">
                <a:avLst/>
              </a:prstGeom>
              <a:blipFill>
                <a:blip r:embed="rId4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7062907" y="3229403"/>
                <a:ext cx="351506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2 </m:t>
                      </m:r>
                      <m:sSub>
                        <m:sSub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𝑢</m:t>
                          </m:r>
                        </m:sub>
                      </m:sSub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sSup>
                        <m:sSup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𝛾</m:t>
                          </m:r>
                        </m:e>
                        <m:sub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𝑀</m:t>
                      </m:r>
                      <m:sSup>
                        <m:sSup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907" y="3229403"/>
                <a:ext cx="351506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7007571" y="4353774"/>
                <a:ext cx="3547190" cy="1224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=1 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𝑀</m:t>
                      </m:r>
                    </m:oMath>
                  </m:oMathPara>
                </a14:m>
                <a:endParaRPr lang="es-ES_tradnl" sz="3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571" y="4353774"/>
                <a:ext cx="3547190" cy="1224310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0">
            <a:extLst>
              <a:ext uri="{FF2B5EF4-FFF2-40B4-BE49-F238E27FC236}">
                <a16:creationId xmlns:a16="http://schemas.microsoft.com/office/drawing/2014/main" id="{F97A657D-9BEF-7649-FE04-23B3BC79932C}"/>
              </a:ext>
            </a:extLst>
          </p:cNvPr>
          <p:cNvSpPr txBox="1"/>
          <p:nvPr/>
        </p:nvSpPr>
        <p:spPr>
          <a:xfrm>
            <a:off x="1714333" y="1370387"/>
            <a:ext cx="4355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dirty="0"/>
              <a:t>+ Conservación de la energía</a:t>
            </a:r>
            <a:endParaRPr lang="es-ES_tradnl" sz="2800" dirty="0"/>
          </a:p>
        </p:txBody>
      </p:sp>
    </p:spTree>
    <p:extLst>
      <p:ext uri="{BB962C8B-B14F-4D97-AF65-F5344CB8AC3E}">
        <p14:creationId xmlns:p14="http://schemas.microsoft.com/office/powerpoint/2010/main" val="136724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/>
              <a:t>Conclusiones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378227"/>
            <a:ext cx="10515600" cy="197876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_tradnl" dirty="0"/>
              <a:t>Si la energía</a:t>
            </a:r>
            <a:r>
              <a:rPr lang="es-ES" dirty="0"/>
              <a:t> y el </a:t>
            </a:r>
            <a:r>
              <a:rPr lang="es-ES" dirty="0" err="1"/>
              <a:t>momentum</a:t>
            </a:r>
            <a:r>
              <a:rPr lang="es-ES" dirty="0"/>
              <a:t> se conservan en un sistema de referencia, entonces también se conservará en otro sistema de referencia.</a:t>
            </a:r>
          </a:p>
          <a:p>
            <a:pPr algn="just"/>
            <a:r>
              <a:rPr lang="es-ES" dirty="0"/>
              <a:t>Las leyes de conservación son independientes del sistema de referencia en que se midan las cantidades conservadas,  sólo cambian los valores de las cantidades dependiendo del sistema de referencia empleado.</a:t>
            </a:r>
          </a:p>
          <a:p>
            <a:pPr algn="just"/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407368" y="4788809"/>
                <a:ext cx="5582810" cy="1287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𝐸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 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𝛾</m:t>
                      </m:r>
                      <m:d>
                        <m:d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𝑣</m:t>
                          </m:r>
                        </m:e>
                      </m:d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 </m:t>
                      </m:r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𝑚</m:t>
                      </m:r>
                      <m:sSup>
                        <m:sSup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𝑐</m:t>
                          </m:r>
                        </m:e>
                        <m:sup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ES" sz="3200" b="0" i="1" smtClean="0">
                                      <a:solidFill>
                                        <a:prstClr val="black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ES_tradnl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788809"/>
                <a:ext cx="5582810" cy="1287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15512B4-E120-46E7-A0CB-C6CB97B28E96}"/>
                  </a:ext>
                </a:extLst>
              </p:cNvPr>
              <p:cNvSpPr/>
              <p:nvPr/>
            </p:nvSpPr>
            <p:spPr>
              <a:xfrm>
                <a:off x="551384" y="3662087"/>
                <a:ext cx="24284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L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s-CL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s-CL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𝑚𝑣</m:t>
                      </m:r>
                    </m:oMath>
                  </m:oMathPara>
                </a14:m>
                <a:endParaRPr lang="es-ES_tradnl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815512B4-E120-46E7-A0CB-C6CB97B28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3662087"/>
                <a:ext cx="24284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ecurity vulnerability found in Mathematica for Linux | Information Systems  &amp; Technology">
            <a:extLst>
              <a:ext uri="{FF2B5EF4-FFF2-40B4-BE49-F238E27FC236}">
                <a16:creationId xmlns:a16="http://schemas.microsoft.com/office/drawing/2014/main" id="{A5BBD95B-7832-4F92-BAF0-5AE56FB1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5360821"/>
            <a:ext cx="1600571" cy="119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85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9027"/>
            <a:ext cx="2627707" cy="821634"/>
          </a:xfrm>
        </p:spPr>
        <p:txBody>
          <a:bodyPr/>
          <a:lstStyle/>
          <a:p>
            <a:r>
              <a:rPr lang="es-ES_tradnl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ángulo 27"/>
              <p:cNvSpPr/>
              <p:nvPr/>
            </p:nvSpPr>
            <p:spPr>
              <a:xfrm>
                <a:off x="4727848" y="1556792"/>
                <a:ext cx="7141126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_tradnl" sz="2800" dirty="0"/>
                  <a:t>Una </a:t>
                </a:r>
                <a:r>
                  <a:rPr lang="es-ES_tradnl" sz="2800" dirty="0" err="1"/>
                  <a:t>part</a:t>
                </a:r>
                <a:r>
                  <a:rPr lang="es-ES" sz="2800" dirty="0" err="1"/>
                  <a:t>ícula</a:t>
                </a:r>
                <a:r>
                  <a:rPr lang="es-ES" sz="2800" dirty="0"/>
                  <a:t> de masa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 charset="0"/>
                      </a:rPr>
                      <m:t>𝑚</m:t>
                    </m:r>
                    <m:r>
                      <a:rPr lang="es-ES" sz="28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s-ES" sz="2800" dirty="0"/>
                  <a:t>y energía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 charset="0"/>
                      </a:rPr>
                      <m:t>𝐸</m:t>
                    </m:r>
                    <m:r>
                      <a:rPr lang="es-ES" sz="28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s-ES" sz="2800" dirty="0"/>
                  <a:t>se aproxima a una partícula idéntica que está en reposo. Ellas colisionan elásticamente de tal forma que ambas salen dispersadas con un mismo ángulo relativo a la dirección de incidencia (ver figura).</a:t>
                </a:r>
              </a:p>
              <a:p>
                <a:pPr algn="just"/>
                <a:endParaRPr lang="es-ES" sz="2800" dirty="0"/>
              </a:p>
              <a:p>
                <a:pPr algn="just"/>
                <a:r>
                  <a:rPr lang="es-ES" sz="2800" dirty="0"/>
                  <a:t>Determine el valor del ángulo en términos de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 charset="0"/>
                      </a:rPr>
                      <m:t>𝑚</m:t>
                    </m:r>
                    <m:r>
                      <a:rPr lang="es-ES" sz="28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s-ES" sz="2800" dirty="0"/>
                  <a:t>y </a:t>
                </a:r>
                <a14:m>
                  <m:oMath xmlns:m="http://schemas.openxmlformats.org/officeDocument/2006/math">
                    <m:r>
                      <a:rPr lang="es-ES" sz="2800" i="1" dirty="0" smtClean="0">
                        <a:latin typeface="Cambria Math" charset="0"/>
                      </a:rPr>
                      <m:t>𝐸</m:t>
                    </m:r>
                  </m:oMath>
                </a14:m>
                <a:r>
                  <a:rPr lang="es-ES" sz="2800" dirty="0"/>
                  <a:t>. Analice la situación en los límites relativistas y no-relativista.</a:t>
                </a:r>
                <a:endParaRPr lang="es-ES_tradnl" sz="2800" dirty="0"/>
              </a:p>
            </p:txBody>
          </p:sp>
        </mc:Choice>
        <mc:Fallback xmlns="">
          <p:sp>
            <p:nvSpPr>
              <p:cNvPr id="28" name="Rectángulo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1556792"/>
                <a:ext cx="7141126" cy="4401205"/>
              </a:xfrm>
              <a:prstGeom prst="rect">
                <a:avLst/>
              </a:prstGeom>
              <a:blipFill>
                <a:blip r:embed="rId2"/>
                <a:stretch>
                  <a:fillRect l="-1776" t="-1441" r="-1776" b="-3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816523"/>
            <a:ext cx="3610006" cy="41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71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816523"/>
            <a:ext cx="3610006" cy="413509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9027"/>
            <a:ext cx="2627707" cy="821634"/>
          </a:xfrm>
        </p:spPr>
        <p:txBody>
          <a:bodyPr/>
          <a:lstStyle/>
          <a:p>
            <a:r>
              <a:rPr lang="es-ES_tradnl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2567608" y="3505762"/>
                <a:ext cx="4296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3505762"/>
                <a:ext cx="42960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2549791" y="5526159"/>
                <a:ext cx="4378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800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ES_tradnl" sz="28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91" y="5526159"/>
                <a:ext cx="43787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3465907" y="1738186"/>
                <a:ext cx="6387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907" y="1738186"/>
                <a:ext cx="63870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335360" y="1700808"/>
                <a:ext cx="1336135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s-ES" sz="28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s-ES" sz="28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𝐸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1700808"/>
                <a:ext cx="1336135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Agrupar 15"/>
          <p:cNvGrpSpPr/>
          <p:nvPr/>
        </p:nvGrpSpPr>
        <p:grpSpPr>
          <a:xfrm>
            <a:off x="8904312" y="23483"/>
            <a:ext cx="3047308" cy="965687"/>
            <a:chOff x="8904312" y="23483"/>
            <a:chExt cx="3047308" cy="9656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ángulo 8"/>
                <p:cNvSpPr/>
                <p:nvPr/>
              </p:nvSpPr>
              <p:spPr>
                <a:xfrm>
                  <a:off x="8904312" y="23483"/>
                  <a:ext cx="30473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</a:rPr>
                                  <m:t>𝑝𝑐</m:t>
                                </m:r>
                              </m:e>
                            </m:d>
                          </m:e>
                          <m:sup>
                            <m: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s-ES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s-ES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ES_tradnl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ángulo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312" y="23483"/>
                  <a:ext cx="3047308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 9"/>
                <p:cNvSpPr/>
                <p:nvPr/>
              </p:nvSpPr>
              <p:spPr>
                <a:xfrm>
                  <a:off x="8904312" y="449599"/>
                  <a:ext cx="2877839" cy="5395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𝑝𝑐</m:t>
                        </m:r>
                        <m: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s-E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400" b="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s-ES" sz="2400" b="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E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E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400" i="1">
                                        <a:solidFill>
                                          <a:prstClr val="black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  <m:sSup>
                                      <m:sSupPr>
                                        <m:ctrlPr>
                                          <a:rPr lang="es-E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s-E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s-ES" sz="2400" i="1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s-ES_tradnl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ángulo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312" y="449599"/>
                  <a:ext cx="2877839" cy="53957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3802146" y="3675039"/>
                <a:ext cx="6304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ES_tradnl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46" y="3675039"/>
                <a:ext cx="630429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3802146" y="5264549"/>
                <a:ext cx="63870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s-ES_tradnl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46" y="5264549"/>
                <a:ext cx="63870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ángulo 22"/>
              <p:cNvSpPr/>
              <p:nvPr/>
            </p:nvSpPr>
            <p:spPr>
              <a:xfrm>
                <a:off x="6819378" y="1841579"/>
                <a:ext cx="3610006" cy="83965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s-ES" sz="24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s-ES" sz="2400" b="0" i="0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𝜃</m:t>
                              </m:r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s-ES" sz="24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𝐸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𝐸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+3 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_tradnl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3" name="Rectá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378" y="1841579"/>
                <a:ext cx="3610006" cy="839653"/>
              </a:xfrm>
              <a:prstGeom prst="rect">
                <a:avLst/>
              </a:prstGeom>
              <a:blipFill>
                <a:blip r:embed="rId11"/>
                <a:stretch>
                  <a:fillRect b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Agrupar 19"/>
          <p:cNvGrpSpPr/>
          <p:nvPr/>
        </p:nvGrpSpPr>
        <p:grpSpPr>
          <a:xfrm>
            <a:off x="5404391" y="3645024"/>
            <a:ext cx="2242024" cy="973607"/>
            <a:chOff x="5404391" y="4405470"/>
            <a:chExt cx="2242024" cy="973607"/>
          </a:xfrm>
        </p:grpSpPr>
        <p:sp>
          <p:nvSpPr>
            <p:cNvPr id="3" name="CuadroTexto 2"/>
            <p:cNvSpPr txBox="1"/>
            <p:nvPr/>
          </p:nvSpPr>
          <p:spPr>
            <a:xfrm>
              <a:off x="5404391" y="4405470"/>
              <a:ext cx="22420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dirty="0"/>
                <a:t>L</a:t>
              </a:r>
              <a:r>
                <a:rPr lang="es-ES" sz="2400" dirty="0" err="1"/>
                <a:t>ímite</a:t>
              </a:r>
              <a:r>
                <a:rPr lang="es-ES" sz="2400" dirty="0"/>
                <a:t> relativista</a:t>
              </a:r>
              <a:endParaRPr lang="es-ES_tradnl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ángulo 17"/>
                <p:cNvSpPr/>
                <p:nvPr/>
              </p:nvSpPr>
              <p:spPr>
                <a:xfrm>
                  <a:off x="5445000" y="4917412"/>
                  <a:ext cx="16526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&gt;&gt;</m:t>
                        </m:r>
                        <m:r>
                          <a:rPr lang="es-E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𝑚</m:t>
                        </m:r>
                        <m:sSup>
                          <m:sSupPr>
                            <m:ctrlPr>
                              <a:rPr lang="es-E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s-E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8" name="Rectángulo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5000" y="4917412"/>
                  <a:ext cx="1652632" cy="46166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Agrupar 20"/>
          <p:cNvGrpSpPr/>
          <p:nvPr/>
        </p:nvGrpSpPr>
        <p:grpSpPr>
          <a:xfrm>
            <a:off x="5421435" y="4787164"/>
            <a:ext cx="2660408" cy="1027973"/>
            <a:chOff x="5421435" y="5547610"/>
            <a:chExt cx="2660408" cy="1027973"/>
          </a:xfrm>
        </p:grpSpPr>
        <p:sp>
          <p:nvSpPr>
            <p:cNvPr id="26" name="CuadroTexto 25"/>
            <p:cNvSpPr txBox="1"/>
            <p:nvPr/>
          </p:nvSpPr>
          <p:spPr>
            <a:xfrm>
              <a:off x="5421435" y="5547610"/>
              <a:ext cx="2660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dirty="0"/>
                <a:t>L</a:t>
              </a:r>
              <a:r>
                <a:rPr lang="es-ES" sz="2400" dirty="0" err="1"/>
                <a:t>ímite</a:t>
              </a:r>
              <a:r>
                <a:rPr lang="es-ES" sz="2400" dirty="0"/>
                <a:t> no-relativista</a:t>
              </a:r>
              <a:endParaRPr lang="es-ES_tradnl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ángulo 26"/>
                <p:cNvSpPr/>
                <p:nvPr/>
              </p:nvSpPr>
              <p:spPr>
                <a:xfrm>
                  <a:off x="5457481" y="6113918"/>
                  <a:ext cx="14169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𝐸</m:t>
                        </m:r>
                        <m:r>
                          <a:rPr lang="es-ES" sz="2400" i="1" smtClean="0">
                            <a:solidFill>
                              <a:prstClr val="black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≈</m:t>
                        </m:r>
                        <m:r>
                          <a:rPr lang="es-ES" sz="2400" i="1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𝑚</m:t>
                        </m:r>
                        <m:sSup>
                          <m:sSupPr>
                            <m:ctrlPr>
                              <a:rPr lang="es-E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s-ES" sz="2400" i="1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7" name="Rectángulo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7481" y="6113918"/>
                  <a:ext cx="1416991" cy="461665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ángulo 18"/>
              <p:cNvSpPr/>
              <p:nvPr/>
            </p:nvSpPr>
            <p:spPr>
              <a:xfrm>
                <a:off x="8160935" y="4156966"/>
                <a:ext cx="14867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𝜃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≈1</m:t>
                          </m:r>
                        </m:e>
                      </m:func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19" name="Rectángulo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935" y="4156966"/>
                <a:ext cx="1486754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ángulo 28"/>
              <p:cNvSpPr/>
              <p:nvPr/>
            </p:nvSpPr>
            <p:spPr>
              <a:xfrm>
                <a:off x="8160935" y="5331703"/>
                <a:ext cx="2009461" cy="505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E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sz="240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cos</m:t>
                          </m:r>
                        </m:fName>
                        <m:e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𝜃</m:t>
                          </m:r>
                          <m:r>
                            <a:rPr lang="es-ES" sz="24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≈1/</m:t>
                          </m:r>
                          <m:rad>
                            <m:radPr>
                              <m:degHide m:val="on"/>
                              <m:ctrlP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2</m:t>
                              </m:r>
                            </m:e>
                          </m:rad>
                        </m:e>
                      </m:func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9" name="Rectángulo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935" y="5331703"/>
                <a:ext cx="2009461" cy="50520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053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9027"/>
            <a:ext cx="5473824" cy="821634"/>
          </a:xfrm>
        </p:spPr>
        <p:txBody>
          <a:bodyPr>
            <a:normAutofit/>
          </a:bodyPr>
          <a:lstStyle/>
          <a:p>
            <a:r>
              <a:rPr lang="es-ES_tradnl" dirty="0"/>
              <a:t>Creación de partículas</a:t>
            </a:r>
          </a:p>
        </p:txBody>
      </p:sp>
      <p:grpSp>
        <p:nvGrpSpPr>
          <p:cNvPr id="16" name="Agrupar 15"/>
          <p:cNvGrpSpPr/>
          <p:nvPr/>
        </p:nvGrpSpPr>
        <p:grpSpPr>
          <a:xfrm>
            <a:off x="8904312" y="23483"/>
            <a:ext cx="3047308" cy="965687"/>
            <a:chOff x="8904312" y="23483"/>
            <a:chExt cx="3047308" cy="9656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ángulo 8"/>
                <p:cNvSpPr/>
                <p:nvPr/>
              </p:nvSpPr>
              <p:spPr>
                <a:xfrm>
                  <a:off x="8904312" y="23483"/>
                  <a:ext cx="30473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</a:rPr>
                                  <m:t>𝑝𝑐</m:t>
                                </m:r>
                              </m:e>
                            </m:d>
                          </m:e>
                          <m:sup>
                            <m: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2400" b="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s-ES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s-ES" sz="2400" b="0" i="1" smtClean="0">
                                        <a:solidFill>
                                          <a:prstClr val="black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s-ES_tradnl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ángulo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312" y="23483"/>
                  <a:ext cx="3047308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ángulo 9"/>
                <p:cNvSpPr/>
                <p:nvPr/>
              </p:nvSpPr>
              <p:spPr>
                <a:xfrm>
                  <a:off x="8904312" y="449599"/>
                  <a:ext cx="2877839" cy="53957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𝑝𝑐</m:t>
                        </m:r>
                        <m:r>
                          <a:rPr lang="es-ES" sz="2400" b="0" i="1" smtClean="0">
                            <a:solidFill>
                              <a:prstClr val="black"/>
                            </a:solidFill>
                            <a:latin typeface="Cambria Math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s-E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400" b="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s-ES" sz="2400" b="0" i="1" smtClean="0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s-ES" sz="2400" b="0" i="1" smtClean="0">
                                <a:solidFill>
                                  <a:prstClr val="black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s-E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s-E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2400" i="1">
                                        <a:solidFill>
                                          <a:prstClr val="black"/>
                                        </a:solidFill>
                                        <a:latin typeface="Cambria Math" charset="0"/>
                                      </a:rPr>
                                      <m:t>𝑚</m:t>
                                    </m:r>
                                    <m:sSup>
                                      <m:sSupPr>
                                        <m:ctrlPr>
                                          <a:rPr lang="es-E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E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s-E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s-ES" sz="2400" i="1">
                                    <a:solidFill>
                                      <a:prstClr val="black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oMath>
                    </m:oMathPara>
                  </a14:m>
                  <a:endParaRPr lang="es-ES_tradnl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ángulo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312" y="449599"/>
                  <a:ext cx="2877839" cy="53957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5" name="Picture 1" descr="page8image44596048">
            <a:extLst>
              <a:ext uri="{FF2B5EF4-FFF2-40B4-BE49-F238E27FC236}">
                <a16:creationId xmlns:a16="http://schemas.microsoft.com/office/drawing/2014/main" id="{CAC0273B-4433-20C4-0333-68B902F99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3" b="2856"/>
          <a:stretch/>
        </p:blipFill>
        <p:spPr bwMode="auto">
          <a:xfrm>
            <a:off x="246354" y="1700808"/>
            <a:ext cx="11535797" cy="424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630031-967A-12B5-8140-38DF459A19E9}"/>
              </a:ext>
            </a:extLst>
          </p:cNvPr>
          <p:cNvSpPr txBox="1"/>
          <p:nvPr/>
        </p:nvSpPr>
        <p:spPr>
          <a:xfrm>
            <a:off x="838200" y="6165304"/>
            <a:ext cx="957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Sugerencia</a:t>
            </a:r>
            <a:r>
              <a:rPr lang="en-US" sz="2800" dirty="0"/>
              <a:t>:  </a:t>
            </a:r>
            <a:r>
              <a:rPr lang="en-US" sz="2800" dirty="0" err="1"/>
              <a:t>expresar</a:t>
            </a:r>
            <a:r>
              <a:rPr lang="en-US" sz="2800" dirty="0"/>
              <a:t> las </a:t>
            </a:r>
            <a:r>
              <a:rPr lang="en-US" sz="2800" dirty="0" err="1"/>
              <a:t>masas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/>
              <a:t>:  </a:t>
            </a:r>
            <a:r>
              <a:rPr lang="en-US" sz="2800" dirty="0"/>
              <a:t>[MeV/c</a:t>
            </a:r>
            <a:r>
              <a:rPr lang="en-US" sz="2800" baseline="30000" dirty="0"/>
              <a:t>2</a:t>
            </a:r>
            <a:r>
              <a:rPr lang="en-US" sz="2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105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/>
              <a:t>Relatividad Especial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407368" y="1556792"/>
            <a:ext cx="3730605" cy="4717414"/>
            <a:chOff x="407368" y="1556792"/>
            <a:chExt cx="3730605" cy="4717414"/>
          </a:xfrm>
        </p:grpSpPr>
        <p:grpSp>
          <p:nvGrpSpPr>
            <p:cNvPr id="7" name="Agrupar 6"/>
            <p:cNvGrpSpPr/>
            <p:nvPr/>
          </p:nvGrpSpPr>
          <p:grpSpPr>
            <a:xfrm>
              <a:off x="407368" y="1556792"/>
              <a:ext cx="3730605" cy="4122216"/>
              <a:chOff x="623392" y="2060848"/>
              <a:chExt cx="3730605" cy="4122216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392" y="2060848"/>
                <a:ext cx="3730605" cy="4122216"/>
              </a:xfrm>
              <a:prstGeom prst="rect">
                <a:avLst/>
              </a:prstGeom>
            </p:spPr>
          </p:pic>
          <p:pic>
            <p:nvPicPr>
              <p:cNvPr id="6" name="Imagen 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0" t="2750" r="1000" b="2750"/>
              <a:stretch/>
            </p:blipFill>
            <p:spPr>
              <a:xfrm>
                <a:off x="735448" y="2168888"/>
                <a:ext cx="392000" cy="252000"/>
              </a:xfrm>
              <a:prstGeom prst="rect">
                <a:avLst/>
              </a:prstGeom>
            </p:spPr>
          </p:pic>
        </p:grpSp>
        <p:sp>
          <p:nvSpPr>
            <p:cNvPr id="8" name="CuadroTexto 7"/>
            <p:cNvSpPr txBox="1"/>
            <p:nvPr/>
          </p:nvSpPr>
          <p:spPr>
            <a:xfrm>
              <a:off x="1494283" y="5904874"/>
              <a:ext cx="1556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Albert Einstein</a:t>
              </a:r>
            </a:p>
          </p:txBody>
        </p:sp>
      </p:grpSp>
      <p:sp>
        <p:nvSpPr>
          <p:cNvPr id="9" name="CuadroTexto 8"/>
          <p:cNvSpPr txBox="1"/>
          <p:nvPr/>
        </p:nvSpPr>
        <p:spPr>
          <a:xfrm>
            <a:off x="4727848" y="1523453"/>
            <a:ext cx="720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400" b="1"/>
              <a:t>Postulados</a:t>
            </a:r>
          </a:p>
          <a:p>
            <a:pPr algn="just"/>
            <a:endParaRPr lang="es-ES_tradnl" sz="2400"/>
          </a:p>
          <a:p>
            <a:pPr marL="342900" indent="-342900" algn="just">
              <a:buAutoNum type="arabicParenR"/>
            </a:pPr>
            <a:r>
              <a:rPr lang="es-ES_tradnl" sz="2400"/>
              <a:t>las leyes de la </a:t>
            </a:r>
            <a:r>
              <a:rPr lang="es-ES_tradnl" sz="2400" err="1"/>
              <a:t>física</a:t>
            </a:r>
            <a:r>
              <a:rPr lang="es-ES_tradnl" sz="2400"/>
              <a:t> son las mismas en todos los marcos de referencia inerciales. </a:t>
            </a:r>
          </a:p>
          <a:p>
            <a:pPr marL="342900" indent="-342900" algn="just">
              <a:buAutoNum type="arabicParenR"/>
            </a:pPr>
            <a:endParaRPr lang="es-ES_tradnl" sz="2400"/>
          </a:p>
          <a:p>
            <a:pPr marL="342900" indent="-342900" algn="just">
              <a:buAutoNum type="arabicParenR"/>
            </a:pPr>
            <a:r>
              <a:rPr lang="es-ES_tradnl" sz="2400"/>
              <a:t>la rapidez de la luz en un </a:t>
            </a:r>
            <a:r>
              <a:rPr lang="es-ES_tradnl" sz="2400" err="1"/>
              <a:t>vacío</a:t>
            </a:r>
            <a:r>
              <a:rPr lang="es-ES_tradnl" sz="2400"/>
              <a:t> es la misma en todos los marcos de referencia inerciales y es independiente del movimiento de la fuente.</a:t>
            </a:r>
          </a:p>
          <a:p>
            <a:pPr marL="342900" indent="-342900" algn="just">
              <a:buAutoNum type="arabicParenR"/>
            </a:pPr>
            <a:endParaRPr lang="es-ES_tradnl" sz="2400"/>
          </a:p>
          <a:p>
            <a:pPr marL="800100" lvl="1" indent="-342900" algn="just">
              <a:buFont typeface="Arial" charset="0"/>
              <a:buChar char="•"/>
            </a:pPr>
            <a:r>
              <a:rPr lang="es-ES_tradnl" sz="2400"/>
              <a:t>Es imposible que un observador inercial viaje a c, la rapidez de la luz en el </a:t>
            </a:r>
            <a:r>
              <a:rPr lang="es-ES_tradnl" sz="2400" err="1"/>
              <a:t>vacío</a:t>
            </a:r>
            <a:r>
              <a:rPr lang="es-ES_tradnl" sz="2400"/>
              <a:t>. </a:t>
            </a:r>
          </a:p>
          <a:p>
            <a:pPr marL="342900" indent="-342900" algn="just">
              <a:buAutoNum type="arabicParenR"/>
            </a:pPr>
            <a:endParaRPr lang="es-ES_tradnl" sz="2400"/>
          </a:p>
          <a:p>
            <a:pPr algn="just"/>
            <a:endParaRPr lang="es-ES_tradnl" sz="2400"/>
          </a:p>
        </p:txBody>
      </p:sp>
    </p:spTree>
    <p:extLst>
      <p:ext uri="{BB962C8B-B14F-4D97-AF65-F5344CB8AC3E}">
        <p14:creationId xmlns:p14="http://schemas.microsoft.com/office/powerpoint/2010/main" val="19381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D32F72BB-0373-95AC-5893-F4ADFEF1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86" y="2556018"/>
            <a:ext cx="4310524" cy="431052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67408" y="260648"/>
            <a:ext cx="10946432" cy="821634"/>
          </a:xfrm>
        </p:spPr>
        <p:txBody>
          <a:bodyPr>
            <a:normAutofit fontScale="90000"/>
          </a:bodyPr>
          <a:lstStyle/>
          <a:p>
            <a:r>
              <a:rPr lang="es-ES" b="1" i="1"/>
              <a:t>Dilatación del tiempo  vs  Contracción de longitud</a:t>
            </a:r>
            <a:endParaRPr lang="es-ES_tradnl"/>
          </a:p>
        </p:txBody>
      </p:sp>
      <p:pic>
        <p:nvPicPr>
          <p:cNvPr id="23" name="Imagen 2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F4156997-148C-743B-FFC2-F181B6F78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478" y="2521333"/>
            <a:ext cx="4310524" cy="4310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D294C1-AADE-5C2C-4B8E-09FD0763C764}"/>
                  </a:ext>
                </a:extLst>
              </p:cNvPr>
              <p:cNvSpPr txBox="1"/>
              <p:nvPr/>
            </p:nvSpPr>
            <p:spPr>
              <a:xfrm>
                <a:off x="623392" y="1215802"/>
                <a:ext cx="52565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s-ES_trad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s-ES_trad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𝑡𝑖𝑒𝑚𝑝𝑜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𝑝𝑟𝑜𝑝𝑖𝑜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𝑚𝑒𝑑𝑖𝑑𝑜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𝑟𝑒𝑝𝑜𝑠𝑜</m:t>
                    </m:r>
                  </m:oMath>
                </a14:m>
                <a:r>
                  <a:rPr lang="es-E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𝑡𝑖𝑒𝑚𝑝𝑜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𝑣𝑖𝑠𝑡𝑜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𝑑𝑒𝑠𝑑𝑒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𝑠𝑖𝑠𝑡𝑒𝑚𝑎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(el sistema donde se mide el “tiempo propio” se desplaza con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 dirty="0"/>
                  <a:t> respecto a éste)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D294C1-AADE-5C2C-4B8E-09FD0763C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215802"/>
                <a:ext cx="5256584" cy="1200329"/>
              </a:xfrm>
              <a:prstGeom prst="rect">
                <a:avLst/>
              </a:prstGeom>
              <a:blipFill>
                <a:blip r:embed="rId4"/>
                <a:stretch>
                  <a:fillRect l="-927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CEDDFF-2A16-0FA0-A500-1BF79327FE23}"/>
                  </a:ext>
                </a:extLst>
              </p:cNvPr>
              <p:cNvSpPr txBox="1"/>
              <p:nvPr/>
            </p:nvSpPr>
            <p:spPr>
              <a:xfrm>
                <a:off x="6226265" y="1201643"/>
                <a:ext cx="52565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s-ES_tradn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𝑙𝑎𝑟𝑔𝑜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𝑚𝑒𝑑𝑖𝑑𝑜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𝑟𝑒𝑝𝑜𝑠𝑜</m:t>
                    </m:r>
                  </m:oMath>
                </a14:m>
                <a:r>
                  <a:rPr lang="es-ES" b="0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𝑣𝑖𝑠𝑡𝑜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𝑑𝑒𝑠𝑑𝑒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𝑠𝑖𝑠𝑡𝑒𝑚𝑎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𝑚𝑜𝑣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s-ES_tradnl"/>
              </a:p>
              <a:p>
                <a:r>
                  <a:rPr lang="es-ES_tradnl"/>
                  <a:t>(el sistema donde se mide el “largo propio” se desplaza con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s-ES_tradnl"/>
                  <a:t> respecto a éste)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CEDDFF-2A16-0FA0-A500-1BF79327F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265" y="1201643"/>
                <a:ext cx="5256584" cy="1200329"/>
              </a:xfrm>
              <a:prstGeom prst="rect">
                <a:avLst/>
              </a:prstGeom>
              <a:blipFill>
                <a:blip r:embed="rId5"/>
                <a:stretch>
                  <a:fillRect l="-927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9BF93F4-856E-5111-0CDD-379AF4DE7B5D}"/>
                  </a:ext>
                </a:extLst>
              </p:cNvPr>
              <p:cNvSpPr txBox="1"/>
              <p:nvPr/>
            </p:nvSpPr>
            <p:spPr>
              <a:xfrm>
                <a:off x="1097710" y="3637687"/>
                <a:ext cx="2816476" cy="848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CL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p>
                                <m:sSupPr>
                                  <m:ctrlP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CL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A9BF93F4-856E-5111-0CDD-379AF4DE7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10" y="3637687"/>
                <a:ext cx="2816476" cy="848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4A0867E-F4DD-B464-3AFB-D2AC8D87F407}"/>
                  </a:ext>
                </a:extLst>
              </p:cNvPr>
              <p:cNvSpPr txBox="1"/>
              <p:nvPr/>
            </p:nvSpPr>
            <p:spPr>
              <a:xfrm>
                <a:off x="7376505" y="5291143"/>
                <a:ext cx="2425664" cy="447238"/>
              </a:xfrm>
              <a:prstGeom prst="rect">
                <a:avLst/>
              </a:prstGeom>
              <a:solidFill>
                <a:srgbClr val="FFFFFF">
                  <a:alpha val="65098"/>
                </a:srgb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CL" sz="24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4A0867E-F4DD-B464-3AFB-D2AC8D87F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05" y="5291143"/>
                <a:ext cx="2425664" cy="4472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68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/>
              <a:t>Transformaciones de </a:t>
            </a:r>
            <a:r>
              <a:rPr lang="es-ES_tradnl" b="1" err="1"/>
              <a:t>Lorentz</a:t>
            </a:r>
            <a:endParaRPr lang="es-ES_tradnl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7127826" y="3898411"/>
                <a:ext cx="3347968" cy="492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0" i="1" smtClean="0">
                          <a:latin typeface="Cambria Math" charset="0"/>
                        </a:rPr>
                        <m:t>𝑥</m:t>
                      </m:r>
                      <m:r>
                        <a:rPr lang="es-ES" sz="3200" b="0" i="1" smtClean="0">
                          <a:latin typeface="Cambria Math" charset="0"/>
                        </a:rPr>
                        <m:t>=</m:t>
                      </m:r>
                      <m:r>
                        <a:rPr lang="es-ES" sz="3200" b="0" i="1" smtClean="0">
                          <a:latin typeface="Cambria Math" charset="0"/>
                        </a:rPr>
                        <m:t>𝛾</m:t>
                      </m:r>
                      <m:d>
                        <m:d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32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32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sz="3200" b="0" i="1" smtClean="0">
                              <a:latin typeface="Cambria Math" charset="0"/>
                            </a:rPr>
                            <m:t>+</m:t>
                          </m:r>
                          <m:r>
                            <a:rPr lang="es-ES" sz="3200" b="0" i="1" smtClean="0">
                              <a:latin typeface="Cambria Math" charset="0"/>
                            </a:rPr>
                            <m:t>𝑢</m:t>
                          </m:r>
                          <m:r>
                            <a:rPr lang="es-ES" sz="3200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s-ES" sz="32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s-ES" sz="3200" b="0" i="1" smtClean="0">
                              <a:latin typeface="Cambria Math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br>
                  <a:rPr lang="es-ES" sz="3200" b="0"/>
                </a:br>
                <a:endParaRPr lang="es-ES_tradnl" sz="3200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826" y="3898411"/>
                <a:ext cx="3347968" cy="492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Agrupar 52"/>
          <p:cNvGrpSpPr/>
          <p:nvPr/>
        </p:nvGrpSpPr>
        <p:grpSpPr>
          <a:xfrm>
            <a:off x="577557" y="3788273"/>
            <a:ext cx="3304061" cy="2947549"/>
            <a:chOff x="252244" y="4509120"/>
            <a:chExt cx="3304061" cy="1970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263352" y="4509120"/>
                  <a:ext cx="3292953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2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32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s-ES" sz="3200" b="0" i="1" smtClean="0">
                            <a:latin typeface="Cambria Math" charset="0"/>
                          </a:rPr>
                          <m:t>𝛾</m:t>
                        </m:r>
                        <m:d>
                          <m:d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32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3200" b="0" i="1" smtClean="0">
                                <a:latin typeface="Cambria Math" charset="0"/>
                              </a:rPr>
                              <m:t>𝑢</m:t>
                            </m:r>
                            <m:r>
                              <a:rPr lang="es-ES" sz="32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s-ES" sz="32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br>
                    <a:rPr lang="es-ES" sz="3200" b="0"/>
                  </a:br>
                  <a:endParaRPr lang="es-ES_tradnl" sz="32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2" y="4509120"/>
                  <a:ext cx="3292953" cy="4925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ángulo 6"/>
                <p:cNvSpPr/>
                <p:nvPr/>
              </p:nvSpPr>
              <p:spPr>
                <a:xfrm>
                  <a:off x="252244" y="5543707"/>
                  <a:ext cx="3046219" cy="9359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ES" sz="320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3200" i="1">
                            <a:latin typeface="Cambria Math" charset="0"/>
                          </a:rPr>
                          <m:t>=</m:t>
                        </m:r>
                        <m:r>
                          <a:rPr lang="es-ES" sz="3200" i="1">
                            <a:latin typeface="Cambria Math" charset="0"/>
                          </a:rPr>
                          <m:t>𝛾</m:t>
                        </m:r>
                        <m:d>
                          <m:d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200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s-ES" sz="32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3200" i="1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s-ES" sz="32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s-ES" sz="3200" i="1">
                                    <a:latin typeface="Cambria Math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32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s-ES" sz="32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es-ES_tradnl" sz="3200"/>
                </a:p>
              </p:txBody>
            </p:sp>
          </mc:Choice>
          <mc:Fallback xmlns="">
            <p:sp>
              <p:nvSpPr>
                <p:cNvPr id="7" name="Rectá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244" y="5543707"/>
                  <a:ext cx="3046219" cy="93596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7174338" y="5430771"/>
                <a:ext cx="2828659" cy="1060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 smtClean="0">
                          <a:latin typeface="Cambria Math" charset="0"/>
                        </a:rPr>
                        <m:t>𝑡</m:t>
                      </m:r>
                      <m:r>
                        <a:rPr lang="es-ES" sz="2800" i="1" smtClean="0">
                          <a:latin typeface="Cambria Math" charset="0"/>
                        </a:rPr>
                        <m:t>=</m:t>
                      </m:r>
                      <m:r>
                        <a:rPr lang="es-ES" sz="2800" i="1" smtClean="0">
                          <a:latin typeface="Cambria Math" charset="0"/>
                        </a:rPr>
                        <m:t>𝛾</m:t>
                      </m:r>
                      <m:d>
                        <m:dPr>
                          <m:ctrlPr>
                            <a:rPr lang="es-E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800" i="1"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2800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sz="28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800" i="1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es-ES" sz="28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s-ES" sz="2800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s-ES" sz="2800" i="1">
                                  <a:latin typeface="Cambria Math" charset="0"/>
                                </a:rPr>
                                <m:t>′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i="1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ES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ES_tradnl" sz="2800"/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38" y="5430771"/>
                <a:ext cx="2828659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13F4C4D-E68A-D364-D36F-19D24F3AD78A}"/>
              </a:ext>
            </a:extLst>
          </p:cNvPr>
          <p:cNvGrpSpPr/>
          <p:nvPr/>
        </p:nvGrpSpPr>
        <p:grpSpPr>
          <a:xfrm>
            <a:off x="311679" y="1442158"/>
            <a:ext cx="4105904" cy="2134298"/>
            <a:chOff x="263352" y="2096986"/>
            <a:chExt cx="4105904" cy="21342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uadroTexto 21"/>
                <p:cNvSpPr txBox="1"/>
                <p:nvPr/>
              </p:nvSpPr>
              <p:spPr>
                <a:xfrm>
                  <a:off x="640037" y="2096986"/>
                  <a:ext cx="396326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40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s-ES_tradnl" sz="4000"/>
                </a:p>
              </p:txBody>
            </p:sp>
          </mc:Choice>
          <mc:Fallback xmlns="">
            <p:sp>
              <p:nvSpPr>
                <p:cNvPr id="22" name="CuadroTexto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37" y="2096986"/>
                  <a:ext cx="396326" cy="6155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Agrupar 17"/>
            <p:cNvGrpSpPr/>
            <p:nvPr/>
          </p:nvGrpSpPr>
          <p:grpSpPr>
            <a:xfrm>
              <a:off x="263352" y="2253628"/>
              <a:ext cx="2892055" cy="1977656"/>
              <a:chOff x="297712" y="1679944"/>
              <a:chExt cx="2892055" cy="1977656"/>
            </a:xfrm>
          </p:grpSpPr>
          <p:sp>
            <p:nvSpPr>
              <p:cNvPr id="14" name="Forma libre 13"/>
              <p:cNvSpPr/>
              <p:nvPr/>
            </p:nvSpPr>
            <p:spPr>
              <a:xfrm>
                <a:off x="297712" y="1679944"/>
                <a:ext cx="914400" cy="1977656"/>
              </a:xfrm>
              <a:custGeom>
                <a:avLst/>
                <a:gdLst>
                  <a:gd name="connsiteX0" fmla="*/ 914400 w 914400"/>
                  <a:gd name="connsiteY0" fmla="*/ 0 h 1977656"/>
                  <a:gd name="connsiteX1" fmla="*/ 914400 w 914400"/>
                  <a:gd name="connsiteY1" fmla="*/ 1488558 h 1977656"/>
                  <a:gd name="connsiteX2" fmla="*/ 0 w 914400"/>
                  <a:gd name="connsiteY2" fmla="*/ 1977656 h 19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1977656">
                    <a:moveTo>
                      <a:pt x="914400" y="0"/>
                    </a:moveTo>
                    <a:lnTo>
                      <a:pt x="914400" y="1488558"/>
                    </a:lnTo>
                    <a:lnTo>
                      <a:pt x="0" y="1977656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16" name="Conector recto 15"/>
              <p:cNvCxnSpPr>
                <a:stCxn id="14" idx="1"/>
              </p:cNvCxnSpPr>
              <p:nvPr/>
            </p:nvCxnSpPr>
            <p:spPr>
              <a:xfrm>
                <a:off x="1212112" y="3168502"/>
                <a:ext cx="197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Agrupar 26"/>
            <p:cNvGrpSpPr/>
            <p:nvPr/>
          </p:nvGrpSpPr>
          <p:grpSpPr>
            <a:xfrm>
              <a:off x="1365008" y="2144809"/>
              <a:ext cx="2622945" cy="1942009"/>
              <a:chOff x="1978489" y="1177694"/>
              <a:chExt cx="2622945" cy="1942009"/>
            </a:xfrm>
          </p:grpSpPr>
          <p:grpSp>
            <p:nvGrpSpPr>
              <p:cNvPr id="19" name="Agrupar 18"/>
              <p:cNvGrpSpPr/>
              <p:nvPr/>
            </p:nvGrpSpPr>
            <p:grpSpPr>
              <a:xfrm>
                <a:off x="1978489" y="1689823"/>
                <a:ext cx="2622945" cy="1429880"/>
                <a:chOff x="566822" y="2084096"/>
                <a:chExt cx="2622945" cy="1429880"/>
              </a:xfrm>
            </p:grpSpPr>
            <p:sp>
              <p:nvSpPr>
                <p:cNvPr id="20" name="Forma libre 19"/>
                <p:cNvSpPr/>
                <p:nvPr/>
              </p:nvSpPr>
              <p:spPr>
                <a:xfrm>
                  <a:off x="566822" y="2084096"/>
                  <a:ext cx="661127" cy="1429880"/>
                </a:xfrm>
                <a:custGeom>
                  <a:avLst/>
                  <a:gdLst>
                    <a:gd name="connsiteX0" fmla="*/ 914400 w 914400"/>
                    <a:gd name="connsiteY0" fmla="*/ 0 h 1977656"/>
                    <a:gd name="connsiteX1" fmla="*/ 914400 w 914400"/>
                    <a:gd name="connsiteY1" fmla="*/ 1488558 h 1977656"/>
                    <a:gd name="connsiteX2" fmla="*/ 0 w 914400"/>
                    <a:gd name="connsiteY2" fmla="*/ 1977656 h 1977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4400" h="1977656">
                      <a:moveTo>
                        <a:pt x="914400" y="0"/>
                      </a:moveTo>
                      <a:lnTo>
                        <a:pt x="914400" y="1488558"/>
                      </a:lnTo>
                      <a:lnTo>
                        <a:pt x="0" y="1977656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21" name="Conector recto 20"/>
                <p:cNvCxnSpPr/>
                <p:nvPr/>
              </p:nvCxnSpPr>
              <p:spPr>
                <a:xfrm>
                  <a:off x="1212112" y="3168502"/>
                  <a:ext cx="197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CuadroTexto 22"/>
                  <p:cNvSpPr txBox="1"/>
                  <p:nvPr/>
                </p:nvSpPr>
                <p:spPr>
                  <a:xfrm>
                    <a:off x="2102040" y="1373924"/>
                    <a:ext cx="519373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4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s-ES" sz="4000" b="0" i="1" smtClean="0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4000"/>
                  </a:p>
                </p:txBody>
              </p:sp>
            </mc:Choice>
            <mc:Fallback xmlns="">
              <p:sp>
                <p:nvSpPr>
                  <p:cNvPr id="23" name="CuadroTexto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2040" y="1373924"/>
                    <a:ext cx="519373" cy="6155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Conector recto de flecha 24"/>
              <p:cNvCxnSpPr/>
              <p:nvPr/>
            </p:nvCxnSpPr>
            <p:spPr>
              <a:xfrm>
                <a:off x="2639616" y="1844824"/>
                <a:ext cx="821149" cy="0"/>
              </a:xfrm>
              <a:prstGeom prst="straightConnector1">
                <a:avLst/>
              </a:prstGeom>
              <a:ln w="571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ángulo 25"/>
                  <p:cNvSpPr/>
                  <p:nvPr/>
                </p:nvSpPr>
                <p:spPr>
                  <a:xfrm>
                    <a:off x="2943894" y="1177694"/>
                    <a:ext cx="1536574" cy="5113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ES" sz="2400" b="0" i="1" smtClean="0">
                                  <a:latin typeface="Cambria Math" charset="0"/>
                                </a:rPr>
                                <m:t>/</m:t>
                              </m:r>
                              <m:r>
                                <a:rPr lang="es-ES" sz="2400" b="0" i="1" smtClean="0">
                                  <a:latin typeface="Cambria Math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s-ES" sz="2400" b="0" i="1" smtClean="0">
                              <a:latin typeface="Cambria Math" charset="0"/>
                            </a:rPr>
                            <m:t>𝑢</m:t>
                          </m:r>
                          <m:r>
                            <a:rPr lang="es-ES" sz="2400" b="0" i="1" smtClean="0">
                              <a:latin typeface="Cambria Math" charset="0"/>
                            </a:rPr>
                            <m:t> </m:t>
                          </m:r>
                        </m:oMath>
                      </m:oMathPara>
                    </a14:m>
                    <a:endParaRPr lang="es-ES_tradnl" sz="2400"/>
                  </a:p>
                </p:txBody>
              </p:sp>
            </mc:Choice>
            <mc:Fallback xmlns="">
              <p:sp>
                <p:nvSpPr>
                  <p:cNvPr id="26" name="Rectángulo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894" y="1177694"/>
                    <a:ext cx="1536574" cy="51135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Agrupar 29"/>
            <p:cNvGrpSpPr/>
            <p:nvPr/>
          </p:nvGrpSpPr>
          <p:grpSpPr>
            <a:xfrm>
              <a:off x="3223969" y="2478176"/>
              <a:ext cx="1145287" cy="536394"/>
              <a:chOff x="3032864" y="1910065"/>
              <a:chExt cx="1145287" cy="536394"/>
            </a:xfrm>
          </p:grpSpPr>
          <p:sp>
            <p:nvSpPr>
              <p:cNvPr id="28" name="Elipse 27"/>
              <p:cNvSpPr/>
              <p:nvPr/>
            </p:nvSpPr>
            <p:spPr>
              <a:xfrm>
                <a:off x="3032864" y="2201374"/>
                <a:ext cx="245085" cy="24508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29" name="CuadroTexto 28"/>
              <p:cNvSpPr txBox="1"/>
              <p:nvPr/>
            </p:nvSpPr>
            <p:spPr>
              <a:xfrm>
                <a:off x="3384344" y="1910065"/>
                <a:ext cx="793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/>
                  <a:t>objeto</a:t>
                </a:r>
              </a:p>
            </p:txBody>
          </p:sp>
        </p:grpSp>
        <p:cxnSp>
          <p:nvCxnSpPr>
            <p:cNvPr id="32" name="Conector recto de flecha 31"/>
            <p:cNvCxnSpPr>
              <a:stCxn id="14" idx="1"/>
              <a:endCxn id="28" idx="3"/>
            </p:cNvCxnSpPr>
            <p:nvPr/>
          </p:nvCxnSpPr>
          <p:spPr>
            <a:xfrm flipV="1">
              <a:off x="1177752" y="2978678"/>
              <a:ext cx="2082109" cy="763508"/>
            </a:xfrm>
            <a:prstGeom prst="straightConnector1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C7CFC9-832D-2B96-C8E4-F225D20688CE}"/>
              </a:ext>
            </a:extLst>
          </p:cNvPr>
          <p:cNvGrpSpPr/>
          <p:nvPr/>
        </p:nvGrpSpPr>
        <p:grpSpPr>
          <a:xfrm>
            <a:off x="7127826" y="1427229"/>
            <a:ext cx="3764147" cy="2134298"/>
            <a:chOff x="7127826" y="1427229"/>
            <a:chExt cx="3764147" cy="2134298"/>
          </a:xfrm>
        </p:grpSpPr>
        <p:grpSp>
          <p:nvGrpSpPr>
            <p:cNvPr id="44" name="Agrupar 43"/>
            <p:cNvGrpSpPr/>
            <p:nvPr/>
          </p:nvGrpSpPr>
          <p:grpSpPr>
            <a:xfrm>
              <a:off x="9746686" y="2086642"/>
              <a:ext cx="1145287" cy="536394"/>
              <a:chOff x="3032864" y="1910065"/>
              <a:chExt cx="1145287" cy="536394"/>
            </a:xfrm>
          </p:grpSpPr>
          <p:sp>
            <p:nvSpPr>
              <p:cNvPr id="45" name="Elipse 44"/>
              <p:cNvSpPr/>
              <p:nvPr/>
            </p:nvSpPr>
            <p:spPr>
              <a:xfrm>
                <a:off x="3032864" y="2201374"/>
                <a:ext cx="245085" cy="245085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46" name="CuadroTexto 45"/>
              <p:cNvSpPr txBox="1"/>
              <p:nvPr/>
            </p:nvSpPr>
            <p:spPr>
              <a:xfrm>
                <a:off x="3384344" y="1910065"/>
                <a:ext cx="7938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/>
                  <a:t>objeto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E8C9E1-B236-4EE7-AB4A-C45052CD5CE8}"/>
                </a:ext>
              </a:extLst>
            </p:cNvPr>
            <p:cNvGrpSpPr/>
            <p:nvPr/>
          </p:nvGrpSpPr>
          <p:grpSpPr>
            <a:xfrm>
              <a:off x="7127826" y="1427229"/>
              <a:ext cx="3720884" cy="2134298"/>
              <a:chOff x="7428518" y="2224103"/>
              <a:chExt cx="3720884" cy="2134298"/>
            </a:xfrm>
          </p:grpSpPr>
          <p:grpSp>
            <p:nvGrpSpPr>
              <p:cNvPr id="33" name="Agrupar 32"/>
              <p:cNvGrpSpPr/>
              <p:nvPr/>
            </p:nvGrpSpPr>
            <p:grpSpPr>
              <a:xfrm>
                <a:off x="7428518" y="2380745"/>
                <a:ext cx="2866067" cy="1977656"/>
                <a:chOff x="297712" y="1679944"/>
                <a:chExt cx="2866067" cy="1977656"/>
              </a:xfrm>
            </p:grpSpPr>
            <p:sp>
              <p:nvSpPr>
                <p:cNvPr id="34" name="Forma libre 33"/>
                <p:cNvSpPr/>
                <p:nvPr/>
              </p:nvSpPr>
              <p:spPr>
                <a:xfrm>
                  <a:off x="297712" y="1679944"/>
                  <a:ext cx="914400" cy="1977656"/>
                </a:xfrm>
                <a:custGeom>
                  <a:avLst/>
                  <a:gdLst>
                    <a:gd name="connsiteX0" fmla="*/ 914400 w 914400"/>
                    <a:gd name="connsiteY0" fmla="*/ 0 h 1977656"/>
                    <a:gd name="connsiteX1" fmla="*/ 914400 w 914400"/>
                    <a:gd name="connsiteY1" fmla="*/ 1488558 h 1977656"/>
                    <a:gd name="connsiteX2" fmla="*/ 0 w 914400"/>
                    <a:gd name="connsiteY2" fmla="*/ 1977656 h 1977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4400" h="1977656">
                      <a:moveTo>
                        <a:pt x="914400" y="0"/>
                      </a:moveTo>
                      <a:lnTo>
                        <a:pt x="914400" y="1488558"/>
                      </a:lnTo>
                      <a:lnTo>
                        <a:pt x="0" y="1977656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35" name="Conector recto 34"/>
                <p:cNvCxnSpPr/>
                <p:nvPr/>
              </p:nvCxnSpPr>
              <p:spPr>
                <a:xfrm>
                  <a:off x="1186124" y="3164484"/>
                  <a:ext cx="197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uadroTexto 35"/>
                  <p:cNvSpPr txBox="1"/>
                  <p:nvPr/>
                </p:nvSpPr>
                <p:spPr>
                  <a:xfrm>
                    <a:off x="7805203" y="2224103"/>
                    <a:ext cx="396326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4000" b="0" i="1" smtClean="0">
                              <a:latin typeface="Cambria Math" charset="0"/>
                            </a:rPr>
                            <m:t>𝑆</m:t>
                          </m:r>
                        </m:oMath>
                      </m:oMathPara>
                    </a14:m>
                    <a:endParaRPr lang="es-ES_tradnl" sz="4000"/>
                  </a:p>
                </p:txBody>
              </p:sp>
            </mc:Choice>
            <mc:Fallback xmlns="">
              <p:sp>
                <p:nvSpPr>
                  <p:cNvPr id="36" name="CuadroTexto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5203" y="2224103"/>
                    <a:ext cx="396326" cy="6155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7" name="Agrupar 36"/>
              <p:cNvGrpSpPr/>
              <p:nvPr/>
            </p:nvGrpSpPr>
            <p:grpSpPr>
              <a:xfrm>
                <a:off x="8526457" y="2253628"/>
                <a:ext cx="2622945" cy="1942009"/>
                <a:chOff x="1978489" y="1177694"/>
                <a:chExt cx="2622945" cy="1942009"/>
              </a:xfrm>
            </p:grpSpPr>
            <p:grpSp>
              <p:nvGrpSpPr>
                <p:cNvPr id="38" name="Agrupar 37"/>
                <p:cNvGrpSpPr/>
                <p:nvPr/>
              </p:nvGrpSpPr>
              <p:grpSpPr>
                <a:xfrm>
                  <a:off x="1978489" y="1689823"/>
                  <a:ext cx="2622945" cy="1429880"/>
                  <a:chOff x="566822" y="2084096"/>
                  <a:chExt cx="2622945" cy="1429880"/>
                </a:xfrm>
              </p:grpSpPr>
              <p:sp>
                <p:nvSpPr>
                  <p:cNvPr id="42" name="Forma libre 41"/>
                  <p:cNvSpPr/>
                  <p:nvPr/>
                </p:nvSpPr>
                <p:spPr>
                  <a:xfrm>
                    <a:off x="566822" y="2084096"/>
                    <a:ext cx="661127" cy="1429880"/>
                  </a:xfrm>
                  <a:custGeom>
                    <a:avLst/>
                    <a:gdLst>
                      <a:gd name="connsiteX0" fmla="*/ 914400 w 914400"/>
                      <a:gd name="connsiteY0" fmla="*/ 0 h 1977656"/>
                      <a:gd name="connsiteX1" fmla="*/ 914400 w 914400"/>
                      <a:gd name="connsiteY1" fmla="*/ 1488558 h 1977656"/>
                      <a:gd name="connsiteX2" fmla="*/ 0 w 914400"/>
                      <a:gd name="connsiteY2" fmla="*/ 1977656 h 1977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14400" h="1977656">
                        <a:moveTo>
                          <a:pt x="914400" y="0"/>
                        </a:moveTo>
                        <a:lnTo>
                          <a:pt x="914400" y="1488558"/>
                        </a:lnTo>
                        <a:lnTo>
                          <a:pt x="0" y="1977656"/>
                        </a:lnTo>
                      </a:path>
                    </a:pathLst>
                  </a:custGeom>
                  <a:noFill/>
                  <a:ln w="762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_tradnl"/>
                  </a:p>
                </p:txBody>
              </p:sp>
              <p:cxnSp>
                <p:nvCxnSpPr>
                  <p:cNvPr id="43" name="Conector recto 42"/>
                  <p:cNvCxnSpPr/>
                  <p:nvPr/>
                </p:nvCxnSpPr>
                <p:spPr>
                  <a:xfrm>
                    <a:off x="1212112" y="3168502"/>
                    <a:ext cx="1977655" cy="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CuadroTexto 38"/>
                    <p:cNvSpPr txBox="1"/>
                    <p:nvPr/>
                  </p:nvSpPr>
                  <p:spPr>
                    <a:xfrm>
                      <a:off x="2102040" y="1373924"/>
                      <a:ext cx="519373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s-ES" sz="4000" b="0" i="1" smtClean="0">
                                <a:latin typeface="Cambria Math" charset="0"/>
                              </a:rPr>
                              <m:t>𝑆</m:t>
                            </m:r>
                            <m:r>
                              <a:rPr lang="es-ES" sz="4000" b="0" i="1" smtClean="0">
                                <a:latin typeface="Cambria Math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s-ES_tradnl" sz="4000"/>
                    </a:p>
                  </p:txBody>
                </p:sp>
              </mc:Choice>
              <mc:Fallback xmlns="">
                <p:sp>
                  <p:nvSpPr>
                    <p:cNvPr id="39" name="CuadroTexto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2040" y="1373924"/>
                      <a:ext cx="519373" cy="61555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Conector recto de flecha 39"/>
                <p:cNvCxnSpPr/>
                <p:nvPr/>
              </p:nvCxnSpPr>
              <p:spPr>
                <a:xfrm>
                  <a:off x="2639616" y="1844824"/>
                  <a:ext cx="821149" cy="0"/>
                </a:xfrm>
                <a:prstGeom prst="straightConnector1">
                  <a:avLst/>
                </a:prstGeom>
                <a:ln w="57150">
                  <a:solidFill>
                    <a:srgbClr val="0432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ángulo 40"/>
                    <p:cNvSpPr/>
                    <p:nvPr/>
                  </p:nvSpPr>
                  <p:spPr>
                    <a:xfrm>
                      <a:off x="2943894" y="1177694"/>
                      <a:ext cx="1536574" cy="511358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2400" b="0" i="1" smtClean="0">
                                        <a:latin typeface="Cambria Math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s-ES" sz="2400" b="0" i="1" smtClean="0">
                                        <a:latin typeface="Cambria Math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s-ES" sz="2400" b="0" i="1" smtClean="0">
                                    <a:latin typeface="Cambria Math" charset="0"/>
                                  </a:rPr>
                                  <m:t>/</m:t>
                                </m:r>
                                <m:r>
                                  <a:rPr lang="es-ES" sz="2400" b="0" i="1" smtClean="0">
                                    <a:latin typeface="Cambria Math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s-ES" sz="2400" b="0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s-ES" sz="2400" b="0" i="1" smtClean="0">
                                <a:latin typeface="Cambria Math" charset="0"/>
                              </a:rPr>
                              <m:t>𝑢</m:t>
                            </m:r>
                            <m:r>
                              <a:rPr lang="es-ES" sz="2400" b="0" i="1" smtClean="0">
                                <a:latin typeface="Cambria Math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s-ES_tradnl" sz="2400"/>
                    </a:p>
                  </p:txBody>
                </p:sp>
              </mc:Choice>
              <mc:Fallback xmlns="">
                <p:sp>
                  <p:nvSpPr>
                    <p:cNvPr id="41" name="Rectángulo 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43894" y="1177694"/>
                      <a:ext cx="1536574" cy="51135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0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7" name="Conector recto de flecha 46"/>
              <p:cNvCxnSpPr>
                <a:cxnSpLocks/>
                <a:stCxn id="42" idx="1"/>
                <a:endCxn id="45" idx="3"/>
              </p:cNvCxnSpPr>
              <p:nvPr/>
            </p:nvCxnSpPr>
            <p:spPr>
              <a:xfrm flipV="1">
                <a:off x="9187584" y="3384018"/>
                <a:ext cx="895686" cy="457993"/>
              </a:xfrm>
              <a:prstGeom prst="straightConnector1">
                <a:avLst/>
              </a:prstGeom>
              <a:ln w="571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5">
                <a:extLst>
                  <a:ext uri="{FF2B5EF4-FFF2-40B4-BE49-F238E27FC236}">
                    <a16:creationId xmlns:a16="http://schemas.microsoft.com/office/drawing/2014/main" id="{C281C3F9-2EE8-0C62-ED9C-89361F5980D5}"/>
                  </a:ext>
                </a:extLst>
              </p:cNvPr>
              <p:cNvSpPr txBox="1"/>
              <p:nvPr/>
            </p:nvSpPr>
            <p:spPr>
              <a:xfrm>
                <a:off x="296971" y="4387300"/>
                <a:ext cx="2232727" cy="492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sz="32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s-ES" sz="3200" b="0" i="1" smtClean="0">
                          <a:latin typeface="Cambria Math" charset="0"/>
                        </a:rPr>
                        <m:t>=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br>
                  <a:rPr lang="es-ES" sz="3200" b="0"/>
                </a:br>
                <a:endParaRPr lang="es-ES_tradnl" sz="3200"/>
              </a:p>
            </p:txBody>
          </p:sp>
        </mc:Choice>
        <mc:Fallback xmlns="">
          <p:sp>
            <p:nvSpPr>
              <p:cNvPr id="9" name="CuadroTexto 5">
                <a:extLst>
                  <a:ext uri="{FF2B5EF4-FFF2-40B4-BE49-F238E27FC236}">
                    <a16:creationId xmlns:a16="http://schemas.microsoft.com/office/drawing/2014/main" id="{C281C3F9-2EE8-0C62-ED9C-89361F598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71" y="4387300"/>
                <a:ext cx="2232727" cy="4925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5">
                <a:extLst>
                  <a:ext uri="{FF2B5EF4-FFF2-40B4-BE49-F238E27FC236}">
                    <a16:creationId xmlns:a16="http://schemas.microsoft.com/office/drawing/2014/main" id="{C419625E-4D8D-2F1C-BA33-D0F200ADEC7C}"/>
                  </a:ext>
                </a:extLst>
              </p:cNvPr>
              <p:cNvSpPr txBox="1"/>
              <p:nvPr/>
            </p:nvSpPr>
            <p:spPr>
              <a:xfrm>
                <a:off x="702181" y="4925535"/>
                <a:ext cx="1379160" cy="492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s-ES" sz="32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s-ES" sz="3200" b="0" i="1" smtClean="0">
                          <a:latin typeface="Cambria Math" charset="0"/>
                        </a:rPr>
                        <m:t>=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br>
                  <a:rPr lang="es-ES" sz="3200" b="0"/>
                </a:br>
                <a:endParaRPr lang="es-ES_tradnl" sz="3200"/>
              </a:p>
            </p:txBody>
          </p:sp>
        </mc:Choice>
        <mc:Fallback xmlns="">
          <p:sp>
            <p:nvSpPr>
              <p:cNvPr id="10" name="CuadroTexto 5">
                <a:extLst>
                  <a:ext uri="{FF2B5EF4-FFF2-40B4-BE49-F238E27FC236}">
                    <a16:creationId xmlns:a16="http://schemas.microsoft.com/office/drawing/2014/main" id="{C419625E-4D8D-2F1C-BA33-D0F200ADE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81" y="4925535"/>
                <a:ext cx="1379160" cy="4925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5">
                <a:extLst>
                  <a:ext uri="{FF2B5EF4-FFF2-40B4-BE49-F238E27FC236}">
                    <a16:creationId xmlns:a16="http://schemas.microsoft.com/office/drawing/2014/main" id="{8E9F90AE-994C-8831-7E18-65FB98E373E9}"/>
                  </a:ext>
                </a:extLst>
              </p:cNvPr>
              <p:cNvSpPr txBox="1"/>
              <p:nvPr/>
            </p:nvSpPr>
            <p:spPr>
              <a:xfrm>
                <a:off x="7241396" y="4481548"/>
                <a:ext cx="1379160" cy="492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sz="3200" i="1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s-E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sz="3200" i="1">
                              <a:latin typeface="Cambria Math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br>
                  <a:rPr lang="es-ES" sz="3200" b="0"/>
                </a:br>
                <a:endParaRPr lang="es-ES_tradnl" sz="3200"/>
              </a:p>
            </p:txBody>
          </p:sp>
        </mc:Choice>
        <mc:Fallback xmlns="">
          <p:sp>
            <p:nvSpPr>
              <p:cNvPr id="24" name="CuadroTexto 5">
                <a:extLst>
                  <a:ext uri="{FF2B5EF4-FFF2-40B4-BE49-F238E27FC236}">
                    <a16:creationId xmlns:a16="http://schemas.microsoft.com/office/drawing/2014/main" id="{8E9F90AE-994C-8831-7E18-65FB98E37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396" y="4481548"/>
                <a:ext cx="1379160" cy="4925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5">
                <a:extLst>
                  <a:ext uri="{FF2B5EF4-FFF2-40B4-BE49-F238E27FC236}">
                    <a16:creationId xmlns:a16="http://schemas.microsoft.com/office/drawing/2014/main" id="{387672B7-788D-8F49-EBA2-C40B065C10D1}"/>
                  </a:ext>
                </a:extLst>
              </p:cNvPr>
              <p:cNvSpPr txBox="1"/>
              <p:nvPr/>
            </p:nvSpPr>
            <p:spPr>
              <a:xfrm>
                <a:off x="7388346" y="5046067"/>
                <a:ext cx="1062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3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s-ES" sz="3200" b="0" i="1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lang="es-ES" sz="3200" b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s-ES" sz="3200" i="1">
                            <a:latin typeface="Cambria Math" charset="0"/>
                          </a:rPr>
                          <m:t>′</m:t>
                        </m:r>
                      </m:sup>
                    </m:sSup>
                  </m:oMath>
                </a14:m>
                <a:endParaRPr lang="es-ES_tradnl" sz="3200"/>
              </a:p>
            </p:txBody>
          </p:sp>
        </mc:Choice>
        <mc:Fallback xmlns="">
          <p:sp>
            <p:nvSpPr>
              <p:cNvPr id="31" name="CuadroTexto 5">
                <a:extLst>
                  <a:ext uri="{FF2B5EF4-FFF2-40B4-BE49-F238E27FC236}">
                    <a16:creationId xmlns:a16="http://schemas.microsoft.com/office/drawing/2014/main" id="{387672B7-788D-8F49-EBA2-C40B065C1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346" y="5046067"/>
                <a:ext cx="1062150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02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err="1"/>
              <a:t>Cinem</a:t>
            </a:r>
            <a:r>
              <a:rPr lang="es-ES" b="1"/>
              <a:t>ática Relativista</a:t>
            </a:r>
            <a:endParaRPr lang="es-ES_tradnl" b="1"/>
          </a:p>
        </p:txBody>
      </p:sp>
      <p:sp>
        <p:nvSpPr>
          <p:cNvPr id="10" name="CuadroTexto 9"/>
          <p:cNvSpPr txBox="1"/>
          <p:nvPr/>
        </p:nvSpPr>
        <p:spPr>
          <a:xfrm>
            <a:off x="636858" y="1424322"/>
            <a:ext cx="47179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2800" b="1"/>
              <a:t>Transformaciones de Lorentz</a:t>
            </a:r>
          </a:p>
          <a:p>
            <a:pPr algn="ctr"/>
            <a:r>
              <a:rPr lang="es-ES_tradnl" sz="2800" b="1"/>
              <a:t>(coordenadas tiempo-espacio)</a:t>
            </a:r>
          </a:p>
        </p:txBody>
      </p:sp>
      <p:cxnSp>
        <p:nvCxnSpPr>
          <p:cNvPr id="13" name="Conector recto de flecha 12"/>
          <p:cNvCxnSpPr/>
          <p:nvPr/>
        </p:nvCxnSpPr>
        <p:spPr>
          <a:xfrm>
            <a:off x="6096000" y="4005064"/>
            <a:ext cx="151216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8112224" y="1796618"/>
            <a:ext cx="34777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_tradnl" sz="3200"/>
          </a:p>
          <a:p>
            <a:pPr algn="ctr"/>
            <a:r>
              <a:rPr lang="es-ES_tradnl" sz="3200" err="1"/>
              <a:t>Transformació</a:t>
            </a:r>
            <a:r>
              <a:rPr lang="es-ES" sz="3200"/>
              <a:t>n</a:t>
            </a:r>
          </a:p>
          <a:p>
            <a:pPr algn="ctr"/>
            <a:r>
              <a:rPr lang="es-ES" sz="3200"/>
              <a:t>de Velocidades</a:t>
            </a:r>
          </a:p>
          <a:p>
            <a:pPr algn="ctr"/>
            <a:endParaRPr lang="es-ES" sz="3200"/>
          </a:p>
          <a:p>
            <a:pPr algn="ctr"/>
            <a:r>
              <a:rPr lang="es-ES" sz="3200"/>
              <a:t>¿Aceleración?</a:t>
            </a:r>
          </a:p>
          <a:p>
            <a:pPr algn="ctr"/>
            <a:r>
              <a:rPr lang="es-ES" sz="3200"/>
              <a:t>¿Fuerza?</a:t>
            </a:r>
          </a:p>
          <a:p>
            <a:pPr algn="ctr"/>
            <a:r>
              <a:rPr lang="es-ES" sz="3200"/>
              <a:t>¿Trabajo?</a:t>
            </a:r>
          </a:p>
          <a:p>
            <a:pPr algn="ctr"/>
            <a:r>
              <a:rPr lang="es-ES" sz="3200"/>
              <a:t>¿Energía?</a:t>
            </a:r>
            <a:endParaRPr lang="es-ES_tradnl" sz="3200"/>
          </a:p>
        </p:txBody>
      </p:sp>
      <p:grpSp>
        <p:nvGrpSpPr>
          <p:cNvPr id="8" name="Agrupar 6">
            <a:extLst>
              <a:ext uri="{FF2B5EF4-FFF2-40B4-BE49-F238E27FC236}">
                <a16:creationId xmlns:a16="http://schemas.microsoft.com/office/drawing/2014/main" id="{A6ED9EF9-3184-46B1-B96F-2BBEB7497EDA}"/>
              </a:ext>
            </a:extLst>
          </p:cNvPr>
          <p:cNvGrpSpPr/>
          <p:nvPr/>
        </p:nvGrpSpPr>
        <p:grpSpPr>
          <a:xfrm>
            <a:off x="479376" y="2676011"/>
            <a:ext cx="2945999" cy="3535374"/>
            <a:chOff x="8472264" y="2557922"/>
            <a:chExt cx="2945999" cy="3535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E0ECE221-7D7B-4E75-9801-EF4F4CF81CF3}"/>
                    </a:ext>
                  </a:extLst>
                </p:cNvPr>
                <p:cNvSpPr txBox="1"/>
                <p:nvPr/>
              </p:nvSpPr>
              <p:spPr>
                <a:xfrm>
                  <a:off x="8550601" y="2557922"/>
                  <a:ext cx="2686633" cy="9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b="0" i="1" smtClean="0">
                              <a:solidFill>
                                <a:schemeClr val="accent2"/>
                              </a:solidFill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s-ES" sz="32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s-ES" sz="3200" b="0" i="1" smtClean="0">
                          <a:latin typeface="Cambria Math" charset="0"/>
                        </a:rPr>
                        <m:t>=</m:t>
                      </m:r>
                      <m:r>
                        <a:rPr lang="es-ES" sz="3200" b="0" i="1" smtClean="0">
                          <a:latin typeface="Cambria Math" charset="0"/>
                        </a:rPr>
                        <m:t>𝛾</m:t>
                      </m:r>
                      <m:d>
                        <m:d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32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𝑥</m:t>
                          </m:r>
                          <m:r>
                            <a:rPr lang="es-ES" sz="3200" b="0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s-ES" sz="3200" b="0" i="1" smtClean="0">
                              <a:solidFill>
                                <a:srgbClr val="0432FF"/>
                              </a:solidFill>
                              <a:latin typeface="Cambria Math" charset="0"/>
                            </a:rPr>
                            <m:t>𝑢</m:t>
                          </m:r>
                          <m:r>
                            <a:rPr lang="es-ES" sz="3200" b="0" i="1" smtClean="0">
                              <a:solidFill>
                                <a:schemeClr val="accent6"/>
                              </a:solidFill>
                              <a:latin typeface="Cambria Math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es-ES" sz="3200" b="0"/>
                    <a:t> </a:t>
                  </a:r>
                  <a:br>
                    <a:rPr lang="es-ES" sz="3200" b="0"/>
                  </a:br>
                  <a:endParaRPr lang="es-ES_tradnl" sz="3200"/>
                </a:p>
              </p:txBody>
            </p:sp>
          </mc:Choice>
          <mc:Fallback xmlns="">
            <p:sp>
              <p:nvSpPr>
                <p:cNvPr id="9" name="CuadroTexto 8">
                  <a:extLst>
                    <a:ext uri="{FF2B5EF4-FFF2-40B4-BE49-F238E27FC236}">
                      <a16:creationId xmlns:a16="http://schemas.microsoft.com/office/drawing/2014/main" id="{E0ECE221-7D7B-4E75-9801-EF4F4CF81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0601" y="2557922"/>
                  <a:ext cx="2686633" cy="98488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09674C54-106C-47F1-80FA-9F10345D7F14}"/>
                    </a:ext>
                  </a:extLst>
                </p:cNvPr>
                <p:cNvSpPr/>
                <p:nvPr/>
              </p:nvSpPr>
              <p:spPr>
                <a:xfrm>
                  <a:off x="8472264" y="5157334"/>
                  <a:ext cx="2945999" cy="9359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ES" sz="320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3200" i="1">
                            <a:latin typeface="Cambria Math" charset="0"/>
                          </a:rPr>
                          <m:t>=</m:t>
                        </m:r>
                        <m:r>
                          <a:rPr lang="es-ES" sz="3200" i="1">
                            <a:latin typeface="Cambria Math" charset="0"/>
                          </a:rPr>
                          <m:t>𝛾</m:t>
                        </m:r>
                        <m:d>
                          <m:d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200" i="1" smtClean="0">
                                <a:solidFill>
                                  <a:schemeClr val="accent6"/>
                                </a:solidFill>
                                <a:latin typeface="Cambria Math" charset="0"/>
                              </a:rPr>
                              <m:t>𝑡</m:t>
                            </m:r>
                            <m:r>
                              <a:rPr lang="es-ES" sz="32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3200" i="1" smtClean="0">
                                    <a:solidFill>
                                      <a:srgbClr val="0432FF"/>
                                    </a:solidFill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s-ES" sz="3200" i="1" smtClean="0">
                                    <a:solidFill>
                                      <a:schemeClr val="accent6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32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s-ES" sz="32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es-ES_tradnl" sz="3200"/>
                </a:p>
              </p:txBody>
            </p:sp>
          </mc:Choice>
          <mc:Fallback xmlns=""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id="{09674C54-106C-47F1-80FA-9F10345D7F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264" y="5157334"/>
                  <a:ext cx="2945999" cy="9359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DAD39208-B95F-4A66-8AED-DB2C7CF31869}"/>
                    </a:ext>
                  </a:extLst>
                </p:cNvPr>
                <p:cNvSpPr txBox="1"/>
                <p:nvPr/>
              </p:nvSpPr>
              <p:spPr>
                <a:xfrm>
                  <a:off x="8531339" y="3584629"/>
                  <a:ext cx="1237069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ES" sz="32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32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s-ES_tradnl" sz="320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DAD39208-B95F-4A66-8AED-DB2C7CF31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1339" y="3584629"/>
                  <a:ext cx="1237069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674A0373-E502-482A-8218-15A9DEC84179}"/>
                    </a:ext>
                  </a:extLst>
                </p:cNvPr>
                <p:cNvSpPr txBox="1"/>
                <p:nvPr/>
              </p:nvSpPr>
              <p:spPr>
                <a:xfrm>
                  <a:off x="8550601" y="4520733"/>
                  <a:ext cx="1176155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ES" sz="3200" b="0" i="1" smtClean="0">
                                <a:solidFill>
                                  <a:schemeClr val="accent2"/>
                                </a:solidFill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32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s-ES_tradnl" sz="3200"/>
                </a:p>
              </p:txBody>
            </p:sp>
          </mc:Choice>
          <mc:Fallback xmlns="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674A0373-E502-482A-8218-15A9DEC84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0601" y="4520733"/>
                  <a:ext cx="1176155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30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/>
              <a:t>Transformaciones de velocidades</a:t>
            </a:r>
          </a:p>
        </p:txBody>
      </p:sp>
      <p:grpSp>
        <p:nvGrpSpPr>
          <p:cNvPr id="53" name="Agrupar 52"/>
          <p:cNvGrpSpPr/>
          <p:nvPr/>
        </p:nvGrpSpPr>
        <p:grpSpPr>
          <a:xfrm>
            <a:off x="616275" y="3829820"/>
            <a:ext cx="3297633" cy="1984141"/>
            <a:chOff x="263352" y="4509120"/>
            <a:chExt cx="3297633" cy="1984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263352" y="4509120"/>
                  <a:ext cx="3292953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2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32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s-ES" sz="3200" b="0" i="1" smtClean="0">
                            <a:latin typeface="Cambria Math" charset="0"/>
                          </a:rPr>
                          <m:t>𝛾</m:t>
                        </m:r>
                        <m:d>
                          <m:d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32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3200" b="0" i="1" smtClean="0">
                                <a:latin typeface="Cambria Math" charset="0"/>
                              </a:rPr>
                              <m:t>𝑢</m:t>
                            </m:r>
                            <m:r>
                              <a:rPr lang="es-ES" sz="32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s-ES" sz="32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br>
                    <a:rPr lang="es-ES" sz="3200" b="0"/>
                  </a:br>
                  <a:endParaRPr lang="es-ES_tradnl" sz="32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2" y="4509120"/>
                  <a:ext cx="3292953" cy="49250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ángulo 6"/>
                <p:cNvSpPr/>
                <p:nvPr/>
              </p:nvSpPr>
              <p:spPr>
                <a:xfrm>
                  <a:off x="514766" y="5557299"/>
                  <a:ext cx="3046219" cy="9359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ES" sz="320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3200" i="1">
                            <a:latin typeface="Cambria Math" charset="0"/>
                          </a:rPr>
                          <m:t>=</m:t>
                        </m:r>
                        <m:r>
                          <a:rPr lang="es-ES" sz="3200" i="1">
                            <a:latin typeface="Cambria Math" charset="0"/>
                          </a:rPr>
                          <m:t>𝛾</m:t>
                        </m:r>
                        <m:d>
                          <m:d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200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s-ES" sz="32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3200" i="1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s-ES" sz="32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s-ES" sz="3200" i="1">
                                    <a:latin typeface="Cambria Math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32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s-ES" sz="32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es-ES_tradnl" sz="3200"/>
                </a:p>
              </p:txBody>
            </p:sp>
          </mc:Choice>
          <mc:Fallback xmlns="">
            <p:sp>
              <p:nvSpPr>
                <p:cNvPr id="7" name="Rectá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66" y="5557299"/>
                  <a:ext cx="3046219" cy="9359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/>
              <p:cNvSpPr txBox="1"/>
              <p:nvPr/>
            </p:nvSpPr>
            <p:spPr>
              <a:xfrm>
                <a:off x="727529" y="2149879"/>
                <a:ext cx="39632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s-ES_tradnl" sz="4000"/>
              </a:p>
            </p:txBody>
          </p:sp>
        </mc:Choice>
        <mc:Fallback xmlns=""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29" y="2149879"/>
                <a:ext cx="39632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Agrupar 17"/>
          <p:cNvGrpSpPr/>
          <p:nvPr/>
        </p:nvGrpSpPr>
        <p:grpSpPr>
          <a:xfrm>
            <a:off x="591847" y="1264800"/>
            <a:ext cx="2892055" cy="1977656"/>
            <a:chOff x="297712" y="1679944"/>
            <a:chExt cx="2892055" cy="1977656"/>
          </a:xfrm>
        </p:grpSpPr>
        <p:sp>
          <p:nvSpPr>
            <p:cNvPr id="14" name="Forma libre 13"/>
            <p:cNvSpPr/>
            <p:nvPr/>
          </p:nvSpPr>
          <p:spPr>
            <a:xfrm>
              <a:off x="297712" y="1679944"/>
              <a:ext cx="914400" cy="1977656"/>
            </a:xfrm>
            <a:custGeom>
              <a:avLst/>
              <a:gdLst>
                <a:gd name="connsiteX0" fmla="*/ 914400 w 914400"/>
                <a:gd name="connsiteY0" fmla="*/ 0 h 1977656"/>
                <a:gd name="connsiteX1" fmla="*/ 914400 w 914400"/>
                <a:gd name="connsiteY1" fmla="*/ 1488558 h 1977656"/>
                <a:gd name="connsiteX2" fmla="*/ 0 w 914400"/>
                <a:gd name="connsiteY2" fmla="*/ 1977656 h 197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977656">
                  <a:moveTo>
                    <a:pt x="914400" y="0"/>
                  </a:moveTo>
                  <a:lnTo>
                    <a:pt x="914400" y="1488558"/>
                  </a:lnTo>
                  <a:lnTo>
                    <a:pt x="0" y="1977656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6" name="Conector recto 15"/>
            <p:cNvCxnSpPr>
              <a:stCxn id="14" idx="1"/>
            </p:cNvCxnSpPr>
            <p:nvPr/>
          </p:nvCxnSpPr>
          <p:spPr>
            <a:xfrm>
              <a:off x="1212112" y="3168502"/>
              <a:ext cx="1977655" cy="0"/>
            </a:xfrm>
            <a:prstGeom prst="line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/>
          <p:cNvGrpSpPr/>
          <p:nvPr/>
        </p:nvGrpSpPr>
        <p:grpSpPr>
          <a:xfrm>
            <a:off x="1510988" y="1159903"/>
            <a:ext cx="2622945" cy="1942009"/>
            <a:chOff x="1978489" y="1177694"/>
            <a:chExt cx="2622945" cy="1942009"/>
          </a:xfrm>
        </p:grpSpPr>
        <p:grpSp>
          <p:nvGrpSpPr>
            <p:cNvPr id="19" name="Agrupar 18"/>
            <p:cNvGrpSpPr/>
            <p:nvPr/>
          </p:nvGrpSpPr>
          <p:grpSpPr>
            <a:xfrm>
              <a:off x="1978489" y="1689823"/>
              <a:ext cx="2622945" cy="1429880"/>
              <a:chOff x="566822" y="2084096"/>
              <a:chExt cx="2622945" cy="1429880"/>
            </a:xfrm>
          </p:grpSpPr>
          <p:sp>
            <p:nvSpPr>
              <p:cNvPr id="20" name="Forma libre 19"/>
              <p:cNvSpPr/>
              <p:nvPr/>
            </p:nvSpPr>
            <p:spPr>
              <a:xfrm>
                <a:off x="566822" y="2084096"/>
                <a:ext cx="661127" cy="1429880"/>
              </a:xfrm>
              <a:custGeom>
                <a:avLst/>
                <a:gdLst>
                  <a:gd name="connsiteX0" fmla="*/ 914400 w 914400"/>
                  <a:gd name="connsiteY0" fmla="*/ 0 h 1977656"/>
                  <a:gd name="connsiteX1" fmla="*/ 914400 w 914400"/>
                  <a:gd name="connsiteY1" fmla="*/ 1488558 h 1977656"/>
                  <a:gd name="connsiteX2" fmla="*/ 0 w 914400"/>
                  <a:gd name="connsiteY2" fmla="*/ 1977656 h 19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1977656">
                    <a:moveTo>
                      <a:pt x="914400" y="0"/>
                    </a:moveTo>
                    <a:lnTo>
                      <a:pt x="914400" y="1488558"/>
                    </a:lnTo>
                    <a:lnTo>
                      <a:pt x="0" y="1977656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/>
              <p:nvPr/>
            </p:nvCxnSpPr>
            <p:spPr>
              <a:xfrm>
                <a:off x="1212112" y="3168502"/>
                <a:ext cx="197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102040" y="1373924"/>
                  <a:ext cx="51937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40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s-ES" sz="4000" b="0" i="1" smtClean="0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40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2040" y="1373924"/>
                  <a:ext cx="519373" cy="61555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de flecha 24"/>
            <p:cNvCxnSpPr/>
            <p:nvPr/>
          </p:nvCxnSpPr>
          <p:spPr>
            <a:xfrm>
              <a:off x="2639616" y="1844824"/>
              <a:ext cx="821149" cy="0"/>
            </a:xfrm>
            <a:prstGeom prst="straightConnector1">
              <a:avLst/>
            </a:prstGeom>
            <a:ln w="571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/>
                <p:cNvSpPr/>
                <p:nvPr/>
              </p:nvSpPr>
              <p:spPr>
                <a:xfrm>
                  <a:off x="2943894" y="1177694"/>
                  <a:ext cx="1536574" cy="5113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400" b="0" i="1" smtClean="0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s-ES" sz="2400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s-ES" sz="2400" b="0" i="1" smtClean="0">
                                <a:latin typeface="Cambria Math" charset="0"/>
                              </a:rPr>
                              <m:t>/</m:t>
                            </m:r>
                            <m:r>
                              <a:rPr lang="es-ES" sz="2400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s-ES" sz="2400" b="0" i="1" smtClean="0">
                            <a:latin typeface="Cambria Math" charset="0"/>
                          </a:rPr>
                          <m:t>𝑢</m:t>
                        </m:r>
                        <m:r>
                          <a:rPr lang="es-ES" sz="2400" b="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26" name="Rectángulo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894" y="1177694"/>
                  <a:ext cx="1536574" cy="511358"/>
                </a:xfrm>
                <a:prstGeom prst="rect">
                  <a:avLst/>
                </a:prstGeom>
                <a:blipFill>
                  <a:blip r:embed="rId6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Agrupar 29"/>
          <p:cNvGrpSpPr/>
          <p:nvPr/>
        </p:nvGrpSpPr>
        <p:grpSpPr>
          <a:xfrm>
            <a:off x="3096103" y="1793790"/>
            <a:ext cx="1145287" cy="536394"/>
            <a:chOff x="3032864" y="1910065"/>
            <a:chExt cx="1145287" cy="536394"/>
          </a:xfrm>
        </p:grpSpPr>
        <p:sp>
          <p:nvSpPr>
            <p:cNvPr id="28" name="Elipse 27"/>
            <p:cNvSpPr/>
            <p:nvPr/>
          </p:nvSpPr>
          <p:spPr>
            <a:xfrm>
              <a:off x="3032864" y="2201374"/>
              <a:ext cx="245085" cy="24508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384344" y="1910065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objeto</a:t>
              </a:r>
            </a:p>
          </p:txBody>
        </p:sp>
      </p:grpSp>
      <p:cxnSp>
        <p:nvCxnSpPr>
          <p:cNvPr id="32" name="Conector recto de flecha 31"/>
          <p:cNvCxnSpPr>
            <a:stCxn id="14" idx="1"/>
            <a:endCxn id="28" idx="3"/>
          </p:cNvCxnSpPr>
          <p:nvPr/>
        </p:nvCxnSpPr>
        <p:spPr>
          <a:xfrm flipV="1">
            <a:off x="1506247" y="2294292"/>
            <a:ext cx="1625748" cy="459066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/>
              <p:cNvSpPr txBox="1"/>
              <p:nvPr/>
            </p:nvSpPr>
            <p:spPr>
              <a:xfrm>
                <a:off x="4965512" y="1389801"/>
                <a:ext cx="2036011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6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2600" b="0" i="1" smtClean="0">
                              <a:latin typeface="Cambria Math" charset="0"/>
                            </a:rPr>
                            <m:t>𝑥</m:t>
                          </m:r>
                        </m:sub>
                        <m:sup>
                          <m:r>
                            <a:rPr lang="es-ES" sz="26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600" b="0" i="1" smtClean="0">
                              <a:latin typeface="Cambria Math" charset="0"/>
                            </a:rPr>
                            <m:t>𝑑𝑥</m:t>
                          </m:r>
                          <m:r>
                            <a:rPr lang="es-ES" sz="2600" b="0" i="1" smtClean="0">
                              <a:latin typeface="Cambria Math" charset="0"/>
                            </a:rPr>
                            <m:t>′</m:t>
                          </m:r>
                        </m:num>
                        <m:den>
                          <m:r>
                            <a:rPr lang="es-ES" sz="2600" b="0" i="1" smtClean="0">
                              <a:latin typeface="Cambria Math" charset="0"/>
                            </a:rPr>
                            <m:t>𝑑𝑡</m:t>
                          </m:r>
                          <m:r>
                            <a:rPr lang="es-ES" sz="2600" b="0" i="1" smtClean="0">
                              <a:latin typeface="Cambria Math" charset="0"/>
                            </a:rPr>
                            <m:t>′</m:t>
                          </m:r>
                        </m:den>
                      </m:f>
                      <m:r>
                        <a:rPr lang="es-ES" sz="26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br>
                  <a:rPr lang="es-ES" sz="2600" b="0"/>
                </a:br>
                <a:endParaRPr lang="es-ES_tradnl" sz="2600"/>
              </a:p>
            </p:txBody>
          </p:sp>
        </mc:Choice>
        <mc:Fallback xmlns="">
          <p:sp>
            <p:nvSpPr>
              <p:cNvPr id="48" name="Cuadro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12" y="1389801"/>
                <a:ext cx="2036011" cy="7822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6824567" y="1346712"/>
                <a:ext cx="1911677" cy="868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s-E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E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_tradnl" sz="260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567" y="1346712"/>
                <a:ext cx="1911677" cy="8688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8885413" y="1346712"/>
                <a:ext cx="2720295" cy="868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60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s-E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E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s-ES" sz="2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𝑑𝑡</m:t>
                          </m:r>
                        </m:num>
                        <m:den>
                          <m:r>
                            <a:rPr lang="es-E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𝑑𝑡</m:t>
                          </m:r>
                          <m:r>
                            <a:rPr lang="es-E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s-ES_tradnl" sz="260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413" y="1346712"/>
                <a:ext cx="2720295" cy="8688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5650718" y="2608234"/>
                <a:ext cx="4392488" cy="843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6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2600" b="0" i="1" smtClean="0">
                              <a:latin typeface="Cambria Math" charset="0"/>
                            </a:rPr>
                            <m:t>𝑥</m:t>
                          </m:r>
                        </m:sub>
                        <m:sup>
                          <m:r>
                            <a:rPr lang="es-ES" sz="26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s-E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s-ES" sz="26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s-E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s-ES" sz="2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s-E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/</m:t>
                          </m:r>
                          <m:r>
                            <a:rPr lang="es-E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s-ES_tradnl" sz="2600"/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18" y="2608234"/>
                <a:ext cx="4392488" cy="8439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ángulo 56"/>
              <p:cNvSpPr/>
              <p:nvPr/>
            </p:nvSpPr>
            <p:spPr>
              <a:xfrm>
                <a:off x="5319209" y="3927233"/>
                <a:ext cx="5043111" cy="1079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60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s-E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s-E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′</m:t>
                          </m:r>
                        </m:num>
                        <m:den>
                          <m:r>
                            <a:rPr lang="es-ES" sz="260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s-E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s-ES" sz="2600" i="1">
                          <a:solidFill>
                            <a:srgbClr val="0070C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2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s-E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  <m: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sz="2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6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s-ES" sz="26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s-E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s-ES" sz="2600" i="1">
                          <a:solidFill>
                            <a:srgbClr val="0070C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s-ES" sz="2600" i="1">
                          <a:solidFill>
                            <a:srgbClr val="0070C0"/>
                          </a:solidFill>
                          <a:latin typeface="Cambria Math" charset="0"/>
                        </a:rPr>
                        <m:t>𝛾</m:t>
                      </m:r>
                      <m:d>
                        <m:dPr>
                          <m:ctrlPr>
                            <a:rPr lang="es-ES" sz="2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ES_tradnl" sz="260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Rectángulo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209" y="3927233"/>
                <a:ext cx="5043111" cy="10796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/>
              <p:cNvSpPr txBox="1"/>
              <p:nvPr/>
            </p:nvSpPr>
            <p:spPr>
              <a:xfrm>
                <a:off x="4503627" y="5575494"/>
                <a:ext cx="6344902" cy="1128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charset="0"/>
                            </a:rPr>
                            <m:t>𝑥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2800" b="0" i="1" smtClean="0">
                          <a:latin typeface="Cambria Math" charset="0"/>
                        </a:rPr>
                        <m:t>=</m:t>
                      </m:r>
                      <m:r>
                        <a:rPr lang="es-ES" sz="2800" b="0" i="1" smtClean="0">
                          <a:latin typeface="Cambria Math" charset="0"/>
                        </a:rPr>
                        <m:t>𝛾</m:t>
                      </m:r>
                      <m:d>
                        <m:d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800" b="0" i="1" smtClean="0">
                              <a:latin typeface="Cambria Math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𝑢</m:t>
                          </m:r>
                        </m:e>
                      </m:d>
                      <m:f>
                        <m:fPr>
                          <m:ctrlP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s-ES" sz="280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s-E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E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8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  <m:r>
                                    <a:rPr lang="es-ES" sz="28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s-E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8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s-ES" sz="28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  <m:r>
                        <a:rPr lang="es-ES" sz="28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s-ES" sz="28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es-ES" sz="2800" i="1">
                              <a:latin typeface="Cambria Math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E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800" i="1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es-ES" sz="2800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800" i="1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sz="2800" i="1">
                                      <a:latin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E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800" i="1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ES" sz="28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s-ES_tradnl" sz="2800"/>
              </a:p>
            </p:txBody>
          </p:sp>
        </mc:Choice>
        <mc:Fallback xmlns="">
          <p:sp>
            <p:nvSpPr>
              <p:cNvPr id="58" name="Cuadro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3627" y="5575494"/>
                <a:ext cx="6344902" cy="11287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redondeado 7"/>
          <p:cNvSpPr/>
          <p:nvPr/>
        </p:nvSpPr>
        <p:spPr>
          <a:xfrm>
            <a:off x="10992544" y="1346712"/>
            <a:ext cx="528896" cy="88109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752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" grpId="0"/>
      <p:bldP spid="4" grpId="0"/>
      <p:bldP spid="56" grpId="0"/>
      <p:bldP spid="57" grpId="0"/>
      <p:bldP spid="58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/>
              <a:t>Transformaciones de velocidades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/>
              <p:cNvSpPr txBox="1"/>
              <p:nvPr/>
            </p:nvSpPr>
            <p:spPr>
              <a:xfrm>
                <a:off x="727529" y="2149879"/>
                <a:ext cx="39632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s-ES_tradnl" sz="4000"/>
              </a:p>
            </p:txBody>
          </p:sp>
        </mc:Choice>
        <mc:Fallback xmlns=""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29" y="2149879"/>
                <a:ext cx="396326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Agrupar 17"/>
          <p:cNvGrpSpPr/>
          <p:nvPr/>
        </p:nvGrpSpPr>
        <p:grpSpPr>
          <a:xfrm>
            <a:off x="591847" y="1264800"/>
            <a:ext cx="2892055" cy="1977656"/>
            <a:chOff x="297712" y="1679944"/>
            <a:chExt cx="2892055" cy="1977656"/>
          </a:xfrm>
        </p:grpSpPr>
        <p:sp>
          <p:nvSpPr>
            <p:cNvPr id="14" name="Forma libre 13"/>
            <p:cNvSpPr/>
            <p:nvPr/>
          </p:nvSpPr>
          <p:spPr>
            <a:xfrm>
              <a:off x="297712" y="1679944"/>
              <a:ext cx="914400" cy="1977656"/>
            </a:xfrm>
            <a:custGeom>
              <a:avLst/>
              <a:gdLst>
                <a:gd name="connsiteX0" fmla="*/ 914400 w 914400"/>
                <a:gd name="connsiteY0" fmla="*/ 0 h 1977656"/>
                <a:gd name="connsiteX1" fmla="*/ 914400 w 914400"/>
                <a:gd name="connsiteY1" fmla="*/ 1488558 h 1977656"/>
                <a:gd name="connsiteX2" fmla="*/ 0 w 914400"/>
                <a:gd name="connsiteY2" fmla="*/ 1977656 h 197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977656">
                  <a:moveTo>
                    <a:pt x="914400" y="0"/>
                  </a:moveTo>
                  <a:lnTo>
                    <a:pt x="914400" y="1488558"/>
                  </a:lnTo>
                  <a:lnTo>
                    <a:pt x="0" y="1977656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6" name="Conector recto 15"/>
            <p:cNvCxnSpPr>
              <a:stCxn id="14" idx="1"/>
            </p:cNvCxnSpPr>
            <p:nvPr/>
          </p:nvCxnSpPr>
          <p:spPr>
            <a:xfrm>
              <a:off x="1212112" y="3168502"/>
              <a:ext cx="1977655" cy="0"/>
            </a:xfrm>
            <a:prstGeom prst="line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/>
          <p:cNvGrpSpPr/>
          <p:nvPr/>
        </p:nvGrpSpPr>
        <p:grpSpPr>
          <a:xfrm>
            <a:off x="1510988" y="1159903"/>
            <a:ext cx="2622945" cy="1942009"/>
            <a:chOff x="1978489" y="1177694"/>
            <a:chExt cx="2622945" cy="1942009"/>
          </a:xfrm>
        </p:grpSpPr>
        <p:grpSp>
          <p:nvGrpSpPr>
            <p:cNvPr id="19" name="Agrupar 18"/>
            <p:cNvGrpSpPr/>
            <p:nvPr/>
          </p:nvGrpSpPr>
          <p:grpSpPr>
            <a:xfrm>
              <a:off x="1978489" y="1689823"/>
              <a:ext cx="2622945" cy="1429880"/>
              <a:chOff x="566822" y="2084096"/>
              <a:chExt cx="2622945" cy="1429880"/>
            </a:xfrm>
          </p:grpSpPr>
          <p:sp>
            <p:nvSpPr>
              <p:cNvPr id="20" name="Forma libre 19"/>
              <p:cNvSpPr/>
              <p:nvPr/>
            </p:nvSpPr>
            <p:spPr>
              <a:xfrm>
                <a:off x="566822" y="2084096"/>
                <a:ext cx="661127" cy="1429880"/>
              </a:xfrm>
              <a:custGeom>
                <a:avLst/>
                <a:gdLst>
                  <a:gd name="connsiteX0" fmla="*/ 914400 w 914400"/>
                  <a:gd name="connsiteY0" fmla="*/ 0 h 1977656"/>
                  <a:gd name="connsiteX1" fmla="*/ 914400 w 914400"/>
                  <a:gd name="connsiteY1" fmla="*/ 1488558 h 1977656"/>
                  <a:gd name="connsiteX2" fmla="*/ 0 w 914400"/>
                  <a:gd name="connsiteY2" fmla="*/ 1977656 h 19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1977656">
                    <a:moveTo>
                      <a:pt x="914400" y="0"/>
                    </a:moveTo>
                    <a:lnTo>
                      <a:pt x="914400" y="1488558"/>
                    </a:lnTo>
                    <a:lnTo>
                      <a:pt x="0" y="1977656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/>
              <p:nvPr/>
            </p:nvCxnSpPr>
            <p:spPr>
              <a:xfrm>
                <a:off x="1212112" y="3168502"/>
                <a:ext cx="197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102040" y="1373924"/>
                  <a:ext cx="51937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40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s-ES" sz="4000" b="0" i="1" smtClean="0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40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2040" y="1373924"/>
                  <a:ext cx="519373" cy="61555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de flecha 24"/>
            <p:cNvCxnSpPr/>
            <p:nvPr/>
          </p:nvCxnSpPr>
          <p:spPr>
            <a:xfrm>
              <a:off x="2639616" y="1844824"/>
              <a:ext cx="821149" cy="0"/>
            </a:xfrm>
            <a:prstGeom prst="straightConnector1">
              <a:avLst/>
            </a:prstGeom>
            <a:ln w="571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/>
                <p:cNvSpPr/>
                <p:nvPr/>
              </p:nvSpPr>
              <p:spPr>
                <a:xfrm>
                  <a:off x="2943894" y="1177694"/>
                  <a:ext cx="1536574" cy="5113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400" b="0" i="1" smtClean="0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s-ES" sz="2400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s-ES" sz="2400" b="0" i="1" smtClean="0">
                                <a:latin typeface="Cambria Math" charset="0"/>
                              </a:rPr>
                              <m:t>/</m:t>
                            </m:r>
                            <m:r>
                              <a:rPr lang="es-ES" sz="2400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s-ES" sz="2400" b="0" i="1" smtClean="0">
                            <a:latin typeface="Cambria Math" charset="0"/>
                          </a:rPr>
                          <m:t>𝑢</m:t>
                        </m:r>
                        <m:r>
                          <a:rPr lang="es-ES" sz="2400" b="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26" name="Rectángulo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894" y="1177694"/>
                  <a:ext cx="1536574" cy="511358"/>
                </a:xfrm>
                <a:prstGeom prst="rect">
                  <a:avLst/>
                </a:prstGeom>
                <a:blipFill>
                  <a:blip r:embed="rId4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Agrupar 29"/>
          <p:cNvGrpSpPr/>
          <p:nvPr/>
        </p:nvGrpSpPr>
        <p:grpSpPr>
          <a:xfrm>
            <a:off x="3096103" y="1793790"/>
            <a:ext cx="1145287" cy="536394"/>
            <a:chOff x="3032864" y="1910065"/>
            <a:chExt cx="1145287" cy="536394"/>
          </a:xfrm>
        </p:grpSpPr>
        <p:sp>
          <p:nvSpPr>
            <p:cNvPr id="28" name="Elipse 27"/>
            <p:cNvSpPr/>
            <p:nvPr/>
          </p:nvSpPr>
          <p:spPr>
            <a:xfrm>
              <a:off x="3032864" y="2201374"/>
              <a:ext cx="245085" cy="24508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384344" y="1910065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objeto</a:t>
              </a:r>
            </a:p>
          </p:txBody>
        </p:sp>
      </p:grpSp>
      <p:cxnSp>
        <p:nvCxnSpPr>
          <p:cNvPr id="32" name="Conector recto de flecha 31"/>
          <p:cNvCxnSpPr>
            <a:stCxn id="14" idx="1"/>
            <a:endCxn id="28" idx="3"/>
          </p:cNvCxnSpPr>
          <p:nvPr/>
        </p:nvCxnSpPr>
        <p:spPr>
          <a:xfrm flipV="1">
            <a:off x="1506247" y="2294292"/>
            <a:ext cx="1625748" cy="459066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uadroTexto 47"/>
              <p:cNvSpPr txBox="1"/>
              <p:nvPr/>
            </p:nvSpPr>
            <p:spPr>
              <a:xfrm>
                <a:off x="5914601" y="1402657"/>
                <a:ext cx="2036011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6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s-ES" sz="26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2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6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s-E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600" b="0" i="1" smtClean="0">
                              <a:latin typeface="Cambria Math" charset="0"/>
                            </a:rPr>
                            <m:t>′</m:t>
                          </m:r>
                        </m:num>
                        <m:den>
                          <m:r>
                            <a:rPr lang="es-ES" sz="2600" b="0" i="1" smtClean="0">
                              <a:latin typeface="Cambria Math" charset="0"/>
                            </a:rPr>
                            <m:t>𝑑𝑡</m:t>
                          </m:r>
                          <m:r>
                            <a:rPr lang="es-ES" sz="2600" b="0" i="1" smtClean="0">
                              <a:latin typeface="Cambria Math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br>
                  <a:rPr lang="es-ES" sz="2600" b="0"/>
                </a:br>
                <a:endParaRPr lang="es-ES_tradnl" sz="2600"/>
              </a:p>
            </p:txBody>
          </p:sp>
        </mc:Choice>
        <mc:Fallback xmlns="">
          <p:sp>
            <p:nvSpPr>
              <p:cNvPr id="48" name="Cuadro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601" y="1402657"/>
                <a:ext cx="2036011" cy="7822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7539698" y="1356133"/>
                <a:ext cx="1454244" cy="852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60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s-E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s-ES" sz="26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f>
                        <m:fPr>
                          <m:ctrlPr>
                            <a:rPr lang="es-ES" sz="2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𝑑𝑡</m:t>
                          </m:r>
                        </m:num>
                        <m:den>
                          <m:r>
                            <a:rPr lang="es-E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𝑑𝑡</m:t>
                          </m:r>
                          <m:r>
                            <a:rPr lang="es-E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s-ES_tradnl" sz="260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698" y="1356133"/>
                <a:ext cx="1454244" cy="8520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uadroTexto 55"/>
              <p:cNvSpPr txBox="1"/>
              <p:nvPr/>
            </p:nvSpPr>
            <p:spPr>
              <a:xfrm>
                <a:off x="5650718" y="2608234"/>
                <a:ext cx="4392488" cy="8191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6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s-ES" sz="26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2600" b="0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s-E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sz="2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s-ES" sz="2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s-E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E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/</m:t>
                          </m:r>
                          <m:r>
                            <a:rPr lang="es-E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s-ES_tradnl" sz="2600"/>
              </a:p>
            </p:txBody>
          </p:sp>
        </mc:Choice>
        <mc:Fallback xmlns="">
          <p:sp>
            <p:nvSpPr>
              <p:cNvPr id="56" name="CuadroTexto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18" y="2608234"/>
                <a:ext cx="4392488" cy="819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ángulo 56"/>
              <p:cNvSpPr/>
              <p:nvPr/>
            </p:nvSpPr>
            <p:spPr>
              <a:xfrm>
                <a:off x="5319209" y="3927233"/>
                <a:ext cx="5043111" cy="10796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60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s-E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  <m:r>
                            <a:rPr lang="es-E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′</m:t>
                          </m:r>
                        </m:num>
                        <m:den>
                          <m:r>
                            <a:rPr lang="es-ES" sz="260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s-ES" sz="26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𝑡</m:t>
                          </m:r>
                        </m:den>
                      </m:f>
                      <m:r>
                        <a:rPr lang="es-ES" sz="2600" i="1">
                          <a:solidFill>
                            <a:srgbClr val="0070C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2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</m:t>
                          </m:r>
                          <m:r>
                            <a:rPr lang="es-E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𝑡</m:t>
                              </m:r>
                              <m: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  <m: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sz="26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6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s-ES" sz="26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s-E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s-ES" sz="2600" i="1">
                          <a:solidFill>
                            <a:srgbClr val="0070C0"/>
                          </a:solidFill>
                          <a:latin typeface="Cambria Math" charset="0"/>
                        </a:rPr>
                        <m:t>=</m:t>
                      </m:r>
                      <m:r>
                        <a:rPr lang="es-ES" sz="2600" i="1">
                          <a:solidFill>
                            <a:srgbClr val="0070C0"/>
                          </a:solidFill>
                          <a:latin typeface="Cambria Math" charset="0"/>
                        </a:rPr>
                        <m:t>𝛾</m:t>
                      </m:r>
                      <m:d>
                        <m:dPr>
                          <m:ctrlPr>
                            <a:rPr lang="es-ES" sz="2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600" i="1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es-ES" sz="26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ES" sz="26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ES_tradnl" sz="260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Rectángulo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209" y="3927233"/>
                <a:ext cx="5043111" cy="10796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/>
              <p:cNvSpPr txBox="1"/>
              <p:nvPr/>
            </p:nvSpPr>
            <p:spPr>
              <a:xfrm>
                <a:off x="4583832" y="5281437"/>
                <a:ext cx="6344902" cy="1069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8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s-ES" sz="28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28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8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s-ES" sz="2800" i="1" smtClean="0">
                              <a:solidFill>
                                <a:srgbClr val="0070C0"/>
                              </a:solidFill>
                              <a:latin typeface="Cambria Math" charset="0"/>
                            </a:rPr>
                            <m:t>𝛾</m:t>
                          </m:r>
                          <m:d>
                            <m:dPr>
                              <m:ctrlPr>
                                <a:rPr lang="es-E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8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s-E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8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𝑢</m:t>
                                  </m:r>
                                  <m:r>
                                    <a:rPr lang="es-ES" sz="28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s-E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28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s-ES" sz="28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s-ES" sz="2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8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s-ES" sz="28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s-ES_tradnl" sz="2800"/>
              </a:p>
            </p:txBody>
          </p:sp>
        </mc:Choice>
        <mc:Fallback xmlns="">
          <p:sp>
            <p:nvSpPr>
              <p:cNvPr id="58" name="Cuadro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2" y="5281437"/>
                <a:ext cx="6344902" cy="10697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F24337-1126-C91A-91EA-28F9C397481F}"/>
                  </a:ext>
                </a:extLst>
              </p:cNvPr>
              <p:cNvSpPr txBox="1"/>
              <p:nvPr/>
            </p:nvSpPr>
            <p:spPr>
              <a:xfrm>
                <a:off x="4707331" y="6447395"/>
                <a:ext cx="60979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_tradnl" sz="2400" b="1"/>
                  <a:t>Hay una expresión análoga  para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4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s-ES" sz="2400" b="0" i="1" smtClean="0">
                            <a:latin typeface="Cambria Math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s-ES_tradnl" sz="2400" b="1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F24337-1126-C91A-91EA-28F9C3974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331" y="6447395"/>
                <a:ext cx="6097904" cy="461665"/>
              </a:xfrm>
              <a:prstGeom prst="rect">
                <a:avLst/>
              </a:prstGeom>
              <a:blipFill>
                <a:blip r:embed="rId10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11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" grpId="0"/>
      <p:bldP spid="56" grpId="0"/>
      <p:bldP spid="57" grpId="0"/>
      <p:bldP spid="5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/>
              <a:t>Transformaciones de velocidades</a:t>
            </a:r>
          </a:p>
        </p:txBody>
      </p:sp>
      <p:grpSp>
        <p:nvGrpSpPr>
          <p:cNvPr id="53" name="Agrupar 52"/>
          <p:cNvGrpSpPr/>
          <p:nvPr/>
        </p:nvGrpSpPr>
        <p:grpSpPr>
          <a:xfrm>
            <a:off x="263352" y="4509120"/>
            <a:ext cx="3297633" cy="1984141"/>
            <a:chOff x="263352" y="4509120"/>
            <a:chExt cx="3297633" cy="1984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uadroTexto 5"/>
                <p:cNvSpPr txBox="1"/>
                <p:nvPr/>
              </p:nvSpPr>
              <p:spPr>
                <a:xfrm>
                  <a:off x="263352" y="4509120"/>
                  <a:ext cx="3292953" cy="492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32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32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s-ES" sz="3200" b="0" i="1" smtClean="0">
                            <a:latin typeface="Cambria Math" charset="0"/>
                          </a:rPr>
                          <m:t>𝛾</m:t>
                        </m:r>
                        <m:d>
                          <m:d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200" b="0" i="1" smtClean="0">
                                <a:latin typeface="Cambria Math" charset="0"/>
                              </a:rPr>
                              <m:t>𝑥</m:t>
                            </m:r>
                            <m:r>
                              <a:rPr lang="es-ES" sz="3200" b="0" i="1" smtClean="0">
                                <a:latin typeface="Cambria Math" charset="0"/>
                              </a:rPr>
                              <m:t>−</m:t>
                            </m:r>
                            <m:r>
                              <a:rPr lang="es-ES" sz="3200" b="0" i="1" smtClean="0">
                                <a:latin typeface="Cambria Math" charset="0"/>
                              </a:rPr>
                              <m:t>𝑢</m:t>
                            </m:r>
                            <m:r>
                              <a:rPr lang="es-ES" sz="3200" b="0" i="1" smtClean="0">
                                <a:latin typeface="Cambria Math" charset="0"/>
                              </a:rPr>
                              <m:t> </m:t>
                            </m:r>
                            <m:r>
                              <a:rPr lang="es-ES" sz="3200" b="0" i="1" smtClean="0">
                                <a:latin typeface="Cambria Math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br>
                    <a:rPr lang="es-ES" sz="3200" b="0"/>
                  </a:br>
                  <a:endParaRPr lang="es-ES_tradnl" sz="3200"/>
                </a:p>
              </p:txBody>
            </p:sp>
          </mc:Choice>
          <mc:Fallback xmlns="">
            <p:sp>
              <p:nvSpPr>
                <p:cNvPr id="6" name="CuadroTexto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52" y="4509120"/>
                  <a:ext cx="3292953" cy="49250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ángulo 6"/>
                <p:cNvSpPr/>
                <p:nvPr/>
              </p:nvSpPr>
              <p:spPr>
                <a:xfrm>
                  <a:off x="514766" y="5557299"/>
                  <a:ext cx="3046219" cy="9359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s-E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3200" i="1">
                                <a:latin typeface="Cambria Math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s-ES" sz="3200" i="1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  <m:r>
                          <a:rPr lang="es-ES" sz="3200" i="1">
                            <a:latin typeface="Cambria Math" charset="0"/>
                          </a:rPr>
                          <m:t>=</m:t>
                        </m:r>
                        <m:r>
                          <a:rPr lang="es-ES" sz="3200" i="1">
                            <a:latin typeface="Cambria Math" charset="0"/>
                          </a:rPr>
                          <m:t>𝛾</m:t>
                        </m:r>
                        <m:d>
                          <m:d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3200" i="1">
                                <a:latin typeface="Cambria Math" charset="0"/>
                              </a:rPr>
                              <m:t>𝑡</m:t>
                            </m:r>
                            <m:r>
                              <a:rPr lang="es-ES" sz="3200" i="1">
                                <a:latin typeface="Cambria Math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3200" i="1">
                                    <a:latin typeface="Cambria Math" charset="0"/>
                                  </a:rPr>
                                  <m:t>𝑢</m:t>
                                </m:r>
                                <m:r>
                                  <a:rPr lang="es-ES" sz="3200" b="0" i="1" smtClean="0"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s-ES" sz="3200" i="1">
                                    <a:latin typeface="Cambria Math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ES" sz="3200" i="1">
                                        <a:latin typeface="Cambria Math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s-ES" sz="3200" i="1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es-ES_tradnl" sz="3200"/>
                </a:p>
              </p:txBody>
            </p:sp>
          </mc:Choice>
          <mc:Fallback xmlns="">
            <p:sp>
              <p:nvSpPr>
                <p:cNvPr id="7" name="Rectángulo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66" y="5557299"/>
                  <a:ext cx="3046219" cy="9359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/>
              <p:cNvSpPr txBox="1"/>
              <p:nvPr/>
            </p:nvSpPr>
            <p:spPr>
              <a:xfrm>
                <a:off x="640037" y="2096986"/>
                <a:ext cx="39632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0" i="1" smtClean="0">
                          <a:latin typeface="Cambria Math" charset="0"/>
                        </a:rPr>
                        <m:t>𝑆</m:t>
                      </m:r>
                    </m:oMath>
                  </m:oMathPara>
                </a14:m>
                <a:endParaRPr lang="es-ES_tradnl" sz="4000"/>
              </a:p>
            </p:txBody>
          </p:sp>
        </mc:Choice>
        <mc:Fallback xmlns=""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37" y="2096986"/>
                <a:ext cx="396326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Agrupar 17"/>
          <p:cNvGrpSpPr/>
          <p:nvPr/>
        </p:nvGrpSpPr>
        <p:grpSpPr>
          <a:xfrm>
            <a:off x="331048" y="1212546"/>
            <a:ext cx="2892055" cy="1977656"/>
            <a:chOff x="297712" y="1679944"/>
            <a:chExt cx="2892055" cy="1977656"/>
          </a:xfrm>
        </p:grpSpPr>
        <p:sp>
          <p:nvSpPr>
            <p:cNvPr id="14" name="Forma libre 13"/>
            <p:cNvSpPr/>
            <p:nvPr/>
          </p:nvSpPr>
          <p:spPr>
            <a:xfrm>
              <a:off x="297712" y="1679944"/>
              <a:ext cx="914400" cy="1977656"/>
            </a:xfrm>
            <a:custGeom>
              <a:avLst/>
              <a:gdLst>
                <a:gd name="connsiteX0" fmla="*/ 914400 w 914400"/>
                <a:gd name="connsiteY0" fmla="*/ 0 h 1977656"/>
                <a:gd name="connsiteX1" fmla="*/ 914400 w 914400"/>
                <a:gd name="connsiteY1" fmla="*/ 1488558 h 1977656"/>
                <a:gd name="connsiteX2" fmla="*/ 0 w 914400"/>
                <a:gd name="connsiteY2" fmla="*/ 1977656 h 197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1977656">
                  <a:moveTo>
                    <a:pt x="914400" y="0"/>
                  </a:moveTo>
                  <a:lnTo>
                    <a:pt x="914400" y="1488558"/>
                  </a:lnTo>
                  <a:lnTo>
                    <a:pt x="0" y="1977656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6" name="Conector recto 15"/>
            <p:cNvCxnSpPr>
              <a:stCxn id="14" idx="1"/>
            </p:cNvCxnSpPr>
            <p:nvPr/>
          </p:nvCxnSpPr>
          <p:spPr>
            <a:xfrm>
              <a:off x="1212112" y="3168502"/>
              <a:ext cx="1977655" cy="0"/>
            </a:xfrm>
            <a:prstGeom prst="line">
              <a:avLst/>
            </a:prstGeom>
            <a:ln w="762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Agrupar 26"/>
          <p:cNvGrpSpPr/>
          <p:nvPr/>
        </p:nvGrpSpPr>
        <p:grpSpPr>
          <a:xfrm>
            <a:off x="1423496" y="1107010"/>
            <a:ext cx="2622945" cy="1942009"/>
            <a:chOff x="1978489" y="1177694"/>
            <a:chExt cx="2622945" cy="1942009"/>
          </a:xfrm>
        </p:grpSpPr>
        <p:grpSp>
          <p:nvGrpSpPr>
            <p:cNvPr id="19" name="Agrupar 18"/>
            <p:cNvGrpSpPr/>
            <p:nvPr/>
          </p:nvGrpSpPr>
          <p:grpSpPr>
            <a:xfrm>
              <a:off x="1978489" y="1689823"/>
              <a:ext cx="2622945" cy="1429880"/>
              <a:chOff x="566822" y="2084096"/>
              <a:chExt cx="2622945" cy="1429880"/>
            </a:xfrm>
          </p:grpSpPr>
          <p:sp>
            <p:nvSpPr>
              <p:cNvPr id="20" name="Forma libre 19"/>
              <p:cNvSpPr/>
              <p:nvPr/>
            </p:nvSpPr>
            <p:spPr>
              <a:xfrm>
                <a:off x="566822" y="2084096"/>
                <a:ext cx="661127" cy="1429880"/>
              </a:xfrm>
              <a:custGeom>
                <a:avLst/>
                <a:gdLst>
                  <a:gd name="connsiteX0" fmla="*/ 914400 w 914400"/>
                  <a:gd name="connsiteY0" fmla="*/ 0 h 1977656"/>
                  <a:gd name="connsiteX1" fmla="*/ 914400 w 914400"/>
                  <a:gd name="connsiteY1" fmla="*/ 1488558 h 1977656"/>
                  <a:gd name="connsiteX2" fmla="*/ 0 w 914400"/>
                  <a:gd name="connsiteY2" fmla="*/ 1977656 h 19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1977656">
                    <a:moveTo>
                      <a:pt x="914400" y="0"/>
                    </a:moveTo>
                    <a:lnTo>
                      <a:pt x="914400" y="1488558"/>
                    </a:lnTo>
                    <a:lnTo>
                      <a:pt x="0" y="1977656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21" name="Conector recto 20"/>
              <p:cNvCxnSpPr/>
              <p:nvPr/>
            </p:nvCxnSpPr>
            <p:spPr>
              <a:xfrm>
                <a:off x="1212112" y="3168502"/>
                <a:ext cx="197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uadroTexto 22"/>
                <p:cNvSpPr txBox="1"/>
                <p:nvPr/>
              </p:nvSpPr>
              <p:spPr>
                <a:xfrm>
                  <a:off x="2102040" y="1373924"/>
                  <a:ext cx="519373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4000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es-ES" sz="4000" b="0" i="1" smtClean="0">
                            <a:latin typeface="Cambria Math" charset="0"/>
                          </a:rPr>
                          <m:t>′</m:t>
                        </m:r>
                      </m:oMath>
                    </m:oMathPara>
                  </a14:m>
                  <a:endParaRPr lang="es-ES_tradnl" sz="4000"/>
                </a:p>
              </p:txBody>
            </p:sp>
          </mc:Choice>
          <mc:Fallback xmlns="">
            <p:sp>
              <p:nvSpPr>
                <p:cNvPr id="23" name="Cuadro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2040" y="1373924"/>
                  <a:ext cx="519373" cy="61555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recto de flecha 24"/>
            <p:cNvCxnSpPr/>
            <p:nvPr/>
          </p:nvCxnSpPr>
          <p:spPr>
            <a:xfrm>
              <a:off x="2639616" y="1844824"/>
              <a:ext cx="821149" cy="0"/>
            </a:xfrm>
            <a:prstGeom prst="straightConnector1">
              <a:avLst/>
            </a:prstGeom>
            <a:ln w="571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ángulo 25"/>
                <p:cNvSpPr/>
                <p:nvPr/>
              </p:nvSpPr>
              <p:spPr>
                <a:xfrm>
                  <a:off x="2943894" y="1177694"/>
                  <a:ext cx="1536574" cy="5113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latin typeface="Cambria Math" charset="0"/>
                              </a:rPr>
                              <m:t>𝑣</m:t>
                            </m:r>
                          </m:e>
                          <m:sub>
                            <m:sSup>
                              <m:sSupPr>
                                <m:ctrlP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ES" sz="2400" b="0" i="1" smtClean="0">
                                    <a:latin typeface="Cambria Math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s-ES" sz="2400" b="0" i="1" smtClean="0">
                                    <a:latin typeface="Cambria Math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s-ES" sz="2400" b="0" i="1" smtClean="0">
                                <a:latin typeface="Cambria Math" charset="0"/>
                              </a:rPr>
                              <m:t>/</m:t>
                            </m:r>
                            <m:r>
                              <a:rPr lang="es-ES" sz="2400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  <m:r>
                          <a:rPr lang="es-ES" sz="24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s-ES" sz="2400" b="0" i="1" smtClean="0">
                            <a:latin typeface="Cambria Math" charset="0"/>
                          </a:rPr>
                          <m:t>𝑢</m:t>
                        </m:r>
                        <m:r>
                          <a:rPr lang="es-ES" sz="2400" b="0" i="1" smtClean="0">
                            <a:latin typeface="Cambria Math" charset="0"/>
                          </a:rPr>
                          <m:t> </m:t>
                        </m:r>
                      </m:oMath>
                    </m:oMathPara>
                  </a14:m>
                  <a:endParaRPr lang="es-ES_tradnl" sz="2400"/>
                </a:p>
              </p:txBody>
            </p:sp>
          </mc:Choice>
          <mc:Fallback xmlns="">
            <p:sp>
              <p:nvSpPr>
                <p:cNvPr id="26" name="Rectángulo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894" y="1177694"/>
                  <a:ext cx="1536574" cy="511358"/>
                </a:xfrm>
                <a:prstGeom prst="rect">
                  <a:avLst/>
                </a:prstGeom>
                <a:blipFill>
                  <a:blip r:embed="rId6"/>
                  <a:stretch>
                    <a:fillRect b="-12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Agrupar 29"/>
          <p:cNvGrpSpPr/>
          <p:nvPr/>
        </p:nvGrpSpPr>
        <p:grpSpPr>
          <a:xfrm>
            <a:off x="3032864" y="1910065"/>
            <a:ext cx="1145287" cy="536394"/>
            <a:chOff x="3032864" y="1910065"/>
            <a:chExt cx="1145287" cy="536394"/>
          </a:xfrm>
        </p:grpSpPr>
        <p:sp>
          <p:nvSpPr>
            <p:cNvPr id="28" name="Elipse 27"/>
            <p:cNvSpPr/>
            <p:nvPr/>
          </p:nvSpPr>
          <p:spPr>
            <a:xfrm>
              <a:off x="3032864" y="2201374"/>
              <a:ext cx="245085" cy="24508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384344" y="1910065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objeto</a:t>
              </a:r>
            </a:p>
          </p:txBody>
        </p:sp>
      </p:grpSp>
      <p:cxnSp>
        <p:nvCxnSpPr>
          <p:cNvPr id="32" name="Conector recto de flecha 31"/>
          <p:cNvCxnSpPr>
            <a:stCxn id="14" idx="1"/>
            <a:endCxn id="28" idx="3"/>
          </p:cNvCxnSpPr>
          <p:nvPr/>
        </p:nvCxnSpPr>
        <p:spPr>
          <a:xfrm flipV="1">
            <a:off x="1245448" y="2410567"/>
            <a:ext cx="1823308" cy="29053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uadroTexto 57"/>
              <p:cNvSpPr txBox="1"/>
              <p:nvPr/>
            </p:nvSpPr>
            <p:spPr>
              <a:xfrm>
                <a:off x="5477872" y="1393039"/>
                <a:ext cx="3059346" cy="1192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32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charset="0"/>
                            </a:rPr>
                            <m:t>𝑥</m:t>
                          </m:r>
                        </m:sub>
                        <m:sup>
                          <m:r>
                            <a:rPr lang="es-ES" sz="32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bSup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es-ES" sz="3200" i="1">
                              <a:latin typeface="Cambria Math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s-E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3200" i="1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es-ES" sz="3200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200" i="1">
                                      <a:latin typeface="Cambria Math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sz="3200" i="1">
                                      <a:latin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E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3200" i="1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ES" sz="32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s-ES_tradnl" sz="3200"/>
              </a:p>
            </p:txBody>
          </p:sp>
        </mc:Choice>
        <mc:Fallback xmlns="">
          <p:sp>
            <p:nvSpPr>
              <p:cNvPr id="58" name="Cuadro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872" y="1393039"/>
                <a:ext cx="3059346" cy="11929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6096000" y="3135647"/>
            <a:ext cx="5038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es-ES_tradnl" sz="2400" b="1" err="1">
                <a:solidFill>
                  <a:schemeClr val="accent6">
                    <a:lumMod val="75000"/>
                  </a:schemeClr>
                </a:solidFill>
              </a:rPr>
              <a:t>cu</a:t>
            </a:r>
            <a:r>
              <a:rPr lang="es-ES" sz="2400" b="1" err="1">
                <a:solidFill>
                  <a:schemeClr val="accent6">
                    <a:lumMod val="75000"/>
                  </a:schemeClr>
                </a:solidFill>
              </a:rPr>
              <a:t>ál</a:t>
            </a:r>
            <a:r>
              <a:rPr lang="es-ES" sz="2400" b="1">
                <a:solidFill>
                  <a:schemeClr val="accent6">
                    <a:lumMod val="75000"/>
                  </a:schemeClr>
                </a:solidFill>
              </a:rPr>
              <a:t> sería su transformación inversa</a:t>
            </a:r>
            <a:r>
              <a:rPr lang="es-ES_tradnl" sz="2400" b="1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/>
              <p:cNvSpPr txBox="1"/>
              <p:nvPr/>
            </p:nvSpPr>
            <p:spPr>
              <a:xfrm>
                <a:off x="9091123" y="5269158"/>
                <a:ext cx="3059346" cy="1429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3200" b="0" i="1" smtClean="0">
                              <a:latin typeface="Cambria Math" charset="0"/>
                            </a:rPr>
                            <m:t>𝑣</m:t>
                          </m:r>
                        </m:e>
                        <m:sub>
                          <m:r>
                            <a:rPr lang="es-ES" sz="3200" b="0" i="1" smtClean="0">
                              <a:latin typeface="Cambria Math" charset="0"/>
                            </a:rPr>
                            <m:t>𝑥</m:t>
                          </m:r>
                        </m:sub>
                      </m:sSub>
                      <m:r>
                        <a:rPr lang="es-ES" sz="3200" b="0" i="1" smtClean="0">
                          <a:solidFill>
                            <a:prstClr val="black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𝑣</m:t>
                              </m:r>
                              <m:r>
                                <a:rPr lang="es-ES" sz="3200" b="0" i="1" smtClean="0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s-ES" sz="3200" i="1">
                                  <a:solidFill>
                                    <a:prstClr val="black"/>
                                  </a:solidFill>
                                  <a:latin typeface="Cambria Math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s-ES" sz="3200" b="0" i="1" smtClean="0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+</m:t>
                          </m:r>
                          <m:r>
                            <a:rPr lang="es-ES" sz="3200" i="1">
                              <a:solidFill>
                                <a:prstClr val="black"/>
                              </a:solidFill>
                              <a:latin typeface="Cambria Math" charset="0"/>
                            </a:rPr>
                            <m:t>𝑢</m:t>
                          </m:r>
                        </m:num>
                        <m:den>
                          <m:r>
                            <a:rPr lang="es-ES" sz="3200" i="1">
                              <a:latin typeface="Cambria Math" charset="0"/>
                            </a:rPr>
                            <m:t>1</m:t>
                          </m:r>
                          <m:r>
                            <a:rPr lang="es-ES" sz="32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3200" i="1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es-ES" sz="3200" i="1">
                                  <a:latin typeface="Cambria Math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s-E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3200" i="1">
                                      <a:latin typeface="Cambria Math" charset="0"/>
                                    </a:rPr>
                                    <m:t>𝑣</m:t>
                                  </m:r>
                                  <m:r>
                                    <a:rPr lang="es-ES" sz="32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s-ES" sz="3200" i="1">
                                      <a:latin typeface="Cambria Math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s-E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3200" i="1">
                                      <a:latin typeface="Cambria Math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s-ES" sz="32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s-ES_tradnl" sz="3200"/>
              </a:p>
            </p:txBody>
          </p:sp>
        </mc:Choice>
        <mc:Fallback xmlns="">
          <p:sp>
            <p:nvSpPr>
              <p:cNvPr id="33" name="Cuadro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123" y="5269158"/>
                <a:ext cx="3059346" cy="14298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Agrupar 43">
            <a:extLst>
              <a:ext uri="{FF2B5EF4-FFF2-40B4-BE49-F238E27FC236}">
                <a16:creationId xmlns:a16="http://schemas.microsoft.com/office/drawing/2014/main" id="{86C3A2EE-2155-4DA9-ABE7-E99B500A8D8D}"/>
              </a:ext>
            </a:extLst>
          </p:cNvPr>
          <p:cNvGrpSpPr/>
          <p:nvPr/>
        </p:nvGrpSpPr>
        <p:grpSpPr>
          <a:xfrm>
            <a:off x="7479314" y="4918791"/>
            <a:ext cx="1205834" cy="546985"/>
            <a:chOff x="3032864" y="2347938"/>
            <a:chExt cx="1202614" cy="545524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3500EF42-7189-4007-8CB2-3FE713E70421}"/>
                </a:ext>
              </a:extLst>
            </p:cNvPr>
            <p:cNvSpPr/>
            <p:nvPr/>
          </p:nvSpPr>
          <p:spPr>
            <a:xfrm>
              <a:off x="3032864" y="2648377"/>
              <a:ext cx="245085" cy="24508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C968F201-8843-49F5-8C03-562843B377D0}"/>
                </a:ext>
              </a:extLst>
            </p:cNvPr>
            <p:cNvSpPr txBox="1"/>
            <p:nvPr/>
          </p:nvSpPr>
          <p:spPr>
            <a:xfrm>
              <a:off x="3441671" y="2347938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/>
                <a:t>objeto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728B839-267F-A07B-89F0-3EE1703A44CB}"/>
              </a:ext>
            </a:extLst>
          </p:cNvPr>
          <p:cNvGrpSpPr/>
          <p:nvPr/>
        </p:nvGrpSpPr>
        <p:grpSpPr>
          <a:xfrm>
            <a:off x="4770500" y="4122740"/>
            <a:ext cx="3725105" cy="2088771"/>
            <a:chOff x="4770500" y="4122740"/>
            <a:chExt cx="3725105" cy="2088771"/>
          </a:xfrm>
        </p:grpSpPr>
        <p:grpSp>
          <p:nvGrpSpPr>
            <p:cNvPr id="38" name="Agrupar 32">
              <a:extLst>
                <a:ext uri="{FF2B5EF4-FFF2-40B4-BE49-F238E27FC236}">
                  <a16:creationId xmlns:a16="http://schemas.microsoft.com/office/drawing/2014/main" id="{90AD2498-7B23-4489-AC10-7ABE881DD185}"/>
                </a:ext>
              </a:extLst>
            </p:cNvPr>
            <p:cNvGrpSpPr/>
            <p:nvPr/>
          </p:nvGrpSpPr>
          <p:grpSpPr>
            <a:xfrm>
              <a:off x="4770500" y="4228558"/>
              <a:ext cx="2873742" cy="1982953"/>
              <a:chOff x="297712" y="1679944"/>
              <a:chExt cx="2866067" cy="1977656"/>
            </a:xfrm>
          </p:grpSpPr>
          <p:sp>
            <p:nvSpPr>
              <p:cNvPr id="47" name="Forma libre 33">
                <a:extLst>
                  <a:ext uri="{FF2B5EF4-FFF2-40B4-BE49-F238E27FC236}">
                    <a16:creationId xmlns:a16="http://schemas.microsoft.com/office/drawing/2014/main" id="{1D4721F5-A367-46F2-8809-2F47D4040340}"/>
                  </a:ext>
                </a:extLst>
              </p:cNvPr>
              <p:cNvSpPr/>
              <p:nvPr/>
            </p:nvSpPr>
            <p:spPr>
              <a:xfrm>
                <a:off x="297712" y="1679944"/>
                <a:ext cx="914400" cy="1977656"/>
              </a:xfrm>
              <a:custGeom>
                <a:avLst/>
                <a:gdLst>
                  <a:gd name="connsiteX0" fmla="*/ 914400 w 914400"/>
                  <a:gd name="connsiteY0" fmla="*/ 0 h 1977656"/>
                  <a:gd name="connsiteX1" fmla="*/ 914400 w 914400"/>
                  <a:gd name="connsiteY1" fmla="*/ 1488558 h 1977656"/>
                  <a:gd name="connsiteX2" fmla="*/ 0 w 914400"/>
                  <a:gd name="connsiteY2" fmla="*/ 1977656 h 19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1977656">
                    <a:moveTo>
                      <a:pt x="914400" y="0"/>
                    </a:moveTo>
                    <a:lnTo>
                      <a:pt x="914400" y="1488558"/>
                    </a:lnTo>
                    <a:lnTo>
                      <a:pt x="0" y="1977656"/>
                    </a:lnTo>
                  </a:path>
                </a:pathLst>
              </a:cu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E2CD22D0-A99B-4FEA-B984-83FE58C20897}"/>
                  </a:ext>
                </a:extLst>
              </p:cNvPr>
              <p:cNvCxnSpPr/>
              <p:nvPr/>
            </p:nvCxnSpPr>
            <p:spPr>
              <a:xfrm>
                <a:off x="1186124" y="3164484"/>
                <a:ext cx="1977655" cy="0"/>
              </a:xfrm>
              <a:prstGeom prst="line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90EAB76C-3359-48BF-81B3-1D6F2A7C582E}"/>
                    </a:ext>
                  </a:extLst>
                </p:cNvPr>
                <p:cNvSpPr txBox="1"/>
                <p:nvPr/>
              </p:nvSpPr>
              <p:spPr>
                <a:xfrm>
                  <a:off x="5080079" y="4667166"/>
                  <a:ext cx="397387" cy="6172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4000" b="0" i="1" smtClean="0">
                            <a:latin typeface="Cambria Math" charset="0"/>
                          </a:rPr>
                          <m:t>𝑆</m:t>
                        </m:r>
                      </m:oMath>
                    </m:oMathPara>
                  </a14:m>
                  <a:endParaRPr lang="es-ES_tradnl" sz="4000"/>
                </a:p>
              </p:txBody>
            </p:sp>
          </mc:Choice>
          <mc:Fallback xmlns="">
            <p:sp>
              <p:nvSpPr>
                <p:cNvPr id="39" name="CuadroTexto 38">
                  <a:extLst>
                    <a:ext uri="{FF2B5EF4-FFF2-40B4-BE49-F238E27FC236}">
                      <a16:creationId xmlns:a16="http://schemas.microsoft.com/office/drawing/2014/main" id="{90EAB76C-3359-48BF-81B3-1D6F2A7C5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0079" y="4667166"/>
                  <a:ext cx="397387" cy="6172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Agrupar 36">
              <a:extLst>
                <a:ext uri="{FF2B5EF4-FFF2-40B4-BE49-F238E27FC236}">
                  <a16:creationId xmlns:a16="http://schemas.microsoft.com/office/drawing/2014/main" id="{7BD89D39-9196-4EBD-BEEE-6596A57611D8}"/>
                </a:ext>
              </a:extLst>
            </p:cNvPr>
            <p:cNvGrpSpPr/>
            <p:nvPr/>
          </p:nvGrpSpPr>
          <p:grpSpPr>
            <a:xfrm>
              <a:off x="5865636" y="4122740"/>
              <a:ext cx="2629969" cy="1947212"/>
              <a:chOff x="1978489" y="1624698"/>
              <a:chExt cx="2622945" cy="1942010"/>
            </a:xfrm>
          </p:grpSpPr>
          <p:grpSp>
            <p:nvGrpSpPr>
              <p:cNvPr id="41" name="Agrupar 37">
                <a:extLst>
                  <a:ext uri="{FF2B5EF4-FFF2-40B4-BE49-F238E27FC236}">
                    <a16:creationId xmlns:a16="http://schemas.microsoft.com/office/drawing/2014/main" id="{DDB73F74-1EDC-42C4-92BD-D66CF8781C28}"/>
                  </a:ext>
                </a:extLst>
              </p:cNvPr>
              <p:cNvGrpSpPr/>
              <p:nvPr/>
            </p:nvGrpSpPr>
            <p:grpSpPr>
              <a:xfrm>
                <a:off x="1978489" y="2136828"/>
                <a:ext cx="2622945" cy="1429880"/>
                <a:chOff x="566822" y="2531101"/>
                <a:chExt cx="2622945" cy="1429880"/>
              </a:xfrm>
            </p:grpSpPr>
            <p:sp>
              <p:nvSpPr>
                <p:cNvPr id="45" name="Forma libre 41">
                  <a:extLst>
                    <a:ext uri="{FF2B5EF4-FFF2-40B4-BE49-F238E27FC236}">
                      <a16:creationId xmlns:a16="http://schemas.microsoft.com/office/drawing/2014/main" id="{185A9C2C-CDEE-4260-9E3D-8BBFCE167BEF}"/>
                    </a:ext>
                  </a:extLst>
                </p:cNvPr>
                <p:cNvSpPr/>
                <p:nvPr/>
              </p:nvSpPr>
              <p:spPr>
                <a:xfrm>
                  <a:off x="566822" y="2531101"/>
                  <a:ext cx="661127" cy="1429880"/>
                </a:xfrm>
                <a:custGeom>
                  <a:avLst/>
                  <a:gdLst>
                    <a:gd name="connsiteX0" fmla="*/ 914400 w 914400"/>
                    <a:gd name="connsiteY0" fmla="*/ 0 h 1977656"/>
                    <a:gd name="connsiteX1" fmla="*/ 914400 w 914400"/>
                    <a:gd name="connsiteY1" fmla="*/ 1488558 h 1977656"/>
                    <a:gd name="connsiteX2" fmla="*/ 0 w 914400"/>
                    <a:gd name="connsiteY2" fmla="*/ 1977656 h 1977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14400" h="1977656">
                      <a:moveTo>
                        <a:pt x="914400" y="0"/>
                      </a:moveTo>
                      <a:lnTo>
                        <a:pt x="914400" y="1488558"/>
                      </a:lnTo>
                      <a:lnTo>
                        <a:pt x="0" y="1977656"/>
                      </a:lnTo>
                    </a:path>
                  </a:pathLst>
                </a:cu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_tradnl"/>
                </a:p>
              </p:txBody>
            </p:sp>
            <p:cxnSp>
              <p:nvCxnSpPr>
                <p:cNvPr id="46" name="Conector recto 45">
                  <a:extLst>
                    <a:ext uri="{FF2B5EF4-FFF2-40B4-BE49-F238E27FC236}">
                      <a16:creationId xmlns:a16="http://schemas.microsoft.com/office/drawing/2014/main" id="{6C937650-405D-41BA-9D3B-D37526AD9A34}"/>
                    </a:ext>
                  </a:extLst>
                </p:cNvPr>
                <p:cNvCxnSpPr/>
                <p:nvPr/>
              </p:nvCxnSpPr>
              <p:spPr>
                <a:xfrm>
                  <a:off x="1212112" y="3615506"/>
                  <a:ext cx="1977655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uadroTexto 41">
                    <a:extLst>
                      <a:ext uri="{FF2B5EF4-FFF2-40B4-BE49-F238E27FC236}">
                        <a16:creationId xmlns:a16="http://schemas.microsoft.com/office/drawing/2014/main" id="{2536B27F-4E95-48F1-A1B4-B46C3F2DF1B0}"/>
                      </a:ext>
                    </a:extLst>
                  </p:cNvPr>
                  <p:cNvSpPr txBox="1"/>
                  <p:nvPr/>
                </p:nvSpPr>
                <p:spPr>
                  <a:xfrm>
                    <a:off x="2102040" y="1820924"/>
                    <a:ext cx="519373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sz="4000" b="0" i="1" smtClean="0">
                              <a:latin typeface="Cambria Math" charset="0"/>
                            </a:rPr>
                            <m:t>𝑆</m:t>
                          </m:r>
                          <m:r>
                            <a:rPr lang="es-ES" sz="4000" b="0" i="1" smtClean="0">
                              <a:latin typeface="Cambria Math" charset="0"/>
                            </a:rPr>
                            <m:t>′</m:t>
                          </m:r>
                        </m:oMath>
                      </m:oMathPara>
                    </a14:m>
                    <a:endParaRPr lang="es-ES_tradnl" sz="4000"/>
                  </a:p>
                </p:txBody>
              </p:sp>
            </mc:Choice>
            <mc:Fallback xmlns="">
              <p:sp>
                <p:nvSpPr>
                  <p:cNvPr id="42" name="CuadroTexto 41">
                    <a:extLst>
                      <a:ext uri="{FF2B5EF4-FFF2-40B4-BE49-F238E27FC236}">
                        <a16:creationId xmlns:a16="http://schemas.microsoft.com/office/drawing/2014/main" id="{2536B27F-4E95-48F1-A1B4-B46C3F2DF1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2040" y="1820924"/>
                    <a:ext cx="519373" cy="61555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cto de flecha 42">
                <a:extLst>
                  <a:ext uri="{FF2B5EF4-FFF2-40B4-BE49-F238E27FC236}">
                    <a16:creationId xmlns:a16="http://schemas.microsoft.com/office/drawing/2014/main" id="{E4C0C55F-E26D-4810-BE2F-4D32AAB6BE4F}"/>
                  </a:ext>
                </a:extLst>
              </p:cNvPr>
              <p:cNvCxnSpPr/>
              <p:nvPr/>
            </p:nvCxnSpPr>
            <p:spPr>
              <a:xfrm>
                <a:off x="2639616" y="2291825"/>
                <a:ext cx="821149" cy="0"/>
              </a:xfrm>
              <a:prstGeom prst="straightConnector1">
                <a:avLst/>
              </a:prstGeom>
              <a:ln w="57150">
                <a:solidFill>
                  <a:srgbClr val="0432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ángulo 43">
                    <a:extLst>
                      <a:ext uri="{FF2B5EF4-FFF2-40B4-BE49-F238E27FC236}">
                        <a16:creationId xmlns:a16="http://schemas.microsoft.com/office/drawing/2014/main" id="{575C000F-5A84-456C-BDA6-7752F3A40EA0}"/>
                      </a:ext>
                    </a:extLst>
                  </p:cNvPr>
                  <p:cNvSpPr/>
                  <p:nvPr/>
                </p:nvSpPr>
                <p:spPr>
                  <a:xfrm>
                    <a:off x="2943894" y="1624698"/>
                    <a:ext cx="1536574" cy="51135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400" b="0" i="1" smtClean="0">
                                  <a:latin typeface="Cambria Math" charset="0"/>
                                </a:rPr>
                                <m:t>𝑣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b="0" i="1" smtClean="0"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ES" sz="2400" b="0" i="1" smtClean="0">
                                  <a:latin typeface="Cambria Math" charset="0"/>
                                </a:rPr>
                                <m:t>/</m:t>
                              </m:r>
                              <m:r>
                                <a:rPr lang="es-ES" sz="2400" b="0" i="1" smtClean="0">
                                  <a:latin typeface="Cambria Math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s-ES" sz="2400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es-ES" sz="2400" b="0" i="1" smtClean="0">
                              <a:latin typeface="Cambria Math" charset="0"/>
                            </a:rPr>
                            <m:t>𝑢</m:t>
                          </m:r>
                          <m:r>
                            <a:rPr lang="es-ES" sz="2400" b="0" i="1" smtClean="0">
                              <a:latin typeface="Cambria Math" charset="0"/>
                            </a:rPr>
                            <m:t> </m:t>
                          </m:r>
                        </m:oMath>
                      </m:oMathPara>
                    </a14:m>
                    <a:endParaRPr lang="es-ES_tradnl" sz="2400"/>
                  </a:p>
                </p:txBody>
              </p:sp>
            </mc:Choice>
            <mc:Fallback xmlns="">
              <p:sp>
                <p:nvSpPr>
                  <p:cNvPr id="44" name="Rectángulo 43">
                    <a:extLst>
                      <a:ext uri="{FF2B5EF4-FFF2-40B4-BE49-F238E27FC236}">
                        <a16:creationId xmlns:a16="http://schemas.microsoft.com/office/drawing/2014/main" id="{575C000F-5A84-456C-BDA6-7752F3A40E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3894" y="1624698"/>
                    <a:ext cx="1536574" cy="51135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9" name="Conector recto de flecha 48">
              <a:extLst>
                <a:ext uri="{FF2B5EF4-FFF2-40B4-BE49-F238E27FC236}">
                  <a16:creationId xmlns:a16="http://schemas.microsoft.com/office/drawing/2014/main" id="{92EF4BEF-16EB-4180-92B5-0930CCC580AE}"/>
                </a:ext>
              </a:extLst>
            </p:cNvPr>
            <p:cNvCxnSpPr>
              <a:stCxn id="45" idx="1"/>
            </p:cNvCxnSpPr>
            <p:nvPr/>
          </p:nvCxnSpPr>
          <p:spPr>
            <a:xfrm flipV="1">
              <a:off x="6528532" y="5434662"/>
              <a:ext cx="979256" cy="280711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65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" grpId="0"/>
      <p:bldP spid="3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13274</TotalTime>
  <Words>1039</Words>
  <Application>Microsoft Macintosh PowerPoint</Application>
  <PresentationFormat>Widescreen</PresentationFormat>
  <Paragraphs>212</Paragraphs>
  <Slides>26</Slides>
  <Notes>5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Tema de Office</vt:lpstr>
      <vt:lpstr>FIS140: Física General IV</vt:lpstr>
      <vt:lpstr>PowerPoint Presentation</vt:lpstr>
      <vt:lpstr>Relatividad Especial</vt:lpstr>
      <vt:lpstr>Dilatación del tiempo  vs  Contracción de longitud</vt:lpstr>
      <vt:lpstr>Transformaciones de Lorentz</vt:lpstr>
      <vt:lpstr>Cinemática Relativista</vt:lpstr>
      <vt:lpstr>Transformaciones de velocidades</vt:lpstr>
      <vt:lpstr>Transformaciones de velocidades</vt:lpstr>
      <vt:lpstr>Transformaciones de velocidades</vt:lpstr>
      <vt:lpstr>Dinámica Relativista</vt:lpstr>
      <vt:lpstr>Dinámica Relativista</vt:lpstr>
      <vt:lpstr>Dinámica Relativista (¿p ⃗  como medirlo?)</vt:lpstr>
      <vt:lpstr>PowerPoint Presentation</vt:lpstr>
      <vt:lpstr>Relatividad en gráficos</vt:lpstr>
      <vt:lpstr>Dinámica Relativista</vt:lpstr>
      <vt:lpstr>Dinámica Relativista</vt:lpstr>
      <vt:lpstr>Dinámica Relativista</vt:lpstr>
      <vt:lpstr>Antes de continuar…</vt:lpstr>
      <vt:lpstr>Relación útil</vt:lpstr>
      <vt:lpstr>Energía cinética a baja velocidad</vt:lpstr>
      <vt:lpstr>Dinámica Relativista (momentum)</vt:lpstr>
      <vt:lpstr>Dinámica Relativista (energía)</vt:lpstr>
      <vt:lpstr>Conclusiones</vt:lpstr>
      <vt:lpstr>Ejemplo</vt:lpstr>
      <vt:lpstr>Ejemplo</vt:lpstr>
      <vt:lpstr>Creación de partículas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Ecuaciones de Maxwell</dc:title>
  <dc:creator>cesarprofis@gmail.com</dc:creator>
  <cp:lastModifiedBy>Patricio Haberle</cp:lastModifiedBy>
  <cp:revision>238</cp:revision>
  <dcterms:created xsi:type="dcterms:W3CDTF">2016-03-09T18:34:29Z</dcterms:created>
  <dcterms:modified xsi:type="dcterms:W3CDTF">2025-09-02T02:41:13Z</dcterms:modified>
</cp:coreProperties>
</file>