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7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Green" userId="ba5e31d6c5c4f6cb" providerId="LiveId" clId="{6B01BBC9-30BD-4E0E-870A-231A0C87BE04}"/>
    <pc:docChg chg="undo custSel addSld modSld">
      <pc:chgData name="Benjamin Green" userId="ba5e31d6c5c4f6cb" providerId="LiveId" clId="{6B01BBC9-30BD-4E0E-870A-231A0C87BE04}" dt="2020-12-10T14:50:31.372" v="1459" actId="313"/>
      <pc:docMkLst>
        <pc:docMk/>
      </pc:docMkLst>
      <pc:sldChg chg="modSp mod">
        <pc:chgData name="Benjamin Green" userId="ba5e31d6c5c4f6cb" providerId="LiveId" clId="{6B01BBC9-30BD-4E0E-870A-231A0C87BE04}" dt="2020-12-10T14:34:53.278" v="7"/>
        <pc:sldMkLst>
          <pc:docMk/>
          <pc:sldMk cId="3244921782" sldId="262"/>
        </pc:sldMkLst>
        <pc:spChg chg="mod">
          <ac:chgData name="Benjamin Green" userId="ba5e31d6c5c4f6cb" providerId="LiveId" clId="{6B01BBC9-30BD-4E0E-870A-231A0C87BE04}" dt="2020-12-10T14:34:53.278" v="7"/>
          <ac:spMkLst>
            <pc:docMk/>
            <pc:sldMk cId="3244921782" sldId="262"/>
            <ac:spMk id="3" creationId="{B7FC754C-E453-4BAD-A0FC-6E8C489D9E92}"/>
          </ac:spMkLst>
        </pc:spChg>
      </pc:sldChg>
      <pc:sldChg chg="modSp mod">
        <pc:chgData name="Benjamin Green" userId="ba5e31d6c5c4f6cb" providerId="LiveId" clId="{6B01BBC9-30BD-4E0E-870A-231A0C87BE04}" dt="2020-12-10T14:42:05.173" v="685" actId="21"/>
        <pc:sldMkLst>
          <pc:docMk/>
          <pc:sldMk cId="3818925974" sldId="265"/>
        </pc:sldMkLst>
        <pc:spChg chg="mod">
          <ac:chgData name="Benjamin Green" userId="ba5e31d6c5c4f6cb" providerId="LiveId" clId="{6B01BBC9-30BD-4E0E-870A-231A0C87BE04}" dt="2020-12-10T14:42:05.173" v="685" actId="21"/>
          <ac:spMkLst>
            <pc:docMk/>
            <pc:sldMk cId="3818925974" sldId="265"/>
            <ac:spMk id="3" creationId="{92A5A716-E6BF-4EAA-BAB4-FB4214F72F57}"/>
          </ac:spMkLst>
        </pc:spChg>
      </pc:sldChg>
      <pc:sldChg chg="modSp new mod">
        <pc:chgData name="Benjamin Green" userId="ba5e31d6c5c4f6cb" providerId="LiveId" clId="{6B01BBC9-30BD-4E0E-870A-231A0C87BE04}" dt="2020-12-10T14:50:31.372" v="1459" actId="313"/>
        <pc:sldMkLst>
          <pc:docMk/>
          <pc:sldMk cId="575397577" sldId="266"/>
        </pc:sldMkLst>
        <pc:spChg chg="mod">
          <ac:chgData name="Benjamin Green" userId="ba5e31d6c5c4f6cb" providerId="LiveId" clId="{6B01BBC9-30BD-4E0E-870A-231A0C87BE04}" dt="2020-12-10T14:42:10.435" v="689" actId="20577"/>
          <ac:spMkLst>
            <pc:docMk/>
            <pc:sldMk cId="575397577" sldId="266"/>
            <ac:spMk id="2" creationId="{0C0F8DFB-2A29-4E14-932F-AB995508E285}"/>
          </ac:spMkLst>
        </pc:spChg>
        <pc:spChg chg="mod">
          <ac:chgData name="Benjamin Green" userId="ba5e31d6c5c4f6cb" providerId="LiveId" clId="{6B01BBC9-30BD-4E0E-870A-231A0C87BE04}" dt="2020-12-10T14:50:31.372" v="1459" actId="313"/>
          <ac:spMkLst>
            <pc:docMk/>
            <pc:sldMk cId="575397577" sldId="266"/>
            <ac:spMk id="3" creationId="{8E58E383-8130-4827-BDED-EEEF553551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LHS Knowledge ARTEFACTS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Team 4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Challenge 2 – Acute Kidney Injury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4337-2743-4478-AF05-3B76E4B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6725" y="-881406"/>
            <a:ext cx="10058400" cy="1371600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16C1777-4A7A-4223-9FAE-FD1EA0F97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73423" y="-688805"/>
            <a:ext cx="14938846" cy="8480255"/>
          </a:xfrm>
        </p:spPr>
      </p:pic>
    </p:spTree>
    <p:extLst>
      <p:ext uri="{BB962C8B-B14F-4D97-AF65-F5344CB8AC3E}">
        <p14:creationId xmlns:p14="http://schemas.microsoft.com/office/powerpoint/2010/main" val="64117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3BCC-F096-4006-AD26-853E09FD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are team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754C-E453-4BAD-A0FC-6E8C489D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Julian: </a:t>
            </a:r>
            <a:r>
              <a:rPr lang="en-US" dirty="0"/>
              <a:t>Physician, clinical background in internal medicine, currently working in medical informatics on semantics</a:t>
            </a:r>
            <a:endParaRPr lang="en-GB" dirty="0"/>
          </a:p>
          <a:p>
            <a:r>
              <a:rPr lang="en-GB" dirty="0"/>
              <a:t>Scott: </a:t>
            </a:r>
            <a:r>
              <a:rPr lang="en-US" dirty="0"/>
              <a:t>Experienced software engineer. Recently joined university of Manchester. Learning about FHIR, informatics and academia in general.</a:t>
            </a:r>
            <a:endParaRPr lang="en-GB" dirty="0"/>
          </a:p>
          <a:p>
            <a:r>
              <a:rPr lang="en-GB" dirty="0"/>
              <a:t>Ben: Software engineer, Data engineer &amp; business analyst. Good amount of experience with FHIR.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8C1AB-C2FA-4500-A7AE-B4F07317B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2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CC6E-4DF8-47EC-B53E-F9AACF08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Challenges around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41A8-0D3C-40E1-AEF0-84A02EF0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issues – we lost a teammate through connectivity problems</a:t>
            </a:r>
          </a:p>
          <a:p>
            <a:r>
              <a:rPr lang="en-GB" dirty="0"/>
              <a:t>Technical issues – we lost time on the initial ideas phase due to computer problems</a:t>
            </a:r>
          </a:p>
          <a:p>
            <a:pPr lvl="1"/>
            <a:r>
              <a:rPr lang="en-GB" dirty="0"/>
              <a:t>A laptop died</a:t>
            </a:r>
          </a:p>
          <a:p>
            <a:pPr lvl="1"/>
            <a:r>
              <a:rPr lang="en-GB" dirty="0"/>
              <a:t>Audio failures</a:t>
            </a:r>
          </a:p>
          <a:p>
            <a:r>
              <a:rPr lang="en-GB" dirty="0"/>
              <a:t>Hard to distribute work between the team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CF954-2BCA-46CD-BD5E-FA46ADB3D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99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DA54-0400-4999-B750-54265B57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Implementation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819A-DBA9-4D26-99A1-A5A256D89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CQL to build a query!</a:t>
            </a:r>
          </a:p>
          <a:p>
            <a:pPr lvl="1"/>
            <a:r>
              <a:rPr lang="en-GB" dirty="0"/>
              <a:t>This was super simple and exclusively looked for SNOMED codes</a:t>
            </a:r>
          </a:p>
          <a:p>
            <a:pPr lvl="1"/>
            <a:r>
              <a:rPr lang="en-GB" dirty="0"/>
              <a:t>Could be extended to any standard terminology or even </a:t>
            </a:r>
            <a:r>
              <a:rPr lang="en-GB" dirty="0" err="1"/>
              <a:t>CodeSystems</a:t>
            </a:r>
            <a:r>
              <a:rPr lang="en-GB" dirty="0"/>
              <a:t>/</a:t>
            </a:r>
            <a:r>
              <a:rPr lang="en-GB" dirty="0" err="1"/>
              <a:t>ValueSets</a:t>
            </a:r>
            <a:r>
              <a:rPr lang="en-GB" dirty="0"/>
              <a:t> embedded within a FHIR server</a:t>
            </a:r>
          </a:p>
          <a:p>
            <a:pPr lvl="1"/>
            <a:r>
              <a:rPr lang="en-GB" dirty="0"/>
              <a:t>Could identify elements by range or likely any other sensibly </a:t>
            </a:r>
            <a:r>
              <a:rPr lang="en-GB" dirty="0" err="1"/>
              <a:t>queryable</a:t>
            </a:r>
            <a:r>
              <a:rPr lang="en-GB" dirty="0"/>
              <a:t> </a:t>
            </a:r>
            <a:r>
              <a:rPr lang="en-GB" dirty="0" err="1"/>
              <a:t>signateure</a:t>
            </a:r>
            <a:endParaRPr lang="en-GB" dirty="0"/>
          </a:p>
          <a:p>
            <a:r>
              <a:rPr lang="en-GB" dirty="0"/>
              <a:t>We didn’t put this into a FHIR server. </a:t>
            </a:r>
          </a:p>
          <a:p>
            <a:pPr lvl="1"/>
            <a:r>
              <a:rPr lang="en-GB" dirty="0"/>
              <a:t>This looked time consuming and given the resource available there were obvious lessons to take</a:t>
            </a:r>
          </a:p>
          <a:p>
            <a:pPr lvl="1"/>
            <a:r>
              <a:rPr lang="en-GB" dirty="0"/>
              <a:t>It looked easily possible to POST this to a FHIR server with only a little work</a:t>
            </a:r>
          </a:p>
          <a:p>
            <a:r>
              <a:rPr lang="en-GB" dirty="0"/>
              <a:t>We the looked at other ideas around usage within the context of an LHS</a:t>
            </a:r>
          </a:p>
          <a:p>
            <a:pPr lvl="1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D5796-CF7B-457D-8690-CDA257DE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11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E861-A552-49D4-9787-EEFF1B13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A716-E6BF-4EAA-BAB4-FB4214F7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Making a CQL query is good but in our example we noticed some challenges for usage:</a:t>
            </a:r>
          </a:p>
          <a:p>
            <a:pPr lvl="1"/>
            <a:r>
              <a:rPr lang="en-GB" dirty="0"/>
              <a:t>We primarily used SNOMED codes, but where does the </a:t>
            </a:r>
            <a:r>
              <a:rPr lang="en-GB" b="1" dirty="0"/>
              <a:t>consensus </a:t>
            </a:r>
            <a:r>
              <a:rPr lang="en-GB" dirty="0"/>
              <a:t>come from within a healthcare setting </a:t>
            </a:r>
          </a:p>
          <a:p>
            <a:pPr lvl="2"/>
            <a:r>
              <a:rPr lang="en-GB" dirty="0"/>
              <a:t>In  more “hot topic” illnesses there may be consensus beyond a given setting</a:t>
            </a:r>
          </a:p>
          <a:p>
            <a:pPr lvl="2"/>
            <a:r>
              <a:rPr lang="en-GB" dirty="0"/>
              <a:t>There may be disagreement in literature or amongst specialists on the codes to use, or the signatures to look for</a:t>
            </a:r>
          </a:p>
          <a:p>
            <a:pPr lvl="2"/>
            <a:r>
              <a:rPr lang="en-GB" dirty="0"/>
              <a:t>Whichever codes we choose are still imperfect representations for clinical signatures. </a:t>
            </a:r>
          </a:p>
          <a:p>
            <a:pPr lvl="2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F185B-98E6-4631-9B62-9544CB404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92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8DFB-2A29-4E14-932F-AB995508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Who should be involved in defining key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8E383-8130-4827-BDED-EEEF5535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AKI is “well understood” but what about emergent issues or evolving ones</a:t>
            </a:r>
          </a:p>
          <a:p>
            <a:pPr lvl="1"/>
            <a:r>
              <a:rPr lang="en-GB" dirty="0"/>
              <a:t>Extensibility of code becomes more important</a:t>
            </a:r>
          </a:p>
          <a:p>
            <a:pPr lvl="1"/>
            <a:r>
              <a:rPr lang="en-GB" dirty="0"/>
              <a:t>Shared/divided responsibilities of clinical/informatics teams  </a:t>
            </a:r>
          </a:p>
          <a:p>
            <a:r>
              <a:rPr lang="en-GB" dirty="0"/>
              <a:t>Getting sceptics to invest time and resource can be a challenge</a:t>
            </a:r>
          </a:p>
          <a:p>
            <a:pPr lvl="1"/>
            <a:r>
              <a:rPr lang="en-GB" dirty="0"/>
              <a:t>From experience these people have extensive knowledge and their resistance may come from a viewpoint over the use of tech in their work</a:t>
            </a:r>
          </a:p>
          <a:p>
            <a:r>
              <a:rPr lang="en-GB" dirty="0"/>
              <a:t>Perhaps the CQL file then becomes a shared language to translate between domains </a:t>
            </a:r>
          </a:p>
          <a:p>
            <a:pPr lvl="1"/>
            <a:r>
              <a:rPr lang="en-GB" dirty="0"/>
              <a:t>If clinicians and tech are responsible for monitoring and updating, meetings and work might become more focussed</a:t>
            </a:r>
          </a:p>
          <a:p>
            <a:pPr lvl="1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98F31-0C3B-4DAC-ABCC-2AD4236B4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397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F6673513213E47851DA09FACF84433" ma:contentTypeVersion="2" ma:contentTypeDescription="Create a new document." ma:contentTypeScope="" ma:versionID="23cc202579fc61c9c3d6e475eef41731">
  <xsd:schema xmlns:xsd="http://www.w3.org/2001/XMLSchema" xmlns:xs="http://www.w3.org/2001/XMLSchema" xmlns:p="http://schemas.microsoft.com/office/2006/metadata/properties" xmlns:ns3="db4257c5-c1bb-4f42-817a-c5ed313d6230" targetNamespace="http://schemas.microsoft.com/office/2006/metadata/properties" ma:root="true" ma:fieldsID="fdc9d928525a03e8ef737bd340254f58" ns3:_="">
    <xsd:import namespace="db4257c5-c1bb-4f42-817a-c5ed313d62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4257c5-c1bb-4f42-817a-c5ed313d62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db4257c5-c1bb-4f42-817a-c5ed313d623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B4549E-3966-4167-98CD-DCBEE069D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4257c5-c1bb-4f42-817a-c5ed313d62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LHS Knowledge ARTEFACTS</vt:lpstr>
      <vt:lpstr>PowerPoint Presentation</vt:lpstr>
      <vt:lpstr>We are team 4</vt:lpstr>
      <vt:lpstr>Challenges around the day</vt:lpstr>
      <vt:lpstr>Implementation </vt:lpstr>
      <vt:lpstr>In Practice</vt:lpstr>
      <vt:lpstr>Who should be involved in defining key signatures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LHS Knowledge ARTEFACTS</dc:title>
  <dc:creator>Benjamin Green</dc:creator>
  <cp:lastModifiedBy>Benjamin Green</cp:lastModifiedBy>
  <cp:revision>4</cp:revision>
  <dcterms:created xsi:type="dcterms:W3CDTF">2020-12-10T14:09:56Z</dcterms:created>
  <dcterms:modified xsi:type="dcterms:W3CDTF">2020-12-10T15:02:23Z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0x01010038F6673513213E47851DA09FACF84433</vt:lpwstr>
  </property>
</Properties>
</file>