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Tomorrow Semi Bold"/>
      <p:regular r:id="rId19"/>
    </p:embeddedFont>
    <p:embeddedFont>
      <p:font typeface="Tomorrow Semi Bold"/>
      <p:regular r:id="rId20"/>
    </p:embeddedFont>
    <p:embeddedFont>
      <p:font typeface="Tomorrow Semi Bold"/>
      <p:regular r:id="rId21"/>
    </p:embeddedFont>
    <p:embeddedFont>
      <p:font typeface="Tomorrow Semi Bold"/>
      <p:regular r:id="rId22"/>
    </p:embeddedFont>
    <p:embeddedFont>
      <p:font typeface="Tomorrow"/>
      <p:regular r:id="rId23"/>
    </p:embeddedFont>
    <p:embeddedFont>
      <p:font typeface="Tomorrow"/>
      <p:regular r:id="rId24"/>
    </p:embeddedFont>
    <p:embeddedFont>
      <p:font typeface="Tomorrow"/>
      <p:regular r:id="rId25"/>
    </p:embeddedFont>
    <p:embeddedFont>
      <p:font typeface="Tomorrow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254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Facial Expression Recognition: Leveraging PCA &amp; LDA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490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emotion classification from facial images using foundational ML techniques.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299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3480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Recep Enes SAMAT - 21243510075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9661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584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CMPE363 - Introduction to Machine Learning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1038"/>
            <a:ext cx="81995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Takeaways &amp; Next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53326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42.4%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55420" y="4785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Top Accuracy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275540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PCA + Random Forest combination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35893" y="3753326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687378" y="4785122"/>
            <a:ext cx="32556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Deeper Understanding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35893" y="5275540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Manual PCA and LDA implementations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677995" y="3753326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39626" y="4785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k-NN Sensitivity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677995" y="5275540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Observed accuracy vs. k-value trends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40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6466"/>
            <a:ext cx="4196358" cy="3079075"/>
          </a:xfrm>
          <a:prstGeom prst="roundRect">
            <a:avLst>
              <a:gd name="adj" fmla="val 1105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383280"/>
            <a:ext cx="3742730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PCA + Random Forest gave the highest accuracy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020604" y="479524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56466"/>
            <a:ext cx="4196358" cy="3079075"/>
          </a:xfrm>
          <a:prstGeom prst="roundRect">
            <a:avLst>
              <a:gd name="adj" fmla="val 1105"/>
            </a:avLst>
          </a:prstGeom>
          <a:solidFill>
            <a:srgbClr val="3C3C3A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383280"/>
            <a:ext cx="3742730" cy="2126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Manuel Implementation of PCA and LDA deepened understanding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443776" y="564582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156466"/>
            <a:ext cx="4196358" cy="3079075"/>
          </a:xfrm>
          <a:prstGeom prst="roundRect">
            <a:avLst>
              <a:gd name="adj" fmla="val 1105"/>
            </a:avLst>
          </a:prstGeom>
          <a:solidFill>
            <a:srgbClr val="3C3C3A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383280"/>
            <a:ext cx="374273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k-NN sensitivity to k-value was observed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9866948" y="436995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69001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Thank You for Listening!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4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307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&amp; Goal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11848"/>
            <a:ext cx="3978116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FER2013: Facial Expression Recognition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07675"/>
            <a:ext cx="3978116" cy="408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Classify emotions from images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7307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Techniques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311848"/>
            <a:ext cx="3978116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PCA and LDA (manual implementation)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207675"/>
            <a:ext cx="3978116" cy="408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Dimensionality reduction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307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Classifiers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311848"/>
            <a:ext cx="3978116" cy="408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799409"/>
            <a:ext cx="3978116" cy="408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k-NN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286970"/>
            <a:ext cx="3978116" cy="408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3173"/>
            <a:ext cx="5574744" cy="566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FER2013 Dataset Details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075" y="1552218"/>
            <a:ext cx="4532352" cy="280118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06641" y="1552218"/>
            <a:ext cx="2266117" cy="283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Image Format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5506641" y="1944053"/>
            <a:ext cx="8330684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Grayscale 48x48 pixel images</a:t>
            </a:r>
            <a:endParaRPr lang="en-US" sz="14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5" y="4806553"/>
            <a:ext cx="4532352" cy="280118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506641" y="4806553"/>
            <a:ext cx="2266117" cy="283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Emotion Classes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506641" y="5198388"/>
            <a:ext cx="8330684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 categories: Angry, Disgust, Fear, Happy, Sad, Surprise, Neutral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7596"/>
            <a:ext cx="103972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Principal Component Analysis (PCA)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071688"/>
            <a:ext cx="1134070" cy="13976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2298502"/>
            <a:ext cx="28907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Maximizes Variance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2879646"/>
            <a:ext cx="48838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Reduces dimensions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469362"/>
            <a:ext cx="1134070" cy="139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3696176"/>
            <a:ext cx="3469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Manual Implementation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4277320"/>
            <a:ext cx="48838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Covariance matrix, eigen decomposition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67037"/>
            <a:ext cx="1134070" cy="13976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5093851"/>
            <a:ext cx="35229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Dimensionality Reduced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5674995"/>
            <a:ext cx="48838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2304 to 150 components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5198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599521" y="20206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638663"/>
            <a:ext cx="6244709" cy="4568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1886"/>
            <a:ext cx="9996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Linear Discriminant Analysis (LDA)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059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2148483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183844"/>
            <a:ext cx="40431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Maximizes Class Separation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764988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Uses scatter matrices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5815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3624024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30906" y="3659386"/>
            <a:ext cx="3469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Manual Implementation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530906" y="4240530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Eigenvectors of Sw⁻¹Sb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05706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5099566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1349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Component Limit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716072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Max 6 components (classes - 1)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793790" y="63341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7599521" y="20549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672953"/>
            <a:ext cx="6244709" cy="4499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14888"/>
            <a:ext cx="96527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 Learning Models Utilized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96382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4098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4588907"/>
            <a:ext cx="3308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Probability-based classification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96382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6356" y="4098488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k-Nearest Neighbors (k-NN)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086356" y="4943237"/>
            <a:ext cx="3308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Tested k=1, 3, 5, 7, 9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96382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28459" y="4098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528459" y="4588907"/>
            <a:ext cx="3308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Ensemble of decision trees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82071"/>
            <a:ext cx="78736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Accuracy Results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31012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338632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348234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Model Name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348234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PCA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348234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LDA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988951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413265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413265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37.7960%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413265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34.5778%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639270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9653" y="478297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3-NN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478297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34.6336%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478297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—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289590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9653" y="543329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5433298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42.4073%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543329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37.1551%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670" y="619720"/>
            <a:ext cx="6247805" cy="598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Confusion Matrix Insights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88670" y="1677948"/>
            <a:ext cx="6292929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2199918"/>
            <a:ext cx="6292929" cy="52312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56421" y="1696998"/>
            <a:ext cx="378749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Example: PCA + Random Forest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556421" y="2187654"/>
            <a:ext cx="6292929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Highest performance model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56421" y="2561153"/>
            <a:ext cx="6292929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Confusion: "Fear" vs. "Disgust"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556421" y="2934653"/>
            <a:ext cx="6292929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Confusion: "Fear" vs. "Neutral"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0823"/>
            <a:ext cx="7261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k-NN Sensitivity Analysis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3230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2600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Best Result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75046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k=1, 41.2% accuracy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033230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260044"/>
            <a:ext cx="29233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Accuracy Decreases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275046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 k increases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033230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260044"/>
            <a:ext cx="28972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Over-Generalization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275046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Larger k impacts performance</a:t>
            </a:r>
            <a:endParaRPr lang="en-US" sz="175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348" y="3741301"/>
            <a:ext cx="4040267" cy="3402330"/>
          </a:xfrm>
          <a:prstGeom prst="rect">
            <a:avLst/>
          </a:prstGeom>
        </p:spPr>
      </p:pic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67" y="3741301"/>
            <a:ext cx="4040267" cy="3402330"/>
          </a:xfrm>
          <a:prstGeom prst="rect">
            <a:avLst/>
          </a:prstGeom>
        </p:spPr>
      </p:pic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85" y="3741301"/>
            <a:ext cx="4040267" cy="3402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2025-06-13T00:16:44Z</dcterms:created>
  <dcterms:modified xsi:type="dcterms:W3CDTF">2025-06-13T00:16:44Z</dcterms:modified>
</cp:coreProperties>
</file>