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E6D38E-EA5D-4FA7-9FFA-9C107EC3A6E9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BD8FA7D-CE9F-4DDB-90D4-B60F891A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55" y="2655120"/>
            <a:ext cx="1292043" cy="154776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FFEFECD-BE17-4F4D-8C8C-1816858426EE}"/>
              </a:ext>
            </a:extLst>
          </p:cNvPr>
          <p:cNvSpPr/>
          <p:nvPr/>
        </p:nvSpPr>
        <p:spPr>
          <a:xfrm>
            <a:off x="233083" y="5525309"/>
            <a:ext cx="3514164" cy="11919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800" dirty="0"/>
              <a:t>Amedeo Ranaldi</a:t>
            </a:r>
          </a:p>
          <a:p>
            <a:endParaRPr lang="it-IT" sz="800" dirty="0"/>
          </a:p>
          <a:p>
            <a:r>
              <a:rPr lang="it-IT" sz="800" dirty="0"/>
              <a:t>Andrea </a:t>
            </a:r>
            <a:r>
              <a:rPr lang="it-IT" sz="800" dirty="0" err="1"/>
              <a:t>Potì</a:t>
            </a:r>
            <a:endParaRPr lang="it-IT" sz="800" dirty="0"/>
          </a:p>
          <a:p>
            <a:endParaRPr lang="it-IT" sz="800" dirty="0"/>
          </a:p>
          <a:p>
            <a:r>
              <a:rPr lang="it-IT" sz="800" dirty="0"/>
              <a:t>Giulio D’Erasmo</a:t>
            </a:r>
          </a:p>
          <a:p>
            <a:endParaRPr lang="it-IT" sz="800" dirty="0"/>
          </a:p>
          <a:p>
            <a:r>
              <a:rPr lang="it-IT" sz="800" dirty="0" err="1"/>
              <a:t>Onur</a:t>
            </a:r>
            <a:r>
              <a:rPr lang="it-IT" sz="800" dirty="0"/>
              <a:t> </a:t>
            </a:r>
            <a:r>
              <a:rPr lang="it-IT" sz="800" dirty="0" err="1"/>
              <a:t>Ergun</a:t>
            </a:r>
            <a:endParaRPr lang="it-IT" sz="800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39CF44C3-041A-4642-AEB1-545B643B0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b="1" dirty="0">
                <a:solidFill>
                  <a:schemeClr val="bg1"/>
                </a:solidFill>
              </a:rPr>
              <a:t>Dipartimento di Ingegneria Informatica, Informatica e Statistica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3150DD-84B8-4B77-936E-035BBCD87E2E}"/>
              </a:ext>
            </a:extLst>
          </p:cNvPr>
          <p:cNvSpPr txBox="1"/>
          <p:nvPr/>
        </p:nvSpPr>
        <p:spPr>
          <a:xfrm>
            <a:off x="155388" y="2551837"/>
            <a:ext cx="552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u="sng" dirty="0"/>
              <a:t>Stroke </a:t>
            </a:r>
            <a:r>
              <a:rPr lang="it-IT" sz="4000" u="sng" dirty="0" err="1"/>
              <a:t>Prediction</a:t>
            </a:r>
            <a:r>
              <a:rPr lang="it-IT" sz="4000" u="sng" dirty="0"/>
              <a:t>:</a:t>
            </a:r>
          </a:p>
          <a:p>
            <a:endParaRPr lang="it-IT" u="sng" dirty="0"/>
          </a:p>
          <a:p>
            <a:r>
              <a:rPr lang="it-IT" sz="2800" dirty="0"/>
              <a:t>Work so far…</a:t>
            </a:r>
            <a:br>
              <a:rPr lang="it-IT" sz="200" u="sng" dirty="0"/>
            </a:br>
            <a:br>
              <a:rPr lang="it-IT" sz="200" u="sng" dirty="0"/>
            </a:br>
            <a:br>
              <a:rPr lang="it-IT" sz="200" u="sng" dirty="0"/>
            </a:br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BB3BFD21-B86C-410D-9062-D1221BE5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865" y="0"/>
            <a:ext cx="139135" cy="191247"/>
          </a:xfrm>
        </p:spPr>
        <p:txBody>
          <a:bodyPr/>
          <a:lstStyle/>
          <a:p>
            <a:r>
              <a:rPr lang="it-IT" sz="800" dirty="0"/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475847-3A8D-4876-BB33-8FB39BB37DDA}"/>
              </a:ext>
            </a:extLst>
          </p:cNvPr>
          <p:cNvSpPr txBox="1"/>
          <p:nvPr/>
        </p:nvSpPr>
        <p:spPr>
          <a:xfrm>
            <a:off x="1733176" y="5599602"/>
            <a:ext cx="1589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1000" dirty="0"/>
          </a:p>
          <a:p>
            <a:pPr algn="ctr"/>
            <a:r>
              <a:rPr lang="it-IT" sz="1000" dirty="0"/>
              <a:t>Master Degree in Data Science</a:t>
            </a:r>
          </a:p>
          <a:p>
            <a:pPr algn="ctr"/>
            <a:endParaRPr lang="it-IT" sz="1000" dirty="0"/>
          </a:p>
          <a:p>
            <a:pPr algn="ctr"/>
            <a:r>
              <a:rPr lang="it-IT" sz="1000" dirty="0"/>
              <a:t>A. A. 2021-2022</a:t>
            </a:r>
          </a:p>
        </p:txBody>
      </p:sp>
    </p:spTree>
    <p:extLst>
      <p:ext uri="{BB962C8B-B14F-4D97-AF65-F5344CB8AC3E}">
        <p14:creationId xmlns:p14="http://schemas.microsoft.com/office/powerpoint/2010/main" val="30064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1BA90-605A-4DB2-ACAD-259F739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 VS REAL LIFE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ACBF5C-57F8-43B9-9337-0F8DBAC1705F}"/>
              </a:ext>
            </a:extLst>
          </p:cNvPr>
          <p:cNvSpPr/>
          <p:nvPr/>
        </p:nvSpPr>
        <p:spPr>
          <a:xfrm>
            <a:off x="49646" y="2061964"/>
            <a:ext cx="4953796" cy="4505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4EF0BC-32E9-4DA1-A8E1-4B5526F4E16E}"/>
              </a:ext>
            </a:extLst>
          </p:cNvPr>
          <p:cNvSpPr/>
          <p:nvPr/>
        </p:nvSpPr>
        <p:spPr>
          <a:xfrm>
            <a:off x="374073" y="2322056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D420373-3023-41C6-890F-E5977CB1CE0F}"/>
              </a:ext>
            </a:extLst>
          </p:cNvPr>
          <p:cNvSpPr/>
          <p:nvPr/>
        </p:nvSpPr>
        <p:spPr>
          <a:xfrm>
            <a:off x="299591" y="4432895"/>
            <a:ext cx="1977241" cy="42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CD27F1-808D-46A3-A7DF-EA10EDB74D79}"/>
              </a:ext>
            </a:extLst>
          </p:cNvPr>
          <p:cNvSpPr txBox="1"/>
          <p:nvPr/>
        </p:nvSpPr>
        <p:spPr>
          <a:xfrm>
            <a:off x="302767" y="2375570"/>
            <a:ext cx="4544528" cy="43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Official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</a:t>
            </a:r>
            <a:r>
              <a:rPr lang="en-US" sz="1300" b="0" i="0" dirty="0">
                <a:effectLst/>
              </a:rPr>
              <a:t>requent after the age of 55( 75% of strokes occur in people over the age of 65).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</a:t>
            </a:r>
            <a:r>
              <a:rPr lang="en-US" sz="1300" b="0" i="0" dirty="0">
                <a:effectLst/>
              </a:rPr>
              <a:t>ody-mass index</a:t>
            </a: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</a:t>
            </a:r>
            <a:r>
              <a:rPr lang="en-US" sz="1300" b="0" i="0" dirty="0">
                <a:effectLst/>
              </a:rPr>
              <a:t>verage glucose level.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Hemorrhagic stroke accounts for approximately 3% -5% of all strokes). Cause -&gt; Hypertension</a:t>
            </a: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bg1"/>
                </a:solidFill>
              </a:rPr>
              <a:t>Our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Effective consistency of age, </a:t>
            </a:r>
            <a:r>
              <a:rPr lang="en-US" sz="1300" dirty="0" err="1"/>
              <a:t>bmi</a:t>
            </a:r>
            <a:r>
              <a:rPr lang="en-US" sz="1300" dirty="0"/>
              <a:t>, and a</a:t>
            </a:r>
            <a:r>
              <a:rPr lang="en-US" sz="1300" b="0" i="0" dirty="0">
                <a:effectLst/>
              </a:rPr>
              <a:t>verage</a:t>
            </a:r>
            <a:r>
              <a:rPr lang="en-US" sz="1300" dirty="0"/>
              <a:t> glucose -&gt; stroke probability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Only 26.5% of patients who had stroke had hypertension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D2D6743-25BD-423A-A8B9-77EFFD68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442" y="2955548"/>
            <a:ext cx="7138912" cy="37477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962E19D-C5DF-438D-BDA5-FC7AB58B1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356" y="340451"/>
            <a:ext cx="3952557" cy="24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25F4F60-C796-42D6-9890-7D6D6E78EF11}"/>
              </a:ext>
            </a:extLst>
          </p:cNvPr>
          <p:cNvSpPr/>
          <p:nvPr/>
        </p:nvSpPr>
        <p:spPr>
          <a:xfrm>
            <a:off x="119529" y="155388"/>
            <a:ext cx="4733365" cy="12610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/>
              <a:t>Pre</a:t>
            </a:r>
            <a:r>
              <a:rPr lang="it-IT" sz="3600" dirty="0"/>
              <a:t>-processing</a:t>
            </a:r>
          </a:p>
        </p:txBody>
      </p:sp>
      <p:pic>
        <p:nvPicPr>
          <p:cNvPr id="4" name="Immagine 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BBDE8945-F5EC-4ABE-A585-C1335116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62" y="474763"/>
            <a:ext cx="5658538" cy="20700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F01272-1844-41FA-B962-66B6705153E2}"/>
              </a:ext>
            </a:extLst>
          </p:cNvPr>
          <p:cNvSpPr txBox="1"/>
          <p:nvPr/>
        </p:nvSpPr>
        <p:spPr>
          <a:xfrm>
            <a:off x="119529" y="1653027"/>
            <a:ext cx="5835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Found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</a:rPr>
              <a:t>nan-values</a:t>
            </a:r>
            <a:r>
              <a:rPr lang="it-IT" sz="1600" dirty="0">
                <a:solidFill>
                  <a:schemeClr val="bg1"/>
                </a:solidFill>
              </a:rPr>
              <a:t> on the ‘</a:t>
            </a:r>
            <a:r>
              <a:rPr lang="it-IT" sz="1600" i="1" dirty="0" err="1">
                <a:solidFill>
                  <a:schemeClr val="bg1"/>
                </a:solidFill>
              </a:rPr>
              <a:t>bmi</a:t>
            </a:r>
            <a:r>
              <a:rPr lang="it-IT" sz="1600" i="1" dirty="0">
                <a:solidFill>
                  <a:schemeClr val="bg1"/>
                </a:solidFill>
              </a:rPr>
              <a:t>’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column</a:t>
            </a:r>
            <a:r>
              <a:rPr lang="it-IT" sz="1600" dirty="0">
                <a:solidFill>
                  <a:schemeClr val="bg1"/>
                </a:solidFill>
              </a:rPr>
              <a:t> and </a:t>
            </a:r>
            <a:r>
              <a:rPr lang="it-IT" sz="1600" dirty="0" err="1">
                <a:solidFill>
                  <a:schemeClr val="bg1"/>
                </a:solidFill>
              </a:rPr>
              <a:t>filled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them</a:t>
            </a:r>
            <a:r>
              <a:rPr lang="it-IT" sz="1600" dirty="0">
                <a:solidFill>
                  <a:schemeClr val="bg1"/>
                </a:solidFill>
              </a:rPr>
              <a:t> with the </a:t>
            </a:r>
            <a:r>
              <a:rPr lang="it-IT" sz="1600" dirty="0" err="1">
                <a:solidFill>
                  <a:schemeClr val="bg1"/>
                </a:solidFill>
              </a:rPr>
              <a:t>mean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bg1"/>
                </a:solidFill>
              </a:rPr>
              <a:t>Standardized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numeric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values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One-hot-encoding</a:t>
            </a:r>
            <a:r>
              <a:rPr lang="it-IT" sz="1600" dirty="0">
                <a:solidFill>
                  <a:schemeClr val="bg1"/>
                </a:solidFill>
              </a:rPr>
              <a:t> for the </a:t>
            </a:r>
            <a:r>
              <a:rPr lang="it-IT" sz="1600" dirty="0" err="1">
                <a:solidFill>
                  <a:schemeClr val="bg1"/>
                </a:solidFill>
              </a:rPr>
              <a:t>only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two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categorial</a:t>
            </a:r>
            <a:r>
              <a:rPr lang="it-IT" sz="1600" dirty="0">
                <a:solidFill>
                  <a:schemeClr val="bg1"/>
                </a:solidFill>
              </a:rPr>
              <a:t>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 </a:t>
            </a:r>
            <a:r>
              <a:rPr lang="it-IT" sz="1600" b="1" i="1" dirty="0" err="1">
                <a:solidFill>
                  <a:schemeClr val="bg1"/>
                </a:solidFill>
              </a:rPr>
              <a:t>DictVectorize</a:t>
            </a:r>
            <a:r>
              <a:rPr lang="it-IT" sz="1600" dirty="0">
                <a:solidFill>
                  <a:schemeClr val="bg1"/>
                </a:solidFill>
              </a:rPr>
              <a:t> to one-hot-</a:t>
            </a:r>
            <a:r>
              <a:rPr lang="it-IT" sz="1600" dirty="0" err="1">
                <a:solidFill>
                  <a:schemeClr val="bg1"/>
                </a:solidFill>
              </a:rPr>
              <a:t>encode</a:t>
            </a:r>
            <a:r>
              <a:rPr lang="it-IT" sz="1600" dirty="0">
                <a:solidFill>
                  <a:schemeClr val="bg1"/>
                </a:solidFill>
              </a:rPr>
              <a:t> the </a:t>
            </a:r>
            <a:r>
              <a:rPr lang="it-IT" sz="1600" b="1" dirty="0">
                <a:solidFill>
                  <a:schemeClr val="bg1"/>
                </a:solidFill>
              </a:rPr>
              <a:t>multiple </a:t>
            </a:r>
            <a:r>
              <a:rPr lang="it-IT" sz="1600" b="1" dirty="0" err="1">
                <a:solidFill>
                  <a:schemeClr val="bg1"/>
                </a:solidFill>
              </a:rPr>
              <a:t>categorical</a:t>
            </a:r>
            <a:r>
              <a:rPr lang="it-IT" sz="1600" dirty="0">
                <a:solidFill>
                  <a:schemeClr val="bg1"/>
                </a:solidFill>
              </a:rPr>
              <a:t> features</a:t>
            </a:r>
          </a:p>
        </p:txBody>
      </p:sp>
      <p:pic>
        <p:nvPicPr>
          <p:cNvPr id="9" name="Immagine 8" descr="Immagine che contiene interni, computer, argento&#10;&#10;Descrizione generata automaticamente">
            <a:extLst>
              <a:ext uri="{FF2B5EF4-FFF2-40B4-BE49-F238E27FC236}">
                <a16:creationId xmlns:a16="http://schemas.microsoft.com/office/drawing/2014/main" id="{B4F26D49-A922-4E5F-9F8B-EA76857C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" y="4397190"/>
            <a:ext cx="11943483" cy="2191869"/>
          </a:xfrm>
          <a:prstGeom prst="rect">
            <a:avLst/>
          </a:prstGeom>
        </p:spPr>
      </p:pic>
      <p:pic>
        <p:nvPicPr>
          <p:cNvPr id="11" name="Elemento grafico 10" descr="Indietro con riempimento a tinta unita">
            <a:extLst>
              <a:ext uri="{FF2B5EF4-FFF2-40B4-BE49-F238E27FC236}">
                <a16:creationId xmlns:a16="http://schemas.microsoft.com/office/drawing/2014/main" id="{4E0CE528-DB32-44F4-BE2E-672CAE249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462681" y="2698376"/>
            <a:ext cx="1461247" cy="146124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F520EB0-8E1E-450E-B010-7C000BB0F2D7}"/>
              </a:ext>
            </a:extLst>
          </p:cNvPr>
          <p:cNvSpPr/>
          <p:nvPr/>
        </p:nvSpPr>
        <p:spPr>
          <a:xfrm>
            <a:off x="11241418" y="474763"/>
            <a:ext cx="681409" cy="1929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79E3A13-EE61-4D4B-9F09-B774CB44EC6B}"/>
              </a:ext>
            </a:extLst>
          </p:cNvPr>
          <p:cNvSpPr/>
          <p:nvPr/>
        </p:nvSpPr>
        <p:spPr>
          <a:xfrm>
            <a:off x="4106604" y="4392392"/>
            <a:ext cx="3978790" cy="20700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1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3D5FC-63A0-47A4-A8C7-365881F6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2F18C-671F-4ECE-96A3-EBAFC579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28584-DEE7-4174-9BB7-DAEBB71F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C1E679-9F46-4A3D-8724-12767F0E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D69C-15F2-4834-A591-AF4B6F9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01BA90-605A-4DB2-ACAD-259F739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 err="1"/>
              <a:t>Analyzing</a:t>
            </a:r>
            <a:r>
              <a:rPr lang="it-IT" dirty="0"/>
              <a:t> the model: </a:t>
            </a:r>
            <a:br>
              <a:rPr lang="it-IT" dirty="0"/>
            </a:b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ACBF5C-57F8-43B9-9337-0F8DBAC1705F}"/>
              </a:ext>
            </a:extLst>
          </p:cNvPr>
          <p:cNvSpPr/>
          <p:nvPr/>
        </p:nvSpPr>
        <p:spPr>
          <a:xfrm>
            <a:off x="49646" y="2061964"/>
            <a:ext cx="4953796" cy="4505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4EF0BC-32E9-4DA1-A8E1-4B5526F4E16E}"/>
              </a:ext>
            </a:extLst>
          </p:cNvPr>
          <p:cNvSpPr/>
          <p:nvPr/>
        </p:nvSpPr>
        <p:spPr>
          <a:xfrm>
            <a:off x="371562" y="2295666"/>
            <a:ext cx="1710046" cy="41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Dataset </a:t>
            </a:r>
            <a:r>
              <a:rPr lang="it-IT" sz="1200" dirty="0" err="1"/>
              <a:t>unbalanced</a:t>
            </a:r>
            <a:endParaRPr lang="it-IT" sz="12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D420373-3023-41C6-890F-E5977CB1CE0F}"/>
              </a:ext>
            </a:extLst>
          </p:cNvPr>
          <p:cNvSpPr/>
          <p:nvPr/>
        </p:nvSpPr>
        <p:spPr>
          <a:xfrm>
            <a:off x="234275" y="4566597"/>
            <a:ext cx="2978000" cy="54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Choosing</a:t>
            </a:r>
            <a:r>
              <a:rPr lang="it-IT" sz="1200" dirty="0"/>
              <a:t> the degree of the </a:t>
            </a:r>
            <a:r>
              <a:rPr lang="it-IT" sz="1200" dirty="0" err="1"/>
              <a:t>logistic</a:t>
            </a:r>
            <a:r>
              <a:rPr lang="it-IT" sz="1200" dirty="0"/>
              <a:t> </a:t>
            </a:r>
            <a:r>
              <a:rPr lang="it-IT" sz="1200" dirty="0" err="1"/>
              <a:t>regression’s</a:t>
            </a:r>
            <a:r>
              <a:rPr lang="it-IT" sz="1200" dirty="0"/>
              <a:t> </a:t>
            </a:r>
            <a:r>
              <a:rPr lang="it-IT" sz="1200" dirty="0" err="1"/>
              <a:t>polynomial</a:t>
            </a: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4A80DC-07AA-4794-93A1-78EAB72B54FA}"/>
              </a:ext>
            </a:extLst>
          </p:cNvPr>
          <p:cNvSpPr txBox="1"/>
          <p:nvPr/>
        </p:nvSpPr>
        <p:spPr>
          <a:xfrm>
            <a:off x="371562" y="2938478"/>
            <a:ext cx="45745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Hence</a:t>
            </a:r>
            <a:r>
              <a:rPr lang="it-IT" sz="1100" dirty="0"/>
              <a:t>, the cross </a:t>
            </a:r>
            <a:r>
              <a:rPr lang="it-IT" sz="1100" dirty="0" err="1"/>
              <a:t>validation</a:t>
            </a:r>
            <a:r>
              <a:rPr lang="it-IT" sz="1100" dirty="0"/>
              <a:t> with </a:t>
            </a:r>
            <a:r>
              <a:rPr lang="it-IT" sz="1100" dirty="0" err="1"/>
              <a:t>stratified</a:t>
            </a:r>
            <a:r>
              <a:rPr lang="it-IT" sz="1100" dirty="0"/>
              <a:t> K-</a:t>
            </a:r>
            <a:r>
              <a:rPr lang="it-IT" sz="1100" dirty="0" err="1"/>
              <a:t>folds</a:t>
            </a:r>
            <a:r>
              <a:rPr lang="it-IT" sz="1100" dirty="0"/>
              <a:t> </a:t>
            </a:r>
            <a:r>
              <a:rPr lang="it-IT" sz="1100" dirty="0" err="1"/>
              <a:t>suit</a:t>
            </a:r>
            <a:r>
              <a:rPr lang="it-IT" sz="1100" dirty="0"/>
              <a:t> </a:t>
            </a:r>
            <a:r>
              <a:rPr lang="it-IT" sz="1100" dirty="0" err="1"/>
              <a:t>perfect</a:t>
            </a:r>
            <a:r>
              <a:rPr lang="it-IT" sz="1100" dirty="0"/>
              <a:t> for </a:t>
            </a:r>
            <a:r>
              <a:rPr lang="it-IT" sz="1100" dirty="0" err="1"/>
              <a:t>as</a:t>
            </a:r>
            <a:r>
              <a:rPr lang="it-IT" sz="1100" dirty="0"/>
              <a:t>!  </a:t>
            </a:r>
          </a:p>
          <a:p>
            <a:endParaRPr lang="it-IT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We</a:t>
            </a:r>
            <a:r>
              <a:rPr lang="it-IT" sz="1100" dirty="0"/>
              <a:t> </a:t>
            </a:r>
            <a:r>
              <a:rPr lang="it-IT" sz="1100" dirty="0" err="1"/>
              <a:t>splitted</a:t>
            </a:r>
            <a:r>
              <a:rPr lang="it-IT" sz="1100" dirty="0"/>
              <a:t> the dataset </a:t>
            </a:r>
            <a:r>
              <a:rPr lang="it-IT" sz="1100" dirty="0" err="1"/>
              <a:t>into</a:t>
            </a:r>
            <a:r>
              <a:rPr lang="it-IT" sz="1100" dirty="0"/>
              <a:t> K consecutive </a:t>
            </a:r>
            <a:r>
              <a:rPr lang="it-IT" sz="1100" dirty="0" err="1"/>
              <a:t>folds</a:t>
            </a:r>
            <a:r>
              <a:rPr lang="it-IT" sz="1100" dirty="0"/>
              <a:t>; </a:t>
            </a:r>
            <a:r>
              <a:rPr lang="it-IT" sz="1100" dirty="0" err="1"/>
              <a:t>each</a:t>
            </a:r>
            <a:r>
              <a:rPr lang="it-IT" sz="1100" dirty="0"/>
              <a:t> </a:t>
            </a:r>
            <a:r>
              <a:rPr lang="it-IT" sz="1100" dirty="0" err="1"/>
              <a:t>fold</a:t>
            </a:r>
            <a:r>
              <a:rPr lang="it-IT" sz="1100" dirty="0"/>
              <a:t> </a:t>
            </a:r>
            <a:r>
              <a:rPr lang="it-IT" sz="1100" dirty="0" err="1"/>
              <a:t>is</a:t>
            </a:r>
            <a:r>
              <a:rPr lang="it-IT" sz="1100" dirty="0"/>
              <a:t> </a:t>
            </a:r>
            <a:r>
              <a:rPr lang="it-IT" sz="1100" dirty="0" err="1"/>
              <a:t>used</a:t>
            </a:r>
            <a:r>
              <a:rPr lang="it-IT" sz="1100" dirty="0"/>
              <a:t> </a:t>
            </a:r>
            <a:r>
              <a:rPr lang="en-US" sz="1100" dirty="0"/>
              <a:t>once as a validation while the k - 1 remaining folds form the training set. The folds are made by preserving the percentage of samples for each class.</a:t>
            </a:r>
          </a:p>
          <a:p>
            <a:endParaRPr lang="en-US" sz="9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AFBA0D-7642-4057-B4C8-DF6204AC2050}"/>
              </a:ext>
            </a:extLst>
          </p:cNvPr>
          <p:cNvSpPr txBox="1"/>
          <p:nvPr/>
        </p:nvSpPr>
        <p:spPr>
          <a:xfrm>
            <a:off x="371562" y="5335637"/>
            <a:ext cx="3335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 err="1"/>
              <a:t>We</a:t>
            </a:r>
            <a:r>
              <a:rPr lang="it-IT" sz="1100" dirty="0"/>
              <a:t> </a:t>
            </a:r>
            <a:r>
              <a:rPr lang="it-IT" sz="1100" dirty="0" err="1"/>
              <a:t>plotted</a:t>
            </a:r>
            <a:r>
              <a:rPr lang="it-IT" sz="1100" dirty="0"/>
              <a:t> the MSE and </a:t>
            </a:r>
            <a:r>
              <a:rPr lang="it-IT" sz="1100" dirty="0" err="1"/>
              <a:t>accuracy</a:t>
            </a:r>
            <a:r>
              <a:rPr lang="it-IT" sz="1100" dirty="0"/>
              <a:t> of the model for </a:t>
            </a:r>
            <a:r>
              <a:rPr lang="it-IT" sz="1100" dirty="0" err="1"/>
              <a:t>different</a:t>
            </a:r>
            <a:r>
              <a:rPr lang="it-IT" sz="1100" dirty="0"/>
              <a:t> </a:t>
            </a:r>
            <a:r>
              <a:rPr lang="it-IT" sz="1100" dirty="0" err="1"/>
              <a:t>polynomial</a:t>
            </a:r>
            <a:r>
              <a:rPr lang="it-IT" sz="1100" dirty="0"/>
              <a:t> degrees </a:t>
            </a:r>
          </a:p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69EC9B0-4FAE-495A-97B9-F9D1B02D9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912" y="1970240"/>
            <a:ext cx="4758182" cy="2819663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76DB5FD-1969-4AC8-8448-E6F66EDD1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659" y="229274"/>
            <a:ext cx="1610523" cy="1745672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D52A10E-C5B8-4272-9349-4911DAF40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849" y="4637069"/>
            <a:ext cx="5597545" cy="22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0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173FD-21CB-4C9D-942E-10C43F3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33709"/>
            <a:ext cx="6752110" cy="1373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Next steps…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650F54-79FD-4E86-82B4-95804A60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394039"/>
            <a:ext cx="6752109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Repeating the process with other models and different metrics or evaluation (like train/dev/test and loss likelihood)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Compare the overall performance of the models for our dataset.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7F7581-705F-4EBB-88A2-85FBC314C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762" y="1207500"/>
            <a:ext cx="3609937" cy="44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284</TotalTime>
  <Words>266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Berlino</vt:lpstr>
      <vt:lpstr>.</vt:lpstr>
      <vt:lpstr>DATASET VS REAL LIFE</vt:lpstr>
      <vt:lpstr>Presentazione standard di PowerPoint</vt:lpstr>
      <vt:lpstr>Analyzing the model:  Logistic Regression</vt:lpstr>
      <vt:lpstr>Next steps…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Amedeo Ranaldi</dc:creator>
  <cp:lastModifiedBy>Amedeo Ranaldi</cp:lastModifiedBy>
  <cp:revision>7</cp:revision>
  <dcterms:created xsi:type="dcterms:W3CDTF">2021-12-14T17:21:03Z</dcterms:created>
  <dcterms:modified xsi:type="dcterms:W3CDTF">2021-12-16T11:22:29Z</dcterms:modified>
</cp:coreProperties>
</file>