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61" r:id="rId3"/>
    <p:sldId id="257" r:id="rId4"/>
    <p:sldId id="262" r:id="rId5"/>
    <p:sldId id="263" r:id="rId6"/>
    <p:sldId id="258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Montserrat Black" panose="00000A00000000000000" pitchFamily="2" charset="0"/>
      <p:bold r:id="rId13"/>
      <p:italic r:id="rId14"/>
      <p:boldItalic r:id="rId15"/>
    </p:embeddedFont>
    <p:embeddedFont>
      <p:font typeface="Montserrat ExtraBold" panose="00000900000000000000" pitchFamily="2" charset="0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8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4831cbc0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4831cbc0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9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4831cbc0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4831cbc0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4831cbc0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4831cbc0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18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4831cbc0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4831cbc0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951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4831cbc0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4831cbc0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76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7068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Aerial view of New York City."/>
          <p:cNvPicPr preferRelativeResize="0"/>
          <p:nvPr/>
        </p:nvPicPr>
        <p:blipFill rotWithShape="1">
          <a:blip r:embed="rId2">
            <a:alphaModFix amt="25000"/>
          </a:blip>
          <a:srcRect t="14018" r="734" b="2233"/>
          <a:stretch/>
        </p:blipFill>
        <p:spPr>
          <a:xfrm>
            <a:off x="1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" name="Google Shape;11;p2" descr="New York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 descr=" "/>
          <p:cNvPicPr preferRelativeResize="0"/>
          <p:nvPr/>
        </p:nvPicPr>
        <p:blipFill rotWithShape="1">
          <a:blip r:embed="rId2">
            <a:alphaModFix amt="25000"/>
          </a:blip>
          <a:srcRect t="14018" r="734" b="2233"/>
          <a:stretch/>
        </p:blipFill>
        <p:spPr>
          <a:xfrm>
            <a:off x="1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0" i="0" u="none" strike="noStrike" cap="none">
                <a:solidFill>
                  <a:srgbClr val="9A6AB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 b="0" i="0" u="none" strike="noStrike" cap="none">
              <a:solidFill>
                <a:srgbClr val="9A6AB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64" name="Google Shape;64;p12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9A6A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69" name="Google Shape;69;p13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9A6A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16" name="Google Shape;16;p3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Google Shape;24;p4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27" name="Google Shape;27;p5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7068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 descr=" 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w="76200" cap="flat" cmpd="sng">
            <a:solidFill>
              <a:srgbClr val="9A6A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" name="Google Shape;31;p6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7" name="Google Shape;37;p7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3F3F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pic>
        <p:nvPicPr>
          <p:cNvPr id="41" name="Google Shape;41;p8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 descr=" 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48" name="Google Shape;48;p9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-page image">
  <p:cSld name="Half-page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 descr=" 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4" name="Google Shape;54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39200" y="824273"/>
            <a:ext cx="8265600" cy="131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Final Presentation</a:t>
            </a:r>
            <a:endParaRPr sz="5500"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1592650" y="3929527"/>
            <a:ext cx="54201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Yunjie Yang</a:t>
            </a:r>
            <a:endParaRPr sz="1300" dirty="0"/>
          </a:p>
        </p:txBody>
      </p:sp>
      <p:sp>
        <p:nvSpPr>
          <p:cNvPr id="86" name="Google Shape;86;p17"/>
          <p:cNvSpPr txBox="1"/>
          <p:nvPr/>
        </p:nvSpPr>
        <p:spPr>
          <a:xfrm>
            <a:off x="1373800" y="2198075"/>
            <a:ext cx="58578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New York University Tandon School of Engineering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MG-GY 8411 D</a:t>
            </a:r>
            <a:r>
              <a:rPr lang="en-US" altLang="zh-CN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ata</a:t>
            </a:r>
            <a:r>
              <a:rPr lang="en-US" altLang="zh-C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Engineering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Carlos De Oliveira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sp>
        <p:nvSpPr>
          <p:cNvPr id="92" name="Google Shape;92;p18"/>
          <p:cNvSpPr txBox="1"/>
          <p:nvPr/>
        </p:nvSpPr>
        <p:spPr>
          <a:xfrm>
            <a:off x="256350" y="1186770"/>
            <a:ext cx="8773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These codes consist of 3 main parts. </a:t>
            </a:r>
          </a:p>
          <a:p>
            <a:pPr marL="457200" marR="0" lvl="0" indent="-2984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Part 1: Download the first 10 hours of real-time data. </a:t>
            </a:r>
          </a:p>
          <a:p>
            <a:pPr marL="457200" marR="0" lvl="0" indent="-2984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Part 2: Train regression models based on the first 10 hours of data and test it using 1 hour of data. </a:t>
            </a:r>
          </a:p>
          <a:p>
            <a:pPr marL="457200" marR="0" lvl="0" indent="-2984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Part 3: Download new 10-hour real-time data with predicted values, etc.</a:t>
            </a:r>
            <a:endParaRPr sz="1100" b="1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343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10 hours of data </a:t>
            </a:r>
            <a:endParaRPr dirty="0"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017725"/>
            <a:ext cx="87732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highlight>
                  <a:srgbClr val="FFFFFF"/>
                </a:highlight>
              </a:rPr>
              <a:t>The first 10 hours of real-time data included 2 types of tables. The data stored in the </a:t>
            </a:r>
            <a:r>
              <a:rPr lang="en-US" sz="1100" b="1" dirty="0" err="1">
                <a:highlight>
                  <a:srgbClr val="FFFFFF"/>
                </a:highlight>
              </a:rPr>
              <a:t>final.db</a:t>
            </a:r>
            <a:r>
              <a:rPr lang="en-US" sz="1100" b="1" dirty="0">
                <a:highlight>
                  <a:srgbClr val="FFFFFF"/>
                </a:highlight>
              </a:rPr>
              <a:t>.</a:t>
            </a:r>
          </a:p>
          <a:p>
            <a:pPr marL="330200" marR="0" lvl="0" indent="-1714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100" b="1" dirty="0">
                <a:highlight>
                  <a:srgbClr val="FFFFFF"/>
                </a:highlight>
              </a:rPr>
              <a:t>curr[0]curr[1]_agg.csv</a:t>
            </a:r>
          </a:p>
          <a:p>
            <a:pPr marL="330200" indent="-171450">
              <a:lnSpc>
                <a:spcPct val="3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100" b="1" dirty="0">
                <a:highlight>
                  <a:srgbClr val="FFFFFF"/>
                </a:highlight>
              </a:rPr>
              <a:t>curr[0]curr[1]_output.csv</a:t>
            </a:r>
          </a:p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sz="1100" b="1" dirty="0">
              <a:highlight>
                <a:srgbClr val="FFFF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04579-6BF4-12B3-4ECE-70E070BCB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87" y="1842150"/>
            <a:ext cx="2447925" cy="191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11CD98-9A53-3FAC-1573-D820967982CC}"/>
              </a:ext>
            </a:extLst>
          </p:cNvPr>
          <p:cNvSpPr txBox="1"/>
          <p:nvPr/>
        </p:nvSpPr>
        <p:spPr>
          <a:xfrm>
            <a:off x="6864220" y="3817327"/>
            <a:ext cx="14050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highlight>
                  <a:srgbClr val="FFFFFF"/>
                </a:highlight>
              </a:rPr>
              <a:t>USDNZD_output</a:t>
            </a:r>
            <a:endParaRPr lang="en-US" sz="1100" b="1" dirty="0">
              <a:highlight>
                <a:srgbClr val="FF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7293D-19C3-B8CA-7190-92563A2D0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131" y="1862976"/>
            <a:ext cx="3489470" cy="1914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4D60DD-9009-C142-7550-1BAACBB9E990}"/>
              </a:ext>
            </a:extLst>
          </p:cNvPr>
          <p:cNvSpPr txBox="1"/>
          <p:nvPr/>
        </p:nvSpPr>
        <p:spPr>
          <a:xfrm>
            <a:off x="3685809" y="3817327"/>
            <a:ext cx="12361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highlight>
                  <a:srgbClr val="FFFFFF"/>
                </a:highlight>
              </a:rPr>
              <a:t>EURUSD_agg</a:t>
            </a:r>
            <a:endParaRPr lang="en-US" sz="1100" b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 regression model</a:t>
            </a:r>
            <a:endParaRPr dirty="0"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1017725"/>
            <a:ext cx="87732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highlight>
                  <a:srgbClr val="FFFFFF"/>
                </a:highlight>
              </a:rPr>
              <a:t>The first 10 hours of real-time data (</a:t>
            </a:r>
            <a:r>
              <a:rPr lang="en-US" sz="1100" b="1" dirty="0" err="1">
                <a:highlight>
                  <a:srgbClr val="FFFFFF"/>
                </a:highlight>
              </a:rPr>
              <a:t>curr</a:t>
            </a:r>
            <a:r>
              <a:rPr lang="en-US" sz="1100" b="1" dirty="0">
                <a:highlight>
                  <a:srgbClr val="FFFFFF"/>
                </a:highlight>
              </a:rPr>
              <a:t>[0]</a:t>
            </a:r>
            <a:r>
              <a:rPr lang="en-US" sz="1100" b="1" dirty="0" err="1">
                <a:highlight>
                  <a:srgbClr val="FFFFFF"/>
                </a:highlight>
              </a:rPr>
              <a:t>curr</a:t>
            </a:r>
            <a:r>
              <a:rPr lang="en-US" sz="1100" b="1" dirty="0">
                <a:highlight>
                  <a:srgbClr val="FFFFFF"/>
                </a:highlight>
              </a:rPr>
              <a:t>[1]_</a:t>
            </a:r>
            <a:r>
              <a:rPr lang="en-US" sz="1100" b="1" dirty="0" err="1">
                <a:highlight>
                  <a:srgbClr val="FFFFFF"/>
                </a:highlight>
              </a:rPr>
              <a:t>agg</a:t>
            </a:r>
            <a:r>
              <a:rPr lang="en-US" sz="1100" b="1" dirty="0">
                <a:highlight>
                  <a:srgbClr val="FFFFFF"/>
                </a:highlight>
              </a:rPr>
              <a:t>) was used to train regression model.</a:t>
            </a:r>
          </a:p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highlight>
                  <a:srgbClr val="FFFFFF"/>
                </a:highlight>
              </a:rPr>
              <a:t>Feature: </a:t>
            </a:r>
            <a:r>
              <a:rPr lang="en-US" sz="1100" b="1" dirty="0" err="1">
                <a:highlight>
                  <a:srgbClr val="FFFFFF"/>
                </a:highlight>
              </a:rPr>
              <a:t>fd</a:t>
            </a:r>
            <a:r>
              <a:rPr lang="en-US" sz="1100" b="1" dirty="0">
                <a:highlight>
                  <a:srgbClr val="FFFFFF"/>
                </a:highlight>
              </a:rPr>
              <a:t>, vol, mean, min, max</a:t>
            </a:r>
          </a:p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highlight>
                  <a:srgbClr val="FFFFFF"/>
                </a:highlight>
              </a:rPr>
              <a:t>Value: </a:t>
            </a:r>
            <a:r>
              <a:rPr lang="en-US" sz="1100" b="1" dirty="0" err="1">
                <a:highlight>
                  <a:srgbClr val="FFFFFF"/>
                </a:highlight>
              </a:rPr>
              <a:t>return_predict</a:t>
            </a:r>
            <a:endParaRPr lang="en-US" sz="1100" b="1" dirty="0">
              <a:highlight>
                <a:srgbClr val="FFFFFF"/>
              </a:highlight>
            </a:endParaRPr>
          </a:p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US" sz="1100" b="1" dirty="0">
              <a:highlight>
                <a:srgbClr val="FFFF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76700-8D09-1FEC-DFE6-892258D7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33" y="1663261"/>
            <a:ext cx="3400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regression model</a:t>
            </a:r>
            <a:endParaRPr dirty="0"/>
          </a:p>
        </p:txBody>
      </p:sp>
      <p:sp>
        <p:nvSpPr>
          <p:cNvPr id="92" name="Google Shape;92;p18"/>
          <p:cNvSpPr txBox="1"/>
          <p:nvPr/>
        </p:nvSpPr>
        <p:spPr>
          <a:xfrm>
            <a:off x="407400" y="1017725"/>
            <a:ext cx="87732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8750" lvl="1">
              <a:lnSpc>
                <a:spcPct val="300000"/>
              </a:lnSpc>
              <a:buSzPts val="1100"/>
            </a:pPr>
            <a:r>
              <a:rPr lang="en-US" sz="1100" b="1" dirty="0">
                <a:highlight>
                  <a:srgbClr val="FFFFFF"/>
                </a:highlight>
              </a:rPr>
              <a:t>Using 1 hour of real-time data (</a:t>
            </a:r>
            <a:r>
              <a:rPr lang="en-US" sz="1100" b="1" dirty="0" err="1">
                <a:highlight>
                  <a:srgbClr val="FFFFFF"/>
                </a:highlight>
              </a:rPr>
              <a:t>curr</a:t>
            </a:r>
            <a:r>
              <a:rPr lang="en-US" sz="1100" b="1" dirty="0">
                <a:highlight>
                  <a:srgbClr val="FFFFFF"/>
                </a:highlight>
              </a:rPr>
              <a:t>[0]</a:t>
            </a:r>
            <a:r>
              <a:rPr lang="en-US" sz="1100" b="1" dirty="0" err="1">
                <a:highlight>
                  <a:srgbClr val="FFFFFF"/>
                </a:highlight>
              </a:rPr>
              <a:t>curr</a:t>
            </a:r>
            <a:r>
              <a:rPr lang="en-US" sz="1100" b="1" dirty="0">
                <a:highlight>
                  <a:srgbClr val="FFFFFF"/>
                </a:highlight>
              </a:rPr>
              <a:t>[1]_</a:t>
            </a:r>
            <a:r>
              <a:rPr lang="en-US" sz="1100" b="1" dirty="0" err="1">
                <a:highlight>
                  <a:srgbClr val="FFFFFF"/>
                </a:highlight>
              </a:rPr>
              <a:t>agg</a:t>
            </a:r>
            <a:r>
              <a:rPr lang="en-US" sz="1100" b="1" dirty="0">
                <a:highlight>
                  <a:srgbClr val="FFFFFF"/>
                </a:highlight>
              </a:rPr>
              <a:t>) to test the regression model.</a:t>
            </a:r>
          </a:p>
          <a:p>
            <a:pPr marL="158750" lvl="1">
              <a:lnSpc>
                <a:spcPct val="300000"/>
              </a:lnSpc>
              <a:buSzPts val="1100"/>
            </a:pPr>
            <a:r>
              <a:rPr lang="en-US" sz="1100" b="1" dirty="0">
                <a:highlight>
                  <a:srgbClr val="FFFFFF"/>
                </a:highlight>
              </a:rPr>
              <a:t>curr[0]curr[1].csv is the new table with </a:t>
            </a:r>
            <a:r>
              <a:rPr lang="en-US" sz="1100" b="1" dirty="0" err="1">
                <a:highlight>
                  <a:srgbClr val="FFFFFF"/>
                </a:highlight>
              </a:rPr>
              <a:t>predict_return</a:t>
            </a:r>
            <a:r>
              <a:rPr lang="en-US" sz="1100" b="1" dirty="0">
                <a:highlight>
                  <a:srgbClr val="FFFFFF"/>
                </a:highlight>
              </a:rPr>
              <a:t> and error.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677D0-2BEE-1AB7-F127-2E1E295E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885" y="3185551"/>
            <a:ext cx="2894480" cy="1599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1FB33-10DA-8942-8DFB-F75128517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885" y="1685852"/>
            <a:ext cx="2894480" cy="14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6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redict next 10 hours</a:t>
            </a:r>
            <a:endParaRPr dirty="0"/>
          </a:p>
        </p:txBody>
      </p:sp>
      <p:sp>
        <p:nvSpPr>
          <p:cNvPr id="2" name="Google Shape;92;p18">
            <a:extLst>
              <a:ext uri="{FF2B5EF4-FFF2-40B4-BE49-F238E27FC236}">
                <a16:creationId xmlns:a16="http://schemas.microsoft.com/office/drawing/2014/main" id="{A9A22A8A-6F02-F4D9-7D24-F5F8E15FFED1}"/>
              </a:ext>
            </a:extLst>
          </p:cNvPr>
          <p:cNvSpPr txBox="1"/>
          <p:nvPr/>
        </p:nvSpPr>
        <p:spPr>
          <a:xfrm>
            <a:off x="311700" y="1017725"/>
            <a:ext cx="87732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>
                <a:highlight>
                  <a:srgbClr val="FFFFFF"/>
                </a:highlight>
              </a:rPr>
              <a:t>Download next 10 hours of real-time data with </a:t>
            </a:r>
            <a:r>
              <a:rPr lang="en-US" sz="1100" b="1" dirty="0" err="1">
                <a:highlight>
                  <a:srgbClr val="FFFFFF"/>
                </a:highlight>
              </a:rPr>
              <a:t>predict_return</a:t>
            </a:r>
            <a:r>
              <a:rPr lang="en-US" sz="1100" b="1" dirty="0">
                <a:highlight>
                  <a:srgbClr val="FFFFFF"/>
                </a:highlight>
              </a:rPr>
              <a:t> and error. The data stored in the final1.db.</a:t>
            </a:r>
          </a:p>
          <a:p>
            <a:pPr marL="330200" marR="0" lvl="0" indent="-1714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100" b="1" dirty="0">
                <a:highlight>
                  <a:srgbClr val="FFFFFF"/>
                </a:highlight>
              </a:rPr>
              <a:t>curr[0]curr[1]_agg_predict_10hour.csv</a:t>
            </a:r>
          </a:p>
          <a:p>
            <a:pPr marL="330200" indent="-171450">
              <a:lnSpc>
                <a:spcPct val="30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sz="1100" b="1" dirty="0">
                <a:highlight>
                  <a:srgbClr val="FFFFFF"/>
                </a:highlight>
              </a:rPr>
              <a:t>curr[0]curr[1]_output_predict_10hour.csv</a:t>
            </a:r>
          </a:p>
          <a:p>
            <a:pPr marL="158750" marR="0"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sz="1100" b="1" dirty="0">
              <a:highlight>
                <a:srgbClr val="FFFFFF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D9E36-2A6B-4539-1040-7A2C7265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1" y="2762746"/>
            <a:ext cx="4151219" cy="127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8502C-D791-D490-78F1-007D2F81043D}"/>
              </a:ext>
            </a:extLst>
          </p:cNvPr>
          <p:cNvSpPr txBox="1"/>
          <p:nvPr/>
        </p:nvSpPr>
        <p:spPr>
          <a:xfrm>
            <a:off x="1048871" y="4125775"/>
            <a:ext cx="29650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highlight>
                  <a:srgbClr val="FFFFFF"/>
                </a:highlight>
              </a:rPr>
              <a:t>EURUSD_agg_predict_10hour.csv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EC70D-4B39-AA21-78DB-C851BE231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753" y="2745823"/>
            <a:ext cx="3347038" cy="1293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BC331E-426D-D1E2-7D5D-D26104ACD0CE}"/>
              </a:ext>
            </a:extLst>
          </p:cNvPr>
          <p:cNvSpPr txBox="1"/>
          <p:nvPr/>
        </p:nvSpPr>
        <p:spPr>
          <a:xfrm>
            <a:off x="5397715" y="4125775"/>
            <a:ext cx="326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highlight>
                  <a:srgbClr val="FFFFFF"/>
                </a:highlight>
              </a:rPr>
              <a:t>GBPUSD_output_predict_10hour.csv</a:t>
            </a:r>
          </a:p>
        </p:txBody>
      </p:sp>
    </p:spTree>
    <p:extLst>
      <p:ext uri="{BB962C8B-B14F-4D97-AF65-F5344CB8AC3E}">
        <p14:creationId xmlns:p14="http://schemas.microsoft.com/office/powerpoint/2010/main" val="1300999570"/>
      </p:ext>
    </p:extLst>
  </p:cSld>
  <p:clrMapOvr>
    <a:masterClrMapping/>
  </p:clrMapOvr>
</p:sld>
</file>

<file path=ppt/theme/theme1.xml><?xml version="1.0" encoding="utf-8"?>
<a:theme xmlns:a="http://schemas.openxmlformats.org/drawingml/2006/main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298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Montserrat ExtraBold</vt:lpstr>
      <vt:lpstr>Helvetica Neue</vt:lpstr>
      <vt:lpstr>Arial</vt:lpstr>
      <vt:lpstr>Montserrat Black</vt:lpstr>
      <vt:lpstr>Montserrat</vt:lpstr>
      <vt:lpstr>NYU Bold</vt:lpstr>
      <vt:lpstr>Final Presentation</vt:lpstr>
      <vt:lpstr>Description</vt:lpstr>
      <vt:lpstr>First 10 hours of data </vt:lpstr>
      <vt:lpstr>Train regression model</vt:lpstr>
      <vt:lpstr>Test regression model</vt:lpstr>
      <vt:lpstr>Predict next 10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Exxon Mobil （XOM）</dc:title>
  <dc:creator>yunjie yang</dc:creator>
  <cp:lastModifiedBy>yang yunjie</cp:lastModifiedBy>
  <cp:revision>2</cp:revision>
  <dcterms:modified xsi:type="dcterms:W3CDTF">2022-12-21T22:32:26Z</dcterms:modified>
</cp:coreProperties>
</file>