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1" r:id="rId4"/>
  </p:sldMasterIdLst>
  <p:notesMasterIdLst>
    <p:notesMasterId r:id="rId25"/>
  </p:notesMasterIdLst>
  <p:handoutMasterIdLst>
    <p:handoutMasterId r:id="rId26"/>
  </p:handoutMasterIdLst>
  <p:sldIdLst>
    <p:sldId id="290" r:id="rId5"/>
    <p:sldId id="291" r:id="rId6"/>
    <p:sldId id="347" r:id="rId7"/>
    <p:sldId id="336" r:id="rId8"/>
    <p:sldId id="329" r:id="rId9"/>
    <p:sldId id="343" r:id="rId10"/>
    <p:sldId id="338" r:id="rId11"/>
    <p:sldId id="337" r:id="rId12"/>
    <p:sldId id="349" r:id="rId13"/>
    <p:sldId id="357" r:id="rId14"/>
    <p:sldId id="358" r:id="rId15"/>
    <p:sldId id="359" r:id="rId16"/>
    <p:sldId id="360" r:id="rId17"/>
    <p:sldId id="340" r:id="rId18"/>
    <p:sldId id="362" r:id="rId19"/>
    <p:sldId id="363" r:id="rId20"/>
    <p:sldId id="341" r:id="rId21"/>
    <p:sldId id="342" r:id="rId22"/>
    <p:sldId id="346" r:id="rId23"/>
    <p:sldId id="356" r:id="rId24"/>
  </p:sldIdLst>
  <p:sldSz cx="9144000" cy="5143500" type="screen16x9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80BFA01C-CD74-7845-B021-672224978863}">
          <p14:sldIdLst>
            <p14:sldId id="290"/>
            <p14:sldId id="291"/>
            <p14:sldId id="347"/>
            <p14:sldId id="336"/>
            <p14:sldId id="329"/>
            <p14:sldId id="343"/>
            <p14:sldId id="338"/>
            <p14:sldId id="337"/>
            <p14:sldId id="349"/>
            <p14:sldId id="357"/>
            <p14:sldId id="358"/>
            <p14:sldId id="359"/>
            <p14:sldId id="360"/>
            <p14:sldId id="340"/>
            <p14:sldId id="362"/>
            <p14:sldId id="363"/>
            <p14:sldId id="341"/>
            <p14:sldId id="342"/>
            <p14:sldId id="346"/>
            <p14:sldId id="3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 autoAdjust="0"/>
    <p:restoredTop sz="86935" autoAdjust="0"/>
  </p:normalViewPr>
  <p:slideViewPr>
    <p:cSldViewPr snapToGrid="0" snapToObjects="1">
      <p:cViewPr varScale="1">
        <p:scale>
          <a:sx n="149" d="100"/>
          <a:sy n="149" d="100"/>
        </p:scale>
        <p:origin x="-450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046B-E3A6-4E43-9D24-8C38ABDF8202}" type="datetimeFigureOut">
              <a:t>23-11-2015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2CFB6-CBE2-1D40-B0FD-77D0D9479B87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425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E0D14-A220-429F-BF6C-DF15AF8B03F9}" type="datetimeFigureOut">
              <a:rPr lang="nl-NL" smtClean="0"/>
              <a:t>23-11-2015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50326-E5DD-4F11-958A-4BFAAE843C9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5316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50326-E5DD-4F11-958A-4BFAAE843C9B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2396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dirty="0" err="1" smtClean="0"/>
              <a:t>SVM’s</a:t>
            </a:r>
            <a:r>
              <a:rPr lang="nl-NL" dirty="0" smtClean="0"/>
              <a:t> are </a:t>
            </a:r>
            <a:r>
              <a:rPr lang="nl-NL" dirty="0" err="1" smtClean="0"/>
              <a:t>rather</a:t>
            </a:r>
            <a:r>
              <a:rPr lang="nl-NL" dirty="0" smtClean="0"/>
              <a:t> new, </a:t>
            </a:r>
            <a:r>
              <a:rPr lang="nl-NL" dirty="0" err="1" smtClean="0"/>
              <a:t>very</a:t>
            </a:r>
            <a:r>
              <a:rPr lang="nl-NL" dirty="0" smtClean="0"/>
              <a:t> </a:t>
            </a:r>
            <a:r>
              <a:rPr lang="nl-NL" dirty="0" err="1" smtClean="0"/>
              <a:t>popular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powerful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50326-E5DD-4F11-958A-4BFAAE843C9B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1456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nl-NL" sz="2000" dirty="0" smtClean="0"/>
              <a:t>This maximum-margin separator is determined by a subset of the </a:t>
            </a:r>
            <a:r>
              <a:rPr lang="en-US" altLang="nl-NL" sz="2000" dirty="0" err="1" smtClean="0"/>
              <a:t>datapoints</a:t>
            </a:r>
            <a:r>
              <a:rPr lang="en-US" altLang="nl-NL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nl-NL" sz="2000" dirty="0" err="1" smtClean="0"/>
              <a:t>Datapoints</a:t>
            </a:r>
            <a:r>
              <a:rPr lang="en-US" altLang="nl-NL" sz="2000" dirty="0" smtClean="0"/>
              <a:t> in this subset  are called “support vectors”.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nl-NL" sz="2000" dirty="0" smtClean="0"/>
              <a:t>It will be useful computationally if only a small fraction of the </a:t>
            </a:r>
            <a:r>
              <a:rPr lang="en-US" altLang="nl-NL" sz="2000" dirty="0" err="1" smtClean="0"/>
              <a:t>datapoints</a:t>
            </a:r>
            <a:r>
              <a:rPr lang="en-US" altLang="nl-NL" sz="2000" dirty="0" smtClean="0"/>
              <a:t> are support vectors, because we use the support vectors to decide which side of the separator a test case is on.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50326-E5DD-4F11-958A-4BFAAE843C9B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1802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dirty="0" err="1" smtClean="0"/>
              <a:t>Task</a:t>
            </a:r>
            <a:r>
              <a:rPr lang="nl-NL" dirty="0" smtClean="0"/>
              <a:t>: </a:t>
            </a:r>
            <a:r>
              <a:rPr lang="nl-NL" dirty="0" err="1" smtClean="0"/>
              <a:t>Find</a:t>
            </a:r>
            <a:r>
              <a:rPr lang="nl-NL" dirty="0" smtClean="0"/>
              <a:t> </a:t>
            </a:r>
            <a:r>
              <a:rPr lang="nl-NL" dirty="0" err="1" smtClean="0"/>
              <a:t>optimal</a:t>
            </a:r>
            <a:r>
              <a:rPr lang="nl-NL" dirty="0" smtClean="0"/>
              <a:t> </a:t>
            </a:r>
            <a:r>
              <a:rPr lang="nl-NL" dirty="0" err="1" smtClean="0"/>
              <a:t>value</a:t>
            </a:r>
            <a:r>
              <a:rPr lang="nl-NL" dirty="0" smtClean="0"/>
              <a:t> of w </a:t>
            </a:r>
            <a:r>
              <a:rPr lang="nl-NL" dirty="0" err="1" smtClean="0"/>
              <a:t>and</a:t>
            </a:r>
            <a:r>
              <a:rPr lang="nl-NL" dirty="0" smtClean="0"/>
              <a:t> 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dirty="0" smtClean="0"/>
              <a:t>The parameter w </a:t>
            </a:r>
            <a:r>
              <a:rPr lang="nl-NL" dirty="0" err="1" smtClean="0"/>
              <a:t>and</a:t>
            </a:r>
            <a:r>
              <a:rPr lang="nl-NL" dirty="0" smtClean="0"/>
              <a:t> b control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hyperplane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thus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decision</a:t>
            </a:r>
            <a:r>
              <a:rPr lang="nl-NL" dirty="0" smtClean="0"/>
              <a:t> </a:t>
            </a:r>
            <a:r>
              <a:rPr lang="nl-NL" dirty="0" err="1" smtClean="0"/>
              <a:t>rule</a:t>
            </a:r>
            <a:r>
              <a:rPr lang="nl-NL" dirty="0" smtClean="0"/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dirty="0" smtClean="0"/>
              <a:t>On </a:t>
            </a:r>
            <a:r>
              <a:rPr lang="nl-NL" dirty="0" err="1" smtClean="0"/>
              <a:t>blackboard</a:t>
            </a:r>
            <a:r>
              <a:rPr lang="nl-NL" dirty="0" smtClean="0"/>
              <a:t>: N = 2 </a:t>
            </a:r>
            <a:r>
              <a:rPr lang="nl-NL" dirty="0" err="1" smtClean="0"/>
              <a:t>becomes</a:t>
            </a:r>
            <a:r>
              <a:rPr lang="nl-NL" dirty="0" smtClean="0"/>
              <a:t> a line, N = 3 </a:t>
            </a:r>
            <a:r>
              <a:rPr lang="nl-NL" dirty="0" err="1" smtClean="0"/>
              <a:t>becomes</a:t>
            </a:r>
            <a:r>
              <a:rPr lang="nl-NL" dirty="0" smtClean="0"/>
              <a:t> a </a:t>
            </a:r>
            <a:r>
              <a:rPr lang="nl-NL" dirty="0" err="1" smtClean="0"/>
              <a:t>plane</a:t>
            </a:r>
            <a:r>
              <a:rPr lang="nl-NL" dirty="0" smtClean="0"/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dirty="0" err="1" smtClean="0"/>
              <a:t>Condition</a:t>
            </a:r>
            <a:r>
              <a:rPr lang="nl-NL" dirty="0" smtClean="0"/>
              <a:t> means: </a:t>
            </a:r>
            <a:r>
              <a:rPr lang="nl-NL" dirty="0" err="1" smtClean="0"/>
              <a:t>all</a:t>
            </a:r>
            <a:r>
              <a:rPr lang="nl-NL" dirty="0" smtClean="0"/>
              <a:t> points are </a:t>
            </a:r>
            <a:r>
              <a:rPr lang="nl-NL" dirty="0" err="1" smtClean="0"/>
              <a:t>lying</a:t>
            </a:r>
            <a:r>
              <a:rPr lang="nl-NL" dirty="0" smtClean="0"/>
              <a:t> on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good</a:t>
            </a:r>
            <a:r>
              <a:rPr lang="nl-NL" dirty="0" smtClean="0"/>
              <a:t> (right) side of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hyperplane</a:t>
            </a:r>
            <a:endParaRPr lang="nl-NL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50326-E5DD-4F11-958A-4BFAAE843C9B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2852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dirty="0" err="1" smtClean="0"/>
              <a:t>All</a:t>
            </a:r>
            <a:r>
              <a:rPr lang="nl-NL" dirty="0" smtClean="0"/>
              <a:t> </a:t>
            </a:r>
            <a:r>
              <a:rPr lang="nl-NL" dirty="0" err="1" smtClean="0"/>
              <a:t>sklearn</a:t>
            </a:r>
            <a:r>
              <a:rPr lang="nl-NL" dirty="0" smtClean="0"/>
              <a:t> </a:t>
            </a:r>
            <a:r>
              <a:rPr lang="nl-NL" dirty="0" err="1" smtClean="0"/>
              <a:t>classifiers</a:t>
            </a:r>
            <a:r>
              <a:rPr lang="nl-NL" dirty="0" smtClean="0"/>
              <a:t> follow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same</a:t>
            </a:r>
            <a:r>
              <a:rPr lang="nl-NL" dirty="0" smtClean="0"/>
              <a:t> </a:t>
            </a:r>
            <a:r>
              <a:rPr lang="nl-NL" dirty="0" err="1" smtClean="0"/>
              <a:t>pattern</a:t>
            </a:r>
            <a:r>
              <a:rPr lang="nl-NL" dirty="0" smtClean="0"/>
              <a:t>!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50326-E5DD-4F11-958A-4BFAAE843C9B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9527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dirty="0" err="1" smtClean="0"/>
              <a:t>Also</a:t>
            </a:r>
            <a:r>
              <a:rPr lang="nl-NL" dirty="0" smtClean="0"/>
              <a:t> make </a:t>
            </a:r>
            <a:r>
              <a:rPr lang="nl-NL" dirty="0" err="1" smtClean="0"/>
              <a:t>example</a:t>
            </a:r>
            <a:r>
              <a:rPr lang="nl-NL" dirty="0" smtClean="0"/>
              <a:t> </a:t>
            </a:r>
            <a:r>
              <a:rPr lang="nl-NL" dirty="0" err="1" smtClean="0"/>
              <a:t>abs</a:t>
            </a:r>
            <a:r>
              <a:rPr lang="nl-NL" dirty="0" smtClean="0"/>
              <a:t>(x1) = </a:t>
            </a:r>
            <a:r>
              <a:rPr lang="nl-NL" dirty="0" err="1" smtClean="0"/>
              <a:t>mirror</a:t>
            </a:r>
            <a:r>
              <a:rPr lang="nl-NL" dirty="0" smtClean="0"/>
              <a:t> </a:t>
            </a:r>
            <a:r>
              <a:rPr lang="nl-NL" dirty="0" err="1" smtClean="0"/>
              <a:t>wrt</a:t>
            </a:r>
            <a:r>
              <a:rPr lang="nl-NL" dirty="0" smtClean="0"/>
              <a:t> y-</a:t>
            </a:r>
            <a:r>
              <a:rPr lang="nl-NL" dirty="0" err="1" smtClean="0"/>
              <a:t>axis</a:t>
            </a:r>
            <a:r>
              <a:rPr lang="nl-NL" dirty="0" smtClean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50326-E5DD-4F11-958A-4BFAAE843C9B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3606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nl-NL" dirty="0" smtClean="0"/>
              <a:t>Titel </a:t>
            </a:r>
            <a:r>
              <a:rPr lang="nl-NL" dirty="0" err="1" smtClean="0"/>
              <a:t>volgblad</a:t>
            </a:r>
            <a:r>
              <a:rPr lang="nl-NL" dirty="0" smtClean="0"/>
              <a:t> </a:t>
            </a:r>
            <a:r>
              <a:rPr lang="nl-NL" dirty="0" err="1" smtClean="0"/>
              <a:t>Arial</a:t>
            </a:r>
            <a:r>
              <a:rPr lang="nl-NL" dirty="0" smtClean="0"/>
              <a:t> 28pt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/>
            </a:lvl2pPr>
          </a:lstStyle>
          <a:p>
            <a:pPr lvl="0"/>
            <a:r>
              <a:rPr lang="nl-NL" dirty="0" smtClean="0"/>
              <a:t>Klik om de tekststijl van het sjabloon te bewerken</a:t>
            </a:r>
          </a:p>
          <a:p>
            <a:pPr lvl="1"/>
            <a:r>
              <a:rPr lang="nl-NL" dirty="0" smtClean="0"/>
              <a:t>Tweede niveau</a:t>
            </a: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970292" y="4641986"/>
            <a:ext cx="829797" cy="273844"/>
          </a:xfrm>
          <a:prstGeom prst="rect">
            <a:avLst/>
          </a:prstGeom>
        </p:spPr>
        <p:txBody>
          <a:bodyPr/>
          <a:lstStyle/>
          <a:p>
            <a:fld id="{CC1A7FFB-7E9A-E347-8F80-8E2C647B3625}" type="slidenum">
              <a:rPr lang="nl-NL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062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 dirty="0" smtClean="0"/>
              <a:t>Titel </a:t>
            </a:r>
            <a:r>
              <a:rPr lang="nl-NL" dirty="0" err="1" smtClean="0"/>
              <a:t>volgblad</a:t>
            </a:r>
            <a:r>
              <a:rPr lang="nl-NL" dirty="0" smtClean="0"/>
              <a:t> </a:t>
            </a:r>
            <a:r>
              <a:rPr lang="nl-NL" dirty="0" err="1" smtClean="0"/>
              <a:t>Arial</a:t>
            </a:r>
            <a:r>
              <a:rPr lang="nl-NL" dirty="0" smtClean="0"/>
              <a:t> 28pt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2894954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2894955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970292" y="4641986"/>
            <a:ext cx="829797" cy="273844"/>
          </a:xfrm>
          <a:prstGeom prst="rect">
            <a:avLst/>
          </a:prstGeom>
        </p:spPr>
        <p:txBody>
          <a:bodyPr/>
          <a:lstStyle/>
          <a:p>
            <a:fld id="{CC1A7FFB-7E9A-E347-8F80-8E2C647B3625}" type="slidenum">
              <a:rPr lang="nl-NL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027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 dirty="0" smtClean="0"/>
              <a:t>Titel </a:t>
            </a:r>
            <a:r>
              <a:rPr lang="nl-NL" dirty="0" err="1" smtClean="0"/>
              <a:t>volgblad</a:t>
            </a:r>
            <a:r>
              <a:rPr lang="nl-NL" dirty="0" smtClean="0"/>
              <a:t> </a:t>
            </a:r>
            <a:r>
              <a:rPr lang="nl-NL" dirty="0" err="1" smtClean="0"/>
              <a:t>Arial</a:t>
            </a:r>
            <a:r>
              <a:rPr lang="nl-NL" dirty="0" smtClean="0"/>
              <a:t> 28pt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285598"/>
            <a:ext cx="4040188" cy="29622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1285598"/>
            <a:ext cx="4041775" cy="29622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4ED2B493-C1EE-714C-B8A9-F38F4D8CE6E7}" type="datetimeFigureOut">
              <a:rPr lang="nl-NL" smtClean="0"/>
              <a:t>23-11-2015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>
          <a:xfrm>
            <a:off x="1738642" y="4767263"/>
            <a:ext cx="4281158" cy="274637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1610267" cy="274637"/>
          </a:xfrm>
          <a:prstGeom prst="rect">
            <a:avLst/>
          </a:prstGeom>
        </p:spPr>
        <p:txBody>
          <a:bodyPr/>
          <a:lstStyle/>
          <a:p>
            <a:fld id="{F3BC6476-EA18-C04A-BD06-B622CA55CE7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815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220939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elblad_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 descr="sheet breedbeeld PPT-7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9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2645832" y="4630341"/>
            <a:ext cx="4136854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10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6970292" y="4641986"/>
            <a:ext cx="829797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1A7FFB-7E9A-E347-8F80-8E2C647B3625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2645832" y="1065389"/>
            <a:ext cx="6108523" cy="2476500"/>
          </a:xfrm>
        </p:spPr>
        <p:txBody>
          <a:bodyPr anchor="t"/>
          <a:lstStyle>
            <a:lvl1pPr>
              <a:defRPr sz="3200" baseline="0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Titel van presentatie bewerken</a:t>
            </a:r>
          </a:p>
        </p:txBody>
      </p:sp>
    </p:spTree>
    <p:extLst>
      <p:ext uri="{BB962C8B-B14F-4D97-AF65-F5344CB8AC3E}">
        <p14:creationId xmlns:p14="http://schemas.microsoft.com/office/powerpoint/2010/main" val="3480479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sheet breedbeeld PPT-7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24362" y="206375"/>
            <a:ext cx="6162437" cy="85725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Titel </a:t>
            </a:r>
            <a:r>
              <a:rPr lang="nl-NL" dirty="0" err="1" smtClean="0"/>
              <a:t>volgblad</a:t>
            </a:r>
            <a:r>
              <a:rPr lang="nl-NL" dirty="0" smtClean="0"/>
              <a:t> </a:t>
            </a:r>
            <a:r>
              <a:rPr lang="nl-NL" dirty="0" err="1" smtClean="0"/>
              <a:t>Arial</a:t>
            </a:r>
            <a:r>
              <a:rPr lang="nl-NL" dirty="0" smtClean="0"/>
              <a:t> 28pt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2524361" y="1200151"/>
            <a:ext cx="3007423" cy="2894954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664235" y="1200150"/>
            <a:ext cx="3022565" cy="2894955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524361" y="4630341"/>
            <a:ext cx="4258325" cy="273844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970292" y="4641986"/>
            <a:ext cx="829797" cy="273844"/>
          </a:xfrm>
          <a:prstGeom prst="rect">
            <a:avLst/>
          </a:prstGeom>
        </p:spPr>
        <p:txBody>
          <a:bodyPr/>
          <a:lstStyle/>
          <a:p>
            <a:fld id="{CC1A7FFB-7E9A-E347-8F80-8E2C647B3625}" type="slidenum">
              <a:rPr lang="nl-NL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737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sheet breedbeeld PPT-5.jp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Titel van presentatie, </a:t>
            </a:r>
            <a:r>
              <a:rPr lang="nl-NL" dirty="0" err="1" smtClean="0"/>
              <a:t>Arial</a:t>
            </a:r>
            <a:r>
              <a:rPr lang="nl-NL" dirty="0" smtClean="0"/>
              <a:t> 32pt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2874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tekststijl van het sjabloon te bewerken</a:t>
            </a:r>
          </a:p>
        </p:txBody>
      </p:sp>
      <p:sp>
        <p:nvSpPr>
          <p:cNvPr id="10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nl-NL" dirty="0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970292" y="4641986"/>
            <a:ext cx="82979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CC1A7FFB-7E9A-E347-8F80-8E2C647B3625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9956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5" r:id="rId2"/>
    <p:sldLayoutId id="2147483826" r:id="rId3"/>
    <p:sldLayoutId id="2147483830" r:id="rId4"/>
    <p:sldLayoutId id="2147483831" r:id="rId5"/>
    <p:sldLayoutId id="2147483832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kern="1200" baseline="0">
          <a:solidFill>
            <a:srgbClr val="66006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0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analyticsvidhya.com/wp-content/uploads/2015/05/kfolds.pn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rchive.ics.uci.edu/ml/" TargetMode="External"/><Relationship Id="rId2" Type="http://schemas.openxmlformats.org/officeDocument/2006/relationships/hyperlink" Target="https://www.udacity.com/course/intro-to-machine-learning--ud12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9.wmf"/><Relationship Id="rId18" Type="http://schemas.openxmlformats.org/officeDocument/2006/relationships/image" Target="../media/image11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wmf"/><Relationship Id="rId12" Type="http://schemas.openxmlformats.org/officeDocument/2006/relationships/oleObject" Target="../embeddings/oleObject5.bin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wmf"/><Relationship Id="rId20" Type="http://schemas.openxmlformats.org/officeDocument/2006/relationships/image" Target="../media/image12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5" Type="http://schemas.openxmlformats.org/officeDocument/2006/relationships/oleObject" Target="../embeddings/oleObject7.bin"/><Relationship Id="rId10" Type="http://schemas.openxmlformats.org/officeDocument/2006/relationships/oleObject" Target="../embeddings/oleObject4.bin"/><Relationship Id="rId19" Type="http://schemas.openxmlformats.org/officeDocument/2006/relationships/oleObject" Target="../embeddings/oleObject9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ADS ML – Week 5</a:t>
            </a:r>
            <a:br>
              <a:rPr lang="nl-NL" dirty="0" smtClean="0"/>
            </a:b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Support Vector Machines</a:t>
            </a:r>
            <a:br>
              <a:rPr lang="nl-NL" dirty="0" smtClean="0"/>
            </a:br>
            <a:r>
              <a:rPr lang="nl-NL" dirty="0" smtClean="0"/>
              <a:t>&amp; Evaluation </a:t>
            </a:r>
            <a:r>
              <a:rPr lang="nl-NL" dirty="0" err="1" smtClean="0"/>
              <a:t>Metrics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7557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Linear</a:t>
            </a:r>
            <a:r>
              <a:rPr lang="nl-NL" dirty="0" smtClean="0"/>
              <a:t> SVM – Code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nl-NL" sz="2100" dirty="0" smtClean="0"/>
              <a:t>Import </a:t>
            </a:r>
            <a:r>
              <a:rPr lang="nl-NL" sz="2100" dirty="0" err="1" smtClean="0"/>
              <a:t>sklearn</a:t>
            </a:r>
            <a:r>
              <a:rPr lang="nl-NL" sz="2100" dirty="0" smtClean="0"/>
              <a:t> stuff</a:t>
            </a:r>
          </a:p>
          <a:p>
            <a:endParaRPr lang="nl-NL" sz="2100" dirty="0"/>
          </a:p>
          <a:p>
            <a:endParaRPr lang="nl-NL" sz="2100" dirty="0" smtClean="0"/>
          </a:p>
          <a:p>
            <a:r>
              <a:rPr lang="nl-NL" sz="2100" dirty="0" err="1" smtClean="0"/>
              <a:t>Create</a:t>
            </a:r>
            <a:r>
              <a:rPr lang="nl-NL" sz="2100" dirty="0" smtClean="0"/>
              <a:t> </a:t>
            </a:r>
            <a:r>
              <a:rPr lang="nl-NL" sz="2100" dirty="0" err="1" smtClean="0"/>
              <a:t>classifier</a:t>
            </a:r>
            <a:endParaRPr lang="nl-NL" sz="2100" dirty="0" smtClean="0"/>
          </a:p>
          <a:p>
            <a:r>
              <a:rPr lang="nl-NL" sz="2100" dirty="0" smtClean="0"/>
              <a:t>Fit </a:t>
            </a:r>
            <a:r>
              <a:rPr lang="nl-NL" sz="2100" dirty="0" err="1" smtClean="0"/>
              <a:t>it</a:t>
            </a:r>
            <a:r>
              <a:rPr lang="nl-NL" sz="2100" dirty="0" smtClean="0"/>
              <a:t> </a:t>
            </a:r>
            <a:r>
              <a:rPr lang="nl-NL" sz="2100" dirty="0" err="1" smtClean="0"/>
              <a:t>with</a:t>
            </a:r>
            <a:r>
              <a:rPr lang="nl-NL" sz="2100" dirty="0" smtClean="0"/>
              <a:t> training data</a:t>
            </a:r>
          </a:p>
          <a:p>
            <a:endParaRPr lang="nl-NL" dirty="0" smtClean="0"/>
          </a:p>
          <a:p>
            <a:r>
              <a:rPr lang="nl-NL" dirty="0" err="1" smtClean="0"/>
              <a:t>Use</a:t>
            </a:r>
            <a:r>
              <a:rPr lang="nl-NL" dirty="0" smtClean="0"/>
              <a:t> </a:t>
            </a:r>
            <a:r>
              <a:rPr lang="nl-NL" dirty="0" err="1" smtClean="0"/>
              <a:t>clasiifier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do </a:t>
            </a:r>
            <a:r>
              <a:rPr lang="nl-NL" dirty="0" err="1" smtClean="0"/>
              <a:t>predictions</a:t>
            </a:r>
            <a:r>
              <a:rPr lang="nl-NL" dirty="0" smtClean="0"/>
              <a:t> on test set</a:t>
            </a:r>
          </a:p>
          <a:p>
            <a:r>
              <a:rPr lang="nl-NL" dirty="0" err="1" smtClean="0"/>
              <a:t>Evaluate</a:t>
            </a:r>
            <a:r>
              <a:rPr lang="nl-NL" dirty="0" smtClean="0"/>
              <a:t> </a:t>
            </a:r>
            <a:r>
              <a:rPr lang="nl-NL" dirty="0" err="1" smtClean="0"/>
              <a:t>classifier</a:t>
            </a:r>
            <a:r>
              <a:rPr lang="nl-NL" dirty="0" smtClean="0"/>
              <a:t>, </a:t>
            </a:r>
            <a:r>
              <a:rPr lang="nl-NL" dirty="0" err="1" smtClean="0"/>
              <a:t>measure</a:t>
            </a:r>
            <a:r>
              <a:rPr lang="nl-NL" dirty="0" smtClean="0"/>
              <a:t> </a:t>
            </a:r>
            <a:r>
              <a:rPr lang="nl-NL" dirty="0" err="1" smtClean="0"/>
              <a:t>accuracy</a:t>
            </a:r>
            <a:r>
              <a:rPr lang="nl-NL" dirty="0" smtClean="0"/>
              <a:t> (of test set!)</a:t>
            </a:r>
            <a:endParaRPr lang="nl-NL" dirty="0"/>
          </a:p>
          <a:p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1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sklearn.svm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SVC</a:t>
            </a:r>
          </a:p>
          <a:p>
            <a:r>
              <a:rPr lang="en-US" sz="2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sklearn.metrics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accuracy_score</a:t>
            </a:r>
            <a:endParaRPr lang="en-US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clf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= SVC(kernel="linear")</a:t>
            </a:r>
          </a:p>
          <a:p>
            <a:r>
              <a:rPr lang="en-US" sz="2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clf.fit</a:t>
            </a: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features_train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labels_train</a:t>
            </a: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clf.predict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features_test</a:t>
            </a: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acc</a:t>
            </a: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accuracy_score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labels_test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8070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Non-</a:t>
            </a:r>
            <a:r>
              <a:rPr lang="nl-NL" dirty="0" err="1" smtClean="0"/>
              <a:t>linear</a:t>
            </a:r>
            <a:r>
              <a:rPr lang="nl-NL" dirty="0" smtClean="0"/>
              <a:t> SVM 1 – </a:t>
            </a:r>
            <a:r>
              <a:rPr lang="nl-NL" dirty="0" err="1" smtClean="0"/>
              <a:t>Problem</a:t>
            </a:r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[Show </a:t>
            </a:r>
            <a:r>
              <a:rPr lang="nl-NL" dirty="0" err="1" smtClean="0">
                <a:solidFill>
                  <a:schemeClr val="bg1">
                    <a:lumMod val="50000"/>
                  </a:schemeClr>
                </a:solidFill>
              </a:rPr>
              <a:t>circular</a:t>
            </a:r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l-NL" dirty="0" err="1" smtClean="0">
                <a:solidFill>
                  <a:schemeClr val="bg1">
                    <a:lumMod val="50000"/>
                  </a:schemeClr>
                </a:solidFill>
              </a:rPr>
              <a:t>distribution</a:t>
            </a:r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 of data points in </a:t>
            </a:r>
            <a:r>
              <a:rPr lang="nl-NL" dirty="0" err="1" smtClean="0">
                <a:solidFill>
                  <a:schemeClr val="bg1">
                    <a:lumMod val="50000"/>
                  </a:schemeClr>
                </a:solidFill>
              </a:rPr>
              <a:t>scatter</a:t>
            </a:r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 plot]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 smtClean="0"/>
              <a:t>It is </a:t>
            </a:r>
            <a:r>
              <a:rPr lang="nl-NL" dirty="0" err="1" smtClean="0"/>
              <a:t>really</a:t>
            </a:r>
            <a:r>
              <a:rPr lang="nl-NL" dirty="0" smtClean="0"/>
              <a:t> hard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define</a:t>
            </a:r>
            <a:r>
              <a:rPr lang="nl-NL" dirty="0" smtClean="0"/>
              <a:t> a </a:t>
            </a:r>
            <a:r>
              <a:rPr lang="nl-NL" dirty="0" err="1" smtClean="0"/>
              <a:t>linear</a:t>
            </a:r>
            <a:r>
              <a:rPr lang="nl-NL" dirty="0" smtClean="0"/>
              <a:t> </a:t>
            </a:r>
            <a:r>
              <a:rPr lang="nl-NL" dirty="0" err="1" smtClean="0"/>
              <a:t>boundary</a:t>
            </a:r>
            <a:r>
              <a:rPr lang="nl-NL" dirty="0" smtClean="0"/>
              <a:t> </a:t>
            </a:r>
            <a:r>
              <a:rPr lang="nl-NL" dirty="0" err="1" smtClean="0"/>
              <a:t>surface</a:t>
            </a:r>
            <a:r>
              <a:rPr lang="nl-NL" dirty="0" smtClean="0"/>
              <a:t> in </a:t>
            </a:r>
            <a:r>
              <a:rPr lang="nl-NL" dirty="0" err="1" smtClean="0"/>
              <a:t>this</a:t>
            </a:r>
            <a:r>
              <a:rPr lang="nl-NL" dirty="0" smtClean="0"/>
              <a:t> case!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24685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Non-</a:t>
            </a:r>
            <a:r>
              <a:rPr lang="nl-NL" dirty="0" err="1"/>
              <a:t>linear</a:t>
            </a:r>
            <a:r>
              <a:rPr lang="nl-NL" dirty="0"/>
              <a:t> SVM </a:t>
            </a:r>
            <a:r>
              <a:rPr lang="nl-NL" dirty="0" smtClean="0"/>
              <a:t>2 – </a:t>
            </a:r>
            <a:r>
              <a:rPr lang="nl-NL" dirty="0" err="1" smtClean="0"/>
              <a:t>Example</a:t>
            </a:r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 err="1" smtClean="0"/>
              <a:t>Now</a:t>
            </a:r>
            <a:r>
              <a:rPr lang="nl-NL" dirty="0" smtClean="0"/>
              <a:t> </a:t>
            </a:r>
            <a:r>
              <a:rPr lang="nl-NL" dirty="0" err="1" smtClean="0"/>
              <a:t>try</a:t>
            </a:r>
            <a:r>
              <a:rPr lang="nl-NL" dirty="0" smtClean="0"/>
              <a:t> new feature:</a:t>
            </a:r>
            <a:br>
              <a:rPr lang="nl-NL" dirty="0" smtClean="0"/>
            </a:br>
            <a:r>
              <a:rPr lang="el-GR" dirty="0" smtClean="0"/>
              <a:t>χ </a:t>
            </a:r>
            <a:r>
              <a:rPr lang="nl-NL" dirty="0" smtClean="0"/>
              <a:t>= x1</a:t>
            </a:r>
            <a:r>
              <a:rPr lang="nl-NL" baseline="30000" dirty="0" smtClean="0"/>
              <a:t>2</a:t>
            </a:r>
            <a:r>
              <a:rPr lang="nl-NL" dirty="0" smtClean="0"/>
              <a:t> + x2</a:t>
            </a:r>
            <a:r>
              <a:rPr lang="nl-NL" baseline="30000" dirty="0" smtClean="0"/>
              <a:t>2  </a:t>
            </a:r>
            <a:r>
              <a:rPr lang="nl-NL" dirty="0"/>
              <a:t>(= </a:t>
            </a:r>
            <a:r>
              <a:rPr lang="nl-NL" dirty="0" err="1"/>
              <a:t>distance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origin</a:t>
            </a:r>
            <a:r>
              <a:rPr lang="nl-NL" dirty="0"/>
              <a:t>)</a:t>
            </a:r>
          </a:p>
          <a:p>
            <a:endParaRPr lang="nl-NL" baseline="3000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[Show </a:t>
            </a:r>
            <a:r>
              <a:rPr lang="nl-NL" dirty="0" err="1">
                <a:solidFill>
                  <a:schemeClr val="bg1">
                    <a:lumMod val="50000"/>
                  </a:schemeClr>
                </a:solidFill>
              </a:rPr>
              <a:t>circular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50000"/>
                  </a:schemeClr>
                </a:solidFill>
              </a:rPr>
              <a:t>distribution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 of data points in </a:t>
            </a:r>
            <a:r>
              <a:rPr lang="nl-NL" dirty="0" err="1">
                <a:solidFill>
                  <a:schemeClr val="bg1">
                    <a:lumMod val="50000"/>
                  </a:schemeClr>
                </a:solidFill>
              </a:rPr>
              <a:t>scatter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 plot]</a:t>
            </a:r>
          </a:p>
          <a:p>
            <a:endParaRPr lang="nl-NL" dirty="0"/>
          </a:p>
        </p:txBody>
      </p:sp>
      <p:sp>
        <p:nvSpPr>
          <p:cNvPr id="5" name="Afgeronde rechthoek 4"/>
          <p:cNvSpPr/>
          <p:nvPr/>
        </p:nvSpPr>
        <p:spPr>
          <a:xfrm>
            <a:off x="1681728" y="2720820"/>
            <a:ext cx="1214938" cy="79930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SVM</a:t>
            </a:r>
            <a:endParaRPr lang="nl-NL" dirty="0"/>
          </a:p>
        </p:txBody>
      </p:sp>
      <p:cxnSp>
        <p:nvCxnSpPr>
          <p:cNvPr id="7" name="Rechte verbindingslijn met pijl 6"/>
          <p:cNvCxnSpPr/>
          <p:nvPr/>
        </p:nvCxnSpPr>
        <p:spPr>
          <a:xfrm>
            <a:off x="952766" y="3373049"/>
            <a:ext cx="72896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met pijl 8"/>
          <p:cNvCxnSpPr>
            <a:endCxn id="5" idx="1"/>
          </p:cNvCxnSpPr>
          <p:nvPr/>
        </p:nvCxnSpPr>
        <p:spPr>
          <a:xfrm>
            <a:off x="952766" y="3120470"/>
            <a:ext cx="72896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"/>
          <p:cNvCxnSpPr/>
          <p:nvPr/>
        </p:nvCxnSpPr>
        <p:spPr>
          <a:xfrm>
            <a:off x="952766" y="2899863"/>
            <a:ext cx="7289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14"/>
          <p:cNvCxnSpPr>
            <a:stCxn id="5" idx="3"/>
          </p:cNvCxnSpPr>
          <p:nvPr/>
        </p:nvCxnSpPr>
        <p:spPr>
          <a:xfrm flipV="1">
            <a:off x="2896666" y="3120470"/>
            <a:ext cx="66501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kstvak 15"/>
          <p:cNvSpPr txBox="1"/>
          <p:nvPr/>
        </p:nvSpPr>
        <p:spPr>
          <a:xfrm>
            <a:off x="3561684" y="2935804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label</a:t>
            </a:r>
            <a:endParaRPr lang="nl-NL" dirty="0"/>
          </a:p>
        </p:txBody>
      </p:sp>
      <p:sp>
        <p:nvSpPr>
          <p:cNvPr id="17" name="Tekstvak 16"/>
          <p:cNvSpPr txBox="1"/>
          <p:nvPr/>
        </p:nvSpPr>
        <p:spPr>
          <a:xfrm>
            <a:off x="895337" y="253615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x</a:t>
            </a:r>
            <a:r>
              <a:rPr lang="nl-NL" dirty="0" smtClean="0"/>
              <a:t>1</a:t>
            </a:r>
            <a:endParaRPr lang="nl-NL" dirty="0"/>
          </a:p>
        </p:txBody>
      </p:sp>
      <p:sp>
        <p:nvSpPr>
          <p:cNvPr id="18" name="Tekstvak 17"/>
          <p:cNvSpPr txBox="1"/>
          <p:nvPr/>
        </p:nvSpPr>
        <p:spPr>
          <a:xfrm>
            <a:off x="494265" y="2935805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x2</a:t>
            </a:r>
            <a:endParaRPr lang="nl-NL" dirty="0"/>
          </a:p>
        </p:txBody>
      </p:sp>
      <p:sp>
        <p:nvSpPr>
          <p:cNvPr id="19" name="Tekstvak 18"/>
          <p:cNvSpPr txBox="1"/>
          <p:nvPr/>
        </p:nvSpPr>
        <p:spPr>
          <a:xfrm>
            <a:off x="954648" y="337305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χ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71937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Non-</a:t>
            </a:r>
            <a:r>
              <a:rPr lang="nl-NL" dirty="0" err="1"/>
              <a:t>linear</a:t>
            </a:r>
            <a:r>
              <a:rPr lang="nl-NL" dirty="0"/>
              <a:t> SVM </a:t>
            </a:r>
            <a:r>
              <a:rPr lang="nl-NL" dirty="0" smtClean="0"/>
              <a:t>3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/>
              <a:t>x</a:t>
            </a:r>
            <a:r>
              <a:rPr lang="nl-NL" dirty="0" smtClean="0"/>
              <a:t>1, x2</a:t>
            </a:r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r>
              <a:rPr lang="nl-NL" dirty="0" smtClean="0"/>
              <a:t>Non-</a:t>
            </a:r>
            <a:r>
              <a:rPr lang="nl-NL" dirty="0" err="1" smtClean="0"/>
              <a:t>linear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err="1" smtClean="0"/>
              <a:t>decision</a:t>
            </a:r>
            <a:r>
              <a:rPr lang="nl-NL" dirty="0" smtClean="0"/>
              <a:t> </a:t>
            </a:r>
            <a:br>
              <a:rPr lang="nl-NL" dirty="0" smtClean="0"/>
            </a:br>
            <a:r>
              <a:rPr lang="nl-NL" dirty="0" err="1" smtClean="0"/>
              <a:t>boundary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/>
              <a:t>x</a:t>
            </a:r>
            <a:r>
              <a:rPr lang="nl-NL" dirty="0" smtClean="0"/>
              <a:t>1, x2, x3, x4, x5</a:t>
            </a:r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r>
              <a:rPr lang="nl-NL" dirty="0" err="1" smtClean="0"/>
              <a:t>Solve</a:t>
            </a:r>
            <a:r>
              <a:rPr lang="nl-NL" dirty="0" smtClean="0"/>
              <a:t> </a:t>
            </a:r>
            <a:r>
              <a:rPr lang="nl-NL" dirty="0" err="1" smtClean="0"/>
              <a:t>problem</a:t>
            </a:r>
            <a:r>
              <a:rPr lang="nl-NL" dirty="0"/>
              <a:t> </a:t>
            </a:r>
            <a:r>
              <a:rPr lang="nl-NL" dirty="0" smtClean="0"/>
              <a:t>(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linear</a:t>
            </a:r>
            <a:r>
              <a:rPr lang="nl-NL" dirty="0" smtClean="0"/>
              <a:t> SVM)</a:t>
            </a:r>
            <a:endParaRPr lang="nl-NL" dirty="0"/>
          </a:p>
        </p:txBody>
      </p:sp>
      <p:cxnSp>
        <p:nvCxnSpPr>
          <p:cNvPr id="6" name="Rechte verbindingslijn met pijl 5"/>
          <p:cNvCxnSpPr/>
          <p:nvPr/>
        </p:nvCxnSpPr>
        <p:spPr>
          <a:xfrm>
            <a:off x="2979793" y="1413164"/>
            <a:ext cx="124690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kstvak 6"/>
          <p:cNvSpPr txBox="1"/>
          <p:nvPr/>
        </p:nvSpPr>
        <p:spPr>
          <a:xfrm>
            <a:off x="2860255" y="1598601"/>
            <a:ext cx="14859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 smtClean="0"/>
              <a:t>Change input </a:t>
            </a:r>
            <a:br>
              <a:rPr lang="nl-NL" dirty="0" smtClean="0"/>
            </a:b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higher</a:t>
            </a:r>
            <a:r>
              <a:rPr lang="nl-NL" dirty="0" smtClean="0"/>
              <a:t> </a:t>
            </a:r>
            <a:br>
              <a:rPr lang="nl-NL" dirty="0" smtClean="0"/>
            </a:br>
            <a:r>
              <a:rPr lang="nl-NL" dirty="0" err="1" smtClean="0"/>
              <a:t>dimensional</a:t>
            </a:r>
            <a:r>
              <a:rPr lang="nl-NL" dirty="0" smtClean="0"/>
              <a:t> </a:t>
            </a:r>
            <a:br>
              <a:rPr lang="nl-NL" dirty="0" smtClean="0"/>
            </a:br>
            <a:r>
              <a:rPr lang="nl-NL" dirty="0" err="1" smtClean="0"/>
              <a:t>space</a:t>
            </a:r>
            <a:endParaRPr lang="nl-NL" dirty="0"/>
          </a:p>
        </p:txBody>
      </p:sp>
      <p:cxnSp>
        <p:nvCxnSpPr>
          <p:cNvPr id="9" name="Rechte verbindingslijn met pijl 8"/>
          <p:cNvCxnSpPr/>
          <p:nvPr/>
        </p:nvCxnSpPr>
        <p:spPr>
          <a:xfrm flipH="1">
            <a:off x="3037343" y="3248358"/>
            <a:ext cx="118935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kstvak 9"/>
          <p:cNvSpPr txBox="1"/>
          <p:nvPr/>
        </p:nvSpPr>
        <p:spPr>
          <a:xfrm>
            <a:off x="2823341" y="3381575"/>
            <a:ext cx="1617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 err="1" smtClean="0"/>
              <a:t>Transform</a:t>
            </a:r>
            <a:r>
              <a:rPr lang="nl-NL" dirty="0" smtClean="0"/>
              <a:t> back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23369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Non-</a:t>
            </a:r>
            <a:r>
              <a:rPr lang="nl-NL" dirty="0" err="1"/>
              <a:t>linear</a:t>
            </a:r>
            <a:r>
              <a:rPr lang="nl-NL" dirty="0"/>
              <a:t> SVM </a:t>
            </a:r>
            <a:r>
              <a:rPr lang="nl-NL" dirty="0" smtClean="0"/>
              <a:t>4 – </a:t>
            </a:r>
            <a:r>
              <a:rPr lang="nl-NL" dirty="0" err="1" smtClean="0"/>
              <a:t>Kernel</a:t>
            </a:r>
            <a:r>
              <a:rPr lang="nl-NL" dirty="0" smtClean="0"/>
              <a:t> Trick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Most real-</a:t>
            </a:r>
            <a:r>
              <a:rPr lang="nl-NL" dirty="0" err="1" smtClean="0"/>
              <a:t>world</a:t>
            </a:r>
            <a:r>
              <a:rPr lang="nl-NL" dirty="0" smtClean="0"/>
              <a:t> </a:t>
            </a:r>
            <a:r>
              <a:rPr lang="nl-NL" dirty="0" err="1" smtClean="0"/>
              <a:t>problems</a:t>
            </a:r>
            <a:r>
              <a:rPr lang="nl-NL" dirty="0" smtClean="0"/>
              <a:t> are 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linear</a:t>
            </a:r>
            <a:r>
              <a:rPr lang="nl-NL" dirty="0" smtClean="0"/>
              <a:t> </a:t>
            </a:r>
            <a:r>
              <a:rPr lang="nl-NL" dirty="0" err="1" smtClean="0"/>
              <a:t>separable</a:t>
            </a:r>
            <a:r>
              <a:rPr lang="nl-NL" dirty="0" smtClean="0"/>
              <a:t>.</a:t>
            </a:r>
          </a:p>
          <a:p>
            <a:r>
              <a:rPr lang="nl-NL" dirty="0" err="1" smtClean="0"/>
              <a:t>Transformation</a:t>
            </a:r>
            <a:r>
              <a:rPr lang="nl-NL" dirty="0" smtClean="0"/>
              <a:t>: </a:t>
            </a:r>
          </a:p>
          <a:p>
            <a:pPr lvl="1"/>
            <a:r>
              <a:rPr lang="nl-NL" dirty="0" err="1"/>
              <a:t>P</a:t>
            </a:r>
            <a:r>
              <a:rPr lang="nl-NL" dirty="0" err="1" smtClean="0"/>
              <a:t>olynomiale</a:t>
            </a:r>
            <a:r>
              <a:rPr lang="nl-NL" dirty="0" smtClean="0"/>
              <a:t> </a:t>
            </a:r>
            <a:r>
              <a:rPr lang="nl-NL" dirty="0" err="1"/>
              <a:t>kernel</a:t>
            </a:r>
            <a:endParaRPr lang="nl-NL" dirty="0"/>
          </a:p>
          <a:p>
            <a:pPr lvl="1"/>
            <a:r>
              <a:rPr lang="nl-NL" dirty="0" err="1" smtClean="0"/>
              <a:t>Radial</a:t>
            </a:r>
            <a:r>
              <a:rPr lang="nl-NL" dirty="0" smtClean="0"/>
              <a:t> </a:t>
            </a:r>
            <a:r>
              <a:rPr lang="nl-NL" dirty="0"/>
              <a:t>basis </a:t>
            </a:r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kernel</a:t>
            </a:r>
            <a:r>
              <a:rPr lang="nl-NL" dirty="0"/>
              <a:t> (RBF</a:t>
            </a:r>
            <a:r>
              <a:rPr lang="nl-NL" dirty="0" smtClean="0"/>
              <a:t>)</a:t>
            </a:r>
          </a:p>
          <a:p>
            <a:r>
              <a:rPr lang="nl-NL" dirty="0" err="1" smtClean="0"/>
              <a:t>This</a:t>
            </a:r>
            <a:r>
              <a:rPr lang="nl-NL" dirty="0" smtClean="0"/>
              <a:t> is </a:t>
            </a:r>
            <a:r>
              <a:rPr lang="nl-NL" dirty="0" err="1" smtClean="0"/>
              <a:t>called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“</a:t>
            </a:r>
            <a:r>
              <a:rPr lang="nl-NL" dirty="0" err="1" smtClean="0"/>
              <a:t>kernel</a:t>
            </a:r>
            <a:r>
              <a:rPr lang="nl-NL" dirty="0" smtClean="0"/>
              <a:t> trick”</a:t>
            </a:r>
            <a:endParaRPr lang="nl-NL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735201"/>
            <a:ext cx="4038600" cy="1825497"/>
          </a:xfrm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7815530"/>
              </p:ext>
            </p:extLst>
          </p:nvPr>
        </p:nvGraphicFramePr>
        <p:xfrm>
          <a:off x="2739518" y="1908618"/>
          <a:ext cx="1161070" cy="342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Equation" r:id="rId4" imgW="774360" imgH="228600" progId="Equation.3">
                  <p:embed/>
                </p:oleObj>
              </mc:Choice>
              <mc:Fallback>
                <p:oleObj name="Equation" r:id="rId4" imgW="7743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39518" y="1908618"/>
                        <a:ext cx="1161070" cy="3426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145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Non-</a:t>
            </a:r>
            <a:r>
              <a:rPr lang="nl-NL" dirty="0" err="1" smtClean="0"/>
              <a:t>linear</a:t>
            </a:r>
            <a:r>
              <a:rPr lang="nl-NL" dirty="0" smtClean="0"/>
              <a:t> SVM 5 – Code &amp; Hyperparameters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 err="1" smtClean="0"/>
              <a:t>Arguments</a:t>
            </a:r>
            <a:r>
              <a:rPr lang="nl-NL" dirty="0" smtClean="0"/>
              <a:t>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you</a:t>
            </a:r>
            <a:r>
              <a:rPr lang="nl-NL" dirty="0" smtClean="0"/>
              <a:t> pass </a:t>
            </a:r>
            <a:r>
              <a:rPr lang="nl-NL" dirty="0" err="1" smtClean="0"/>
              <a:t>when</a:t>
            </a:r>
            <a:r>
              <a:rPr lang="nl-NL" dirty="0" smtClean="0"/>
              <a:t> </a:t>
            </a:r>
            <a:r>
              <a:rPr lang="nl-NL" dirty="0" err="1" smtClean="0"/>
              <a:t>you</a:t>
            </a:r>
            <a:r>
              <a:rPr lang="nl-NL" dirty="0" smtClean="0"/>
              <a:t> </a:t>
            </a:r>
            <a:r>
              <a:rPr lang="nl-NL" dirty="0" err="1" smtClean="0"/>
              <a:t>create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classifier</a:t>
            </a:r>
            <a:r>
              <a:rPr lang="nl-NL" dirty="0" smtClean="0"/>
              <a:t>.</a:t>
            </a:r>
          </a:p>
          <a:p>
            <a:endParaRPr lang="nl-NL" dirty="0"/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SVC(kernel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rbf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“,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C = 100.0,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gamma = 1.0 )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 err="1" smtClean="0"/>
              <a:t>Kernel</a:t>
            </a:r>
            <a:r>
              <a:rPr lang="nl-NL" dirty="0" smtClean="0"/>
              <a:t> – { </a:t>
            </a:r>
            <a:r>
              <a:rPr lang="nl-N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linear</a:t>
            </a:r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, poly, </a:t>
            </a:r>
            <a:r>
              <a:rPr lang="nl-N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sigmoid</a:t>
            </a:r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rbf</a:t>
            </a:r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dirty="0" smtClean="0"/>
              <a:t>}</a:t>
            </a:r>
          </a:p>
          <a:p>
            <a:r>
              <a:rPr lang="nl-NL" dirty="0" smtClean="0"/>
              <a:t>C – </a:t>
            </a:r>
            <a:r>
              <a:rPr lang="en-US" sz="1200" dirty="0" smtClean="0"/>
              <a:t>trades off </a:t>
            </a:r>
            <a:r>
              <a:rPr lang="en-US" sz="1200" dirty="0"/>
              <a:t>misclassification of training </a:t>
            </a:r>
            <a:r>
              <a:rPr lang="en-US" sz="1200" dirty="0" smtClean="0"/>
              <a:t>samples </a:t>
            </a:r>
            <a:r>
              <a:rPr lang="en-US" sz="1200" dirty="0"/>
              <a:t>against simplicity of the decision surface. A low C makes the decision surface smooth, while a high C aims at classifying all training </a:t>
            </a:r>
            <a:r>
              <a:rPr lang="en-US" sz="1200" dirty="0" smtClean="0"/>
              <a:t>samples correctly </a:t>
            </a:r>
            <a:r>
              <a:rPr lang="en-US" sz="1200" dirty="0"/>
              <a:t>by </a:t>
            </a:r>
            <a:r>
              <a:rPr lang="en-US" sz="1200" dirty="0" smtClean="0"/>
              <a:t>giving </a:t>
            </a:r>
            <a:r>
              <a:rPr lang="en-US" sz="1200" dirty="0"/>
              <a:t>the model freedom to select more samples </a:t>
            </a:r>
            <a:r>
              <a:rPr lang="en-US" sz="1200" dirty="0" smtClean="0"/>
              <a:t>as support </a:t>
            </a:r>
            <a:r>
              <a:rPr lang="en-US" sz="1200" dirty="0"/>
              <a:t>vectors.</a:t>
            </a:r>
            <a:endParaRPr lang="nl-NL" sz="1200" dirty="0"/>
          </a:p>
          <a:p>
            <a:r>
              <a:rPr lang="nl-NL" dirty="0" smtClean="0"/>
              <a:t>Gamma - </a:t>
            </a:r>
            <a:r>
              <a:rPr lang="en-US" sz="1300" dirty="0"/>
              <a:t>defines how far the influence of a single training example reaches, with low values meaning ‘far’ and high values meaning ‘close’. </a:t>
            </a:r>
            <a:r>
              <a:rPr lang="en-US" sz="1300" dirty="0" smtClean="0"/>
              <a:t>Gamma can </a:t>
            </a:r>
            <a:r>
              <a:rPr lang="en-US" sz="1300" dirty="0"/>
              <a:t>be seen as the inverse of the radius of influence of samples selected by the model as support </a:t>
            </a:r>
            <a:r>
              <a:rPr lang="en-US" sz="1300" dirty="0" smtClean="0"/>
              <a:t>vectors.</a:t>
            </a:r>
            <a:endParaRPr lang="nl-NL" sz="1300" dirty="0"/>
          </a:p>
        </p:txBody>
      </p:sp>
    </p:spTree>
    <p:extLst>
      <p:ext uri="{BB962C8B-B14F-4D97-AF65-F5344CB8AC3E}">
        <p14:creationId xmlns:p14="http://schemas.microsoft.com/office/powerpoint/2010/main" val="3149616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SVM Summary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 smtClean="0"/>
              <a:t>Works </a:t>
            </a:r>
            <a:r>
              <a:rPr lang="nl-NL" dirty="0" err="1" smtClean="0"/>
              <a:t>really</a:t>
            </a:r>
            <a:r>
              <a:rPr lang="nl-NL" dirty="0" smtClean="0"/>
              <a:t> well in </a:t>
            </a:r>
            <a:r>
              <a:rPr lang="nl-NL" dirty="0" err="1" smtClean="0"/>
              <a:t>many</a:t>
            </a:r>
            <a:r>
              <a:rPr lang="nl-NL" dirty="0" smtClean="0"/>
              <a:t> </a:t>
            </a:r>
            <a:r>
              <a:rPr lang="nl-NL" dirty="0" err="1" smtClean="0"/>
              <a:t>complicated</a:t>
            </a:r>
            <a:r>
              <a:rPr lang="nl-NL" dirty="0" smtClean="0"/>
              <a:t> </a:t>
            </a:r>
            <a:r>
              <a:rPr lang="nl-NL" dirty="0" err="1" smtClean="0"/>
              <a:t>domains</a:t>
            </a:r>
            <a:r>
              <a:rPr lang="nl-NL" dirty="0" smtClean="0"/>
              <a:t> (image processing)</a:t>
            </a:r>
          </a:p>
          <a:p>
            <a:r>
              <a:rPr lang="nl-NL" dirty="0" err="1" smtClean="0"/>
              <a:t>Work</a:t>
            </a:r>
            <a:r>
              <a:rPr lang="nl-NL" dirty="0" smtClean="0"/>
              <a:t> </a:t>
            </a:r>
            <a:r>
              <a:rPr lang="nl-NL" dirty="0" err="1" smtClean="0"/>
              <a:t>when</a:t>
            </a:r>
            <a:r>
              <a:rPr lang="nl-NL" dirty="0" smtClean="0"/>
              <a:t> </a:t>
            </a:r>
            <a:r>
              <a:rPr lang="nl-NL" dirty="0" err="1" smtClean="0"/>
              <a:t>number</a:t>
            </a:r>
            <a:r>
              <a:rPr lang="nl-NL" dirty="0" smtClean="0"/>
              <a:t> of features &gt; </a:t>
            </a:r>
            <a:r>
              <a:rPr lang="nl-NL" dirty="0" err="1" smtClean="0"/>
              <a:t>number</a:t>
            </a:r>
            <a:r>
              <a:rPr lang="nl-NL" dirty="0" smtClean="0"/>
              <a:t> of </a:t>
            </a:r>
            <a:r>
              <a:rPr lang="nl-NL" dirty="0" err="1" smtClean="0"/>
              <a:t>observations</a:t>
            </a:r>
            <a:r>
              <a:rPr lang="nl-NL" dirty="0" smtClean="0"/>
              <a:t>.</a:t>
            </a:r>
          </a:p>
          <a:p>
            <a:r>
              <a:rPr lang="nl-NL" dirty="0" smtClean="0"/>
              <a:t>Slow </a:t>
            </a:r>
            <a:r>
              <a:rPr lang="nl-NL" dirty="0" err="1" smtClean="0"/>
              <a:t>when</a:t>
            </a:r>
            <a:r>
              <a:rPr lang="nl-NL" dirty="0" smtClean="0"/>
              <a:t> dataset is </a:t>
            </a:r>
            <a:r>
              <a:rPr lang="nl-NL" dirty="0" err="1" smtClean="0"/>
              <a:t>very</a:t>
            </a:r>
            <a:r>
              <a:rPr lang="nl-NL" dirty="0" smtClean="0"/>
              <a:t> large.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2188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K-</a:t>
            </a:r>
            <a:r>
              <a:rPr lang="nl-NL" dirty="0" err="1" smtClean="0"/>
              <a:t>fold</a:t>
            </a:r>
            <a:r>
              <a:rPr lang="nl-NL" dirty="0" smtClean="0"/>
              <a:t> Cross </a:t>
            </a:r>
            <a:r>
              <a:rPr lang="nl-NL" dirty="0" err="1" smtClean="0"/>
              <a:t>Validation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1400" dirty="0" smtClean="0"/>
              <a:t>Depending </a:t>
            </a:r>
            <a:r>
              <a:rPr lang="en-US" sz="1400" dirty="0"/>
              <a:t>on </a:t>
            </a:r>
            <a:r>
              <a:rPr lang="en-US" sz="1400" dirty="0" smtClean="0"/>
              <a:t>specific partition in train and test data</a:t>
            </a:r>
            <a:r>
              <a:rPr lang="en-US" sz="1400" dirty="0"/>
              <a:t> </a:t>
            </a:r>
            <a:r>
              <a:rPr lang="en-US" sz="1400" dirty="0" smtClean="0"/>
              <a:t>(made </a:t>
            </a:r>
            <a:r>
              <a:rPr lang="en-US" sz="1400" dirty="0"/>
              <a:t>randomly), we can get either better or worse </a:t>
            </a:r>
            <a:r>
              <a:rPr lang="en-US" sz="1400" dirty="0" smtClean="0"/>
              <a:t>results.</a:t>
            </a:r>
          </a:p>
          <a:p>
            <a:r>
              <a:rPr lang="en-US" sz="1400" dirty="0"/>
              <a:t>Cross-validation </a:t>
            </a:r>
            <a:r>
              <a:rPr lang="en-US" sz="1400" dirty="0" smtClean="0"/>
              <a:t>avoids a particular train-test split, thereby producing </a:t>
            </a:r>
            <a:r>
              <a:rPr lang="en-US" sz="1400" dirty="0"/>
              <a:t>a more realistic </a:t>
            </a:r>
            <a:r>
              <a:rPr lang="en-US" sz="1400" dirty="0" smtClean="0"/>
              <a:t>overall model score.</a:t>
            </a:r>
          </a:p>
          <a:p>
            <a:endParaRPr lang="en-US" sz="1400" dirty="0" smtClean="0"/>
          </a:p>
          <a:p>
            <a:pPr>
              <a:buFont typeface="+mj-lt"/>
              <a:buAutoNum type="arabicPeriod"/>
            </a:pPr>
            <a:r>
              <a:rPr lang="en-US" sz="1400" dirty="0"/>
              <a:t>Partition the </a:t>
            </a:r>
            <a:r>
              <a:rPr lang="en-US" sz="1400" dirty="0" smtClean="0"/>
              <a:t>dataset </a:t>
            </a:r>
            <a:r>
              <a:rPr lang="en-US" sz="1400" dirty="0"/>
              <a:t>into </a:t>
            </a:r>
            <a:r>
              <a:rPr lang="en-US" sz="1400" i="1" dirty="0"/>
              <a:t>k </a:t>
            </a:r>
            <a:r>
              <a:rPr lang="en-US" sz="1400" dirty="0"/>
              <a:t>different </a:t>
            </a:r>
            <a:r>
              <a:rPr lang="en-US" sz="1400" dirty="0" smtClean="0"/>
              <a:t>subsets (folds).</a:t>
            </a:r>
            <a:endParaRPr lang="en-US" sz="1400" dirty="0"/>
          </a:p>
          <a:p>
            <a:pPr>
              <a:buFont typeface="+mj-lt"/>
              <a:buAutoNum type="arabicPeriod"/>
            </a:pPr>
            <a:r>
              <a:rPr lang="en-US" sz="1400" dirty="0" smtClean="0"/>
              <a:t>Create </a:t>
            </a:r>
            <a:r>
              <a:rPr lang="en-US" sz="1400" i="1" dirty="0"/>
              <a:t>k </a:t>
            </a:r>
            <a:r>
              <a:rPr lang="en-US" sz="1400" dirty="0"/>
              <a:t>different models by training on k-1 subsets and testing on </a:t>
            </a:r>
            <a:r>
              <a:rPr lang="en-US" sz="1400" dirty="0" smtClean="0"/>
              <a:t>the </a:t>
            </a:r>
            <a:r>
              <a:rPr lang="nl-NL" sz="1400" dirty="0" err="1" smtClean="0"/>
              <a:t>remaining</a:t>
            </a:r>
            <a:r>
              <a:rPr lang="nl-NL" sz="1400" dirty="0" smtClean="0"/>
              <a:t> </a:t>
            </a:r>
            <a:r>
              <a:rPr lang="nl-NL" sz="1400" dirty="0"/>
              <a:t>subset.</a:t>
            </a:r>
          </a:p>
          <a:p>
            <a:pPr>
              <a:buFont typeface="+mj-lt"/>
              <a:buAutoNum type="arabicPeriod"/>
            </a:pPr>
            <a:r>
              <a:rPr lang="en-US" sz="1400" dirty="0" smtClean="0"/>
              <a:t>Measure </a:t>
            </a:r>
            <a:r>
              <a:rPr lang="en-US" sz="1400" dirty="0"/>
              <a:t>the performance on each of the </a:t>
            </a:r>
            <a:r>
              <a:rPr lang="en-US" sz="1400" i="1" dirty="0"/>
              <a:t>k </a:t>
            </a:r>
            <a:r>
              <a:rPr lang="en-US" sz="1400" dirty="0"/>
              <a:t>models and take the </a:t>
            </a:r>
            <a:r>
              <a:rPr lang="en-US" sz="1400" dirty="0" smtClean="0"/>
              <a:t>average </a:t>
            </a:r>
            <a:r>
              <a:rPr lang="nl-NL" sz="1400" dirty="0" err="1" smtClean="0"/>
              <a:t>measure</a:t>
            </a:r>
            <a:r>
              <a:rPr lang="nl-NL" sz="1400" dirty="0"/>
              <a:t>.</a:t>
            </a:r>
          </a:p>
        </p:txBody>
      </p:sp>
      <p:sp>
        <p:nvSpPr>
          <p:cNvPr id="51" name="Tijdelijke aanduiding voor inhoud 50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2894955"/>
          </a:xfrm>
        </p:spPr>
        <p:txBody>
          <a:bodyPr/>
          <a:lstStyle/>
          <a:p>
            <a:endParaRPr lang="nl-NL"/>
          </a:p>
        </p:txBody>
      </p:sp>
      <p:pic>
        <p:nvPicPr>
          <p:cNvPr id="50" name="Afbeelding 49" descr="kfolds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200150"/>
            <a:ext cx="4093464" cy="29475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367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Classification</a:t>
            </a:r>
            <a:r>
              <a:rPr lang="nl-NL" dirty="0" smtClean="0"/>
              <a:t> </a:t>
            </a:r>
            <a:r>
              <a:rPr lang="nl-NL" dirty="0" err="1" smtClean="0"/>
              <a:t>Metrics</a:t>
            </a:r>
            <a:r>
              <a:rPr lang="nl-NL" dirty="0" smtClean="0"/>
              <a:t> – </a:t>
            </a:r>
            <a:r>
              <a:rPr lang="nl-NL" dirty="0" err="1" smtClean="0"/>
              <a:t>Accuracy</a:t>
            </a:r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 err="1" smtClean="0"/>
              <a:t>What</a:t>
            </a:r>
            <a:r>
              <a:rPr lang="nl-NL" dirty="0" smtClean="0"/>
              <a:t> is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accuracy</a:t>
            </a:r>
            <a:r>
              <a:rPr lang="nl-NL" dirty="0" smtClean="0"/>
              <a:t> of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linear</a:t>
            </a:r>
            <a:r>
              <a:rPr lang="nl-NL" dirty="0" smtClean="0"/>
              <a:t> model on </a:t>
            </a:r>
            <a:r>
              <a:rPr lang="nl-NL" dirty="0" err="1" smtClean="0"/>
              <a:t>this</a:t>
            </a:r>
            <a:r>
              <a:rPr lang="nl-NL" dirty="0" smtClean="0"/>
              <a:t> </a:t>
            </a:r>
            <a:r>
              <a:rPr lang="nl-NL" smtClean="0"/>
              <a:t>test set?</a:t>
            </a:r>
            <a:endParaRPr lang="nl-NL" dirty="0" smtClean="0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5410048" y="1255667"/>
            <a:ext cx="0" cy="28949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Rechte verbindingslijn 5"/>
          <p:cNvCxnSpPr/>
          <p:nvPr/>
        </p:nvCxnSpPr>
        <p:spPr>
          <a:xfrm>
            <a:off x="5102137" y="3909059"/>
            <a:ext cx="29562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6"/>
          <p:cNvCxnSpPr/>
          <p:nvPr/>
        </p:nvCxnSpPr>
        <p:spPr>
          <a:xfrm>
            <a:off x="5633983" y="3918389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7"/>
          <p:cNvCxnSpPr/>
          <p:nvPr/>
        </p:nvCxnSpPr>
        <p:spPr>
          <a:xfrm>
            <a:off x="7876439" y="3909059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/>
          <p:cNvCxnSpPr/>
          <p:nvPr/>
        </p:nvCxnSpPr>
        <p:spPr>
          <a:xfrm rot="5400000">
            <a:off x="5349657" y="3641581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9"/>
          <p:cNvCxnSpPr/>
          <p:nvPr/>
        </p:nvCxnSpPr>
        <p:spPr>
          <a:xfrm rot="5400000">
            <a:off x="5326825" y="1451997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hthoek 10"/>
          <p:cNvSpPr/>
          <p:nvPr/>
        </p:nvSpPr>
        <p:spPr>
          <a:xfrm>
            <a:off x="5740839" y="297444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12" name="Rechthoek 11"/>
          <p:cNvSpPr/>
          <p:nvPr/>
        </p:nvSpPr>
        <p:spPr>
          <a:xfrm>
            <a:off x="6280179" y="316066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13" name="Rechthoek 12"/>
          <p:cNvSpPr/>
          <p:nvPr/>
        </p:nvSpPr>
        <p:spPr>
          <a:xfrm>
            <a:off x="6132497" y="283182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14" name="Rechthoek 13"/>
          <p:cNvSpPr/>
          <p:nvPr/>
        </p:nvSpPr>
        <p:spPr>
          <a:xfrm>
            <a:off x="5773336" y="233381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15" name="Rechthoek 14"/>
          <p:cNvSpPr/>
          <p:nvPr/>
        </p:nvSpPr>
        <p:spPr>
          <a:xfrm>
            <a:off x="5967887" y="333263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16" name="Rechthoek 15"/>
          <p:cNvSpPr/>
          <p:nvPr/>
        </p:nvSpPr>
        <p:spPr>
          <a:xfrm>
            <a:off x="6700194" y="333989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17" name="Rechthoek 16"/>
          <p:cNvSpPr/>
          <p:nvPr/>
        </p:nvSpPr>
        <p:spPr>
          <a:xfrm>
            <a:off x="6400112" y="283182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18" name="Rechthoek 17"/>
          <p:cNvSpPr/>
          <p:nvPr/>
        </p:nvSpPr>
        <p:spPr>
          <a:xfrm>
            <a:off x="5979250" y="1695500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19" name="Rechthoek 18"/>
          <p:cNvSpPr/>
          <p:nvPr/>
        </p:nvSpPr>
        <p:spPr>
          <a:xfrm>
            <a:off x="6430220" y="2186631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20" name="Rechthoek 19"/>
          <p:cNvSpPr/>
          <p:nvPr/>
        </p:nvSpPr>
        <p:spPr>
          <a:xfrm>
            <a:off x="6914304" y="2094248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21" name="Rechthoek 20"/>
          <p:cNvSpPr/>
          <p:nvPr/>
        </p:nvSpPr>
        <p:spPr>
          <a:xfrm>
            <a:off x="7052124" y="1697053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22" name="Rechthoek 21"/>
          <p:cNvSpPr/>
          <p:nvPr/>
        </p:nvSpPr>
        <p:spPr>
          <a:xfrm>
            <a:off x="6938600" y="2604469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23" name="Rechthoek 22"/>
          <p:cNvSpPr/>
          <p:nvPr/>
        </p:nvSpPr>
        <p:spPr>
          <a:xfrm>
            <a:off x="7273780" y="2574080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24" name="Rechthoek 23"/>
          <p:cNvSpPr/>
          <p:nvPr/>
        </p:nvSpPr>
        <p:spPr>
          <a:xfrm>
            <a:off x="7246651" y="3136702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25" name="Rechthoek 24"/>
          <p:cNvSpPr/>
          <p:nvPr/>
        </p:nvSpPr>
        <p:spPr>
          <a:xfrm>
            <a:off x="6510933" y="1880166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27" name="Rechthoek 26"/>
          <p:cNvSpPr/>
          <p:nvPr/>
        </p:nvSpPr>
        <p:spPr>
          <a:xfrm>
            <a:off x="6284897" y="298422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28" name="Rechthoek 27"/>
          <p:cNvSpPr/>
          <p:nvPr/>
        </p:nvSpPr>
        <p:spPr>
          <a:xfrm>
            <a:off x="6159193" y="228463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29" name="Rechthoek 28"/>
          <p:cNvSpPr/>
          <p:nvPr/>
        </p:nvSpPr>
        <p:spPr>
          <a:xfrm>
            <a:off x="7106443" y="280794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30" name="Rechthoek 29"/>
          <p:cNvSpPr/>
          <p:nvPr/>
        </p:nvSpPr>
        <p:spPr>
          <a:xfrm>
            <a:off x="6309234" y="2562317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31" name="Rechthoek 30"/>
          <p:cNvSpPr/>
          <p:nvPr/>
        </p:nvSpPr>
        <p:spPr>
          <a:xfrm>
            <a:off x="5882870" y="2061300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33" name="Rechthoek 32"/>
          <p:cNvSpPr/>
          <p:nvPr/>
        </p:nvSpPr>
        <p:spPr>
          <a:xfrm>
            <a:off x="6632106" y="3016490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34" name="Rechthoek 33"/>
          <p:cNvSpPr/>
          <p:nvPr/>
        </p:nvSpPr>
        <p:spPr>
          <a:xfrm>
            <a:off x="6939668" y="312295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35" name="Rechthoek 34"/>
          <p:cNvSpPr/>
          <p:nvPr/>
        </p:nvSpPr>
        <p:spPr>
          <a:xfrm>
            <a:off x="7000276" y="348711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36" name="Rechthoek 35"/>
          <p:cNvSpPr/>
          <p:nvPr/>
        </p:nvSpPr>
        <p:spPr>
          <a:xfrm>
            <a:off x="7704319" y="350681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cxnSp>
        <p:nvCxnSpPr>
          <p:cNvPr id="37" name="Rechte verbindingslijn 36"/>
          <p:cNvCxnSpPr/>
          <p:nvPr/>
        </p:nvCxnSpPr>
        <p:spPr>
          <a:xfrm>
            <a:off x="5690018" y="1842436"/>
            <a:ext cx="1954366" cy="186678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hthoek 37"/>
          <p:cNvSpPr/>
          <p:nvPr/>
        </p:nvSpPr>
        <p:spPr>
          <a:xfrm>
            <a:off x="6670409" y="2518478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8361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More on </a:t>
            </a:r>
            <a:r>
              <a:rPr lang="nl-NL" dirty="0" err="1" smtClean="0"/>
              <a:t>Classification</a:t>
            </a:r>
            <a:r>
              <a:rPr lang="nl-NL" dirty="0" smtClean="0"/>
              <a:t> </a:t>
            </a:r>
            <a:r>
              <a:rPr lang="nl-NL" dirty="0" err="1" smtClean="0"/>
              <a:t>Metrics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 err="1" smtClean="0"/>
              <a:t>Suppose</a:t>
            </a:r>
            <a:r>
              <a:rPr lang="nl-NL" dirty="0"/>
              <a:t>:</a:t>
            </a:r>
            <a:endParaRPr lang="nl-NL" dirty="0" smtClean="0"/>
          </a:p>
          <a:p>
            <a:pPr lvl="1"/>
            <a:r>
              <a:rPr lang="nl-NL" dirty="0" smtClean="0"/>
              <a:t>I have 99 </a:t>
            </a:r>
            <a:r>
              <a:rPr lang="nl-NL" dirty="0" smtClean="0">
                <a:solidFill>
                  <a:srgbClr val="FF0000"/>
                </a:solidFill>
              </a:rPr>
              <a:t>+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1 </a:t>
            </a:r>
            <a:r>
              <a:rPr lang="nl-NL" dirty="0" smtClean="0">
                <a:solidFill>
                  <a:srgbClr val="00B050"/>
                </a:solidFill>
              </a:rPr>
              <a:t>o</a:t>
            </a:r>
            <a:r>
              <a:rPr lang="nl-NL" dirty="0" smtClean="0"/>
              <a:t>.</a:t>
            </a:r>
          </a:p>
          <a:p>
            <a:r>
              <a:rPr lang="nl-NL" dirty="0" err="1" smtClean="0"/>
              <a:t>What</a:t>
            </a:r>
            <a:r>
              <a:rPr lang="nl-NL" dirty="0" smtClean="0"/>
              <a:t> is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accuracy</a:t>
            </a:r>
            <a:r>
              <a:rPr lang="nl-NL" dirty="0" smtClean="0"/>
              <a:t> of </a:t>
            </a:r>
            <a:r>
              <a:rPr lang="nl-NL" dirty="0" err="1" smtClean="0"/>
              <a:t>the</a:t>
            </a:r>
            <a:r>
              <a:rPr lang="nl-NL" dirty="0" smtClean="0"/>
              <a:t> model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always</a:t>
            </a:r>
            <a:r>
              <a:rPr lang="nl-NL" dirty="0" smtClean="0"/>
              <a:t> </a:t>
            </a:r>
            <a:r>
              <a:rPr lang="nl-NL" dirty="0" err="1" smtClean="0"/>
              <a:t>predict</a:t>
            </a:r>
            <a:r>
              <a:rPr lang="nl-NL" dirty="0" smtClean="0"/>
              <a:t> </a:t>
            </a:r>
            <a:r>
              <a:rPr lang="nl-NL" dirty="0" smtClean="0">
                <a:solidFill>
                  <a:srgbClr val="FF0000"/>
                </a:solidFill>
              </a:rPr>
              <a:t>+</a:t>
            </a:r>
            <a:r>
              <a:rPr lang="nl-NL" dirty="0" smtClean="0"/>
              <a:t>?</a:t>
            </a:r>
          </a:p>
          <a:p>
            <a:r>
              <a:rPr lang="nl-NL" dirty="0"/>
              <a:t>Is </a:t>
            </a:r>
            <a:r>
              <a:rPr lang="nl-NL" dirty="0" err="1"/>
              <a:t>accuracy</a:t>
            </a:r>
            <a:r>
              <a:rPr lang="nl-NL" dirty="0"/>
              <a:t> on </a:t>
            </a:r>
            <a:r>
              <a:rPr lang="nl-NL" dirty="0" err="1"/>
              <a:t>the</a:t>
            </a:r>
            <a:r>
              <a:rPr lang="nl-NL" dirty="0"/>
              <a:t> test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measure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matters</a:t>
            </a:r>
            <a:r>
              <a:rPr lang="nl-NL" dirty="0"/>
              <a:t>?</a:t>
            </a:r>
          </a:p>
          <a:p>
            <a:endParaRPr lang="nl-NL" dirty="0" smtClean="0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5410048" y="1255667"/>
            <a:ext cx="0" cy="28949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Rechte verbindingslijn 5"/>
          <p:cNvCxnSpPr/>
          <p:nvPr/>
        </p:nvCxnSpPr>
        <p:spPr>
          <a:xfrm>
            <a:off x="5102137" y="3909059"/>
            <a:ext cx="29562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6"/>
          <p:cNvCxnSpPr/>
          <p:nvPr/>
        </p:nvCxnSpPr>
        <p:spPr>
          <a:xfrm>
            <a:off x="5633983" y="3918389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7"/>
          <p:cNvCxnSpPr/>
          <p:nvPr/>
        </p:nvCxnSpPr>
        <p:spPr>
          <a:xfrm>
            <a:off x="7876439" y="3909059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/>
          <p:cNvCxnSpPr/>
          <p:nvPr/>
        </p:nvCxnSpPr>
        <p:spPr>
          <a:xfrm rot="5400000">
            <a:off x="5349657" y="3641581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9"/>
          <p:cNvCxnSpPr/>
          <p:nvPr/>
        </p:nvCxnSpPr>
        <p:spPr>
          <a:xfrm rot="5400000">
            <a:off x="5326825" y="1451997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hthoek 10"/>
          <p:cNvSpPr/>
          <p:nvPr/>
        </p:nvSpPr>
        <p:spPr>
          <a:xfrm>
            <a:off x="5740839" y="297444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12" name="Rechthoek 11"/>
          <p:cNvSpPr/>
          <p:nvPr/>
        </p:nvSpPr>
        <p:spPr>
          <a:xfrm>
            <a:off x="6280179" y="316066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13" name="Rechthoek 12"/>
          <p:cNvSpPr/>
          <p:nvPr/>
        </p:nvSpPr>
        <p:spPr>
          <a:xfrm>
            <a:off x="6132497" y="283182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14" name="Rechthoek 13"/>
          <p:cNvSpPr/>
          <p:nvPr/>
        </p:nvSpPr>
        <p:spPr>
          <a:xfrm>
            <a:off x="5773336" y="233381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15" name="Rechthoek 14"/>
          <p:cNvSpPr/>
          <p:nvPr/>
        </p:nvSpPr>
        <p:spPr>
          <a:xfrm>
            <a:off x="5967887" y="333263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16" name="Rechthoek 15"/>
          <p:cNvSpPr/>
          <p:nvPr/>
        </p:nvSpPr>
        <p:spPr>
          <a:xfrm>
            <a:off x="6700194" y="333989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17" name="Rechthoek 16"/>
          <p:cNvSpPr/>
          <p:nvPr/>
        </p:nvSpPr>
        <p:spPr>
          <a:xfrm>
            <a:off x="6400112" y="283182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22" name="Rechthoek 21"/>
          <p:cNvSpPr/>
          <p:nvPr/>
        </p:nvSpPr>
        <p:spPr>
          <a:xfrm>
            <a:off x="6938600" y="2604469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26" name="Rechthoek 25"/>
          <p:cNvSpPr/>
          <p:nvPr/>
        </p:nvSpPr>
        <p:spPr>
          <a:xfrm>
            <a:off x="6284897" y="298422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27" name="Rechthoek 26"/>
          <p:cNvSpPr/>
          <p:nvPr/>
        </p:nvSpPr>
        <p:spPr>
          <a:xfrm>
            <a:off x="6159193" y="228463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28" name="Rechthoek 27"/>
          <p:cNvSpPr/>
          <p:nvPr/>
        </p:nvSpPr>
        <p:spPr>
          <a:xfrm>
            <a:off x="7106443" y="280794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32" name="Rechthoek 31"/>
          <p:cNvSpPr/>
          <p:nvPr/>
        </p:nvSpPr>
        <p:spPr>
          <a:xfrm>
            <a:off x="6939668" y="312295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33" name="Rechthoek 32"/>
          <p:cNvSpPr/>
          <p:nvPr/>
        </p:nvSpPr>
        <p:spPr>
          <a:xfrm>
            <a:off x="7000276" y="348711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34" name="Rechthoek 33"/>
          <p:cNvSpPr/>
          <p:nvPr/>
        </p:nvSpPr>
        <p:spPr>
          <a:xfrm>
            <a:off x="7704319" y="350681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37" name="Rechthoek 36"/>
          <p:cNvSpPr/>
          <p:nvPr/>
        </p:nvSpPr>
        <p:spPr>
          <a:xfrm>
            <a:off x="6400112" y="228463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39" name="Rechthoek 38"/>
          <p:cNvSpPr/>
          <p:nvPr/>
        </p:nvSpPr>
        <p:spPr>
          <a:xfrm>
            <a:off x="6616393" y="274183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40" name="Rechthoek 39"/>
          <p:cNvSpPr/>
          <p:nvPr/>
        </p:nvSpPr>
        <p:spPr>
          <a:xfrm>
            <a:off x="6857550" y="225236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41" name="Rechthoek 40"/>
          <p:cNvSpPr/>
          <p:nvPr/>
        </p:nvSpPr>
        <p:spPr>
          <a:xfrm>
            <a:off x="6921193" y="304663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42" name="Rechthoek 41"/>
          <p:cNvSpPr/>
          <p:nvPr/>
        </p:nvSpPr>
        <p:spPr>
          <a:xfrm>
            <a:off x="7261484" y="298560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43" name="Rechthoek 42"/>
          <p:cNvSpPr/>
          <p:nvPr/>
        </p:nvSpPr>
        <p:spPr>
          <a:xfrm>
            <a:off x="7225993" y="335143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44" name="Rechthoek 43"/>
          <p:cNvSpPr/>
          <p:nvPr/>
        </p:nvSpPr>
        <p:spPr>
          <a:xfrm>
            <a:off x="6754171" y="251847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45" name="Rechthoek 44"/>
          <p:cNvSpPr/>
          <p:nvPr/>
        </p:nvSpPr>
        <p:spPr>
          <a:xfrm>
            <a:off x="5923377" y="158846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46" name="Rechthoek 45"/>
          <p:cNvSpPr/>
          <p:nvPr/>
        </p:nvSpPr>
        <p:spPr>
          <a:xfrm>
            <a:off x="6002977" y="18830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47" name="Rechthoek 46"/>
          <p:cNvSpPr/>
          <p:nvPr/>
        </p:nvSpPr>
        <p:spPr>
          <a:xfrm>
            <a:off x="6316311" y="189326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48" name="Rechthoek 47"/>
          <p:cNvSpPr/>
          <p:nvPr/>
        </p:nvSpPr>
        <p:spPr>
          <a:xfrm>
            <a:off x="6584979" y="211020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49" name="Rechthoek 48"/>
          <p:cNvSpPr/>
          <p:nvPr/>
        </p:nvSpPr>
        <p:spPr>
          <a:xfrm>
            <a:off x="6700194" y="159929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50" name="Rechthoek 49"/>
          <p:cNvSpPr/>
          <p:nvPr/>
        </p:nvSpPr>
        <p:spPr>
          <a:xfrm>
            <a:off x="7002635" y="169836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51" name="Rechthoek 50"/>
          <p:cNvSpPr/>
          <p:nvPr/>
        </p:nvSpPr>
        <p:spPr>
          <a:xfrm>
            <a:off x="6885061" y="210948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52" name="Rechthoek 51"/>
          <p:cNvSpPr/>
          <p:nvPr/>
        </p:nvSpPr>
        <p:spPr>
          <a:xfrm>
            <a:off x="7087037" y="228269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53" name="Rechthoek 52"/>
          <p:cNvSpPr/>
          <p:nvPr/>
        </p:nvSpPr>
        <p:spPr>
          <a:xfrm>
            <a:off x="7155035" y="255716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54" name="Rechthoek 53"/>
          <p:cNvSpPr/>
          <p:nvPr/>
        </p:nvSpPr>
        <p:spPr>
          <a:xfrm>
            <a:off x="7262711" y="273429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55" name="Rechthoek 54"/>
          <p:cNvSpPr/>
          <p:nvPr/>
        </p:nvSpPr>
        <p:spPr>
          <a:xfrm>
            <a:off x="7459835" y="241980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56" name="Rechthoek 55"/>
          <p:cNvSpPr/>
          <p:nvPr/>
        </p:nvSpPr>
        <p:spPr>
          <a:xfrm>
            <a:off x="7612235" y="301436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57" name="Rechthoek 56"/>
          <p:cNvSpPr/>
          <p:nvPr/>
        </p:nvSpPr>
        <p:spPr>
          <a:xfrm>
            <a:off x="7792715" y="309247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58" name="Rechthoek 57"/>
          <p:cNvSpPr/>
          <p:nvPr/>
        </p:nvSpPr>
        <p:spPr>
          <a:xfrm>
            <a:off x="7612235" y="257220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59" name="Rechthoek 58"/>
          <p:cNvSpPr/>
          <p:nvPr/>
        </p:nvSpPr>
        <p:spPr>
          <a:xfrm>
            <a:off x="7075952" y="204699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60" name="Rechthoek 59"/>
          <p:cNvSpPr/>
          <p:nvPr/>
        </p:nvSpPr>
        <p:spPr>
          <a:xfrm>
            <a:off x="7185143" y="140380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61" name="Rechthoek 60"/>
          <p:cNvSpPr/>
          <p:nvPr/>
        </p:nvSpPr>
        <p:spPr>
          <a:xfrm>
            <a:off x="7791046" y="187747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346636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Goals: At </a:t>
            </a:r>
            <a:r>
              <a:rPr lang="nl-NL" dirty="0" err="1" smtClean="0"/>
              <a:t>the</a:t>
            </a:r>
            <a:r>
              <a:rPr lang="nl-NL" dirty="0" smtClean="0"/>
              <a:t> end of </a:t>
            </a:r>
            <a:r>
              <a:rPr lang="nl-NL" dirty="0" err="1" smtClean="0"/>
              <a:t>this</a:t>
            </a:r>
            <a:r>
              <a:rPr lang="nl-NL" dirty="0" smtClean="0"/>
              <a:t> </a:t>
            </a:r>
            <a:r>
              <a:rPr lang="nl-NL" dirty="0" err="1" smtClean="0"/>
              <a:t>lesson</a:t>
            </a:r>
            <a:r>
              <a:rPr lang="nl-NL" dirty="0" smtClean="0"/>
              <a:t> …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 err="1" smtClean="0"/>
              <a:t>You</a:t>
            </a:r>
            <a:r>
              <a:rPr lang="nl-NL" sz="2000" dirty="0" smtClean="0"/>
              <a:t> </a:t>
            </a:r>
            <a:r>
              <a:rPr lang="nl-NL" sz="2000" dirty="0" err="1" smtClean="0"/>
              <a:t>understand</a:t>
            </a:r>
            <a:r>
              <a:rPr lang="nl-NL" sz="2000" dirty="0" smtClean="0"/>
              <a:t> SVM.</a:t>
            </a:r>
          </a:p>
          <a:p>
            <a:r>
              <a:rPr lang="nl-NL" sz="2000" dirty="0" err="1" smtClean="0"/>
              <a:t>You</a:t>
            </a:r>
            <a:r>
              <a:rPr lang="nl-NL" sz="2000" dirty="0" smtClean="0"/>
              <a:t> </a:t>
            </a:r>
            <a:r>
              <a:rPr lang="nl-NL" sz="2000" dirty="0" err="1" smtClean="0"/>
              <a:t>know</a:t>
            </a:r>
            <a:r>
              <a:rPr lang="nl-NL" sz="2000" dirty="0" smtClean="0"/>
              <a:t> </a:t>
            </a:r>
            <a:r>
              <a:rPr lang="nl-NL" sz="2000" dirty="0" err="1" smtClean="0"/>
              <a:t>what</a:t>
            </a:r>
            <a:r>
              <a:rPr lang="nl-NL" sz="2000" dirty="0" smtClean="0"/>
              <a:t> cross-</a:t>
            </a:r>
            <a:r>
              <a:rPr lang="nl-NL" sz="2000" dirty="0" err="1" smtClean="0"/>
              <a:t>validation</a:t>
            </a:r>
            <a:r>
              <a:rPr lang="nl-NL" sz="2000" dirty="0" smtClean="0"/>
              <a:t> </a:t>
            </a:r>
            <a:r>
              <a:rPr lang="nl-NL" sz="2000" dirty="0" err="1" smtClean="0"/>
              <a:t>implies</a:t>
            </a:r>
            <a:r>
              <a:rPr lang="nl-NL" sz="2000" dirty="0" smtClean="0"/>
              <a:t>.</a:t>
            </a:r>
          </a:p>
          <a:p>
            <a:r>
              <a:rPr lang="nl-NL" sz="2000" dirty="0" err="1" smtClean="0"/>
              <a:t>You</a:t>
            </a:r>
            <a:r>
              <a:rPr lang="nl-NL" sz="2000" dirty="0" smtClean="0"/>
              <a:t> have a basic </a:t>
            </a:r>
            <a:r>
              <a:rPr lang="nl-NL" sz="2000" dirty="0" err="1" smtClean="0"/>
              <a:t>understanding</a:t>
            </a:r>
            <a:r>
              <a:rPr lang="nl-NL" sz="2000" dirty="0" smtClean="0"/>
              <a:t> of </a:t>
            </a:r>
            <a:r>
              <a:rPr lang="nl-NL" sz="2000" dirty="0" err="1" smtClean="0"/>
              <a:t>classification</a:t>
            </a:r>
            <a:r>
              <a:rPr lang="nl-NL" sz="2000" dirty="0" smtClean="0"/>
              <a:t> </a:t>
            </a:r>
            <a:r>
              <a:rPr lang="nl-NL" sz="2000" dirty="0" err="1" smtClean="0"/>
              <a:t>metrics</a:t>
            </a:r>
            <a:r>
              <a:rPr lang="nl-NL" sz="2000" dirty="0" smtClean="0"/>
              <a:t>.</a:t>
            </a:r>
          </a:p>
          <a:p>
            <a:r>
              <a:rPr lang="nl-NL" sz="2000" dirty="0" err="1" smtClean="0"/>
              <a:t>And</a:t>
            </a:r>
            <a:r>
              <a:rPr lang="nl-NL" sz="2000" dirty="0" smtClean="0"/>
              <a:t> are </a:t>
            </a:r>
            <a:r>
              <a:rPr lang="nl-NL" sz="2000" dirty="0" err="1" smtClean="0"/>
              <a:t>able</a:t>
            </a:r>
            <a:r>
              <a:rPr lang="nl-NL" sz="2000" dirty="0" smtClean="0"/>
              <a:t> </a:t>
            </a:r>
            <a:r>
              <a:rPr lang="nl-NL" sz="2000" dirty="0" err="1" smtClean="0"/>
              <a:t>to</a:t>
            </a:r>
            <a:r>
              <a:rPr lang="nl-NL" sz="2000" dirty="0" smtClean="0"/>
              <a:t> </a:t>
            </a:r>
            <a:r>
              <a:rPr lang="nl-NL" sz="2000" dirty="0" err="1" smtClean="0"/>
              <a:t>apply</a:t>
            </a:r>
            <a:r>
              <a:rPr lang="nl-NL" sz="2000" dirty="0" smtClean="0"/>
              <a:t> these </a:t>
            </a:r>
            <a:r>
              <a:rPr lang="nl-NL" sz="2000" dirty="0" err="1" smtClean="0"/>
              <a:t>concepts</a:t>
            </a:r>
            <a:r>
              <a:rPr lang="nl-NL" sz="2000" dirty="0" smtClean="0"/>
              <a:t> </a:t>
            </a:r>
            <a:r>
              <a:rPr lang="nl-NL" sz="2000" dirty="0" err="1" smtClean="0"/>
              <a:t>to</a:t>
            </a:r>
            <a:r>
              <a:rPr lang="nl-NL" sz="2000" dirty="0" smtClean="0"/>
              <a:t> </a:t>
            </a:r>
            <a:r>
              <a:rPr lang="nl-NL" sz="2000" dirty="0" err="1" smtClean="0"/>
              <a:t>an</a:t>
            </a:r>
            <a:r>
              <a:rPr lang="nl-NL" sz="2000" dirty="0" smtClean="0"/>
              <a:t> image dataset.</a:t>
            </a:r>
          </a:p>
          <a:p>
            <a:endParaRPr lang="nl-NL" sz="2000" dirty="0"/>
          </a:p>
          <a:p>
            <a:pPr marL="0" indent="0">
              <a:buNone/>
            </a:pP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4598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Precision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Recall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sz="1400" dirty="0" err="1"/>
              <a:t>Accuracy</a:t>
            </a:r>
            <a:r>
              <a:rPr lang="nl-NL" sz="1400" dirty="0"/>
              <a:t> = (TP + TN) / (TP + FP + FN + TN)</a:t>
            </a:r>
          </a:p>
          <a:p>
            <a:r>
              <a:rPr lang="nl-NL" sz="1400" dirty="0"/>
              <a:t>Precision = TP / (TP + FP)</a:t>
            </a:r>
          </a:p>
          <a:p>
            <a:r>
              <a:rPr lang="nl-NL" sz="1400" dirty="0" err="1"/>
              <a:t>Recall</a:t>
            </a:r>
            <a:r>
              <a:rPr lang="nl-NL" sz="1400" dirty="0"/>
              <a:t> = TP / (TP + FN)</a:t>
            </a:r>
          </a:p>
          <a:p>
            <a:endParaRPr lang="nl-NL" dirty="0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5410048" y="1255667"/>
            <a:ext cx="0" cy="28949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Rechte verbindingslijn 5"/>
          <p:cNvCxnSpPr/>
          <p:nvPr/>
        </p:nvCxnSpPr>
        <p:spPr>
          <a:xfrm>
            <a:off x="5102137" y="3909059"/>
            <a:ext cx="29562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6"/>
          <p:cNvCxnSpPr/>
          <p:nvPr/>
        </p:nvCxnSpPr>
        <p:spPr>
          <a:xfrm>
            <a:off x="5633983" y="3918389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7"/>
          <p:cNvCxnSpPr/>
          <p:nvPr/>
        </p:nvCxnSpPr>
        <p:spPr>
          <a:xfrm>
            <a:off x="7876439" y="3909059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/>
          <p:cNvCxnSpPr/>
          <p:nvPr/>
        </p:nvCxnSpPr>
        <p:spPr>
          <a:xfrm rot="5400000">
            <a:off x="5349657" y="3641581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9"/>
          <p:cNvCxnSpPr/>
          <p:nvPr/>
        </p:nvCxnSpPr>
        <p:spPr>
          <a:xfrm rot="5400000">
            <a:off x="5326825" y="1451997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hthoek 10"/>
          <p:cNvSpPr/>
          <p:nvPr/>
        </p:nvSpPr>
        <p:spPr>
          <a:xfrm>
            <a:off x="5740839" y="297444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12" name="Rechthoek 11"/>
          <p:cNvSpPr/>
          <p:nvPr/>
        </p:nvSpPr>
        <p:spPr>
          <a:xfrm>
            <a:off x="6280179" y="316066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13" name="Rechthoek 12"/>
          <p:cNvSpPr/>
          <p:nvPr/>
        </p:nvSpPr>
        <p:spPr>
          <a:xfrm>
            <a:off x="6042981" y="281903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14" name="Rechthoek 13"/>
          <p:cNvSpPr/>
          <p:nvPr/>
        </p:nvSpPr>
        <p:spPr>
          <a:xfrm>
            <a:off x="5773336" y="233381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15" name="Rechthoek 14"/>
          <p:cNvSpPr/>
          <p:nvPr/>
        </p:nvSpPr>
        <p:spPr>
          <a:xfrm>
            <a:off x="5967887" y="333263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16" name="Rechthoek 15"/>
          <p:cNvSpPr/>
          <p:nvPr/>
        </p:nvSpPr>
        <p:spPr>
          <a:xfrm>
            <a:off x="6700194" y="333989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17" name="Rechthoek 16"/>
          <p:cNvSpPr/>
          <p:nvPr/>
        </p:nvSpPr>
        <p:spPr>
          <a:xfrm>
            <a:off x="6400112" y="283182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9999"/>
                </a:solidFill>
              </a:rPr>
              <a:t>+</a:t>
            </a:r>
          </a:p>
        </p:txBody>
      </p:sp>
      <p:sp>
        <p:nvSpPr>
          <p:cNvPr id="18" name="Rechthoek 17"/>
          <p:cNvSpPr/>
          <p:nvPr/>
        </p:nvSpPr>
        <p:spPr>
          <a:xfrm>
            <a:off x="5979250" y="1695500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00B050"/>
                </a:solidFill>
              </a:rPr>
              <a:t>o</a:t>
            </a:r>
          </a:p>
        </p:txBody>
      </p:sp>
      <p:sp>
        <p:nvSpPr>
          <p:cNvPr id="19" name="Rechthoek 18"/>
          <p:cNvSpPr/>
          <p:nvPr/>
        </p:nvSpPr>
        <p:spPr>
          <a:xfrm>
            <a:off x="6430220" y="2186631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00B050"/>
                </a:solidFill>
              </a:rPr>
              <a:t>o</a:t>
            </a:r>
          </a:p>
        </p:txBody>
      </p:sp>
      <p:sp>
        <p:nvSpPr>
          <p:cNvPr id="20" name="Rechthoek 19"/>
          <p:cNvSpPr/>
          <p:nvPr/>
        </p:nvSpPr>
        <p:spPr>
          <a:xfrm>
            <a:off x="6914304" y="2094248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00B050"/>
                </a:solidFill>
              </a:rPr>
              <a:t>o</a:t>
            </a:r>
          </a:p>
        </p:txBody>
      </p:sp>
      <p:sp>
        <p:nvSpPr>
          <p:cNvPr id="21" name="Rechthoek 20"/>
          <p:cNvSpPr/>
          <p:nvPr/>
        </p:nvSpPr>
        <p:spPr>
          <a:xfrm>
            <a:off x="7052124" y="1697053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00B050"/>
                </a:solidFill>
              </a:rPr>
              <a:t>o</a:t>
            </a:r>
          </a:p>
        </p:txBody>
      </p:sp>
      <p:sp>
        <p:nvSpPr>
          <p:cNvPr id="22" name="Rechthoek 21"/>
          <p:cNvSpPr/>
          <p:nvPr/>
        </p:nvSpPr>
        <p:spPr>
          <a:xfrm>
            <a:off x="6938600" y="2604469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00B050"/>
                </a:solidFill>
              </a:rPr>
              <a:t>o</a:t>
            </a:r>
          </a:p>
        </p:txBody>
      </p:sp>
      <p:sp>
        <p:nvSpPr>
          <p:cNvPr id="23" name="Rechthoek 22"/>
          <p:cNvSpPr/>
          <p:nvPr/>
        </p:nvSpPr>
        <p:spPr>
          <a:xfrm>
            <a:off x="7273780" y="2574080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00B050"/>
                </a:solidFill>
              </a:rPr>
              <a:t>o</a:t>
            </a:r>
          </a:p>
        </p:txBody>
      </p:sp>
      <p:sp>
        <p:nvSpPr>
          <p:cNvPr id="24" name="Rechthoek 23"/>
          <p:cNvSpPr/>
          <p:nvPr/>
        </p:nvSpPr>
        <p:spPr>
          <a:xfrm>
            <a:off x="7246651" y="3136702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</a:p>
        </p:txBody>
      </p:sp>
      <p:sp>
        <p:nvSpPr>
          <p:cNvPr id="25" name="Rechthoek 24"/>
          <p:cNvSpPr/>
          <p:nvPr/>
        </p:nvSpPr>
        <p:spPr>
          <a:xfrm>
            <a:off x="6510933" y="1880166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00B050"/>
                </a:solidFill>
              </a:rPr>
              <a:t>o</a:t>
            </a:r>
          </a:p>
        </p:txBody>
      </p:sp>
      <p:sp>
        <p:nvSpPr>
          <p:cNvPr id="26" name="Rechthoek 25"/>
          <p:cNvSpPr/>
          <p:nvPr/>
        </p:nvSpPr>
        <p:spPr>
          <a:xfrm>
            <a:off x="6284897" y="298422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27" name="Rechthoek 26"/>
          <p:cNvSpPr/>
          <p:nvPr/>
        </p:nvSpPr>
        <p:spPr>
          <a:xfrm>
            <a:off x="6159193" y="228463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9999"/>
                </a:solidFill>
              </a:rPr>
              <a:t>+</a:t>
            </a:r>
          </a:p>
        </p:txBody>
      </p:sp>
      <p:sp>
        <p:nvSpPr>
          <p:cNvPr id="28" name="Rechthoek 27"/>
          <p:cNvSpPr/>
          <p:nvPr/>
        </p:nvSpPr>
        <p:spPr>
          <a:xfrm>
            <a:off x="7011704" y="293164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9999"/>
                </a:solidFill>
              </a:rPr>
              <a:t>+</a:t>
            </a:r>
          </a:p>
        </p:txBody>
      </p:sp>
      <p:sp>
        <p:nvSpPr>
          <p:cNvPr id="29" name="Rechthoek 28"/>
          <p:cNvSpPr/>
          <p:nvPr/>
        </p:nvSpPr>
        <p:spPr>
          <a:xfrm>
            <a:off x="6309234" y="2562317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00B050"/>
                </a:solidFill>
              </a:rPr>
              <a:t>o</a:t>
            </a:r>
          </a:p>
        </p:txBody>
      </p:sp>
      <p:sp>
        <p:nvSpPr>
          <p:cNvPr id="30" name="Rechthoek 29"/>
          <p:cNvSpPr/>
          <p:nvPr/>
        </p:nvSpPr>
        <p:spPr>
          <a:xfrm>
            <a:off x="5955463" y="2061300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00B050"/>
                </a:solidFill>
              </a:rPr>
              <a:t>o</a:t>
            </a:r>
          </a:p>
        </p:txBody>
      </p:sp>
      <p:sp>
        <p:nvSpPr>
          <p:cNvPr id="31" name="Rechthoek 30"/>
          <p:cNvSpPr/>
          <p:nvPr/>
        </p:nvSpPr>
        <p:spPr>
          <a:xfrm>
            <a:off x="6632106" y="3016490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</a:p>
        </p:txBody>
      </p:sp>
      <p:sp>
        <p:nvSpPr>
          <p:cNvPr id="32" name="Rechthoek 31"/>
          <p:cNvSpPr/>
          <p:nvPr/>
        </p:nvSpPr>
        <p:spPr>
          <a:xfrm>
            <a:off x="6939668" y="312295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33" name="Rechthoek 32"/>
          <p:cNvSpPr/>
          <p:nvPr/>
        </p:nvSpPr>
        <p:spPr>
          <a:xfrm>
            <a:off x="7000276" y="348711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34" name="Rechthoek 33"/>
          <p:cNvSpPr/>
          <p:nvPr/>
        </p:nvSpPr>
        <p:spPr>
          <a:xfrm>
            <a:off x="7704319" y="350681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35" name="Rechthoek 34"/>
          <p:cNvSpPr/>
          <p:nvPr/>
        </p:nvSpPr>
        <p:spPr>
          <a:xfrm>
            <a:off x="5774968" y="169196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9999"/>
                </a:solidFill>
              </a:rPr>
              <a:t>+</a:t>
            </a:r>
          </a:p>
        </p:txBody>
      </p:sp>
      <p:sp>
        <p:nvSpPr>
          <p:cNvPr id="36" name="Rechthoek 35"/>
          <p:cNvSpPr/>
          <p:nvPr/>
        </p:nvSpPr>
        <p:spPr>
          <a:xfrm>
            <a:off x="7704319" y="313096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37" name="Rechthoek 36"/>
          <p:cNvSpPr/>
          <p:nvPr/>
        </p:nvSpPr>
        <p:spPr>
          <a:xfrm>
            <a:off x="5829209" y="152602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9999"/>
                </a:solidFill>
              </a:rPr>
              <a:t>+</a:t>
            </a:r>
          </a:p>
        </p:txBody>
      </p:sp>
      <p:sp>
        <p:nvSpPr>
          <p:cNvPr id="38" name="Vrije vorm 37"/>
          <p:cNvSpPr/>
          <p:nvPr/>
        </p:nvSpPr>
        <p:spPr>
          <a:xfrm>
            <a:off x="5844487" y="1477108"/>
            <a:ext cx="1975871" cy="1711315"/>
          </a:xfrm>
          <a:custGeom>
            <a:avLst/>
            <a:gdLst>
              <a:gd name="connsiteX0" fmla="*/ 0 w 1975871"/>
              <a:gd name="connsiteY0" fmla="*/ 0 h 1711315"/>
              <a:gd name="connsiteX1" fmla="*/ 217410 w 1975871"/>
              <a:gd name="connsiteY1" fmla="*/ 946372 h 1711315"/>
              <a:gd name="connsiteX2" fmla="*/ 831272 w 1975871"/>
              <a:gd name="connsiteY2" fmla="*/ 1656151 h 1711315"/>
              <a:gd name="connsiteX3" fmla="*/ 1975871 w 1975871"/>
              <a:gd name="connsiteY3" fmla="*/ 1611390 h 171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5871" h="1711315">
                <a:moveTo>
                  <a:pt x="0" y="0"/>
                </a:moveTo>
                <a:cubicBezTo>
                  <a:pt x="39432" y="335173"/>
                  <a:pt x="78865" y="670347"/>
                  <a:pt x="217410" y="946372"/>
                </a:cubicBezTo>
                <a:cubicBezTo>
                  <a:pt x="355955" y="1222397"/>
                  <a:pt x="538195" y="1545315"/>
                  <a:pt x="831272" y="1656151"/>
                </a:cubicBezTo>
                <a:cubicBezTo>
                  <a:pt x="1124349" y="1766987"/>
                  <a:pt x="1550110" y="1689188"/>
                  <a:pt x="1975871" y="1611390"/>
                </a:cubicBezTo>
              </a:path>
            </a:pathLst>
          </a:custGeom>
          <a:noFill/>
          <a:ln w="254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Rechthoek 38"/>
          <p:cNvSpPr/>
          <p:nvPr/>
        </p:nvSpPr>
        <p:spPr>
          <a:xfrm>
            <a:off x="6028011" y="2530051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</a:p>
        </p:txBody>
      </p:sp>
      <p:sp>
        <p:nvSpPr>
          <p:cNvPr id="40" name="Rechthoek 39"/>
          <p:cNvSpPr/>
          <p:nvPr/>
        </p:nvSpPr>
        <p:spPr>
          <a:xfrm>
            <a:off x="7426180" y="2726480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00B050"/>
                </a:solidFill>
              </a:rPr>
              <a:t>o</a:t>
            </a:r>
          </a:p>
        </p:txBody>
      </p:sp>
      <p:sp>
        <p:nvSpPr>
          <p:cNvPr id="41" name="Rechthoek 40"/>
          <p:cNvSpPr/>
          <p:nvPr/>
        </p:nvSpPr>
        <p:spPr>
          <a:xfrm>
            <a:off x="6636425" y="2730263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00B050"/>
                </a:solidFill>
              </a:rPr>
              <a:t>o</a:t>
            </a:r>
          </a:p>
        </p:txBody>
      </p:sp>
      <p:sp>
        <p:nvSpPr>
          <p:cNvPr id="43" name="Rechthoek 42"/>
          <p:cNvSpPr/>
          <p:nvPr/>
        </p:nvSpPr>
        <p:spPr bwMode="auto">
          <a:xfrm>
            <a:off x="1548294" y="2884129"/>
            <a:ext cx="2088232" cy="1008112"/>
          </a:xfrm>
          <a:prstGeom prst="rect">
            <a:avLst/>
          </a:prstGeom>
          <a:solidFill>
            <a:schemeClr val="accent1">
              <a:alpha val="23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4" name="Tekstvak 43"/>
          <p:cNvSpPr txBox="1"/>
          <p:nvPr/>
        </p:nvSpPr>
        <p:spPr>
          <a:xfrm>
            <a:off x="1628155" y="2299354"/>
            <a:ext cx="17988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800" dirty="0" err="1" smtClean="0">
                <a:latin typeface="Viner Hand ITC" panose="03070502030502020203" pitchFamily="66" charset="0"/>
              </a:rPr>
              <a:t>Prediction</a:t>
            </a:r>
            <a:endParaRPr lang="nl-NL" sz="1800" dirty="0" smtClean="0">
              <a:latin typeface="Viner Hand ITC" panose="03070502030502020203" pitchFamily="66" charset="0"/>
            </a:endParaRPr>
          </a:p>
          <a:p>
            <a:pPr algn="ctr"/>
            <a:r>
              <a:rPr lang="nl-NL" sz="1400" dirty="0" smtClean="0">
                <a:latin typeface="Viner Hand ITC" panose="03070502030502020203" pitchFamily="66" charset="0"/>
              </a:rPr>
              <a:t>   </a:t>
            </a:r>
            <a:r>
              <a:rPr lang="nl-NL" sz="1200" dirty="0" err="1" smtClean="0">
                <a:latin typeface="Viner Hand ITC" panose="03070502030502020203" pitchFamily="66" charset="0"/>
              </a:rPr>
              <a:t>setosa</a:t>
            </a:r>
            <a:r>
              <a:rPr lang="nl-NL" sz="1200" dirty="0" smtClean="0">
                <a:latin typeface="Viner Hand ITC" panose="03070502030502020203" pitchFamily="66" charset="0"/>
              </a:rPr>
              <a:t>            </a:t>
            </a:r>
            <a:r>
              <a:rPr lang="nl-NL" sz="1200" dirty="0" err="1" smtClean="0">
                <a:latin typeface="Viner Hand ITC" panose="03070502030502020203" pitchFamily="66" charset="0"/>
              </a:rPr>
              <a:t>not</a:t>
            </a:r>
            <a:r>
              <a:rPr lang="nl-NL" sz="1200" dirty="0" smtClean="0">
                <a:latin typeface="Viner Hand ITC" panose="03070502030502020203" pitchFamily="66" charset="0"/>
              </a:rPr>
              <a:t> </a:t>
            </a:r>
            <a:r>
              <a:rPr lang="nl-NL" sz="1200" dirty="0" err="1" smtClean="0">
                <a:latin typeface="Viner Hand ITC" panose="03070502030502020203" pitchFamily="66" charset="0"/>
              </a:rPr>
              <a:t>setosa</a:t>
            </a:r>
            <a:endParaRPr lang="nl-NL" sz="1200" dirty="0">
              <a:latin typeface="Viner Hand ITC" panose="03070502030502020203" pitchFamily="66" charset="0"/>
            </a:endParaRPr>
          </a:p>
        </p:txBody>
      </p:sp>
      <p:sp>
        <p:nvSpPr>
          <p:cNvPr id="45" name="Tekstvak 44"/>
          <p:cNvSpPr txBox="1"/>
          <p:nvPr/>
        </p:nvSpPr>
        <p:spPr>
          <a:xfrm rot="16200000">
            <a:off x="593064" y="3081027"/>
            <a:ext cx="13564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800" dirty="0" err="1" smtClean="0">
                <a:latin typeface="Viner Hand ITC" panose="03070502030502020203" pitchFamily="66" charset="0"/>
              </a:rPr>
              <a:t>Reality</a:t>
            </a:r>
            <a:endParaRPr lang="nl-NL" sz="1800" dirty="0" smtClean="0">
              <a:latin typeface="Viner Hand ITC" panose="03070502030502020203" pitchFamily="66" charset="0"/>
            </a:endParaRPr>
          </a:p>
          <a:p>
            <a:pPr algn="ctr"/>
            <a:r>
              <a:rPr lang="nl-NL" sz="1200" dirty="0" err="1" smtClean="0">
                <a:latin typeface="Viner Hand ITC" panose="03070502030502020203" pitchFamily="66" charset="0"/>
              </a:rPr>
              <a:t>not</a:t>
            </a:r>
            <a:r>
              <a:rPr lang="nl-NL" sz="1200" dirty="0" smtClean="0">
                <a:latin typeface="Viner Hand ITC" panose="03070502030502020203" pitchFamily="66" charset="0"/>
              </a:rPr>
              <a:t> </a:t>
            </a:r>
            <a:r>
              <a:rPr lang="nl-NL" sz="1200" dirty="0" err="1" smtClean="0">
                <a:latin typeface="Viner Hand ITC" panose="03070502030502020203" pitchFamily="66" charset="0"/>
              </a:rPr>
              <a:t>setosa</a:t>
            </a:r>
            <a:r>
              <a:rPr lang="nl-NL" sz="1200" dirty="0" smtClean="0">
                <a:latin typeface="Viner Hand ITC" panose="03070502030502020203" pitchFamily="66" charset="0"/>
              </a:rPr>
              <a:t>   </a:t>
            </a:r>
            <a:r>
              <a:rPr lang="nl-NL" sz="1200" dirty="0" err="1" smtClean="0">
                <a:latin typeface="Viner Hand ITC" panose="03070502030502020203" pitchFamily="66" charset="0"/>
              </a:rPr>
              <a:t>setosa</a:t>
            </a:r>
            <a:endParaRPr lang="nl-NL" sz="1200" dirty="0">
              <a:latin typeface="Viner Hand ITC" panose="03070502030502020203" pitchFamily="66" charset="0"/>
            </a:endParaRPr>
          </a:p>
        </p:txBody>
      </p:sp>
      <p:sp>
        <p:nvSpPr>
          <p:cNvPr id="46" name="Rechthoek 45"/>
          <p:cNvSpPr/>
          <p:nvPr/>
        </p:nvSpPr>
        <p:spPr bwMode="auto">
          <a:xfrm>
            <a:off x="1628155" y="2956137"/>
            <a:ext cx="899444" cy="401888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  <a:ea typeface="ＭＳ Ｐゴシック" charset="0"/>
              </a:rPr>
              <a:t>TP</a:t>
            </a:r>
            <a:endParaRPr kumimoji="0" lang="nl-NL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7" name="Rechthoek 46"/>
          <p:cNvSpPr/>
          <p:nvPr/>
        </p:nvSpPr>
        <p:spPr bwMode="auto">
          <a:xfrm>
            <a:off x="1628155" y="3418345"/>
            <a:ext cx="899444" cy="40188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rPr>
              <a:t>FP</a:t>
            </a:r>
            <a:endParaRPr kumimoji="0" lang="nl-NL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8" name="Rechthoek 47"/>
          <p:cNvSpPr/>
          <p:nvPr/>
        </p:nvSpPr>
        <p:spPr bwMode="auto">
          <a:xfrm>
            <a:off x="2593066" y="2956137"/>
            <a:ext cx="899444" cy="401888"/>
          </a:xfrm>
          <a:prstGeom prst="rect">
            <a:avLst/>
          </a:prstGeom>
          <a:solidFill>
            <a:srgbClr val="FF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rPr>
              <a:t>FN</a:t>
            </a:r>
            <a:endParaRPr kumimoji="0" lang="nl-NL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9" name="Rechthoek 48"/>
          <p:cNvSpPr/>
          <p:nvPr/>
        </p:nvSpPr>
        <p:spPr bwMode="auto">
          <a:xfrm>
            <a:off x="2593066" y="3418345"/>
            <a:ext cx="899444" cy="40188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  <a:ea typeface="ＭＳ Ｐゴシック" charset="0"/>
              </a:rPr>
              <a:t>TN</a:t>
            </a:r>
            <a:endParaRPr kumimoji="0" lang="nl-NL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575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Udacity</a:t>
            </a:r>
            <a:r>
              <a:rPr lang="nl-NL" dirty="0" smtClean="0"/>
              <a:t> MOOC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sz="1800" dirty="0" smtClean="0"/>
              <a:t>Intro </a:t>
            </a:r>
            <a:r>
              <a:rPr lang="nl-NL" sz="1800" dirty="0" err="1" smtClean="0"/>
              <a:t>to</a:t>
            </a:r>
            <a:r>
              <a:rPr lang="nl-NL" sz="1800" dirty="0" smtClean="0"/>
              <a:t> </a:t>
            </a:r>
            <a:r>
              <a:rPr lang="nl-NL" sz="1800" dirty="0"/>
              <a:t>Machine Learning</a:t>
            </a:r>
            <a:br>
              <a:rPr lang="nl-NL" sz="1800" dirty="0"/>
            </a:br>
            <a:r>
              <a:rPr lang="nl-NL" sz="1800" dirty="0"/>
              <a:t>(</a:t>
            </a:r>
            <a:r>
              <a:rPr lang="nl-NL" sz="1800" dirty="0" err="1"/>
              <a:t>Udacity</a:t>
            </a:r>
            <a:r>
              <a:rPr lang="nl-NL" sz="1800" dirty="0"/>
              <a:t> </a:t>
            </a:r>
            <a:r>
              <a:rPr lang="nl-NL" sz="1800" dirty="0" smtClean="0"/>
              <a:t>MOOC)</a:t>
            </a:r>
          </a:p>
          <a:p>
            <a:r>
              <a:rPr lang="nl-NL" sz="1800" dirty="0" smtClean="0">
                <a:hlinkClick r:id="rId2"/>
              </a:rPr>
              <a:t>https</a:t>
            </a:r>
            <a:r>
              <a:rPr lang="nl-NL" sz="1800" dirty="0">
                <a:hlinkClick r:id="rId2"/>
              </a:rPr>
              <a:t>://www.udacity.com/course/intro-to-machine-learning--</a:t>
            </a:r>
            <a:r>
              <a:rPr lang="nl-NL" sz="1800" dirty="0" smtClean="0">
                <a:hlinkClick r:id="rId2"/>
              </a:rPr>
              <a:t>ud120</a:t>
            </a:r>
            <a:endParaRPr lang="nl-NL" sz="1800" dirty="0" smtClean="0"/>
          </a:p>
          <a:p>
            <a:endParaRPr lang="nl-NL" sz="1800" dirty="0"/>
          </a:p>
          <a:p>
            <a:r>
              <a:rPr lang="nl-NL" sz="1800" dirty="0"/>
              <a:t>Nice site </a:t>
            </a:r>
            <a:r>
              <a:rPr lang="nl-NL" sz="1800" dirty="0" err="1"/>
              <a:t>with</a:t>
            </a:r>
            <a:r>
              <a:rPr lang="nl-NL" sz="1800" dirty="0"/>
              <a:t> </a:t>
            </a:r>
            <a:r>
              <a:rPr lang="nl-NL" sz="1800" dirty="0" smtClean="0"/>
              <a:t>datasets (</a:t>
            </a:r>
            <a:r>
              <a:rPr lang="nl-NL" sz="1800" dirty="0" err="1" smtClean="0"/>
              <a:t>thanx</a:t>
            </a:r>
            <a:r>
              <a:rPr lang="nl-NL" sz="1800" dirty="0" smtClean="0"/>
              <a:t> </a:t>
            </a:r>
            <a:r>
              <a:rPr lang="nl-NL" sz="1800" dirty="0"/>
              <a:t>Stefan</a:t>
            </a:r>
            <a:r>
              <a:rPr lang="nl-NL" sz="1800" dirty="0" smtClean="0"/>
              <a:t>):</a:t>
            </a:r>
            <a:endParaRPr lang="nl-NL" sz="1800" dirty="0"/>
          </a:p>
          <a:p>
            <a:r>
              <a:rPr lang="nl-NL" sz="1800" u="sng" dirty="0">
                <a:hlinkClick r:id="rId3"/>
              </a:rPr>
              <a:t>http://archive.ics.uci.edu/ml/</a:t>
            </a:r>
            <a:r>
              <a:rPr lang="nl-NL" sz="1800" dirty="0"/>
              <a:t>​ </a:t>
            </a:r>
          </a:p>
          <a:p>
            <a:endParaRPr lang="nl-NL" sz="1800" dirty="0" smtClean="0"/>
          </a:p>
          <a:p>
            <a:endParaRPr lang="nl-NL" dirty="0" smtClean="0"/>
          </a:p>
          <a:p>
            <a:endParaRPr lang="nl-NL" i="1" dirty="0" smtClean="0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870789"/>
              </p:ext>
            </p:extLst>
          </p:nvPr>
        </p:nvGraphicFramePr>
        <p:xfrm>
          <a:off x="4648200" y="767306"/>
          <a:ext cx="2868957" cy="3762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004"/>
                <a:gridCol w="1425953"/>
              </a:tblGrid>
              <a:tr h="424615">
                <a:tc>
                  <a:txBody>
                    <a:bodyPr/>
                    <a:lstStyle/>
                    <a:p>
                      <a:pPr algn="ctr"/>
                      <a:r>
                        <a:rPr lang="nl-NL" dirty="0" err="1" smtClean="0"/>
                        <a:t>Our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Lesson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MOOC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7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8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6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8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10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11, 12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11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11, 12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12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-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568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Machine Learning </a:t>
            </a:r>
            <a:r>
              <a:rPr lang="nl-NL" dirty="0" err="1"/>
              <a:t>Products</a:t>
            </a:r>
            <a:r>
              <a:rPr lang="nl-NL" dirty="0"/>
              <a:t>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 err="1"/>
              <a:t>With</a:t>
            </a:r>
            <a:r>
              <a:rPr lang="nl-NL" dirty="0"/>
              <a:t> Machine Learning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amazing</a:t>
            </a:r>
            <a:r>
              <a:rPr lang="nl-NL" dirty="0"/>
              <a:t> </a:t>
            </a:r>
            <a:r>
              <a:rPr lang="nl-NL" dirty="0" err="1"/>
              <a:t>products</a:t>
            </a:r>
            <a:r>
              <a:rPr lang="nl-NL" dirty="0"/>
              <a:t> &amp; services</a:t>
            </a:r>
            <a:r>
              <a:rPr lang="nl-NL" dirty="0" smtClean="0"/>
              <a:t>!</a:t>
            </a:r>
          </a:p>
          <a:p>
            <a:endParaRPr lang="nl-NL" dirty="0"/>
          </a:p>
          <a:p>
            <a:r>
              <a:rPr lang="nl-NL" dirty="0" smtClean="0">
                <a:solidFill>
                  <a:srgbClr val="FF0000"/>
                </a:solidFill>
                <a:latin typeface="Buxton Sketch" panose="03080500000500000004" pitchFamily="66" charset="0"/>
              </a:rPr>
              <a:t>In </a:t>
            </a:r>
            <a:r>
              <a:rPr lang="nl-NL" dirty="0" err="1" smtClean="0">
                <a:solidFill>
                  <a:srgbClr val="FF0000"/>
                </a:solidFill>
                <a:latin typeface="Buxton Sketch" panose="03080500000500000004" pitchFamily="66" charset="0"/>
              </a:rPr>
              <a:t>this</a:t>
            </a:r>
            <a:r>
              <a:rPr lang="nl-NL" dirty="0" smtClean="0">
                <a:solidFill>
                  <a:srgbClr val="FF0000"/>
                </a:solidFill>
                <a:latin typeface="Buxton Sketch" panose="03080500000500000004" pitchFamily="66" charset="0"/>
              </a:rPr>
              <a:t> course </a:t>
            </a:r>
            <a:r>
              <a:rPr lang="nl-NL" dirty="0" err="1" smtClean="0">
                <a:solidFill>
                  <a:srgbClr val="FF0000"/>
                </a:solidFill>
                <a:latin typeface="Buxton Sketch" panose="03080500000500000004" pitchFamily="66" charset="0"/>
              </a:rPr>
              <a:t>you</a:t>
            </a:r>
            <a:r>
              <a:rPr lang="nl-NL" dirty="0" smtClean="0">
                <a:solidFill>
                  <a:srgbClr val="FF0000"/>
                </a:solidFill>
                <a:latin typeface="Buxton Sketch" panose="03080500000500000004" pitchFamily="66" charset="0"/>
              </a:rPr>
              <a:t> </a:t>
            </a:r>
            <a:r>
              <a:rPr lang="nl-NL" dirty="0" err="1" smtClean="0">
                <a:solidFill>
                  <a:srgbClr val="FF0000"/>
                </a:solidFill>
                <a:latin typeface="Buxton Sketch" panose="03080500000500000004" pitchFamily="66" charset="0"/>
              </a:rPr>
              <a:t>will</a:t>
            </a:r>
            <a:r>
              <a:rPr lang="nl-NL" dirty="0" smtClean="0">
                <a:solidFill>
                  <a:srgbClr val="FF0000"/>
                </a:solidFill>
                <a:latin typeface="Buxton Sketch" panose="03080500000500000004" pitchFamily="66" charset="0"/>
              </a:rPr>
              <a:t> program face </a:t>
            </a:r>
            <a:r>
              <a:rPr lang="nl-NL" dirty="0" err="1" smtClean="0">
                <a:solidFill>
                  <a:srgbClr val="FF0000"/>
                </a:solidFill>
                <a:latin typeface="Buxton Sketch" panose="03080500000500000004" pitchFamily="66" charset="0"/>
              </a:rPr>
              <a:t>recognition</a:t>
            </a:r>
            <a:r>
              <a:rPr lang="nl-NL" dirty="0" smtClean="0">
                <a:solidFill>
                  <a:srgbClr val="FF0000"/>
                </a:solidFill>
                <a:latin typeface="Buxton Sketch" panose="03080500000500000004" pitchFamily="66" charset="0"/>
              </a:rPr>
              <a:t> in </a:t>
            </a:r>
            <a:r>
              <a:rPr lang="nl-NL" b="1" dirty="0" err="1" smtClean="0">
                <a:solidFill>
                  <a:srgbClr val="FF0000"/>
                </a:solidFill>
                <a:latin typeface="Buxton Sketch" panose="03080500000500000004" pitchFamily="66" charset="0"/>
              </a:rPr>
              <a:t>IPython</a:t>
            </a:r>
            <a:r>
              <a:rPr lang="nl-NL" dirty="0" smtClean="0">
                <a:solidFill>
                  <a:srgbClr val="FF0000"/>
                </a:solidFill>
                <a:latin typeface="Buxton Sketch" panose="03080500000500000004" pitchFamily="66" charset="0"/>
              </a:rPr>
              <a:t> </a:t>
            </a:r>
            <a:r>
              <a:rPr lang="nl-NL" dirty="0" err="1" smtClean="0">
                <a:solidFill>
                  <a:srgbClr val="FF0000"/>
                </a:solidFill>
                <a:latin typeface="Buxton Sketch" panose="03080500000500000004" pitchFamily="66" charset="0"/>
              </a:rPr>
              <a:t>with</a:t>
            </a:r>
            <a:r>
              <a:rPr lang="nl-NL" dirty="0" smtClean="0">
                <a:solidFill>
                  <a:srgbClr val="FF0000"/>
                </a:solidFill>
                <a:latin typeface="Buxton Sketch" panose="03080500000500000004" pitchFamily="66" charset="0"/>
              </a:rPr>
              <a:t> SVM.</a:t>
            </a:r>
            <a:endParaRPr lang="nl-NL" dirty="0">
              <a:solidFill>
                <a:srgbClr val="FF0000"/>
              </a:solidFill>
              <a:latin typeface="Buxton Sketch" panose="03080500000500000004" pitchFamily="66" charset="0"/>
            </a:endParaRPr>
          </a:p>
          <a:p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>
                <a:solidFill>
                  <a:srgbClr val="0070C0"/>
                </a:solidFill>
              </a:rPr>
              <a:t>Face </a:t>
            </a:r>
            <a:r>
              <a:rPr lang="nl-NL" dirty="0" err="1">
                <a:solidFill>
                  <a:srgbClr val="0070C0"/>
                </a:solidFill>
              </a:rPr>
              <a:t>recognition</a:t>
            </a:r>
            <a:endParaRPr lang="nl-NL" dirty="0">
              <a:solidFill>
                <a:srgbClr val="0070C0"/>
              </a:solidFill>
            </a:endParaRPr>
          </a:p>
          <a:p>
            <a:endParaRPr lang="nl-NL" dirty="0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580" y="1656705"/>
            <a:ext cx="3657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76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Google </a:t>
            </a:r>
            <a:r>
              <a:rPr lang="nl-NL" dirty="0" err="1" smtClean="0"/>
              <a:t>Car</a:t>
            </a:r>
            <a:r>
              <a:rPr lang="nl-NL" dirty="0" smtClean="0"/>
              <a:t> </a:t>
            </a:r>
            <a:r>
              <a:rPr lang="nl-NL" dirty="0" err="1" smtClean="0"/>
              <a:t>Example</a:t>
            </a:r>
            <a:r>
              <a:rPr lang="nl-NL" dirty="0" smtClean="0"/>
              <a:t> </a:t>
            </a:r>
            <a:r>
              <a:rPr lang="nl-NL" dirty="0" err="1" smtClean="0"/>
              <a:t>Again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Google </a:t>
            </a:r>
            <a:r>
              <a:rPr lang="nl-NL" dirty="0" err="1"/>
              <a:t>car</a:t>
            </a:r>
            <a:r>
              <a:rPr lang="nl-NL" dirty="0"/>
              <a:t> module: </a:t>
            </a:r>
            <a:r>
              <a:rPr lang="nl-NL" dirty="0" err="1" smtClean="0"/>
              <a:t>Driving</a:t>
            </a:r>
            <a:r>
              <a:rPr lang="nl-NL" dirty="0" smtClean="0"/>
              <a:t> </a:t>
            </a:r>
            <a:r>
              <a:rPr lang="nl-NL" dirty="0" err="1"/>
              <a:t>fast</a:t>
            </a:r>
            <a:r>
              <a:rPr lang="nl-NL" dirty="0"/>
              <a:t> (</a:t>
            </a:r>
            <a:r>
              <a:rPr lang="nl-NL" b="1" dirty="0">
                <a:solidFill>
                  <a:srgbClr val="FF0000"/>
                </a:solidFill>
              </a:rPr>
              <a:t>+</a:t>
            </a:r>
            <a:r>
              <a:rPr lang="nl-NL" dirty="0"/>
              <a:t>) or slow (</a:t>
            </a:r>
            <a:r>
              <a:rPr lang="nl-NL" b="1" dirty="0">
                <a:solidFill>
                  <a:srgbClr val="92D050"/>
                </a:solidFill>
              </a:rPr>
              <a:t>o</a:t>
            </a:r>
            <a:r>
              <a:rPr lang="nl-NL" dirty="0" smtClean="0"/>
              <a:t>) </a:t>
            </a:r>
            <a:r>
              <a:rPr lang="nl-NL" dirty="0" err="1"/>
              <a:t>d</a:t>
            </a:r>
            <a:r>
              <a:rPr lang="nl-NL" dirty="0" err="1" smtClean="0"/>
              <a:t>epends</a:t>
            </a:r>
            <a:r>
              <a:rPr lang="nl-NL" dirty="0" smtClean="0"/>
              <a:t> </a:t>
            </a:r>
            <a:r>
              <a:rPr lang="nl-NL" dirty="0"/>
              <a:t>on </a:t>
            </a:r>
            <a:r>
              <a:rPr lang="nl-NL" dirty="0" err="1" smtClean="0"/>
              <a:t>terrain</a:t>
            </a:r>
            <a:r>
              <a:rPr lang="nl-NL" dirty="0" smtClean="0"/>
              <a:t> </a:t>
            </a:r>
            <a:r>
              <a:rPr lang="nl-NL" dirty="0" err="1"/>
              <a:t>characteristics</a:t>
            </a:r>
            <a:r>
              <a:rPr lang="nl-NL" dirty="0" smtClean="0"/>
              <a:t>.</a:t>
            </a:r>
          </a:p>
          <a:p>
            <a:endParaRPr lang="nl-NL" dirty="0"/>
          </a:p>
          <a:p>
            <a:r>
              <a:rPr lang="nl-NL" dirty="0" err="1"/>
              <a:t>Which</a:t>
            </a:r>
            <a:r>
              <a:rPr lang="nl-NL" dirty="0"/>
              <a:t> line </a:t>
            </a:r>
            <a:r>
              <a:rPr lang="nl-NL" dirty="0" err="1"/>
              <a:t>would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pick</a:t>
            </a:r>
            <a:r>
              <a:rPr lang="nl-NL" dirty="0" smtClean="0"/>
              <a:t>?</a:t>
            </a:r>
            <a:br>
              <a:rPr lang="nl-NL" dirty="0" smtClean="0"/>
            </a:br>
            <a:r>
              <a:rPr lang="nl-NL" dirty="0" smtClean="0"/>
              <a:t>{A, B, or C}</a:t>
            </a:r>
          </a:p>
          <a:p>
            <a:r>
              <a:rPr lang="nl-NL" dirty="0" err="1" smtClean="0"/>
              <a:t>Why</a:t>
            </a:r>
            <a:r>
              <a:rPr lang="nl-NL" dirty="0" smtClean="0"/>
              <a:t>?</a:t>
            </a:r>
            <a:endParaRPr lang="nl-NL" dirty="0"/>
          </a:p>
        </p:txBody>
      </p:sp>
      <p:cxnSp>
        <p:nvCxnSpPr>
          <p:cNvPr id="6" name="Rechte verbindingslijn 5"/>
          <p:cNvCxnSpPr/>
          <p:nvPr/>
        </p:nvCxnSpPr>
        <p:spPr>
          <a:xfrm>
            <a:off x="1586194" y="1200151"/>
            <a:ext cx="0" cy="28949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7"/>
          <p:cNvCxnSpPr/>
          <p:nvPr/>
        </p:nvCxnSpPr>
        <p:spPr>
          <a:xfrm>
            <a:off x="1278283" y="3853543"/>
            <a:ext cx="29562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10"/>
          <p:cNvCxnSpPr/>
          <p:nvPr/>
        </p:nvCxnSpPr>
        <p:spPr>
          <a:xfrm>
            <a:off x="1810129" y="3862873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kstvak 13"/>
          <p:cNvSpPr txBox="1"/>
          <p:nvPr/>
        </p:nvSpPr>
        <p:spPr>
          <a:xfrm>
            <a:off x="1563362" y="4004262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smtClean="0"/>
              <a:t>flat</a:t>
            </a:r>
            <a:endParaRPr lang="nl-NL" i="1" dirty="0"/>
          </a:p>
        </p:txBody>
      </p:sp>
      <p:cxnSp>
        <p:nvCxnSpPr>
          <p:cNvPr id="15" name="Rechte verbindingslijn 14"/>
          <p:cNvCxnSpPr/>
          <p:nvPr/>
        </p:nvCxnSpPr>
        <p:spPr>
          <a:xfrm>
            <a:off x="4052585" y="3853543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kstvak 17"/>
          <p:cNvSpPr txBox="1"/>
          <p:nvPr/>
        </p:nvSpPr>
        <p:spPr>
          <a:xfrm>
            <a:off x="3703098" y="3986384"/>
            <a:ext cx="698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err="1" smtClean="0"/>
              <a:t>steep</a:t>
            </a:r>
            <a:endParaRPr lang="nl-NL" i="1" dirty="0"/>
          </a:p>
        </p:txBody>
      </p:sp>
      <p:cxnSp>
        <p:nvCxnSpPr>
          <p:cNvPr id="21" name="Rechte verbindingslijn 20"/>
          <p:cNvCxnSpPr/>
          <p:nvPr/>
        </p:nvCxnSpPr>
        <p:spPr>
          <a:xfrm rot="5400000">
            <a:off x="1525803" y="3586065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21"/>
          <p:cNvCxnSpPr/>
          <p:nvPr/>
        </p:nvCxnSpPr>
        <p:spPr>
          <a:xfrm rot="5400000">
            <a:off x="1502971" y="1396481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kstvak 22"/>
          <p:cNvSpPr txBox="1"/>
          <p:nvPr/>
        </p:nvSpPr>
        <p:spPr>
          <a:xfrm>
            <a:off x="2549276" y="3910439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err="1" smtClean="0"/>
              <a:t>slope</a:t>
            </a:r>
            <a:endParaRPr lang="nl-NL" b="1" dirty="0"/>
          </a:p>
        </p:txBody>
      </p:sp>
      <p:sp>
        <p:nvSpPr>
          <p:cNvPr id="24" name="Tekstvak 23"/>
          <p:cNvSpPr txBox="1"/>
          <p:nvPr/>
        </p:nvSpPr>
        <p:spPr>
          <a:xfrm>
            <a:off x="552593" y="346178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err="1" smtClean="0"/>
              <a:t>smooth</a:t>
            </a:r>
            <a:endParaRPr lang="nl-NL" i="1" dirty="0"/>
          </a:p>
        </p:txBody>
      </p:sp>
      <p:sp>
        <p:nvSpPr>
          <p:cNvPr id="25" name="Tekstvak 24"/>
          <p:cNvSpPr txBox="1"/>
          <p:nvPr/>
        </p:nvSpPr>
        <p:spPr>
          <a:xfrm>
            <a:off x="496609" y="1272205"/>
            <a:ext cx="82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err="1" smtClean="0"/>
              <a:t>bumpy</a:t>
            </a:r>
            <a:endParaRPr lang="nl-NL" i="1" dirty="0"/>
          </a:p>
        </p:txBody>
      </p:sp>
      <p:sp>
        <p:nvSpPr>
          <p:cNvPr id="26" name="Tekstvak 25"/>
          <p:cNvSpPr txBox="1"/>
          <p:nvPr/>
        </p:nvSpPr>
        <p:spPr>
          <a:xfrm>
            <a:off x="338485" y="2406976"/>
            <a:ext cx="1164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err="1" smtClean="0"/>
              <a:t>roughness</a:t>
            </a:r>
            <a:endParaRPr lang="nl-NL" b="1" dirty="0"/>
          </a:p>
        </p:txBody>
      </p:sp>
      <p:sp>
        <p:nvSpPr>
          <p:cNvPr id="27" name="Rechthoek 26"/>
          <p:cNvSpPr/>
          <p:nvPr/>
        </p:nvSpPr>
        <p:spPr>
          <a:xfrm>
            <a:off x="1916985" y="291892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28" name="Rechthoek 27"/>
          <p:cNvSpPr/>
          <p:nvPr/>
        </p:nvSpPr>
        <p:spPr>
          <a:xfrm>
            <a:off x="2456325" y="310515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29" name="Rechthoek 28"/>
          <p:cNvSpPr/>
          <p:nvPr/>
        </p:nvSpPr>
        <p:spPr>
          <a:xfrm>
            <a:off x="2308643" y="277630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30" name="Rechthoek 29"/>
          <p:cNvSpPr/>
          <p:nvPr/>
        </p:nvSpPr>
        <p:spPr>
          <a:xfrm>
            <a:off x="1949482" y="227829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31" name="Rechthoek 30"/>
          <p:cNvSpPr/>
          <p:nvPr/>
        </p:nvSpPr>
        <p:spPr>
          <a:xfrm>
            <a:off x="2144033" y="327712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32" name="Rechthoek 31"/>
          <p:cNvSpPr/>
          <p:nvPr/>
        </p:nvSpPr>
        <p:spPr>
          <a:xfrm>
            <a:off x="2876340" y="328437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33" name="Rechthoek 32"/>
          <p:cNvSpPr/>
          <p:nvPr/>
        </p:nvSpPr>
        <p:spPr>
          <a:xfrm>
            <a:off x="2576258" y="277630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34" name="Rechthoek 33"/>
          <p:cNvSpPr/>
          <p:nvPr/>
        </p:nvSpPr>
        <p:spPr>
          <a:xfrm>
            <a:off x="2155396" y="1639984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35" name="Rechthoek 34"/>
          <p:cNvSpPr/>
          <p:nvPr/>
        </p:nvSpPr>
        <p:spPr>
          <a:xfrm>
            <a:off x="2606366" y="2131115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36" name="Rechthoek 35"/>
          <p:cNvSpPr/>
          <p:nvPr/>
        </p:nvSpPr>
        <p:spPr>
          <a:xfrm>
            <a:off x="3090450" y="2038732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37" name="Rechthoek 36"/>
          <p:cNvSpPr/>
          <p:nvPr/>
        </p:nvSpPr>
        <p:spPr>
          <a:xfrm>
            <a:off x="3228270" y="1641537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38" name="Rechthoek 37"/>
          <p:cNvSpPr/>
          <p:nvPr/>
        </p:nvSpPr>
        <p:spPr>
          <a:xfrm>
            <a:off x="3114746" y="2548953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39" name="Rechthoek 38"/>
          <p:cNvSpPr/>
          <p:nvPr/>
        </p:nvSpPr>
        <p:spPr>
          <a:xfrm>
            <a:off x="3449926" y="2518564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40" name="Rechthoek 39"/>
          <p:cNvSpPr/>
          <p:nvPr/>
        </p:nvSpPr>
        <p:spPr>
          <a:xfrm>
            <a:off x="3422797" y="3081186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41" name="Rechthoek 40"/>
          <p:cNvSpPr/>
          <p:nvPr/>
        </p:nvSpPr>
        <p:spPr>
          <a:xfrm>
            <a:off x="2687079" y="1824650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cxnSp>
        <p:nvCxnSpPr>
          <p:cNvPr id="5" name="Rechte verbindingslijn met pijl 4"/>
          <p:cNvCxnSpPr/>
          <p:nvPr/>
        </p:nvCxnSpPr>
        <p:spPr>
          <a:xfrm>
            <a:off x="2099523" y="1639984"/>
            <a:ext cx="1128747" cy="2126321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/>
          <p:cNvCxnSpPr/>
          <p:nvPr/>
        </p:nvCxnSpPr>
        <p:spPr>
          <a:xfrm flipH="1" flipV="1">
            <a:off x="1707306" y="2084576"/>
            <a:ext cx="2021985" cy="14451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15"/>
          <p:cNvCxnSpPr/>
          <p:nvPr/>
        </p:nvCxnSpPr>
        <p:spPr>
          <a:xfrm>
            <a:off x="1815194" y="1758462"/>
            <a:ext cx="1887904" cy="200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kstvak 16"/>
          <p:cNvSpPr txBox="1"/>
          <p:nvPr/>
        </p:nvSpPr>
        <p:spPr>
          <a:xfrm>
            <a:off x="1707306" y="22030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A</a:t>
            </a:r>
            <a:endParaRPr lang="nl-NL" dirty="0"/>
          </a:p>
        </p:txBody>
      </p:sp>
      <p:sp>
        <p:nvSpPr>
          <p:cNvPr id="19" name="Tekstvak 18"/>
          <p:cNvSpPr txBox="1"/>
          <p:nvPr/>
        </p:nvSpPr>
        <p:spPr>
          <a:xfrm>
            <a:off x="1720380" y="183372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B</a:t>
            </a:r>
            <a:endParaRPr lang="nl-NL" dirty="0"/>
          </a:p>
        </p:txBody>
      </p:sp>
      <p:sp>
        <p:nvSpPr>
          <p:cNvPr id="20" name="Tekstvak 19"/>
          <p:cNvSpPr txBox="1"/>
          <p:nvPr/>
        </p:nvSpPr>
        <p:spPr>
          <a:xfrm>
            <a:off x="2000545" y="13236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C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5647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Linear</a:t>
            </a:r>
            <a:r>
              <a:rPr lang="nl-NL" dirty="0" smtClean="0"/>
              <a:t> Support Vector Machines 1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 err="1" smtClean="0"/>
              <a:t>Compute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b="1" u="sng" dirty="0"/>
              <a:t>best</a:t>
            </a:r>
            <a:r>
              <a:rPr lang="nl-NL" dirty="0"/>
              <a:t> </a:t>
            </a:r>
            <a:r>
              <a:rPr lang="nl-NL" dirty="0" err="1"/>
              <a:t>linear</a:t>
            </a:r>
            <a:r>
              <a:rPr lang="nl-NL" dirty="0"/>
              <a:t> </a:t>
            </a:r>
            <a:r>
              <a:rPr lang="nl-NL" dirty="0" err="1"/>
              <a:t>boundary</a:t>
            </a:r>
            <a:r>
              <a:rPr lang="nl-NL" dirty="0"/>
              <a:t> </a:t>
            </a:r>
            <a:r>
              <a:rPr lang="nl-NL" dirty="0" err="1"/>
              <a:t>surface</a:t>
            </a:r>
            <a:r>
              <a:rPr lang="nl-NL" dirty="0"/>
              <a:t> or </a:t>
            </a:r>
            <a:r>
              <a:rPr lang="nl-NL" dirty="0" err="1"/>
              <a:t>hyperplane</a:t>
            </a:r>
            <a:r>
              <a:rPr lang="nl-NL" dirty="0"/>
              <a:t> (line in 2D).</a:t>
            </a:r>
          </a:p>
          <a:p>
            <a:r>
              <a:rPr lang="en-US" dirty="0" smtClean="0"/>
              <a:t>Invented </a:t>
            </a:r>
            <a:r>
              <a:rPr lang="en-US" dirty="0"/>
              <a:t>by Vladimir </a:t>
            </a:r>
            <a:r>
              <a:rPr lang="en-US" dirty="0" err="1" smtClean="0"/>
              <a:t>Vapnik</a:t>
            </a:r>
            <a:r>
              <a:rPr lang="en-US" dirty="0" smtClean="0"/>
              <a:t> (1993).</a:t>
            </a:r>
            <a:endParaRPr lang="nl-NL" dirty="0" smtClean="0"/>
          </a:p>
          <a:p>
            <a:r>
              <a:rPr lang="nl-NL" dirty="0" smtClean="0"/>
              <a:t>The </a:t>
            </a:r>
            <a:r>
              <a:rPr lang="nl-NL" b="1" i="1" dirty="0" err="1" smtClean="0"/>
              <a:t>margin</a:t>
            </a:r>
            <a:r>
              <a:rPr lang="nl-NL" dirty="0" smtClean="0"/>
              <a:t>, </a:t>
            </a:r>
            <a:r>
              <a:rPr lang="nl-NL" dirty="0" err="1" smtClean="0"/>
              <a:t>distance</a:t>
            </a:r>
            <a:r>
              <a:rPr lang="nl-NL" dirty="0" smtClean="0"/>
              <a:t> </a:t>
            </a:r>
            <a:r>
              <a:rPr lang="nl-NL" dirty="0" err="1" smtClean="0"/>
              <a:t>between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hyperplane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closest</a:t>
            </a:r>
            <a:r>
              <a:rPr lang="nl-NL" dirty="0" smtClean="0"/>
              <a:t> datapoints, is </a:t>
            </a:r>
            <a:r>
              <a:rPr lang="nl-NL" dirty="0" err="1" smtClean="0"/>
              <a:t>maximized</a:t>
            </a:r>
            <a:r>
              <a:rPr lang="nl-NL" dirty="0" smtClean="0"/>
              <a:t>.</a:t>
            </a:r>
          </a:p>
          <a:p>
            <a:r>
              <a:rPr lang="nl-NL" dirty="0" smtClean="0"/>
              <a:t>The </a:t>
            </a:r>
            <a:r>
              <a:rPr lang="nl-NL" dirty="0" err="1" smtClean="0"/>
              <a:t>closest</a:t>
            </a:r>
            <a:r>
              <a:rPr lang="nl-NL" dirty="0" smtClean="0"/>
              <a:t> datapoints are </a:t>
            </a:r>
            <a:r>
              <a:rPr lang="nl-NL" dirty="0" err="1" smtClean="0"/>
              <a:t>called</a:t>
            </a:r>
            <a:r>
              <a:rPr lang="nl-NL" dirty="0" smtClean="0"/>
              <a:t> </a:t>
            </a:r>
            <a:r>
              <a:rPr lang="nl-NL" b="1" i="1" dirty="0" smtClean="0"/>
              <a:t>support </a:t>
            </a:r>
            <a:r>
              <a:rPr lang="nl-NL" b="1" i="1" dirty="0" err="1"/>
              <a:t>vectors</a:t>
            </a:r>
            <a:r>
              <a:rPr lang="nl-NL" dirty="0"/>
              <a:t>.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 err="1" smtClean="0"/>
              <a:t>They</a:t>
            </a:r>
            <a:r>
              <a:rPr lang="nl-NL" dirty="0" smtClean="0"/>
              <a:t> </a:t>
            </a:r>
            <a:r>
              <a:rPr lang="nl-NL" dirty="0" err="1" smtClean="0"/>
              <a:t>perform</a:t>
            </a:r>
            <a:r>
              <a:rPr lang="nl-NL" dirty="0" smtClean="0"/>
              <a:t> </a:t>
            </a:r>
            <a:r>
              <a:rPr lang="nl-NL" dirty="0" err="1" smtClean="0"/>
              <a:t>good</a:t>
            </a:r>
            <a:r>
              <a:rPr lang="nl-NL" dirty="0" smtClean="0"/>
              <a:t> in a high-</a:t>
            </a:r>
            <a:r>
              <a:rPr lang="nl-NL" dirty="0" err="1" smtClean="0"/>
              <a:t>dimensional</a:t>
            </a:r>
            <a:r>
              <a:rPr lang="nl-NL" dirty="0" smtClean="0"/>
              <a:t> feature </a:t>
            </a:r>
            <a:r>
              <a:rPr lang="nl-NL" dirty="0" err="1" smtClean="0"/>
              <a:t>space</a:t>
            </a:r>
            <a:r>
              <a:rPr lang="nl-NL" dirty="0" smtClean="0"/>
              <a:t> (e.g. </a:t>
            </a:r>
            <a:r>
              <a:rPr lang="nl-NL" dirty="0" err="1" smtClean="0"/>
              <a:t>for</a:t>
            </a:r>
            <a:r>
              <a:rPr lang="nl-NL" dirty="0" smtClean="0"/>
              <a:t> image </a:t>
            </a:r>
            <a:r>
              <a:rPr lang="nl-NL" dirty="0" err="1" smtClean="0"/>
              <a:t>classification</a:t>
            </a:r>
            <a:r>
              <a:rPr lang="nl-NL" dirty="0" smtClean="0"/>
              <a:t>)</a:t>
            </a: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468" y="2326233"/>
            <a:ext cx="2336281" cy="251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09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Linear</a:t>
            </a:r>
            <a:r>
              <a:rPr lang="nl-NL" dirty="0" smtClean="0"/>
              <a:t> Support Vector Machines 2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err="1"/>
              <a:t>This</a:t>
            </a:r>
            <a:r>
              <a:rPr lang="nl-NL" dirty="0"/>
              <a:t> is </a:t>
            </a:r>
            <a:r>
              <a:rPr lang="nl-NL" dirty="0" err="1"/>
              <a:t>what</a:t>
            </a:r>
            <a:r>
              <a:rPr lang="nl-NL" dirty="0"/>
              <a:t> SVM </a:t>
            </a:r>
            <a:r>
              <a:rPr lang="nl-NL" dirty="0" smtClean="0"/>
              <a:t>does in </a:t>
            </a:r>
            <a:r>
              <a:rPr lang="nl-NL" dirty="0" err="1" smtClean="0"/>
              <a:t>practice</a:t>
            </a:r>
            <a:r>
              <a:rPr lang="nl-NL" dirty="0" smtClean="0"/>
              <a:t>! </a:t>
            </a:r>
          </a:p>
          <a:p>
            <a:r>
              <a:rPr lang="nl-NL" dirty="0"/>
              <a:t>It </a:t>
            </a:r>
            <a:r>
              <a:rPr lang="nl-NL" dirty="0" err="1"/>
              <a:t>finds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line 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maximizes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b="1" dirty="0" err="1"/>
              <a:t>margin</a:t>
            </a:r>
            <a:r>
              <a:rPr lang="nl-NL" dirty="0"/>
              <a:t> of support </a:t>
            </a:r>
            <a:r>
              <a:rPr lang="nl-NL" dirty="0" err="1"/>
              <a:t>vectors</a:t>
            </a:r>
            <a:r>
              <a:rPr lang="nl-NL" dirty="0"/>
              <a:t> (= </a:t>
            </a:r>
            <a:r>
              <a:rPr lang="nl-NL" dirty="0" err="1"/>
              <a:t>closest</a:t>
            </a:r>
            <a:r>
              <a:rPr lang="nl-NL" dirty="0"/>
              <a:t> data points </a:t>
            </a:r>
            <a:r>
              <a:rPr lang="nl-NL" dirty="0" err="1"/>
              <a:t>marked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    ).</a:t>
            </a:r>
          </a:p>
          <a:p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Line 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B is indeed a </a:t>
            </a:r>
            <a:r>
              <a:rPr lang="nl-NL" dirty="0" err="1">
                <a:solidFill>
                  <a:schemeClr val="bg1">
                    <a:lumMod val="50000"/>
                  </a:schemeClr>
                </a:solidFill>
              </a:rPr>
              <a:t>good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50000"/>
                  </a:schemeClr>
                </a:solidFill>
              </a:rPr>
              <a:t>choice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nl-NL" dirty="0" err="1">
                <a:solidFill>
                  <a:schemeClr val="bg1">
                    <a:lumMod val="50000"/>
                  </a:schemeClr>
                </a:solidFill>
              </a:rPr>
              <a:t>because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50000"/>
                  </a:schemeClr>
                </a:solidFill>
              </a:rPr>
              <a:t>separates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data-points 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‘best</a:t>
            </a:r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’.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  <a:p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800100" lvl="2" indent="0">
              <a:buNone/>
            </a:pPr>
            <a:r>
              <a:rPr lang="nl-NL" dirty="0" smtClean="0"/>
              <a:t>	</a:t>
            </a:r>
            <a:r>
              <a:rPr lang="nl-NL" sz="1800" i="1" dirty="0" smtClean="0"/>
              <a:t>Large </a:t>
            </a:r>
            <a:r>
              <a:rPr lang="nl-NL" sz="1800" i="1" dirty="0" err="1" smtClean="0"/>
              <a:t>margin</a:t>
            </a:r>
            <a:r>
              <a:rPr lang="nl-NL" sz="1800" i="1" dirty="0" smtClean="0"/>
              <a:t>!</a:t>
            </a:r>
            <a:endParaRPr lang="nl-NL" sz="1800" i="1" dirty="0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5410048" y="1255667"/>
            <a:ext cx="0" cy="28949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Rechte verbindingslijn 5"/>
          <p:cNvCxnSpPr/>
          <p:nvPr/>
        </p:nvCxnSpPr>
        <p:spPr>
          <a:xfrm>
            <a:off x="5102137" y="3909059"/>
            <a:ext cx="29562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6"/>
          <p:cNvCxnSpPr/>
          <p:nvPr/>
        </p:nvCxnSpPr>
        <p:spPr>
          <a:xfrm>
            <a:off x="5633983" y="3918389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7"/>
          <p:cNvCxnSpPr/>
          <p:nvPr/>
        </p:nvCxnSpPr>
        <p:spPr>
          <a:xfrm>
            <a:off x="7876439" y="3909059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/>
          <p:cNvCxnSpPr/>
          <p:nvPr/>
        </p:nvCxnSpPr>
        <p:spPr>
          <a:xfrm rot="5400000">
            <a:off x="5349657" y="3641581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9"/>
          <p:cNvCxnSpPr/>
          <p:nvPr/>
        </p:nvCxnSpPr>
        <p:spPr>
          <a:xfrm rot="5400000">
            <a:off x="5326825" y="1451997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hthoek 10"/>
          <p:cNvSpPr/>
          <p:nvPr/>
        </p:nvSpPr>
        <p:spPr>
          <a:xfrm>
            <a:off x="5740839" y="297444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12" name="Rechthoek 11"/>
          <p:cNvSpPr/>
          <p:nvPr/>
        </p:nvSpPr>
        <p:spPr>
          <a:xfrm>
            <a:off x="6280179" y="316066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13" name="Rechthoek 12"/>
          <p:cNvSpPr/>
          <p:nvPr/>
        </p:nvSpPr>
        <p:spPr>
          <a:xfrm>
            <a:off x="6132497" y="283182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14" name="Rechthoek 13"/>
          <p:cNvSpPr/>
          <p:nvPr/>
        </p:nvSpPr>
        <p:spPr>
          <a:xfrm>
            <a:off x="5773336" y="233381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15" name="Rechthoek 14"/>
          <p:cNvSpPr/>
          <p:nvPr/>
        </p:nvSpPr>
        <p:spPr>
          <a:xfrm>
            <a:off x="5967887" y="333263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16" name="Rechthoek 15"/>
          <p:cNvSpPr/>
          <p:nvPr/>
        </p:nvSpPr>
        <p:spPr>
          <a:xfrm>
            <a:off x="6700194" y="333989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17" name="Rechthoek 16"/>
          <p:cNvSpPr/>
          <p:nvPr/>
        </p:nvSpPr>
        <p:spPr>
          <a:xfrm>
            <a:off x="6400112" y="283182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18" name="Rechthoek 17"/>
          <p:cNvSpPr/>
          <p:nvPr/>
        </p:nvSpPr>
        <p:spPr>
          <a:xfrm>
            <a:off x="6074345" y="1695500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19" name="Rechthoek 18"/>
          <p:cNvSpPr/>
          <p:nvPr/>
        </p:nvSpPr>
        <p:spPr>
          <a:xfrm>
            <a:off x="6488740" y="2186631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20" name="Rechthoek 19"/>
          <p:cNvSpPr/>
          <p:nvPr/>
        </p:nvSpPr>
        <p:spPr>
          <a:xfrm>
            <a:off x="6914304" y="2094248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21" name="Rechthoek 20"/>
          <p:cNvSpPr/>
          <p:nvPr/>
        </p:nvSpPr>
        <p:spPr>
          <a:xfrm>
            <a:off x="7052124" y="1697053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22" name="Rechthoek 21"/>
          <p:cNvSpPr/>
          <p:nvPr/>
        </p:nvSpPr>
        <p:spPr>
          <a:xfrm>
            <a:off x="6938600" y="2604469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23" name="Rechthoek 22"/>
          <p:cNvSpPr/>
          <p:nvPr/>
        </p:nvSpPr>
        <p:spPr>
          <a:xfrm>
            <a:off x="7273780" y="2574080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24" name="Rechthoek 23"/>
          <p:cNvSpPr/>
          <p:nvPr/>
        </p:nvSpPr>
        <p:spPr>
          <a:xfrm>
            <a:off x="7246651" y="3136702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25" name="Rechthoek 24"/>
          <p:cNvSpPr/>
          <p:nvPr/>
        </p:nvSpPr>
        <p:spPr>
          <a:xfrm>
            <a:off x="6510933" y="1880166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46" name="Tekstvak 45"/>
          <p:cNvSpPr txBox="1"/>
          <p:nvPr/>
        </p:nvSpPr>
        <p:spPr>
          <a:xfrm>
            <a:off x="5531160" y="19146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B</a:t>
            </a:r>
            <a:endParaRPr lang="nl-NL" dirty="0"/>
          </a:p>
        </p:txBody>
      </p:sp>
      <p:cxnSp>
        <p:nvCxnSpPr>
          <p:cNvPr id="47" name="Rechte verbindingslijn 46"/>
          <p:cNvCxnSpPr/>
          <p:nvPr/>
        </p:nvCxnSpPr>
        <p:spPr>
          <a:xfrm>
            <a:off x="5690018" y="1842436"/>
            <a:ext cx="1887904" cy="200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Rechte verbindingslijn 47"/>
          <p:cNvCxnSpPr/>
          <p:nvPr/>
        </p:nvCxnSpPr>
        <p:spPr>
          <a:xfrm>
            <a:off x="5919803" y="1777690"/>
            <a:ext cx="1887904" cy="2007843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48"/>
          <p:cNvCxnSpPr/>
          <p:nvPr/>
        </p:nvCxnSpPr>
        <p:spPr>
          <a:xfrm>
            <a:off x="5657406" y="2121512"/>
            <a:ext cx="1411169" cy="1513169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Rechte verbindingslijn met pijl 51"/>
          <p:cNvCxnSpPr/>
          <p:nvPr/>
        </p:nvCxnSpPr>
        <p:spPr>
          <a:xfrm flipH="1">
            <a:off x="6550153" y="2883171"/>
            <a:ext cx="114027" cy="133319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Rechte verbindingslijn met pijl 55"/>
          <p:cNvCxnSpPr/>
          <p:nvPr/>
        </p:nvCxnSpPr>
        <p:spPr>
          <a:xfrm flipV="1">
            <a:off x="7231862" y="3321369"/>
            <a:ext cx="168036" cy="158523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al 36"/>
          <p:cNvSpPr/>
          <p:nvPr/>
        </p:nvSpPr>
        <p:spPr>
          <a:xfrm>
            <a:off x="7311103" y="3246138"/>
            <a:ext cx="177590" cy="175565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Ovaal 39"/>
          <p:cNvSpPr/>
          <p:nvPr/>
        </p:nvSpPr>
        <p:spPr>
          <a:xfrm>
            <a:off x="6454445" y="2928707"/>
            <a:ext cx="177590" cy="175565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Ovaal 40"/>
          <p:cNvSpPr/>
          <p:nvPr/>
        </p:nvSpPr>
        <p:spPr>
          <a:xfrm>
            <a:off x="3135134" y="2728107"/>
            <a:ext cx="177590" cy="175565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642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Linear</a:t>
            </a:r>
            <a:r>
              <a:rPr lang="nl-NL" dirty="0" smtClean="0"/>
              <a:t> Support Vector Machines 3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 err="1" smtClean="0"/>
              <a:t>Hyperplane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small </a:t>
            </a:r>
            <a:r>
              <a:rPr lang="nl-NL" dirty="0" err="1" smtClean="0"/>
              <a:t>margin</a:t>
            </a:r>
            <a:r>
              <a:rPr lang="nl-NL" dirty="0" smtClean="0"/>
              <a:t>.</a:t>
            </a:r>
          </a:p>
          <a:p>
            <a:r>
              <a:rPr lang="nl-NL" dirty="0" smtClean="0"/>
              <a:t>    </a:t>
            </a:r>
            <a:r>
              <a:rPr lang="nl-NL" dirty="0" err="1" smtClean="0"/>
              <a:t>denotes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support </a:t>
            </a:r>
            <a:r>
              <a:rPr lang="nl-NL" dirty="0" err="1" smtClean="0"/>
              <a:t>vectors</a:t>
            </a:r>
            <a:endParaRPr lang="nl-NL" dirty="0" smtClean="0"/>
          </a:p>
          <a:p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Line A is a bad </a:t>
            </a:r>
            <a:r>
              <a:rPr lang="nl-NL" dirty="0" err="1">
                <a:solidFill>
                  <a:schemeClr val="bg1">
                    <a:lumMod val="50000"/>
                  </a:schemeClr>
                </a:solidFill>
              </a:rPr>
              <a:t>choice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endParaRPr lang="nl-NL" dirty="0" smtClean="0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5410048" y="1255667"/>
            <a:ext cx="0" cy="28949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Rechte verbindingslijn 5"/>
          <p:cNvCxnSpPr/>
          <p:nvPr/>
        </p:nvCxnSpPr>
        <p:spPr>
          <a:xfrm>
            <a:off x="5102137" y="3909059"/>
            <a:ext cx="29562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6"/>
          <p:cNvCxnSpPr/>
          <p:nvPr/>
        </p:nvCxnSpPr>
        <p:spPr>
          <a:xfrm>
            <a:off x="5633983" y="3918389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/>
          <p:cNvCxnSpPr/>
          <p:nvPr/>
        </p:nvCxnSpPr>
        <p:spPr>
          <a:xfrm>
            <a:off x="7876439" y="3909059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10"/>
          <p:cNvCxnSpPr/>
          <p:nvPr/>
        </p:nvCxnSpPr>
        <p:spPr>
          <a:xfrm rot="5400000">
            <a:off x="5349657" y="3641581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/>
          <p:cNvCxnSpPr/>
          <p:nvPr/>
        </p:nvCxnSpPr>
        <p:spPr>
          <a:xfrm rot="5400000">
            <a:off x="5326825" y="1451997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hoek 16"/>
          <p:cNvSpPr/>
          <p:nvPr/>
        </p:nvSpPr>
        <p:spPr>
          <a:xfrm>
            <a:off x="5740839" y="297444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18" name="Rechthoek 17"/>
          <p:cNvSpPr/>
          <p:nvPr/>
        </p:nvSpPr>
        <p:spPr>
          <a:xfrm>
            <a:off x="6280179" y="316066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19" name="Rechthoek 18"/>
          <p:cNvSpPr/>
          <p:nvPr/>
        </p:nvSpPr>
        <p:spPr>
          <a:xfrm>
            <a:off x="6132497" y="283182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20" name="Rechthoek 19"/>
          <p:cNvSpPr/>
          <p:nvPr/>
        </p:nvSpPr>
        <p:spPr>
          <a:xfrm>
            <a:off x="5773336" y="233381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21" name="Rechthoek 20"/>
          <p:cNvSpPr/>
          <p:nvPr/>
        </p:nvSpPr>
        <p:spPr>
          <a:xfrm>
            <a:off x="5967887" y="333263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22" name="Rechthoek 21"/>
          <p:cNvSpPr/>
          <p:nvPr/>
        </p:nvSpPr>
        <p:spPr>
          <a:xfrm>
            <a:off x="6700194" y="333989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23" name="Rechthoek 22"/>
          <p:cNvSpPr/>
          <p:nvPr/>
        </p:nvSpPr>
        <p:spPr>
          <a:xfrm>
            <a:off x="6400112" y="283182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24" name="Rechthoek 23"/>
          <p:cNvSpPr/>
          <p:nvPr/>
        </p:nvSpPr>
        <p:spPr>
          <a:xfrm>
            <a:off x="5979250" y="1695500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25" name="Rechthoek 24"/>
          <p:cNvSpPr/>
          <p:nvPr/>
        </p:nvSpPr>
        <p:spPr>
          <a:xfrm>
            <a:off x="6430220" y="2186631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26" name="Rechthoek 25"/>
          <p:cNvSpPr/>
          <p:nvPr/>
        </p:nvSpPr>
        <p:spPr>
          <a:xfrm>
            <a:off x="6914304" y="2094248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27" name="Rechthoek 26"/>
          <p:cNvSpPr/>
          <p:nvPr/>
        </p:nvSpPr>
        <p:spPr>
          <a:xfrm>
            <a:off x="7052124" y="1697053"/>
            <a:ext cx="35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28" name="Rechthoek 27"/>
          <p:cNvSpPr/>
          <p:nvPr/>
        </p:nvSpPr>
        <p:spPr>
          <a:xfrm>
            <a:off x="6938600" y="2604469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29" name="Rechthoek 28"/>
          <p:cNvSpPr/>
          <p:nvPr/>
        </p:nvSpPr>
        <p:spPr>
          <a:xfrm>
            <a:off x="7273780" y="2574080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30" name="Rechthoek 29"/>
          <p:cNvSpPr/>
          <p:nvPr/>
        </p:nvSpPr>
        <p:spPr>
          <a:xfrm>
            <a:off x="7246651" y="3136702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31" name="Rechthoek 30"/>
          <p:cNvSpPr/>
          <p:nvPr/>
        </p:nvSpPr>
        <p:spPr>
          <a:xfrm>
            <a:off x="6510933" y="1880166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cxnSp>
        <p:nvCxnSpPr>
          <p:cNvPr id="33" name="Rechte verbindingslijn 32"/>
          <p:cNvCxnSpPr/>
          <p:nvPr/>
        </p:nvCxnSpPr>
        <p:spPr>
          <a:xfrm flipH="1" flipV="1">
            <a:off x="5531160" y="2140092"/>
            <a:ext cx="2021985" cy="14451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kstvak 34"/>
          <p:cNvSpPr txBox="1"/>
          <p:nvPr/>
        </p:nvSpPr>
        <p:spPr>
          <a:xfrm>
            <a:off x="5531160" y="225857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A</a:t>
            </a:r>
            <a:endParaRPr lang="nl-NL" dirty="0"/>
          </a:p>
        </p:txBody>
      </p:sp>
      <p:cxnSp>
        <p:nvCxnSpPr>
          <p:cNvPr id="38" name="Rechte verbindingslijn 37"/>
          <p:cNvCxnSpPr/>
          <p:nvPr/>
        </p:nvCxnSpPr>
        <p:spPr>
          <a:xfrm flipH="1" flipV="1">
            <a:off x="5725721" y="2098236"/>
            <a:ext cx="2021985" cy="1445136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38"/>
          <p:cNvCxnSpPr/>
          <p:nvPr/>
        </p:nvCxnSpPr>
        <p:spPr>
          <a:xfrm flipH="1" flipV="1">
            <a:off x="5421586" y="2232542"/>
            <a:ext cx="2021985" cy="1445136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Rechte verbindingslijn 42"/>
          <p:cNvCxnSpPr>
            <a:endCxn id="37" idx="3"/>
          </p:cNvCxnSpPr>
          <p:nvPr/>
        </p:nvCxnSpPr>
        <p:spPr>
          <a:xfrm flipH="1">
            <a:off x="7337110" y="3339890"/>
            <a:ext cx="62788" cy="56102"/>
          </a:xfrm>
          <a:prstGeom prst="line">
            <a:avLst/>
          </a:prstGeom>
          <a:ln>
            <a:headEnd type="arrow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49"/>
          <p:cNvCxnSpPr/>
          <p:nvPr/>
        </p:nvCxnSpPr>
        <p:spPr>
          <a:xfrm flipH="1">
            <a:off x="5937382" y="2463580"/>
            <a:ext cx="41868" cy="71991"/>
          </a:xfrm>
          <a:prstGeom prst="line">
            <a:avLst/>
          </a:prstGeom>
          <a:ln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al 3"/>
          <p:cNvSpPr/>
          <p:nvPr/>
        </p:nvSpPr>
        <p:spPr>
          <a:xfrm>
            <a:off x="5834582" y="2438060"/>
            <a:ext cx="177590" cy="175565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al 36"/>
          <p:cNvSpPr/>
          <p:nvPr/>
        </p:nvSpPr>
        <p:spPr>
          <a:xfrm>
            <a:off x="7311103" y="3246138"/>
            <a:ext cx="177590" cy="175565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Ovaal 40"/>
          <p:cNvSpPr/>
          <p:nvPr/>
        </p:nvSpPr>
        <p:spPr>
          <a:xfrm>
            <a:off x="888287" y="1779595"/>
            <a:ext cx="177590" cy="175565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780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Linear</a:t>
            </a:r>
            <a:r>
              <a:rPr lang="nl-NL" dirty="0"/>
              <a:t> SVM – </a:t>
            </a:r>
            <a:r>
              <a:rPr lang="nl-NL" dirty="0" smtClean="0"/>
              <a:t>Math</a:t>
            </a:r>
            <a:endParaRPr lang="nl-NL" dirty="0"/>
          </a:p>
        </p:txBody>
      </p:sp>
      <p:sp>
        <p:nvSpPr>
          <p:cNvPr id="5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457199" y="1200150"/>
            <a:ext cx="4223505" cy="3435793"/>
          </a:xfrm>
        </p:spPr>
        <p:txBody>
          <a:bodyPr>
            <a:normAutofit fontScale="92500" lnSpcReduction="10000"/>
          </a:bodyPr>
          <a:lstStyle/>
          <a:p>
            <a:r>
              <a:rPr lang="nl-NL" sz="2200" dirty="0" smtClean="0"/>
              <a:t>N-</a:t>
            </a:r>
            <a:r>
              <a:rPr lang="nl-NL" sz="2200" dirty="0" err="1" smtClean="0"/>
              <a:t>Dimensional</a:t>
            </a:r>
            <a:r>
              <a:rPr lang="nl-NL" sz="2200" dirty="0" smtClean="0"/>
              <a:t> case</a:t>
            </a:r>
          </a:p>
          <a:p>
            <a:pPr lvl="1"/>
            <a:r>
              <a:rPr lang="nl-NL" sz="1900" dirty="0" err="1" smtClean="0"/>
              <a:t>Linear</a:t>
            </a:r>
            <a:r>
              <a:rPr lang="nl-NL" dirty="0" smtClean="0"/>
              <a:t> </a:t>
            </a:r>
            <a:r>
              <a:rPr lang="nl-NL" dirty="0" err="1"/>
              <a:t>classifier</a:t>
            </a:r>
            <a:r>
              <a:rPr lang="nl-NL" dirty="0" smtClean="0"/>
              <a:t>:</a:t>
            </a:r>
          </a:p>
          <a:p>
            <a:pPr lvl="1"/>
            <a:endParaRPr lang="nl-NL" sz="600" dirty="0"/>
          </a:p>
          <a:p>
            <a:pPr lvl="1"/>
            <a:r>
              <a:rPr lang="nl-NL" dirty="0" err="1"/>
              <a:t>Hyperplane</a:t>
            </a:r>
            <a:r>
              <a:rPr lang="nl-NL" dirty="0"/>
              <a:t>:</a:t>
            </a:r>
          </a:p>
          <a:p>
            <a:pPr lvl="1"/>
            <a:endParaRPr lang="nl-NL" sz="600" dirty="0"/>
          </a:p>
          <a:p>
            <a:pPr lvl="1"/>
            <a:r>
              <a:rPr lang="nl-NL" dirty="0" smtClean="0"/>
              <a:t>Parameters    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nl-NL" dirty="0" smtClean="0"/>
              <a:t> are </a:t>
            </a:r>
            <a:r>
              <a:rPr lang="nl-NL" dirty="0" err="1" smtClean="0"/>
              <a:t>optimized</a:t>
            </a:r>
            <a:r>
              <a:rPr lang="nl-NL" dirty="0" smtClean="0"/>
              <a:t> (“</a:t>
            </a:r>
            <a:r>
              <a:rPr lang="nl-NL" dirty="0" err="1" smtClean="0"/>
              <a:t>learned</a:t>
            </a:r>
            <a:r>
              <a:rPr lang="nl-NL" dirty="0" smtClean="0"/>
              <a:t>”) </a:t>
            </a:r>
            <a:r>
              <a:rPr lang="nl-NL" dirty="0" err="1" smtClean="0"/>
              <a:t>based</a:t>
            </a:r>
            <a:r>
              <a:rPr lang="nl-NL" dirty="0" smtClean="0"/>
              <a:t> on training data.</a:t>
            </a:r>
          </a:p>
          <a:p>
            <a:pPr lvl="1"/>
            <a:endParaRPr lang="nl-NL" sz="900" dirty="0" smtClean="0"/>
          </a:p>
          <a:p>
            <a:pPr lvl="1"/>
            <a:r>
              <a:rPr lang="nl-NL" dirty="0" err="1" smtClean="0"/>
              <a:t>Decision</a:t>
            </a:r>
            <a:r>
              <a:rPr lang="nl-NL" dirty="0" smtClean="0"/>
              <a:t> </a:t>
            </a:r>
            <a:r>
              <a:rPr lang="nl-NL" dirty="0" err="1"/>
              <a:t>rule</a:t>
            </a:r>
            <a:r>
              <a:rPr lang="nl-NL" dirty="0" smtClean="0"/>
              <a:t>: </a:t>
            </a:r>
            <a:endParaRPr lang="nl-NL" dirty="0"/>
          </a:p>
          <a:p>
            <a:pPr lvl="1"/>
            <a:endParaRPr lang="nl-NL" sz="900" dirty="0" smtClean="0"/>
          </a:p>
          <a:p>
            <a:pPr lvl="1"/>
            <a:r>
              <a:rPr lang="nl-NL" dirty="0" err="1" smtClean="0"/>
              <a:t>Minimize</a:t>
            </a:r>
            <a:r>
              <a:rPr lang="nl-NL" dirty="0" smtClean="0"/>
              <a:t>:</a:t>
            </a:r>
          </a:p>
          <a:p>
            <a:pPr lvl="1"/>
            <a:endParaRPr lang="nl-NL" sz="1000" dirty="0"/>
          </a:p>
          <a:p>
            <a:pPr lvl="1"/>
            <a:r>
              <a:rPr lang="nl-NL" dirty="0" smtClean="0"/>
              <a:t>Under </a:t>
            </a:r>
            <a:r>
              <a:rPr lang="nl-NL" dirty="0" err="1" smtClean="0"/>
              <a:t>condition</a:t>
            </a:r>
            <a:endParaRPr lang="nl-NL" dirty="0"/>
          </a:p>
          <a:p>
            <a:endParaRPr lang="nl-NL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848168"/>
              </p:ext>
            </p:extLst>
          </p:nvPr>
        </p:nvGraphicFramePr>
        <p:xfrm>
          <a:off x="2809875" y="1580814"/>
          <a:ext cx="1602265" cy="269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3" name="Equation" r:id="rId4" imgW="1206360" imgH="203040" progId="Equation.3">
                  <p:embed/>
                </p:oleObj>
              </mc:Choice>
              <mc:Fallback>
                <p:oleObj name="Equation" r:id="rId4" imgW="120636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75" y="1580814"/>
                        <a:ext cx="1602265" cy="2698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592742"/>
              </p:ext>
            </p:extLst>
          </p:nvPr>
        </p:nvGraphicFramePr>
        <p:xfrm>
          <a:off x="2414422" y="1850625"/>
          <a:ext cx="1009488" cy="531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" name="Equation" r:id="rId6" imgW="990360" imgH="431640" progId="Equation.3">
                  <p:embed/>
                </p:oleObj>
              </mc:Choice>
              <mc:Fallback>
                <p:oleObj name="Equation" r:id="rId6" imgW="99036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4422" y="1850625"/>
                        <a:ext cx="1009488" cy="5314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ijdelijke aanduiding voor inhoud 7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45840285"/>
              </p:ext>
            </p:extLst>
          </p:nvPr>
        </p:nvGraphicFramePr>
        <p:xfrm>
          <a:off x="2397900" y="2342549"/>
          <a:ext cx="198230" cy="231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5" name="Equation" r:id="rId8" imgW="152280" imgH="177480" progId="Equation.3">
                  <p:embed/>
                </p:oleObj>
              </mc:Choice>
              <mc:Fallback>
                <p:oleObj name="Equation" r:id="rId8" imgW="15228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97900" y="2342549"/>
                        <a:ext cx="198230" cy="231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343119"/>
              </p:ext>
            </p:extLst>
          </p:nvPr>
        </p:nvGraphicFramePr>
        <p:xfrm>
          <a:off x="2625505" y="3171152"/>
          <a:ext cx="853051" cy="32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6" name="Equation" r:id="rId10" imgW="660240" imgH="253800" progId="Equation.3">
                  <p:embed/>
                </p:oleObj>
              </mc:Choice>
              <mc:Fallback>
                <p:oleObj name="Equation" r:id="rId10" imgW="660240" imgH="253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5505" y="3171152"/>
                        <a:ext cx="853051" cy="328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Rechte verbindingslijn 9"/>
          <p:cNvCxnSpPr/>
          <p:nvPr/>
        </p:nvCxnSpPr>
        <p:spPr>
          <a:xfrm>
            <a:off x="5410048" y="1255667"/>
            <a:ext cx="0" cy="28949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10"/>
          <p:cNvCxnSpPr/>
          <p:nvPr/>
        </p:nvCxnSpPr>
        <p:spPr>
          <a:xfrm>
            <a:off x="5102137" y="3909059"/>
            <a:ext cx="29562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/>
          <p:cNvCxnSpPr/>
          <p:nvPr/>
        </p:nvCxnSpPr>
        <p:spPr>
          <a:xfrm>
            <a:off x="5633983" y="3918389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/>
          <p:cNvCxnSpPr/>
          <p:nvPr/>
        </p:nvCxnSpPr>
        <p:spPr>
          <a:xfrm>
            <a:off x="7876439" y="3909059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13"/>
          <p:cNvCxnSpPr/>
          <p:nvPr/>
        </p:nvCxnSpPr>
        <p:spPr>
          <a:xfrm rot="5400000">
            <a:off x="5349657" y="3641581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14"/>
          <p:cNvCxnSpPr/>
          <p:nvPr/>
        </p:nvCxnSpPr>
        <p:spPr>
          <a:xfrm rot="5400000">
            <a:off x="5326825" y="1451997"/>
            <a:ext cx="0" cy="120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hoek 15"/>
          <p:cNvSpPr/>
          <p:nvPr/>
        </p:nvSpPr>
        <p:spPr>
          <a:xfrm>
            <a:off x="5740839" y="297444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17" name="Rechthoek 16"/>
          <p:cNvSpPr/>
          <p:nvPr/>
        </p:nvSpPr>
        <p:spPr>
          <a:xfrm>
            <a:off x="6280179" y="316066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18" name="Rechthoek 17"/>
          <p:cNvSpPr/>
          <p:nvPr/>
        </p:nvSpPr>
        <p:spPr>
          <a:xfrm>
            <a:off x="6132497" y="283182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19" name="Rechthoek 18"/>
          <p:cNvSpPr/>
          <p:nvPr/>
        </p:nvSpPr>
        <p:spPr>
          <a:xfrm>
            <a:off x="5773336" y="233381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20" name="Rechthoek 19"/>
          <p:cNvSpPr/>
          <p:nvPr/>
        </p:nvSpPr>
        <p:spPr>
          <a:xfrm>
            <a:off x="5967887" y="333263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21" name="Rechthoek 20"/>
          <p:cNvSpPr/>
          <p:nvPr/>
        </p:nvSpPr>
        <p:spPr>
          <a:xfrm>
            <a:off x="6700194" y="333989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22" name="Rechthoek 21"/>
          <p:cNvSpPr/>
          <p:nvPr/>
        </p:nvSpPr>
        <p:spPr>
          <a:xfrm>
            <a:off x="6400112" y="283182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+</a:t>
            </a:r>
            <a:endParaRPr lang="nl-NL" b="1" dirty="0"/>
          </a:p>
        </p:txBody>
      </p:sp>
      <p:sp>
        <p:nvSpPr>
          <p:cNvPr id="23" name="Rechthoek 22"/>
          <p:cNvSpPr/>
          <p:nvPr/>
        </p:nvSpPr>
        <p:spPr>
          <a:xfrm>
            <a:off x="5979250" y="1695500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24" name="Rechthoek 23"/>
          <p:cNvSpPr/>
          <p:nvPr/>
        </p:nvSpPr>
        <p:spPr>
          <a:xfrm>
            <a:off x="6430220" y="2186631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25" name="Rechthoek 24"/>
          <p:cNvSpPr/>
          <p:nvPr/>
        </p:nvSpPr>
        <p:spPr>
          <a:xfrm>
            <a:off x="6914304" y="2094248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27" name="Rechthoek 26"/>
          <p:cNvSpPr/>
          <p:nvPr/>
        </p:nvSpPr>
        <p:spPr>
          <a:xfrm>
            <a:off x="6938600" y="2604469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28" name="Rechthoek 27"/>
          <p:cNvSpPr/>
          <p:nvPr/>
        </p:nvSpPr>
        <p:spPr>
          <a:xfrm>
            <a:off x="7273780" y="2574080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29" name="Rechthoek 28"/>
          <p:cNvSpPr/>
          <p:nvPr/>
        </p:nvSpPr>
        <p:spPr>
          <a:xfrm>
            <a:off x="7246651" y="3136702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sp>
        <p:nvSpPr>
          <p:cNvPr id="30" name="Rechthoek 29"/>
          <p:cNvSpPr/>
          <p:nvPr/>
        </p:nvSpPr>
        <p:spPr>
          <a:xfrm>
            <a:off x="6510933" y="1880166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92D050"/>
                </a:solidFill>
              </a:rPr>
              <a:t>o</a:t>
            </a:r>
            <a:endParaRPr lang="nl-NL" dirty="0"/>
          </a:p>
        </p:txBody>
      </p:sp>
      <p:cxnSp>
        <p:nvCxnSpPr>
          <p:cNvPr id="31" name="Rechte verbindingslijn 30"/>
          <p:cNvCxnSpPr/>
          <p:nvPr/>
        </p:nvCxnSpPr>
        <p:spPr>
          <a:xfrm flipH="1" flipV="1">
            <a:off x="5531160" y="2140092"/>
            <a:ext cx="2021985" cy="14451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met pijl 41"/>
          <p:cNvCxnSpPr/>
          <p:nvPr/>
        </p:nvCxnSpPr>
        <p:spPr>
          <a:xfrm flipV="1">
            <a:off x="6542152" y="2518478"/>
            <a:ext cx="275275" cy="3441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Object 4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6734814"/>
              </p:ext>
            </p:extLst>
          </p:nvPr>
        </p:nvGraphicFramePr>
        <p:xfrm>
          <a:off x="6073263" y="1085057"/>
          <a:ext cx="198438" cy="23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" name="Equation" r:id="rId12" imgW="152280" imgH="177480" progId="Equation.3">
                  <p:embed/>
                </p:oleObj>
              </mc:Choice>
              <mc:Fallback>
                <p:oleObj name="Equation" r:id="rId12" imgW="152280" imgH="177480" progId="Equation.3">
                  <p:embed/>
                  <p:pic>
                    <p:nvPicPr>
                      <p:cNvPr id="0" name="Tijdelijke aanduiding voor inhoud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3263" y="1085057"/>
                        <a:ext cx="198438" cy="23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kstvak 43"/>
          <p:cNvSpPr txBox="1"/>
          <p:nvPr/>
        </p:nvSpPr>
        <p:spPr>
          <a:xfrm>
            <a:off x="6228379" y="1030874"/>
            <a:ext cx="25865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 smtClean="0"/>
              <a:t>change </a:t>
            </a:r>
            <a:r>
              <a:rPr lang="nl-NL" sz="1600" dirty="0" smtClean="0">
                <a:latin typeface="Arial"/>
                <a:cs typeface="Arial"/>
              </a:rPr>
              <a:t>→ </a:t>
            </a:r>
            <a:r>
              <a:rPr lang="nl-NL" sz="1600" dirty="0" err="1" smtClean="0"/>
              <a:t>rotate</a:t>
            </a:r>
            <a:r>
              <a:rPr lang="nl-NL" sz="1600" dirty="0" smtClean="0"/>
              <a:t> </a:t>
            </a:r>
            <a:r>
              <a:rPr lang="nl-NL" sz="1600" dirty="0" err="1" smtClean="0"/>
              <a:t>hyperplane</a:t>
            </a:r>
            <a:endParaRPr lang="nl-NL" sz="1600" dirty="0" smtClean="0"/>
          </a:p>
          <a:p>
            <a:r>
              <a:rPr lang="nl-NL" sz="1600" dirty="0" smtClean="0"/>
              <a:t>change</a:t>
            </a:r>
            <a:r>
              <a:rPr lang="nl-NL" sz="1600" dirty="0">
                <a:latin typeface="Arial"/>
                <a:cs typeface="Arial"/>
              </a:rPr>
              <a:t> → </a:t>
            </a:r>
            <a:r>
              <a:rPr lang="nl-NL" sz="1600" dirty="0" smtClean="0"/>
              <a:t>shift </a:t>
            </a:r>
            <a:r>
              <a:rPr lang="nl-NL" sz="1600" dirty="0" err="1" smtClean="0"/>
              <a:t>hyperplane</a:t>
            </a:r>
            <a:endParaRPr lang="nl-NL" sz="1600" dirty="0"/>
          </a:p>
        </p:txBody>
      </p:sp>
      <p:cxnSp>
        <p:nvCxnSpPr>
          <p:cNvPr id="46" name="Rechte verbindingslijn 45"/>
          <p:cNvCxnSpPr/>
          <p:nvPr/>
        </p:nvCxnSpPr>
        <p:spPr>
          <a:xfrm flipV="1">
            <a:off x="5410048" y="2703144"/>
            <a:ext cx="875696" cy="1205915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Object 4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021420294"/>
              </p:ext>
            </p:extLst>
          </p:nvPr>
        </p:nvGraphicFramePr>
        <p:xfrm>
          <a:off x="6862336" y="2440869"/>
          <a:ext cx="198438" cy="23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8" name="Equation" r:id="rId14" imgW="152202" imgH="177569" progId="Equation.3">
                  <p:embed/>
                </p:oleObj>
              </mc:Choice>
              <mc:Fallback>
                <p:oleObj name="Equation" r:id="rId14" imgW="152202" imgH="177569" progId="Equation.3">
                  <p:embed/>
                  <p:pic>
                    <p:nvPicPr>
                      <p:cNvPr id="0" name="Object 4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2336" y="2440869"/>
                        <a:ext cx="198438" cy="23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Rechthoek 47"/>
          <p:cNvSpPr/>
          <p:nvPr/>
        </p:nvSpPr>
        <p:spPr>
          <a:xfrm>
            <a:off x="5753999" y="2788108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nl-NL" sz="1600" dirty="0"/>
          </a:p>
        </p:txBody>
      </p:sp>
      <p:sp>
        <p:nvSpPr>
          <p:cNvPr id="49" name="Rechthoek 48"/>
          <p:cNvSpPr/>
          <p:nvPr/>
        </p:nvSpPr>
        <p:spPr>
          <a:xfrm>
            <a:off x="6028395" y="1276879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nl-NL" sz="1600" dirty="0"/>
          </a:p>
        </p:txBody>
      </p:sp>
      <p:sp>
        <p:nvSpPr>
          <p:cNvPr id="50" name="Tekstvak 49"/>
          <p:cNvSpPr txBox="1"/>
          <p:nvPr/>
        </p:nvSpPr>
        <p:spPr>
          <a:xfrm>
            <a:off x="6497951" y="3869893"/>
            <a:ext cx="344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nl-NL" sz="16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kstvak 50"/>
          <p:cNvSpPr txBox="1"/>
          <p:nvPr/>
        </p:nvSpPr>
        <p:spPr>
          <a:xfrm>
            <a:off x="5054352" y="2249498"/>
            <a:ext cx="344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nl-NL" sz="16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371443"/>
              </p:ext>
            </p:extLst>
          </p:nvPr>
        </p:nvGraphicFramePr>
        <p:xfrm>
          <a:off x="2970213" y="4059238"/>
          <a:ext cx="1700212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" name="Equation" r:id="rId15" imgW="1282680" imgH="228600" progId="Equation.3">
                  <p:embed/>
                </p:oleObj>
              </mc:Choice>
              <mc:Fallback>
                <p:oleObj name="Equation" r:id="rId15" imgW="12826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970213" y="4059238"/>
                        <a:ext cx="1700212" cy="303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7443050"/>
              </p:ext>
            </p:extLst>
          </p:nvPr>
        </p:nvGraphicFramePr>
        <p:xfrm>
          <a:off x="4514850" y="246380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" name="Equation" r:id="rId17" imgW="114120" imgH="215640" progId="Equation.3">
                  <p:embed/>
                </p:oleObj>
              </mc:Choice>
              <mc:Fallback>
                <p:oleObj name="Equation" r:id="rId17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514850" y="246380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2221706"/>
              </p:ext>
            </p:extLst>
          </p:nvPr>
        </p:nvGraphicFramePr>
        <p:xfrm>
          <a:off x="2327560" y="3530001"/>
          <a:ext cx="878836" cy="495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" name="Equation" r:id="rId19" imgW="698400" imgH="393480" progId="Equation.3">
                  <p:embed/>
                </p:oleObj>
              </mc:Choice>
              <mc:Fallback>
                <p:oleObj name="Equation" r:id="rId19" imgW="69840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327560" y="3530001"/>
                        <a:ext cx="878836" cy="4953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129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angepast ontwer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4108D1C3E0174AAF2DAE51D9DE7EC2" ma:contentTypeVersion="0" ma:contentTypeDescription="Een nieuw document maken." ma:contentTypeScope="" ma:versionID="e24f76d7c4ba8d44ff0599311245dd71">
  <xsd:schema xmlns:xsd="http://www.w3.org/2001/XMLSchema" xmlns:p="http://schemas.microsoft.com/office/2006/metadata/properties" targetNamespace="http://schemas.microsoft.com/office/2006/metadata/properties" ma:root="true" ma:fieldsID="b118b0825d757084c8d1e1ffd33f200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8651CC59-9076-40FD-B30E-6114EDDA2B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2E19FD95-AC68-433C-9CA6-530A4AC68A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1BBCFB-68C4-4703-90F1-AED4DA1A48F3}">
  <ds:schemaRefs>
    <ds:schemaRef ds:uri="http://purl.org/dc/dcmitype/"/>
    <ds:schemaRef ds:uri="http://purl.org/dc/terms/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3296</TotalTime>
  <Words>1142</Words>
  <Application>Microsoft Office PowerPoint</Application>
  <PresentationFormat>Diavoorstelling (16:9)</PresentationFormat>
  <Paragraphs>341</Paragraphs>
  <Slides>20</Slides>
  <Notes>6</Notes>
  <HiddenSlides>0</HiddenSlides>
  <MMClips>0</MMClips>
  <ScaleCrop>false</ScaleCrop>
  <HeadingPairs>
    <vt:vector size="6" baseType="variant"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2" baseType="lpstr">
      <vt:lpstr>Aangepast ontwerp</vt:lpstr>
      <vt:lpstr>Equation</vt:lpstr>
      <vt:lpstr>ADS ML – Week 5  Support Vector Machines &amp; Evaluation Metrics</vt:lpstr>
      <vt:lpstr>Goals: At the end of this lesson …</vt:lpstr>
      <vt:lpstr>Udacity MOOC</vt:lpstr>
      <vt:lpstr>Machine Learning Products </vt:lpstr>
      <vt:lpstr>Google Car Example Again</vt:lpstr>
      <vt:lpstr>Linear Support Vector Machines 1</vt:lpstr>
      <vt:lpstr>Linear Support Vector Machines 2</vt:lpstr>
      <vt:lpstr>Linear Support Vector Machines 3</vt:lpstr>
      <vt:lpstr>Linear SVM – Math</vt:lpstr>
      <vt:lpstr>Linear SVM – Code </vt:lpstr>
      <vt:lpstr>Non-linear SVM 1 – Problem </vt:lpstr>
      <vt:lpstr>Non-linear SVM 2 – Example </vt:lpstr>
      <vt:lpstr>Non-linear SVM 3</vt:lpstr>
      <vt:lpstr>Non-linear SVM 4 – Kernel Trick</vt:lpstr>
      <vt:lpstr>Non-linear SVM 5 – Code &amp; Hyperparameters </vt:lpstr>
      <vt:lpstr>SVM Summary</vt:lpstr>
      <vt:lpstr>K-fold Cross Validation</vt:lpstr>
      <vt:lpstr>Classification Metrics – Accuracy </vt:lpstr>
      <vt:lpstr>More on Classification Metrics</vt:lpstr>
      <vt:lpstr>Precision and Recall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Vincent van Brink</dc:creator>
  <cp:lastModifiedBy>Schouten,Gerard G.</cp:lastModifiedBy>
  <cp:revision>166</cp:revision>
  <cp:lastPrinted>2014-08-19T14:33:34Z</cp:lastPrinted>
  <dcterms:created xsi:type="dcterms:W3CDTF">2014-08-06T13:54:14Z</dcterms:created>
  <dcterms:modified xsi:type="dcterms:W3CDTF">2015-11-23T09:35:52Z</dcterms:modified>
</cp:coreProperties>
</file>