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4"/>
  </p:sldMasterIdLst>
  <p:notesMasterIdLst>
    <p:notesMasterId r:id="rId16"/>
  </p:notesMasterIdLst>
  <p:handoutMasterIdLst>
    <p:handoutMasterId r:id="rId17"/>
  </p:handoutMasterIdLst>
  <p:sldIdLst>
    <p:sldId id="290" r:id="rId5"/>
    <p:sldId id="291" r:id="rId6"/>
    <p:sldId id="337" r:id="rId7"/>
    <p:sldId id="342" r:id="rId8"/>
    <p:sldId id="344" r:id="rId9"/>
    <p:sldId id="338" r:id="rId10"/>
    <p:sldId id="339" r:id="rId11"/>
    <p:sldId id="340" r:id="rId12"/>
    <p:sldId id="345" r:id="rId13"/>
    <p:sldId id="341" r:id="rId14"/>
    <p:sldId id="343" r:id="rId15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0BFA01C-CD74-7845-B021-672224978863}">
          <p14:sldIdLst>
            <p14:sldId id="290"/>
            <p14:sldId id="291"/>
            <p14:sldId id="337"/>
            <p14:sldId id="342"/>
            <p14:sldId id="344"/>
            <p14:sldId id="338"/>
            <p14:sldId id="339"/>
            <p14:sldId id="340"/>
            <p14:sldId id="345"/>
            <p14:sldId id="341"/>
            <p14:sldId id="34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86935" autoAdjust="0"/>
  </p:normalViewPr>
  <p:slideViewPr>
    <p:cSldViewPr snapToGrid="0" snapToObjects="1">
      <p:cViewPr>
        <p:scale>
          <a:sx n="158" d="100"/>
          <a:sy n="158" d="100"/>
        </p:scale>
        <p:origin x="-180" y="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046B-E3A6-4E43-9D24-8C38ABDF8202}" type="datetimeFigureOut">
              <a:t>23-11-2015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2CFB6-CBE2-1D40-B0FD-77D0D9479B87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425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E0D14-A220-429F-BF6C-DF15AF8B03F9}" type="datetimeFigureOut">
              <a:rPr lang="nl-NL" smtClean="0"/>
              <a:t>23-11-2015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50326-E5DD-4F11-958A-4BFAAE843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5316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Answer</a:t>
            </a:r>
            <a:r>
              <a:rPr lang="nl-NL" dirty="0" smtClean="0"/>
              <a:t>:</a:t>
            </a:r>
            <a:r>
              <a:rPr lang="nl-NL" baseline="0" dirty="0" smtClean="0"/>
              <a:t> 3/5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50326-E5DD-4F11-958A-4BFAAE843C9B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337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285598"/>
            <a:ext cx="4040188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285598"/>
            <a:ext cx="4041775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ED2B493-C1EE-714C-B8A9-F38F4D8CE6E7}" type="datetimeFigureOut">
              <a:rPr lang="nl-NL" smtClean="0"/>
              <a:t>23-11-2015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1738642" y="4767263"/>
            <a:ext cx="4281158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610267" cy="274637"/>
          </a:xfrm>
          <a:prstGeom prst="rect">
            <a:avLst/>
          </a:prstGeom>
        </p:spPr>
        <p:txBody>
          <a:bodyPr/>
          <a:lstStyle/>
          <a:p>
            <a:fld id="{F3BC6476-EA18-C04A-BD06-B622CA55CE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blad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sheet breedbeeld PPT-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2645832" y="4630341"/>
            <a:ext cx="4136854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1A7FFB-7E9A-E347-8F80-8E2C647B3625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2645832" y="1065389"/>
            <a:ext cx="6108523" cy="2476500"/>
          </a:xfrm>
        </p:spPr>
        <p:txBody>
          <a:bodyPr anchor="t"/>
          <a:lstStyle>
            <a:lvl1pPr>
              <a:defRPr sz="3200" baseline="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 van presentatie bewerken</a:t>
            </a:r>
          </a:p>
        </p:txBody>
      </p:sp>
    </p:spTree>
    <p:extLst>
      <p:ext uri="{BB962C8B-B14F-4D97-AF65-F5344CB8AC3E}">
        <p14:creationId xmlns:p14="http://schemas.microsoft.com/office/powerpoint/2010/main" val="348047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4362" y="206375"/>
            <a:ext cx="6162437" cy="85725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2524361" y="1200151"/>
            <a:ext cx="3007423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64235" y="1200150"/>
            <a:ext cx="3022565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524361" y="4630341"/>
            <a:ext cx="4258325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737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5.jp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Titel van presentatie, </a:t>
            </a:r>
            <a:r>
              <a:rPr lang="nl-NL" dirty="0" err="1" smtClean="0"/>
              <a:t>Arial</a:t>
            </a:r>
            <a:r>
              <a:rPr lang="nl-NL" dirty="0" smtClean="0"/>
              <a:t> 32pt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  <p:sldLayoutId id="2147483826" r:id="rId3"/>
    <p:sldLayoutId id="2147483830" r:id="rId4"/>
    <p:sldLayoutId id="2147483831" r:id="rId5"/>
    <p:sldLayoutId id="2147483832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acity.com/course/viewer#!/c-ud120/l-2254358555/e-2989708626/m-300987853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ADS ML – Week 6</a:t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Naive</a:t>
            </a:r>
            <a:r>
              <a:rPr lang="nl-NL" dirty="0" smtClean="0"/>
              <a:t> Bayes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55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Naive</a:t>
            </a:r>
            <a:r>
              <a:rPr lang="nl-NL" dirty="0" smtClean="0"/>
              <a:t> Bayes Summary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5984"/>
            <a:ext cx="4038600" cy="2503932"/>
          </a:xfrm>
        </p:spPr>
      </p:pic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err="1" smtClean="0"/>
              <a:t>Naive</a:t>
            </a:r>
            <a:r>
              <a:rPr lang="nl-NL" dirty="0" smtClean="0"/>
              <a:t> Bayes </a:t>
            </a:r>
            <a:r>
              <a:rPr lang="nl-NL" dirty="0" err="1" smtClean="0"/>
              <a:t>works</a:t>
            </a:r>
            <a:r>
              <a:rPr lang="nl-NL" dirty="0" smtClean="0"/>
              <a:t> </a:t>
            </a:r>
            <a:r>
              <a:rPr lang="nl-NL" dirty="0" err="1" smtClean="0"/>
              <a:t>very</a:t>
            </a:r>
            <a:r>
              <a:rPr lang="nl-NL" dirty="0" smtClean="0"/>
              <a:t> </a:t>
            </a:r>
            <a:r>
              <a:rPr lang="nl-NL" dirty="0" err="1" smtClean="0"/>
              <a:t>good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text</a:t>
            </a:r>
            <a:r>
              <a:rPr lang="nl-NL" dirty="0" smtClean="0"/>
              <a:t> </a:t>
            </a:r>
            <a:r>
              <a:rPr lang="nl-NL" dirty="0" err="1" smtClean="0"/>
              <a:t>classification</a:t>
            </a:r>
            <a:r>
              <a:rPr lang="nl-NL" dirty="0" smtClean="0"/>
              <a:t> </a:t>
            </a:r>
            <a:r>
              <a:rPr lang="nl-NL" dirty="0" err="1" smtClean="0"/>
              <a:t>problems</a:t>
            </a:r>
            <a:r>
              <a:rPr lang="nl-NL" dirty="0" smtClean="0"/>
              <a:t>.</a:t>
            </a:r>
          </a:p>
          <a:p>
            <a:r>
              <a:rPr lang="nl-NL" dirty="0" err="1" smtClean="0"/>
              <a:t>Assumption</a:t>
            </a:r>
            <a:r>
              <a:rPr lang="nl-NL" dirty="0" smtClean="0"/>
              <a:t> is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features are independent </a:t>
            </a:r>
            <a:r>
              <a:rPr lang="nl-NL" dirty="0"/>
              <a:t>…</a:t>
            </a:r>
            <a:r>
              <a:rPr lang="nl-NL" dirty="0" err="1" smtClean="0"/>
              <a:t>that</a:t>
            </a:r>
            <a:r>
              <a:rPr lang="nl-NL" dirty="0" smtClean="0"/>
              <a:t> is </a:t>
            </a:r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it’s</a:t>
            </a:r>
            <a:r>
              <a:rPr lang="nl-NL" dirty="0"/>
              <a:t> </a:t>
            </a:r>
            <a:r>
              <a:rPr lang="nl-NL" dirty="0" err="1"/>
              <a:t>called</a:t>
            </a:r>
            <a:r>
              <a:rPr lang="nl-NL" dirty="0"/>
              <a:t> </a:t>
            </a:r>
            <a:r>
              <a:rPr lang="nl-NL" i="1" dirty="0" err="1"/>
              <a:t>naive</a:t>
            </a:r>
            <a:r>
              <a:rPr lang="nl-NL" dirty="0"/>
              <a:t>!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991133" y="3286724"/>
            <a:ext cx="59824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nl-NL" b="1" dirty="0"/>
              <a:t>P(H)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810794" y="2037682"/>
            <a:ext cx="85311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nl-NL" b="1" dirty="0" smtClean="0"/>
              <a:t>P(D|H)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3157770" y="2689913"/>
            <a:ext cx="85311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nl-NL" b="1" dirty="0" smtClean="0"/>
              <a:t>P(H|D)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428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Assignment</a:t>
            </a:r>
            <a:r>
              <a:rPr lang="nl-NL" dirty="0" smtClean="0"/>
              <a:t>: “</a:t>
            </a:r>
            <a:r>
              <a:rPr lang="nl-NL" dirty="0" err="1" smtClean="0"/>
              <a:t>Who</a:t>
            </a:r>
            <a:r>
              <a:rPr lang="nl-NL" dirty="0" smtClean="0"/>
              <a:t> </a:t>
            </a:r>
            <a:r>
              <a:rPr lang="nl-NL" dirty="0" err="1" smtClean="0"/>
              <a:t>Wrote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E-mail?”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sz="1900" dirty="0" err="1" smtClean="0"/>
              <a:t>Generate</a:t>
            </a:r>
            <a:r>
              <a:rPr lang="nl-NL" sz="1900" dirty="0" smtClean="0"/>
              <a:t> in Python a corpus (tekst) dataset. </a:t>
            </a:r>
            <a:r>
              <a:rPr lang="nl-NL" sz="1900" dirty="0" err="1" smtClean="0"/>
              <a:t>Let’s</a:t>
            </a:r>
            <a:r>
              <a:rPr lang="nl-NL" sz="1900" dirty="0" smtClean="0"/>
              <a:t> say:</a:t>
            </a:r>
          </a:p>
          <a:p>
            <a:pPr lvl="1"/>
            <a:r>
              <a:rPr lang="nl-NL" sz="1600" dirty="0" smtClean="0"/>
              <a:t>50 </a:t>
            </a:r>
            <a:r>
              <a:rPr lang="nl-NL" sz="1600" dirty="0" err="1" smtClean="0"/>
              <a:t>typical</a:t>
            </a:r>
            <a:r>
              <a:rPr lang="nl-NL" sz="1600" dirty="0" smtClean="0"/>
              <a:t> </a:t>
            </a:r>
            <a:r>
              <a:rPr lang="nl-NL" sz="1600" dirty="0" err="1" smtClean="0"/>
              <a:t>sentences</a:t>
            </a:r>
            <a:r>
              <a:rPr lang="nl-NL" sz="1600" dirty="0" smtClean="0"/>
              <a:t> of Mary</a:t>
            </a:r>
          </a:p>
          <a:p>
            <a:pPr lvl="1"/>
            <a:r>
              <a:rPr lang="nl-NL" sz="1600" dirty="0" smtClean="0"/>
              <a:t>50 </a:t>
            </a:r>
            <a:r>
              <a:rPr lang="nl-NL" sz="1600" dirty="0" err="1" smtClean="0"/>
              <a:t>typical</a:t>
            </a:r>
            <a:r>
              <a:rPr lang="nl-NL" sz="1600" dirty="0" smtClean="0"/>
              <a:t> </a:t>
            </a:r>
            <a:r>
              <a:rPr lang="nl-NL" sz="1600" dirty="0" err="1" smtClean="0"/>
              <a:t>sentences</a:t>
            </a:r>
            <a:r>
              <a:rPr lang="nl-NL" sz="1600" dirty="0" smtClean="0"/>
              <a:t> of John </a:t>
            </a:r>
          </a:p>
          <a:p>
            <a:pPr lvl="1"/>
            <a:r>
              <a:rPr lang="nl-NL" sz="1600" dirty="0" err="1"/>
              <a:t>S</a:t>
            </a:r>
            <a:r>
              <a:rPr lang="nl-NL" sz="1600" dirty="0" err="1" smtClean="0"/>
              <a:t>entence</a:t>
            </a:r>
            <a:r>
              <a:rPr lang="nl-NL" sz="1600" dirty="0" smtClean="0"/>
              <a:t> is </a:t>
            </a:r>
            <a:r>
              <a:rPr lang="nl-NL" sz="1600" dirty="0" err="1" smtClean="0"/>
              <a:t>between</a:t>
            </a:r>
            <a:r>
              <a:rPr lang="nl-NL" sz="1600" dirty="0" smtClean="0"/>
              <a:t> 5 </a:t>
            </a:r>
            <a:r>
              <a:rPr lang="nl-NL" sz="1600" dirty="0" err="1" smtClean="0"/>
              <a:t>and</a:t>
            </a:r>
            <a:r>
              <a:rPr lang="nl-NL" sz="1600" dirty="0" smtClean="0"/>
              <a:t> 15 </a:t>
            </a:r>
            <a:r>
              <a:rPr lang="nl-NL" sz="1600" dirty="0" err="1" smtClean="0"/>
              <a:t>words</a:t>
            </a:r>
            <a:r>
              <a:rPr lang="nl-NL" sz="1600" dirty="0" smtClean="0"/>
              <a:t>.</a:t>
            </a:r>
          </a:p>
          <a:p>
            <a:pPr lvl="1"/>
            <a:r>
              <a:rPr lang="nl-NL" sz="1600" dirty="0" err="1" smtClean="0"/>
              <a:t>Use</a:t>
            </a:r>
            <a:r>
              <a:rPr lang="nl-NL" sz="1600" dirty="0" smtClean="0"/>
              <a:t> as input word </a:t>
            </a:r>
            <a:r>
              <a:rPr lang="nl-NL" sz="1600" dirty="0" err="1" smtClean="0"/>
              <a:t>preferences</a:t>
            </a:r>
            <a:r>
              <a:rPr lang="nl-NL" sz="1600" dirty="0" smtClean="0"/>
              <a:t> (e.g. in percentages) of Mary </a:t>
            </a:r>
            <a:r>
              <a:rPr lang="nl-NL" sz="1600" dirty="0" err="1" smtClean="0"/>
              <a:t>and</a:t>
            </a:r>
            <a:r>
              <a:rPr lang="nl-NL" sz="1600" dirty="0" smtClean="0"/>
              <a:t> John.</a:t>
            </a:r>
          </a:p>
          <a:p>
            <a:r>
              <a:rPr lang="nl-NL" sz="1900" dirty="0" err="1" smtClean="0"/>
              <a:t>Apply</a:t>
            </a:r>
            <a:r>
              <a:rPr lang="nl-NL" sz="1900" dirty="0" smtClean="0"/>
              <a:t> analysis as </a:t>
            </a:r>
            <a:r>
              <a:rPr lang="nl-NL" sz="1900" dirty="0" err="1" smtClean="0"/>
              <a:t>given</a:t>
            </a:r>
            <a:r>
              <a:rPr lang="nl-NL" sz="1900" dirty="0" smtClean="0"/>
              <a:t> in </a:t>
            </a:r>
            <a:r>
              <a:rPr lang="nl-NL" sz="1900" dirty="0" err="1" smtClean="0"/>
              <a:t>TinyLanguage</a:t>
            </a:r>
            <a:r>
              <a:rPr lang="nl-NL" sz="1900" dirty="0" smtClean="0"/>
              <a:t> notebook</a:t>
            </a:r>
          </a:p>
          <a:p>
            <a:r>
              <a:rPr lang="nl-NL" sz="1900" dirty="0" smtClean="0"/>
              <a:t>Play </a:t>
            </a:r>
            <a:r>
              <a:rPr lang="nl-NL" sz="1900" dirty="0" err="1" smtClean="0"/>
              <a:t>with</a:t>
            </a:r>
            <a:r>
              <a:rPr lang="nl-NL" sz="1900" dirty="0" smtClean="0"/>
              <a:t> </a:t>
            </a:r>
            <a:r>
              <a:rPr lang="nl-NL" sz="1900" dirty="0" err="1" smtClean="0"/>
              <a:t>the</a:t>
            </a:r>
            <a:r>
              <a:rPr lang="nl-NL" sz="1900" dirty="0" smtClean="0"/>
              <a:t> parameters.</a:t>
            </a:r>
          </a:p>
          <a:p>
            <a:pPr lvl="1"/>
            <a:endParaRPr lang="nl-NL" sz="16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Tiny </a:t>
            </a:r>
            <a:r>
              <a:rPr lang="nl-NL" dirty="0" err="1" smtClean="0"/>
              <a:t>language</a:t>
            </a:r>
            <a:r>
              <a:rPr lang="nl-NL" dirty="0" smtClean="0"/>
              <a:t> input </a:t>
            </a:r>
            <a:r>
              <a:rPr lang="nl-NL" dirty="0" err="1"/>
              <a:t>e</a:t>
            </a:r>
            <a:r>
              <a:rPr lang="nl-NL" dirty="0" err="1" smtClean="0"/>
              <a:t>xample</a:t>
            </a:r>
            <a:r>
              <a:rPr lang="nl-NL" dirty="0" smtClean="0"/>
              <a:t>:</a:t>
            </a:r>
            <a:endParaRPr lang="nl-NL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785043"/>
              </p:ext>
            </p:extLst>
          </p:nvPr>
        </p:nvGraphicFramePr>
        <p:xfrm>
          <a:off x="5084063" y="1651661"/>
          <a:ext cx="272613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710"/>
                <a:gridCol w="908710"/>
                <a:gridCol w="908710"/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John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Mary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soccer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20%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sweet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15%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car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difficult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kid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23%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home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14%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…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Goals: At </a:t>
            </a:r>
            <a:r>
              <a:rPr lang="nl-NL" dirty="0" err="1" smtClean="0"/>
              <a:t>the</a:t>
            </a:r>
            <a:r>
              <a:rPr lang="nl-NL" dirty="0" smtClean="0"/>
              <a:t> end of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lesson</a:t>
            </a:r>
            <a:r>
              <a:rPr lang="nl-NL" dirty="0" smtClean="0"/>
              <a:t>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err="1" smtClean="0"/>
              <a:t>You</a:t>
            </a:r>
            <a:r>
              <a:rPr lang="nl-NL" sz="2000" dirty="0" smtClean="0"/>
              <a:t> </a:t>
            </a:r>
            <a:r>
              <a:rPr lang="nl-NL" sz="2000" dirty="0" err="1" smtClean="0"/>
              <a:t>know</a:t>
            </a:r>
            <a:r>
              <a:rPr lang="nl-NL" sz="2000" dirty="0" smtClean="0"/>
              <a:t> </a:t>
            </a:r>
            <a:r>
              <a:rPr lang="nl-NL" sz="2000" dirty="0" err="1" smtClean="0"/>
              <a:t>what</a:t>
            </a:r>
            <a:r>
              <a:rPr lang="nl-NL" sz="2000" dirty="0" smtClean="0"/>
              <a:t> </a:t>
            </a:r>
            <a:r>
              <a:rPr lang="nl-NL" sz="2000" dirty="0" err="1" smtClean="0"/>
              <a:t>Naive</a:t>
            </a:r>
            <a:r>
              <a:rPr lang="nl-NL" sz="2000" dirty="0" smtClean="0"/>
              <a:t> Bayes means.</a:t>
            </a:r>
          </a:p>
          <a:p>
            <a:r>
              <a:rPr lang="nl-NL" sz="2000" dirty="0" err="1" smtClean="0"/>
              <a:t>You</a:t>
            </a:r>
            <a:r>
              <a:rPr lang="nl-NL" sz="2000" dirty="0" smtClean="0"/>
              <a:t> are </a:t>
            </a:r>
            <a:r>
              <a:rPr lang="nl-NL" sz="2000" dirty="0" err="1" smtClean="0"/>
              <a:t>able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apply</a:t>
            </a:r>
            <a:r>
              <a:rPr lang="nl-NL" sz="2000" dirty="0" smtClean="0"/>
              <a:t> </a:t>
            </a:r>
            <a:r>
              <a:rPr lang="nl-NL" sz="2000" dirty="0" err="1" smtClean="0"/>
              <a:t>this</a:t>
            </a:r>
            <a:r>
              <a:rPr lang="nl-NL" sz="2000" dirty="0" smtClean="0"/>
              <a:t> concept </a:t>
            </a:r>
            <a:r>
              <a:rPr lang="nl-NL" sz="2000" dirty="0" err="1" smtClean="0"/>
              <a:t>to</a:t>
            </a:r>
            <a:r>
              <a:rPr lang="nl-NL" sz="2000" dirty="0" smtClean="0"/>
              <a:t> a small dataset.</a:t>
            </a:r>
          </a:p>
          <a:p>
            <a:endParaRPr lang="nl-NL" sz="2000" dirty="0"/>
          </a:p>
          <a:p>
            <a:pPr marL="0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598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Naive</a:t>
            </a:r>
            <a:r>
              <a:rPr lang="nl-NL" dirty="0" smtClean="0"/>
              <a:t> Bayes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Thomas Bayes (1702 – 1761).</a:t>
            </a:r>
          </a:p>
          <a:p>
            <a:r>
              <a:rPr lang="en-US" dirty="0" smtClean="0"/>
              <a:t>Statistician</a:t>
            </a:r>
            <a:r>
              <a:rPr lang="en-US" dirty="0"/>
              <a:t>, philosopher and Presbyterian </a:t>
            </a:r>
            <a:r>
              <a:rPr lang="en-US" dirty="0" smtClean="0"/>
              <a:t>minister.</a:t>
            </a:r>
          </a:p>
          <a:p>
            <a:endParaRPr lang="en-US" dirty="0"/>
          </a:p>
          <a:p>
            <a:r>
              <a:rPr lang="en-US" dirty="0" smtClean="0"/>
              <a:t>His famous algorithm is known as naïve Bayes or </a:t>
            </a:r>
            <a:r>
              <a:rPr lang="en-US" dirty="0" err="1" smtClean="0"/>
              <a:t>Bayes’s</a:t>
            </a:r>
            <a:r>
              <a:rPr lang="en-US" dirty="0" smtClean="0"/>
              <a:t> theorem (he was not naïve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  <a:r>
              <a:rPr lang="en-US" dirty="0" smtClean="0"/>
              <a:t>.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404" y="1200150"/>
            <a:ext cx="2700191" cy="2895600"/>
          </a:xfr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404" y="3688475"/>
            <a:ext cx="2700191" cy="55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Seriously ill? Or just a false positive test</a:t>
            </a:r>
            <a:endParaRPr lang="en-US" dirty="0"/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70" y="872711"/>
            <a:ext cx="71913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Conditional</a:t>
            </a:r>
            <a:r>
              <a:rPr lang="nl-NL" dirty="0" smtClean="0"/>
              <a:t> </a:t>
            </a:r>
            <a:r>
              <a:rPr lang="nl-NL" dirty="0" err="1" smtClean="0"/>
              <a:t>Probability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… [</a:t>
            </a:r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</a:rPr>
              <a:t>explain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3780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Cookie </a:t>
            </a:r>
            <a:r>
              <a:rPr lang="nl-NL" dirty="0" err="1" smtClean="0"/>
              <a:t>Problem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sz="1900" dirty="0" smtClean="0"/>
              <a:t>Bowl 1: </a:t>
            </a:r>
          </a:p>
          <a:p>
            <a:pPr lvl="1"/>
            <a:r>
              <a:rPr lang="nl-NL" sz="1700" dirty="0" smtClean="0"/>
              <a:t>15 </a:t>
            </a:r>
            <a:r>
              <a:rPr lang="nl-NL" sz="1700" dirty="0" err="1" smtClean="0"/>
              <a:t>vanilla</a:t>
            </a:r>
            <a:r>
              <a:rPr lang="nl-NL" sz="1700" dirty="0" smtClean="0"/>
              <a:t> cookies</a:t>
            </a:r>
          </a:p>
          <a:p>
            <a:pPr lvl="1"/>
            <a:r>
              <a:rPr lang="nl-NL" sz="1700" dirty="0" smtClean="0"/>
              <a:t>5 chocolade cookies</a:t>
            </a:r>
          </a:p>
          <a:p>
            <a:r>
              <a:rPr lang="nl-NL" sz="1900" dirty="0" smtClean="0"/>
              <a:t>Bowl 2: </a:t>
            </a:r>
          </a:p>
          <a:p>
            <a:pPr lvl="1"/>
            <a:r>
              <a:rPr lang="nl-NL" sz="1700" dirty="0" smtClean="0"/>
              <a:t>10 </a:t>
            </a:r>
            <a:r>
              <a:rPr lang="nl-NL" sz="1700" dirty="0" err="1" smtClean="0"/>
              <a:t>vanilla</a:t>
            </a:r>
            <a:r>
              <a:rPr lang="nl-NL" sz="1700" dirty="0" smtClean="0"/>
              <a:t> cookies</a:t>
            </a:r>
          </a:p>
          <a:p>
            <a:pPr lvl="1"/>
            <a:r>
              <a:rPr lang="nl-NL" sz="1700" dirty="0" smtClean="0"/>
              <a:t>10 chocolate cookies</a:t>
            </a:r>
          </a:p>
          <a:p>
            <a:r>
              <a:rPr lang="nl-NL" sz="1900" dirty="0" err="1" smtClean="0"/>
              <a:t>Choose</a:t>
            </a:r>
            <a:r>
              <a:rPr lang="nl-NL" sz="1900" dirty="0" smtClean="0"/>
              <a:t> </a:t>
            </a:r>
            <a:r>
              <a:rPr lang="nl-NL" sz="1900" dirty="0" err="1" smtClean="0"/>
              <a:t>one</a:t>
            </a:r>
            <a:r>
              <a:rPr lang="nl-NL" sz="1900" dirty="0" smtClean="0"/>
              <a:t> of </a:t>
            </a:r>
            <a:r>
              <a:rPr lang="nl-NL" sz="1900" dirty="0" err="1" smtClean="0"/>
              <a:t>the</a:t>
            </a:r>
            <a:r>
              <a:rPr lang="nl-NL" sz="1900" dirty="0" smtClean="0"/>
              <a:t> bowls (at random) </a:t>
            </a:r>
            <a:r>
              <a:rPr lang="nl-NL" sz="1900" dirty="0" err="1" smtClean="0"/>
              <a:t>and</a:t>
            </a:r>
            <a:r>
              <a:rPr lang="nl-NL" sz="1900" dirty="0" smtClean="0"/>
              <a:t> </a:t>
            </a:r>
            <a:r>
              <a:rPr lang="nl-NL" sz="1900" dirty="0" err="1" smtClean="0"/>
              <a:t>pick</a:t>
            </a:r>
            <a:r>
              <a:rPr lang="nl-NL" sz="1900" dirty="0" smtClean="0"/>
              <a:t> a cookie. </a:t>
            </a:r>
          </a:p>
          <a:p>
            <a:r>
              <a:rPr lang="nl-NL" sz="1900" dirty="0" smtClean="0"/>
              <a:t>Cookie is </a:t>
            </a:r>
            <a:r>
              <a:rPr lang="nl-NL" sz="1900" dirty="0" err="1" smtClean="0"/>
              <a:t>vanilla</a:t>
            </a:r>
            <a:r>
              <a:rPr lang="nl-NL" sz="1900" dirty="0" smtClean="0"/>
              <a:t>. </a:t>
            </a:r>
            <a:r>
              <a:rPr lang="nl-NL" sz="1900" dirty="0" err="1" smtClean="0"/>
              <a:t>What</a:t>
            </a:r>
            <a:r>
              <a:rPr lang="nl-NL" sz="1900" dirty="0" smtClean="0"/>
              <a:t> is </a:t>
            </a:r>
            <a:r>
              <a:rPr lang="nl-NL" sz="1900" dirty="0" err="1" smtClean="0"/>
              <a:t>probability</a:t>
            </a:r>
            <a:r>
              <a:rPr lang="nl-NL" sz="1900" dirty="0" smtClean="0"/>
              <a:t> </a:t>
            </a:r>
            <a:r>
              <a:rPr lang="nl-NL" sz="1900" dirty="0" err="1" smtClean="0"/>
              <a:t>it</a:t>
            </a:r>
            <a:r>
              <a:rPr lang="nl-NL" sz="1900" dirty="0" smtClean="0"/>
              <a:t> </a:t>
            </a:r>
            <a:r>
              <a:rPr lang="nl-NL" sz="1900" dirty="0" err="1" smtClean="0"/>
              <a:t>came</a:t>
            </a:r>
            <a:r>
              <a:rPr lang="nl-NL" sz="1900" dirty="0" smtClean="0"/>
              <a:t> </a:t>
            </a:r>
            <a:r>
              <a:rPr lang="nl-NL" sz="1900" dirty="0" err="1" smtClean="0"/>
              <a:t>from</a:t>
            </a:r>
            <a:r>
              <a:rPr lang="nl-NL" sz="1900" dirty="0" smtClean="0"/>
              <a:t> bowl 1?</a:t>
            </a:r>
            <a:endParaRPr lang="nl-NL" sz="1900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300" y="1200150"/>
            <a:ext cx="2870399" cy="2895600"/>
          </a:xfr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99" y="4157563"/>
            <a:ext cx="868680" cy="86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4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Cookie </a:t>
            </a:r>
            <a:r>
              <a:rPr lang="nl-NL" dirty="0" smtClean="0"/>
              <a:t>Solution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NL" sz="1800" b="1" dirty="0" smtClean="0"/>
              <a:t>P(Bowl 1 | </a:t>
            </a:r>
            <a:r>
              <a:rPr lang="nl-NL" sz="1800" b="1" dirty="0" err="1" smtClean="0"/>
              <a:t>vanilla</a:t>
            </a:r>
            <a:r>
              <a:rPr lang="nl-NL" sz="1800" b="1" dirty="0" smtClean="0"/>
              <a:t>) </a:t>
            </a:r>
            <a:r>
              <a:rPr lang="nl-NL" dirty="0" smtClean="0"/>
              <a:t>is </a:t>
            </a:r>
            <a:r>
              <a:rPr lang="nl-NL" dirty="0" err="1" smtClean="0"/>
              <a:t>not</a:t>
            </a:r>
            <a:r>
              <a:rPr lang="nl-NL" dirty="0" smtClean="0"/>
              <a:t> easy !</a:t>
            </a:r>
          </a:p>
          <a:p>
            <a:r>
              <a:rPr lang="nl-NL" sz="1800" dirty="0" smtClean="0"/>
              <a:t>But </a:t>
            </a:r>
            <a:r>
              <a:rPr lang="nl-NL" sz="1800" b="1" dirty="0" smtClean="0"/>
              <a:t>P(</a:t>
            </a:r>
            <a:r>
              <a:rPr lang="nl-NL" sz="1800" b="1" dirty="0" err="1" smtClean="0"/>
              <a:t>vanilla</a:t>
            </a:r>
            <a:r>
              <a:rPr lang="nl-NL" sz="1800" b="1" dirty="0" smtClean="0"/>
              <a:t> | Bowl 1) </a:t>
            </a:r>
            <a:r>
              <a:rPr lang="nl-NL" sz="1800" dirty="0" smtClean="0"/>
              <a:t>is</a:t>
            </a:r>
            <a:r>
              <a:rPr lang="nl-NL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1800" dirty="0" smtClean="0"/>
              <a:t>!</a:t>
            </a:r>
          </a:p>
          <a:p>
            <a:endParaRPr lang="nl-NL" sz="1800" dirty="0"/>
          </a:p>
          <a:p>
            <a:r>
              <a:rPr lang="nl-NL" sz="1800" dirty="0" err="1" smtClean="0"/>
              <a:t>By</a:t>
            </a:r>
            <a:r>
              <a:rPr lang="nl-NL" sz="1800" dirty="0" smtClean="0"/>
              <a:t> </a:t>
            </a:r>
            <a:r>
              <a:rPr lang="nl-NL" sz="1800" dirty="0" err="1" smtClean="0"/>
              <a:t>using</a:t>
            </a:r>
            <a:r>
              <a:rPr lang="nl-NL" sz="1800" smtClean="0"/>
              <a:t> Bayes </a:t>
            </a:r>
            <a:r>
              <a:rPr lang="nl-NL" sz="1800" dirty="0" err="1" smtClean="0"/>
              <a:t>theorem</a:t>
            </a:r>
            <a:r>
              <a:rPr lang="nl-NL" sz="1800" dirty="0" smtClean="0"/>
              <a:t>:</a:t>
            </a:r>
            <a:br>
              <a:rPr lang="nl-NL" sz="1800" dirty="0" smtClean="0"/>
            </a:br>
            <a:r>
              <a:rPr lang="nl-NL" sz="1800" b="1" dirty="0" smtClean="0"/>
              <a:t>P(B</a:t>
            </a:r>
            <a:r>
              <a:rPr lang="nl-NL" sz="1800" b="1" baseline="-25000" dirty="0" smtClean="0"/>
              <a:t>1</a:t>
            </a:r>
            <a:r>
              <a:rPr lang="nl-NL" sz="1800" b="1" dirty="0" smtClean="0"/>
              <a:t> | v) = P(B</a:t>
            </a:r>
            <a:r>
              <a:rPr lang="nl-NL" sz="1800" b="1" baseline="-25000" dirty="0" smtClean="0"/>
              <a:t>1</a:t>
            </a:r>
            <a:r>
              <a:rPr lang="nl-NL" sz="1800" b="1" dirty="0" smtClean="0"/>
              <a:t>) P(v | B</a:t>
            </a:r>
            <a:r>
              <a:rPr lang="nl-NL" sz="1800" b="1" baseline="-25000" dirty="0" smtClean="0"/>
              <a:t>1</a:t>
            </a:r>
            <a:r>
              <a:rPr lang="nl-NL" sz="1800" b="1" dirty="0" smtClean="0"/>
              <a:t>) / P(v)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182474" cy="2894955"/>
          </a:xfrm>
        </p:spPr>
        <p:txBody>
          <a:bodyPr/>
          <a:lstStyle/>
          <a:p>
            <a:r>
              <a:rPr lang="nl-NL" sz="1800" b="1" dirty="0" smtClean="0"/>
              <a:t>P(B</a:t>
            </a:r>
            <a:r>
              <a:rPr lang="nl-NL" sz="1800" b="1" baseline="-25000" dirty="0" smtClean="0"/>
              <a:t>1</a:t>
            </a:r>
            <a:r>
              <a:rPr lang="nl-NL" sz="1800" b="1" dirty="0" smtClean="0"/>
              <a:t>)</a:t>
            </a:r>
            <a:r>
              <a:rPr lang="nl-NL" sz="1800" dirty="0" smtClean="0"/>
              <a:t> = 1/2, </a:t>
            </a:r>
            <a:r>
              <a:rPr lang="nl-NL" sz="1800" dirty="0" err="1" smtClean="0"/>
              <a:t>the</a:t>
            </a:r>
            <a:r>
              <a:rPr lang="nl-NL" sz="1800" dirty="0" smtClean="0"/>
              <a:t> </a:t>
            </a:r>
            <a:r>
              <a:rPr lang="nl-NL" sz="1800" b="1" dirty="0" smtClean="0"/>
              <a:t>prior</a:t>
            </a:r>
          </a:p>
          <a:p>
            <a:r>
              <a:rPr lang="nl-NL" sz="1800" b="1" dirty="0" smtClean="0"/>
              <a:t>P(v </a:t>
            </a:r>
            <a:r>
              <a:rPr lang="nl-NL" sz="1800" b="1" dirty="0"/>
              <a:t>| B</a:t>
            </a:r>
            <a:r>
              <a:rPr lang="nl-NL" sz="1800" b="1" baseline="-25000" dirty="0"/>
              <a:t>1</a:t>
            </a:r>
            <a:r>
              <a:rPr lang="nl-NL" sz="1800" b="1" dirty="0"/>
              <a:t>) </a:t>
            </a:r>
            <a:r>
              <a:rPr lang="nl-NL" sz="1800" dirty="0" smtClean="0"/>
              <a:t>= 3/4, </a:t>
            </a:r>
            <a:r>
              <a:rPr lang="nl-NL" sz="1800" dirty="0" err="1" smtClean="0"/>
              <a:t>the</a:t>
            </a:r>
            <a:r>
              <a:rPr lang="nl-NL" sz="1800" dirty="0" smtClean="0"/>
              <a:t> </a:t>
            </a:r>
            <a:r>
              <a:rPr lang="nl-NL" sz="1800" b="1" dirty="0" err="1" smtClean="0"/>
              <a:t>likelihood</a:t>
            </a:r>
            <a:endParaRPr lang="nl-NL" sz="1800" b="1" dirty="0" smtClean="0"/>
          </a:p>
          <a:p>
            <a:r>
              <a:rPr lang="nl-NL" sz="1800" b="1" dirty="0" smtClean="0"/>
              <a:t>P(v) </a:t>
            </a:r>
            <a:r>
              <a:rPr lang="nl-NL" sz="1800" dirty="0" smtClean="0"/>
              <a:t>= 5/8, </a:t>
            </a:r>
            <a:r>
              <a:rPr lang="nl-NL" sz="1800" dirty="0" err="1" smtClean="0"/>
              <a:t>probability</a:t>
            </a:r>
            <a:r>
              <a:rPr lang="nl-NL" sz="1800" dirty="0" smtClean="0"/>
              <a:t> of </a:t>
            </a:r>
            <a:r>
              <a:rPr lang="nl-NL" sz="1800" dirty="0" err="1" smtClean="0"/>
              <a:t>drawing</a:t>
            </a:r>
            <a:r>
              <a:rPr lang="nl-NL" sz="1800" dirty="0" smtClean="0"/>
              <a:t> a </a:t>
            </a:r>
            <a:r>
              <a:rPr lang="nl-NL" sz="1800" dirty="0" err="1" smtClean="0"/>
              <a:t>vanilla</a:t>
            </a:r>
            <a:r>
              <a:rPr lang="nl-NL" sz="1800" dirty="0" smtClean="0"/>
              <a:t> cookie </a:t>
            </a:r>
            <a:r>
              <a:rPr lang="nl-NL" sz="1800" dirty="0" err="1" smtClean="0"/>
              <a:t>from</a:t>
            </a:r>
            <a:r>
              <a:rPr lang="nl-NL" sz="1800" dirty="0" smtClean="0"/>
              <a:t> </a:t>
            </a:r>
            <a:r>
              <a:rPr lang="nl-NL" sz="1800" dirty="0" err="1" smtClean="0"/>
              <a:t>either</a:t>
            </a:r>
            <a:r>
              <a:rPr lang="nl-NL" sz="1800" dirty="0" smtClean="0"/>
              <a:t> bowl is 50 out of 80. </a:t>
            </a:r>
            <a:r>
              <a:rPr lang="nl-NL" sz="1800" dirty="0" err="1" smtClean="0"/>
              <a:t>This</a:t>
            </a:r>
            <a:r>
              <a:rPr lang="nl-NL" sz="1800" dirty="0" smtClean="0"/>
              <a:t> is </a:t>
            </a:r>
            <a:r>
              <a:rPr lang="nl-NL" sz="1800" dirty="0" err="1" smtClean="0"/>
              <a:t>called</a:t>
            </a:r>
            <a:r>
              <a:rPr lang="nl-NL" sz="1800" dirty="0" smtClean="0"/>
              <a:t> </a:t>
            </a:r>
            <a:r>
              <a:rPr lang="nl-NL" sz="1800" dirty="0" err="1" smtClean="0"/>
              <a:t>the</a:t>
            </a:r>
            <a:r>
              <a:rPr lang="nl-NL" sz="1800" dirty="0" smtClean="0"/>
              <a:t> </a:t>
            </a:r>
            <a:r>
              <a:rPr lang="nl-NL" sz="1800" b="1" dirty="0" err="1" smtClean="0"/>
              <a:t>normalizing</a:t>
            </a:r>
            <a:r>
              <a:rPr lang="nl-NL" sz="1800" b="1" dirty="0" smtClean="0"/>
              <a:t> constant</a:t>
            </a:r>
            <a:r>
              <a:rPr lang="nl-NL" sz="1800" dirty="0" smtClean="0"/>
              <a:t>.</a:t>
            </a:r>
          </a:p>
          <a:p>
            <a:r>
              <a:rPr lang="nl-NL" sz="1800" b="1" dirty="0"/>
              <a:t>P(B</a:t>
            </a:r>
            <a:r>
              <a:rPr lang="nl-NL" sz="1800" b="1" baseline="-25000" dirty="0"/>
              <a:t>1</a:t>
            </a:r>
            <a:r>
              <a:rPr lang="nl-NL" sz="1800" b="1" dirty="0"/>
              <a:t> | v</a:t>
            </a:r>
            <a:r>
              <a:rPr lang="nl-NL" sz="1800" b="1" dirty="0" smtClean="0"/>
              <a:t>), </a:t>
            </a:r>
            <a:r>
              <a:rPr lang="nl-NL" sz="1800" dirty="0" err="1" smtClean="0"/>
              <a:t>the</a:t>
            </a:r>
            <a:r>
              <a:rPr lang="nl-NL" sz="1800" b="1" dirty="0" smtClean="0"/>
              <a:t> posterior  </a:t>
            </a:r>
            <a:r>
              <a:rPr lang="nl-NL" sz="1800" dirty="0" smtClean="0"/>
              <a:t>is </a:t>
            </a:r>
            <a:r>
              <a:rPr lang="nl-NL" sz="1800" dirty="0" err="1" smtClean="0"/>
              <a:t>now</a:t>
            </a:r>
            <a:r>
              <a:rPr lang="nl-NL" sz="1800" dirty="0" smtClean="0"/>
              <a:t> </a:t>
            </a:r>
            <a:r>
              <a:rPr lang="nl-NL" sz="1800" dirty="0" err="1" smtClean="0"/>
              <a:t>computable</a:t>
            </a:r>
            <a:r>
              <a:rPr lang="nl-NL" sz="1800" dirty="0" smtClean="0"/>
              <a:t> (= ?) !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09855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Now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Data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sz="1800" dirty="0" err="1" smtClean="0"/>
              <a:t>What</a:t>
            </a:r>
            <a:r>
              <a:rPr lang="nl-NL" sz="1800" dirty="0" smtClean="0"/>
              <a:t> is </a:t>
            </a:r>
            <a:r>
              <a:rPr lang="nl-NL" sz="1800" dirty="0" err="1" smtClean="0"/>
              <a:t>the</a:t>
            </a:r>
            <a:r>
              <a:rPr lang="nl-NL" sz="1800" dirty="0" smtClean="0"/>
              <a:t> </a:t>
            </a:r>
            <a:r>
              <a:rPr lang="nl-NL" sz="1800" dirty="0" err="1" smtClean="0"/>
              <a:t>probability</a:t>
            </a:r>
            <a:r>
              <a:rPr lang="nl-NL" sz="1800" dirty="0" smtClean="0"/>
              <a:t> of a </a:t>
            </a:r>
            <a:r>
              <a:rPr lang="nl-NL" sz="1800" dirty="0" err="1" smtClean="0"/>
              <a:t>certain</a:t>
            </a:r>
            <a:r>
              <a:rPr lang="nl-NL" sz="1800" dirty="0" smtClean="0"/>
              <a:t> </a:t>
            </a:r>
            <a:r>
              <a:rPr lang="nl-NL" sz="1800" dirty="0" err="1" smtClean="0"/>
              <a:t>outcome</a:t>
            </a:r>
            <a:r>
              <a:rPr lang="nl-NL" sz="1800" dirty="0" smtClean="0"/>
              <a:t> or hypothesis </a:t>
            </a:r>
            <a:r>
              <a:rPr lang="nl-NL" sz="1800" b="1" dirty="0" smtClean="0"/>
              <a:t>H</a:t>
            </a:r>
            <a:r>
              <a:rPr lang="nl-NL" sz="1800" dirty="0" smtClean="0"/>
              <a:t> (</a:t>
            </a:r>
            <a:r>
              <a:rPr lang="nl-NL" sz="1800" i="1" u="sng" dirty="0" smtClean="0"/>
              <a:t>spam</a:t>
            </a:r>
            <a:r>
              <a:rPr lang="nl-NL" sz="1800" dirty="0" smtClean="0"/>
              <a:t>) in light of </a:t>
            </a:r>
            <a:r>
              <a:rPr lang="nl-NL" sz="1800" dirty="0" err="1" smtClean="0"/>
              <a:t>some</a:t>
            </a:r>
            <a:r>
              <a:rPr lang="nl-NL" sz="1800" dirty="0" smtClean="0"/>
              <a:t> data </a:t>
            </a:r>
            <a:r>
              <a:rPr lang="nl-NL" sz="1800" b="1" dirty="0" smtClean="0"/>
              <a:t>D </a:t>
            </a:r>
            <a:r>
              <a:rPr lang="nl-NL" sz="1800" dirty="0" smtClean="0"/>
              <a:t>(</a:t>
            </a:r>
            <a:r>
              <a:rPr lang="nl-NL" sz="1800" i="1" u="sng" dirty="0" smtClean="0"/>
              <a:t>word</a:t>
            </a:r>
            <a:r>
              <a:rPr lang="nl-NL" sz="1800" dirty="0" smtClean="0"/>
              <a:t>) ?</a:t>
            </a:r>
          </a:p>
          <a:p>
            <a:r>
              <a:rPr lang="nl-NL" sz="1800" dirty="0" err="1"/>
              <a:t>Diachronic</a:t>
            </a:r>
            <a:r>
              <a:rPr lang="nl-NL" sz="1800" dirty="0"/>
              <a:t> </a:t>
            </a:r>
            <a:r>
              <a:rPr lang="nl-NL" sz="1800" dirty="0" err="1" smtClean="0"/>
              <a:t>interpretation</a:t>
            </a:r>
            <a:r>
              <a:rPr lang="nl-NL" sz="1800" dirty="0" smtClean="0"/>
              <a:t> !</a:t>
            </a:r>
          </a:p>
          <a:p>
            <a:r>
              <a:rPr lang="nl-NL" sz="1800" dirty="0" smtClean="0"/>
              <a:t>The </a:t>
            </a:r>
            <a:r>
              <a:rPr lang="nl-NL" sz="1800" dirty="0" err="1" smtClean="0"/>
              <a:t>probability</a:t>
            </a:r>
            <a:r>
              <a:rPr lang="nl-NL" sz="1800" dirty="0" smtClean="0"/>
              <a:t> of </a:t>
            </a:r>
            <a:r>
              <a:rPr lang="nl-NL" sz="1800" dirty="0" err="1" smtClean="0"/>
              <a:t>the</a:t>
            </a:r>
            <a:r>
              <a:rPr lang="nl-NL" sz="1800" dirty="0" smtClean="0"/>
              <a:t> hypothesis changes as we </a:t>
            </a:r>
            <a:r>
              <a:rPr lang="nl-NL" sz="1800" dirty="0" err="1" smtClean="0"/>
              <a:t>see</a:t>
            </a:r>
            <a:r>
              <a:rPr lang="nl-NL" sz="1800" dirty="0" smtClean="0"/>
              <a:t> (new) data.</a:t>
            </a:r>
          </a:p>
          <a:p>
            <a:endParaRPr lang="nl-NL" sz="1800" b="1" dirty="0" smtClean="0"/>
          </a:p>
          <a:p>
            <a:r>
              <a:rPr lang="nl-NL" sz="1800" b="1" dirty="0" smtClean="0"/>
              <a:t>P(H </a:t>
            </a:r>
            <a:r>
              <a:rPr lang="nl-NL" sz="1800" b="1" dirty="0"/>
              <a:t>| </a:t>
            </a:r>
            <a:r>
              <a:rPr lang="nl-NL" sz="1800" b="1" dirty="0" smtClean="0"/>
              <a:t>D) </a:t>
            </a:r>
            <a:r>
              <a:rPr lang="nl-NL" sz="1800" b="1" dirty="0"/>
              <a:t>= </a:t>
            </a:r>
            <a:r>
              <a:rPr lang="nl-NL" sz="1800" b="1" dirty="0" smtClean="0"/>
              <a:t>P(H) P(D </a:t>
            </a:r>
            <a:r>
              <a:rPr lang="nl-NL" sz="1800" b="1" dirty="0"/>
              <a:t>| </a:t>
            </a:r>
            <a:r>
              <a:rPr lang="nl-NL" sz="1800" b="1" dirty="0" smtClean="0"/>
              <a:t>H) </a:t>
            </a:r>
            <a:r>
              <a:rPr lang="nl-NL" sz="1800" b="1" dirty="0"/>
              <a:t>/ </a:t>
            </a:r>
            <a:r>
              <a:rPr lang="nl-NL" sz="1800" b="1" dirty="0" smtClean="0"/>
              <a:t>P(D)</a:t>
            </a:r>
            <a:endParaRPr lang="nl-NL" sz="1800" b="1" dirty="0"/>
          </a:p>
          <a:p>
            <a:endParaRPr lang="nl-NL" sz="1800" dirty="0" smtClean="0"/>
          </a:p>
          <a:p>
            <a:endParaRPr lang="nl-NL" sz="1800" dirty="0"/>
          </a:p>
          <a:p>
            <a:endParaRPr lang="nl-NL" sz="18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sz="1800" b="1" dirty="0" smtClean="0"/>
              <a:t>Prior P(H)</a:t>
            </a:r>
            <a:r>
              <a:rPr lang="nl-NL" sz="1800" dirty="0" smtClean="0"/>
              <a:t>, </a:t>
            </a:r>
            <a:r>
              <a:rPr lang="nl-NL" sz="1800" dirty="0" err="1" smtClean="0"/>
              <a:t>the</a:t>
            </a:r>
            <a:r>
              <a:rPr lang="nl-NL" sz="1800" dirty="0" smtClean="0"/>
              <a:t> </a:t>
            </a:r>
            <a:r>
              <a:rPr lang="nl-NL" sz="1800" dirty="0" err="1" smtClean="0"/>
              <a:t>probability</a:t>
            </a:r>
            <a:r>
              <a:rPr lang="nl-NL" sz="1800" dirty="0" smtClean="0"/>
              <a:t> of </a:t>
            </a:r>
            <a:r>
              <a:rPr lang="nl-NL" sz="1800" dirty="0" err="1" smtClean="0"/>
              <a:t>the</a:t>
            </a:r>
            <a:r>
              <a:rPr lang="nl-NL" sz="1800" dirty="0" smtClean="0"/>
              <a:t> hypothesis </a:t>
            </a:r>
            <a:r>
              <a:rPr lang="nl-NL" sz="1800" dirty="0" err="1" smtClean="0"/>
              <a:t>before</a:t>
            </a:r>
            <a:r>
              <a:rPr lang="nl-NL" sz="1800" dirty="0" smtClean="0"/>
              <a:t> we have </a:t>
            </a:r>
            <a:r>
              <a:rPr lang="nl-NL" sz="1800" dirty="0" err="1" smtClean="0"/>
              <a:t>seen</a:t>
            </a:r>
            <a:r>
              <a:rPr lang="nl-NL" sz="1800" dirty="0" smtClean="0"/>
              <a:t> </a:t>
            </a:r>
            <a:r>
              <a:rPr lang="nl-NL" sz="1800" dirty="0" err="1" smtClean="0"/>
              <a:t>the</a:t>
            </a:r>
            <a:r>
              <a:rPr lang="nl-NL" sz="1800" dirty="0" smtClean="0"/>
              <a:t> data.</a:t>
            </a:r>
          </a:p>
          <a:p>
            <a:r>
              <a:rPr lang="nl-NL" sz="1800" b="1" dirty="0" err="1" smtClean="0"/>
              <a:t>Likelyhood</a:t>
            </a:r>
            <a:r>
              <a:rPr lang="nl-NL" sz="1800" dirty="0" smtClean="0"/>
              <a:t> </a:t>
            </a:r>
            <a:r>
              <a:rPr lang="nl-NL" sz="1800" b="1" dirty="0" smtClean="0"/>
              <a:t>P(D | H)</a:t>
            </a:r>
            <a:r>
              <a:rPr lang="nl-NL" sz="1800" dirty="0" smtClean="0"/>
              <a:t>, </a:t>
            </a:r>
            <a:r>
              <a:rPr lang="nl-NL" sz="1800" dirty="0" err="1" smtClean="0"/>
              <a:t>you</a:t>
            </a:r>
            <a:r>
              <a:rPr lang="nl-NL" sz="1800" dirty="0" smtClean="0"/>
              <a:t> </a:t>
            </a:r>
            <a:r>
              <a:rPr lang="nl-NL" sz="1800" dirty="0" err="1" smtClean="0"/>
              <a:t>can</a:t>
            </a:r>
            <a:r>
              <a:rPr lang="nl-NL" sz="1800" dirty="0" smtClean="0"/>
              <a:t> </a:t>
            </a:r>
            <a:r>
              <a:rPr lang="nl-NL" sz="1800" dirty="0" err="1" smtClean="0"/>
              <a:t>usually</a:t>
            </a:r>
            <a:r>
              <a:rPr lang="nl-NL" sz="1800" dirty="0" smtClean="0"/>
              <a:t> </a:t>
            </a:r>
            <a:r>
              <a:rPr lang="nl-NL" sz="1800" dirty="0" err="1" smtClean="0"/>
              <a:t>find</a:t>
            </a:r>
            <a:r>
              <a:rPr lang="nl-NL" sz="1800" dirty="0" smtClean="0"/>
              <a:t> </a:t>
            </a:r>
            <a:r>
              <a:rPr lang="nl-NL" sz="1800" dirty="0" err="1" smtClean="0"/>
              <a:t>this</a:t>
            </a:r>
            <a:r>
              <a:rPr lang="nl-NL" sz="1800" dirty="0" smtClean="0"/>
              <a:t> </a:t>
            </a:r>
            <a:r>
              <a:rPr lang="nl-NL" sz="1800" dirty="0" err="1" smtClean="0"/>
              <a:t>by</a:t>
            </a:r>
            <a:r>
              <a:rPr lang="nl-NL" sz="1800" dirty="0" smtClean="0"/>
              <a:t> </a:t>
            </a:r>
            <a:r>
              <a:rPr lang="nl-NL" sz="1800" dirty="0" err="1" smtClean="0"/>
              <a:t>counting</a:t>
            </a:r>
            <a:r>
              <a:rPr lang="nl-NL" sz="1800" dirty="0" smtClean="0"/>
              <a:t> in </a:t>
            </a:r>
            <a:r>
              <a:rPr lang="nl-NL" sz="1800" dirty="0" err="1" smtClean="0"/>
              <a:t>your</a:t>
            </a:r>
            <a:r>
              <a:rPr lang="nl-NL" sz="1800" dirty="0" smtClean="0"/>
              <a:t> </a:t>
            </a:r>
            <a:r>
              <a:rPr lang="nl-NL" sz="1800" dirty="0" err="1" smtClean="0"/>
              <a:t>labelled</a:t>
            </a:r>
            <a:r>
              <a:rPr lang="nl-NL" sz="1800" dirty="0" smtClean="0"/>
              <a:t> dataset.</a:t>
            </a:r>
          </a:p>
          <a:p>
            <a:r>
              <a:rPr lang="nl-NL" sz="1800" b="1" dirty="0" smtClean="0"/>
              <a:t>P(D) </a:t>
            </a:r>
            <a:r>
              <a:rPr lang="nl-NL" sz="1800" dirty="0" err="1" smtClean="0"/>
              <a:t>can</a:t>
            </a:r>
            <a:r>
              <a:rPr lang="nl-NL" sz="1800" dirty="0" smtClean="0"/>
              <a:t> </a:t>
            </a:r>
            <a:r>
              <a:rPr lang="nl-NL" sz="1800" dirty="0" err="1" smtClean="0"/>
              <a:t>also</a:t>
            </a:r>
            <a:r>
              <a:rPr lang="nl-NL" sz="1800" dirty="0" smtClean="0"/>
              <a:t> </a:t>
            </a:r>
            <a:r>
              <a:rPr lang="nl-NL" sz="1800" dirty="0" err="1" smtClean="0"/>
              <a:t>be</a:t>
            </a:r>
            <a:r>
              <a:rPr lang="nl-NL" sz="1800" dirty="0" smtClean="0"/>
              <a:t> found </a:t>
            </a:r>
            <a:r>
              <a:rPr lang="nl-NL" sz="1800" dirty="0" err="1" smtClean="0"/>
              <a:t>by</a:t>
            </a:r>
            <a:r>
              <a:rPr lang="nl-NL" sz="1800" dirty="0" smtClean="0"/>
              <a:t> </a:t>
            </a:r>
            <a:r>
              <a:rPr lang="nl-NL" sz="1800" dirty="0" err="1" smtClean="0"/>
              <a:t>plain</a:t>
            </a:r>
            <a:r>
              <a:rPr lang="nl-NL" sz="1800" dirty="0" smtClean="0"/>
              <a:t> </a:t>
            </a:r>
            <a:r>
              <a:rPr lang="nl-NL" sz="1800" dirty="0" err="1" smtClean="0"/>
              <a:t>counting</a:t>
            </a:r>
            <a:r>
              <a:rPr lang="nl-NL" sz="1800" dirty="0" smtClean="0"/>
              <a:t>.</a:t>
            </a:r>
          </a:p>
          <a:p>
            <a:endParaRPr lang="nl-NL" sz="1800" dirty="0"/>
          </a:p>
          <a:p>
            <a:r>
              <a:rPr lang="nl-NL" sz="1800" b="1" dirty="0" smtClean="0"/>
              <a:t>Posterior P(H </a:t>
            </a:r>
            <a:r>
              <a:rPr lang="nl-NL" sz="1800" b="1" dirty="0"/>
              <a:t>| D</a:t>
            </a:r>
            <a:r>
              <a:rPr lang="nl-NL" sz="1800" b="1" dirty="0" smtClean="0"/>
              <a:t>) </a:t>
            </a:r>
            <a:r>
              <a:rPr lang="nl-NL" sz="1800" dirty="0" err="1" smtClean="0"/>
              <a:t>can</a:t>
            </a:r>
            <a:r>
              <a:rPr lang="nl-NL" sz="1800" dirty="0" smtClean="0"/>
              <a:t> </a:t>
            </a:r>
            <a:r>
              <a:rPr lang="nl-NL" sz="1800" dirty="0" err="1" smtClean="0"/>
              <a:t>now</a:t>
            </a:r>
            <a:r>
              <a:rPr lang="nl-NL" sz="1800" dirty="0" smtClean="0"/>
              <a:t> </a:t>
            </a:r>
            <a:r>
              <a:rPr lang="nl-NL" sz="1800" dirty="0" err="1" smtClean="0"/>
              <a:t>be</a:t>
            </a:r>
            <a:r>
              <a:rPr lang="nl-NL" sz="1800" dirty="0" smtClean="0"/>
              <a:t> </a:t>
            </a:r>
            <a:r>
              <a:rPr lang="nl-NL" sz="1800" dirty="0" err="1" smtClean="0"/>
              <a:t>computed</a:t>
            </a:r>
            <a:endParaRPr lang="nl-NL" sz="1800" dirty="0" smtClean="0"/>
          </a:p>
          <a:p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208306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Coding</a:t>
            </a:r>
            <a:r>
              <a:rPr lang="nl-NL" dirty="0" smtClean="0"/>
              <a:t> </a:t>
            </a:r>
            <a:r>
              <a:rPr lang="nl-NL" dirty="0" err="1" smtClean="0"/>
              <a:t>Naive</a:t>
            </a:r>
            <a:r>
              <a:rPr lang="nl-NL" dirty="0" smtClean="0"/>
              <a:t> Bayes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… [</a:t>
            </a:r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</a:rPr>
              <a:t>example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 code]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1132830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urse xmlns="06c0d780-6328-4a65-89cd-deffdcd16f25">ML - Machine Learning</Course>
    <Category xmlns="06c0d780-6328-4a65-89cd-deffdcd16f25">Slides</Categor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3E3AC7CB4B22459A3D7C92F44B3D83" ma:contentTypeVersion="2" ma:contentTypeDescription="Create a new document." ma:contentTypeScope="" ma:versionID="bda7c3e0ae778ec4495c2366f80f7e64">
  <xsd:schema xmlns:xsd="http://www.w3.org/2001/XMLSchema" xmlns:xs="http://www.w3.org/2001/XMLSchema" xmlns:p="http://schemas.microsoft.com/office/2006/metadata/properties" xmlns:ns2="06c0d780-6328-4a65-89cd-deffdcd16f25" targetNamespace="http://schemas.microsoft.com/office/2006/metadata/properties" ma:root="true" ma:fieldsID="0bb510e18ca58c9106427927a04de15a" ns2:_="">
    <xsd:import namespace="06c0d780-6328-4a65-89cd-deffdcd16f25"/>
    <xsd:element name="properties">
      <xsd:complexType>
        <xsd:sequence>
          <xsd:element name="documentManagement">
            <xsd:complexType>
              <xsd:all>
                <xsd:element ref="ns2:Course" minOccurs="0"/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c0d780-6328-4a65-89cd-deffdcd16f25" elementFormDefault="qualified">
    <xsd:import namespace="http://schemas.microsoft.com/office/2006/documentManagement/types"/>
    <xsd:import namespace="http://schemas.microsoft.com/office/infopath/2007/PartnerControls"/>
    <xsd:element name="Course" ma:index="8" nillable="true" ma:displayName="Course" ma:default="PT - Professional Task" ma:format="Dropdown" ma:internalName="Course">
      <xsd:simpleType>
        <xsd:restriction base="dms:Choice">
          <xsd:enumeration value="PT - Professional Task"/>
          <xsd:enumeration value="GC - Getting and Cleaning Data"/>
          <xsd:enumeration value="ML - Machine Learning"/>
          <xsd:enumeration value="DV - Data Visualization and Reporting"/>
          <xsd:enumeration value="SP - Social Physics"/>
          <xsd:enumeration value="EL - Ethics and Law"/>
        </xsd:restriction>
      </xsd:simpleType>
    </xsd:element>
    <xsd:element name="Category" ma:index="9" nillable="true" ma:displayName="Category" ma:default="Slides" ma:format="Dropdown" ma:internalName="Category">
      <xsd:simpleType>
        <xsd:restriction base="dms:Choice">
          <xsd:enumeration value="Slides"/>
          <xsd:enumeration value="Assignments"/>
          <xsd:enumeration value="Resourc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1BBCFB-68C4-4703-90F1-AED4DA1A48F3}">
  <ds:schemaRefs>
    <ds:schemaRef ds:uri="http://schemas.microsoft.com/office/2006/metadata/properties"/>
    <ds:schemaRef ds:uri="06c0d780-6328-4a65-89cd-deffdcd16f25"/>
  </ds:schemaRefs>
</ds:datastoreItem>
</file>

<file path=customXml/itemProps2.xml><?xml version="1.0" encoding="utf-8"?>
<ds:datastoreItem xmlns:ds="http://schemas.openxmlformats.org/officeDocument/2006/customXml" ds:itemID="{2E19FD95-AC68-433C-9CA6-530A4AC68A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B4FEF8-793F-47EE-B079-410987032A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c0d780-6328-4a65-89cd-deffdcd16f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2364</TotalTime>
  <Words>470</Words>
  <Application>Microsoft Office PowerPoint</Application>
  <PresentationFormat>Diavoorstelling (16:9)</PresentationFormat>
  <Paragraphs>82</Paragraphs>
  <Slides>11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Aangepast ontwerp</vt:lpstr>
      <vt:lpstr>ADS ML – Week 6  Naive Bayes</vt:lpstr>
      <vt:lpstr>Goals: At the end of this lesson …</vt:lpstr>
      <vt:lpstr>Naive Bayes</vt:lpstr>
      <vt:lpstr>Seriously ill? Or just a false positive test</vt:lpstr>
      <vt:lpstr>Conditional Probability</vt:lpstr>
      <vt:lpstr>The Cookie Problem</vt:lpstr>
      <vt:lpstr>The Cookie Solution</vt:lpstr>
      <vt:lpstr>Now with Data</vt:lpstr>
      <vt:lpstr>Coding Naive Bayes</vt:lpstr>
      <vt:lpstr>Naive Bayes Summary</vt:lpstr>
      <vt:lpstr>Assignment: “Who Wrote this E-mail?”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Vincent van Brink</dc:creator>
  <cp:lastModifiedBy>Schouten,Gerard G.</cp:lastModifiedBy>
  <cp:revision>150</cp:revision>
  <cp:lastPrinted>2014-08-19T14:33:34Z</cp:lastPrinted>
  <dcterms:created xsi:type="dcterms:W3CDTF">2014-08-06T13:54:14Z</dcterms:created>
  <dcterms:modified xsi:type="dcterms:W3CDTF">2015-11-23T09:36:17Z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0x010100393E3AC7CB4B22459A3D7C92F44B3D83</vt:lpwstr>
  </property>
</Properties>
</file>