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28"/>
  </p:notesMasterIdLst>
  <p:handoutMasterIdLst>
    <p:handoutMasterId r:id="rId29"/>
  </p:handoutMasterIdLst>
  <p:sldIdLst>
    <p:sldId id="290" r:id="rId5"/>
    <p:sldId id="383" r:id="rId6"/>
    <p:sldId id="291" r:id="rId7"/>
    <p:sldId id="347" r:id="rId8"/>
    <p:sldId id="336" r:id="rId9"/>
    <p:sldId id="363" r:id="rId10"/>
    <p:sldId id="365" r:id="rId11"/>
    <p:sldId id="366" r:id="rId12"/>
    <p:sldId id="375" r:id="rId13"/>
    <p:sldId id="374" r:id="rId14"/>
    <p:sldId id="376" r:id="rId15"/>
    <p:sldId id="377" r:id="rId16"/>
    <p:sldId id="378" r:id="rId17"/>
    <p:sldId id="379" r:id="rId18"/>
    <p:sldId id="373" r:id="rId19"/>
    <p:sldId id="380" r:id="rId20"/>
    <p:sldId id="381" r:id="rId21"/>
    <p:sldId id="368" r:id="rId22"/>
    <p:sldId id="369" r:id="rId23"/>
    <p:sldId id="386" r:id="rId24"/>
    <p:sldId id="370" r:id="rId25"/>
    <p:sldId id="371" r:id="rId26"/>
    <p:sldId id="385" r:id="rId27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0"/>
            <p14:sldId id="383"/>
            <p14:sldId id="291"/>
            <p14:sldId id="347"/>
            <p14:sldId id="336"/>
            <p14:sldId id="363"/>
            <p14:sldId id="365"/>
            <p14:sldId id="366"/>
            <p14:sldId id="375"/>
            <p14:sldId id="374"/>
            <p14:sldId id="376"/>
            <p14:sldId id="377"/>
            <p14:sldId id="378"/>
            <p14:sldId id="379"/>
            <p14:sldId id="373"/>
            <p14:sldId id="380"/>
            <p14:sldId id="381"/>
            <p14:sldId id="368"/>
            <p14:sldId id="369"/>
            <p14:sldId id="386"/>
            <p14:sldId id="370"/>
            <p14:sldId id="371"/>
            <p14:sldId id="3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6935" autoAdjust="0"/>
  </p:normalViewPr>
  <p:slideViewPr>
    <p:cSldViewPr snapToGrid="0" snapToObjects="1">
      <p:cViewPr varScale="1">
        <p:scale>
          <a:sx n="130" d="100"/>
          <a:sy n="130" d="100"/>
        </p:scale>
        <p:origin x="-97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E0D14-A220-429F-BF6C-DF15AF8B03F9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0326-E5DD-4F11-958A-4BFAAE843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31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42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lesson</a:t>
            </a:r>
            <a:r>
              <a:rPr lang="nl-NL" dirty="0" smtClean="0"/>
              <a:t> is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3rd </a:t>
            </a:r>
            <a:r>
              <a:rPr lang="nl-NL" dirty="0" err="1" smtClean="0"/>
              <a:t>algo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supervised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learning</a:t>
            </a:r>
            <a:r>
              <a:rPr lang="nl-NL" baseline="0" dirty="0" smtClean="0"/>
              <a:t> / </a:t>
            </a:r>
            <a:r>
              <a:rPr lang="nl-NL" baseline="0" dirty="0" err="1" smtClean="0"/>
              <a:t>classification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It is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oldest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algo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used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decades,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…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extremely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robust</a:t>
            </a:r>
            <a:r>
              <a:rPr lang="nl-NL" baseline="0" dirty="0" smtClean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04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start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withsurfing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01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@</a:t>
            </a:r>
            <a:r>
              <a:rPr lang="nl-NL" dirty="0" err="1" smtClean="0"/>
              <a:t>Windy</a:t>
            </a:r>
            <a:r>
              <a:rPr lang="nl-NL" dirty="0" smtClean="0"/>
              <a:t>: </a:t>
            </a:r>
            <a:r>
              <a:rPr lang="nl-NL" dirty="0" err="1" smtClean="0"/>
              <a:t>Which</a:t>
            </a:r>
            <a:r>
              <a:rPr lang="nl-NL" dirty="0" smtClean="0"/>
              <a:t> of these </a:t>
            </a:r>
            <a:r>
              <a:rPr lang="nl-NL" dirty="0" err="1" smtClean="0"/>
              <a:t>answers</a:t>
            </a:r>
            <a:r>
              <a:rPr lang="nl-NL" dirty="0" smtClean="0"/>
              <a:t> </a:t>
            </a:r>
            <a:r>
              <a:rPr lang="nl-NL" dirty="0" err="1" smtClean="0"/>
              <a:t>give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a </a:t>
            </a:r>
            <a:r>
              <a:rPr lang="nl-NL" dirty="0" err="1" smtClean="0"/>
              <a:t>homogeneous</a:t>
            </a:r>
            <a:r>
              <a:rPr lang="nl-NL" dirty="0" smtClean="0"/>
              <a:t> dataset?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The </a:t>
            </a:r>
            <a:r>
              <a:rPr lang="nl-NL" dirty="0" err="1" smtClean="0"/>
              <a:t>splitting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vertical</a:t>
            </a:r>
            <a:r>
              <a:rPr lang="nl-NL" dirty="0" smtClean="0"/>
              <a:t> or </a:t>
            </a:r>
            <a:r>
              <a:rPr lang="nl-NL" dirty="0" err="1" smtClean="0"/>
              <a:t>horizontal</a:t>
            </a:r>
            <a:r>
              <a:rPr lang="nl-NL" dirty="0" smtClean="0"/>
              <a:t> </a:t>
            </a:r>
            <a:r>
              <a:rPr lang="nl-NL" dirty="0" err="1" smtClean="0"/>
              <a:t>lines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388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100000 euro question: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along</a:t>
            </a:r>
            <a:r>
              <a:rPr lang="nl-NL" dirty="0" smtClean="0"/>
              <a:t> x1 do </a:t>
            </a:r>
            <a:r>
              <a:rPr lang="nl-NL" dirty="0" err="1" smtClean="0"/>
              <a:t>you</a:t>
            </a:r>
            <a:r>
              <a:rPr lang="nl-NL" dirty="0" smtClean="0"/>
              <a:t> split </a:t>
            </a:r>
            <a:r>
              <a:rPr lang="nl-NL" dirty="0" err="1" smtClean="0"/>
              <a:t>the</a:t>
            </a:r>
            <a:r>
              <a:rPr lang="nl-NL" dirty="0" smtClean="0"/>
              <a:t> data?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82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sklearn</a:t>
            </a:r>
            <a:r>
              <a:rPr lang="nl-NL" dirty="0" smtClean="0"/>
              <a:t> </a:t>
            </a:r>
            <a:r>
              <a:rPr lang="nl-NL" dirty="0" err="1" smtClean="0"/>
              <a:t>classifiers</a:t>
            </a:r>
            <a:r>
              <a:rPr lang="nl-NL" dirty="0" smtClean="0"/>
              <a:t> follow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r>
              <a:rPr lang="nl-NL" dirty="0" smtClean="0"/>
              <a:t>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7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67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1-12-2015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2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2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1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0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1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tree.DecisionTreeClassifier.html#sklearn.tree.DecisionTreeClass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vdp/OsloWorkshop2014/blob/master/notebooks/Index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iewer?utm_campaign=welcome_ud120&amp;utm_source=sendgrid&amp;utm_medium=email#!/c-ud120/l-2258728540/m-2448828554" TargetMode="External"/><Relationship Id="rId2" Type="http://schemas.openxmlformats.org/officeDocument/2006/relationships/hyperlink" Target="http://scikit-learn.org/stable/modules/ensem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intro-to-machine-learning--ud1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ADS ML – Week 7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Decision</a:t>
            </a:r>
            <a:r>
              <a:rPr lang="nl-NL" dirty="0" smtClean="0"/>
              <a:t> Trees </a:t>
            </a:r>
            <a:br>
              <a:rPr lang="nl-NL" dirty="0" smtClean="0"/>
            </a:br>
            <a:r>
              <a:rPr lang="nl-NL" dirty="0" smtClean="0"/>
              <a:t>&amp; Random </a:t>
            </a:r>
            <a:r>
              <a:rPr lang="nl-NL" dirty="0" err="1" smtClean="0"/>
              <a:t>Forest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5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07133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57" name="Rechte verbindingslijn 56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1" name="Tekstvak 60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62" name="Tekstvak 61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63" name="Tekstvak 62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64" name="Tekstvak 63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65" name="Rechte verbindingslijn 64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9" name="Tekstvak 68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70" name="Tekstvak 69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71" name="Afgeronde rechthoek 70"/>
          <p:cNvSpPr/>
          <p:nvPr/>
        </p:nvSpPr>
        <p:spPr>
          <a:xfrm>
            <a:off x="6170924" y="1209295"/>
            <a:ext cx="802347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x1 &lt; 3</a:t>
            </a:r>
            <a:endParaRPr lang="nl-NL" dirty="0"/>
          </a:p>
        </p:txBody>
      </p:sp>
      <p:sp>
        <p:nvSpPr>
          <p:cNvPr id="72" name="Rechthoek 71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3" name="Rechthoek 72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4" name="Rechthoek 73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5" name="Rechthoek 74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6" name="Rechthoek 75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7" name="Rechthoek 76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0" name="Rechthoek 79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1" name="Rechthoek 80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5" name="Rechthoek 84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6" name="Rechthoek 85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7" name="Rechthoek 86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8" name="Rechthoek 87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9" name="Rechthoek 88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91" name="Rechte verbindingslijn met pijl 90"/>
          <p:cNvCxnSpPr/>
          <p:nvPr/>
        </p:nvCxnSpPr>
        <p:spPr>
          <a:xfrm flipH="1">
            <a:off x="5925312" y="1543889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5679699" y="18047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3" name="Rechte verbindingslijn met pijl 92"/>
          <p:cNvCxnSpPr/>
          <p:nvPr/>
        </p:nvCxnSpPr>
        <p:spPr>
          <a:xfrm>
            <a:off x="6882384" y="1543548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73271" y="18058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5925312" y="213753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5530290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2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07133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57" name="Rechte verbindingslijn 56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1" name="Tekstvak 60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62" name="Tekstvak 61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63" name="Tekstvak 62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64" name="Tekstvak 63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65" name="Rechte verbindingslijn 64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9" name="Tekstvak 68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70" name="Tekstvak 69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71" name="Afgeronde rechthoek 70"/>
          <p:cNvSpPr/>
          <p:nvPr/>
        </p:nvSpPr>
        <p:spPr>
          <a:xfrm>
            <a:off x="6170924" y="1209295"/>
            <a:ext cx="802347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x1 &lt; 3</a:t>
            </a:r>
            <a:endParaRPr lang="nl-NL" dirty="0"/>
          </a:p>
        </p:txBody>
      </p:sp>
      <p:sp>
        <p:nvSpPr>
          <p:cNvPr id="72" name="Rechthoek 71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3" name="Rechthoek 72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4" name="Rechthoek 73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5" name="Rechthoek 74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6" name="Rechthoek 75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7" name="Rechthoek 76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0" name="Rechthoek 79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1" name="Rechthoek 80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5" name="Rechthoek 84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6" name="Rechthoek 85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7" name="Rechthoek 86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8" name="Rechthoek 87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9" name="Rechthoek 88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91" name="Rechte verbindingslijn met pijl 90"/>
          <p:cNvCxnSpPr/>
          <p:nvPr/>
        </p:nvCxnSpPr>
        <p:spPr>
          <a:xfrm flipH="1">
            <a:off x="5925312" y="1543889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5679699" y="18047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3" name="Rechte verbindingslijn met pijl 92"/>
          <p:cNvCxnSpPr/>
          <p:nvPr/>
        </p:nvCxnSpPr>
        <p:spPr>
          <a:xfrm>
            <a:off x="6882384" y="1543548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73271" y="18058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5925312" y="213753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5530290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2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 flipH="1">
            <a:off x="5328569" y="2762936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kstvak 96"/>
          <p:cNvSpPr txBox="1"/>
          <p:nvPr/>
        </p:nvSpPr>
        <p:spPr>
          <a:xfrm>
            <a:off x="5082956" y="303141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8" name="Rechte verbindingslijn met pijl 97"/>
          <p:cNvCxnSpPr/>
          <p:nvPr/>
        </p:nvCxnSpPr>
        <p:spPr>
          <a:xfrm>
            <a:off x="5341980" y="335182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>
            <a:off x="6170924" y="2762936"/>
            <a:ext cx="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kstvak 99"/>
          <p:cNvSpPr txBox="1"/>
          <p:nvPr/>
        </p:nvSpPr>
        <p:spPr>
          <a:xfrm>
            <a:off x="5956763" y="30314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101" name="Rechte verbindingslijn met pijl 100"/>
          <p:cNvCxnSpPr/>
          <p:nvPr/>
        </p:nvCxnSpPr>
        <p:spPr>
          <a:xfrm>
            <a:off x="6171589" y="3335212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04207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57" name="Rechte verbindingslijn 56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1" name="Tekstvak 60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62" name="Tekstvak 61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63" name="Tekstvak 62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64" name="Tekstvak 63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65" name="Rechte verbindingslijn 64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9" name="Tekstvak 68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70" name="Tekstvak 69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71" name="Afgeronde rechthoek 70"/>
          <p:cNvSpPr/>
          <p:nvPr/>
        </p:nvSpPr>
        <p:spPr>
          <a:xfrm>
            <a:off x="6170924" y="1209295"/>
            <a:ext cx="802347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x1 &lt; 3</a:t>
            </a:r>
            <a:endParaRPr lang="nl-NL" dirty="0"/>
          </a:p>
        </p:txBody>
      </p:sp>
      <p:sp>
        <p:nvSpPr>
          <p:cNvPr id="72" name="Rechthoek 71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3" name="Rechthoek 72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4" name="Rechthoek 73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5" name="Rechthoek 74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6" name="Rechthoek 75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7" name="Rechthoek 76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0" name="Rechthoek 79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1" name="Rechthoek 80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5" name="Rechthoek 84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6" name="Rechthoek 85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7" name="Rechthoek 86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8" name="Rechthoek 87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9" name="Rechthoek 88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91" name="Rechte verbindingslijn met pijl 90"/>
          <p:cNvCxnSpPr/>
          <p:nvPr/>
        </p:nvCxnSpPr>
        <p:spPr>
          <a:xfrm flipH="1">
            <a:off x="5925312" y="1543889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5679699" y="18047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3" name="Rechte verbindingslijn met pijl 92"/>
          <p:cNvCxnSpPr/>
          <p:nvPr/>
        </p:nvCxnSpPr>
        <p:spPr>
          <a:xfrm>
            <a:off x="6882384" y="1543548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73271" y="18058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5925312" y="213753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5530290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2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 flipH="1">
            <a:off x="5328569" y="2762936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kstvak 96"/>
          <p:cNvSpPr txBox="1"/>
          <p:nvPr/>
        </p:nvSpPr>
        <p:spPr>
          <a:xfrm>
            <a:off x="5082956" y="303141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8" name="Rechte verbindingslijn met pijl 97"/>
          <p:cNvCxnSpPr/>
          <p:nvPr/>
        </p:nvCxnSpPr>
        <p:spPr>
          <a:xfrm>
            <a:off x="5341980" y="335182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>
            <a:off x="6170924" y="2762936"/>
            <a:ext cx="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kstvak 99"/>
          <p:cNvSpPr txBox="1"/>
          <p:nvPr/>
        </p:nvSpPr>
        <p:spPr>
          <a:xfrm>
            <a:off x="5956763" y="30314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101" name="Rechte verbindingslijn met pijl 100"/>
          <p:cNvCxnSpPr/>
          <p:nvPr/>
        </p:nvCxnSpPr>
        <p:spPr>
          <a:xfrm>
            <a:off x="6171589" y="3335212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5196737" y="35780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3" name="Rechthoek 102"/>
          <p:cNvSpPr/>
          <p:nvPr/>
        </p:nvSpPr>
        <p:spPr>
          <a:xfrm>
            <a:off x="6020071" y="35684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104" name="Rechte verbindingslijn met pijl 103"/>
          <p:cNvCxnSpPr/>
          <p:nvPr/>
        </p:nvCxnSpPr>
        <p:spPr>
          <a:xfrm>
            <a:off x="7217665" y="212887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Afgeronde rechthoek 104"/>
          <p:cNvSpPr/>
          <p:nvPr/>
        </p:nvSpPr>
        <p:spPr>
          <a:xfrm>
            <a:off x="6831178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21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04207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57" name="Rechte verbindingslijn 56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1" name="Tekstvak 60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62" name="Tekstvak 61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63" name="Tekstvak 62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64" name="Tekstvak 63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65" name="Rechte verbindingslijn 64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9" name="Tekstvak 68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70" name="Tekstvak 69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71" name="Afgeronde rechthoek 70"/>
          <p:cNvSpPr/>
          <p:nvPr/>
        </p:nvSpPr>
        <p:spPr>
          <a:xfrm>
            <a:off x="6170924" y="1209295"/>
            <a:ext cx="802347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x1 &lt; 3</a:t>
            </a:r>
            <a:endParaRPr lang="nl-NL" dirty="0"/>
          </a:p>
        </p:txBody>
      </p:sp>
      <p:sp>
        <p:nvSpPr>
          <p:cNvPr id="72" name="Rechthoek 71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3" name="Rechthoek 72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4" name="Rechthoek 73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5" name="Rechthoek 74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6" name="Rechthoek 75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7" name="Rechthoek 76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0" name="Rechthoek 79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1" name="Rechthoek 80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5" name="Rechthoek 84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6" name="Rechthoek 85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7" name="Rechthoek 86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8" name="Rechthoek 87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9" name="Rechthoek 88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91" name="Rechte verbindingslijn met pijl 90"/>
          <p:cNvCxnSpPr/>
          <p:nvPr/>
        </p:nvCxnSpPr>
        <p:spPr>
          <a:xfrm flipH="1">
            <a:off x="5925312" y="1543889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5679699" y="18047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3" name="Rechte verbindingslijn met pijl 92"/>
          <p:cNvCxnSpPr/>
          <p:nvPr/>
        </p:nvCxnSpPr>
        <p:spPr>
          <a:xfrm>
            <a:off x="6882384" y="1543548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73271" y="18058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5925312" y="213753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5530290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2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 flipH="1">
            <a:off x="5328569" y="2762936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kstvak 96"/>
          <p:cNvSpPr txBox="1"/>
          <p:nvPr/>
        </p:nvSpPr>
        <p:spPr>
          <a:xfrm>
            <a:off x="5082956" y="303141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8" name="Rechte verbindingslijn met pijl 97"/>
          <p:cNvCxnSpPr/>
          <p:nvPr/>
        </p:nvCxnSpPr>
        <p:spPr>
          <a:xfrm>
            <a:off x="5341980" y="335182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>
            <a:off x="6170924" y="2762936"/>
            <a:ext cx="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kstvak 99"/>
          <p:cNvSpPr txBox="1"/>
          <p:nvPr/>
        </p:nvSpPr>
        <p:spPr>
          <a:xfrm>
            <a:off x="5956763" y="30314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101" name="Rechte verbindingslijn met pijl 100"/>
          <p:cNvCxnSpPr/>
          <p:nvPr/>
        </p:nvCxnSpPr>
        <p:spPr>
          <a:xfrm>
            <a:off x="6171589" y="3335212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5196737" y="35780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3" name="Rechthoek 102"/>
          <p:cNvSpPr/>
          <p:nvPr/>
        </p:nvSpPr>
        <p:spPr>
          <a:xfrm>
            <a:off x="6020071" y="35684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104" name="Rechte verbindingslijn met pijl 103"/>
          <p:cNvCxnSpPr/>
          <p:nvPr/>
        </p:nvCxnSpPr>
        <p:spPr>
          <a:xfrm>
            <a:off x="7217665" y="212887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Afgeronde rechthoek 104"/>
          <p:cNvSpPr/>
          <p:nvPr/>
        </p:nvSpPr>
        <p:spPr>
          <a:xfrm>
            <a:off x="6831178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4</a:t>
            </a:r>
            <a:endParaRPr lang="nl-NL" dirty="0"/>
          </a:p>
        </p:txBody>
      </p:sp>
      <p:cxnSp>
        <p:nvCxnSpPr>
          <p:cNvPr id="106" name="Rechte verbindingslijn met pijl 105"/>
          <p:cNvCxnSpPr/>
          <p:nvPr/>
        </p:nvCxnSpPr>
        <p:spPr>
          <a:xfrm>
            <a:off x="6957556" y="2747983"/>
            <a:ext cx="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743395" y="30164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108" name="Rechte verbindingslijn met pijl 107"/>
          <p:cNvCxnSpPr/>
          <p:nvPr/>
        </p:nvCxnSpPr>
        <p:spPr>
          <a:xfrm>
            <a:off x="6958221" y="3320259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6824232" y="35707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111" name="Rechte verbindingslijn met pijl 110"/>
          <p:cNvCxnSpPr/>
          <p:nvPr/>
        </p:nvCxnSpPr>
        <p:spPr>
          <a:xfrm>
            <a:off x="7492649" y="2766836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7606590" y="301582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113" name="Rechte verbindingslijn met pijl 112"/>
          <p:cNvCxnSpPr/>
          <p:nvPr/>
        </p:nvCxnSpPr>
        <p:spPr>
          <a:xfrm>
            <a:off x="7865614" y="333624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hthoek 113"/>
          <p:cNvSpPr/>
          <p:nvPr/>
        </p:nvSpPr>
        <p:spPr>
          <a:xfrm>
            <a:off x="7720371" y="35624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0983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04207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57" name="Rechte verbindingslijn 56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1" name="Tekstvak 60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62" name="Tekstvak 61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63" name="Tekstvak 62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64" name="Tekstvak 63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65" name="Rechte verbindingslijn 64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69" name="Tekstvak 68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70" name="Tekstvak 69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71" name="Afgeronde rechthoek 70"/>
          <p:cNvSpPr/>
          <p:nvPr/>
        </p:nvSpPr>
        <p:spPr>
          <a:xfrm>
            <a:off x="6170924" y="1209295"/>
            <a:ext cx="802347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x1 &lt; 3</a:t>
            </a:r>
            <a:endParaRPr lang="nl-NL" dirty="0"/>
          </a:p>
        </p:txBody>
      </p:sp>
      <p:sp>
        <p:nvSpPr>
          <p:cNvPr id="72" name="Rechthoek 71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3" name="Rechthoek 72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4" name="Rechthoek 73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5" name="Rechthoek 74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6" name="Rechthoek 75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7" name="Rechthoek 76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0" name="Rechthoek 79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1" name="Rechthoek 80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5" name="Rechthoek 84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6" name="Rechthoek 85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7" name="Rechthoek 86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8" name="Rechthoek 87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9" name="Rechthoek 88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91" name="Rechte verbindingslijn met pijl 90"/>
          <p:cNvCxnSpPr/>
          <p:nvPr/>
        </p:nvCxnSpPr>
        <p:spPr>
          <a:xfrm flipH="1">
            <a:off x="5925312" y="1543889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5679699" y="180477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3" name="Rechte verbindingslijn met pijl 92"/>
          <p:cNvCxnSpPr/>
          <p:nvPr/>
        </p:nvCxnSpPr>
        <p:spPr>
          <a:xfrm>
            <a:off x="6882384" y="1543548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73271" y="18058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5925312" y="213753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5530290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2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 flipH="1">
            <a:off x="5328569" y="2762936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kstvak 96"/>
          <p:cNvSpPr txBox="1"/>
          <p:nvPr/>
        </p:nvSpPr>
        <p:spPr>
          <a:xfrm>
            <a:off x="5082956" y="303141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98" name="Rechte verbindingslijn met pijl 97"/>
          <p:cNvCxnSpPr/>
          <p:nvPr/>
        </p:nvCxnSpPr>
        <p:spPr>
          <a:xfrm>
            <a:off x="5341980" y="335182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>
            <a:off x="6170924" y="2762936"/>
            <a:ext cx="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kstvak 99"/>
          <p:cNvSpPr txBox="1"/>
          <p:nvPr/>
        </p:nvSpPr>
        <p:spPr>
          <a:xfrm>
            <a:off x="5956763" y="30314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101" name="Rechte verbindingslijn met pijl 100"/>
          <p:cNvCxnSpPr/>
          <p:nvPr/>
        </p:nvCxnSpPr>
        <p:spPr>
          <a:xfrm>
            <a:off x="6171589" y="3335212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5196737" y="35780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3" name="Rechthoek 102"/>
          <p:cNvSpPr/>
          <p:nvPr/>
        </p:nvSpPr>
        <p:spPr>
          <a:xfrm>
            <a:off x="6020071" y="35684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104" name="Rechte verbindingslijn met pijl 103"/>
          <p:cNvCxnSpPr/>
          <p:nvPr/>
        </p:nvCxnSpPr>
        <p:spPr>
          <a:xfrm>
            <a:off x="7217665" y="2128875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Afgeronde rechthoek 104"/>
          <p:cNvSpPr/>
          <p:nvPr/>
        </p:nvSpPr>
        <p:spPr>
          <a:xfrm>
            <a:off x="6831178" y="2428342"/>
            <a:ext cx="77541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x2 &lt; 4</a:t>
            </a:r>
            <a:endParaRPr lang="nl-NL" dirty="0"/>
          </a:p>
        </p:txBody>
      </p:sp>
      <p:cxnSp>
        <p:nvCxnSpPr>
          <p:cNvPr id="106" name="Rechte verbindingslijn met pijl 105"/>
          <p:cNvCxnSpPr/>
          <p:nvPr/>
        </p:nvCxnSpPr>
        <p:spPr>
          <a:xfrm>
            <a:off x="6957556" y="2747983"/>
            <a:ext cx="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743395" y="30164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108" name="Rechte verbindingslijn met pijl 107"/>
          <p:cNvCxnSpPr/>
          <p:nvPr/>
        </p:nvCxnSpPr>
        <p:spPr>
          <a:xfrm>
            <a:off x="6958221" y="3320259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6824232" y="35707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111" name="Rechte verbindingslijn met pijl 110"/>
          <p:cNvCxnSpPr/>
          <p:nvPr/>
        </p:nvCxnSpPr>
        <p:spPr>
          <a:xfrm>
            <a:off x="7492649" y="2766836"/>
            <a:ext cx="336500" cy="346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7606590" y="301582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113" name="Rechte verbindingslijn met pijl 112"/>
          <p:cNvCxnSpPr/>
          <p:nvPr/>
        </p:nvCxnSpPr>
        <p:spPr>
          <a:xfrm>
            <a:off x="7865614" y="3336240"/>
            <a:ext cx="0" cy="2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hthoek 113"/>
          <p:cNvSpPr/>
          <p:nvPr/>
        </p:nvSpPr>
        <p:spPr>
          <a:xfrm>
            <a:off x="7720371" y="35624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370706" y="1998999"/>
            <a:ext cx="1156113" cy="30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2370705" y="2002000"/>
            <a:ext cx="0" cy="10850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/>
          <p:cNvCxnSpPr/>
          <p:nvPr/>
        </p:nvCxnSpPr>
        <p:spPr>
          <a:xfrm>
            <a:off x="1111315" y="3076285"/>
            <a:ext cx="12384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a </a:t>
            </a:r>
            <a:r>
              <a:rPr lang="nl-NL" dirty="0" err="1"/>
              <a:t>Decision</a:t>
            </a:r>
            <a:r>
              <a:rPr lang="nl-NL" dirty="0"/>
              <a:t> Tree 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First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dataset (data </a:t>
            </a:r>
            <a:r>
              <a:rPr lang="nl-NL" dirty="0" err="1" smtClean="0"/>
              <a:t>wrangling</a:t>
            </a:r>
            <a:r>
              <a:rPr lang="nl-NL" dirty="0" smtClean="0"/>
              <a:t>), i.e. </a:t>
            </a:r>
            <a:r>
              <a:rPr lang="nl-NL" dirty="0" err="1" smtClean="0"/>
              <a:t>choose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right </a:t>
            </a:r>
            <a:r>
              <a:rPr lang="nl-NL" b="1" dirty="0" smtClean="0"/>
              <a:t>features</a:t>
            </a:r>
            <a:r>
              <a:rPr lang="nl-NL" dirty="0" smtClean="0"/>
              <a:t> </a:t>
            </a:r>
            <a:r>
              <a:rPr lang="nl-NL" b="1" dirty="0" smtClean="0"/>
              <a:t>X</a:t>
            </a:r>
            <a:r>
              <a:rPr lang="nl-NL" dirty="0" smtClean="0"/>
              <a:t>,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b="1" dirty="0" smtClean="0"/>
              <a:t>labels</a:t>
            </a:r>
            <a:r>
              <a:rPr lang="nl-NL" dirty="0" smtClean="0"/>
              <a:t> </a:t>
            </a:r>
            <a:r>
              <a:rPr lang="nl-NL" b="1" dirty="0" smtClean="0"/>
              <a:t>y</a:t>
            </a:r>
          </a:p>
          <a:p>
            <a:r>
              <a:rPr lang="nl-NL" dirty="0" smtClean="0"/>
              <a:t>Next split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train </a:t>
            </a:r>
            <a:r>
              <a:rPr lang="nl-NL" dirty="0" err="1" smtClean="0"/>
              <a:t>and</a:t>
            </a:r>
            <a:r>
              <a:rPr lang="nl-NL" dirty="0" smtClean="0"/>
              <a:t> test set!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4259207" cy="2894955"/>
          </a:xfrm>
        </p:spPr>
        <p:txBody>
          <a:bodyPr>
            <a:normAutofit/>
          </a:bodyPr>
          <a:lstStyle/>
          <a:p>
            <a:r>
              <a:rPr lang="nl-NL" dirty="0" smtClean="0"/>
              <a:t>…</a:t>
            </a:r>
          </a:p>
          <a:p>
            <a:endParaRPr lang="nl-NL" dirty="0"/>
          </a:p>
          <a:p>
            <a:endParaRPr lang="nl-NL" sz="1700" dirty="0" smtClean="0"/>
          </a:p>
          <a:p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sklearn.cross_validation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train_test_split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train_test_split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test_size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=0.25,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=0)</a:t>
            </a:r>
            <a:endParaRPr lang="nl-NL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a </a:t>
            </a:r>
            <a:r>
              <a:rPr lang="nl-NL" dirty="0" err="1"/>
              <a:t>Decision</a:t>
            </a:r>
            <a:r>
              <a:rPr lang="nl-NL" dirty="0"/>
              <a:t> Tree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200151"/>
            <a:ext cx="8571701" cy="28745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			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sklearn.metrics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tree.DecisionTreeClassifier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clf.fit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Fit classifier with train data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clf.predict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predictions on test set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Evaluate classifier, measure accuracy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4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… (Code SVM)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200151"/>
            <a:ext cx="8571701" cy="28745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sklearn.metrics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SVC(kernel=‘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C=1)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clf.fit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Fit classifier with train data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clf.predict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predictions on test set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Evaluate classifier, measure accuracy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13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min_samples_split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smtClean="0"/>
              <a:t>Parameter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min_samples_split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 </a:t>
            </a:r>
          </a:p>
          <a:p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/>
              <a:t>we </a:t>
            </a:r>
            <a:r>
              <a:rPr lang="nl-NL" dirty="0" err="1" smtClean="0"/>
              <a:t>cannot</a:t>
            </a:r>
            <a:r>
              <a:rPr lang="nl-NL" dirty="0" smtClean="0"/>
              <a:t> split a node of 5 (or </a:t>
            </a:r>
            <a:r>
              <a:rPr lang="nl-NL" dirty="0" err="1" smtClean="0"/>
              <a:t>less</a:t>
            </a:r>
            <a:r>
              <a:rPr lang="nl-NL" dirty="0" smtClean="0"/>
              <a:t>) samples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further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6483926" y="1200151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6" name="Ovaal 5"/>
          <p:cNvSpPr/>
          <p:nvPr/>
        </p:nvSpPr>
        <p:spPr>
          <a:xfrm>
            <a:off x="5952125" y="1755398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7058357" y="1755398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6874518" y="1216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100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533421" y="17889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60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7480388" y="1772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40</a:t>
            </a:r>
            <a:endParaRPr lang="nl-NL" dirty="0"/>
          </a:p>
        </p:txBody>
      </p:sp>
      <p:cxnSp>
        <p:nvCxnSpPr>
          <p:cNvPr id="12" name="Rechte verbindingslijn met pijl 11"/>
          <p:cNvCxnSpPr>
            <a:stCxn id="5" idx="3"/>
            <a:endCxn id="6" idx="7"/>
          </p:cNvCxnSpPr>
          <p:nvPr/>
        </p:nvCxnSpPr>
        <p:spPr>
          <a:xfrm flipH="1">
            <a:off x="6312351" y="1544002"/>
            <a:ext cx="233380" cy="27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5" idx="5"/>
            <a:endCxn id="7" idx="1"/>
          </p:cNvCxnSpPr>
          <p:nvPr/>
        </p:nvCxnSpPr>
        <p:spPr>
          <a:xfrm>
            <a:off x="6844152" y="1544002"/>
            <a:ext cx="276010" cy="27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5450163" y="2315002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6479670" y="2325307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5031459" y="2363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37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102999" y="2358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23</a:t>
            </a:r>
            <a:endParaRPr lang="nl-NL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5786944" y="2088430"/>
            <a:ext cx="233380" cy="27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6291036" y="2105188"/>
            <a:ext cx="276010" cy="27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/>
          <p:nvPr/>
        </p:nvSpPr>
        <p:spPr>
          <a:xfrm>
            <a:off x="7183178" y="2327077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/>
          <p:cNvSpPr/>
          <p:nvPr/>
        </p:nvSpPr>
        <p:spPr>
          <a:xfrm>
            <a:off x="8289410" y="2327077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22"/>
          <p:cNvSpPr txBox="1"/>
          <p:nvPr/>
        </p:nvSpPr>
        <p:spPr>
          <a:xfrm>
            <a:off x="7186505" y="236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30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932511" y="2358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10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7" idx="4"/>
            <a:endCxn id="21" idx="0"/>
          </p:cNvCxnSpPr>
          <p:nvPr/>
        </p:nvCxnSpPr>
        <p:spPr>
          <a:xfrm>
            <a:off x="7269373" y="2158245"/>
            <a:ext cx="124821" cy="16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stCxn id="7" idx="5"/>
            <a:endCxn id="22" idx="1"/>
          </p:cNvCxnSpPr>
          <p:nvPr/>
        </p:nvCxnSpPr>
        <p:spPr>
          <a:xfrm>
            <a:off x="7418583" y="2099249"/>
            <a:ext cx="932632" cy="286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al 29"/>
          <p:cNvSpPr/>
          <p:nvPr/>
        </p:nvSpPr>
        <p:spPr>
          <a:xfrm>
            <a:off x="5952124" y="2886143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/>
          <p:cNvSpPr/>
          <p:nvPr/>
        </p:nvSpPr>
        <p:spPr>
          <a:xfrm>
            <a:off x="7058356" y="2886143"/>
            <a:ext cx="422031" cy="4028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kstvak 31"/>
          <p:cNvSpPr txBox="1"/>
          <p:nvPr/>
        </p:nvSpPr>
        <p:spPr>
          <a:xfrm>
            <a:off x="5577592" y="2919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19</a:t>
            </a:r>
            <a:endParaRPr lang="nl-NL" dirty="0"/>
          </a:p>
        </p:txBody>
      </p:sp>
      <p:sp>
        <p:nvSpPr>
          <p:cNvPr id="33" name="Tekstvak 32"/>
          <p:cNvSpPr txBox="1"/>
          <p:nvPr/>
        </p:nvSpPr>
        <p:spPr>
          <a:xfrm>
            <a:off x="7480387" y="2902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cxnSp>
        <p:nvCxnSpPr>
          <p:cNvPr id="34" name="Rechte verbindingslijn met pijl 33"/>
          <p:cNvCxnSpPr>
            <a:endCxn id="30" idx="7"/>
          </p:cNvCxnSpPr>
          <p:nvPr/>
        </p:nvCxnSpPr>
        <p:spPr>
          <a:xfrm flipH="1">
            <a:off x="6312350" y="2674747"/>
            <a:ext cx="233380" cy="27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endCxn id="31" idx="1"/>
          </p:cNvCxnSpPr>
          <p:nvPr/>
        </p:nvCxnSpPr>
        <p:spPr>
          <a:xfrm>
            <a:off x="6844151" y="2674747"/>
            <a:ext cx="276010" cy="27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 flipH="1">
            <a:off x="5786944" y="3223600"/>
            <a:ext cx="233380" cy="270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6305786" y="3223600"/>
            <a:ext cx="276010" cy="270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H="1">
            <a:off x="8117835" y="2674747"/>
            <a:ext cx="233380" cy="270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>
            <a:off x="8636677" y="2674747"/>
            <a:ext cx="276010" cy="270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rije vorm 44"/>
          <p:cNvSpPr/>
          <p:nvPr/>
        </p:nvSpPr>
        <p:spPr>
          <a:xfrm>
            <a:off x="7027457" y="3365266"/>
            <a:ext cx="534219" cy="51156"/>
          </a:xfrm>
          <a:custGeom>
            <a:avLst/>
            <a:gdLst>
              <a:gd name="connsiteX0" fmla="*/ 0 w 534219"/>
              <a:gd name="connsiteY0" fmla="*/ 25541 h 51156"/>
              <a:gd name="connsiteX1" fmla="*/ 415636 w 534219"/>
              <a:gd name="connsiteY1" fmla="*/ 31935 h 51156"/>
              <a:gd name="connsiteX2" fmla="*/ 383664 w 534219"/>
              <a:gd name="connsiteY2" fmla="*/ 38329 h 51156"/>
              <a:gd name="connsiteX3" fmla="*/ 313326 w 534219"/>
              <a:gd name="connsiteY3" fmla="*/ 44724 h 51156"/>
              <a:gd name="connsiteX4" fmla="*/ 479580 w 534219"/>
              <a:gd name="connsiteY4" fmla="*/ 38329 h 51156"/>
              <a:gd name="connsiteX5" fmla="*/ 127888 w 534219"/>
              <a:gd name="connsiteY5" fmla="*/ 25541 h 51156"/>
              <a:gd name="connsiteX6" fmla="*/ 38366 w 534219"/>
              <a:gd name="connsiteY6" fmla="*/ 19146 h 51156"/>
              <a:gd name="connsiteX7" fmla="*/ 127888 w 534219"/>
              <a:gd name="connsiteY7" fmla="*/ 12752 h 51156"/>
              <a:gd name="connsiteX8" fmla="*/ 179043 w 534219"/>
              <a:gd name="connsiteY8" fmla="*/ 19146 h 51156"/>
              <a:gd name="connsiteX9" fmla="*/ 319720 w 534219"/>
              <a:gd name="connsiteY9" fmla="*/ 31935 h 51156"/>
              <a:gd name="connsiteX10" fmla="*/ 358087 w 534219"/>
              <a:gd name="connsiteY10" fmla="*/ 44724 h 51156"/>
              <a:gd name="connsiteX11" fmla="*/ 377270 w 534219"/>
              <a:gd name="connsiteY11" fmla="*/ 51118 h 51156"/>
              <a:gd name="connsiteX12" fmla="*/ 294143 w 534219"/>
              <a:gd name="connsiteY12" fmla="*/ 44724 h 51156"/>
              <a:gd name="connsiteX13" fmla="*/ 83127 w 534219"/>
              <a:gd name="connsiteY13" fmla="*/ 25541 h 51156"/>
              <a:gd name="connsiteX14" fmla="*/ 0 w 534219"/>
              <a:gd name="connsiteY14" fmla="*/ 25541 h 5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219" h="51156">
                <a:moveTo>
                  <a:pt x="0" y="25541"/>
                </a:moveTo>
                <a:lnTo>
                  <a:pt x="415636" y="31935"/>
                </a:lnTo>
                <a:cubicBezTo>
                  <a:pt x="426498" y="32297"/>
                  <a:pt x="394448" y="36981"/>
                  <a:pt x="383664" y="38329"/>
                </a:cubicBezTo>
                <a:cubicBezTo>
                  <a:pt x="360303" y="41249"/>
                  <a:pt x="289783" y="44724"/>
                  <a:pt x="313326" y="44724"/>
                </a:cubicBezTo>
                <a:cubicBezTo>
                  <a:pt x="368785" y="44724"/>
                  <a:pt x="424162" y="40461"/>
                  <a:pt x="479580" y="38329"/>
                </a:cubicBezTo>
                <a:cubicBezTo>
                  <a:pt x="616665" y="-7361"/>
                  <a:pt x="494483" y="35724"/>
                  <a:pt x="127888" y="25541"/>
                </a:cubicBezTo>
                <a:cubicBezTo>
                  <a:pt x="97983" y="24710"/>
                  <a:pt x="68207" y="21278"/>
                  <a:pt x="38366" y="19146"/>
                </a:cubicBezTo>
                <a:cubicBezTo>
                  <a:pt x="-10129" y="-13185"/>
                  <a:pt x="7311" y="3106"/>
                  <a:pt x="127888" y="12752"/>
                </a:cubicBezTo>
                <a:cubicBezTo>
                  <a:pt x="145018" y="14122"/>
                  <a:pt x="161991" y="17015"/>
                  <a:pt x="179043" y="19146"/>
                </a:cubicBezTo>
                <a:cubicBezTo>
                  <a:pt x="243429" y="40609"/>
                  <a:pt x="151006" y="11690"/>
                  <a:pt x="319720" y="31935"/>
                </a:cubicBezTo>
                <a:cubicBezTo>
                  <a:pt x="333105" y="33541"/>
                  <a:pt x="345298" y="40461"/>
                  <a:pt x="358087" y="44724"/>
                </a:cubicBezTo>
                <a:cubicBezTo>
                  <a:pt x="364481" y="46855"/>
                  <a:pt x="383990" y="51635"/>
                  <a:pt x="377270" y="51118"/>
                </a:cubicBezTo>
                <a:lnTo>
                  <a:pt x="294143" y="44724"/>
                </a:lnTo>
                <a:cubicBezTo>
                  <a:pt x="205161" y="36249"/>
                  <a:pt x="212778" y="25541"/>
                  <a:pt x="83127" y="25541"/>
                </a:cubicBezTo>
                <a:lnTo>
                  <a:pt x="0" y="25541"/>
                </a:lnTo>
                <a:close/>
              </a:path>
            </a:pathLst>
          </a:cu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2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Other</a:t>
            </a:r>
            <a:r>
              <a:rPr lang="nl-NL" dirty="0" smtClean="0"/>
              <a:t> Parameters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other</a:t>
            </a:r>
            <a:r>
              <a:rPr lang="nl-NL" sz="1400" dirty="0" smtClean="0"/>
              <a:t> parameters: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criterion</a:t>
            </a: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Measures </a:t>
            </a:r>
            <a:r>
              <a:rPr lang="en-US" sz="1400" dirty="0"/>
              <a:t>the quality of a split. Supported criteria are “</a:t>
            </a:r>
            <a:r>
              <a:rPr lang="en-US" sz="1400" dirty="0" err="1"/>
              <a:t>gini</a:t>
            </a:r>
            <a:r>
              <a:rPr lang="en-US" sz="1400" dirty="0"/>
              <a:t>” for the </a:t>
            </a:r>
            <a:r>
              <a:rPr lang="en-US" sz="1400" dirty="0" smtClean="0"/>
              <a:t>data impurity </a:t>
            </a:r>
            <a:r>
              <a:rPr lang="en-US" sz="1400" dirty="0"/>
              <a:t>and “entropy” for the information </a:t>
            </a:r>
            <a:r>
              <a:rPr lang="en-US" sz="1400" dirty="0" smtClean="0"/>
              <a:t>gain.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min_samples_leaf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</a:t>
            </a:r>
            <a:r>
              <a:rPr lang="en-US" sz="1400" dirty="0"/>
              <a:t>minimum number of samples required to be at a leaf node</a:t>
            </a:r>
            <a:r>
              <a:rPr lang="en-US" sz="1400" dirty="0" smtClean="0"/>
              <a:t>.</a:t>
            </a: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max_depth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</a:t>
            </a:r>
            <a:r>
              <a:rPr lang="en-US" sz="1400" dirty="0"/>
              <a:t>maximum depth of the tree. </a:t>
            </a:r>
            <a:endParaRPr lang="en-US" sz="1400" dirty="0" smtClean="0"/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</a:t>
            </a:r>
            <a:r>
              <a:rPr lang="en-US" sz="1400" dirty="0"/>
              <a:t>seed used by the random number generator</a:t>
            </a:r>
          </a:p>
          <a:p>
            <a:pPr marL="0" indent="0">
              <a:buNone/>
            </a:pPr>
            <a:endParaRPr lang="nl-NL" sz="800" dirty="0" smtClean="0"/>
          </a:p>
          <a:p>
            <a:pPr marL="0" indent="0">
              <a:buNone/>
            </a:pPr>
            <a:r>
              <a:rPr lang="nl-NL" sz="1600" dirty="0" smtClean="0"/>
              <a:t>More in </a:t>
            </a:r>
            <a:r>
              <a:rPr lang="nl-NL" sz="1600" dirty="0" err="1" smtClean="0"/>
              <a:t>the</a:t>
            </a:r>
            <a:r>
              <a:rPr lang="nl-NL" sz="1600" dirty="0" smtClean="0"/>
              <a:t> </a:t>
            </a:r>
            <a:r>
              <a:rPr lang="nl-NL" sz="1600" dirty="0" err="1" smtClean="0">
                <a:hlinkClick r:id="rId2"/>
              </a:rPr>
              <a:t>sklearn</a:t>
            </a:r>
            <a:r>
              <a:rPr lang="nl-NL" sz="1600" dirty="0" smtClean="0">
                <a:hlinkClick r:id="rId2"/>
              </a:rPr>
              <a:t> </a:t>
            </a:r>
            <a:r>
              <a:rPr lang="nl-NL" sz="1600" dirty="0" err="1" smtClean="0">
                <a:hlinkClick r:id="rId2"/>
              </a:rPr>
              <a:t>documention</a:t>
            </a:r>
            <a:endParaRPr lang="nl-NL" sz="1600" dirty="0" smtClean="0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876034" y="1200150"/>
            <a:ext cx="6394" cy="124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876034" y="2449057"/>
            <a:ext cx="3133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882428" y="2701769"/>
            <a:ext cx="6394" cy="124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882428" y="3950676"/>
            <a:ext cx="3133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1304459" y="1200150"/>
            <a:ext cx="140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1445136" y="1200150"/>
            <a:ext cx="0" cy="264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1445136" y="1464319"/>
            <a:ext cx="57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1502685" y="1332234"/>
            <a:ext cx="0" cy="132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502685" y="1332234"/>
            <a:ext cx="191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694517" y="1332234"/>
            <a:ext cx="0" cy="234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1374797" y="1566629"/>
            <a:ext cx="3197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1374797" y="1566629"/>
            <a:ext cx="0" cy="76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1374797" y="1643362"/>
            <a:ext cx="696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V="1">
            <a:off x="2071787" y="1464319"/>
            <a:ext cx="0" cy="179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2071787" y="1449431"/>
            <a:ext cx="83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2154915" y="1464319"/>
            <a:ext cx="0" cy="89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2154915" y="1566629"/>
            <a:ext cx="959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>
            <a:off x="2250831" y="1566629"/>
            <a:ext cx="0" cy="257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2250831" y="1824603"/>
            <a:ext cx="63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>
            <a:off x="2314775" y="1824603"/>
            <a:ext cx="0" cy="87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>
            <a:off x="2314775" y="1911927"/>
            <a:ext cx="4603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V="1">
            <a:off x="2775172" y="1509079"/>
            <a:ext cx="0" cy="402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2775172" y="1509079"/>
            <a:ext cx="102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>
            <a:off x="2877483" y="1509079"/>
            <a:ext cx="0" cy="466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2877483" y="1975871"/>
            <a:ext cx="147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024554" y="1975871"/>
            <a:ext cx="0" cy="268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>
            <a:off x="3024554" y="2244436"/>
            <a:ext cx="115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3139653" y="2110153"/>
            <a:ext cx="0" cy="13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3139653" y="2110153"/>
            <a:ext cx="191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>
            <a:off x="3331485" y="2046210"/>
            <a:ext cx="0" cy="63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3331485" y="2046210"/>
            <a:ext cx="11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>
            <a:off x="3446585" y="2046210"/>
            <a:ext cx="0" cy="198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3446585" y="2244436"/>
            <a:ext cx="140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3587262" y="2145323"/>
            <a:ext cx="0" cy="99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3587262" y="2145323"/>
            <a:ext cx="262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/>
          <p:cNvCxnSpPr/>
          <p:nvPr/>
        </p:nvCxnSpPr>
        <p:spPr>
          <a:xfrm>
            <a:off x="1246909" y="2800750"/>
            <a:ext cx="351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/>
          <p:cNvCxnSpPr/>
          <p:nvPr/>
        </p:nvCxnSpPr>
        <p:spPr>
          <a:xfrm>
            <a:off x="1598601" y="2800750"/>
            <a:ext cx="0" cy="351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100"/>
          <p:cNvCxnSpPr/>
          <p:nvPr/>
        </p:nvCxnSpPr>
        <p:spPr>
          <a:xfrm>
            <a:off x="1598601" y="3152442"/>
            <a:ext cx="652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2250831" y="3152442"/>
            <a:ext cx="0" cy="306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104"/>
          <p:cNvCxnSpPr/>
          <p:nvPr/>
        </p:nvCxnSpPr>
        <p:spPr>
          <a:xfrm>
            <a:off x="2250831" y="3459373"/>
            <a:ext cx="773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106"/>
          <p:cNvCxnSpPr/>
          <p:nvPr/>
        </p:nvCxnSpPr>
        <p:spPr>
          <a:xfrm>
            <a:off x="3024554" y="3459373"/>
            <a:ext cx="0" cy="14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/>
          <p:nvPr/>
        </p:nvCxnSpPr>
        <p:spPr>
          <a:xfrm>
            <a:off x="3024554" y="3600050"/>
            <a:ext cx="939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hthoek 109"/>
          <p:cNvSpPr/>
          <p:nvPr/>
        </p:nvSpPr>
        <p:spPr>
          <a:xfrm>
            <a:off x="943756" y="2078181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min_samples_split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Rechthoek 110"/>
          <p:cNvSpPr/>
          <p:nvPr/>
        </p:nvSpPr>
        <p:spPr>
          <a:xfrm>
            <a:off x="956853" y="3600050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min_samples_split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kstvak 111"/>
          <p:cNvSpPr txBox="1"/>
          <p:nvPr/>
        </p:nvSpPr>
        <p:spPr>
          <a:xfrm>
            <a:off x="2706170" y="108009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Overfitted</a:t>
            </a:r>
            <a:r>
              <a:rPr lang="nl-NL" i="1" dirty="0" smtClean="0"/>
              <a:t>?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8709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Mid</a:t>
            </a:r>
            <a:r>
              <a:rPr lang="nl-NL" dirty="0" smtClean="0"/>
              <a:t>-term Portfolio Review 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When? In week 8! (21/10 2015). No lesson on this date!</a:t>
            </a:r>
            <a:endParaRPr lang="en-US" sz="2000" dirty="0"/>
          </a:p>
          <a:p>
            <a:r>
              <a:rPr lang="en-US" sz="2000" dirty="0" smtClean="0"/>
              <a:t>Portfolio consists </a:t>
            </a:r>
            <a:r>
              <a:rPr lang="en-US" sz="2000" dirty="0"/>
              <a:t>of all notebooks required for </a:t>
            </a:r>
            <a:r>
              <a:rPr lang="en-US" sz="2000" dirty="0" smtClean="0"/>
              <a:t>assignments </a:t>
            </a:r>
            <a:r>
              <a:rPr lang="en-US" sz="2000" dirty="0"/>
              <a:t>up to week 8.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Tip: Create an index </a:t>
            </a:r>
            <a:r>
              <a:rPr lang="en-US" sz="2000" dirty="0"/>
              <a:t>notebook that refers to your assignment notebooks.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See </a:t>
            </a:r>
            <a:r>
              <a:rPr lang="en-US" sz="2000" dirty="0" smtClean="0">
                <a:hlinkClick r:id="rId3"/>
              </a:rPr>
              <a:t>example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You will be assessed on:</a:t>
            </a:r>
          </a:p>
          <a:p>
            <a:pPr lvl="1"/>
            <a:r>
              <a:rPr lang="en-US" sz="1700" dirty="0"/>
              <a:t>Algorithm Understanding</a:t>
            </a:r>
          </a:p>
          <a:p>
            <a:pPr lvl="1"/>
            <a:r>
              <a:rPr lang="en-US" sz="1700" dirty="0"/>
              <a:t>Algorithm Application</a:t>
            </a:r>
          </a:p>
          <a:p>
            <a:pPr lvl="1"/>
            <a:r>
              <a:rPr lang="en-US" sz="1700" dirty="0"/>
              <a:t>Data Set </a:t>
            </a:r>
            <a:r>
              <a:rPr lang="en-US" sz="1700" dirty="0" smtClean="0"/>
              <a:t>Preparation</a:t>
            </a:r>
            <a:endParaRPr lang="en-US" sz="1700" dirty="0"/>
          </a:p>
          <a:p>
            <a:pPr lvl="1"/>
            <a:r>
              <a:rPr lang="en-US" sz="1700" dirty="0"/>
              <a:t>Tackling Pitfalls</a:t>
            </a:r>
          </a:p>
          <a:p>
            <a:pPr lvl="1"/>
            <a:r>
              <a:rPr lang="en-US" sz="1700" dirty="0"/>
              <a:t>Problem Translation</a:t>
            </a:r>
          </a:p>
          <a:p>
            <a:pPr>
              <a:tabLst>
                <a:tab pos="7443788" algn="l"/>
              </a:tabLst>
            </a:pPr>
            <a:r>
              <a:rPr lang="en-US" sz="2000" dirty="0"/>
              <a:t>Prepare a short presentation to convince your assessor of your </a:t>
            </a:r>
            <a:r>
              <a:rPr lang="en-US" sz="2000" dirty="0" smtClean="0"/>
              <a:t>achievements.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4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Summary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Prone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overfitting</a:t>
            </a:r>
            <a:r>
              <a:rPr lang="nl-NL" dirty="0" smtClean="0"/>
              <a:t> (limit </a:t>
            </a:r>
            <a:r>
              <a:rPr lang="nl-NL" dirty="0" err="1" smtClean="0"/>
              <a:t>growth</a:t>
            </a:r>
            <a:r>
              <a:rPr lang="nl-NL" dirty="0" smtClean="0"/>
              <a:t> of tree!)</a:t>
            </a:r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interpret</a:t>
            </a:r>
            <a:r>
              <a:rPr lang="nl-NL" dirty="0" smtClean="0"/>
              <a:t> (</a:t>
            </a:r>
            <a:r>
              <a:rPr lang="nl-NL" dirty="0" err="1" smtClean="0"/>
              <a:t>graphically</a:t>
            </a:r>
            <a:r>
              <a:rPr lang="nl-NL" dirty="0" smtClean="0"/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nl-NL" dirty="0" err="1" smtClean="0"/>
              <a:t>Oldest</a:t>
            </a:r>
            <a:r>
              <a:rPr lang="nl-NL" dirty="0" smtClean="0"/>
              <a:t> ML </a:t>
            </a:r>
            <a:r>
              <a:rPr lang="nl-NL" dirty="0" err="1" smtClean="0"/>
              <a:t>algo</a:t>
            </a:r>
            <a:r>
              <a:rPr lang="nl-NL" dirty="0"/>
              <a:t>,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decades</a:t>
            </a:r>
            <a:endParaRPr lang="nl-NL" dirty="0"/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nl-NL" dirty="0" err="1" smtClean="0"/>
              <a:t>Extremely</a:t>
            </a:r>
            <a:r>
              <a:rPr lang="nl-NL" dirty="0" smtClean="0"/>
              <a:t> </a:t>
            </a:r>
            <a:r>
              <a:rPr lang="nl-NL" dirty="0" err="1"/>
              <a:t>robust</a:t>
            </a:r>
            <a:r>
              <a:rPr lang="nl-NL" dirty="0"/>
              <a:t>!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42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Forest</a:t>
            </a:r>
            <a:r>
              <a:rPr lang="nl-NL" dirty="0" smtClean="0"/>
              <a:t> of </a:t>
            </a:r>
            <a:r>
              <a:rPr lang="nl-NL" dirty="0" err="1" smtClean="0"/>
              <a:t>Randomized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Random Forest </a:t>
            </a:r>
            <a:r>
              <a:rPr lang="en-US" dirty="0" smtClean="0"/>
              <a:t>builds multiple decision trees on </a:t>
            </a:r>
            <a:r>
              <a:rPr lang="en-US" dirty="0"/>
              <a:t>various </a:t>
            </a:r>
            <a:r>
              <a:rPr lang="en-US" dirty="0" smtClean="0"/>
              <a:t>random subsets </a:t>
            </a:r>
            <a:r>
              <a:rPr lang="en-US" dirty="0"/>
              <a:t>of the </a:t>
            </a:r>
            <a:r>
              <a:rPr lang="en-US" dirty="0" smtClean="0"/>
              <a:t>dataset. </a:t>
            </a:r>
          </a:p>
          <a:p>
            <a:r>
              <a:rPr lang="en-US" dirty="0" smtClean="0"/>
              <a:t>Majority vote mechanism is used for prediction. This is a.k.a. </a:t>
            </a:r>
            <a:r>
              <a:rPr lang="en-US" b="1" dirty="0" smtClean="0"/>
              <a:t>ensemble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Outcome of Random Forest is also feature importance!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77" y="1200151"/>
            <a:ext cx="3976521" cy="2651014"/>
          </a:xfrm>
          <a:prstGeom prst="rect">
            <a:avLst/>
          </a:prstGeom>
        </p:spPr>
      </p:pic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77" y="1200150"/>
            <a:ext cx="3976521" cy="3053497"/>
          </a:xfrm>
        </p:spPr>
      </p:pic>
    </p:spTree>
    <p:extLst>
      <p:ext uri="{BB962C8B-B14F-4D97-AF65-F5344CB8AC3E}">
        <p14:creationId xmlns:p14="http://schemas.microsoft.com/office/powerpoint/2010/main" val="78314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1800" dirty="0" err="1" smtClean="0"/>
              <a:t>Study</a:t>
            </a:r>
            <a:r>
              <a:rPr lang="nl-NL" sz="1800" dirty="0" smtClean="0"/>
              <a:t> </a:t>
            </a:r>
            <a:r>
              <a:rPr lang="nl-NL" sz="1800" dirty="0" err="1" smtClean="0"/>
              <a:t>Udacity</a:t>
            </a:r>
            <a:r>
              <a:rPr lang="nl-NL" sz="1800" dirty="0" smtClean="0"/>
              <a:t> </a:t>
            </a:r>
            <a:r>
              <a:rPr lang="nl-NL" sz="1800" dirty="0"/>
              <a:t>MOOC Intro ML 3 </a:t>
            </a:r>
            <a:r>
              <a:rPr lang="nl-NL" sz="1800" dirty="0" smtClean="0"/>
              <a:t>part on </a:t>
            </a:r>
            <a:r>
              <a:rPr lang="nl-NL" sz="1800" dirty="0" err="1" smtClean="0"/>
              <a:t>Entropy</a:t>
            </a:r>
            <a:r>
              <a:rPr lang="nl-NL" sz="1800" dirty="0" smtClean="0"/>
              <a:t> (Info </a:t>
            </a:r>
            <a:r>
              <a:rPr lang="nl-NL" sz="1800" dirty="0" err="1" smtClean="0"/>
              <a:t>Gain</a:t>
            </a:r>
            <a:r>
              <a:rPr lang="nl-NL" sz="1800" dirty="0" smtClean="0"/>
              <a:t>) or </a:t>
            </a:r>
            <a:r>
              <a:rPr lang="nl-NL" sz="1800" dirty="0" err="1" smtClean="0"/>
              <a:t>Impurity</a:t>
            </a:r>
            <a:r>
              <a:rPr lang="nl-NL" sz="1800" dirty="0" smtClean="0"/>
              <a:t>.</a:t>
            </a:r>
          </a:p>
          <a:p>
            <a:r>
              <a:rPr lang="nl-NL" sz="1800" dirty="0"/>
              <a:t/>
            </a:r>
            <a:br>
              <a:rPr lang="nl-NL" sz="1800" dirty="0"/>
            </a:br>
            <a:endParaRPr lang="nl-NL" sz="18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Study</a:t>
            </a:r>
            <a:r>
              <a:rPr lang="nl-NL" sz="1800" dirty="0"/>
              <a:t> </a:t>
            </a:r>
            <a:r>
              <a:rPr lang="nl-NL" sz="1800" dirty="0" err="1"/>
              <a:t>IPython</a:t>
            </a:r>
            <a:r>
              <a:rPr lang="nl-NL" sz="1800" dirty="0"/>
              <a:t> notebook “Titanic”.</a:t>
            </a:r>
          </a:p>
          <a:p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>
                <a:hlinkClick r:id="rId2"/>
              </a:rPr>
              <a:t>sklearn</a:t>
            </a:r>
            <a:r>
              <a:rPr lang="nl-NL" sz="1800" dirty="0" smtClean="0">
                <a:hlinkClick r:id="rId2"/>
              </a:rPr>
              <a:t> </a:t>
            </a:r>
            <a:r>
              <a:rPr lang="nl-NL" sz="1800" dirty="0" err="1">
                <a:hlinkClick r:id="rId2"/>
              </a:rPr>
              <a:t>documentation</a:t>
            </a:r>
            <a:r>
              <a:rPr lang="nl-NL" sz="1800" dirty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figure</a:t>
            </a:r>
            <a:r>
              <a:rPr lang="nl-NL" sz="1800" dirty="0" smtClean="0"/>
              <a:t> </a:t>
            </a:r>
            <a:r>
              <a:rPr lang="nl-NL" sz="1800" dirty="0"/>
              <a:t>out </a:t>
            </a:r>
            <a:r>
              <a:rPr lang="nl-NL" sz="1800" dirty="0" err="1"/>
              <a:t>with</a:t>
            </a:r>
            <a:r>
              <a:rPr lang="nl-NL" sz="1800" dirty="0"/>
              <a:t> Random </a:t>
            </a:r>
            <a:r>
              <a:rPr lang="nl-NL" sz="1800" dirty="0" err="1"/>
              <a:t>Forest</a:t>
            </a:r>
            <a:r>
              <a:rPr lang="nl-NL" sz="1800" dirty="0"/>
              <a:t> </a:t>
            </a:r>
            <a:r>
              <a:rPr lang="nl-NL" sz="1800" dirty="0" err="1" smtClean="0"/>
              <a:t>which</a:t>
            </a:r>
            <a:r>
              <a:rPr lang="nl-NL" sz="1800" dirty="0" smtClean="0"/>
              <a:t> are </a:t>
            </a:r>
            <a:r>
              <a:rPr lang="nl-NL" sz="1800" dirty="0" err="1" smtClean="0"/>
              <a:t>the</a:t>
            </a:r>
            <a:r>
              <a:rPr lang="nl-NL" sz="1800" dirty="0" smtClean="0"/>
              <a:t> most important feature in </a:t>
            </a:r>
            <a:r>
              <a:rPr lang="nl-NL" sz="1800" dirty="0" err="1" smtClean="0"/>
              <a:t>the</a:t>
            </a:r>
            <a:r>
              <a:rPr lang="nl-NL" sz="1800" dirty="0" smtClean="0"/>
              <a:t> Titanic dataset.</a:t>
            </a:r>
          </a:p>
          <a:p>
            <a:r>
              <a:rPr lang="nl-NL" sz="1800" dirty="0" err="1" smtClean="0"/>
              <a:t>Add</a:t>
            </a:r>
            <a:r>
              <a:rPr lang="nl-NL" sz="1800" dirty="0" smtClean="0"/>
              <a:t> </a:t>
            </a:r>
            <a:r>
              <a:rPr lang="nl-NL" sz="1800" dirty="0" err="1" smtClean="0"/>
              <a:t>this</a:t>
            </a:r>
            <a:r>
              <a:rPr lang="nl-NL" sz="1800" dirty="0" smtClean="0"/>
              <a:t> </a:t>
            </a:r>
            <a:r>
              <a:rPr lang="nl-NL" sz="1800" dirty="0" err="1" smtClean="0"/>
              <a:t>extended</a:t>
            </a:r>
            <a:r>
              <a:rPr lang="nl-NL" sz="1800" dirty="0" smtClean="0"/>
              <a:t> notebook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your</a:t>
            </a:r>
            <a:r>
              <a:rPr lang="nl-NL" sz="1800" dirty="0" smtClean="0"/>
              <a:t> portfolio.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0" y="2142130"/>
            <a:ext cx="3020973" cy="21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Do’s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u="sng" dirty="0" err="1" smtClean="0">
                <a:solidFill>
                  <a:schemeClr val="bg1">
                    <a:lumMod val="50000"/>
                  </a:schemeClr>
                </a:solidFill>
              </a:rPr>
              <a:t>Entropy</a:t>
            </a:r>
            <a:endParaRPr lang="nl-NL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Controls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DT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decides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where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split</a:t>
            </a:r>
          </a:p>
          <a:p>
            <a:pPr lvl="1"/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make subsets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are as pure as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Formula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Pi =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fraction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samples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Min = 0 (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homogeneous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data,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samples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belong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same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class)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Max = 1 (50-50 mix)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[Plaatjes sets E = 0 en E = 1]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u="sng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  <a:r>
              <a:rPr lang="nl-NL" u="sng" dirty="0" err="1" smtClean="0">
                <a:solidFill>
                  <a:schemeClr val="bg1">
                    <a:lumMod val="50000"/>
                  </a:schemeClr>
                </a:solidFill>
              </a:rPr>
              <a:t>Gain</a:t>
            </a:r>
            <a:endParaRPr lang="nl-NL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Entropy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node –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weighted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average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entropy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children</a:t>
            </a:r>
            <a:endParaRPr lang="nl-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[plaatje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50-50 naar 2 homogene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children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sets: IG = 1]</a:t>
            </a:r>
          </a:p>
          <a:p>
            <a:pPr lvl="1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DT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maximizes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Info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Gain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6323006"/>
              </p:ext>
            </p:extLst>
          </p:nvPr>
        </p:nvGraphicFramePr>
        <p:xfrm>
          <a:off x="2250453" y="2353090"/>
          <a:ext cx="1281179" cy="36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901440" imgH="253800" progId="Equation.3">
                  <p:embed/>
                </p:oleObj>
              </mc:Choice>
              <mc:Fallback>
                <p:oleObj name="Equation" r:id="rId3" imgW="901440" imgH="253800" progId="Equation.3">
                  <p:embed/>
                  <p:pic>
                    <p:nvPicPr>
                      <p:cNvPr id="0" name="Tijdelijke aanduiding voor inhoud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453" y="2353090"/>
                        <a:ext cx="1281179" cy="360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Goals: At </a:t>
            </a:r>
            <a:r>
              <a:rPr lang="nl-NL" dirty="0" err="1" smtClean="0"/>
              <a:t>the</a:t>
            </a:r>
            <a:r>
              <a:rPr lang="nl-NL" dirty="0" smtClean="0"/>
              <a:t> end of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lesson</a:t>
            </a:r>
            <a:r>
              <a:rPr lang="nl-NL" dirty="0" smtClean="0"/>
              <a:t>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understand</a:t>
            </a:r>
            <a:r>
              <a:rPr lang="nl-NL" sz="2000" dirty="0" smtClean="0"/>
              <a:t> </a:t>
            </a:r>
            <a:r>
              <a:rPr lang="nl-NL" sz="2000" dirty="0" err="1" smtClean="0"/>
              <a:t>how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do </a:t>
            </a:r>
            <a:r>
              <a:rPr lang="nl-NL" sz="2000" dirty="0" err="1" smtClean="0"/>
              <a:t>classification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b="1" dirty="0" err="1" smtClean="0"/>
              <a:t>Decision</a:t>
            </a:r>
            <a:r>
              <a:rPr lang="nl-NL" sz="2000" b="1" dirty="0" smtClean="0"/>
              <a:t> Trees</a:t>
            </a:r>
            <a:r>
              <a:rPr lang="nl-NL" sz="2000" dirty="0" smtClean="0"/>
              <a:t>.</a:t>
            </a:r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</a:t>
            </a:r>
            <a:r>
              <a:rPr lang="nl-NL" sz="2000" b="1" dirty="0" smtClean="0"/>
              <a:t>Random </a:t>
            </a:r>
            <a:r>
              <a:rPr lang="nl-NL" sz="2000" b="1" dirty="0" err="1" smtClean="0"/>
              <a:t>Forest</a:t>
            </a:r>
            <a:r>
              <a:rPr lang="nl-NL" sz="2000" b="1" dirty="0" smtClean="0"/>
              <a:t> </a:t>
            </a:r>
            <a:r>
              <a:rPr lang="nl-NL" sz="2000" dirty="0" smtClean="0"/>
              <a:t>means.</a:t>
            </a:r>
          </a:p>
          <a:p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you</a:t>
            </a:r>
            <a:r>
              <a:rPr lang="nl-NL" sz="2000" dirty="0" smtClean="0"/>
              <a:t> are </a:t>
            </a:r>
            <a:r>
              <a:rPr lang="nl-NL" sz="2000" dirty="0" err="1" smtClean="0"/>
              <a:t>able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apply</a:t>
            </a:r>
            <a:r>
              <a:rPr lang="nl-NL" sz="2000" dirty="0" smtClean="0"/>
              <a:t> a </a:t>
            </a:r>
            <a:r>
              <a:rPr lang="nl-NL" sz="2000" dirty="0" err="1" smtClean="0"/>
              <a:t>Decision</a:t>
            </a:r>
            <a:r>
              <a:rPr lang="nl-NL" sz="2000" dirty="0" smtClean="0"/>
              <a:t> Tree </a:t>
            </a:r>
            <a:r>
              <a:rPr lang="nl-NL" sz="2000" dirty="0" err="1" smtClean="0"/>
              <a:t>algorithm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a dataset.</a:t>
            </a:r>
          </a:p>
          <a:p>
            <a:endParaRPr lang="nl-NL" sz="2000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5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Udacity</a:t>
            </a:r>
            <a:r>
              <a:rPr lang="nl-NL" dirty="0" smtClean="0"/>
              <a:t> MOOC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1800" dirty="0" smtClean="0"/>
              <a:t>Intro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/>
              <a:t>Machine Learning</a:t>
            </a:r>
            <a:br>
              <a:rPr lang="nl-NL" sz="1800" dirty="0"/>
            </a:br>
            <a:r>
              <a:rPr lang="nl-NL" sz="1800" dirty="0"/>
              <a:t>(</a:t>
            </a:r>
            <a:r>
              <a:rPr lang="nl-NL" sz="1800" dirty="0" err="1"/>
              <a:t>Udacity</a:t>
            </a:r>
            <a:r>
              <a:rPr lang="nl-NL" sz="1800" dirty="0"/>
              <a:t> </a:t>
            </a:r>
            <a:r>
              <a:rPr lang="nl-NL" sz="1800" dirty="0" smtClean="0"/>
              <a:t>MOOC)</a:t>
            </a:r>
          </a:p>
          <a:p>
            <a:r>
              <a:rPr lang="nl-NL" sz="1800" dirty="0" smtClean="0">
                <a:hlinkClick r:id="rId2"/>
              </a:rPr>
              <a:t>https</a:t>
            </a:r>
            <a:r>
              <a:rPr lang="nl-NL" sz="1800" dirty="0">
                <a:hlinkClick r:id="rId2"/>
              </a:rPr>
              <a:t>://www.udacity.com/course/intro-to-machine-learning--</a:t>
            </a:r>
            <a:r>
              <a:rPr lang="nl-NL" sz="1800" dirty="0" smtClean="0">
                <a:hlinkClick r:id="rId2"/>
              </a:rPr>
              <a:t>ud120</a:t>
            </a:r>
            <a:endParaRPr lang="nl-NL" sz="1800" dirty="0" smtClean="0"/>
          </a:p>
          <a:p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endParaRPr lang="nl-NL" dirty="0" smtClean="0"/>
          </a:p>
          <a:p>
            <a:endParaRPr lang="nl-NL" i="1" dirty="0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75036"/>
              </p:ext>
            </p:extLst>
          </p:nvPr>
        </p:nvGraphicFramePr>
        <p:xfrm>
          <a:off x="4648200" y="767306"/>
          <a:ext cx="2868957" cy="376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04"/>
                <a:gridCol w="1425953"/>
              </a:tblGrid>
              <a:tr h="424615"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Our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Lesson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MOOC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nl-N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nl-N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11, 12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11, 12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Products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Machine Learning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amazing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 &amp; services</a:t>
            </a:r>
            <a:r>
              <a:rPr lang="nl-NL" dirty="0" smtClean="0"/>
              <a:t>!</a:t>
            </a:r>
          </a:p>
          <a:p>
            <a:endParaRPr lang="nl-NL" dirty="0"/>
          </a:p>
          <a:p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Who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was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likely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to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survive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the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Titanic disaster? </a:t>
            </a:r>
            <a:r>
              <a:rPr lang="nl-NL" dirty="0" err="1">
                <a:solidFill>
                  <a:srgbClr val="FF0000"/>
                </a:solidFill>
                <a:latin typeface="Buxton Sketch" panose="03080500000500000004" pitchFamily="66" charset="0"/>
              </a:rPr>
              <a:t>Y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ou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will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program/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study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this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in </a:t>
            </a:r>
            <a:r>
              <a:rPr lang="nl-NL" b="1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IPython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Decision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Trees.</a:t>
            </a:r>
            <a:endParaRPr lang="nl-NL" dirty="0">
              <a:solidFill>
                <a:srgbClr val="FF0000"/>
              </a:solidFill>
              <a:latin typeface="Buxton Sketch" panose="03080500000500000004" pitchFamily="66" charset="0"/>
            </a:endParaRP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Titanic </a:t>
            </a:r>
            <a:r>
              <a:rPr lang="nl-NL" dirty="0" err="1" smtClean="0">
                <a:solidFill>
                  <a:srgbClr val="0070C0"/>
                </a:solidFill>
              </a:rPr>
              <a:t>survivors</a:t>
            </a:r>
            <a:endParaRPr lang="nl-NL" dirty="0">
              <a:solidFill>
                <a:srgbClr val="0070C0"/>
              </a:solidFill>
            </a:endParaRP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6" y="1669228"/>
            <a:ext cx="20291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Windsurfing – Data Summer 2015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There</a:t>
            </a:r>
            <a:r>
              <a:rPr lang="nl-NL" dirty="0" smtClean="0"/>
              <a:t> must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enough</a:t>
            </a:r>
            <a:r>
              <a:rPr lang="nl-NL" dirty="0" smtClean="0"/>
              <a:t> wind </a:t>
            </a:r>
            <a:br>
              <a:rPr lang="nl-NL" dirty="0" smtClean="0"/>
            </a:br>
            <a:r>
              <a:rPr lang="nl-NL" dirty="0" smtClean="0"/>
              <a:t>(&gt; 10 m/s).</a:t>
            </a:r>
          </a:p>
          <a:p>
            <a:r>
              <a:rPr lang="nl-NL" dirty="0" smtClean="0"/>
              <a:t>It must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sunny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(&gt; 5 </a:t>
            </a:r>
            <a:r>
              <a:rPr lang="nl-NL" dirty="0" err="1" smtClean="0"/>
              <a:t>hours</a:t>
            </a:r>
            <a:r>
              <a:rPr lang="nl-NL" dirty="0" smtClean="0"/>
              <a:t> </a:t>
            </a:r>
            <a:r>
              <a:rPr lang="nl-NL" dirty="0" err="1" smtClean="0"/>
              <a:t>sun</a:t>
            </a:r>
            <a:r>
              <a:rPr lang="nl-NL" dirty="0" smtClean="0"/>
              <a:t>).</a:t>
            </a:r>
          </a:p>
          <a:p>
            <a:endParaRPr lang="nl-NL" dirty="0"/>
          </a:p>
          <a:p>
            <a:r>
              <a:rPr lang="nl-NL" dirty="0" smtClean="0"/>
              <a:t>Is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separation</a:t>
            </a:r>
            <a:r>
              <a:rPr lang="nl-NL" dirty="0" smtClean="0"/>
              <a:t> a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point?</a:t>
            </a:r>
          </a:p>
          <a:p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537410" y="1276096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229499" y="3929488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761345" y="393881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514578" y="4080207"/>
            <a:ext cx="6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calm</a:t>
            </a:r>
            <a:endParaRPr lang="nl-NL" i="1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003801" y="392948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7654314" y="4062329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stormy</a:t>
            </a:r>
            <a:endParaRPr lang="nl-NL" i="1" dirty="0"/>
          </a:p>
        </p:txBody>
      </p:sp>
      <p:cxnSp>
        <p:nvCxnSpPr>
          <p:cNvPr id="11" name="Rechte verbindingslijn 10"/>
          <p:cNvCxnSpPr/>
          <p:nvPr/>
        </p:nvCxnSpPr>
        <p:spPr>
          <a:xfrm rot="5400000">
            <a:off x="5477019" y="366201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5454187" y="1472426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500492" y="39863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wind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4629259" y="35377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cloudy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4752274" y="13481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clear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4870896" y="25407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sun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5868201" y="299487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6407541" y="31810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6259859" y="2852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5900698" y="23542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6095249" y="3353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6387519" y="2509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6527474" y="2852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7538962" y="156062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7611850" y="232751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7041666" y="211467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7262207" y="1800243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7026239" y="23542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7654314" y="198490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315189" y="216728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944840" y="17460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8" name="Rechthoek 37"/>
          <p:cNvSpPr/>
          <p:nvPr/>
        </p:nvSpPr>
        <p:spPr>
          <a:xfrm>
            <a:off x="7072594" y="15328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9" name="Rechthoek 38"/>
          <p:cNvSpPr/>
          <p:nvPr/>
        </p:nvSpPr>
        <p:spPr>
          <a:xfrm>
            <a:off x="7252374" y="128414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40" name="Rechthoek 39"/>
          <p:cNvSpPr/>
          <p:nvPr/>
        </p:nvSpPr>
        <p:spPr>
          <a:xfrm>
            <a:off x="7840618" y="235382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41" name="Rechthoek 40"/>
          <p:cNvSpPr/>
          <p:nvPr/>
        </p:nvSpPr>
        <p:spPr>
          <a:xfrm>
            <a:off x="7851077" y="13481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5868201" y="20827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6832274" y="31570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6922553" y="27824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6682233" y="22673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7289474" y="3614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7209183" y="31992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7548900" y="30111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7848982" y="27186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7471642" y="33839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7359224" y="27253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6869892" y="34459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3" name="Rechthoek 52"/>
          <p:cNvSpPr/>
          <p:nvPr/>
        </p:nvSpPr>
        <p:spPr>
          <a:xfrm>
            <a:off x="6130448" y="20063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4" name="Rechthoek 53"/>
          <p:cNvSpPr/>
          <p:nvPr/>
        </p:nvSpPr>
        <p:spPr>
          <a:xfrm>
            <a:off x="6719851" y="12697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5" name="Rechthoek 54"/>
          <p:cNvSpPr/>
          <p:nvPr/>
        </p:nvSpPr>
        <p:spPr>
          <a:xfrm>
            <a:off x="6272509" y="15798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6" name="Rechthoek 55"/>
          <p:cNvSpPr/>
          <p:nvPr/>
        </p:nvSpPr>
        <p:spPr>
          <a:xfrm>
            <a:off x="6554631" y="17606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7" name="Rechthoek 56"/>
          <p:cNvSpPr/>
          <p:nvPr/>
        </p:nvSpPr>
        <p:spPr>
          <a:xfrm>
            <a:off x="5856863" y="13861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8" name="Rechthoek 57"/>
          <p:cNvSpPr/>
          <p:nvPr/>
        </p:nvSpPr>
        <p:spPr>
          <a:xfrm>
            <a:off x="6500492" y="1982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60" name="Rechte verbindingslijn 59"/>
          <p:cNvCxnSpPr/>
          <p:nvPr/>
        </p:nvCxnSpPr>
        <p:spPr>
          <a:xfrm>
            <a:off x="6944840" y="1386103"/>
            <a:ext cx="0" cy="2552715"/>
          </a:xfrm>
          <a:prstGeom prst="line">
            <a:avLst/>
          </a:prstGeom>
          <a:ln>
            <a:solidFill>
              <a:schemeClr val="accent1">
                <a:alpha val="49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kstvak 61"/>
          <p:cNvSpPr txBox="1"/>
          <p:nvPr/>
        </p:nvSpPr>
        <p:spPr>
          <a:xfrm>
            <a:off x="6529309" y="978818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10 m/s</a:t>
            </a:r>
            <a:endParaRPr lang="nl-NL" dirty="0"/>
          </a:p>
        </p:txBody>
      </p:sp>
      <p:cxnSp>
        <p:nvCxnSpPr>
          <p:cNvPr id="64" name="Rechte verbindingslijn 63"/>
          <p:cNvCxnSpPr>
            <a:endCxn id="66" idx="1"/>
          </p:cNvCxnSpPr>
          <p:nvPr/>
        </p:nvCxnSpPr>
        <p:spPr>
          <a:xfrm>
            <a:off x="5537410" y="2730760"/>
            <a:ext cx="2564053" cy="0"/>
          </a:xfrm>
          <a:prstGeom prst="line">
            <a:avLst/>
          </a:prstGeom>
          <a:ln>
            <a:solidFill>
              <a:schemeClr val="accent1">
                <a:alpha val="49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kstvak 65"/>
          <p:cNvSpPr txBox="1"/>
          <p:nvPr/>
        </p:nvSpPr>
        <p:spPr>
          <a:xfrm>
            <a:off x="8101463" y="2546094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 </a:t>
            </a:r>
            <a:r>
              <a:rPr lang="nl-NL" dirty="0" err="1" smtClean="0"/>
              <a:t>hours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24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Windsurfing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1800" dirty="0" err="1" smtClean="0"/>
              <a:t>Decision</a:t>
            </a:r>
            <a:r>
              <a:rPr lang="nl-NL" sz="1800" dirty="0" smtClean="0"/>
              <a:t> trees split </a:t>
            </a:r>
            <a:r>
              <a:rPr lang="nl-NL" sz="1800" dirty="0" err="1" smtClean="0"/>
              <a:t>the</a:t>
            </a:r>
            <a:r>
              <a:rPr lang="nl-NL" sz="1800" dirty="0" smtClean="0"/>
              <a:t> (</a:t>
            </a:r>
            <a:r>
              <a:rPr lang="nl-NL" sz="1800" dirty="0" err="1" smtClean="0"/>
              <a:t>remaining</a:t>
            </a:r>
            <a:r>
              <a:rPr lang="nl-NL" sz="1800" dirty="0" smtClean="0"/>
              <a:t>) dataset in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parts</a:t>
            </a:r>
            <a:r>
              <a:rPr lang="nl-NL" sz="1800" dirty="0" smtClean="0"/>
              <a:t>.</a:t>
            </a:r>
            <a:endParaRPr lang="nl-NL" sz="18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537410" y="1276096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229499" y="3929488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761345" y="393881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514578" y="4080207"/>
            <a:ext cx="6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calm</a:t>
            </a:r>
            <a:endParaRPr lang="nl-NL" i="1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003801" y="392948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7654314" y="4062329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stormy</a:t>
            </a:r>
            <a:endParaRPr lang="nl-NL" i="1" dirty="0"/>
          </a:p>
        </p:txBody>
      </p:sp>
      <p:cxnSp>
        <p:nvCxnSpPr>
          <p:cNvPr id="11" name="Rechte verbindingslijn 10"/>
          <p:cNvCxnSpPr/>
          <p:nvPr/>
        </p:nvCxnSpPr>
        <p:spPr>
          <a:xfrm rot="5400000">
            <a:off x="5477019" y="366201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5454187" y="1472426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500492" y="39863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wind</a:t>
            </a:r>
            <a:endParaRPr lang="nl-NL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4629259" y="35377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cloudy</a:t>
            </a:r>
            <a:endParaRPr lang="nl-NL" i="1" dirty="0"/>
          </a:p>
        </p:txBody>
      </p:sp>
      <p:sp>
        <p:nvSpPr>
          <p:cNvPr id="15" name="Tekstvak 14"/>
          <p:cNvSpPr txBox="1"/>
          <p:nvPr/>
        </p:nvSpPr>
        <p:spPr>
          <a:xfrm>
            <a:off x="4752274" y="13481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clear</a:t>
            </a:r>
            <a:endParaRPr lang="nl-NL" i="1" dirty="0"/>
          </a:p>
        </p:txBody>
      </p:sp>
      <p:sp>
        <p:nvSpPr>
          <p:cNvPr id="16" name="Tekstvak 15"/>
          <p:cNvSpPr txBox="1"/>
          <p:nvPr/>
        </p:nvSpPr>
        <p:spPr>
          <a:xfrm>
            <a:off x="4870896" y="25407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sun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5868201" y="299487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6407541" y="31810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6259859" y="2852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5900698" y="23542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6095249" y="3353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6387519" y="2509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6527474" y="2852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7538962" y="156062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7611850" y="232751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7041666" y="211467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7262207" y="1800243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7026239" y="23542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7654314" y="198490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315189" y="216728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944840" y="17460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7072594" y="15328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7252374" y="128414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7840618" y="235382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7851077" y="13481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5868201" y="20827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6832274" y="31570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6922553" y="27824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6682233" y="22673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7289474" y="3614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7209183" y="31992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7548900" y="30111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7848982" y="27186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7471642" y="33839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7359224" y="27253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6869892" y="34459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6130448" y="20063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6719851" y="12697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6272509" y="15798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6554631" y="17606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5856863" y="13861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6500492" y="1982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53" name="Rechte verbindingslijn 52"/>
          <p:cNvCxnSpPr/>
          <p:nvPr/>
        </p:nvCxnSpPr>
        <p:spPr>
          <a:xfrm>
            <a:off x="6944840" y="1386103"/>
            <a:ext cx="0" cy="2552715"/>
          </a:xfrm>
          <a:prstGeom prst="line">
            <a:avLst/>
          </a:prstGeom>
          <a:ln>
            <a:solidFill>
              <a:schemeClr val="accent1">
                <a:alpha val="49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6529309" y="978818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10 m/s</a:t>
            </a:r>
            <a:endParaRPr lang="nl-NL" dirty="0"/>
          </a:p>
        </p:txBody>
      </p:sp>
      <p:cxnSp>
        <p:nvCxnSpPr>
          <p:cNvPr id="55" name="Rechte verbindingslijn 54"/>
          <p:cNvCxnSpPr>
            <a:endCxn id="56" idx="1"/>
          </p:cNvCxnSpPr>
          <p:nvPr/>
        </p:nvCxnSpPr>
        <p:spPr>
          <a:xfrm>
            <a:off x="5537410" y="2730760"/>
            <a:ext cx="2564053" cy="0"/>
          </a:xfrm>
          <a:prstGeom prst="line">
            <a:avLst/>
          </a:prstGeom>
          <a:ln>
            <a:solidFill>
              <a:schemeClr val="accent1">
                <a:alpha val="49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kstvak 55"/>
          <p:cNvSpPr txBox="1"/>
          <p:nvPr/>
        </p:nvSpPr>
        <p:spPr>
          <a:xfrm>
            <a:off x="8101463" y="2546094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 </a:t>
            </a:r>
            <a:r>
              <a:rPr lang="nl-NL" dirty="0" err="1" smtClean="0"/>
              <a:t>hours</a:t>
            </a:r>
            <a:endParaRPr lang="nl-NL" dirty="0"/>
          </a:p>
        </p:txBody>
      </p:sp>
      <p:sp>
        <p:nvSpPr>
          <p:cNvPr id="57" name="Afgeronde rechthoek 56"/>
          <p:cNvSpPr/>
          <p:nvPr/>
        </p:nvSpPr>
        <p:spPr>
          <a:xfrm>
            <a:off x="1274477" y="1984909"/>
            <a:ext cx="1157389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Windy</a:t>
            </a:r>
            <a:r>
              <a:rPr lang="nl-NL" dirty="0" smtClean="0"/>
              <a:t>?</a:t>
            </a:r>
            <a:endParaRPr lang="nl-NL" dirty="0"/>
          </a:p>
        </p:txBody>
      </p:sp>
      <p:cxnSp>
        <p:nvCxnSpPr>
          <p:cNvPr id="59" name="Rechte verbindingslijn met pijl 58"/>
          <p:cNvCxnSpPr/>
          <p:nvPr/>
        </p:nvCxnSpPr>
        <p:spPr>
          <a:xfrm flipH="1">
            <a:off x="1274477" y="2319503"/>
            <a:ext cx="326116" cy="37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>
            <a:off x="2073779" y="2319503"/>
            <a:ext cx="358087" cy="35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kstvak 61"/>
          <p:cNvSpPr txBox="1"/>
          <p:nvPr/>
        </p:nvSpPr>
        <p:spPr>
          <a:xfrm>
            <a:off x="2186252" y="264303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sp>
        <p:nvSpPr>
          <p:cNvPr id="63" name="Tekstvak 62"/>
          <p:cNvSpPr txBox="1"/>
          <p:nvPr/>
        </p:nvSpPr>
        <p:spPr>
          <a:xfrm>
            <a:off x="1041793" y="2625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cxnSp>
        <p:nvCxnSpPr>
          <p:cNvPr id="70" name="Rechte verbindingslijn met pijl 69"/>
          <p:cNvCxnSpPr>
            <a:stCxn id="63" idx="2"/>
          </p:cNvCxnSpPr>
          <p:nvPr/>
        </p:nvCxnSpPr>
        <p:spPr>
          <a:xfrm>
            <a:off x="1255954" y="2994874"/>
            <a:ext cx="0" cy="26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hthoek 70"/>
          <p:cNvSpPr/>
          <p:nvPr/>
        </p:nvSpPr>
        <p:spPr>
          <a:xfrm>
            <a:off x="1105913" y="32492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74" name="Afgeronde rechthoek 73"/>
          <p:cNvSpPr/>
          <p:nvPr/>
        </p:nvSpPr>
        <p:spPr>
          <a:xfrm>
            <a:off x="1853171" y="3266657"/>
            <a:ext cx="1157389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Sunny?</a:t>
            </a:r>
            <a:endParaRPr lang="nl-NL" dirty="0"/>
          </a:p>
        </p:txBody>
      </p:sp>
      <p:cxnSp>
        <p:nvCxnSpPr>
          <p:cNvPr id="75" name="Rechte verbindingslijn met pijl 74"/>
          <p:cNvCxnSpPr/>
          <p:nvPr/>
        </p:nvCxnSpPr>
        <p:spPr>
          <a:xfrm flipH="1">
            <a:off x="1875198" y="3611831"/>
            <a:ext cx="326116" cy="37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/>
          <p:nvPr/>
        </p:nvCxnSpPr>
        <p:spPr>
          <a:xfrm>
            <a:off x="2674500" y="3611831"/>
            <a:ext cx="358087" cy="35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kstvak 76"/>
          <p:cNvSpPr txBox="1"/>
          <p:nvPr/>
        </p:nvSpPr>
        <p:spPr>
          <a:xfrm>
            <a:off x="1661037" y="39100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</a:t>
            </a:r>
            <a:endParaRPr lang="nl-NL" dirty="0"/>
          </a:p>
        </p:txBody>
      </p:sp>
      <p:sp>
        <p:nvSpPr>
          <p:cNvPr id="78" name="Tekstvak 77"/>
          <p:cNvSpPr txBox="1"/>
          <p:nvPr/>
        </p:nvSpPr>
        <p:spPr>
          <a:xfrm>
            <a:off x="2786974" y="390087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yes</a:t>
            </a:r>
            <a:endParaRPr lang="nl-NL" dirty="0"/>
          </a:p>
        </p:txBody>
      </p:sp>
      <p:cxnSp>
        <p:nvCxnSpPr>
          <p:cNvPr id="81" name="Rechte verbindingslijn met pijl 80"/>
          <p:cNvCxnSpPr>
            <a:stCxn id="62" idx="2"/>
          </p:cNvCxnSpPr>
          <p:nvPr/>
        </p:nvCxnSpPr>
        <p:spPr>
          <a:xfrm>
            <a:off x="2431865" y="3012371"/>
            <a:ext cx="1" cy="2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/>
          <p:cNvCxnSpPr/>
          <p:nvPr/>
        </p:nvCxnSpPr>
        <p:spPr>
          <a:xfrm>
            <a:off x="1875198" y="4231747"/>
            <a:ext cx="1" cy="2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1725157" y="4485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85" name="Rechte verbindingslijn met pijl 84"/>
          <p:cNvCxnSpPr/>
          <p:nvPr/>
        </p:nvCxnSpPr>
        <p:spPr>
          <a:xfrm>
            <a:off x="3031328" y="4220509"/>
            <a:ext cx="0" cy="26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hthoek 85"/>
          <p:cNvSpPr/>
          <p:nvPr/>
        </p:nvSpPr>
        <p:spPr>
          <a:xfrm>
            <a:off x="2878081" y="44787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78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 animBg="1"/>
      <p:bldP spid="77" grpId="0"/>
      <p:bldP spid="78" grpId="0"/>
      <p:bldP spid="84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belongs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left</a:t>
            </a:r>
            <a:r>
              <a:rPr lang="nl-NL" dirty="0" smtClean="0"/>
              <a:t> dataset?</a:t>
            </a:r>
            <a:endParaRPr lang="nl-NL" dirty="0"/>
          </a:p>
        </p:txBody>
      </p:sp>
      <p:cxnSp>
        <p:nvCxnSpPr>
          <p:cNvPr id="71" name="Rechte verbindingslijn 70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kstvak 76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78" name="Tekstvak 77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79" name="Tekstvak 78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80" name="Tekstvak 79"/>
          <p:cNvSpPr txBox="1"/>
          <p:nvPr/>
        </p:nvSpPr>
        <p:spPr>
          <a:xfrm>
            <a:off x="107133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81" name="Rechthoek 80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2" name="Rechthoek 81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3" name="Rechthoek 82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4" name="Rechthoek 83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5" name="Rechthoek 84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6" name="Rechthoek 85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7" name="Rechthoek 86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8" name="Rechthoek 87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89" name="Rechthoek 88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1" name="Rechthoek 90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2" name="Rechthoek 91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3" name="Rechthoek 92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4" name="Rechthoek 93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5" name="Rechthoek 94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6" name="Rechthoek 95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7" name="Rechthoek 96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8" name="Rechthoek 97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9" name="Rechthoek 98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1" name="Rechthoek 100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2" name="Rechthoek 101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3" name="Rechthoek 102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4" name="Rechthoek 103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5" name="Rechthoek 104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6" name="Rechthoek 105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7" name="Rechthoek 106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8" name="Rechthoek 107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9" name="Rechthoek 108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0" name="Rechthoek 109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1" name="Rechthoek 110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2" name="Rechthoek 111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3" name="Rechthoek 112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4" name="Rechthoek 113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5" name="Rechthoek 114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6" name="Rechthoek 115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117" name="Rechte verbindingslijn 116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117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121" name="Tekstvak 120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122" name="Tekstvak 121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123" name="Tekstvak 122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24" name="Tekstvak 123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125" name="Rechte verbindingslijn 124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Rechte verbindingslijn 126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kstvak 127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129" name="Tekstvak 128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130" name="Tekstvak 129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131" name="Rechthoek 130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2" name="Rechthoek 131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3" name="Rechthoek 132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4" name="Rechthoek 133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5" name="Rechthoek 134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6" name="Rechthoek 135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7" name="Rechthoek 136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8" name="Rechthoek 137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9" name="Rechthoek 138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0" name="Rechthoek 139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1" name="Rechthoek 140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2" name="Rechthoek 141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3" name="Rechthoek 142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4" name="Rechthoek 143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5" name="Rechthoek 144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6" name="Rechthoek 145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78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6174030" y="1209295"/>
            <a:ext cx="804672" cy="33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x1 &lt; ?</a:t>
            </a:r>
            <a:endParaRPr lang="nl-NL" dirty="0"/>
          </a:p>
        </p:txBody>
      </p:sp>
      <p:cxnSp>
        <p:nvCxnSpPr>
          <p:cNvPr id="72" name="Rechte verbindingslijn 71"/>
          <p:cNvCxnSpPr/>
          <p:nvPr/>
        </p:nvCxnSpPr>
        <p:spPr>
          <a:xfrm>
            <a:off x="1038223" y="1182000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730312" y="3835392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1262158" y="383740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3504614" y="3835392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 rot="5400000">
            <a:off x="977832" y="356791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 rot="5400000">
            <a:off x="969630" y="1378330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3272537" y="34680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x1</a:t>
            </a:r>
            <a:endParaRPr lang="nl-NL" b="1" dirty="0"/>
          </a:p>
        </p:txBody>
      </p:sp>
      <p:sp>
        <p:nvSpPr>
          <p:cNvPr id="79" name="Tekstvak 78"/>
          <p:cNvSpPr txBox="1"/>
          <p:nvPr/>
        </p:nvSpPr>
        <p:spPr>
          <a:xfrm>
            <a:off x="650964" y="343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80" name="Tekstvak 79"/>
          <p:cNvSpPr txBox="1"/>
          <p:nvPr/>
        </p:nvSpPr>
        <p:spPr>
          <a:xfrm>
            <a:off x="653314" y="1254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sp>
        <p:nvSpPr>
          <p:cNvPr id="81" name="Tekstvak 80"/>
          <p:cNvSpPr txBox="1"/>
          <p:nvPr/>
        </p:nvSpPr>
        <p:spPr>
          <a:xfrm>
            <a:off x="1071337" y="108663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x2</a:t>
            </a:r>
            <a:endParaRPr lang="nl-NL" b="1" dirty="0"/>
          </a:p>
        </p:txBody>
      </p:sp>
      <p:sp>
        <p:nvSpPr>
          <p:cNvPr id="82" name="Rechthoek 81"/>
          <p:cNvSpPr/>
          <p:nvPr/>
        </p:nvSpPr>
        <p:spPr>
          <a:xfrm>
            <a:off x="1369014" y="29824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3" name="Rechthoek 82"/>
          <p:cNvSpPr/>
          <p:nvPr/>
        </p:nvSpPr>
        <p:spPr>
          <a:xfrm>
            <a:off x="1908354" y="30870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4" name="Rechthoek 83"/>
          <p:cNvSpPr/>
          <p:nvPr/>
        </p:nvSpPr>
        <p:spPr>
          <a:xfrm>
            <a:off x="1320114" y="32476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5" name="Rechthoek 84"/>
          <p:cNvSpPr/>
          <p:nvPr/>
        </p:nvSpPr>
        <p:spPr>
          <a:xfrm>
            <a:off x="2683225" y="22259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6" name="Rechthoek 85"/>
          <p:cNvSpPr/>
          <p:nvPr/>
        </p:nvSpPr>
        <p:spPr>
          <a:xfrm>
            <a:off x="1596062" y="3258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7" name="Rechthoek 86"/>
          <p:cNvSpPr/>
          <p:nvPr/>
        </p:nvSpPr>
        <p:spPr>
          <a:xfrm>
            <a:off x="2522008" y="23683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8" name="Rechthoek 87"/>
          <p:cNvSpPr/>
          <p:nvPr/>
        </p:nvSpPr>
        <p:spPr>
          <a:xfrm>
            <a:off x="1882964" y="33667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89" name="Rechthoek 88"/>
          <p:cNvSpPr/>
          <p:nvPr/>
        </p:nvSpPr>
        <p:spPr>
          <a:xfrm>
            <a:off x="1679766" y="27176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0" name="Rechthoek 89"/>
          <p:cNvSpPr/>
          <p:nvPr/>
        </p:nvSpPr>
        <p:spPr>
          <a:xfrm>
            <a:off x="1582287" y="24521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1" name="Rechthoek 90"/>
          <p:cNvSpPr/>
          <p:nvPr/>
        </p:nvSpPr>
        <p:spPr>
          <a:xfrm>
            <a:off x="2024467" y="264019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2" name="Rechthoek 91"/>
          <p:cNvSpPr/>
          <p:nvPr/>
        </p:nvSpPr>
        <p:spPr>
          <a:xfrm>
            <a:off x="2763020" y="170614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3" name="Rechthoek 92"/>
          <p:cNvSpPr/>
          <p:nvPr/>
        </p:nvSpPr>
        <p:spPr>
          <a:xfrm>
            <a:off x="1201223" y="2706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4" name="Rechthoek 93"/>
          <p:cNvSpPr/>
          <p:nvPr/>
        </p:nvSpPr>
        <p:spPr>
          <a:xfrm>
            <a:off x="3037341" y="1521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5" name="Rechthoek 94"/>
          <p:cNvSpPr/>
          <p:nvPr/>
        </p:nvSpPr>
        <p:spPr>
          <a:xfrm>
            <a:off x="2033005" y="23494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6" name="Rechthoek 95"/>
          <p:cNvSpPr/>
          <p:nvPr/>
        </p:nvSpPr>
        <p:spPr>
          <a:xfrm>
            <a:off x="2445653" y="16519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7" name="Rechthoek 96"/>
          <p:cNvSpPr/>
          <p:nvPr/>
        </p:nvSpPr>
        <p:spPr>
          <a:xfrm>
            <a:off x="2573407" y="14387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8" name="Rechthoek 97"/>
          <p:cNvSpPr/>
          <p:nvPr/>
        </p:nvSpPr>
        <p:spPr>
          <a:xfrm>
            <a:off x="2753187" y="119004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99" name="Rechthoek 98"/>
          <p:cNvSpPr/>
          <p:nvPr/>
        </p:nvSpPr>
        <p:spPr>
          <a:xfrm>
            <a:off x="1853361" y="21866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3220325" y="1618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01" name="Rechthoek 100"/>
          <p:cNvSpPr/>
          <p:nvPr/>
        </p:nvSpPr>
        <p:spPr>
          <a:xfrm>
            <a:off x="1470155" y="33477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2" name="Rechthoek 101"/>
          <p:cNvSpPr/>
          <p:nvPr/>
        </p:nvSpPr>
        <p:spPr>
          <a:xfrm>
            <a:off x="2333087" y="30629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3" name="Rechthoek 102"/>
          <p:cNvSpPr/>
          <p:nvPr/>
        </p:nvSpPr>
        <p:spPr>
          <a:xfrm>
            <a:off x="2423366" y="26883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4" name="Rechthoek 103"/>
          <p:cNvSpPr/>
          <p:nvPr/>
        </p:nvSpPr>
        <p:spPr>
          <a:xfrm>
            <a:off x="2496613" y="20511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5" name="Rechthoek 104"/>
          <p:cNvSpPr/>
          <p:nvPr/>
        </p:nvSpPr>
        <p:spPr>
          <a:xfrm>
            <a:off x="2790287" y="35201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6" name="Rechthoek 105"/>
          <p:cNvSpPr/>
          <p:nvPr/>
        </p:nvSpPr>
        <p:spPr>
          <a:xfrm>
            <a:off x="2709996" y="31051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7" name="Rechthoek 106"/>
          <p:cNvSpPr/>
          <p:nvPr/>
        </p:nvSpPr>
        <p:spPr>
          <a:xfrm>
            <a:off x="3049713" y="2917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8" name="Rechthoek 107"/>
          <p:cNvSpPr/>
          <p:nvPr/>
        </p:nvSpPr>
        <p:spPr>
          <a:xfrm>
            <a:off x="3349795" y="26245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09" name="Rechthoek 108"/>
          <p:cNvSpPr/>
          <p:nvPr/>
        </p:nvSpPr>
        <p:spPr>
          <a:xfrm>
            <a:off x="2972455" y="32898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0" name="Rechthoek 109"/>
          <p:cNvSpPr/>
          <p:nvPr/>
        </p:nvSpPr>
        <p:spPr>
          <a:xfrm>
            <a:off x="2860037" y="2631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1" name="Rechthoek 110"/>
          <p:cNvSpPr/>
          <p:nvPr/>
        </p:nvSpPr>
        <p:spPr>
          <a:xfrm>
            <a:off x="2370705" y="33518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2" name="Rechthoek 111"/>
          <p:cNvSpPr/>
          <p:nvPr/>
        </p:nvSpPr>
        <p:spPr>
          <a:xfrm>
            <a:off x="3073490" y="2239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3" name="Rechthoek 112"/>
          <p:cNvSpPr/>
          <p:nvPr/>
        </p:nvSpPr>
        <p:spPr>
          <a:xfrm>
            <a:off x="2899672" y="19989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4" name="Rechthoek 113"/>
          <p:cNvSpPr/>
          <p:nvPr/>
        </p:nvSpPr>
        <p:spPr>
          <a:xfrm>
            <a:off x="2672373" y="28092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5" name="Rechthoek 114"/>
          <p:cNvSpPr/>
          <p:nvPr/>
        </p:nvSpPr>
        <p:spPr>
          <a:xfrm>
            <a:off x="3040547" y="2392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6" name="Rechthoek 115"/>
          <p:cNvSpPr/>
          <p:nvPr/>
        </p:nvSpPr>
        <p:spPr>
          <a:xfrm>
            <a:off x="3288737" y="2026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17" name="Rechthoek 116"/>
          <p:cNvSpPr/>
          <p:nvPr/>
        </p:nvSpPr>
        <p:spPr>
          <a:xfrm>
            <a:off x="2906860" y="23462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118" name="Rechte verbindingslijn 117"/>
          <p:cNvCxnSpPr/>
          <p:nvPr/>
        </p:nvCxnSpPr>
        <p:spPr>
          <a:xfrm rot="5400000">
            <a:off x="982310" y="24546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/>
          <p:cNvCxnSpPr/>
          <p:nvPr/>
        </p:nvCxnSpPr>
        <p:spPr>
          <a:xfrm rot="5400000">
            <a:off x="977831" y="3015894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119"/>
          <p:cNvCxnSpPr/>
          <p:nvPr/>
        </p:nvCxnSpPr>
        <p:spPr>
          <a:xfrm rot="5400000">
            <a:off x="982310" y="192697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kstvak 120"/>
          <p:cNvSpPr txBox="1"/>
          <p:nvPr/>
        </p:nvSpPr>
        <p:spPr>
          <a:xfrm>
            <a:off x="653314" y="180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122" name="Tekstvak 121"/>
          <p:cNvSpPr txBox="1"/>
          <p:nvPr/>
        </p:nvSpPr>
        <p:spPr>
          <a:xfrm>
            <a:off x="673309" y="2330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123" name="Tekstvak 122"/>
          <p:cNvSpPr txBox="1"/>
          <p:nvPr/>
        </p:nvSpPr>
        <p:spPr>
          <a:xfrm>
            <a:off x="680624" y="288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124" name="Tekstvak 123"/>
          <p:cNvSpPr txBox="1"/>
          <p:nvPr/>
        </p:nvSpPr>
        <p:spPr>
          <a:xfrm>
            <a:off x="1111315" y="391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1</a:t>
            </a:r>
            <a:endParaRPr lang="nl-NL" i="1" dirty="0"/>
          </a:p>
        </p:txBody>
      </p:sp>
      <p:sp>
        <p:nvSpPr>
          <p:cNvPr id="125" name="Tekstvak 124"/>
          <p:cNvSpPr txBox="1"/>
          <p:nvPr/>
        </p:nvSpPr>
        <p:spPr>
          <a:xfrm>
            <a:off x="3343835" y="390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5</a:t>
            </a:r>
            <a:endParaRPr lang="nl-NL" i="1" dirty="0"/>
          </a:p>
        </p:txBody>
      </p:sp>
      <p:cxnSp>
        <p:nvCxnSpPr>
          <p:cNvPr id="126" name="Rechte verbindingslijn 125"/>
          <p:cNvCxnSpPr/>
          <p:nvPr/>
        </p:nvCxnSpPr>
        <p:spPr>
          <a:xfrm>
            <a:off x="2349728" y="38274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Rechte verbindingslijn 126"/>
          <p:cNvCxnSpPr/>
          <p:nvPr/>
        </p:nvCxnSpPr>
        <p:spPr>
          <a:xfrm>
            <a:off x="2947304" y="383415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>
            <a:off x="1803577" y="3827458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796461" y="390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4</a:t>
            </a:r>
            <a:endParaRPr lang="nl-NL" i="1" dirty="0"/>
          </a:p>
        </p:txBody>
      </p:sp>
      <p:sp>
        <p:nvSpPr>
          <p:cNvPr id="130" name="Tekstvak 129"/>
          <p:cNvSpPr txBox="1"/>
          <p:nvPr/>
        </p:nvSpPr>
        <p:spPr>
          <a:xfrm>
            <a:off x="2187879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3</a:t>
            </a:r>
            <a:endParaRPr lang="nl-NL" i="1" dirty="0"/>
          </a:p>
        </p:txBody>
      </p:sp>
      <p:sp>
        <p:nvSpPr>
          <p:cNvPr id="131" name="Tekstvak 130"/>
          <p:cNvSpPr txBox="1"/>
          <p:nvPr/>
        </p:nvSpPr>
        <p:spPr>
          <a:xfrm>
            <a:off x="1652734" y="389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2</a:t>
            </a:r>
            <a:endParaRPr lang="nl-NL" i="1" dirty="0"/>
          </a:p>
        </p:txBody>
      </p:sp>
      <p:sp>
        <p:nvSpPr>
          <p:cNvPr id="132" name="Rechthoek 131"/>
          <p:cNvSpPr/>
          <p:nvPr/>
        </p:nvSpPr>
        <p:spPr>
          <a:xfrm>
            <a:off x="2725807" y="159112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3" name="Rechthoek 132"/>
          <p:cNvSpPr/>
          <p:nvPr/>
        </p:nvSpPr>
        <p:spPr>
          <a:xfrm>
            <a:off x="1891265" y="158927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4" name="Rechthoek 133"/>
          <p:cNvSpPr/>
          <p:nvPr/>
        </p:nvSpPr>
        <p:spPr>
          <a:xfrm>
            <a:off x="3140360" y="130078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5" name="Rechthoek 134"/>
          <p:cNvSpPr/>
          <p:nvPr/>
        </p:nvSpPr>
        <p:spPr>
          <a:xfrm>
            <a:off x="2328584" y="128266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6" name="Rechthoek 135"/>
          <p:cNvSpPr/>
          <p:nvPr/>
        </p:nvSpPr>
        <p:spPr>
          <a:xfrm>
            <a:off x="1328621" y="225899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7" name="Rechthoek 136"/>
          <p:cNvSpPr/>
          <p:nvPr/>
        </p:nvSpPr>
        <p:spPr>
          <a:xfrm>
            <a:off x="1237917" y="167011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8" name="Rechthoek 137"/>
          <p:cNvSpPr/>
          <p:nvPr/>
        </p:nvSpPr>
        <p:spPr>
          <a:xfrm>
            <a:off x="1193402" y="227118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39" name="Rechthoek 138"/>
          <p:cNvSpPr/>
          <p:nvPr/>
        </p:nvSpPr>
        <p:spPr>
          <a:xfrm>
            <a:off x="2058395" y="120929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0" name="Rechthoek 139"/>
          <p:cNvSpPr/>
          <p:nvPr/>
        </p:nvSpPr>
        <p:spPr>
          <a:xfrm>
            <a:off x="1402549" y="165319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1" name="Rechthoek 140"/>
          <p:cNvSpPr/>
          <p:nvPr/>
        </p:nvSpPr>
        <p:spPr>
          <a:xfrm>
            <a:off x="2028698" y="2002000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2" name="Rechthoek 141"/>
          <p:cNvSpPr/>
          <p:nvPr/>
        </p:nvSpPr>
        <p:spPr>
          <a:xfrm>
            <a:off x="1679766" y="1336815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3" name="Rechthoek 142"/>
          <p:cNvSpPr/>
          <p:nvPr/>
        </p:nvSpPr>
        <p:spPr>
          <a:xfrm>
            <a:off x="1442545" y="121994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4" name="Rechthoek 143"/>
          <p:cNvSpPr/>
          <p:nvPr/>
        </p:nvSpPr>
        <p:spPr>
          <a:xfrm>
            <a:off x="2106071" y="1605814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5" name="Rechthoek 144"/>
          <p:cNvSpPr/>
          <p:nvPr/>
        </p:nvSpPr>
        <p:spPr>
          <a:xfrm>
            <a:off x="1440458" y="1960452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6" name="Rechthoek 145"/>
          <p:cNvSpPr/>
          <p:nvPr/>
        </p:nvSpPr>
        <p:spPr>
          <a:xfrm>
            <a:off x="1806522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47" name="Rechthoek 146"/>
          <p:cNvSpPr/>
          <p:nvPr/>
        </p:nvSpPr>
        <p:spPr>
          <a:xfrm>
            <a:off x="2086177" y="1775786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2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108D1C3E0174AAF2DAE51D9DE7EC2" ma:contentTypeVersion="0" ma:contentTypeDescription="Een nieuw document maken." ma:contentTypeScope="" ma:versionID="e24f76d7c4ba8d44ff0599311245dd71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51CC59-9076-40FD-B30E-6114EDDA2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E19FD95-AC68-433C-9CA6-530A4AC68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1BBCFB-68C4-4703-90F1-AED4DA1A48F3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</TotalTime>
  <Words>1236</Words>
  <Application>Microsoft Office PowerPoint</Application>
  <PresentationFormat>Diavoorstelling (16:9)</PresentationFormat>
  <Paragraphs>744</Paragraphs>
  <Slides>23</Slides>
  <Notes>7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5" baseType="lpstr">
      <vt:lpstr>Aangepast ontwerp</vt:lpstr>
      <vt:lpstr>Equation</vt:lpstr>
      <vt:lpstr>ADS ML – Week 7  Decision Trees  &amp; Random Forest</vt:lpstr>
      <vt:lpstr>Mid-term Portfolio Review ML</vt:lpstr>
      <vt:lpstr>Goals: At the end of this lesson …</vt:lpstr>
      <vt:lpstr>Udacity MOOC</vt:lpstr>
      <vt:lpstr>Machine Learning Products </vt:lpstr>
      <vt:lpstr>Windsurfing – Data Summer 2015</vt:lpstr>
      <vt:lpstr>Windsurfing Decision Tree</vt:lpstr>
      <vt:lpstr>Building a Decision Tree</vt:lpstr>
      <vt:lpstr>Building a Decision Tree</vt:lpstr>
      <vt:lpstr>Building a Decision Tree</vt:lpstr>
      <vt:lpstr>Building a Decision Tree</vt:lpstr>
      <vt:lpstr>Building a Decision Tree</vt:lpstr>
      <vt:lpstr>Building a Decision Tree</vt:lpstr>
      <vt:lpstr>Building a Decision Tree</vt:lpstr>
      <vt:lpstr>Coding a Decision Tree 1</vt:lpstr>
      <vt:lpstr>Coding a Decision Tree 2</vt:lpstr>
      <vt:lpstr>Compare to … (Code SVM)</vt:lpstr>
      <vt:lpstr>The min_samples_split Parameter</vt:lpstr>
      <vt:lpstr>Other Parameters</vt:lpstr>
      <vt:lpstr>Decision Tree Summary</vt:lpstr>
      <vt:lpstr>Forest of Randomized Trees</vt:lpstr>
      <vt:lpstr>Assignment</vt:lpstr>
      <vt:lpstr>To Do’s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Schouten,Gerard G.</cp:lastModifiedBy>
  <cp:revision>207</cp:revision>
  <cp:lastPrinted>2014-08-19T14:33:34Z</cp:lastPrinted>
  <dcterms:created xsi:type="dcterms:W3CDTF">2014-08-06T13:54:14Z</dcterms:created>
  <dcterms:modified xsi:type="dcterms:W3CDTF">2015-12-01T14:45:25Z</dcterms:modified>
</cp:coreProperties>
</file>