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3" r:id="rId6"/>
    <p:sldId id="264" r:id="rId7"/>
    <p:sldId id="259" r:id="rId8"/>
    <p:sldId id="262" r:id="rId9"/>
    <p:sldId id="26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A73D3-C659-62BD-7D3C-30BF86288E20}" v="1" dt="2022-12-18T10:49:06.767"/>
    <p1510:client id="{897774D2-7167-31C4-9AB3-64E4266AC030}" v="279" dt="2022-12-18T00:46:34.400"/>
    <p1510:client id="{9D843AB8-0A59-4A38-9456-A5DD2539E376}" v="209" dt="2022-12-17T17:13:38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31B11-53CD-49A5-9A37-D837ADD9D162}" type="datetimeFigureOut">
              <a:t>18/12/2022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100A5-7691-444D-AC67-D8B74B647499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605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ha usado una base de datos </a:t>
            </a:r>
            <a:r>
              <a:rPr lang="es-ES" dirty="0" err="1"/>
              <a:t>Postgres</a:t>
            </a:r>
            <a:r>
              <a:rPr lang="es-ES" dirty="0"/>
              <a:t> contenerizada y herramientas de Java para la conexión con la base de datos y creación de formularios. A diferencia de JPA, </a:t>
            </a:r>
            <a:r>
              <a:rPr lang="es-ES" dirty="0" err="1"/>
              <a:t>Ebean</a:t>
            </a:r>
            <a:r>
              <a:rPr lang="es-ES" dirty="0"/>
              <a:t> resulta más sencillo de usar como API, pero dispone de las ventajas del mapeo ORM (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Relational</a:t>
            </a:r>
            <a:r>
              <a:rPr lang="es-ES" dirty="0"/>
              <a:t>), incorporando la posibilidad de usar sentencias SQL si fuera necesario.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100A5-7691-444D-AC67-D8B74B647499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00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Ebean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clase</a:t>
            </a:r>
            <a:r>
              <a:rPr lang="en-US" dirty="0">
                <a:cs typeface="Calibri"/>
              </a:rPr>
              <a:t> de base de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funciona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singleton y </a:t>
            </a:r>
            <a:r>
              <a:rPr lang="en-US" dirty="0" err="1">
                <a:cs typeface="Calibri"/>
              </a:rPr>
              <a:t>cuya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preconfiguración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puertos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dirección</a:t>
            </a:r>
            <a:r>
              <a:rPr lang="en-US" dirty="0">
                <a:cs typeface="Calibri"/>
              </a:rPr>
              <a:t>, base de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) es </a:t>
            </a:r>
            <a:r>
              <a:rPr lang="en-US" dirty="0" err="1">
                <a:cs typeface="Calibri"/>
              </a:rPr>
              <a:t>suficiente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empezar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usarla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técnica</a:t>
            </a:r>
            <a:r>
              <a:rPr lang="en-US" dirty="0">
                <a:cs typeface="Calibri"/>
              </a:rPr>
              <a:t> de ORM </a:t>
            </a:r>
            <a:r>
              <a:rPr lang="en-US" dirty="0" err="1">
                <a:cs typeface="Calibri"/>
              </a:rPr>
              <a:t>permite</a:t>
            </a:r>
            <a:r>
              <a:rPr lang="en-US" dirty="0">
                <a:cs typeface="Calibri"/>
              </a:rPr>
              <a:t> que la base de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virtualice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facilitar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manipulación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desde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100A5-7691-444D-AC67-D8B74B647499}" type="slidenum"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77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81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9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0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9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2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9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postgres" TargetMode="External"/><Relationship Id="rId2" Type="http://schemas.openxmlformats.org/officeDocument/2006/relationships/hyperlink" Target="https://ebean.io/docs/intr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ugins.jetbrains.com/files/10082/238074/icon/pluginIcon.svg" TargetMode="External"/><Relationship Id="rId4" Type="http://schemas.openxmlformats.org/officeDocument/2006/relationships/hyperlink" Target="https://toedter.com/jcalenda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ECC29-13C9-0C68-97F4-1B77E2ADC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5" r="13646" b="-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ES" sz="4800">
                <a:ea typeface="Calibri Light"/>
                <a:cs typeface="Calibri Light"/>
              </a:rPr>
              <a:t>Ebeans y Java</a:t>
            </a:r>
            <a:endParaRPr lang="es-ES" sz="48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s" sz="2000" dirty="0" err="1">
                <a:ea typeface="+mn-lt"/>
                <a:cs typeface="+mn-lt"/>
              </a:rPr>
              <a:t>Illya</a:t>
            </a:r>
            <a:r>
              <a:rPr lang="es" sz="2000" dirty="0">
                <a:ea typeface="+mn-lt"/>
                <a:cs typeface="+mn-lt"/>
              </a:rPr>
              <a:t> </a:t>
            </a:r>
            <a:r>
              <a:rPr lang="es" sz="2000" dirty="0" err="1">
                <a:ea typeface="+mn-lt"/>
                <a:cs typeface="+mn-lt"/>
              </a:rPr>
              <a:t>Rozumovskyy</a:t>
            </a:r>
            <a:r>
              <a:rPr lang="es" sz="2000" dirty="0">
                <a:ea typeface="+mn-lt"/>
                <a:cs typeface="+mn-lt"/>
              </a:rPr>
              <a:t> </a:t>
            </a:r>
            <a:r>
              <a:rPr lang="es" sz="2000" dirty="0" err="1">
                <a:ea typeface="+mn-lt"/>
                <a:cs typeface="+mn-lt"/>
              </a:rPr>
              <a:t>Ihnashev</a:t>
            </a:r>
            <a:endParaRPr lang="es-ES" dirty="0" err="1"/>
          </a:p>
          <a:p>
            <a:r>
              <a:rPr lang="es" sz="2000" dirty="0">
                <a:ea typeface="+mn-lt"/>
                <a:cs typeface="+mn-lt"/>
              </a:rPr>
              <a:t>Lucía Gutiérrez Molina</a:t>
            </a:r>
            <a:endParaRPr lang="es-ES" dirty="0"/>
          </a:p>
          <a:p>
            <a:r>
              <a:rPr lang="es" sz="2000" dirty="0">
                <a:ea typeface="+mn-lt"/>
                <a:cs typeface="+mn-lt"/>
              </a:rPr>
              <a:t>Javier Jordán Luque</a:t>
            </a:r>
            <a:endParaRPr lang="es-ES" dirty="0"/>
          </a:p>
          <a:p>
            <a:r>
              <a:rPr lang="es" sz="2000" dirty="0">
                <a:ea typeface="+mn-lt"/>
                <a:cs typeface="+mn-lt"/>
              </a:rPr>
              <a:t>José Manuel Sánchez Rico</a:t>
            </a:r>
            <a:endParaRPr lang="es-ES" dirty="0"/>
          </a:p>
          <a:p>
            <a:endParaRPr lang="es-E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Freeform: Shape 13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2" name="Freeform: Shape 14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D31D4C-A27E-44C2-CE1C-C3A5A321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81DCCA-C746-4E8E-F255-B2F7EE761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Desarrollar una aplicación para gestionar las revisiones oculares de una clínica oftalmológica.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áfico 5" descr="Gafas con relleno sólido">
            <a:extLst>
              <a:ext uri="{FF2B5EF4-FFF2-40B4-BE49-F238E27FC236}">
                <a16:creationId xmlns:a16="http://schemas.microsoft.com/office/drawing/2014/main" id="{A682A203-2C9F-7678-963F-38816FFC7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5973" y="202351"/>
            <a:ext cx="6443157" cy="64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1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9B16FD-0966-68F5-4F43-C1FA489C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s-ES" sz="3200"/>
              <a:t>Tecnologías Aplicadas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7311B2-3F92-761C-D902-614EE152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/>
              <a:t>Docker</a:t>
            </a:r>
          </a:p>
          <a:p>
            <a:pPr lvl="1"/>
            <a:r>
              <a:rPr lang="es-ES" dirty="0" err="1"/>
              <a:t>Postgres</a:t>
            </a:r>
            <a:r>
              <a:rPr lang="es-ES" dirty="0"/>
              <a:t> SQL</a:t>
            </a:r>
          </a:p>
          <a:p>
            <a:r>
              <a:rPr lang="en-US" sz="2400" dirty="0">
                <a:ea typeface="+mn-lt"/>
                <a:cs typeface="+mn-lt"/>
              </a:rPr>
              <a:t>Java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Ebean</a:t>
            </a:r>
            <a:r>
              <a:rPr lang="en-US" dirty="0">
                <a:ea typeface="+mn-lt"/>
                <a:cs typeface="+mn-lt"/>
              </a:rPr>
              <a:t> ORM</a:t>
            </a:r>
          </a:p>
          <a:p>
            <a:pPr lvl="1"/>
            <a:r>
              <a:rPr lang="en-US" dirty="0">
                <a:ea typeface="+mn-lt"/>
                <a:cs typeface="+mn-lt"/>
              </a:rPr>
              <a:t>Swing</a:t>
            </a:r>
            <a:endParaRPr lang="en-US"/>
          </a:p>
          <a:p>
            <a:pPr lvl="2"/>
            <a:r>
              <a:rPr lang="es-ES" sz="1800" dirty="0">
                <a:ea typeface="+mn-lt"/>
                <a:cs typeface="+mn-lt"/>
              </a:rPr>
              <a:t>IntelliJ IDEA </a:t>
            </a:r>
            <a:r>
              <a:rPr lang="es-ES" sz="1800" dirty="0" err="1">
                <a:ea typeface="+mn-lt"/>
                <a:cs typeface="+mn-lt"/>
              </a:rPr>
              <a:t>Forms</a:t>
            </a:r>
            <a:endParaRPr lang="en-US" sz="1800" dirty="0">
              <a:ea typeface="+mn-lt"/>
              <a:cs typeface="+mn-lt"/>
            </a:endParaRPr>
          </a:p>
          <a:p>
            <a:pPr lvl="2"/>
            <a:r>
              <a:rPr lang="en-US" sz="2400" err="1">
                <a:ea typeface="+mn-lt"/>
                <a:cs typeface="+mn-lt"/>
              </a:rPr>
              <a:t>JCalendar</a:t>
            </a:r>
            <a:endParaRPr lang="en-US" sz="2400" err="1"/>
          </a:p>
        </p:txBody>
      </p:sp>
      <p:pic>
        <p:nvPicPr>
          <p:cNvPr id="5" name="Imagen 5" descr="Logotipo&#10;&#10;Descripción generada automáticamente">
            <a:extLst>
              <a:ext uri="{FF2B5EF4-FFF2-40B4-BE49-F238E27FC236}">
                <a16:creationId xmlns:a16="http://schemas.microsoft.com/office/drawing/2014/main" id="{10DE494C-5EBF-2079-3E86-ECB63DF43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8" y="1537854"/>
            <a:ext cx="3782290" cy="37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1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5CD663-D9F7-7566-737C-58C6846C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Ventajas de </a:t>
            </a:r>
            <a:r>
              <a:rPr lang="es-ES" dirty="0" err="1">
                <a:ea typeface="+mj-lt"/>
                <a:cs typeface="+mj-lt"/>
              </a:rPr>
              <a:t>Ebean</a:t>
            </a:r>
            <a:endParaRPr lang="es-ES" b="0" dirty="0" err="1">
              <a:ea typeface="+mj-lt"/>
              <a:cs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FD7870-C586-1673-49B3-5DFB93BB4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30" y="2252870"/>
            <a:ext cx="5988010" cy="38236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000" dirty="0"/>
              <a:t>Sintaxis sencilla para la creación de clases con tags como:</a:t>
            </a:r>
            <a:endParaRPr lang="es-ES" dirty="0"/>
          </a:p>
          <a:p>
            <a:pPr lvl="1"/>
            <a:r>
              <a:rPr lang="es-ES" sz="2000" b="1" dirty="0">
                <a:solidFill>
                  <a:schemeClr val="accent5"/>
                </a:solidFill>
                <a:latin typeface="Consolas"/>
              </a:rPr>
              <a:t>@Entity</a:t>
            </a:r>
            <a:endParaRPr lang="es-ES" sz="2000" b="1" dirty="0">
              <a:solidFill>
                <a:schemeClr val="accent5"/>
              </a:solidFill>
            </a:endParaRPr>
          </a:p>
          <a:p>
            <a:pPr lvl="1"/>
            <a:r>
              <a:rPr lang="es-ES" sz="2000" b="1" dirty="0">
                <a:solidFill>
                  <a:schemeClr val="accent5"/>
                </a:solidFill>
                <a:latin typeface="Consolas"/>
              </a:rPr>
              <a:t>@Id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s-ES" sz="2400" dirty="0"/>
              <a:t> </a:t>
            </a:r>
            <a:r>
              <a:rPr lang="es-ES" sz="2400" dirty="0" err="1"/>
              <a:t>Queries</a:t>
            </a:r>
            <a:r>
              <a:rPr lang="es-ES" sz="2400" dirty="0"/>
              <a:t> con </a:t>
            </a:r>
            <a:r>
              <a:rPr lang="es-ES" sz="2400" dirty="0">
                <a:ea typeface="+mn-lt"/>
                <a:cs typeface="+mn-lt"/>
              </a:rPr>
              <a:t>sin necesidad del uso de </a:t>
            </a:r>
            <a:r>
              <a:rPr lang="es-ES" sz="2400" dirty="0" err="1">
                <a:ea typeface="+mn-lt"/>
                <a:cs typeface="+mn-lt"/>
              </a:rPr>
              <a:t>queries</a:t>
            </a:r>
            <a:r>
              <a:rPr lang="es-ES" sz="2400" dirty="0">
                <a:ea typeface="+mn-lt"/>
                <a:cs typeface="+mn-lt"/>
              </a:rPr>
              <a:t> SQL:</a:t>
            </a:r>
            <a:endParaRPr lang="en-US" sz="2400" dirty="0">
              <a:ea typeface="+mn-lt"/>
              <a:cs typeface="+mn-lt"/>
            </a:endParaRPr>
          </a:p>
          <a:p>
            <a:pPr marL="685800" lvl="2"/>
            <a:r>
              <a:rPr lang="es-ES" dirty="0">
                <a:latin typeface="Consolas"/>
              </a:rPr>
              <a:t>new </a:t>
            </a:r>
            <a:r>
              <a:rPr lang="es-ES" dirty="0" err="1">
                <a:latin typeface="Consolas"/>
              </a:rPr>
              <a:t>QCliente</a:t>
            </a:r>
            <a:r>
              <a:rPr lang="es-ES" dirty="0">
                <a:latin typeface="Consolas"/>
              </a:rPr>
              <a:t>().</a:t>
            </a:r>
            <a:r>
              <a:rPr lang="es-ES" dirty="0" err="1">
                <a:latin typeface="Consolas"/>
              </a:rPr>
              <a:t>NIF.iequalTo</a:t>
            </a:r>
            <a:r>
              <a:rPr lang="es-ES" sz="2000" dirty="0">
                <a:latin typeface="Consolas"/>
              </a:rPr>
              <a:t>(</a:t>
            </a:r>
            <a:r>
              <a:rPr lang="es-ES" dirty="0" err="1">
                <a:latin typeface="Consolas"/>
              </a:rPr>
              <a:t>nif</a:t>
            </a:r>
            <a:r>
              <a:rPr lang="es-ES" dirty="0">
                <a:latin typeface="Consolas"/>
              </a:rPr>
              <a:t>).</a:t>
            </a:r>
            <a:r>
              <a:rPr lang="es-ES" dirty="0" err="1">
                <a:latin typeface="Consolas"/>
              </a:rPr>
              <a:t>findOne</a:t>
            </a:r>
            <a:r>
              <a:rPr lang="es-ES" dirty="0">
                <a:latin typeface="Consolas"/>
              </a:rPr>
              <a:t>();</a:t>
            </a:r>
            <a:endParaRPr lang="es-ES" dirty="0">
              <a:latin typeface="Avenir Next LT Pro"/>
            </a:endParaRPr>
          </a:p>
          <a:p>
            <a:pPr marL="685800" lvl="2"/>
            <a:r>
              <a:rPr lang="es-ES" sz="2000" dirty="0">
                <a:latin typeface="Consolas"/>
              </a:rPr>
              <a:t>new </a:t>
            </a:r>
            <a:r>
              <a:rPr lang="es-ES" sz="2000" dirty="0" err="1">
                <a:latin typeface="Consolas"/>
              </a:rPr>
              <a:t>QCliente</a:t>
            </a:r>
            <a:r>
              <a:rPr lang="es-ES" sz="2000" dirty="0">
                <a:latin typeface="Consolas"/>
              </a:rPr>
              <a:t>().</a:t>
            </a:r>
            <a:r>
              <a:rPr lang="es-ES" sz="2000" dirty="0" err="1">
                <a:latin typeface="Consolas"/>
              </a:rPr>
              <a:t>findList</a:t>
            </a:r>
            <a:r>
              <a:rPr lang="es-ES" sz="2000" dirty="0">
                <a:latin typeface="Consolas"/>
              </a:rPr>
              <a:t>();</a:t>
            </a:r>
            <a:endParaRPr lang="es-ES" sz="2000" dirty="0">
              <a:latin typeface="Avenir Next LT Pro"/>
            </a:endParaRPr>
          </a:p>
          <a:p>
            <a:pPr marL="0" indent="0">
              <a:buNone/>
            </a:pPr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  <p:pic>
        <p:nvPicPr>
          <p:cNvPr id="7" name="Graphic 6" descr="Base de datos">
            <a:extLst>
              <a:ext uri="{FF2B5EF4-FFF2-40B4-BE49-F238E27FC236}">
                <a16:creationId xmlns:a16="http://schemas.microsoft.com/office/drawing/2014/main" id="{19869D54-F340-5F41-84DB-B1B694A6E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7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8FCB8-89F7-E251-3069-FE346BB7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</a:t>
            </a:r>
            <a:r>
              <a:rPr lang="es-ES" dirty="0" err="1"/>
              <a:t>Ebean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9C7A4-4DDD-70F3-A115-8C90372EC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38" y="2161723"/>
            <a:ext cx="10656958" cy="40104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sz="2400" dirty="0"/>
              <a:t>Establecer las tablas como clases</a:t>
            </a:r>
            <a:endParaRPr lang="es-ES" sz="1600" dirty="0"/>
          </a:p>
          <a:p>
            <a:pPr lvl="1"/>
            <a:r>
              <a:rPr lang="es-ES" sz="2000" dirty="0" err="1">
                <a:latin typeface="Consolas"/>
              </a:rPr>
              <a:t>entity-packages</a:t>
            </a:r>
            <a:r>
              <a:rPr lang="es-ES" sz="2000" dirty="0">
                <a:latin typeface="Consolas"/>
              </a:rPr>
              <a:t>: </a:t>
            </a:r>
            <a:r>
              <a:rPr lang="es-ES" sz="2000" dirty="0" err="1">
                <a:latin typeface="Consolas"/>
              </a:rPr>
              <a:t>org.example</a:t>
            </a:r>
            <a:endParaRPr lang="es-ES" sz="2000" dirty="0">
              <a:latin typeface="Avenir Next LT Pro"/>
            </a:endParaRPr>
          </a:p>
          <a:p>
            <a:pPr lvl="1"/>
            <a:r>
              <a:rPr lang="es-ES" sz="2000" dirty="0" err="1">
                <a:latin typeface="Consolas"/>
              </a:rPr>
              <a:t>transactional-packages</a:t>
            </a:r>
            <a:r>
              <a:rPr lang="es-ES" sz="2000" dirty="0">
                <a:latin typeface="Consolas"/>
              </a:rPr>
              <a:t>: </a:t>
            </a:r>
            <a:r>
              <a:rPr lang="es-ES" sz="2000" dirty="0" err="1">
                <a:latin typeface="Consolas"/>
              </a:rPr>
              <a:t>org.example</a:t>
            </a:r>
            <a:endParaRPr lang="es-ES" sz="2000" dirty="0">
              <a:latin typeface="Avenir Next LT Pro"/>
            </a:endParaRPr>
          </a:p>
          <a:p>
            <a:pPr marL="342900" indent="-342900"/>
            <a:r>
              <a:rPr lang="es-ES" sz="2200" dirty="0">
                <a:latin typeface="Avenir Next LT Pro"/>
              </a:rPr>
              <a:t>Importación</a:t>
            </a:r>
            <a:r>
              <a:rPr lang="es-ES" sz="2200" dirty="0"/>
              <a:t> de las tablas de la base de datos</a:t>
            </a:r>
            <a:endParaRPr lang="es-ES" sz="2400" dirty="0"/>
          </a:p>
          <a:p>
            <a:pPr marL="800100" lvl="1"/>
            <a:r>
              <a:rPr lang="es-ES" sz="2000" dirty="0" err="1">
                <a:latin typeface="Consolas"/>
              </a:rPr>
              <a:t>import</a:t>
            </a:r>
            <a:r>
              <a:rPr lang="es-ES" sz="2000" dirty="0">
                <a:latin typeface="Consolas"/>
              </a:rPr>
              <a:t> </a:t>
            </a:r>
            <a:r>
              <a:rPr lang="es-ES" sz="2000" dirty="0" err="1">
                <a:latin typeface="Consolas"/>
              </a:rPr>
              <a:t>io.ebean.DB</a:t>
            </a:r>
            <a:r>
              <a:rPr lang="es-ES" sz="2000" dirty="0">
                <a:latin typeface="Consolas"/>
              </a:rPr>
              <a:t>;</a:t>
            </a:r>
            <a:endParaRPr lang="es-ES" sz="2000" dirty="0">
              <a:latin typeface="Avenir Next LT Pro"/>
            </a:endParaRPr>
          </a:p>
          <a:p>
            <a:pPr marL="800100" lvl="1"/>
            <a:r>
              <a:rPr lang="es-ES" sz="2000" dirty="0" err="1">
                <a:latin typeface="Consolas"/>
              </a:rPr>
              <a:t>import</a:t>
            </a:r>
            <a:r>
              <a:rPr lang="es-ES" sz="2000" dirty="0">
                <a:latin typeface="Consolas"/>
              </a:rPr>
              <a:t> </a:t>
            </a:r>
            <a:r>
              <a:rPr lang="es-ES" sz="2000" dirty="0" err="1">
                <a:latin typeface="Consolas"/>
              </a:rPr>
              <a:t>org.example.query.QCliente</a:t>
            </a:r>
            <a:r>
              <a:rPr lang="es-ES" sz="2000" dirty="0">
                <a:latin typeface="Consolas"/>
              </a:rPr>
              <a:t>;</a:t>
            </a:r>
            <a:endParaRPr lang="es-ES" sz="2000"/>
          </a:p>
          <a:p>
            <a:pPr>
              <a:buFont typeface="Arial,Sans-Serif"/>
              <a:buChar char="•"/>
            </a:pPr>
            <a:r>
              <a:rPr lang="es-ES" sz="2200" dirty="0">
                <a:ea typeface="+mn-lt"/>
                <a:cs typeface="+mn-lt"/>
              </a:rPr>
              <a:t>Base de datos </a:t>
            </a:r>
            <a:r>
              <a:rPr lang="es-ES" sz="2200" dirty="0" err="1">
                <a:ea typeface="+mn-lt"/>
                <a:cs typeface="+mn-lt"/>
              </a:rPr>
              <a:t>singleton</a:t>
            </a:r>
            <a:r>
              <a:rPr lang="es-ES" sz="2200" dirty="0">
                <a:ea typeface="+mn-lt"/>
                <a:cs typeface="+mn-lt"/>
              </a:rPr>
              <a:t>:</a:t>
            </a:r>
            <a:endParaRPr lang="es-ES" sz="1400">
              <a:ea typeface="+mn-lt"/>
              <a:cs typeface="+mn-lt"/>
            </a:endParaRPr>
          </a:p>
          <a:p>
            <a:pPr lvl="1">
              <a:buFont typeface="Arial,Sans-Serif"/>
              <a:buChar char="•"/>
            </a:pPr>
            <a:r>
              <a:rPr lang="es-ES" sz="2200" dirty="0" err="1">
                <a:ea typeface="+mn-lt"/>
                <a:cs typeface="+mn-lt"/>
              </a:rPr>
              <a:t>Database</a:t>
            </a:r>
            <a:r>
              <a:rPr lang="es-ES" sz="2200" dirty="0"/>
              <a:t> </a:t>
            </a:r>
            <a:r>
              <a:rPr lang="es-ES" sz="2200" dirty="0" err="1"/>
              <a:t>database</a:t>
            </a:r>
            <a:r>
              <a:rPr lang="es-ES" sz="2200" dirty="0"/>
              <a:t> = </a:t>
            </a:r>
            <a:r>
              <a:rPr lang="es-ES" sz="2200" dirty="0" err="1"/>
              <a:t>DB.getDefault</a:t>
            </a:r>
            <a:r>
              <a:rPr lang="es-ES" sz="2200" dirty="0"/>
              <a:t>();</a:t>
            </a:r>
            <a:endParaRPr lang="es-ES" sz="2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ES" sz="2200" dirty="0">
                <a:ea typeface="+mn-lt"/>
                <a:cs typeface="+mn-lt"/>
              </a:rPr>
              <a:t>Gestión de interna de las tablas</a:t>
            </a:r>
            <a:endParaRPr lang="en-US" sz="220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s-ES" sz="2000" dirty="0" err="1">
                <a:latin typeface="Consolas"/>
              </a:rPr>
              <a:t>DB.save</a:t>
            </a:r>
            <a:r>
              <a:rPr lang="es-ES" sz="2000" dirty="0">
                <a:latin typeface="Consolas"/>
              </a:rPr>
              <a:t>(</a:t>
            </a:r>
            <a:r>
              <a:rPr lang="es-ES" sz="2000" dirty="0" err="1">
                <a:latin typeface="Consolas"/>
              </a:rPr>
              <a:t>this</a:t>
            </a:r>
            <a:r>
              <a:rPr lang="es-ES" sz="2000" dirty="0">
                <a:latin typeface="Consolas"/>
              </a:rPr>
              <a:t>); </a:t>
            </a:r>
            <a:r>
              <a:rPr lang="es-ES" sz="2000" dirty="0" err="1">
                <a:latin typeface="Consolas"/>
              </a:rPr>
              <a:t>DB.update</a:t>
            </a:r>
            <a:r>
              <a:rPr lang="es-ES" sz="2000" dirty="0">
                <a:latin typeface="Consolas"/>
              </a:rPr>
              <a:t>(seleccionado); </a:t>
            </a:r>
            <a:r>
              <a:rPr lang="es-ES" sz="2000" dirty="0" err="1">
                <a:latin typeface="Consolas"/>
              </a:rPr>
              <a:t>DB.delete</a:t>
            </a:r>
            <a:r>
              <a:rPr lang="es-ES" sz="2000" dirty="0">
                <a:latin typeface="Consolas"/>
              </a:rPr>
              <a:t>(</a:t>
            </a:r>
            <a:r>
              <a:rPr lang="es-ES" sz="2000" dirty="0" err="1">
                <a:latin typeface="Consolas"/>
              </a:rPr>
              <a:t>this</a:t>
            </a:r>
            <a:r>
              <a:rPr lang="es-ES" sz="2000" dirty="0">
                <a:latin typeface="Consolas"/>
              </a:rPr>
              <a:t>);</a:t>
            </a:r>
            <a:endParaRPr lang="es-ES" sz="2000"/>
          </a:p>
          <a:p>
            <a:pPr lvl="1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9700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8FCB8-89F7-E251-3069-FE346BB7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 de </a:t>
            </a:r>
            <a:r>
              <a:rPr lang="es-ES" dirty="0" err="1"/>
              <a:t>Ebean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9C7A4-4DDD-70F3-A115-8C90372EC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38" y="2161723"/>
            <a:ext cx="10656958" cy="4010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/>
              <a:t>Tecnología relativamente temprana (primera versión estable en 2021).</a:t>
            </a:r>
            <a:endParaRPr lang="es-ES" dirty="0"/>
          </a:p>
          <a:p>
            <a:r>
              <a:rPr lang="es-ES" sz="2400" dirty="0"/>
              <a:t>Pocos ejemplos disponibles en la web</a:t>
            </a:r>
          </a:p>
          <a:p>
            <a:r>
              <a:rPr lang="es-ES" sz="2400" dirty="0"/>
              <a:t>Configuración de servicios manual.</a:t>
            </a:r>
          </a:p>
          <a:p>
            <a:r>
              <a:rPr lang="es-ES" sz="2400" dirty="0"/>
              <a:t>Necesidad de adaptar las clases pudiendo complicar la migración ante otras tecnologías</a:t>
            </a:r>
          </a:p>
          <a:p>
            <a:pPr lvl="1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5388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14E76-940D-383D-232E-BFCBD980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Resultados - Clientes</a:t>
            </a:r>
            <a:endParaRPr lang="es-ES" dirty="0"/>
          </a:p>
        </p:txBody>
      </p:sp>
      <p:pic>
        <p:nvPicPr>
          <p:cNvPr id="6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A519F72-136A-80B5-D708-A3E0CB60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68" y="2323629"/>
            <a:ext cx="6891866" cy="39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7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14E76-940D-383D-232E-BFCBD980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- Revisiones</a:t>
            </a:r>
          </a:p>
        </p:txBody>
      </p:sp>
      <p:pic>
        <p:nvPicPr>
          <p:cNvPr id="3" name="Imagen 3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DC6827A0-33E5-2AFD-1B4C-FCE7D54F9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2" y="2267403"/>
            <a:ext cx="10617200" cy="32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5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17091-CD75-8D04-E967-AA33813A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BDBB0B-954A-AE74-F46A-E106C4CD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  <a:hlinkClick r:id="rId2"/>
              </a:rPr>
              <a:t>https://ebean.io/</a:t>
            </a:r>
            <a:endParaRPr lang="es-ES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  <a:hlinkClick r:id="rId3"/>
              </a:rPr>
              <a:t>https://hub.docker.com/_/postgres</a:t>
            </a:r>
            <a:endParaRPr lang="es-ES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  <a:hlinkClick r:id="rId4"/>
              </a:rPr>
              <a:t>https://toedter.com/jcalendar/</a:t>
            </a:r>
          </a:p>
          <a:p>
            <a:r>
              <a:rPr lang="es-ES" dirty="0">
                <a:ea typeface="+mn-lt"/>
                <a:cs typeface="+mn-lt"/>
                <a:hlinkClick r:id="rId5"/>
              </a:rPr>
              <a:t>https://plugins.jetbrains.com/files/10082/238074/icon/pluginIcon.svg</a:t>
            </a:r>
          </a:p>
          <a:p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43140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724"/>
      </a:dk2>
      <a:lt2>
        <a:srgbClr val="E8E2E8"/>
      </a:lt2>
      <a:accent1>
        <a:srgbClr val="21B927"/>
      </a:accent1>
      <a:accent2>
        <a:srgbClr val="51B814"/>
      </a:accent2>
      <a:accent3>
        <a:srgbClr val="8EAC1E"/>
      </a:accent3>
      <a:accent4>
        <a:srgbClr val="C19D15"/>
      </a:accent4>
      <a:accent5>
        <a:srgbClr val="E77029"/>
      </a:accent5>
      <a:accent6>
        <a:srgbClr val="D5171F"/>
      </a:accent6>
      <a:hlink>
        <a:srgbClr val="AA763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AccentBoxVTI</vt:lpstr>
      <vt:lpstr>Ebeans y Java</vt:lpstr>
      <vt:lpstr>Objetivos</vt:lpstr>
      <vt:lpstr>Tecnologías Aplicadas</vt:lpstr>
      <vt:lpstr>Ventajas de Ebean</vt:lpstr>
      <vt:lpstr>Ventajas de Ebean</vt:lpstr>
      <vt:lpstr>Desventajas de Ebean</vt:lpstr>
      <vt:lpstr>Resultados - Clientes</vt:lpstr>
      <vt:lpstr>Resultados - Revisiones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Javier Jordan Luque</cp:lastModifiedBy>
  <cp:revision>320</cp:revision>
  <dcterms:created xsi:type="dcterms:W3CDTF">2022-12-13T23:49:57Z</dcterms:created>
  <dcterms:modified xsi:type="dcterms:W3CDTF">2022-12-18T10:49:21Z</dcterms:modified>
</cp:coreProperties>
</file>