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9" autoAdjust="0"/>
  </p:normalViewPr>
  <p:slideViewPr>
    <p:cSldViewPr>
      <p:cViewPr varScale="1">
        <p:scale>
          <a:sx n="114" d="100"/>
          <a:sy n="114" d="100"/>
        </p:scale>
        <p:origin x="-19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6F6C61-A0D9-4BAF-AA0B-9BFF9A9EF593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8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МР нашли свое применение не только в системах речевой связи, но и в сфере безопасности. 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Система «Бумеранг»  используется для защиты транспортных средств и войск от снайперского огня. Она позволяет определить положение стрелка. 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Система «SENTRI» применяется в городах, способна различить звук выстрела, определить его направлениее и вызвать полицию 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МР используются  для  получения  объемной  звуковой картины. Такие решения используются, например, в  автомобильной  промышленности  для  точного выявления мест, являющихся источниками нежелательных шумов – скрипа, стука и т.д.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3DB4C0-5843-439C-866D-8873AB7196E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Сигналы речевого диапазона частот занимают полосу от 300 до 3400 Гц, то есть являются широкополосными.</a:t>
            </a:r>
            <a:endParaRPr lang="ru-RU" sz="14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Для обработки звука МР используются в сочетании с формирователями луча. Это процессоры, которые обеспечивают частотно-зависимый отклик для каждого канала МР. Различают</a:t>
            </a:r>
            <a:endParaRPr lang="ru-RU" sz="14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+mn-ea"/>
              </a:rPr>
              <a:t>Частотный ФЛ, который разбивает спектр принятых сигналов на диапазоны и умножает каждый диапазон на соответствующие коэффициенты, и временной,  который  обеспечивает  частотно  зависимые коэффициенты с помощью линий задержки КИХ фильтров, расположенных в канале каждого сенсора. В данной работе я работал с временным формирователем луча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BBF9C8F-0EE0-460C-9B4D-D3F718B5C191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40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latin typeface="+mn-lt"/>
              </a:rPr>
              <a:t>Формирователь луча можно рассматривать как разновидность фильтра. Частотно-ВременнОй фильтр используются для приема сигнала и увеличения или уменьшения его отдельных частотных компонент</a:t>
            </a:r>
            <a:endParaRPr lang="ru-RU" sz="14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>
                <a:latin typeface="+mn-lt"/>
              </a:rPr>
              <a:t>А роль ФЛ состоит в увеличении сигналов с определенного направления и уменьшении сигналов со всех других направлений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E74A8F-041F-4DC5-BC5E-C3842F72F8C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Существует два подхода пространственной фильтрации. 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В первом случае работа ФЛ не зависит от входных данных. Применяется в стационарной помеховой обстановке, где мы априори знаем положения источников помех.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Во втором подходе ФЛ определяет статистику входных данных и адаптирует коэффициенты к оптимальному с точки зрения определенных критериев решению. Такой алгоритм работоспособен в динамической помеховой обстановке. 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8A4B6D-E752-4AED-9FF8-9B8E784AF26A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Один из подходов адаптивной пространственной фильтрации состоит в минимизации целевой функции при выполнении линейных ограничений. Были рассмотрены 2 традиционных адаптивных алгоритма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LC LMS, LC RLS.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RLS алгоритм имеет более высокую скорость сходимости, но в то же время более вычислительно затратен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9DD59F-A618-4F4A-8343-370CB8435FC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latin typeface="Arial"/>
              </a:rPr>
              <a:t>Для последующего моделирования была использована линейная эквидистантная микрофонная решетка с расстоянием между микрофонами 4 см. </a:t>
            </a: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latin typeface="Arial"/>
              </a:rPr>
              <a:t>Ею был осуществлен прием смеси полезного сигнала с направления 0 град азимута и помехи – с направления 60 град.</a:t>
            </a: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17754E2-42F6-420A-8B31-5CC38E3E63C2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Для оценки работы адаптивных формирователей луча помимо традиционного расчета ОСШ, применялась одна из техник объективной оценки качества, разборчивости речи. 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Для определения качества передачи речи в PESQ предусмотрено сравнение входного, или эталонного, сигнала с его искаженной версией на выходе системы связи. Этот процесс схематично показан на рисунке. Алгоритм PESQ оценивает качество речи по пятибалльной шкале – от 1 до 5. 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91825E-5940-4EB8-A046-E98597CC45A2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графики выигрыша в ОСШ от порядка адаптивных фильтров и от числа микрофонов. Тоже самое для выигрыша в PESQ.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 lang="ru-RU" sz="1200" b="0" strike="noStrike" spc="-1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На данном слайде представленные результаты моделирования. Были построенны оценка ОСШ и PESQ в зависимости от числа микрофонов и порядка фильтра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8F3543D-9737-4633-B23A-B19FC869545E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0592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latin typeface="Arial"/>
              </a:rPr>
              <a:t>В конце откроешь слайд и скажешь  типа «Основные результаты работы представлены на слайде, спасибо за внимание»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78F031-6D67-4C01-8157-DE942E6F0363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196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Временные адаптивные алгоритмы пространственной фильтрации в линейных МР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390360" cy="174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4" name="Table 3"/>
          <p:cNvGraphicFramePr/>
          <p:nvPr/>
        </p:nvGraphicFramePr>
        <p:xfrm>
          <a:off x="2627640" y="5445360"/>
          <a:ext cx="6516000" cy="1097280"/>
        </p:xfrm>
        <a:graphic>
          <a:graphicData uri="http://schemas.openxmlformats.org/drawingml/2006/table">
            <a:tbl>
              <a:tblPr/>
              <a:tblGrid>
                <a:gridCol w="2168280"/>
                <a:gridCol w="2270520"/>
                <a:gridCol w="2077200"/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Обучающийся: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Усиков Д.А.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Руководитель: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д. ф.-м. н, проф.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Аверина Л. И.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900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Результаты моделирования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2D1CA76B-02A4-44E0-B300-BE3286805A53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49" name="Рисунок 148"/>
          <p:cNvPicPr/>
          <p:nvPr/>
        </p:nvPicPr>
        <p:blipFill>
          <a:blip r:embed="rId3"/>
          <a:stretch/>
        </p:blipFill>
        <p:spPr>
          <a:xfrm>
            <a:off x="648000" y="1411920"/>
            <a:ext cx="3506760" cy="2546640"/>
          </a:xfrm>
          <a:prstGeom prst="rect">
            <a:avLst/>
          </a:prstGeom>
          <a:ln>
            <a:noFill/>
          </a:ln>
        </p:spPr>
      </p:pic>
      <p:pic>
        <p:nvPicPr>
          <p:cNvPr id="150" name="Рисунок 149"/>
          <p:cNvPicPr/>
          <p:nvPr/>
        </p:nvPicPr>
        <p:blipFill>
          <a:blip r:embed="rId4"/>
          <a:stretch/>
        </p:blipFill>
        <p:spPr>
          <a:xfrm>
            <a:off x="656640" y="4207680"/>
            <a:ext cx="3506760" cy="2558880"/>
          </a:xfrm>
          <a:prstGeom prst="rect">
            <a:avLst/>
          </a:prstGeom>
          <a:ln>
            <a:noFill/>
          </a:ln>
        </p:spPr>
      </p:pic>
      <p:pic>
        <p:nvPicPr>
          <p:cNvPr id="151" name="Рисунок 150"/>
          <p:cNvPicPr/>
          <p:nvPr/>
        </p:nvPicPr>
        <p:blipFill>
          <a:blip r:embed="rId5"/>
          <a:stretch/>
        </p:blipFill>
        <p:spPr>
          <a:xfrm>
            <a:off x="4896000" y="1404000"/>
            <a:ext cx="3372840" cy="2626560"/>
          </a:xfrm>
          <a:prstGeom prst="rect">
            <a:avLst/>
          </a:prstGeom>
          <a:ln>
            <a:noFill/>
          </a:ln>
        </p:spPr>
      </p:pic>
      <p:pic>
        <p:nvPicPr>
          <p:cNvPr id="152" name="Рисунок 151"/>
          <p:cNvPicPr/>
          <p:nvPr/>
        </p:nvPicPr>
        <p:blipFill>
          <a:blip r:embed="rId6"/>
          <a:stretch/>
        </p:blipFill>
        <p:spPr>
          <a:xfrm>
            <a:off x="4896000" y="4248000"/>
            <a:ext cx="3529080" cy="255456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4909680" y="403200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Выигрыш в ОСШ от порядка фильра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835160" y="119772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Оценка PESQ от порядка фильтра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94520" y="403200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Выигрыш в ОСШ от числа микрофонов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720000" y="119772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Оценка PESQ </a:t>
            </a:r>
            <a:r>
              <a:rPr lang="ru-RU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от числа микрофонов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900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Основные результаты работы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6000" y="1368000"/>
            <a:ext cx="8460360" cy="47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Рассмотрены принципы пространственной фильтрации и методы формирования луча</a:t>
            </a:r>
            <a:endParaRPr lang="ru-RU" sz="1800" b="0" strike="noStrike" spc="-1" dirty="0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Arial"/>
                <a:ea typeface="DejaVu Sans"/>
              </a:rPr>
              <a:t>Освоены линейно ограниченные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адаптивные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алгоритмы пространственной фильтрации  </a:t>
            </a:r>
            <a:endParaRPr lang="ru-RU" sz="1800" b="0" strike="noStrike" spc="-1" dirty="0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Построены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зависимости выигрыша ОСШ и PESQ от числа микрофонов и порядка фильтра</a:t>
            </a:r>
            <a:endParaRPr lang="ru-RU" sz="1800" b="0" strike="noStrike" spc="-1" dirty="0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Noto Sans CJK SC"/>
              </a:rPr>
              <a:t>Установлено, что при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увеличении  значения порядка фильтра выше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определённого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в LC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RLS алгоритме, не происходит значительное увеличение выигрыша ОСШ и оценки PESQ   </a:t>
            </a: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tabLst>
                <a:tab pos="408240" algn="l"/>
              </a:tabLst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2CC77586-19A4-4046-99AB-C27604A38BBA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91142" y="446857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Цель: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Изучение основ адаптивной пространственной фильтрации в МР и проверить полученные знания на численном эксперименте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Задачи: 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 Рассмотреть основные подходы пространственной фильтрации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2) Освоить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адаптивные формирователи луча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3) </a:t>
            </a:r>
            <a:r>
              <a:rPr lang="ru-RU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Сравнить эффективность алгоритмов, используя объективную оценку качества речи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PESQ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DBB05B3D-634F-43AB-9013-2CEA1BD59B53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Применение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5798160"/>
            <a:ext cx="241488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Система «Бумеранг»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949120" y="5954040"/>
            <a:ext cx="32353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Система «SENTRI»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0" name="Рисунок 1"/>
          <p:cNvPicPr/>
          <p:nvPr/>
        </p:nvPicPr>
        <p:blipFill>
          <a:blip r:embed="rId3"/>
          <a:stretch/>
        </p:blipFill>
        <p:spPr>
          <a:xfrm>
            <a:off x="3564000" y="1450440"/>
            <a:ext cx="1573560" cy="245196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2"/>
          <p:cNvPicPr/>
          <p:nvPr/>
        </p:nvPicPr>
        <p:blipFill>
          <a:blip r:embed="rId4"/>
          <a:stretch/>
        </p:blipFill>
        <p:spPr>
          <a:xfrm>
            <a:off x="216360" y="1845000"/>
            <a:ext cx="2985480" cy="201852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88"/>
          <p:cNvPicPr/>
          <p:nvPr/>
        </p:nvPicPr>
        <p:blipFill>
          <a:blip r:embed="rId5"/>
          <a:stretch/>
        </p:blipFill>
        <p:spPr>
          <a:xfrm>
            <a:off x="1307520" y="3618360"/>
            <a:ext cx="1630080" cy="1915560"/>
          </a:xfrm>
          <a:prstGeom prst="rect">
            <a:avLst/>
          </a:prstGeom>
          <a:ln>
            <a:noFill/>
          </a:ln>
        </p:spPr>
      </p:pic>
      <p:pic>
        <p:nvPicPr>
          <p:cNvPr id="93" name="Рисунок 89"/>
          <p:cNvPicPr/>
          <p:nvPr/>
        </p:nvPicPr>
        <p:blipFill>
          <a:blip r:embed="rId6"/>
          <a:stretch/>
        </p:blipFill>
        <p:spPr>
          <a:xfrm>
            <a:off x="3708000" y="3835080"/>
            <a:ext cx="2229480" cy="173736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12"/>
          <p:cNvPicPr/>
          <p:nvPr/>
        </p:nvPicPr>
        <p:blipFill>
          <a:blip r:embed="rId7"/>
          <a:stretch/>
        </p:blipFill>
        <p:spPr>
          <a:xfrm>
            <a:off x="6243840" y="2468520"/>
            <a:ext cx="2731320" cy="273132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5994720" y="5754240"/>
            <a:ext cx="3091320" cy="74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Микрофонная решетка для объёмной записи звука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C2F72FDB-1E65-4E5B-8D3A-024C35F26F38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Формирователи луча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381600" y="1996920"/>
            <a:ext cx="388368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Частотный формирователь луча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821120" y="1996920"/>
            <a:ext cx="402768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Временной формирователь луча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1" name="Рисунок 98"/>
          <p:cNvPicPr/>
          <p:nvPr/>
        </p:nvPicPr>
        <p:blipFill>
          <a:blip r:embed="rId3"/>
          <a:stretch/>
        </p:blipFill>
        <p:spPr>
          <a:xfrm>
            <a:off x="4567680" y="2789280"/>
            <a:ext cx="4534560" cy="279828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99"/>
          <p:cNvPicPr/>
          <p:nvPr/>
        </p:nvPicPr>
        <p:blipFill>
          <a:blip r:embed="rId4"/>
          <a:stretch/>
        </p:blipFill>
        <p:spPr>
          <a:xfrm>
            <a:off x="80640" y="2617920"/>
            <a:ext cx="4485240" cy="289008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EBC79A8A-3E63-4281-A692-DAB279F8EDE3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Пространственная фильтрация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323640" y="1845000"/>
            <a:ext cx="8588160" cy="3483360"/>
            <a:chOff x="323640" y="1845000"/>
            <a:chExt cx="8588160" cy="3483360"/>
          </a:xfrm>
        </p:grpSpPr>
        <p:pic>
          <p:nvPicPr>
            <p:cNvPr id="107" name="Рисунок 1"/>
            <p:cNvPicPr/>
            <p:nvPr/>
          </p:nvPicPr>
          <p:blipFill>
            <a:blip r:embed="rId3"/>
            <a:stretch/>
          </p:blipFill>
          <p:spPr>
            <a:xfrm>
              <a:off x="323640" y="1845000"/>
              <a:ext cx="8588160" cy="3483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4"/>
            <p:cNvSpPr/>
            <p:nvPr/>
          </p:nvSpPr>
          <p:spPr>
            <a:xfrm>
              <a:off x="6804360" y="3285000"/>
              <a:ext cx="502200" cy="36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6876360" y="3285000"/>
              <a:ext cx="430200" cy="398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6840360" y="3316320"/>
              <a:ext cx="5022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ФЛ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3754080" y="2605680"/>
              <a:ext cx="492120" cy="398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3701160" y="2637000"/>
              <a:ext cx="7182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МК1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3747600" y="4077000"/>
              <a:ext cx="492120" cy="398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3701160" y="4077000"/>
              <a:ext cx="653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МК2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115" name="CustomShape 11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7F28B903-BF55-4160-8806-D67930CFFFDC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Подходы пространственной фильтрации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70160" y="1676880"/>
            <a:ext cx="3812040" cy="5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Data-independent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0" y="1686240"/>
            <a:ext cx="3812040" cy="5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Stastically-optimum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9" name="Рисунок 1"/>
          <p:cNvPicPr/>
          <p:nvPr/>
        </p:nvPicPr>
        <p:blipFill>
          <a:blip r:embed="rId3"/>
          <a:stretch/>
        </p:blipFill>
        <p:spPr>
          <a:xfrm>
            <a:off x="827640" y="2324880"/>
            <a:ext cx="3886560" cy="259056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2"/>
          <p:cNvPicPr/>
          <p:nvPr/>
        </p:nvPicPr>
        <p:blipFill>
          <a:blip r:embed="rId4"/>
          <a:stretch/>
        </p:blipFill>
        <p:spPr>
          <a:xfrm>
            <a:off x="5047920" y="2315520"/>
            <a:ext cx="3987000" cy="341568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198515CE-41F8-4B2A-A10D-8CBA95BD0395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612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ФЛ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467640" y="5058000"/>
            <a:ext cx="856728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LMS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Linear Constrained Least Mean Squares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</a:t>
            </a: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Алгоритм Фроста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RLS </a:t>
            </a:r>
            <a:r>
              <a:rPr lang="ru-RU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Linear Constrained Recursive Least Squares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67640" y="1755720"/>
            <a:ext cx="43905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MSE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932000" y="1755720"/>
            <a:ext cx="43905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LS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2913480" y="1268640"/>
            <a:ext cx="1222200" cy="48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4140000" y="1268640"/>
            <a:ext cx="1222200" cy="48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6016680" y="4149000"/>
            <a:ext cx="9799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RLS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6456960" y="3531240"/>
            <a:ext cx="360" cy="47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1659600" y="4149000"/>
            <a:ext cx="1036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LC LMS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2099880" y="3531240"/>
            <a:ext cx="360" cy="47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EB5D8001-7204-4D99-BFAC-5A13DD38F1DC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34" name="Рисунок 133"/>
          <p:cNvPicPr/>
          <p:nvPr/>
        </p:nvPicPr>
        <p:blipFill>
          <a:blip r:embed="rId3"/>
          <a:stretch/>
        </p:blipFill>
        <p:spPr>
          <a:xfrm>
            <a:off x="965160" y="2654280"/>
            <a:ext cx="2221200" cy="811440"/>
          </a:xfrm>
          <a:prstGeom prst="rect">
            <a:avLst/>
          </a:prstGeom>
          <a:ln>
            <a:noFill/>
          </a:ln>
        </p:spPr>
      </p:pic>
      <p:pic>
        <p:nvPicPr>
          <p:cNvPr id="135" name="Рисунок 134"/>
          <p:cNvPicPr/>
          <p:nvPr/>
        </p:nvPicPr>
        <p:blipFill>
          <a:blip r:embed="rId4"/>
          <a:stretch/>
        </p:blipFill>
        <p:spPr>
          <a:xfrm>
            <a:off x="4940280" y="2552760"/>
            <a:ext cx="3249720" cy="98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Моделирование. Постановка задачи.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37" name="Рисунок 115"/>
          <p:cNvPicPr/>
          <p:nvPr/>
        </p:nvPicPr>
        <p:blipFill>
          <a:blip r:embed="rId3"/>
          <a:stretch/>
        </p:blipFill>
        <p:spPr>
          <a:xfrm>
            <a:off x="613800" y="5096160"/>
            <a:ext cx="5501160" cy="156384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16"/>
          <p:cNvPicPr/>
          <p:nvPr/>
        </p:nvPicPr>
        <p:blipFill>
          <a:blip r:embed="rId4"/>
          <a:stretch/>
        </p:blipFill>
        <p:spPr>
          <a:xfrm>
            <a:off x="6192000" y="5138640"/>
            <a:ext cx="1794960" cy="14853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BD5345A2-A0EB-474C-8225-F5A42D091B9A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40" name="Рисунок 139"/>
          <p:cNvPicPr/>
          <p:nvPr/>
        </p:nvPicPr>
        <p:blipFill>
          <a:blip r:embed="rId5"/>
          <a:stretch/>
        </p:blipFill>
        <p:spPr>
          <a:xfrm>
            <a:off x="216000" y="1368000"/>
            <a:ext cx="4102560" cy="374256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0"/>
          <p:cNvPicPr/>
          <p:nvPr/>
        </p:nvPicPr>
        <p:blipFill>
          <a:blip r:embed="rId6"/>
          <a:stretch/>
        </p:blipFill>
        <p:spPr>
          <a:xfrm>
            <a:off x="3888000" y="2413440"/>
            <a:ext cx="4966560" cy="262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222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Perceptual Evaluation of Speech Quality (PESQ)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Рисунок 119"/>
          <p:cNvPicPr/>
          <p:nvPr/>
        </p:nvPicPr>
        <p:blipFill>
          <a:blip r:embed="rId3"/>
          <a:stretch/>
        </p:blipFill>
        <p:spPr>
          <a:xfrm>
            <a:off x="1763640" y="2304000"/>
            <a:ext cx="5439600" cy="25153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62D42347-4385-4198-86D1-C24842713AE8}" type="slidenum"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622</Words>
  <Application>Microsoft Office PowerPoint</Application>
  <PresentationFormat>Экран (4:3)</PresentationFormat>
  <Paragraphs>91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Временные адаптивные алгоритмы пространственной фильтрации в линейных МР</dc:title>
  <dc:subject/>
  <dc:creator>dmitr</dc:creator>
  <dc:description/>
  <cp:lastModifiedBy>dmitr</cp:lastModifiedBy>
  <cp:revision>96</cp:revision>
  <dcterms:created xsi:type="dcterms:W3CDTF">2021-03-28T17:22:04Z</dcterms:created>
  <dcterms:modified xsi:type="dcterms:W3CDTF">2021-04-21T19:39:54Z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