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12.wmf" ContentType="image/x-wmf"/>
  <Override PartName="/ppt/media/image4.png" ContentType="image/png"/>
  <Override PartName="/ppt/media/image9.png" ContentType="image/png"/>
  <Override PartName="/ppt/media/image11.wmf" ContentType="image/x-wmf"/>
  <Override PartName="/ppt/media/image3.png" ContentType="image/png"/>
  <Override PartName="/ppt/media/image7.png" ContentType="image/png"/>
  <Override PartName="/ppt/media/image6.png" ContentType="image/png"/>
  <Override PartName="/ppt/media/image21.png" ContentType="image/png"/>
  <Override PartName="/ppt/media/image19.png" ContentType="image/png"/>
  <Override PartName="/ppt/media/image1.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8.jpeg" ContentType="image/jpeg"/>
  <Override PartName="/ppt/media/image5.png" ContentType="image/png"/>
  <Override PartName="/ppt/media/image1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ru-RU" sz="4400" spc="-1" strike="noStrike">
                <a:latin typeface="Arial"/>
              </a:rPr>
              <a:t>Для </a:t>
            </a:r>
            <a:r>
              <a:rPr b="0" lang="ru-RU" sz="4400" spc="-1" strike="noStrike">
                <a:latin typeface="Arial"/>
              </a:rPr>
              <a:t>переме</a:t>
            </a:r>
            <a:r>
              <a:rPr b="0" lang="ru-RU" sz="4400" spc="-1" strike="noStrike">
                <a:latin typeface="Arial"/>
              </a:rPr>
              <a:t>щения </a:t>
            </a:r>
            <a:r>
              <a:rPr b="0" lang="ru-RU" sz="4400" spc="-1" strike="noStrike">
                <a:latin typeface="Arial"/>
              </a:rPr>
              <a:t>страни</a:t>
            </a:r>
            <a:r>
              <a:rPr b="0" lang="ru-RU" sz="4400" spc="-1" strike="noStrike">
                <a:latin typeface="Arial"/>
              </a:rPr>
              <a:t>цы </a:t>
            </a:r>
            <a:r>
              <a:rPr b="0" lang="ru-RU" sz="4400" spc="-1" strike="noStrike">
                <a:latin typeface="Arial"/>
              </a:rPr>
              <a:t>щёлкни</a:t>
            </a:r>
            <a:r>
              <a:rPr b="0" lang="ru-RU" sz="4400" spc="-1" strike="noStrike">
                <a:latin typeface="Arial"/>
              </a:rPr>
              <a:t>те </a:t>
            </a:r>
            <a:r>
              <a:rPr b="0" lang="ru-RU" sz="4400" spc="-1" strike="noStrike">
                <a:latin typeface="Arial"/>
              </a:rPr>
              <a:t>мышью</a:t>
            </a:r>
            <a:endParaRPr b="0" lang="ru-RU"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ru-RU" sz="2000" spc="-1" strike="noStrike">
                <a:latin typeface="Arial"/>
              </a:rPr>
              <a:t>Для правки </a:t>
            </a:r>
            <a:r>
              <a:rPr b="0" lang="ru-RU" sz="2000" spc="-1" strike="noStrike">
                <a:latin typeface="Arial"/>
              </a:rPr>
              <a:t>формата </a:t>
            </a:r>
            <a:r>
              <a:rPr b="0" lang="ru-RU" sz="2000" spc="-1" strike="noStrike">
                <a:latin typeface="Arial"/>
              </a:rPr>
              <a:t>примечаний </a:t>
            </a:r>
            <a:r>
              <a:rPr b="0" lang="ru-RU" sz="2000" spc="-1" strike="noStrike">
                <a:latin typeface="Arial"/>
              </a:rPr>
              <a:t>щёлкните </a:t>
            </a:r>
            <a:r>
              <a:rPr b="0" lang="ru-RU" sz="2000" spc="-1" strike="noStrike">
                <a:latin typeface="Arial"/>
              </a:rPr>
              <a:t>мышью</a:t>
            </a:r>
            <a:endParaRPr b="0" lang="ru-RU"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ru-RU" sz="1400" spc="-1" strike="noStrike">
                <a:latin typeface="Times New Roman"/>
              </a:rPr>
              <a:t>&lt;дата/время&gt;</a:t>
            </a:r>
            <a:endParaRPr b="0" lang="ru-RU"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477C796-52E8-48A5-A5BC-2C63F4746F6E}"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1144440" y="685800"/>
            <a:ext cx="4557600" cy="3417840"/>
          </a:xfrm>
          <a:prstGeom prst="rect">
            <a:avLst/>
          </a:prstGeom>
        </p:spPr>
      </p:sp>
      <p:sp>
        <p:nvSpPr>
          <p:cNvPr id="182" name="PlaceHolder 2"/>
          <p:cNvSpPr>
            <a:spLocks noGrp="1"/>
          </p:cNvSpPr>
          <p:nvPr>
            <p:ph type="body"/>
          </p:nvPr>
        </p:nvSpPr>
        <p:spPr>
          <a:xfrm>
            <a:off x="685800" y="4343400"/>
            <a:ext cx="5474520" cy="4102920"/>
          </a:xfrm>
          <a:prstGeom prst="rect">
            <a:avLst/>
          </a:prstGeom>
        </p:spPr>
        <p:txBody>
          <a:bodyPr lIns="0" rIns="0" tIns="0" bIns="0">
            <a:noAutofit/>
          </a:bodyPr>
          <a:p>
            <a:pPr marL="216000" indent="-204480">
              <a:lnSpc>
                <a:spcPct val="100000"/>
              </a:lnSpc>
              <a:tabLst>
                <a:tab algn="l" pos="0"/>
              </a:tabLst>
            </a:pPr>
            <a:r>
              <a:rPr b="0" lang="ru-RU" sz="1200" spc="-1" strike="noStrike">
                <a:solidFill>
                  <a:srgbClr val="000000"/>
                </a:solidFill>
                <a:latin typeface="+mn-lt"/>
                <a:ea typeface="+mn-ea"/>
              </a:rPr>
              <a:t>графики выигрыша в ОСШ от порядка адаптивных фильтров и от числа микрофонов. Тоже самое для выигрыша в PESQ.</a:t>
            </a:r>
            <a:endParaRPr b="0" lang="ru-RU" sz="1200" spc="-1" strike="noStrike">
              <a:latin typeface="Arial"/>
            </a:endParaRPr>
          </a:p>
          <a:p>
            <a:pPr marL="216000" indent="-204480">
              <a:lnSpc>
                <a:spcPct val="100000"/>
              </a:lnSpc>
              <a:tabLst>
                <a:tab algn="l" pos="0"/>
              </a:tabLst>
            </a:pPr>
            <a:r>
              <a:rPr b="0" lang="ru-RU" sz="1200" spc="-1" strike="noStrike">
                <a:solidFill>
                  <a:srgbClr val="000000"/>
                </a:solidFill>
                <a:latin typeface="+mn-lt"/>
                <a:ea typeface="+mn-ea"/>
              </a:rPr>
              <a:t> </a:t>
            </a:r>
            <a:endParaRPr b="0" lang="ru-RU" sz="1200" spc="-1" strike="noStrike">
              <a:latin typeface="Arial"/>
            </a:endParaRPr>
          </a:p>
          <a:p>
            <a:pPr marL="216000" indent="-204480">
              <a:lnSpc>
                <a:spcPct val="100000"/>
              </a:lnSpc>
              <a:tabLst>
                <a:tab algn="l" pos="0"/>
              </a:tabLst>
            </a:pPr>
            <a:r>
              <a:rPr b="0" lang="ru-RU" sz="1200" spc="-1" strike="noStrike">
                <a:solidFill>
                  <a:srgbClr val="000000"/>
                </a:solidFill>
                <a:latin typeface="+mn-lt"/>
                <a:ea typeface="+mn-ea"/>
              </a:rPr>
              <a:t>На данном слайде представленные результаты моделирования. Были построенны оценка ОСШ и PESQ в зависимости от числа микрофонов и порядка фильтра. </a:t>
            </a:r>
            <a:endParaRPr b="0" lang="ru-RU" sz="1200" spc="-1" strike="noStrike">
              <a:latin typeface="Arial"/>
            </a:endParaRPr>
          </a:p>
        </p:txBody>
      </p:sp>
      <p:sp>
        <p:nvSpPr>
          <p:cNvPr id="183" name="CustomShape 3"/>
          <p:cNvSpPr/>
          <p:nvPr/>
        </p:nvSpPr>
        <p:spPr>
          <a:xfrm>
            <a:off x="3884760" y="8685360"/>
            <a:ext cx="2959920" cy="445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D5750DA-4A3B-4846-8A2E-1A2974F1D248}"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1144440" y="685800"/>
            <a:ext cx="4557960" cy="3418200"/>
          </a:xfrm>
          <a:prstGeom prst="rect">
            <a:avLst/>
          </a:prstGeom>
        </p:spPr>
      </p:sp>
      <p:sp>
        <p:nvSpPr>
          <p:cNvPr id="185" name="PlaceHolder 2"/>
          <p:cNvSpPr>
            <a:spLocks noGrp="1"/>
          </p:cNvSpPr>
          <p:nvPr>
            <p:ph type="body"/>
          </p:nvPr>
        </p:nvSpPr>
        <p:spPr>
          <a:xfrm>
            <a:off x="685800" y="4343400"/>
            <a:ext cx="5474520" cy="4102920"/>
          </a:xfrm>
          <a:prstGeom prst="rect">
            <a:avLst/>
          </a:prstGeom>
        </p:spPr>
        <p:txBody>
          <a:bodyPr lIns="0" rIns="0" tIns="0" bIns="0">
            <a:noAutofit/>
          </a:bodyPr>
          <a:p>
            <a:pPr marL="216000" indent="-204480">
              <a:lnSpc>
                <a:spcPct val="100000"/>
              </a:lnSpc>
              <a:tabLst>
                <a:tab algn="l" pos="0"/>
              </a:tabLst>
            </a:pPr>
            <a:r>
              <a:rPr b="0" lang="ru-RU" sz="1200" spc="-1" strike="noStrike">
                <a:latin typeface="Arial"/>
              </a:rPr>
              <a:t>В конце откроешь слайд и скажешь  типа «Основные результаты работы представлены на слайде, спасибо за внимание»</a:t>
            </a:r>
            <a:endParaRPr b="0" lang="ru-RU" sz="1200" spc="-1" strike="noStrike">
              <a:latin typeface="Arial"/>
            </a:endParaRPr>
          </a:p>
        </p:txBody>
      </p:sp>
      <p:sp>
        <p:nvSpPr>
          <p:cNvPr id="186" name="CustomShape 3"/>
          <p:cNvSpPr/>
          <p:nvPr/>
        </p:nvSpPr>
        <p:spPr>
          <a:xfrm>
            <a:off x="3884760" y="8685360"/>
            <a:ext cx="2959920" cy="445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A91886A-6E13-4BE5-8E4A-8F7FCC034A8A}"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1144440" y="685800"/>
            <a:ext cx="4557600" cy="3417840"/>
          </a:xfrm>
          <a:prstGeom prst="rect">
            <a:avLst/>
          </a:prstGeom>
        </p:spPr>
      </p:sp>
      <p:sp>
        <p:nvSpPr>
          <p:cNvPr id="161" name="PlaceHolder 2"/>
          <p:cNvSpPr>
            <a:spLocks noGrp="1"/>
          </p:cNvSpPr>
          <p:nvPr>
            <p:ph type="body"/>
          </p:nvPr>
        </p:nvSpPr>
        <p:spPr>
          <a:xfrm>
            <a:off x="685800" y="4343400"/>
            <a:ext cx="5474520" cy="4102920"/>
          </a:xfrm>
          <a:prstGeom prst="rect">
            <a:avLst/>
          </a:prstGeom>
        </p:spPr>
        <p:txBody>
          <a:bodyPr lIns="0" rIns="0" tIns="0" bIns="0">
            <a:noAutofit/>
          </a:bodyPr>
          <a:p>
            <a:pPr marL="216000" indent="-204480">
              <a:lnSpc>
                <a:spcPct val="100000"/>
              </a:lnSpc>
              <a:tabLst>
                <a:tab algn="l" pos="0"/>
              </a:tabLst>
            </a:pPr>
            <a:r>
              <a:rPr b="0" lang="ru-RU" sz="1800" spc="-1" strike="noStrike">
                <a:latin typeface="Arial"/>
              </a:rPr>
              <a:t>МР нашли свое применение не только в системах речевой связи, но и в сфере безопасности. </a:t>
            </a:r>
            <a:endParaRPr b="0" lang="ru-RU" sz="1800" spc="-1" strike="noStrike">
              <a:latin typeface="Arial"/>
            </a:endParaRPr>
          </a:p>
          <a:p>
            <a:pPr marL="216000" indent="-204480">
              <a:lnSpc>
                <a:spcPct val="100000"/>
              </a:lnSpc>
              <a:tabLst>
                <a:tab algn="l" pos="0"/>
              </a:tabLst>
            </a:pPr>
            <a:r>
              <a:rPr b="0" lang="ru-RU" sz="1800" spc="-1" strike="noStrike">
                <a:latin typeface="Arial"/>
              </a:rPr>
              <a:t>Система «Бумеранг»  используется для защиты транспортных средств и войск от снайперского огня. Она позволяет определить положение стрелка. </a:t>
            </a:r>
            <a:endParaRPr b="0" lang="ru-RU" sz="1800" spc="-1" strike="noStrike">
              <a:latin typeface="Arial"/>
            </a:endParaRPr>
          </a:p>
          <a:p>
            <a:pPr marL="216000" indent="-204480">
              <a:lnSpc>
                <a:spcPct val="100000"/>
              </a:lnSpc>
              <a:tabLst>
                <a:tab algn="l" pos="0"/>
              </a:tabLst>
            </a:pPr>
            <a:endParaRPr b="0" lang="ru-RU" sz="1800" spc="-1" strike="noStrike">
              <a:latin typeface="Arial"/>
            </a:endParaRPr>
          </a:p>
          <a:p>
            <a:pPr marL="216000" indent="-204480">
              <a:lnSpc>
                <a:spcPct val="100000"/>
              </a:lnSpc>
              <a:tabLst>
                <a:tab algn="l" pos="0"/>
              </a:tabLst>
            </a:pPr>
            <a:r>
              <a:rPr b="0" lang="ru-RU" sz="1800" spc="-1" strike="noStrike">
                <a:latin typeface="Arial"/>
              </a:rPr>
              <a:t>Система «SENTRI» применяется в городах, способна различить звук выстрела, определить его направлениее и вызвать полицию </a:t>
            </a:r>
            <a:endParaRPr b="0" lang="ru-RU" sz="1800" spc="-1" strike="noStrike">
              <a:latin typeface="Arial"/>
            </a:endParaRPr>
          </a:p>
          <a:p>
            <a:pPr marL="216000" indent="-204480">
              <a:lnSpc>
                <a:spcPct val="100000"/>
              </a:lnSpc>
              <a:tabLst>
                <a:tab algn="l" pos="0"/>
              </a:tabLst>
            </a:pPr>
            <a:r>
              <a:rPr b="0" lang="ru-RU" sz="1800" spc="-1" strike="noStrike">
                <a:latin typeface="Arial"/>
              </a:rPr>
              <a:t>МР используются  для  получения  объемной  звуковой картины. Такие решения используются, например, в  автомобильной  промышленности  для  точного выявления мест, являющихся источниками нежелательных шумов – скрипа, стука и т. д.</a:t>
            </a:r>
            <a:endParaRPr b="0" lang="ru-RU" sz="1800" spc="-1" strike="noStrike">
              <a:latin typeface="Arial"/>
            </a:endParaRPr>
          </a:p>
          <a:p>
            <a:pPr marL="216000" indent="-204480">
              <a:lnSpc>
                <a:spcPct val="100000"/>
              </a:lnSpc>
              <a:tabLst>
                <a:tab algn="l" pos="0"/>
              </a:tabLst>
            </a:pPr>
            <a:r>
              <a:rPr b="0" lang="ru-RU" sz="1800" spc="-1" strike="noStrike">
                <a:latin typeface="Arial"/>
              </a:rPr>
              <a:t>В нашей работе мы применили МР для пространственной фильтрации.</a:t>
            </a:r>
            <a:endParaRPr b="0" lang="ru-RU" sz="1800" spc="-1" strike="noStrike">
              <a:latin typeface="Arial"/>
            </a:endParaRPr>
          </a:p>
        </p:txBody>
      </p:sp>
      <p:sp>
        <p:nvSpPr>
          <p:cNvPr id="162" name="CustomShape 3"/>
          <p:cNvSpPr/>
          <p:nvPr/>
        </p:nvSpPr>
        <p:spPr>
          <a:xfrm>
            <a:off x="3884760" y="8685360"/>
            <a:ext cx="2959920" cy="445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325B8F2-A980-4C2B-AE27-5BC9CDF028D3}"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1144440" y="685800"/>
            <a:ext cx="4557600" cy="3417840"/>
          </a:xfrm>
          <a:prstGeom prst="rect">
            <a:avLst/>
          </a:prstGeom>
        </p:spPr>
      </p:sp>
      <p:sp>
        <p:nvSpPr>
          <p:cNvPr id="164" name="PlaceHolder 2"/>
          <p:cNvSpPr>
            <a:spLocks noGrp="1"/>
          </p:cNvSpPr>
          <p:nvPr>
            <p:ph type="body"/>
          </p:nvPr>
        </p:nvSpPr>
        <p:spPr>
          <a:xfrm>
            <a:off x="685800" y="4343400"/>
            <a:ext cx="5474520" cy="4102920"/>
          </a:xfrm>
          <a:prstGeom prst="rect">
            <a:avLst/>
          </a:prstGeom>
        </p:spPr>
        <p:txBody>
          <a:bodyPr lIns="0" rIns="0" tIns="0" bIns="0">
            <a:noAutofit/>
          </a:bodyPr>
          <a:p>
            <a:pPr marL="216000" indent="-204480">
              <a:lnSpc>
                <a:spcPct val="100000"/>
              </a:lnSpc>
              <a:tabLst>
                <a:tab algn="l" pos="0"/>
              </a:tabLst>
            </a:pPr>
            <a:r>
              <a:rPr b="0" lang="ru-RU" sz="1400" spc="-1" strike="noStrike">
                <a:solidFill>
                  <a:srgbClr val="000000"/>
                </a:solidFill>
                <a:latin typeface="+mn-lt"/>
                <a:ea typeface="+mn-ea"/>
              </a:rPr>
              <a:t>Сигналы речевого диапазона частот занимают полосу от 300 до 3400 Гц, то есть являются широкополосными.</a:t>
            </a:r>
            <a:endParaRPr b="0" lang="ru-RU" sz="1400" spc="-1" strike="noStrike">
              <a:latin typeface="Arial"/>
            </a:endParaRPr>
          </a:p>
          <a:p>
            <a:pPr marL="216000" indent="-204480">
              <a:lnSpc>
                <a:spcPct val="100000"/>
              </a:lnSpc>
              <a:tabLst>
                <a:tab algn="l" pos="0"/>
              </a:tabLst>
            </a:pPr>
            <a:r>
              <a:rPr b="0" lang="ru-RU" sz="1400" spc="-1" strike="noStrike">
                <a:solidFill>
                  <a:srgbClr val="000000"/>
                </a:solidFill>
                <a:latin typeface="+mn-lt"/>
                <a:ea typeface="+mn-ea"/>
              </a:rPr>
              <a:t>Для обработки звука МР используются в сочетании с формирователями луча. Это процессоры, которые обеспечивают частотно-зависимый отклик для каждого канала МР. Различают</a:t>
            </a:r>
            <a:endParaRPr b="0" lang="ru-RU" sz="1400" spc="-1" strike="noStrike">
              <a:latin typeface="Arial"/>
            </a:endParaRPr>
          </a:p>
          <a:p>
            <a:pPr marL="216000" indent="-204480">
              <a:lnSpc>
                <a:spcPct val="100000"/>
              </a:lnSpc>
              <a:tabLst>
                <a:tab algn="l" pos="0"/>
              </a:tabLst>
            </a:pPr>
            <a:endParaRPr b="0" lang="ru-RU" sz="1400" spc="-1" strike="noStrike">
              <a:latin typeface="Arial"/>
            </a:endParaRPr>
          </a:p>
          <a:p>
            <a:pPr marL="216000" indent="-204480">
              <a:lnSpc>
                <a:spcPct val="100000"/>
              </a:lnSpc>
              <a:tabLst>
                <a:tab algn="l" pos="0"/>
              </a:tabLst>
            </a:pPr>
            <a:endParaRPr b="0" lang="ru-RU" sz="1400" spc="-1" strike="noStrike">
              <a:latin typeface="Arial"/>
            </a:endParaRPr>
          </a:p>
          <a:p>
            <a:pPr marL="216000" indent="-204480">
              <a:lnSpc>
                <a:spcPct val="100000"/>
              </a:lnSpc>
              <a:tabLst>
                <a:tab algn="l" pos="0"/>
              </a:tabLst>
            </a:pPr>
            <a:r>
              <a:rPr b="0" lang="ru-RU" sz="1400" spc="-1" strike="noStrike">
                <a:solidFill>
                  <a:srgbClr val="000000"/>
                </a:solidFill>
                <a:latin typeface="Arial"/>
                <a:ea typeface="+mn-ea"/>
              </a:rPr>
              <a:t>Частотный ФЛ, который разбивает спектр принятых сигналов на диапазоны и умножает каждый диапазон на соответствующие коэффициенты, и временной,  который  обеспечивает  частотно  зависимые коэффициенты с помощью линий задержки КИХ фильтров, расположенных в канале каждого сенсора. В данной работе я работал с временным формирователем луча</a:t>
            </a:r>
            <a:endParaRPr b="0" lang="ru-RU" sz="1400" spc="-1" strike="noStrike">
              <a:latin typeface="Arial"/>
            </a:endParaRPr>
          </a:p>
        </p:txBody>
      </p:sp>
      <p:sp>
        <p:nvSpPr>
          <p:cNvPr id="165" name="CustomShape 3"/>
          <p:cNvSpPr/>
          <p:nvPr/>
        </p:nvSpPr>
        <p:spPr>
          <a:xfrm>
            <a:off x="3884760" y="8685360"/>
            <a:ext cx="2959920" cy="445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F3E8692-4888-4522-9229-B95E497D355F}"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1144440" y="685800"/>
            <a:ext cx="4557600" cy="3417840"/>
          </a:xfrm>
          <a:prstGeom prst="rect">
            <a:avLst/>
          </a:prstGeom>
        </p:spPr>
      </p:sp>
      <p:sp>
        <p:nvSpPr>
          <p:cNvPr id="167" name="PlaceHolder 2"/>
          <p:cNvSpPr>
            <a:spLocks noGrp="1"/>
          </p:cNvSpPr>
          <p:nvPr>
            <p:ph type="body"/>
          </p:nvPr>
        </p:nvSpPr>
        <p:spPr>
          <a:xfrm>
            <a:off x="685800" y="4343400"/>
            <a:ext cx="5474520" cy="4102920"/>
          </a:xfrm>
          <a:prstGeom prst="rect">
            <a:avLst/>
          </a:prstGeom>
        </p:spPr>
        <p:txBody>
          <a:bodyPr lIns="0" rIns="0" tIns="0" bIns="0">
            <a:noAutofit/>
          </a:bodyPr>
          <a:p>
            <a:pPr marL="216000" indent="-210960">
              <a:lnSpc>
                <a:spcPct val="100000"/>
              </a:lnSpc>
              <a:tabLst>
                <a:tab algn="l" pos="0"/>
              </a:tabLst>
            </a:pPr>
            <a:r>
              <a:rPr b="0" lang="ru-RU" sz="1400" spc="-1" strike="noStrike">
                <a:latin typeface="+mn-lt"/>
              </a:rPr>
              <a:t>Формирователь луча можно рассматривать как разновидность фильтра. Частотно-ВременнОй фильтр используются для приема сигнала и увеличения или уменьшения его отдельных частотных компонент</a:t>
            </a:r>
            <a:endParaRPr b="0" lang="ru-RU" sz="1400" spc="-1" strike="noStrike">
              <a:latin typeface="Arial"/>
            </a:endParaRPr>
          </a:p>
          <a:p>
            <a:pPr marL="216000" indent="-210960">
              <a:lnSpc>
                <a:spcPct val="100000"/>
              </a:lnSpc>
              <a:tabLst>
                <a:tab algn="l" pos="0"/>
              </a:tabLst>
            </a:pPr>
            <a:r>
              <a:rPr b="0" lang="ru-RU" sz="1400" spc="-1" strike="noStrike">
                <a:latin typeface="+mn-lt"/>
              </a:rPr>
              <a:t>А роль ФЛ состоит в увеличении сигналов с определенного направления и уменьшении сигналов со всех других направлений</a:t>
            </a:r>
            <a:endParaRPr b="0" lang="ru-RU" sz="1400" spc="-1" strike="noStrike">
              <a:latin typeface="Arial"/>
            </a:endParaRPr>
          </a:p>
        </p:txBody>
      </p:sp>
      <p:sp>
        <p:nvSpPr>
          <p:cNvPr id="168" name="CustomShape 3"/>
          <p:cNvSpPr/>
          <p:nvPr/>
        </p:nvSpPr>
        <p:spPr>
          <a:xfrm>
            <a:off x="3884760" y="8685360"/>
            <a:ext cx="2959920" cy="445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CA1BC07-4301-420D-81BB-C97EE816D010}"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144440" y="685800"/>
            <a:ext cx="4557600" cy="3417840"/>
          </a:xfrm>
          <a:prstGeom prst="rect">
            <a:avLst/>
          </a:prstGeom>
        </p:spPr>
      </p:sp>
      <p:sp>
        <p:nvSpPr>
          <p:cNvPr id="170" name="PlaceHolder 2"/>
          <p:cNvSpPr>
            <a:spLocks noGrp="1"/>
          </p:cNvSpPr>
          <p:nvPr>
            <p:ph type="body"/>
          </p:nvPr>
        </p:nvSpPr>
        <p:spPr>
          <a:xfrm>
            <a:off x="685800" y="4343400"/>
            <a:ext cx="5474520" cy="4102920"/>
          </a:xfrm>
          <a:prstGeom prst="rect">
            <a:avLst/>
          </a:prstGeom>
        </p:spPr>
        <p:txBody>
          <a:bodyPr lIns="0" rIns="0" tIns="0" bIns="0">
            <a:noAutofit/>
          </a:bodyPr>
          <a:p>
            <a:pPr marL="216000" indent="-204480">
              <a:lnSpc>
                <a:spcPct val="100000"/>
              </a:lnSpc>
              <a:tabLst>
                <a:tab algn="l" pos="0"/>
              </a:tabLst>
            </a:pPr>
            <a:r>
              <a:rPr b="0" lang="ru-RU" sz="1200" spc="-1" strike="noStrike">
                <a:solidFill>
                  <a:srgbClr val="000000"/>
                </a:solidFill>
                <a:latin typeface="+mn-lt"/>
                <a:ea typeface="+mn-ea"/>
              </a:rPr>
              <a:t>Существует два подхода пространственной фильтрации. </a:t>
            </a:r>
            <a:endParaRPr b="0" lang="ru-RU" sz="1200" spc="-1" strike="noStrike">
              <a:latin typeface="Arial"/>
            </a:endParaRPr>
          </a:p>
          <a:p>
            <a:pPr marL="216000" indent="-204480">
              <a:lnSpc>
                <a:spcPct val="100000"/>
              </a:lnSpc>
              <a:tabLst>
                <a:tab algn="l" pos="0"/>
              </a:tabLst>
            </a:pPr>
            <a:r>
              <a:rPr b="0" lang="ru-RU" sz="1200" spc="-1" strike="noStrike">
                <a:solidFill>
                  <a:srgbClr val="000000"/>
                </a:solidFill>
                <a:latin typeface="+mn-lt"/>
                <a:ea typeface="+mn-ea"/>
              </a:rPr>
              <a:t>В первом случае работа ФЛ не зависит от входных данных. Применяется в стационарной помеховой обстановке, где мы априори знаем положения источников помех.</a:t>
            </a:r>
            <a:endParaRPr b="0" lang="ru-RU" sz="1200" spc="-1" strike="noStrike">
              <a:latin typeface="Arial"/>
            </a:endParaRPr>
          </a:p>
          <a:p>
            <a:pPr marL="216000" indent="-204480">
              <a:lnSpc>
                <a:spcPct val="100000"/>
              </a:lnSpc>
              <a:tabLst>
                <a:tab algn="l" pos="0"/>
              </a:tabLst>
            </a:pPr>
            <a:r>
              <a:rPr b="0" lang="ru-RU" sz="1200" spc="-1" strike="noStrike">
                <a:solidFill>
                  <a:srgbClr val="000000"/>
                </a:solidFill>
                <a:latin typeface="+mn-lt"/>
                <a:ea typeface="+mn-ea"/>
              </a:rPr>
              <a:t>Во втором подходе ФЛ определяет статистику входных данных и адаптирует коэффициенты к оптимальному с точки зрения определенных критериев решению. Такой алгоритм работоспособен в динамической помеховой обстановке. </a:t>
            </a:r>
            <a:endParaRPr b="0" lang="ru-RU" sz="1200" spc="-1" strike="noStrike">
              <a:latin typeface="Arial"/>
            </a:endParaRPr>
          </a:p>
          <a:p>
            <a:pPr marL="216000" indent="-204480">
              <a:lnSpc>
                <a:spcPct val="100000"/>
              </a:lnSpc>
              <a:tabLst>
                <a:tab algn="l" pos="0"/>
              </a:tabLst>
            </a:pPr>
            <a:endParaRPr b="0" lang="ru-RU" sz="1200" spc="-1" strike="noStrike">
              <a:latin typeface="Arial"/>
            </a:endParaRPr>
          </a:p>
        </p:txBody>
      </p:sp>
      <p:sp>
        <p:nvSpPr>
          <p:cNvPr id="171" name="CustomShape 3"/>
          <p:cNvSpPr/>
          <p:nvPr/>
        </p:nvSpPr>
        <p:spPr>
          <a:xfrm>
            <a:off x="3884760" y="8685360"/>
            <a:ext cx="2959920" cy="445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C0231C5-2543-4C45-8540-68C80FA2A79C}"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1144440" y="685800"/>
            <a:ext cx="4557600" cy="3417840"/>
          </a:xfrm>
          <a:prstGeom prst="rect">
            <a:avLst/>
          </a:prstGeom>
        </p:spPr>
      </p:sp>
      <p:sp>
        <p:nvSpPr>
          <p:cNvPr id="173" name="PlaceHolder 2"/>
          <p:cNvSpPr>
            <a:spLocks noGrp="1"/>
          </p:cNvSpPr>
          <p:nvPr>
            <p:ph type="body"/>
          </p:nvPr>
        </p:nvSpPr>
        <p:spPr>
          <a:xfrm>
            <a:off x="685800" y="4343400"/>
            <a:ext cx="5474520" cy="4102920"/>
          </a:xfrm>
          <a:prstGeom prst="rect">
            <a:avLst/>
          </a:prstGeom>
        </p:spPr>
        <p:txBody>
          <a:bodyPr lIns="0" rIns="0" tIns="0" bIns="0">
            <a:noAutofit/>
          </a:bodyPr>
          <a:p>
            <a:pPr marL="216000" indent="-204480">
              <a:lnSpc>
                <a:spcPct val="100000"/>
              </a:lnSpc>
              <a:tabLst>
                <a:tab algn="l" pos="0"/>
              </a:tabLst>
            </a:pPr>
            <a:r>
              <a:rPr b="0" lang="ru-RU" sz="1200" spc="-1" strike="noStrike">
                <a:solidFill>
                  <a:srgbClr val="000000"/>
                </a:solidFill>
                <a:latin typeface="+mn-lt"/>
                <a:ea typeface="+mn-ea"/>
              </a:rPr>
              <a:t>Один из подходов адаптивной пространственной фильтрации состоит в минимизации целевой функции при выполнении линейных ограничений. Были рассмотрены 2 традиционных адаптивных алгоритма </a:t>
            </a:r>
            <a:r>
              <a:rPr b="0" lang="en-US" sz="1200" spc="-1" strike="noStrike">
                <a:solidFill>
                  <a:srgbClr val="000000"/>
                </a:solidFill>
                <a:latin typeface="+mn-lt"/>
                <a:ea typeface="+mn-ea"/>
              </a:rPr>
              <a:t>LC LMS, LC RLS.</a:t>
            </a:r>
            <a:endParaRPr b="0" lang="ru-RU" sz="1200" spc="-1" strike="noStrike">
              <a:latin typeface="Arial"/>
            </a:endParaRPr>
          </a:p>
          <a:p>
            <a:pPr marL="216000" indent="-204480">
              <a:lnSpc>
                <a:spcPct val="100000"/>
              </a:lnSpc>
              <a:tabLst>
                <a:tab algn="l" pos="0"/>
              </a:tabLst>
            </a:pPr>
            <a:r>
              <a:rPr b="0" lang="ru-RU" sz="1200" spc="-1" strike="noStrike">
                <a:solidFill>
                  <a:srgbClr val="000000"/>
                </a:solidFill>
                <a:latin typeface="+mn-lt"/>
                <a:ea typeface="+mn-ea"/>
              </a:rPr>
              <a:t>RLS алгоритм имеет более высокую скорость сходимости, но в то же время более вычислительно затратен</a:t>
            </a:r>
            <a:endParaRPr b="0" lang="ru-RU" sz="1200" spc="-1" strike="noStrike">
              <a:latin typeface="Arial"/>
            </a:endParaRPr>
          </a:p>
        </p:txBody>
      </p:sp>
      <p:sp>
        <p:nvSpPr>
          <p:cNvPr id="174" name="CustomShape 3"/>
          <p:cNvSpPr/>
          <p:nvPr/>
        </p:nvSpPr>
        <p:spPr>
          <a:xfrm>
            <a:off x="3884760" y="8685360"/>
            <a:ext cx="2959920" cy="445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3D15735-6A5B-4FE5-A4E8-CB8187F43765}"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1144440" y="685800"/>
            <a:ext cx="4557960" cy="3418200"/>
          </a:xfrm>
          <a:prstGeom prst="rect">
            <a:avLst/>
          </a:prstGeom>
        </p:spPr>
      </p:sp>
      <p:sp>
        <p:nvSpPr>
          <p:cNvPr id="176" name="PlaceHolder 2"/>
          <p:cNvSpPr>
            <a:spLocks noGrp="1"/>
          </p:cNvSpPr>
          <p:nvPr>
            <p:ph type="body"/>
          </p:nvPr>
        </p:nvSpPr>
        <p:spPr>
          <a:xfrm>
            <a:off x="685800" y="4343400"/>
            <a:ext cx="5474520" cy="4102920"/>
          </a:xfrm>
          <a:prstGeom prst="rect">
            <a:avLst/>
          </a:prstGeom>
        </p:spPr>
        <p:txBody>
          <a:bodyPr lIns="0" rIns="0" tIns="0" bIns="0">
            <a:noAutofit/>
          </a:bodyPr>
          <a:p>
            <a:pPr marL="216000" indent="-204480">
              <a:lnSpc>
                <a:spcPct val="100000"/>
              </a:lnSpc>
              <a:tabLst>
                <a:tab algn="l" pos="0"/>
              </a:tabLst>
            </a:pPr>
            <a:r>
              <a:rPr b="0" lang="ru-RU" sz="2000" spc="-1" strike="noStrike">
                <a:latin typeface="Arial"/>
              </a:rPr>
              <a:t>Для последующего моделирования была использована линейная эквидистантная микрофонная решетка с расстоянием между микрофонами 4 см. </a:t>
            </a:r>
            <a:endParaRPr b="0" lang="ru-RU" sz="2000" spc="-1" strike="noStrike">
              <a:latin typeface="Arial"/>
            </a:endParaRPr>
          </a:p>
          <a:p>
            <a:pPr marL="216000" indent="-204480">
              <a:lnSpc>
                <a:spcPct val="100000"/>
              </a:lnSpc>
              <a:tabLst>
                <a:tab algn="l" pos="0"/>
              </a:tabLst>
            </a:pPr>
            <a:r>
              <a:rPr b="0" lang="ru-RU" sz="2000" spc="-1" strike="noStrike">
                <a:latin typeface="Arial"/>
              </a:rPr>
              <a:t>Ею был осуществлен прием смеси полезного сигнала с направления 0 град азимута и помехи – с направления 60 град.</a:t>
            </a:r>
            <a:endParaRPr b="0" lang="ru-RU" sz="2000" spc="-1" strike="noStrike">
              <a:latin typeface="Arial"/>
            </a:endParaRPr>
          </a:p>
        </p:txBody>
      </p:sp>
      <p:sp>
        <p:nvSpPr>
          <p:cNvPr id="177" name="CustomShape 3"/>
          <p:cNvSpPr/>
          <p:nvPr/>
        </p:nvSpPr>
        <p:spPr>
          <a:xfrm>
            <a:off x="3884760" y="8685360"/>
            <a:ext cx="2959920" cy="445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C0DCAF9-90EA-4703-8C81-0CD09ED90BDF}"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1144440" y="685800"/>
            <a:ext cx="4557600" cy="3417840"/>
          </a:xfrm>
          <a:prstGeom prst="rect">
            <a:avLst/>
          </a:prstGeom>
        </p:spPr>
      </p:sp>
      <p:sp>
        <p:nvSpPr>
          <p:cNvPr id="179" name="PlaceHolder 2"/>
          <p:cNvSpPr>
            <a:spLocks noGrp="1"/>
          </p:cNvSpPr>
          <p:nvPr>
            <p:ph type="body"/>
          </p:nvPr>
        </p:nvSpPr>
        <p:spPr>
          <a:xfrm>
            <a:off x="685800" y="4343400"/>
            <a:ext cx="5474520" cy="4102920"/>
          </a:xfrm>
          <a:prstGeom prst="rect">
            <a:avLst/>
          </a:prstGeom>
        </p:spPr>
        <p:txBody>
          <a:bodyPr lIns="0" rIns="0" tIns="0" bIns="0">
            <a:noAutofit/>
          </a:bodyPr>
          <a:p>
            <a:pPr marL="216000" indent="-204480">
              <a:lnSpc>
                <a:spcPct val="100000"/>
              </a:lnSpc>
              <a:tabLst>
                <a:tab algn="l" pos="0"/>
              </a:tabLst>
            </a:pPr>
            <a:r>
              <a:rPr b="0" lang="ru-RU" sz="1200" spc="-1" strike="noStrike">
                <a:solidFill>
                  <a:srgbClr val="000000"/>
                </a:solidFill>
                <a:latin typeface="+mn-lt"/>
                <a:ea typeface="+mn-ea"/>
              </a:rPr>
              <a:t>Для оценки работы адаптивных формирователей луча помимо традиционного расчета ОСШ, применялась одна из техник объективной оценки качества, разборчивости речи. ОСШ не дает понимание насколько речь стала разборчивее. Полезный сигнал может сильно искажаться, оставаясь при этом</a:t>
            </a:r>
            <a:endParaRPr b="0" lang="ru-RU" sz="1200" spc="-1" strike="noStrike">
              <a:latin typeface="Arial"/>
            </a:endParaRPr>
          </a:p>
          <a:p>
            <a:pPr marL="216000" indent="-204480">
              <a:lnSpc>
                <a:spcPct val="100000"/>
              </a:lnSpc>
              <a:tabLst>
                <a:tab algn="l" pos="0"/>
              </a:tabLst>
            </a:pPr>
            <a:r>
              <a:rPr b="0" lang="ru-RU" sz="1200" spc="-1" strike="noStrike">
                <a:solidFill>
                  <a:srgbClr val="000000"/>
                </a:solidFill>
                <a:latin typeface="+mn-lt"/>
                <a:ea typeface="+mn-ea"/>
              </a:rPr>
              <a:t>очень мощным </a:t>
            </a:r>
            <a:endParaRPr b="0" lang="ru-RU" sz="1200" spc="-1" strike="noStrike">
              <a:latin typeface="Arial"/>
            </a:endParaRPr>
          </a:p>
          <a:p>
            <a:pPr marL="216000" indent="-204480">
              <a:lnSpc>
                <a:spcPct val="100000"/>
              </a:lnSpc>
              <a:tabLst>
                <a:tab algn="l" pos="0"/>
              </a:tabLst>
            </a:pPr>
            <a:endParaRPr b="0" lang="ru-RU" sz="1200" spc="-1" strike="noStrike">
              <a:latin typeface="Arial"/>
            </a:endParaRPr>
          </a:p>
          <a:p>
            <a:pPr marL="216000" indent="-204480">
              <a:lnSpc>
                <a:spcPct val="100000"/>
              </a:lnSpc>
              <a:tabLst>
                <a:tab algn="l" pos="0"/>
              </a:tabLst>
            </a:pPr>
            <a:r>
              <a:rPr b="0" lang="ru-RU" sz="1200" spc="-1" strike="noStrike">
                <a:solidFill>
                  <a:srgbClr val="000000"/>
                </a:solidFill>
                <a:latin typeface="+mn-lt"/>
                <a:ea typeface="+mn-ea"/>
              </a:rPr>
              <a:t>Для определения качества передачи речи в PESQ предусмотрено сравнение входного, или эталонного, сигнала с его искаженной версией на выходе системы связи. Этот процесс схематично показан на рисунке. Алгоритм PESQ оценивает качество речи по пятибалльной шкале – от 1 до 5. </a:t>
            </a:r>
            <a:endParaRPr b="0" lang="ru-RU" sz="1200" spc="-1" strike="noStrike">
              <a:latin typeface="Arial"/>
            </a:endParaRPr>
          </a:p>
        </p:txBody>
      </p:sp>
      <p:sp>
        <p:nvSpPr>
          <p:cNvPr id="180" name="CustomShape 3"/>
          <p:cNvSpPr/>
          <p:nvPr/>
        </p:nvSpPr>
        <p:spPr>
          <a:xfrm>
            <a:off x="3884760" y="8685360"/>
            <a:ext cx="2959920" cy="445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3E29471-F29A-4846-83A3-F6DD3DFE0E91}"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правки текста </a:t>
            </a:r>
            <a:r>
              <a:rPr b="0" lang="ru-RU" sz="4400" spc="-1" strike="noStrike">
                <a:latin typeface="Arial"/>
              </a:rPr>
              <a:t>заглавия щёлкните </a:t>
            </a:r>
            <a:r>
              <a:rPr b="0" lang="ru-RU" sz="4400" spc="-1" strike="noStrike">
                <a:latin typeface="Arial"/>
              </a:rPr>
              <a:t>мышью</a:t>
            </a:r>
            <a:endParaRPr b="0" lang="ru-R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a:t>
            </a:r>
            <a:r>
              <a:rPr b="0" lang="ru-RU" sz="4400" spc="-1" strike="noStrike">
                <a:latin typeface="Arial"/>
              </a:rPr>
              <a:t>правки </a:t>
            </a:r>
            <a:r>
              <a:rPr b="0" lang="ru-RU" sz="4400" spc="-1" strike="noStrike">
                <a:latin typeface="Arial"/>
              </a:rPr>
              <a:t>текста </a:t>
            </a:r>
            <a:r>
              <a:rPr b="0" lang="ru-RU" sz="4400" spc="-1" strike="noStrike">
                <a:latin typeface="Arial"/>
              </a:rPr>
              <a:t>заглави</a:t>
            </a:r>
            <a:r>
              <a:rPr b="0" lang="ru-RU" sz="4400" spc="-1" strike="noStrike">
                <a:latin typeface="Arial"/>
              </a:rPr>
              <a:t>я </a:t>
            </a:r>
            <a:r>
              <a:rPr b="0" lang="ru-RU" sz="4400" spc="-1" strike="noStrike">
                <a:latin typeface="Arial"/>
              </a:rPr>
              <a:t>щёлкни</a:t>
            </a:r>
            <a:r>
              <a:rPr b="0" lang="ru-RU" sz="4400" spc="-1" strike="noStrike">
                <a:latin typeface="Arial"/>
              </a:rPr>
              <a:t>те </a:t>
            </a:r>
            <a:r>
              <a:rPr b="0" lang="ru-RU" sz="4400" spc="-1" strike="noStrike">
                <a:latin typeface="Arial"/>
              </a:rPr>
              <a:t>мышью</a:t>
            </a:r>
            <a:endParaRPr b="0" lang="ru-RU"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3.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2130480"/>
            <a:ext cx="7760520" cy="1458000"/>
          </a:xfrm>
          <a:prstGeom prst="rect">
            <a:avLst/>
          </a:prstGeom>
          <a:noFill/>
          <a:ln>
            <a:noFill/>
          </a:ln>
        </p:spPr>
        <p:style>
          <a:lnRef idx="0"/>
          <a:fillRef idx="0"/>
          <a:effectRef idx="0"/>
          <a:fontRef idx="minor"/>
        </p:style>
        <p:txBody>
          <a:bodyPr lIns="90000" rIns="90000" tIns="45000" bIns="45000" anchor="ctr">
            <a:normAutofit fontScale="73000"/>
          </a:bodyPr>
          <a:p>
            <a:pPr algn="ctr">
              <a:lnSpc>
                <a:spcPct val="100000"/>
              </a:lnSpc>
            </a:pPr>
            <a:r>
              <a:rPr b="0" lang="ru-RU" sz="4400" spc="-1" strike="noStrike">
                <a:solidFill>
                  <a:srgbClr val="000000"/>
                </a:solidFill>
                <a:latin typeface="Calibri"/>
                <a:ea typeface="DejaVu Sans"/>
              </a:rPr>
              <a:t>Временные адаптивные алгоритмы пространственной фильтрации в линейных МР</a:t>
            </a:r>
            <a:endParaRPr b="0" lang="ru-RU" sz="4400" spc="-1" strike="noStrike">
              <a:latin typeface="Arial"/>
            </a:endParaRPr>
          </a:p>
        </p:txBody>
      </p:sp>
      <p:sp>
        <p:nvSpPr>
          <p:cNvPr id="83" name="CustomShape 2"/>
          <p:cNvSpPr/>
          <p:nvPr/>
        </p:nvSpPr>
        <p:spPr>
          <a:xfrm>
            <a:off x="1371600" y="3886200"/>
            <a:ext cx="6388920" cy="1740600"/>
          </a:xfrm>
          <a:prstGeom prst="rect">
            <a:avLst/>
          </a:prstGeom>
          <a:noFill/>
          <a:ln>
            <a:noFill/>
          </a:ln>
        </p:spPr>
        <p:style>
          <a:lnRef idx="0"/>
          <a:fillRef idx="0"/>
          <a:effectRef idx="0"/>
          <a:fontRef idx="minor"/>
        </p:style>
      </p:sp>
      <p:graphicFrame>
        <p:nvGraphicFramePr>
          <p:cNvPr id="84" name="Table 3"/>
          <p:cNvGraphicFramePr/>
          <p:nvPr/>
        </p:nvGraphicFramePr>
        <p:xfrm>
          <a:off x="2627640" y="5445360"/>
          <a:ext cx="6515640" cy="849960"/>
        </p:xfrm>
        <a:graphic>
          <a:graphicData uri="http://schemas.openxmlformats.org/drawingml/2006/table">
            <a:tbl>
              <a:tblPr/>
              <a:tblGrid>
                <a:gridCol w="2168280"/>
                <a:gridCol w="2270520"/>
                <a:gridCol w="2077200"/>
              </a:tblGrid>
              <a:tr h="425160">
                <a:tc>
                  <a:txBody>
                    <a:bodyPr lIns="68400" rIns="68400">
                      <a:noAutofit/>
                    </a:bodyPr>
                    <a:p>
                      <a:pPr>
                        <a:lnSpc>
                          <a:spcPct val="150000"/>
                        </a:lnSpc>
                        <a:spcAft>
                          <a:spcPts val="799"/>
                        </a:spcAft>
                      </a:pPr>
                      <a:r>
                        <a:rPr b="0" lang="ru-RU" sz="2000" spc="-1" strike="noStrike">
                          <a:solidFill>
                            <a:srgbClr val="000000"/>
                          </a:solidFill>
                          <a:latin typeface="Arial"/>
                        </a:rPr>
                        <a:t>Обучающийся:</a:t>
                      </a:r>
                      <a:endParaRPr b="0" lang="ru-RU" sz="2000" spc="-1" strike="noStrike">
                        <a:latin typeface="Arial"/>
                      </a:endParaRPr>
                    </a:p>
                  </a:txBody>
                  <a:tcPr marL="68400" marR="68400">
                    <a:lnL w="12240">
                      <a:noFill/>
                    </a:lnL>
                    <a:lnR w="12240">
                      <a:noFill/>
                    </a:lnR>
                    <a:lnT w="12240">
                      <a:noFill/>
                    </a:lnT>
                    <a:lnB w="12240">
                      <a:noFill/>
                    </a:lnB>
                    <a:noFill/>
                  </a:tcPr>
                </a:tc>
                <a:tc>
                  <a:txBody>
                    <a:bodyPr lIns="68400" rIns="68400">
                      <a:noAutofit/>
                    </a:bodyPr>
                    <a:p>
                      <a:pPr>
                        <a:lnSpc>
                          <a:spcPct val="150000"/>
                        </a:lnSpc>
                        <a:spcAft>
                          <a:spcPts val="799"/>
                        </a:spcAft>
                      </a:pPr>
                      <a:r>
                        <a:rPr b="0" lang="ru-RU" sz="2000" spc="-1" strike="noStrike">
                          <a:solidFill>
                            <a:srgbClr val="000000"/>
                          </a:solidFill>
                          <a:latin typeface="Arial"/>
                        </a:rPr>
                        <a:t> </a:t>
                      </a:r>
                      <a:endParaRPr b="0" lang="ru-RU" sz="2000" spc="-1" strike="noStrike">
                        <a:latin typeface="Arial"/>
                      </a:endParaRPr>
                    </a:p>
                  </a:txBody>
                  <a:tcPr marL="68400" marR="68400">
                    <a:lnL w="12240">
                      <a:noFill/>
                    </a:lnL>
                    <a:lnR w="12240">
                      <a:noFill/>
                    </a:lnR>
                    <a:lnT w="12240">
                      <a:noFill/>
                    </a:lnT>
                    <a:lnB w="12240">
                      <a:noFill/>
                    </a:lnB>
                    <a:noFill/>
                  </a:tcPr>
                </a:tc>
                <a:tc>
                  <a:txBody>
                    <a:bodyPr lIns="68400" rIns="68400">
                      <a:noAutofit/>
                    </a:bodyPr>
                    <a:p>
                      <a:pPr>
                        <a:lnSpc>
                          <a:spcPct val="150000"/>
                        </a:lnSpc>
                        <a:spcAft>
                          <a:spcPts val="799"/>
                        </a:spcAft>
                      </a:pPr>
                      <a:r>
                        <a:rPr b="0" lang="ru-RU" sz="2000" spc="-1" strike="noStrike">
                          <a:solidFill>
                            <a:srgbClr val="000000"/>
                          </a:solidFill>
                          <a:latin typeface="Arial"/>
                          <a:ea typeface="DejaVu Sans"/>
                        </a:rPr>
                        <a:t>Усиков Д.А.</a:t>
                      </a:r>
                      <a:endParaRPr b="0" lang="ru-RU" sz="2000" spc="-1" strike="noStrike">
                        <a:latin typeface="Arial"/>
                      </a:endParaRPr>
                    </a:p>
                  </a:txBody>
                  <a:tcPr marL="68400" marR="68400">
                    <a:lnL w="12240">
                      <a:noFill/>
                    </a:lnL>
                    <a:lnR w="12240">
                      <a:noFill/>
                    </a:lnR>
                    <a:lnT w="12240">
                      <a:noFill/>
                    </a:lnT>
                    <a:lnB w="12240">
                      <a:noFill/>
                    </a:lnB>
                    <a:noFill/>
                  </a:tcPr>
                </a:tc>
              </a:tr>
              <a:tr h="425160">
                <a:tc>
                  <a:txBody>
                    <a:bodyPr lIns="68400" rIns="68400">
                      <a:noAutofit/>
                    </a:bodyPr>
                    <a:p>
                      <a:pPr>
                        <a:lnSpc>
                          <a:spcPct val="150000"/>
                        </a:lnSpc>
                        <a:spcAft>
                          <a:spcPts val="799"/>
                        </a:spcAft>
                      </a:pPr>
                      <a:r>
                        <a:rPr b="0" lang="ru-RU" sz="2000" spc="-1" strike="noStrike">
                          <a:solidFill>
                            <a:srgbClr val="000000"/>
                          </a:solidFill>
                          <a:latin typeface="Arial"/>
                        </a:rPr>
                        <a:t>Руководитель:</a:t>
                      </a:r>
                      <a:endParaRPr b="0" lang="ru-RU" sz="2000" spc="-1" strike="noStrike">
                        <a:latin typeface="Arial"/>
                      </a:endParaRPr>
                    </a:p>
                  </a:txBody>
                  <a:tcPr marL="68400" marR="68400">
                    <a:lnL w="12240">
                      <a:noFill/>
                    </a:lnL>
                    <a:lnR w="12240">
                      <a:noFill/>
                    </a:lnR>
                    <a:lnT w="12240">
                      <a:noFill/>
                    </a:lnT>
                    <a:lnB w="12240">
                      <a:noFill/>
                    </a:lnB>
                    <a:noFill/>
                  </a:tcPr>
                </a:tc>
                <a:tc>
                  <a:txBody>
                    <a:bodyPr lIns="68400" rIns="68400">
                      <a:noAutofit/>
                    </a:bodyPr>
                    <a:p>
                      <a:pPr>
                        <a:lnSpc>
                          <a:spcPct val="150000"/>
                        </a:lnSpc>
                        <a:spcAft>
                          <a:spcPts val="799"/>
                        </a:spcAft>
                      </a:pPr>
                      <a:r>
                        <a:rPr b="0" lang="ru-RU" sz="2000" spc="-1" strike="noStrike">
                          <a:solidFill>
                            <a:srgbClr val="000000"/>
                          </a:solidFill>
                          <a:latin typeface="Arial"/>
                        </a:rPr>
                        <a:t>д. ф.-м. н, проф.</a:t>
                      </a:r>
                      <a:endParaRPr b="0" lang="ru-RU" sz="2000" spc="-1" strike="noStrike">
                        <a:latin typeface="Arial"/>
                      </a:endParaRPr>
                    </a:p>
                  </a:txBody>
                  <a:tcPr marL="68400" marR="68400">
                    <a:lnL w="12240">
                      <a:noFill/>
                    </a:lnL>
                    <a:lnR w="12240">
                      <a:noFill/>
                    </a:lnR>
                    <a:lnT w="12240">
                      <a:noFill/>
                    </a:lnT>
                    <a:lnB w="12240">
                      <a:noFill/>
                    </a:lnB>
                    <a:noFill/>
                  </a:tcPr>
                </a:tc>
                <a:tc>
                  <a:txBody>
                    <a:bodyPr lIns="68400" rIns="68400">
                      <a:noAutofit/>
                    </a:bodyPr>
                    <a:p>
                      <a:pPr>
                        <a:lnSpc>
                          <a:spcPct val="150000"/>
                        </a:lnSpc>
                        <a:spcAft>
                          <a:spcPts val="799"/>
                        </a:spcAft>
                      </a:pPr>
                      <a:r>
                        <a:rPr b="0" lang="ru-RU" sz="2000" spc="-1" strike="noStrike">
                          <a:solidFill>
                            <a:srgbClr val="000000"/>
                          </a:solidFill>
                          <a:latin typeface="Arial"/>
                        </a:rPr>
                        <a:t>Аверина Л. И.</a:t>
                      </a:r>
                      <a:endParaRPr b="0" lang="ru-RU" sz="2000" spc="-1" strike="noStrike">
                        <a:latin typeface="Arial"/>
                      </a:endParaRPr>
                    </a:p>
                  </a:txBody>
                  <a:tcPr marL="68400" marR="6840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90000"/>
            <a:ext cx="8217720" cy="1131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Результаты моделирования</a:t>
            </a:r>
            <a:endParaRPr b="0" lang="ru-RU" sz="4400" spc="-1" strike="noStrike">
              <a:latin typeface="Arial"/>
            </a:endParaRPr>
          </a:p>
        </p:txBody>
      </p:sp>
      <p:sp>
        <p:nvSpPr>
          <p:cNvPr id="147" name="CustomShape 2"/>
          <p:cNvSpPr/>
          <p:nvPr/>
        </p:nvSpPr>
        <p:spPr>
          <a:xfrm>
            <a:off x="457200" y="1600200"/>
            <a:ext cx="8217720" cy="4514040"/>
          </a:xfrm>
          <a:prstGeom prst="rect">
            <a:avLst/>
          </a:prstGeom>
          <a:noFill/>
          <a:ln>
            <a:noFill/>
          </a:ln>
        </p:spPr>
        <p:style>
          <a:lnRef idx="0"/>
          <a:fillRef idx="0"/>
          <a:effectRef idx="0"/>
          <a:fontRef idx="minor"/>
        </p:style>
      </p:sp>
      <p:sp>
        <p:nvSpPr>
          <p:cNvPr id="148" name="CustomShape 3"/>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7F687605-72DB-4B33-8155-C871AD43B73F}" type="slidenum">
              <a:rPr b="0" lang="ru-RU" sz="2400" spc="-1" strike="noStrike">
                <a:solidFill>
                  <a:srgbClr val="000000"/>
                </a:solidFill>
                <a:latin typeface="Arial"/>
                <a:ea typeface="DejaVu Sans"/>
              </a:rPr>
              <a:t>&lt;номер&gt;</a:t>
            </a:fld>
            <a:endParaRPr b="0" lang="ru-RU" sz="2400" spc="-1" strike="noStrike">
              <a:latin typeface="Arial"/>
            </a:endParaRPr>
          </a:p>
        </p:txBody>
      </p:sp>
      <p:pic>
        <p:nvPicPr>
          <p:cNvPr id="149" name="Рисунок 148" descr=""/>
          <p:cNvPicPr/>
          <p:nvPr/>
        </p:nvPicPr>
        <p:blipFill>
          <a:blip r:embed="rId1"/>
          <a:stretch/>
        </p:blipFill>
        <p:spPr>
          <a:xfrm>
            <a:off x="648000" y="1411920"/>
            <a:ext cx="3505320" cy="2545200"/>
          </a:xfrm>
          <a:prstGeom prst="rect">
            <a:avLst/>
          </a:prstGeom>
          <a:ln>
            <a:noFill/>
          </a:ln>
        </p:spPr>
      </p:pic>
      <p:pic>
        <p:nvPicPr>
          <p:cNvPr id="150" name="Рисунок 149" descr=""/>
          <p:cNvPicPr/>
          <p:nvPr/>
        </p:nvPicPr>
        <p:blipFill>
          <a:blip r:embed="rId2"/>
          <a:stretch/>
        </p:blipFill>
        <p:spPr>
          <a:xfrm>
            <a:off x="656640" y="4207680"/>
            <a:ext cx="3505320" cy="2557440"/>
          </a:xfrm>
          <a:prstGeom prst="rect">
            <a:avLst/>
          </a:prstGeom>
          <a:ln>
            <a:noFill/>
          </a:ln>
        </p:spPr>
      </p:pic>
      <p:pic>
        <p:nvPicPr>
          <p:cNvPr id="151" name="Рисунок 150" descr=""/>
          <p:cNvPicPr/>
          <p:nvPr/>
        </p:nvPicPr>
        <p:blipFill>
          <a:blip r:embed="rId3"/>
          <a:stretch/>
        </p:blipFill>
        <p:spPr>
          <a:xfrm>
            <a:off x="4896000" y="1404000"/>
            <a:ext cx="3371400" cy="2625120"/>
          </a:xfrm>
          <a:prstGeom prst="rect">
            <a:avLst/>
          </a:prstGeom>
          <a:ln>
            <a:noFill/>
          </a:ln>
        </p:spPr>
      </p:pic>
      <p:pic>
        <p:nvPicPr>
          <p:cNvPr id="152" name="Рисунок 151" descr=""/>
          <p:cNvPicPr/>
          <p:nvPr/>
        </p:nvPicPr>
        <p:blipFill>
          <a:blip r:embed="rId4"/>
          <a:stretch/>
        </p:blipFill>
        <p:spPr>
          <a:xfrm>
            <a:off x="4896000" y="4248000"/>
            <a:ext cx="3527640" cy="2553120"/>
          </a:xfrm>
          <a:prstGeom prst="rect">
            <a:avLst/>
          </a:prstGeom>
          <a:ln>
            <a:noFill/>
          </a:ln>
        </p:spPr>
      </p:pic>
      <p:sp>
        <p:nvSpPr>
          <p:cNvPr id="153" name="CustomShape 4"/>
          <p:cNvSpPr/>
          <p:nvPr/>
        </p:nvSpPr>
        <p:spPr>
          <a:xfrm>
            <a:off x="4909680" y="4032000"/>
            <a:ext cx="3513960" cy="599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Выигрыш в ОСШ от порядка фильра</a:t>
            </a:r>
            <a:endParaRPr b="0" lang="ru-RU" sz="1400" spc="-1" strike="noStrike">
              <a:latin typeface="Arial"/>
            </a:endParaRPr>
          </a:p>
        </p:txBody>
      </p:sp>
      <p:sp>
        <p:nvSpPr>
          <p:cNvPr id="154" name="CustomShape 5"/>
          <p:cNvSpPr/>
          <p:nvPr/>
        </p:nvSpPr>
        <p:spPr>
          <a:xfrm>
            <a:off x="4835160" y="1197720"/>
            <a:ext cx="3513960" cy="599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Оценка PESQ от порядка фильтра</a:t>
            </a:r>
            <a:endParaRPr b="0" lang="ru-RU" sz="1400" spc="-1" strike="noStrike">
              <a:latin typeface="Arial"/>
            </a:endParaRPr>
          </a:p>
        </p:txBody>
      </p:sp>
      <p:sp>
        <p:nvSpPr>
          <p:cNvPr id="155" name="CustomShape 6"/>
          <p:cNvSpPr/>
          <p:nvPr/>
        </p:nvSpPr>
        <p:spPr>
          <a:xfrm>
            <a:off x="794520" y="4032000"/>
            <a:ext cx="3513960" cy="599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Выигрыш в ОСШ от числа микрофонов</a:t>
            </a:r>
            <a:endParaRPr b="0" lang="ru-RU" sz="1400" spc="-1" strike="noStrike">
              <a:latin typeface="Arial"/>
            </a:endParaRPr>
          </a:p>
        </p:txBody>
      </p:sp>
      <p:sp>
        <p:nvSpPr>
          <p:cNvPr id="156" name="CustomShape 7"/>
          <p:cNvSpPr/>
          <p:nvPr/>
        </p:nvSpPr>
        <p:spPr>
          <a:xfrm>
            <a:off x="720000" y="1197720"/>
            <a:ext cx="3513960" cy="599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Noto Sans CJK SC"/>
              </a:rPr>
              <a:t>Оценка PESQ </a:t>
            </a:r>
            <a:r>
              <a:rPr b="0" lang="ru-RU" sz="1400" spc="-1" strike="noStrike">
                <a:solidFill>
                  <a:srgbClr val="000000"/>
                </a:solidFill>
                <a:latin typeface="Arial"/>
                <a:ea typeface="DejaVu Sans"/>
              </a:rPr>
              <a:t>от числа микрофонов</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57200" y="90000"/>
            <a:ext cx="8217720" cy="1131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Основные результаты работы</a:t>
            </a:r>
            <a:endParaRPr b="0" lang="ru-RU" sz="4400" spc="-1" strike="noStrike">
              <a:latin typeface="Arial"/>
            </a:endParaRPr>
          </a:p>
        </p:txBody>
      </p:sp>
      <p:sp>
        <p:nvSpPr>
          <p:cNvPr id="158" name="CustomShape 2"/>
          <p:cNvSpPr/>
          <p:nvPr/>
        </p:nvSpPr>
        <p:spPr>
          <a:xfrm>
            <a:off x="216000" y="1368000"/>
            <a:ext cx="8458920" cy="4746240"/>
          </a:xfrm>
          <a:prstGeom prst="rect">
            <a:avLst/>
          </a:prstGeom>
          <a:noFill/>
          <a:ln>
            <a:noFill/>
          </a:ln>
        </p:spPr>
        <p:style>
          <a:lnRef idx="0"/>
          <a:fillRef idx="0"/>
          <a:effectRef idx="0"/>
          <a:fontRef idx="minor"/>
        </p:style>
        <p:txBody>
          <a:bodyPr lIns="90000" rIns="90000" tIns="45000" bIns="45000">
            <a:noAutofit/>
          </a:bodyPr>
          <a:p>
            <a:pPr marL="216000" indent="-21420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Arial"/>
                <a:ea typeface="DejaVu Sans"/>
              </a:rPr>
              <a:t>Рассмотрены принципы пространственной фильтрации и методы формирования луча</a:t>
            </a:r>
            <a:endParaRPr b="0" lang="ru-RU" sz="1800" spc="-1" strike="noStrike">
              <a:latin typeface="Arial"/>
            </a:endParaRPr>
          </a:p>
          <a:p>
            <a:pPr marL="216000" indent="-21420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Arial"/>
                <a:ea typeface="DejaVu Sans"/>
              </a:rPr>
              <a:t>Освоены линейно ограниченные адаптивные алгоритмы пространственной фильтрации  </a:t>
            </a:r>
            <a:endParaRPr b="0" lang="ru-RU" sz="1800" spc="-1" strike="noStrike">
              <a:latin typeface="Arial"/>
            </a:endParaRPr>
          </a:p>
          <a:p>
            <a:pPr marL="216000" indent="-21420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Arial"/>
                <a:ea typeface="DejaVu Sans"/>
              </a:rPr>
              <a:t>Построены зависимости выигрыша ОСШ и PESQ от числа микрофонов и порядка фильтра</a:t>
            </a:r>
            <a:endParaRPr b="0" lang="ru-RU" sz="1800" spc="-1" strike="noStrike">
              <a:latin typeface="Arial"/>
            </a:endParaRPr>
          </a:p>
          <a:p>
            <a:pPr marL="216000" indent="-21420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Arial"/>
                <a:ea typeface="Noto Sans CJK SC"/>
              </a:rPr>
              <a:t>Установлено, что при увеличении  значения порядка фильтра выше </a:t>
            </a:r>
            <a:r>
              <a:rPr b="0" lang="ru-RU" sz="1800" spc="-1" strike="noStrike">
                <a:solidFill>
                  <a:srgbClr val="000000"/>
                </a:solidFill>
                <a:latin typeface="Arial"/>
                <a:ea typeface="DejaVu Sans"/>
              </a:rPr>
              <a:t>определённого в LC RLS алгоритме, не происходит значительное увеличение выигрыша ОСШ и оценки PESQ   </a:t>
            </a:r>
            <a:endParaRPr b="0" lang="ru-RU" sz="1800" spc="-1" strike="noStrike">
              <a:latin typeface="Arial"/>
            </a:endParaRPr>
          </a:p>
          <a:p>
            <a:pPr algn="just">
              <a:lnSpc>
                <a:spcPct val="150000"/>
              </a:lnSpc>
              <a:tabLst>
                <a:tab algn="l" pos="408240"/>
              </a:tabLst>
            </a:pPr>
            <a:endParaRPr b="0" lang="ru-RU" sz="1800" spc="-1" strike="noStrike">
              <a:latin typeface="Arial"/>
            </a:endParaRPr>
          </a:p>
        </p:txBody>
      </p:sp>
      <p:sp>
        <p:nvSpPr>
          <p:cNvPr id="159" name="CustomShape 3"/>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A4FAB517-0DC7-476F-8D5B-F525D96B0E82}"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91040" y="446760"/>
            <a:ext cx="8221680" cy="45180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41"/>
              </a:spcBef>
            </a:pPr>
            <a:r>
              <a:rPr b="0" lang="ru-RU" sz="2400" spc="-1" strike="noStrike">
                <a:solidFill>
                  <a:srgbClr val="000000"/>
                </a:solidFill>
                <a:latin typeface="Calibri"/>
                <a:ea typeface="DejaVu Sans"/>
              </a:rPr>
              <a:t>Цель:</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Изучение основ адаптивной пространственной фильтрации в МР и проверить полученные знания на численном эксперименте</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Задачи: </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1) Рассмотреть основные подходы пространственной фильтрации</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2) Освоить линейно ограниченные адаптивные формирователи луча</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3) Сравнить эффективность алгоритмов, используя объективную оценку качества речи </a:t>
            </a:r>
            <a:r>
              <a:rPr b="0" lang="en-US" sz="2400" spc="-1" strike="noStrike">
                <a:solidFill>
                  <a:srgbClr val="000000"/>
                </a:solidFill>
                <a:latin typeface="Calibri"/>
                <a:ea typeface="DejaVu Sans"/>
              </a:rPr>
              <a:t>PESQ</a:t>
            </a:r>
            <a:endParaRPr b="0" lang="ru-RU" sz="2400" spc="-1" strike="noStrike">
              <a:latin typeface="Arial"/>
            </a:endParaRPr>
          </a:p>
        </p:txBody>
      </p:sp>
      <p:sp>
        <p:nvSpPr>
          <p:cNvPr id="86" name="CustomShape 2"/>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83A81878-4B24-415F-9C1C-D836ADF1A4E6}"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17720" cy="1131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Применение</a:t>
            </a:r>
            <a:endParaRPr b="0" lang="ru-RU" sz="4400" spc="-1" strike="noStrike">
              <a:latin typeface="Arial"/>
            </a:endParaRPr>
          </a:p>
        </p:txBody>
      </p:sp>
      <p:sp>
        <p:nvSpPr>
          <p:cNvPr id="88" name="CustomShape 2"/>
          <p:cNvSpPr/>
          <p:nvPr/>
        </p:nvSpPr>
        <p:spPr>
          <a:xfrm>
            <a:off x="457200" y="5798160"/>
            <a:ext cx="2413440" cy="340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800" spc="-1" strike="noStrike">
                <a:solidFill>
                  <a:srgbClr val="000000"/>
                </a:solidFill>
                <a:latin typeface="Arial"/>
                <a:ea typeface="DejaVu Sans"/>
              </a:rPr>
              <a:t>Система «Бумеранг»</a:t>
            </a:r>
            <a:endParaRPr b="0" lang="ru-RU" sz="1800" spc="-1" strike="noStrike">
              <a:latin typeface="Arial"/>
            </a:endParaRPr>
          </a:p>
        </p:txBody>
      </p:sp>
      <p:sp>
        <p:nvSpPr>
          <p:cNvPr id="89" name="CustomShape 3"/>
          <p:cNvSpPr/>
          <p:nvPr/>
        </p:nvSpPr>
        <p:spPr>
          <a:xfrm>
            <a:off x="2949120" y="5954040"/>
            <a:ext cx="3233880" cy="340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800" spc="-1" strike="noStrike">
                <a:solidFill>
                  <a:srgbClr val="000000"/>
                </a:solidFill>
                <a:latin typeface="Arial"/>
                <a:ea typeface="DejaVu Sans"/>
              </a:rPr>
              <a:t>Система «SENTRI»</a:t>
            </a:r>
            <a:endParaRPr b="0" lang="ru-RU" sz="1800" spc="-1" strike="noStrike">
              <a:latin typeface="Arial"/>
            </a:endParaRPr>
          </a:p>
        </p:txBody>
      </p:sp>
      <p:pic>
        <p:nvPicPr>
          <p:cNvPr id="90" name="Рисунок 1" descr=""/>
          <p:cNvPicPr/>
          <p:nvPr/>
        </p:nvPicPr>
        <p:blipFill>
          <a:blip r:embed="rId1"/>
          <a:stretch/>
        </p:blipFill>
        <p:spPr>
          <a:xfrm>
            <a:off x="3564000" y="1450440"/>
            <a:ext cx="1572120" cy="2450520"/>
          </a:xfrm>
          <a:prstGeom prst="rect">
            <a:avLst/>
          </a:prstGeom>
          <a:ln>
            <a:noFill/>
          </a:ln>
        </p:spPr>
      </p:pic>
      <p:pic>
        <p:nvPicPr>
          <p:cNvPr id="91" name="Рисунок 2" descr=""/>
          <p:cNvPicPr/>
          <p:nvPr/>
        </p:nvPicPr>
        <p:blipFill>
          <a:blip r:embed="rId2"/>
          <a:stretch/>
        </p:blipFill>
        <p:spPr>
          <a:xfrm>
            <a:off x="216360" y="1845000"/>
            <a:ext cx="2984040" cy="2017080"/>
          </a:xfrm>
          <a:prstGeom prst="rect">
            <a:avLst/>
          </a:prstGeom>
          <a:ln>
            <a:noFill/>
          </a:ln>
        </p:spPr>
      </p:pic>
      <p:pic>
        <p:nvPicPr>
          <p:cNvPr id="92" name="Рисунок 88" descr=""/>
          <p:cNvPicPr/>
          <p:nvPr/>
        </p:nvPicPr>
        <p:blipFill>
          <a:blip r:embed="rId3"/>
          <a:stretch/>
        </p:blipFill>
        <p:spPr>
          <a:xfrm>
            <a:off x="1307520" y="3618360"/>
            <a:ext cx="1628640" cy="1914120"/>
          </a:xfrm>
          <a:prstGeom prst="rect">
            <a:avLst/>
          </a:prstGeom>
          <a:ln>
            <a:noFill/>
          </a:ln>
        </p:spPr>
      </p:pic>
      <p:pic>
        <p:nvPicPr>
          <p:cNvPr id="93" name="Рисунок 89" descr=""/>
          <p:cNvPicPr/>
          <p:nvPr/>
        </p:nvPicPr>
        <p:blipFill>
          <a:blip r:embed="rId4"/>
          <a:stretch/>
        </p:blipFill>
        <p:spPr>
          <a:xfrm>
            <a:off x="3708000" y="3835080"/>
            <a:ext cx="2228040" cy="1735920"/>
          </a:xfrm>
          <a:prstGeom prst="rect">
            <a:avLst/>
          </a:prstGeom>
          <a:ln>
            <a:noFill/>
          </a:ln>
        </p:spPr>
      </p:pic>
      <p:pic>
        <p:nvPicPr>
          <p:cNvPr id="94" name="Рисунок 12" descr=""/>
          <p:cNvPicPr/>
          <p:nvPr/>
        </p:nvPicPr>
        <p:blipFill>
          <a:blip r:embed="rId5"/>
          <a:stretch/>
        </p:blipFill>
        <p:spPr>
          <a:xfrm>
            <a:off x="6243840" y="2468520"/>
            <a:ext cx="2729880" cy="2729880"/>
          </a:xfrm>
          <a:prstGeom prst="rect">
            <a:avLst/>
          </a:prstGeom>
          <a:ln>
            <a:noFill/>
          </a:ln>
        </p:spPr>
      </p:pic>
      <p:sp>
        <p:nvSpPr>
          <p:cNvPr id="95" name="CustomShape 4"/>
          <p:cNvSpPr/>
          <p:nvPr/>
        </p:nvSpPr>
        <p:spPr>
          <a:xfrm>
            <a:off x="5994720" y="5754240"/>
            <a:ext cx="3089880" cy="74016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408240"/>
              </a:tabLst>
            </a:pPr>
            <a:r>
              <a:rPr b="0" lang="ru-RU" sz="1800" spc="-1" strike="noStrike">
                <a:solidFill>
                  <a:srgbClr val="000000"/>
                </a:solidFill>
                <a:latin typeface="Arial"/>
                <a:ea typeface="DejaVu Sans"/>
              </a:rPr>
              <a:t>Микрофонная решетка для объёмной записи звука</a:t>
            </a:r>
            <a:endParaRPr b="0" lang="ru-RU" sz="1800" spc="-1" strike="noStrike">
              <a:latin typeface="Arial"/>
            </a:endParaRPr>
          </a:p>
        </p:txBody>
      </p:sp>
      <p:sp>
        <p:nvSpPr>
          <p:cNvPr id="96" name="CustomShape 5"/>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DC90A3C-C7DA-447F-9E8B-7E4F232042E8}"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17720" cy="1131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Формирователи луча</a:t>
            </a:r>
            <a:endParaRPr b="0" lang="ru-RU" sz="4400" spc="-1" strike="noStrike">
              <a:latin typeface="Arial"/>
            </a:endParaRPr>
          </a:p>
        </p:txBody>
      </p:sp>
      <p:sp>
        <p:nvSpPr>
          <p:cNvPr id="98" name="CustomShape 2"/>
          <p:cNvSpPr/>
          <p:nvPr/>
        </p:nvSpPr>
        <p:spPr>
          <a:xfrm>
            <a:off x="457200" y="1600200"/>
            <a:ext cx="8217720" cy="4514040"/>
          </a:xfrm>
          <a:prstGeom prst="rect">
            <a:avLst/>
          </a:prstGeom>
          <a:noFill/>
          <a:ln>
            <a:noFill/>
          </a:ln>
        </p:spPr>
        <p:style>
          <a:lnRef idx="0"/>
          <a:fillRef idx="0"/>
          <a:effectRef idx="0"/>
          <a:fontRef idx="minor"/>
        </p:style>
      </p:sp>
      <p:sp>
        <p:nvSpPr>
          <p:cNvPr id="99" name="CustomShape 3"/>
          <p:cNvSpPr/>
          <p:nvPr/>
        </p:nvSpPr>
        <p:spPr>
          <a:xfrm>
            <a:off x="381600" y="1996920"/>
            <a:ext cx="3882240" cy="34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Частотный формирователь луча</a:t>
            </a:r>
            <a:endParaRPr b="0" lang="ru-RU" sz="1800" spc="-1" strike="noStrike">
              <a:latin typeface="Arial"/>
            </a:endParaRPr>
          </a:p>
        </p:txBody>
      </p:sp>
      <p:sp>
        <p:nvSpPr>
          <p:cNvPr id="100" name="CustomShape 4"/>
          <p:cNvSpPr/>
          <p:nvPr/>
        </p:nvSpPr>
        <p:spPr>
          <a:xfrm>
            <a:off x="4821120" y="1996920"/>
            <a:ext cx="4026240" cy="34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Временной формирователь луча</a:t>
            </a:r>
            <a:endParaRPr b="0" lang="ru-RU" sz="1800" spc="-1" strike="noStrike">
              <a:latin typeface="Arial"/>
            </a:endParaRPr>
          </a:p>
        </p:txBody>
      </p:sp>
      <p:pic>
        <p:nvPicPr>
          <p:cNvPr id="101" name="Рисунок 98" descr=""/>
          <p:cNvPicPr/>
          <p:nvPr/>
        </p:nvPicPr>
        <p:blipFill>
          <a:blip r:embed="rId1"/>
          <a:stretch/>
        </p:blipFill>
        <p:spPr>
          <a:xfrm>
            <a:off x="4567680" y="2789280"/>
            <a:ext cx="4533120" cy="2796840"/>
          </a:xfrm>
          <a:prstGeom prst="rect">
            <a:avLst/>
          </a:prstGeom>
          <a:ln>
            <a:noFill/>
          </a:ln>
        </p:spPr>
      </p:pic>
      <p:pic>
        <p:nvPicPr>
          <p:cNvPr id="102" name="Рисунок 99" descr=""/>
          <p:cNvPicPr/>
          <p:nvPr/>
        </p:nvPicPr>
        <p:blipFill>
          <a:blip r:embed="rId2"/>
          <a:stretch/>
        </p:blipFill>
        <p:spPr>
          <a:xfrm>
            <a:off x="80640" y="2617920"/>
            <a:ext cx="4483800" cy="2888640"/>
          </a:xfrm>
          <a:prstGeom prst="rect">
            <a:avLst/>
          </a:prstGeom>
          <a:ln>
            <a:noFill/>
          </a:ln>
        </p:spPr>
      </p:pic>
      <p:sp>
        <p:nvSpPr>
          <p:cNvPr id="103" name="CustomShape 5"/>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B1B669C8-0914-4255-A4DE-963C7DAD4EEB}"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17720" cy="1131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Пространственная фильтрация</a:t>
            </a:r>
            <a:endParaRPr b="0" lang="ru-RU" sz="4400" spc="-1" strike="noStrike">
              <a:latin typeface="Arial"/>
            </a:endParaRPr>
          </a:p>
        </p:txBody>
      </p:sp>
      <p:sp>
        <p:nvSpPr>
          <p:cNvPr id="105" name="CustomShape 2"/>
          <p:cNvSpPr/>
          <p:nvPr/>
        </p:nvSpPr>
        <p:spPr>
          <a:xfrm>
            <a:off x="457200" y="1600200"/>
            <a:ext cx="8217720" cy="4514040"/>
          </a:xfrm>
          <a:prstGeom prst="rect">
            <a:avLst/>
          </a:prstGeom>
          <a:noFill/>
          <a:ln>
            <a:noFill/>
          </a:ln>
        </p:spPr>
        <p:style>
          <a:lnRef idx="0"/>
          <a:fillRef idx="0"/>
          <a:effectRef idx="0"/>
          <a:fontRef idx="minor"/>
        </p:style>
      </p:sp>
      <p:grpSp>
        <p:nvGrpSpPr>
          <p:cNvPr id="106" name="Group 3"/>
          <p:cNvGrpSpPr/>
          <p:nvPr/>
        </p:nvGrpSpPr>
        <p:grpSpPr>
          <a:xfrm>
            <a:off x="323640" y="1845000"/>
            <a:ext cx="8586720" cy="3481920"/>
            <a:chOff x="323640" y="1845000"/>
            <a:chExt cx="8586720" cy="3481920"/>
          </a:xfrm>
        </p:grpSpPr>
        <p:pic>
          <p:nvPicPr>
            <p:cNvPr id="107" name="Рисунок 1" descr=""/>
            <p:cNvPicPr/>
            <p:nvPr/>
          </p:nvPicPr>
          <p:blipFill>
            <a:blip r:embed="rId1"/>
            <a:stretch/>
          </p:blipFill>
          <p:spPr>
            <a:xfrm>
              <a:off x="323640" y="1845000"/>
              <a:ext cx="8586720" cy="3481920"/>
            </a:xfrm>
            <a:prstGeom prst="rect">
              <a:avLst/>
            </a:prstGeom>
            <a:ln>
              <a:noFill/>
            </a:ln>
          </p:spPr>
        </p:pic>
        <p:sp>
          <p:nvSpPr>
            <p:cNvPr id="108" name="CustomShape 4"/>
            <p:cNvSpPr/>
            <p:nvPr/>
          </p:nvSpPr>
          <p:spPr>
            <a:xfrm>
              <a:off x="6804360" y="3285000"/>
              <a:ext cx="500760" cy="366120"/>
            </a:xfrm>
            <a:prstGeom prst="rect">
              <a:avLst/>
            </a:prstGeom>
            <a:noFill/>
            <a:ln>
              <a:noFill/>
            </a:ln>
          </p:spPr>
          <p:style>
            <a:lnRef idx="0"/>
            <a:fillRef idx="0"/>
            <a:effectRef idx="0"/>
            <a:fontRef idx="minor"/>
          </p:style>
        </p:sp>
        <p:sp>
          <p:nvSpPr>
            <p:cNvPr id="109" name="CustomShape 5"/>
            <p:cNvSpPr/>
            <p:nvPr/>
          </p:nvSpPr>
          <p:spPr>
            <a:xfrm>
              <a:off x="6876360" y="3285000"/>
              <a:ext cx="428760" cy="397440"/>
            </a:xfrm>
            <a:prstGeom prst="rect">
              <a:avLst/>
            </a:prstGeom>
            <a:ln>
              <a:solidFill>
                <a:schemeClr val="bg1"/>
              </a:solidFill>
            </a:ln>
          </p:spPr>
          <p:style>
            <a:lnRef idx="2">
              <a:schemeClr val="dk1"/>
            </a:lnRef>
            <a:fillRef idx="1">
              <a:schemeClr val="lt1"/>
            </a:fillRef>
            <a:effectRef idx="0">
              <a:schemeClr val="dk1"/>
            </a:effectRef>
            <a:fontRef idx="minor"/>
          </p:style>
        </p:sp>
        <p:sp>
          <p:nvSpPr>
            <p:cNvPr id="110" name="CustomShape 6"/>
            <p:cNvSpPr/>
            <p:nvPr/>
          </p:nvSpPr>
          <p:spPr>
            <a:xfrm>
              <a:off x="6840360" y="3316320"/>
              <a:ext cx="5007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ФЛ</a:t>
              </a:r>
              <a:endParaRPr b="0" lang="ru-RU" sz="1800" spc="-1" strike="noStrike">
                <a:latin typeface="Arial"/>
              </a:endParaRPr>
            </a:p>
          </p:txBody>
        </p:sp>
        <p:sp>
          <p:nvSpPr>
            <p:cNvPr id="111" name="CustomShape 7"/>
            <p:cNvSpPr/>
            <p:nvPr/>
          </p:nvSpPr>
          <p:spPr>
            <a:xfrm>
              <a:off x="3754080" y="2605680"/>
              <a:ext cx="490680" cy="397440"/>
            </a:xfrm>
            <a:prstGeom prst="rect">
              <a:avLst/>
            </a:prstGeom>
            <a:ln>
              <a:solidFill>
                <a:schemeClr val="bg1"/>
              </a:solidFill>
            </a:ln>
          </p:spPr>
          <p:style>
            <a:lnRef idx="2">
              <a:schemeClr val="dk1"/>
            </a:lnRef>
            <a:fillRef idx="1">
              <a:schemeClr val="lt1"/>
            </a:fillRef>
            <a:effectRef idx="0">
              <a:schemeClr val="dk1"/>
            </a:effectRef>
            <a:fontRef idx="minor"/>
          </p:style>
        </p:sp>
        <p:sp>
          <p:nvSpPr>
            <p:cNvPr id="112" name="CustomShape 8"/>
            <p:cNvSpPr/>
            <p:nvPr/>
          </p:nvSpPr>
          <p:spPr>
            <a:xfrm>
              <a:off x="3701160" y="2637000"/>
              <a:ext cx="7167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МК1</a:t>
              </a:r>
              <a:endParaRPr b="0" lang="ru-RU" sz="1800" spc="-1" strike="noStrike">
                <a:latin typeface="Arial"/>
              </a:endParaRPr>
            </a:p>
          </p:txBody>
        </p:sp>
        <p:sp>
          <p:nvSpPr>
            <p:cNvPr id="113" name="CustomShape 9"/>
            <p:cNvSpPr/>
            <p:nvPr/>
          </p:nvSpPr>
          <p:spPr>
            <a:xfrm>
              <a:off x="3747600" y="4077000"/>
              <a:ext cx="490680" cy="397440"/>
            </a:xfrm>
            <a:prstGeom prst="rect">
              <a:avLst/>
            </a:prstGeom>
            <a:ln>
              <a:solidFill>
                <a:schemeClr val="bg1"/>
              </a:solidFill>
            </a:ln>
          </p:spPr>
          <p:style>
            <a:lnRef idx="2">
              <a:schemeClr val="dk1"/>
            </a:lnRef>
            <a:fillRef idx="1">
              <a:schemeClr val="lt1"/>
            </a:fillRef>
            <a:effectRef idx="0">
              <a:schemeClr val="dk1"/>
            </a:effectRef>
            <a:fontRef idx="minor"/>
          </p:style>
        </p:sp>
        <p:sp>
          <p:nvSpPr>
            <p:cNvPr id="114" name="CustomShape 10"/>
            <p:cNvSpPr/>
            <p:nvPr/>
          </p:nvSpPr>
          <p:spPr>
            <a:xfrm>
              <a:off x="3701160" y="4077000"/>
              <a:ext cx="651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МК2</a:t>
              </a:r>
              <a:endParaRPr b="0" lang="ru-RU" sz="1800" spc="-1" strike="noStrike">
                <a:latin typeface="Arial"/>
              </a:endParaRPr>
            </a:p>
          </p:txBody>
        </p:sp>
      </p:grpSp>
      <p:sp>
        <p:nvSpPr>
          <p:cNvPr id="115" name="CustomShape 11"/>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28CB8A97-D9CA-49CC-BE49-C54F2B583ADB}"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17720" cy="1131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Подходы пространственной фильтрации</a:t>
            </a:r>
            <a:endParaRPr b="0" lang="ru-RU" sz="4400" spc="-1" strike="noStrike">
              <a:latin typeface="Arial"/>
            </a:endParaRPr>
          </a:p>
        </p:txBody>
      </p:sp>
      <p:sp>
        <p:nvSpPr>
          <p:cNvPr id="117" name="CustomShape 2"/>
          <p:cNvSpPr/>
          <p:nvPr/>
        </p:nvSpPr>
        <p:spPr>
          <a:xfrm>
            <a:off x="470160" y="1676880"/>
            <a:ext cx="3810600" cy="5968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Data-independent</a:t>
            </a:r>
            <a:endParaRPr b="0" lang="ru-RU" sz="1800" spc="-1" strike="noStrike">
              <a:latin typeface="Arial"/>
            </a:endParaRPr>
          </a:p>
        </p:txBody>
      </p:sp>
      <p:sp>
        <p:nvSpPr>
          <p:cNvPr id="118" name="CustomShape 3"/>
          <p:cNvSpPr/>
          <p:nvPr/>
        </p:nvSpPr>
        <p:spPr>
          <a:xfrm>
            <a:off x="4572000" y="1686240"/>
            <a:ext cx="3810600" cy="5968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Stastically-optimum</a:t>
            </a:r>
            <a:endParaRPr b="0" lang="ru-RU" sz="1800" spc="-1" strike="noStrike">
              <a:latin typeface="Arial"/>
            </a:endParaRPr>
          </a:p>
        </p:txBody>
      </p:sp>
      <p:pic>
        <p:nvPicPr>
          <p:cNvPr id="119" name="Рисунок 1" descr=""/>
          <p:cNvPicPr/>
          <p:nvPr/>
        </p:nvPicPr>
        <p:blipFill>
          <a:blip r:embed="rId1"/>
          <a:stretch/>
        </p:blipFill>
        <p:spPr>
          <a:xfrm>
            <a:off x="827640" y="2324880"/>
            <a:ext cx="3885120" cy="2589120"/>
          </a:xfrm>
          <a:prstGeom prst="rect">
            <a:avLst/>
          </a:prstGeom>
          <a:ln>
            <a:noFill/>
          </a:ln>
        </p:spPr>
      </p:pic>
      <p:pic>
        <p:nvPicPr>
          <p:cNvPr id="120" name="Рисунок 2" descr=""/>
          <p:cNvPicPr/>
          <p:nvPr/>
        </p:nvPicPr>
        <p:blipFill>
          <a:blip r:embed="rId2"/>
          <a:stretch/>
        </p:blipFill>
        <p:spPr>
          <a:xfrm>
            <a:off x="5047920" y="2315520"/>
            <a:ext cx="3985560" cy="3414240"/>
          </a:xfrm>
          <a:prstGeom prst="rect">
            <a:avLst/>
          </a:prstGeom>
          <a:ln>
            <a:noFill/>
          </a:ln>
        </p:spPr>
      </p:pic>
      <p:sp>
        <p:nvSpPr>
          <p:cNvPr id="121" name="CustomShape 4"/>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F952E6B8-5ED8-4B8F-AD0D-850660C49A9E}"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6120"/>
            <a:ext cx="8217720" cy="1131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Линейно ограниченные ФЛ</a:t>
            </a:r>
            <a:endParaRPr b="0" lang="ru-RU" sz="4400" spc="-1" strike="noStrike">
              <a:latin typeface="Arial"/>
            </a:endParaRPr>
          </a:p>
        </p:txBody>
      </p:sp>
      <p:sp>
        <p:nvSpPr>
          <p:cNvPr id="123" name="CustomShape 2"/>
          <p:cNvSpPr/>
          <p:nvPr/>
        </p:nvSpPr>
        <p:spPr>
          <a:xfrm>
            <a:off x="457200" y="1600200"/>
            <a:ext cx="8217720" cy="4514040"/>
          </a:xfrm>
          <a:prstGeom prst="rect">
            <a:avLst/>
          </a:prstGeom>
          <a:noFill/>
          <a:ln>
            <a:noFill/>
          </a:ln>
        </p:spPr>
        <p:style>
          <a:lnRef idx="0"/>
          <a:fillRef idx="0"/>
          <a:effectRef idx="0"/>
          <a:fontRef idx="minor"/>
        </p:style>
      </p:sp>
      <p:sp>
        <p:nvSpPr>
          <p:cNvPr id="124" name="CustomShape 3"/>
          <p:cNvSpPr/>
          <p:nvPr/>
        </p:nvSpPr>
        <p:spPr>
          <a:xfrm>
            <a:off x="467640" y="5058000"/>
            <a:ext cx="85658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2000" spc="-1" strike="noStrike">
                <a:solidFill>
                  <a:srgbClr val="000000"/>
                </a:solidFill>
                <a:latin typeface="Times New Roman"/>
                <a:ea typeface="DejaVu Sans"/>
              </a:rPr>
              <a:t>LC LMS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Linear Constrained Least Mean Squares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a:t>
            </a:r>
            <a:r>
              <a:rPr b="0" i="1" lang="ru-RU" sz="2000" spc="-1" strike="noStrike">
                <a:solidFill>
                  <a:srgbClr val="000000"/>
                </a:solidFill>
                <a:latin typeface="Times New Roman"/>
                <a:ea typeface="DejaVu Sans"/>
              </a:rPr>
              <a:t>Алгоритм Фроста</a:t>
            </a:r>
            <a:endParaRPr b="0" lang="ru-RU" sz="2000" spc="-1" strike="noStrike">
              <a:latin typeface="Arial"/>
            </a:endParaRPr>
          </a:p>
          <a:p>
            <a:pPr>
              <a:lnSpc>
                <a:spcPct val="100000"/>
              </a:lnSpc>
            </a:pPr>
            <a:r>
              <a:rPr b="0" i="1" lang="en-US" sz="2000" spc="-1" strike="noStrike">
                <a:solidFill>
                  <a:srgbClr val="000000"/>
                </a:solidFill>
                <a:latin typeface="Times New Roman"/>
                <a:ea typeface="DejaVu Sans"/>
              </a:rPr>
              <a:t>LC RLS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Linear Constrained Recursive Least Squares</a:t>
            </a:r>
            <a:endParaRPr b="0" lang="ru-RU" sz="2000" spc="-1" strike="noStrike">
              <a:latin typeface="Arial"/>
            </a:endParaRPr>
          </a:p>
          <a:p>
            <a:pPr>
              <a:lnSpc>
                <a:spcPct val="100000"/>
              </a:lnSpc>
            </a:pPr>
            <a:endParaRPr b="0" lang="ru-RU" sz="2000" spc="-1" strike="noStrike">
              <a:latin typeface="Arial"/>
            </a:endParaRPr>
          </a:p>
          <a:p>
            <a:pPr>
              <a:lnSpc>
                <a:spcPct val="100000"/>
              </a:lnSpc>
            </a:pPr>
            <a:endParaRPr b="0" lang="ru-RU" sz="2000" spc="-1" strike="noStrike">
              <a:latin typeface="Arial"/>
            </a:endParaRPr>
          </a:p>
        </p:txBody>
      </p:sp>
      <p:sp>
        <p:nvSpPr>
          <p:cNvPr id="125" name="CustomShape 4"/>
          <p:cNvSpPr/>
          <p:nvPr/>
        </p:nvSpPr>
        <p:spPr>
          <a:xfrm>
            <a:off x="467640" y="1755720"/>
            <a:ext cx="438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Минимизация </a:t>
            </a:r>
            <a:r>
              <a:rPr b="0" lang="en-US" sz="2000" spc="-1" strike="noStrike">
                <a:solidFill>
                  <a:srgbClr val="000000"/>
                </a:solidFill>
                <a:latin typeface="Times New Roman"/>
                <a:ea typeface="DejaVu Sans"/>
              </a:rPr>
              <a:t>MSE</a:t>
            </a:r>
            <a:r>
              <a:rPr b="0" lang="ru-RU" sz="2000" spc="-1" strike="noStrike">
                <a:solidFill>
                  <a:srgbClr val="000000"/>
                </a:solidFill>
                <a:latin typeface="Times New Roman"/>
                <a:ea typeface="DejaVu Sans"/>
              </a:rPr>
              <a:t>-функции </a:t>
            </a:r>
            <a:br/>
            <a:r>
              <a:rPr b="0" lang="ru-RU" sz="2000" spc="-1" strike="noStrike">
                <a:solidFill>
                  <a:srgbClr val="000000"/>
                </a:solidFill>
                <a:latin typeface="Times New Roman"/>
                <a:ea typeface="DejaVu Sans"/>
              </a:rPr>
              <a:t>с линейными ограничениями </a:t>
            </a:r>
            <a:endParaRPr b="0" lang="ru-RU" sz="2000" spc="-1" strike="noStrike">
              <a:latin typeface="Arial"/>
            </a:endParaRPr>
          </a:p>
        </p:txBody>
      </p:sp>
      <p:sp>
        <p:nvSpPr>
          <p:cNvPr id="126" name="CustomShape 5"/>
          <p:cNvSpPr/>
          <p:nvPr/>
        </p:nvSpPr>
        <p:spPr>
          <a:xfrm>
            <a:off x="4932000" y="1755720"/>
            <a:ext cx="438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Минимизация </a:t>
            </a:r>
            <a:r>
              <a:rPr b="0" lang="en-US" sz="2000" spc="-1" strike="noStrike">
                <a:solidFill>
                  <a:srgbClr val="000000"/>
                </a:solidFill>
                <a:latin typeface="Times New Roman"/>
                <a:ea typeface="DejaVu Sans"/>
              </a:rPr>
              <a:t>LS</a:t>
            </a:r>
            <a:r>
              <a:rPr b="0" lang="ru-RU" sz="2000" spc="-1" strike="noStrike">
                <a:solidFill>
                  <a:srgbClr val="000000"/>
                </a:solidFill>
                <a:latin typeface="Times New Roman"/>
                <a:ea typeface="DejaVu Sans"/>
              </a:rPr>
              <a:t>-функции </a:t>
            </a:r>
            <a:br/>
            <a:r>
              <a:rPr b="0" lang="ru-RU" sz="2000" spc="-1" strike="noStrike">
                <a:solidFill>
                  <a:srgbClr val="000000"/>
                </a:solidFill>
                <a:latin typeface="Times New Roman"/>
                <a:ea typeface="DejaVu Sans"/>
              </a:rPr>
              <a:t>с линейными ограничениями </a:t>
            </a:r>
            <a:endParaRPr b="0" lang="ru-RU" sz="2000" spc="-1" strike="noStrike">
              <a:latin typeface="Arial"/>
            </a:endParaRPr>
          </a:p>
        </p:txBody>
      </p:sp>
      <p:sp>
        <p:nvSpPr>
          <p:cNvPr id="127" name="CustomShape 6"/>
          <p:cNvSpPr/>
          <p:nvPr/>
        </p:nvSpPr>
        <p:spPr>
          <a:xfrm flipH="1">
            <a:off x="2912040" y="1268640"/>
            <a:ext cx="1220760" cy="48348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128" name="CustomShape 7"/>
          <p:cNvSpPr/>
          <p:nvPr/>
        </p:nvSpPr>
        <p:spPr>
          <a:xfrm>
            <a:off x="4140000" y="1268640"/>
            <a:ext cx="1220760" cy="48348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129" name="CustomShape 8"/>
          <p:cNvSpPr/>
          <p:nvPr/>
        </p:nvSpPr>
        <p:spPr>
          <a:xfrm>
            <a:off x="6016680" y="4149000"/>
            <a:ext cx="97992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2000" spc="-1" strike="noStrike">
                <a:solidFill>
                  <a:srgbClr val="000000"/>
                </a:solidFill>
                <a:latin typeface="Times New Roman"/>
                <a:ea typeface="DejaVu Sans"/>
              </a:rPr>
              <a:t>LC RLS</a:t>
            </a:r>
            <a:endParaRPr b="0" lang="ru-RU" sz="2000" spc="-1" strike="noStrike">
              <a:latin typeface="Arial"/>
            </a:endParaRPr>
          </a:p>
        </p:txBody>
      </p:sp>
      <p:sp>
        <p:nvSpPr>
          <p:cNvPr id="130" name="CustomShape 9"/>
          <p:cNvSpPr/>
          <p:nvPr/>
        </p:nvSpPr>
        <p:spPr>
          <a:xfrm>
            <a:off x="6456960" y="3531240"/>
            <a:ext cx="360" cy="47340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131" name="CustomShape 10"/>
          <p:cNvSpPr/>
          <p:nvPr/>
        </p:nvSpPr>
        <p:spPr>
          <a:xfrm>
            <a:off x="1659600" y="4149000"/>
            <a:ext cx="103608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2000" spc="-1" strike="noStrike">
                <a:solidFill>
                  <a:srgbClr val="000000"/>
                </a:solidFill>
                <a:latin typeface="Times New Roman"/>
                <a:ea typeface="DejaVu Sans"/>
              </a:rPr>
              <a:t>LC LMS</a:t>
            </a:r>
            <a:endParaRPr b="0" lang="ru-RU" sz="2000" spc="-1" strike="noStrike">
              <a:latin typeface="Arial"/>
            </a:endParaRPr>
          </a:p>
        </p:txBody>
      </p:sp>
      <p:sp>
        <p:nvSpPr>
          <p:cNvPr id="132" name="CustomShape 11"/>
          <p:cNvSpPr/>
          <p:nvPr/>
        </p:nvSpPr>
        <p:spPr>
          <a:xfrm>
            <a:off x="2099880" y="3531240"/>
            <a:ext cx="360" cy="47340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133" name="CustomShape 12"/>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A77F0005-4C9B-434F-BD0C-7660AC1B548A}" type="slidenum">
              <a:rPr b="0" lang="ru-RU" sz="2400" spc="-1" strike="noStrike">
                <a:solidFill>
                  <a:srgbClr val="000000"/>
                </a:solidFill>
                <a:latin typeface="Arial"/>
                <a:ea typeface="DejaVu Sans"/>
              </a:rPr>
              <a:t>&lt;номер&gt;</a:t>
            </a:fld>
            <a:endParaRPr b="0" lang="ru-RU" sz="2400" spc="-1" strike="noStrike">
              <a:latin typeface="Arial"/>
            </a:endParaRPr>
          </a:p>
        </p:txBody>
      </p:sp>
      <p:pic>
        <p:nvPicPr>
          <p:cNvPr id="134" name="Рисунок 133" descr=""/>
          <p:cNvPicPr/>
          <p:nvPr/>
        </p:nvPicPr>
        <p:blipFill>
          <a:blip r:embed="rId1"/>
          <a:stretch/>
        </p:blipFill>
        <p:spPr>
          <a:xfrm>
            <a:off x="965160" y="2654280"/>
            <a:ext cx="2219760" cy="810000"/>
          </a:xfrm>
          <a:prstGeom prst="rect">
            <a:avLst/>
          </a:prstGeom>
          <a:ln>
            <a:noFill/>
          </a:ln>
        </p:spPr>
      </p:pic>
      <p:pic>
        <p:nvPicPr>
          <p:cNvPr id="135" name="Рисунок 134" descr=""/>
          <p:cNvPicPr/>
          <p:nvPr/>
        </p:nvPicPr>
        <p:blipFill>
          <a:blip r:embed="rId2"/>
          <a:stretch/>
        </p:blipFill>
        <p:spPr>
          <a:xfrm>
            <a:off x="4940280" y="2552760"/>
            <a:ext cx="3248280" cy="987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8217720" cy="1131120"/>
          </a:xfrm>
          <a:prstGeom prst="rect">
            <a:avLst/>
          </a:prstGeom>
          <a:noFill/>
          <a:ln>
            <a:noFill/>
          </a:ln>
        </p:spPr>
        <p:style>
          <a:lnRef idx="0"/>
          <a:fillRef idx="0"/>
          <a:effectRef idx="0"/>
          <a:fontRef idx="minor"/>
        </p:style>
        <p:txBody>
          <a:bodyPr lIns="90000" rIns="90000" tIns="45000" bIns="45000" anchor="ctr">
            <a:normAutofit fontScale="88000"/>
          </a:bodyPr>
          <a:p>
            <a:pPr algn="ctr">
              <a:lnSpc>
                <a:spcPct val="100000"/>
              </a:lnSpc>
            </a:pPr>
            <a:r>
              <a:rPr b="0" lang="ru-RU" sz="4400" spc="-1" strike="noStrike">
                <a:solidFill>
                  <a:srgbClr val="000000"/>
                </a:solidFill>
                <a:latin typeface="Calibri"/>
                <a:ea typeface="DejaVu Sans"/>
              </a:rPr>
              <a:t>Моделирование. Постановка задачи.</a:t>
            </a:r>
            <a:endParaRPr b="0" lang="ru-RU" sz="4400" spc="-1" strike="noStrike">
              <a:latin typeface="Arial"/>
            </a:endParaRPr>
          </a:p>
        </p:txBody>
      </p:sp>
      <p:pic>
        <p:nvPicPr>
          <p:cNvPr id="137" name="Рисунок 115" descr=""/>
          <p:cNvPicPr/>
          <p:nvPr/>
        </p:nvPicPr>
        <p:blipFill>
          <a:blip r:embed="rId1"/>
          <a:stretch/>
        </p:blipFill>
        <p:spPr>
          <a:xfrm>
            <a:off x="613800" y="5096160"/>
            <a:ext cx="5499720" cy="1562400"/>
          </a:xfrm>
          <a:prstGeom prst="rect">
            <a:avLst/>
          </a:prstGeom>
          <a:ln>
            <a:noFill/>
          </a:ln>
        </p:spPr>
      </p:pic>
      <p:pic>
        <p:nvPicPr>
          <p:cNvPr id="138" name="Рисунок 116" descr=""/>
          <p:cNvPicPr/>
          <p:nvPr/>
        </p:nvPicPr>
        <p:blipFill>
          <a:blip r:embed="rId2"/>
          <a:stretch/>
        </p:blipFill>
        <p:spPr>
          <a:xfrm>
            <a:off x="6192000" y="5138640"/>
            <a:ext cx="1793520" cy="1483920"/>
          </a:xfrm>
          <a:prstGeom prst="rect">
            <a:avLst/>
          </a:prstGeom>
          <a:ln>
            <a:noFill/>
          </a:ln>
        </p:spPr>
      </p:pic>
      <p:sp>
        <p:nvSpPr>
          <p:cNvPr id="139" name="CustomShape 2"/>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FFF2D3DD-3787-414C-83BE-C6ED16FAB45C}" type="slidenum">
              <a:rPr b="0" lang="ru-RU" sz="2400" spc="-1" strike="noStrike">
                <a:solidFill>
                  <a:srgbClr val="000000"/>
                </a:solidFill>
                <a:latin typeface="Arial"/>
                <a:ea typeface="DejaVu Sans"/>
              </a:rPr>
              <a:t>&lt;номер&gt;</a:t>
            </a:fld>
            <a:endParaRPr b="0" lang="ru-RU" sz="2400" spc="-1" strike="noStrike">
              <a:latin typeface="Arial"/>
            </a:endParaRPr>
          </a:p>
        </p:txBody>
      </p:sp>
      <p:pic>
        <p:nvPicPr>
          <p:cNvPr id="140" name="Рисунок 139" descr=""/>
          <p:cNvPicPr/>
          <p:nvPr/>
        </p:nvPicPr>
        <p:blipFill>
          <a:blip r:embed="rId3"/>
          <a:stretch/>
        </p:blipFill>
        <p:spPr>
          <a:xfrm>
            <a:off x="216000" y="1368000"/>
            <a:ext cx="4101120" cy="3741120"/>
          </a:xfrm>
          <a:prstGeom prst="rect">
            <a:avLst/>
          </a:prstGeom>
          <a:ln>
            <a:noFill/>
          </a:ln>
        </p:spPr>
      </p:pic>
      <p:pic>
        <p:nvPicPr>
          <p:cNvPr id="141" name="Рисунок 140" descr=""/>
          <p:cNvPicPr/>
          <p:nvPr/>
        </p:nvPicPr>
        <p:blipFill>
          <a:blip r:embed="rId4"/>
          <a:stretch/>
        </p:blipFill>
        <p:spPr>
          <a:xfrm>
            <a:off x="3888000" y="2413440"/>
            <a:ext cx="4965120" cy="2623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422280"/>
            <a:ext cx="8217720" cy="1131120"/>
          </a:xfrm>
          <a:prstGeom prst="rect">
            <a:avLst/>
          </a:prstGeom>
          <a:noFill/>
          <a:ln>
            <a:noFill/>
          </a:ln>
        </p:spPr>
        <p:style>
          <a:lnRef idx="0"/>
          <a:fillRef idx="0"/>
          <a:effectRef idx="0"/>
          <a:fontRef idx="minor"/>
        </p:style>
        <p:txBody>
          <a:bodyPr lIns="90000" rIns="90000" tIns="45000" bIns="45000" anchor="ctr">
            <a:normAutofit fontScale="88000"/>
          </a:bodyPr>
          <a:p>
            <a:pPr algn="ctr">
              <a:lnSpc>
                <a:spcPct val="100000"/>
              </a:lnSpc>
            </a:pPr>
            <a:r>
              <a:rPr b="0" lang="en-US" sz="4400" spc="-1" strike="noStrike">
                <a:solidFill>
                  <a:srgbClr val="000000"/>
                </a:solidFill>
                <a:latin typeface="Calibri"/>
                <a:ea typeface="DejaVu Sans"/>
              </a:rPr>
              <a:t>Perceptual Evaluation of Speech Quality (PESQ)</a:t>
            </a:r>
            <a:endParaRPr b="0" lang="ru-RU" sz="4400" spc="-1" strike="noStrike">
              <a:latin typeface="Arial"/>
            </a:endParaRPr>
          </a:p>
        </p:txBody>
      </p:sp>
      <p:sp>
        <p:nvSpPr>
          <p:cNvPr id="143" name="CustomShape 2"/>
          <p:cNvSpPr/>
          <p:nvPr/>
        </p:nvSpPr>
        <p:spPr>
          <a:xfrm>
            <a:off x="457200" y="1600200"/>
            <a:ext cx="8217720" cy="4514040"/>
          </a:xfrm>
          <a:prstGeom prst="rect">
            <a:avLst/>
          </a:prstGeom>
          <a:noFill/>
          <a:ln>
            <a:noFill/>
          </a:ln>
        </p:spPr>
        <p:style>
          <a:lnRef idx="0"/>
          <a:fillRef idx="0"/>
          <a:effectRef idx="0"/>
          <a:fontRef idx="minor"/>
        </p:style>
      </p:sp>
      <p:pic>
        <p:nvPicPr>
          <p:cNvPr id="144" name="Рисунок 119" descr=""/>
          <p:cNvPicPr/>
          <p:nvPr/>
        </p:nvPicPr>
        <p:blipFill>
          <a:blip r:embed="rId1"/>
          <a:stretch/>
        </p:blipFill>
        <p:spPr>
          <a:xfrm>
            <a:off x="1763640" y="2304000"/>
            <a:ext cx="5438160" cy="2513880"/>
          </a:xfrm>
          <a:prstGeom prst="rect">
            <a:avLst/>
          </a:prstGeom>
          <a:ln>
            <a:noFill/>
          </a:ln>
        </p:spPr>
      </p:pic>
      <p:sp>
        <p:nvSpPr>
          <p:cNvPr id="145" name="CustomShape 3"/>
          <p:cNvSpPr/>
          <p:nvPr/>
        </p:nvSpPr>
        <p:spPr>
          <a:xfrm>
            <a:off x="8460360" y="0"/>
            <a:ext cx="68040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4F2AD77F-DC3B-4AE3-870F-54925B48465B}"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1104</TotalTime>
  <Application>LibreOffice/6.4.7.2$Linux_X86_64 LibreOffice_project/40$Build-2</Application>
  <Words>622</Words>
  <Paragraphs>91</Paragraphs>
  <Company>SPecialiST RePack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2021-03-28T17:22:04Z</dcterms:created>
  <dc:creator>dmitr</dc:creator>
  <dc:description/>
  <dc:language>ru-RU</dc:language>
  <cp:lastModifiedBy/>
  <dcterms:modified xsi:type="dcterms:W3CDTF">2021-05-27T20:38:11Z</dcterms:modified>
  <cp:revision>101</cp:revision>
  <dc:subject/>
  <dc:title>Временные адаптивные алгоритмы пространственной фильтрации в линейных МР</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SPecialiST RePack</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9</vt:i4>
  </property>
  <property fmtid="{D5CDD505-2E9C-101B-9397-08002B2CF9AE}" pid="9" name="PresentationFormat">
    <vt:lpwstr>Экран (4:3)</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