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8.jpeg" ContentType="image/jpeg"/>
  <Override PartName="/ppt/media/image26.jpeg" ContentType="image/jpeg"/>
  <Override PartName="/ppt/media/image23.jpeg" ContentType="image/jpeg"/>
  <Override PartName="/ppt/media/image21.jpeg" ContentType="image/jpeg"/>
  <Override PartName="/ppt/media/image20.jpeg" ContentType="image/jpeg"/>
  <Override PartName="/ppt/media/image19.jpeg" ContentType="image/jpeg"/>
  <Override PartName="/ppt/media/image18.jpeg" ContentType="image/jpeg"/>
  <Override PartName="/ppt/media/image15.png" ContentType="image/png"/>
  <Override PartName="/ppt/media/image17.png" ContentType="image/png"/>
  <Override PartName="/ppt/media/image32.jpeg" ContentType="image/jpeg"/>
  <Override PartName="/ppt/media/image7.png" ContentType="image/png"/>
  <Override PartName="/ppt/media/image34.jpeg" ContentType="image/jpeg"/>
  <Override PartName="/ppt/media/image11.wmf" ContentType="image/x-wmf"/>
  <Override PartName="/ppt/media/image3.png" ContentType="image/png"/>
  <Override PartName="/ppt/media/image4.png" ContentType="image/png"/>
  <Override PartName="/ppt/media/image12.wmf" ContentType="image/x-wmf"/>
  <Override PartName="/ppt/media/image13.png" ContentType="image/png"/>
  <Override PartName="/ppt/media/image37.jpeg" ContentType="image/jpeg"/>
  <Override PartName="/ppt/media/image30.jpeg" ContentType="image/jpeg"/>
  <Override PartName="/ppt/media/image24.jpeg" ContentType="image/jpeg"/>
  <Override PartName="/ppt/media/image31.jpeg" ContentType="image/jpeg"/>
  <Override PartName="/ppt/media/image2.png" ContentType="image/png"/>
  <Override PartName="/ppt/media/image25.jpeg" ContentType="image/jpeg"/>
  <Override PartName="/ppt/media/image33.jpeg" ContentType="image/jpeg"/>
  <Override PartName="/ppt/media/image27.jpeg" ContentType="image/jpeg"/>
  <Override PartName="/ppt/media/image36.jpeg" ContentType="image/jpeg"/>
  <Override PartName="/ppt/media/image38.jpeg" ContentType="image/jpeg"/>
  <Override PartName="/ppt/media/image22.jpeg" ContentType="image/jpeg"/>
  <Override PartName="/ppt/media/image9.png" ContentType="image/png"/>
  <Override PartName="/ppt/media/image6.png" ContentType="image/png"/>
  <Override PartName="/ppt/media/image10.png" ContentType="image/png"/>
  <Override PartName="/ppt/media/image35.jpeg" ContentType="image/jpeg"/>
  <Override PartName="/ppt/media/image5.png" ContentType="image/png"/>
  <Override PartName="/ppt/media/image29.jpeg" ContentType="image/jpeg"/>
  <Override PartName="/ppt/media/image8.jpeg" ContentType="image/jpeg"/>
  <Override PartName="/ppt/media/image39.jpeg" ContentType="image/jpeg"/>
  <Override PartName="/ppt/media/image1.png" ContentType="image/png"/>
  <Override PartName="/ppt/media/image14.png" ContentType="image/png"/>
  <Override PartName="/ppt/media/image1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перемещения страницы щёлкните 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1CC5BA6-7089-4519-BB54-5A9B2BDD0EAA}"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4440" y="685800"/>
            <a:ext cx="4547160" cy="3407400"/>
          </a:xfrm>
          <a:prstGeom prst="rect">
            <a:avLst/>
          </a:prstGeom>
        </p:spPr>
      </p:sp>
      <p:sp>
        <p:nvSpPr>
          <p:cNvPr id="225"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endParaRPr b="0" lang="ru-RU" sz="20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На данном слайде представленные результаты сравнения алгоритмов. Были построены графики выигрыша в ОСШ и оценка PESQ в зависимости от числа микрофонов и порядка фильтра. Видно, что при увеличения порядка фильтра выше определённого значения не происходит значительное увеличение значения оценки PESQ. </a:t>
            </a:r>
            <a:endParaRPr b="0" lang="ru-RU" sz="1200" spc="-1" strike="noStrike">
              <a:latin typeface="Arial"/>
            </a:endParaRPr>
          </a:p>
        </p:txBody>
      </p:sp>
      <p:sp>
        <p:nvSpPr>
          <p:cNvPr id="226"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DA8FCF-DB09-4998-AB44-F4CC9A1ACF1D}"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07000" y="812520"/>
            <a:ext cx="5337720" cy="4001400"/>
          </a:xfrm>
          <a:prstGeom prst="rect">
            <a:avLst/>
          </a:prstGeom>
        </p:spPr>
      </p:sp>
      <p:sp>
        <p:nvSpPr>
          <p:cNvPr id="228" name="PlaceHolder 2"/>
          <p:cNvSpPr>
            <a:spLocks noGrp="1"/>
          </p:cNvSpPr>
          <p:nvPr>
            <p:ph type="body"/>
          </p:nvPr>
        </p:nvSpPr>
        <p:spPr>
          <a:xfrm>
            <a:off x="756000" y="5078520"/>
            <a:ext cx="6040080" cy="4803480"/>
          </a:xfrm>
          <a:prstGeom prst="rect">
            <a:avLst/>
          </a:prstGeom>
        </p:spPr>
        <p:txBody>
          <a:bodyPr lIns="0" rIns="0" tIns="0" bIns="0">
            <a:noAutofit/>
          </a:bodyPr>
          <a:p>
            <a:pPr marL="216000" indent="-208800">
              <a:lnSpc>
                <a:spcPct val="100000"/>
              </a:lnSpc>
              <a:tabLst>
                <a:tab algn="l" pos="0"/>
              </a:tabLst>
            </a:pPr>
            <a:r>
              <a:rPr b="0" lang="ru-RU" sz="1400" spc="-1" strike="noStrike">
                <a:latin typeface="Times New Roman"/>
              </a:rPr>
              <a:t>По мимо этого были построены графики зависимости выигрыша в ОСШ и оценки PESQ в зависимости от угла азимута при фиксированном угле подъёма,а так же аналогичные графики от угла подъёма при фиксированном угле азимута. Исходя их графиков можно сделать вывод, </a:t>
            </a:r>
            <a:r>
              <a:rPr b="0" lang="ru-RU" sz="1400" spc="-1" strike="noStrike">
                <a:solidFill>
                  <a:srgbClr val="000000"/>
                </a:solidFill>
                <a:latin typeface="Times New Roman"/>
                <a:ea typeface="Lohit Devanagari"/>
              </a:rPr>
              <a:t>существует некоторый минимальный угол азимута, ниже которого адаптивные алгоритмы не могут отделить сигнал от шума. Для LC NLMS это 25 град, а для LC RLS это 6 град. </a:t>
            </a:r>
            <a:endParaRPr b="0" lang="ru-RU" sz="14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07000" y="812520"/>
            <a:ext cx="5337720" cy="4001400"/>
          </a:xfrm>
          <a:prstGeom prst="rect">
            <a:avLst/>
          </a:prstGeom>
        </p:spPr>
      </p:sp>
      <p:sp>
        <p:nvSpPr>
          <p:cNvPr id="230" name="PlaceHolder 2"/>
          <p:cNvSpPr>
            <a:spLocks noGrp="1"/>
          </p:cNvSpPr>
          <p:nvPr>
            <p:ph type="body"/>
          </p:nvPr>
        </p:nvSpPr>
        <p:spPr>
          <a:xfrm>
            <a:off x="756000" y="5078520"/>
            <a:ext cx="6040080" cy="4803480"/>
          </a:xfrm>
          <a:prstGeom prst="rect">
            <a:avLst/>
          </a:prstGeom>
        </p:spPr>
        <p:txBody>
          <a:bodyPr lIns="0" rIns="0" tIns="0" bIns="0">
            <a:noAutofit/>
          </a:bodyPr>
          <a:p>
            <a:pPr marL="216000" indent="-208440" algn="just">
              <a:lnSpc>
                <a:spcPct val="150000"/>
              </a:lnSpc>
              <a:tabLst>
                <a:tab algn="l" pos="0"/>
              </a:tabLst>
            </a:pPr>
            <a:r>
              <a:rPr b="0" lang="ru-RU" sz="1400" spc="-1" strike="noStrike">
                <a:solidFill>
                  <a:srgbClr val="000000"/>
                </a:solidFill>
                <a:latin typeface="Times New Roman"/>
                <a:ea typeface="Lohit Devanagari"/>
              </a:rPr>
              <a:t>Была рассмотрена ситуация, когда адаптивный алгоритм производит фильтрацию шума с одного направления и в один момент он перестаёт приходить с этого направления и начинает приходить шум с другого направления. Был смоделирован приём и фильтрация сигнала, при этом шум приходил сперва из направления 50 град азимута,а после -50 град азимута. Результаты моделирования представлены на рисунке. Видно, что после смены направления прихода сигнала алгоритмам необходимо определённое время для перестройки весовых коэффициентов.</a:t>
            </a:r>
            <a:endParaRPr b="0" lang="ru-RU" sz="14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07000" y="812520"/>
            <a:ext cx="5337720" cy="4001400"/>
          </a:xfrm>
          <a:prstGeom prst="rect">
            <a:avLst/>
          </a:prstGeom>
        </p:spPr>
      </p:sp>
      <p:sp>
        <p:nvSpPr>
          <p:cNvPr id="232" name="PlaceHolder 2"/>
          <p:cNvSpPr>
            <a:spLocks noGrp="1"/>
          </p:cNvSpPr>
          <p:nvPr>
            <p:ph type="body"/>
          </p:nvPr>
        </p:nvSpPr>
        <p:spPr>
          <a:xfrm>
            <a:off x="756000" y="5078520"/>
            <a:ext cx="6040080" cy="4803480"/>
          </a:xfrm>
          <a:prstGeom prst="rect">
            <a:avLst/>
          </a:prstGeom>
        </p:spPr>
        <p:txBody>
          <a:bodyPr lIns="0" rIns="0" tIns="0" bIns="0">
            <a:noAutofit/>
          </a:bodyPr>
          <a:p>
            <a:pPr marL="216000" indent="-208800">
              <a:lnSpc>
                <a:spcPct val="100000"/>
              </a:lnSpc>
              <a:tabLst>
                <a:tab algn="l" pos="0"/>
              </a:tabLst>
            </a:pPr>
            <a:r>
              <a:rPr b="0" lang="ru-RU" sz="1400" spc="-1" strike="noStrike">
                <a:latin typeface="Arial"/>
              </a:rPr>
              <a:t>На основе полученных весовых коэффициентов была построена ДН для каждого алгоритма. Видно </a:t>
            </a:r>
            <a:r>
              <a:rPr b="0" lang="ru-RU" sz="1400" spc="-1" strike="noStrike">
                <a:latin typeface="Times New Roman"/>
                <a:ea typeface="Lohit Devanagari"/>
              </a:rPr>
              <a:t>что алгоритм LC NLMS подстроил свои весовые коэффициенты на подавление помехи с направления -50 град. Алгоритм LC RLS адаптировал весовые коэффициенты на подавление помехи пришедшей с направления -50 и с направления 50. Из-за этого качество фильтрации становится хуже, что заметно после смены направления. </a:t>
            </a:r>
            <a:endParaRPr b="0" lang="ru-RU"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107000" y="812520"/>
            <a:ext cx="5337720" cy="4001400"/>
          </a:xfrm>
          <a:prstGeom prst="rect">
            <a:avLst/>
          </a:prstGeom>
        </p:spPr>
      </p:sp>
      <p:sp>
        <p:nvSpPr>
          <p:cNvPr id="234" name="PlaceHolder 2"/>
          <p:cNvSpPr>
            <a:spLocks noGrp="1"/>
          </p:cNvSpPr>
          <p:nvPr>
            <p:ph type="body"/>
          </p:nvPr>
        </p:nvSpPr>
        <p:spPr>
          <a:xfrm>
            <a:off x="288000" y="4968000"/>
            <a:ext cx="6040080" cy="4803480"/>
          </a:xfrm>
          <a:prstGeom prst="rect">
            <a:avLst/>
          </a:prstGeom>
        </p:spPr>
        <p:txBody>
          <a:bodyPr lIns="0" rIns="0" tIns="0" bIns="0">
            <a:noAutofit/>
          </a:bodyPr>
          <a:p>
            <a:pPr marL="216000" indent="-208440" algn="just">
              <a:lnSpc>
                <a:spcPct val="150000"/>
              </a:lnSpc>
              <a:tabLst>
                <a:tab algn="l" pos="0"/>
              </a:tabLst>
            </a:pPr>
            <a:r>
              <a:rPr b="0" lang="ru-RU" sz="1400" spc="-1" strike="noStrike">
                <a:latin typeface="Arial"/>
                <a:ea typeface="Noto Sans CJK SC"/>
              </a:rPr>
              <a:t>Рассмотрим ситуацию, когда один из элементов МР сместился от своего исходного положения. В таком случае микрофонная решетка перестаёт быть прямоугольной и равномерной. Расположение микрофонов в проекции ZoY представлено на рисунке</a:t>
            </a:r>
            <a:endParaRPr b="0" lang="ru-RU"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07000" y="812520"/>
            <a:ext cx="5337720" cy="4001400"/>
          </a:xfrm>
          <a:prstGeom prst="rect">
            <a:avLst/>
          </a:prstGeom>
        </p:spPr>
      </p:sp>
      <p:sp>
        <p:nvSpPr>
          <p:cNvPr id="236" name="PlaceHolder 2"/>
          <p:cNvSpPr>
            <a:spLocks noGrp="1"/>
          </p:cNvSpPr>
          <p:nvPr>
            <p:ph type="body"/>
          </p:nvPr>
        </p:nvSpPr>
        <p:spPr>
          <a:xfrm>
            <a:off x="756000" y="5078520"/>
            <a:ext cx="6040080" cy="4803480"/>
          </a:xfrm>
          <a:prstGeom prst="rect">
            <a:avLst/>
          </a:prstGeom>
        </p:spPr>
        <p:txBody>
          <a:bodyPr lIns="0" rIns="0" tIns="0" bIns="0">
            <a:noAutofit/>
          </a:bodyPr>
          <a:p>
            <a:pPr marL="216000" indent="-208800">
              <a:lnSpc>
                <a:spcPct val="100000"/>
              </a:lnSpc>
              <a:tabLst>
                <a:tab algn="l" pos="0"/>
              </a:tabLst>
            </a:pPr>
            <a:r>
              <a:rPr b="0" lang="ru-RU" sz="1400" spc="-1" strike="noStrike">
                <a:latin typeface="Arial"/>
              </a:rPr>
              <a:t>Для сравнения качества работы МР были построены графики выигрыша в ОСШ и оценка PESQ от числа микрофонов и порядка фильтра для случая прямоугольной МР и для случая отклонения элемента МР от исходного положения. Результаты представлены на слайде, видно, что отклонение элемента МР от исходного ,не приводит к значительному изменению качества фильтрации.</a:t>
            </a:r>
            <a:endParaRPr b="0" lang="ru-RU" sz="14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1144440" y="685800"/>
            <a:ext cx="4547520" cy="3407760"/>
          </a:xfrm>
          <a:prstGeom prst="rect">
            <a:avLst/>
          </a:prstGeom>
        </p:spPr>
      </p:sp>
      <p:sp>
        <p:nvSpPr>
          <p:cNvPr id="238"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200" spc="-1" strike="noStrike">
                <a:latin typeface="Arial"/>
              </a:rPr>
              <a:t>Основные результаты работы представлены на слайде, спасибо за внимание</a:t>
            </a:r>
            <a:endParaRPr b="0" lang="ru-RU" sz="1200" spc="-1" strike="noStrike">
              <a:latin typeface="Arial"/>
            </a:endParaRPr>
          </a:p>
        </p:txBody>
      </p:sp>
      <p:sp>
        <p:nvSpPr>
          <p:cNvPr id="239"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4568C3-2117-4A37-8DD0-7748B465A98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144440" y="685800"/>
            <a:ext cx="4547160" cy="3407400"/>
          </a:xfrm>
          <a:prstGeom prst="rect">
            <a:avLst/>
          </a:prstGeom>
        </p:spPr>
      </p:sp>
      <p:sp>
        <p:nvSpPr>
          <p:cNvPr id="204"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400" spc="-1" strike="noStrike">
                <a:latin typeface="Arial"/>
              </a:rPr>
              <a:t>МР нашли свое применение не только в системах речевой связи, но и в сфере безопасности. </a:t>
            </a:r>
            <a:endParaRPr b="0" lang="ru-RU" sz="1400" spc="-1" strike="noStrike">
              <a:latin typeface="Arial"/>
            </a:endParaRPr>
          </a:p>
          <a:p>
            <a:pPr marL="216000" indent="-194040">
              <a:lnSpc>
                <a:spcPct val="100000"/>
              </a:lnSpc>
              <a:tabLst>
                <a:tab algn="l" pos="0"/>
              </a:tabLst>
            </a:pPr>
            <a:r>
              <a:rPr b="0" lang="ru-RU" sz="1400" spc="-1" strike="noStrike">
                <a:latin typeface="Arial"/>
              </a:rPr>
              <a:t>Система «Бумеранг»  используется для защиты транспортных средств и войск от снайперского огня. Она позволяет определить положение стрелка. </a:t>
            </a:r>
            <a:endParaRPr b="0" lang="ru-RU" sz="1400" spc="-1" strike="noStrike">
              <a:latin typeface="Arial"/>
            </a:endParaRPr>
          </a:p>
          <a:p>
            <a:pPr marL="216000" indent="-194040">
              <a:lnSpc>
                <a:spcPct val="100000"/>
              </a:lnSpc>
              <a:tabLst>
                <a:tab algn="l" pos="0"/>
              </a:tabLst>
            </a:pPr>
            <a:endParaRPr b="0" lang="ru-RU" sz="1400" spc="-1" strike="noStrike">
              <a:latin typeface="Arial"/>
            </a:endParaRPr>
          </a:p>
          <a:p>
            <a:pPr marL="216000" indent="-194040">
              <a:lnSpc>
                <a:spcPct val="100000"/>
              </a:lnSpc>
              <a:tabLst>
                <a:tab algn="l" pos="0"/>
              </a:tabLst>
            </a:pPr>
            <a:r>
              <a:rPr b="0" lang="ru-RU" sz="1400" spc="-1" strike="noStrike">
                <a:latin typeface="Arial"/>
              </a:rPr>
              <a:t>Система «SENTRI» применяется в городах, способна различить звук выстрела, определить его направлениее и вызвать полицию </a:t>
            </a:r>
            <a:endParaRPr b="0" lang="ru-RU" sz="1400" spc="-1" strike="noStrike">
              <a:latin typeface="Arial"/>
            </a:endParaRPr>
          </a:p>
          <a:p>
            <a:pPr marL="216000" indent="-194040">
              <a:lnSpc>
                <a:spcPct val="100000"/>
              </a:lnSpc>
              <a:tabLst>
                <a:tab algn="l" pos="0"/>
              </a:tabLst>
            </a:pPr>
            <a:r>
              <a:rPr b="0" lang="ru-RU" sz="1400" spc="-1" strike="noStrike">
                <a:latin typeface="Arial"/>
              </a:rPr>
              <a:t>МР используются  для  получения  объемной  звуковой картины. Такие решения используются, например, в  автомобильной  промышленности  для  точного выявления мест, являющихся источниками нежелательных шумов – скрипа, стука и т. д.</a:t>
            </a:r>
            <a:endParaRPr b="0" lang="ru-RU" sz="1400" spc="-1" strike="noStrike">
              <a:latin typeface="Arial"/>
            </a:endParaRPr>
          </a:p>
          <a:p>
            <a:pPr marL="216000" indent="-194040">
              <a:lnSpc>
                <a:spcPct val="100000"/>
              </a:lnSpc>
              <a:tabLst>
                <a:tab algn="l" pos="0"/>
              </a:tabLst>
            </a:pPr>
            <a:r>
              <a:rPr b="0" lang="ru-RU" sz="1400" spc="-1" strike="noStrike">
                <a:latin typeface="Arial"/>
              </a:rPr>
              <a:t>В нашей работе мы применили МР для пространственной фильтрации.</a:t>
            </a:r>
            <a:endParaRPr b="0" lang="ru-RU" sz="1400" spc="-1" strike="noStrike">
              <a:latin typeface="Arial"/>
            </a:endParaRPr>
          </a:p>
        </p:txBody>
      </p:sp>
      <p:sp>
        <p:nvSpPr>
          <p:cNvPr id="205"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1106091-D9E2-457A-B10F-315C814B8B7D}"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44440" y="685800"/>
            <a:ext cx="4547160" cy="3407400"/>
          </a:xfrm>
          <a:prstGeom prst="rect">
            <a:avLst/>
          </a:prstGeom>
        </p:spPr>
      </p:sp>
      <p:sp>
        <p:nvSpPr>
          <p:cNvPr id="207"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400" spc="-1" strike="noStrike">
                <a:solidFill>
                  <a:srgbClr val="000000"/>
                </a:solidFill>
                <a:latin typeface="+mn-lt"/>
                <a:ea typeface="+mn-ea"/>
              </a:rPr>
              <a:t>Сигналы речевого диапазона частот занимают полосу от 300 до 3400 Гц, то есть являются широкополосными.</a:t>
            </a:r>
            <a:endParaRPr b="0" lang="ru-RU" sz="1400" spc="-1" strike="noStrike">
              <a:latin typeface="Arial"/>
            </a:endParaRPr>
          </a:p>
          <a:p>
            <a:pPr marL="216000" indent="-194040">
              <a:lnSpc>
                <a:spcPct val="100000"/>
              </a:lnSpc>
              <a:tabLst>
                <a:tab algn="l" pos="0"/>
              </a:tabLst>
            </a:pPr>
            <a:r>
              <a:rPr b="0" lang="ru-RU" sz="1400" spc="-1" strike="noStrike">
                <a:solidFill>
                  <a:srgbClr val="000000"/>
                </a:solidFill>
                <a:latin typeface="+mn-lt"/>
                <a:ea typeface="+mn-ea"/>
              </a:rPr>
              <a:t>Для обработки звука МР используются в сочетании с формирователями луча. Это процессоры, которые обеспечивают частотно-зависимый отклик для каждого канала МР. Различают</a:t>
            </a:r>
            <a:endParaRPr b="0" lang="ru-RU" sz="1400" spc="-1" strike="noStrike">
              <a:latin typeface="Arial"/>
            </a:endParaRPr>
          </a:p>
          <a:p>
            <a:pPr marL="216000" indent="-194040">
              <a:lnSpc>
                <a:spcPct val="100000"/>
              </a:lnSpc>
              <a:tabLst>
                <a:tab algn="l" pos="0"/>
              </a:tabLst>
            </a:pPr>
            <a:endParaRPr b="0" lang="ru-RU" sz="1400" spc="-1" strike="noStrike">
              <a:latin typeface="Arial"/>
            </a:endParaRPr>
          </a:p>
          <a:p>
            <a:pPr marL="216000" indent="-194040">
              <a:lnSpc>
                <a:spcPct val="100000"/>
              </a:lnSpc>
              <a:tabLst>
                <a:tab algn="l" pos="0"/>
              </a:tabLst>
            </a:pPr>
            <a:endParaRPr b="0" lang="ru-RU" sz="1400" spc="-1" strike="noStrike">
              <a:latin typeface="Arial"/>
            </a:endParaRPr>
          </a:p>
          <a:p>
            <a:pPr marL="216000" indent="-194040">
              <a:lnSpc>
                <a:spcPct val="100000"/>
              </a:lnSpc>
              <a:tabLst>
                <a:tab algn="l" pos="0"/>
              </a:tabLst>
            </a:pPr>
            <a:r>
              <a:rPr b="0" lang="ru-RU" sz="1400" spc="-1" strike="noStrike">
                <a:solidFill>
                  <a:srgbClr val="000000"/>
                </a:solidFill>
                <a:latin typeface="Arial"/>
                <a:ea typeface="+mn-ea"/>
              </a:rPr>
              <a:t>Частотный ФЛ, который разбивает спектр принятых сигналов на диапазоны и умножает каждый диапазон на соответствующие коэффициенты, и временной,  который  обеспечивает  частотно  зависимые коэффициенты с помощью линий задержки КИХ фильтров, расположенных в канале каждого сенсора. В данной работе я работал с временным формирователем луча</a:t>
            </a:r>
            <a:endParaRPr b="0" lang="ru-RU" sz="1400" spc="-1" strike="noStrike">
              <a:latin typeface="Arial"/>
            </a:endParaRPr>
          </a:p>
        </p:txBody>
      </p:sp>
      <p:sp>
        <p:nvSpPr>
          <p:cNvPr id="208"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8E0A83A-5483-483B-A952-7DDE3D5BFC32}"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4440" y="685800"/>
            <a:ext cx="4547160" cy="3407400"/>
          </a:xfrm>
          <a:prstGeom prst="rect">
            <a:avLst/>
          </a:prstGeom>
        </p:spPr>
      </p:sp>
      <p:sp>
        <p:nvSpPr>
          <p:cNvPr id="210" name="PlaceHolder 2"/>
          <p:cNvSpPr>
            <a:spLocks noGrp="1"/>
          </p:cNvSpPr>
          <p:nvPr>
            <p:ph type="body"/>
          </p:nvPr>
        </p:nvSpPr>
        <p:spPr>
          <a:xfrm>
            <a:off x="685800" y="4343400"/>
            <a:ext cx="5464080" cy="4092480"/>
          </a:xfrm>
          <a:prstGeom prst="rect">
            <a:avLst/>
          </a:prstGeom>
        </p:spPr>
        <p:txBody>
          <a:bodyPr lIns="0" rIns="0" tIns="0" bIns="0">
            <a:noAutofit/>
          </a:bodyPr>
          <a:p>
            <a:pPr marL="216000" indent="-200520">
              <a:lnSpc>
                <a:spcPct val="100000"/>
              </a:lnSpc>
              <a:tabLst>
                <a:tab algn="l" pos="0"/>
              </a:tabLst>
            </a:pPr>
            <a:r>
              <a:rPr b="0" lang="ru-RU" sz="1400" spc="-1" strike="noStrike">
                <a:latin typeface="+mn-lt"/>
              </a:rPr>
              <a:t>Формирователь луча можно рассматривать как разновидность фильтра. Частотно-ВременнОй фильтр используются для приема сигнала и увеличения или уменьшения его отдельных частотных компонент</a:t>
            </a:r>
            <a:endParaRPr b="0" lang="ru-RU" sz="1400" spc="-1" strike="noStrike">
              <a:latin typeface="Arial"/>
            </a:endParaRPr>
          </a:p>
          <a:p>
            <a:pPr marL="216000" indent="-200520">
              <a:lnSpc>
                <a:spcPct val="100000"/>
              </a:lnSpc>
              <a:tabLst>
                <a:tab algn="l" pos="0"/>
              </a:tabLst>
            </a:pPr>
            <a:r>
              <a:rPr b="0" lang="ru-RU" sz="1400" spc="-1" strike="noStrike">
                <a:latin typeface="+mn-lt"/>
              </a:rPr>
              <a:t>А роль ФЛ состоит в увеличении сигналов с определенного направления и уменьшении сигналов со всех других направлений</a:t>
            </a:r>
            <a:endParaRPr b="0" lang="ru-RU" sz="1400" spc="-1" strike="noStrike">
              <a:latin typeface="Arial"/>
            </a:endParaRPr>
          </a:p>
        </p:txBody>
      </p:sp>
      <p:sp>
        <p:nvSpPr>
          <p:cNvPr id="211"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62C13AE-FA9A-426D-8806-D5DDC5988E25}"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4440" y="685800"/>
            <a:ext cx="4547160" cy="3407400"/>
          </a:xfrm>
          <a:prstGeom prst="rect">
            <a:avLst/>
          </a:prstGeom>
        </p:spPr>
      </p:sp>
      <p:sp>
        <p:nvSpPr>
          <p:cNvPr id="213"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200" spc="-1" strike="noStrike">
                <a:solidFill>
                  <a:srgbClr val="000000"/>
                </a:solidFill>
                <a:latin typeface="+mn-lt"/>
                <a:ea typeface="+mn-ea"/>
              </a:rPr>
              <a:t>Существует два подхода пространственной фильтрации. </a:t>
            </a:r>
            <a:endParaRPr b="0" lang="ru-RU" sz="12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В первом случае работа ФЛ не зависит от входных данных. Применяется в стационарной помеховой обстановке, где мы априори знаем положения источников помех.</a:t>
            </a:r>
            <a:endParaRPr b="0" lang="ru-RU" sz="12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Во втором подходе ФЛ определяет статистику входных данных и адаптирует коэффициенты к оптимальному с точки зрения определенных критериев решению. Такой алгоритм работоспособен в динамической помеховой обстановке. </a:t>
            </a:r>
            <a:endParaRPr b="0" lang="ru-RU" sz="1200" spc="-1" strike="noStrike">
              <a:latin typeface="Arial"/>
            </a:endParaRPr>
          </a:p>
          <a:p>
            <a:pPr marL="216000" indent="-194040">
              <a:lnSpc>
                <a:spcPct val="100000"/>
              </a:lnSpc>
              <a:tabLst>
                <a:tab algn="l" pos="0"/>
              </a:tabLst>
            </a:pPr>
            <a:endParaRPr b="0" lang="ru-RU" sz="1200" spc="-1" strike="noStrike">
              <a:latin typeface="Arial"/>
            </a:endParaRPr>
          </a:p>
        </p:txBody>
      </p:sp>
      <p:sp>
        <p:nvSpPr>
          <p:cNvPr id="214"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CF2939A-9719-4EEF-A587-BB7E2B0C1CE9}"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4440" y="685800"/>
            <a:ext cx="4547160" cy="3407400"/>
          </a:xfrm>
          <a:prstGeom prst="rect">
            <a:avLst/>
          </a:prstGeom>
        </p:spPr>
      </p:sp>
      <p:sp>
        <p:nvSpPr>
          <p:cNvPr id="216"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200" spc="-1" strike="noStrike">
                <a:solidFill>
                  <a:srgbClr val="000000"/>
                </a:solidFill>
                <a:latin typeface="+mn-lt"/>
                <a:ea typeface="+mn-ea"/>
              </a:rPr>
              <a:t>Один из подходов адаптивной пространственной фильтрации состоит в минимизации целевой функции при выполнении линейных ограничений. Были рассмотрены 2 традиционных адаптивных алгоритма </a:t>
            </a:r>
            <a:r>
              <a:rPr b="0" lang="en-US" sz="1200" spc="-1" strike="noStrike">
                <a:solidFill>
                  <a:srgbClr val="000000"/>
                </a:solidFill>
                <a:latin typeface="+mn-lt"/>
                <a:ea typeface="+mn-ea"/>
              </a:rPr>
              <a:t>LC NLMS, LC RLS.</a:t>
            </a:r>
            <a:endParaRPr b="0" lang="ru-RU" sz="12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RLS алгоритм имеет более высокую скорость сходимости, но в то же время более вычислительно затратен</a:t>
            </a:r>
            <a:endParaRPr b="0" lang="ru-RU" sz="1200" spc="-1" strike="noStrike">
              <a:latin typeface="Arial"/>
            </a:endParaRPr>
          </a:p>
        </p:txBody>
      </p:sp>
      <p:sp>
        <p:nvSpPr>
          <p:cNvPr id="217"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2E961FA-F8F6-4792-B726-668353E8C5F0}"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44440" y="685800"/>
            <a:ext cx="4547520" cy="3407760"/>
          </a:xfrm>
          <a:prstGeom prst="rect">
            <a:avLst/>
          </a:prstGeom>
        </p:spPr>
      </p:sp>
      <p:sp>
        <p:nvSpPr>
          <p:cNvPr id="219"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400" spc="-1" strike="noStrike">
                <a:latin typeface="Arial"/>
              </a:rPr>
              <a:t>Для последующего моделирования была использована плоская эквидистантная микрофонная решетка с расстоянием между микрофонами 4 см. </a:t>
            </a:r>
            <a:endParaRPr b="0" lang="ru-RU" sz="1400" spc="-1" strike="noStrike">
              <a:latin typeface="Arial"/>
            </a:endParaRPr>
          </a:p>
          <a:p>
            <a:pPr marL="216000" indent="-194040">
              <a:lnSpc>
                <a:spcPct val="100000"/>
              </a:lnSpc>
              <a:tabLst>
                <a:tab algn="l" pos="0"/>
              </a:tabLst>
            </a:pPr>
            <a:r>
              <a:rPr b="0" lang="ru-RU" sz="1400" spc="-1" strike="noStrike">
                <a:latin typeface="Arial"/>
              </a:rPr>
              <a:t>Ею был осуществлен прием смеси полезного сигнала с направления 0 град азимута 0 град подъёма и помехи – с направления 50 град азимута и 0 град подъёма.</a:t>
            </a:r>
            <a:endParaRPr b="0" lang="ru-RU" sz="1400" spc="-1" strike="noStrike">
              <a:latin typeface="Arial"/>
            </a:endParaRPr>
          </a:p>
        </p:txBody>
      </p:sp>
      <p:sp>
        <p:nvSpPr>
          <p:cNvPr id="220"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C298E97-E6A8-41B9-A787-EA882669BEDE}"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144440" y="685800"/>
            <a:ext cx="4547160" cy="3407400"/>
          </a:xfrm>
          <a:prstGeom prst="rect">
            <a:avLst/>
          </a:prstGeom>
        </p:spPr>
      </p:sp>
      <p:sp>
        <p:nvSpPr>
          <p:cNvPr id="222" name="PlaceHolder 2"/>
          <p:cNvSpPr>
            <a:spLocks noGrp="1"/>
          </p:cNvSpPr>
          <p:nvPr>
            <p:ph type="body"/>
          </p:nvPr>
        </p:nvSpPr>
        <p:spPr>
          <a:xfrm>
            <a:off x="685800" y="4343400"/>
            <a:ext cx="5464080" cy="4092480"/>
          </a:xfrm>
          <a:prstGeom prst="rect">
            <a:avLst/>
          </a:prstGeom>
        </p:spPr>
        <p:txBody>
          <a:bodyPr lIns="0" rIns="0" tIns="0" bIns="0">
            <a:noAutofit/>
          </a:bodyPr>
          <a:p>
            <a:pPr marL="216000" indent="-194040">
              <a:lnSpc>
                <a:spcPct val="100000"/>
              </a:lnSpc>
              <a:tabLst>
                <a:tab algn="l" pos="0"/>
              </a:tabLst>
            </a:pPr>
            <a:r>
              <a:rPr b="0" lang="ru-RU" sz="1200" spc="-1" strike="noStrike">
                <a:solidFill>
                  <a:srgbClr val="000000"/>
                </a:solidFill>
                <a:latin typeface="+mn-lt"/>
                <a:ea typeface="+mn-ea"/>
              </a:rPr>
              <a:t>Для оценки работы адаптивных формирователей луча помимо традиционного расчета ОСШ, применялась одна из техник объективной оценки качества, разборчивости речи. ОСШ не дает понимание насколько речь стала разборчивее. Полезный сигнал может сильно искажаться, оставаясь при этом</a:t>
            </a:r>
            <a:endParaRPr b="0" lang="ru-RU" sz="12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очень мощным </a:t>
            </a:r>
            <a:endParaRPr b="0" lang="ru-RU" sz="1200" spc="-1" strike="noStrike">
              <a:latin typeface="Arial"/>
            </a:endParaRPr>
          </a:p>
          <a:p>
            <a:pPr marL="216000" indent="-194040">
              <a:lnSpc>
                <a:spcPct val="100000"/>
              </a:lnSpc>
              <a:tabLst>
                <a:tab algn="l" pos="0"/>
              </a:tabLst>
            </a:pPr>
            <a:endParaRPr b="0" lang="ru-RU" sz="1200" spc="-1" strike="noStrike">
              <a:latin typeface="Arial"/>
            </a:endParaRPr>
          </a:p>
          <a:p>
            <a:pPr marL="216000" indent="-194040">
              <a:lnSpc>
                <a:spcPct val="100000"/>
              </a:lnSpc>
              <a:tabLst>
                <a:tab algn="l" pos="0"/>
              </a:tabLst>
            </a:pPr>
            <a:r>
              <a:rPr b="0" lang="ru-RU" sz="1200" spc="-1" strike="noStrike">
                <a:solidFill>
                  <a:srgbClr val="000000"/>
                </a:solidFill>
                <a:latin typeface="+mn-lt"/>
                <a:ea typeface="+mn-ea"/>
              </a:rPr>
              <a:t>Для определения качества передачи речи в PESQ предусмотрено сравнение входного сигнала с его искаженной версией на выходе системы связи. Этот процесс схематично показан на рисунке. Алгоритм PESQ оценивает качество речи по пятибалльной шкале – от 1 до 5. </a:t>
            </a:r>
            <a:endParaRPr b="0" lang="ru-RU" sz="1200" spc="-1" strike="noStrike">
              <a:latin typeface="Arial"/>
            </a:endParaRPr>
          </a:p>
        </p:txBody>
      </p:sp>
      <p:sp>
        <p:nvSpPr>
          <p:cNvPr id="223" name="CustomShape 3"/>
          <p:cNvSpPr/>
          <p:nvPr/>
        </p:nvSpPr>
        <p:spPr>
          <a:xfrm>
            <a:off x="3884760" y="8685360"/>
            <a:ext cx="2949480" cy="434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C5711E4-0B5C-4FE1-BC78-B271D2F58978}"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5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5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5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5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5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5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5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image" Target="../media/image21.jpeg"/><Relationship Id="rId5" Type="http://schemas.openxmlformats.org/officeDocument/2006/relationships/image" Target="../media/image22.jpeg"/><Relationship Id="rId6" Type="http://schemas.openxmlformats.org/officeDocument/2006/relationships/slideLayout" Target="../slideLayouts/slideLayout13.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slideLayout" Target="../slideLayouts/slideLayout13.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slideLayout" Target="../slideLayouts/slideLayout13.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slideLayout" Target="../slideLayouts/slideLayout13.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image" Target="../media/image38.jpeg"/><Relationship Id="rId4" Type="http://schemas.openxmlformats.org/officeDocument/2006/relationships/image" Target="../media/image39.jpe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50080" cy="1447560"/>
          </a:xfrm>
          <a:prstGeom prst="rect">
            <a:avLst/>
          </a:prstGeom>
          <a:noFill/>
          <a:ln>
            <a:noFill/>
          </a:ln>
        </p:spPr>
        <p:style>
          <a:lnRef idx="0"/>
          <a:fillRef idx="0"/>
          <a:effectRef idx="0"/>
          <a:fontRef idx="minor"/>
        </p:style>
        <p:txBody>
          <a:bodyPr lIns="90000" rIns="90000" tIns="45000" bIns="45000" anchor="ctr">
            <a:normAutofit fontScale="24000"/>
          </a:bodyPr>
          <a:p>
            <a:pPr algn="ctr">
              <a:lnSpc>
                <a:spcPct val="100000"/>
              </a:lnSpc>
            </a:pPr>
            <a:r>
              <a:rPr b="0" lang="ru-RU" sz="4800" spc="-1" strike="noStrike">
                <a:solidFill>
                  <a:srgbClr val="000000"/>
                </a:solidFill>
                <a:latin typeface="Times New Roman"/>
                <a:ea typeface="DejaVu Sans"/>
              </a:rPr>
              <a:t>Применение алгоритмов адаптивной пространственной фильтрации в плоских микрофонных решетках</a:t>
            </a:r>
            <a:endParaRPr b="0" lang="ru-RU" sz="4800" spc="-1" strike="noStrike">
              <a:latin typeface="Arial"/>
            </a:endParaRPr>
          </a:p>
        </p:txBody>
      </p:sp>
      <p:sp>
        <p:nvSpPr>
          <p:cNvPr id="83" name="CustomShape 2"/>
          <p:cNvSpPr/>
          <p:nvPr/>
        </p:nvSpPr>
        <p:spPr>
          <a:xfrm>
            <a:off x="1371600" y="3886200"/>
            <a:ext cx="6378480" cy="1730160"/>
          </a:xfrm>
          <a:prstGeom prst="rect">
            <a:avLst/>
          </a:prstGeom>
          <a:noFill/>
          <a:ln>
            <a:noFill/>
          </a:ln>
        </p:spPr>
        <p:style>
          <a:lnRef idx="0"/>
          <a:fillRef idx="0"/>
          <a:effectRef idx="0"/>
          <a:fontRef idx="minor"/>
        </p:style>
      </p:sp>
      <p:graphicFrame>
        <p:nvGraphicFramePr>
          <p:cNvPr id="84" name="Table 3"/>
          <p:cNvGraphicFramePr/>
          <p:nvPr/>
        </p:nvGraphicFramePr>
        <p:xfrm>
          <a:off x="2627640" y="5445360"/>
          <a:ext cx="6515640" cy="1032840"/>
        </p:xfrm>
        <a:graphic>
          <a:graphicData uri="http://schemas.openxmlformats.org/drawingml/2006/table">
            <a:tbl>
              <a:tblPr/>
              <a:tblGrid>
                <a:gridCol w="2168280"/>
                <a:gridCol w="2270520"/>
                <a:gridCol w="2077200"/>
              </a:tblGrid>
              <a:tr h="425160">
                <a:tc>
                  <a:txBody>
                    <a:bodyPr lIns="68400" rIns="68400">
                      <a:noAutofit/>
                    </a:bodyPr>
                    <a:p>
                      <a:pPr>
                        <a:lnSpc>
                          <a:spcPct val="150000"/>
                        </a:lnSpc>
                        <a:spcAft>
                          <a:spcPts val="799"/>
                        </a:spcAft>
                      </a:pPr>
                      <a:r>
                        <a:rPr b="0" lang="ru-RU" sz="2000" spc="-1" strike="noStrike">
                          <a:solidFill>
                            <a:srgbClr val="000000"/>
                          </a:solidFill>
                          <a:latin typeface="Arial"/>
                        </a:rPr>
                        <a:t>Обучающийся:</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 </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ea typeface="DejaVu Sans"/>
                        </a:rPr>
                        <a:t>Усиков Д.А.</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r>
              <a:tr h="425160">
                <a:tc>
                  <a:txBody>
                    <a:bodyPr lIns="68400" rIns="68400">
                      <a:noAutofit/>
                    </a:bodyPr>
                    <a:p>
                      <a:pPr>
                        <a:lnSpc>
                          <a:spcPct val="150000"/>
                        </a:lnSpc>
                        <a:spcAft>
                          <a:spcPts val="799"/>
                        </a:spcAft>
                      </a:pPr>
                      <a:r>
                        <a:rPr b="0" lang="ru-RU" sz="2000" spc="-1" strike="noStrike">
                          <a:solidFill>
                            <a:srgbClr val="000000"/>
                          </a:solidFill>
                          <a:latin typeface="Arial"/>
                        </a:rPr>
                        <a:t>Руководитель:</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д. ф.-м. н, доц.</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Аверина Л.И.</a:t>
                      </a:r>
                      <a:endParaRPr b="0" lang="ru-RU" sz="2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815400" y="3894120"/>
            <a:ext cx="3230640" cy="2420640"/>
          </a:xfrm>
          <a:prstGeom prst="rect">
            <a:avLst/>
          </a:prstGeom>
          <a:ln>
            <a:noFill/>
          </a:ln>
        </p:spPr>
      </p:pic>
      <p:pic>
        <p:nvPicPr>
          <p:cNvPr id="147" name="" descr=""/>
          <p:cNvPicPr/>
          <p:nvPr/>
        </p:nvPicPr>
        <p:blipFill>
          <a:blip r:embed="rId2"/>
          <a:stretch/>
        </p:blipFill>
        <p:spPr>
          <a:xfrm>
            <a:off x="854280" y="1176120"/>
            <a:ext cx="3230640" cy="2420640"/>
          </a:xfrm>
          <a:prstGeom prst="rect">
            <a:avLst/>
          </a:prstGeom>
          <a:ln>
            <a:noFill/>
          </a:ln>
        </p:spPr>
      </p:pic>
      <p:pic>
        <p:nvPicPr>
          <p:cNvPr id="148" name="" descr=""/>
          <p:cNvPicPr/>
          <p:nvPr/>
        </p:nvPicPr>
        <p:blipFill>
          <a:blip r:embed="rId3"/>
          <a:stretch/>
        </p:blipFill>
        <p:spPr>
          <a:xfrm>
            <a:off x="4958280" y="1186920"/>
            <a:ext cx="3230640" cy="2337840"/>
          </a:xfrm>
          <a:prstGeom prst="rect">
            <a:avLst/>
          </a:prstGeom>
          <a:ln>
            <a:noFill/>
          </a:ln>
        </p:spPr>
      </p:pic>
      <p:pic>
        <p:nvPicPr>
          <p:cNvPr id="149" name="" descr=""/>
          <p:cNvPicPr/>
          <p:nvPr/>
        </p:nvPicPr>
        <p:blipFill>
          <a:blip r:embed="rId4"/>
          <a:stretch/>
        </p:blipFill>
        <p:spPr>
          <a:xfrm>
            <a:off x="4886280" y="4074480"/>
            <a:ext cx="3374640" cy="2618640"/>
          </a:xfrm>
          <a:prstGeom prst="rect">
            <a:avLst/>
          </a:prstGeom>
          <a:ln>
            <a:noFill/>
          </a:ln>
        </p:spPr>
      </p:pic>
      <p:pic>
        <p:nvPicPr>
          <p:cNvPr id="150" name="" descr=""/>
          <p:cNvPicPr/>
          <p:nvPr/>
        </p:nvPicPr>
        <p:blipFill>
          <a:blip r:embed="rId5"/>
          <a:stretch/>
        </p:blipFill>
        <p:spPr>
          <a:xfrm>
            <a:off x="5030280" y="3930480"/>
            <a:ext cx="3230640" cy="2506680"/>
          </a:xfrm>
          <a:prstGeom prst="rect">
            <a:avLst/>
          </a:prstGeom>
          <a:ln>
            <a:noFill/>
          </a:ln>
        </p:spPr>
      </p:pic>
      <p:sp>
        <p:nvSpPr>
          <p:cNvPr id="151" name="CustomShape 1"/>
          <p:cNvSpPr/>
          <p:nvPr/>
        </p:nvSpPr>
        <p:spPr>
          <a:xfrm>
            <a:off x="447480" y="1318320"/>
            <a:ext cx="8207280" cy="4503600"/>
          </a:xfrm>
          <a:prstGeom prst="rect">
            <a:avLst/>
          </a:prstGeom>
          <a:noFill/>
          <a:ln>
            <a:noFill/>
          </a:ln>
        </p:spPr>
        <p:style>
          <a:lnRef idx="0"/>
          <a:fillRef idx="0"/>
          <a:effectRef idx="0"/>
          <a:fontRef idx="minor"/>
        </p:style>
      </p:sp>
      <p:sp>
        <p:nvSpPr>
          <p:cNvPr id="152" name="CustomShape 2"/>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E56AABA-6FFC-4032-AB27-F4E36DFBE6EB}"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53" name="CustomShape 3"/>
          <p:cNvSpPr/>
          <p:nvPr/>
        </p:nvSpPr>
        <p:spPr>
          <a:xfrm>
            <a:off x="4886280" y="3606120"/>
            <a:ext cx="3503520" cy="588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порядка фильтра</a:t>
            </a:r>
            <a:endParaRPr b="0" lang="ru-RU" sz="1400" spc="-1" strike="noStrike">
              <a:latin typeface="Arial"/>
            </a:endParaRPr>
          </a:p>
        </p:txBody>
      </p:sp>
      <p:sp>
        <p:nvSpPr>
          <p:cNvPr id="154" name="CustomShape 4"/>
          <p:cNvSpPr/>
          <p:nvPr/>
        </p:nvSpPr>
        <p:spPr>
          <a:xfrm>
            <a:off x="4825440" y="915840"/>
            <a:ext cx="3503520" cy="588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Оценка PESQ от порядка фильтра</a:t>
            </a:r>
            <a:endParaRPr b="0" lang="ru-RU" sz="1400" spc="-1" strike="noStrike">
              <a:latin typeface="Arial"/>
            </a:endParaRPr>
          </a:p>
        </p:txBody>
      </p:sp>
      <p:sp>
        <p:nvSpPr>
          <p:cNvPr id="155" name="CustomShape 5"/>
          <p:cNvSpPr/>
          <p:nvPr/>
        </p:nvSpPr>
        <p:spPr>
          <a:xfrm>
            <a:off x="782280" y="3606120"/>
            <a:ext cx="3503520" cy="588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числа микрофонов</a:t>
            </a:r>
            <a:endParaRPr b="0" lang="ru-RU" sz="1400" spc="-1" strike="noStrike">
              <a:latin typeface="Arial"/>
            </a:endParaRPr>
          </a:p>
        </p:txBody>
      </p:sp>
      <p:sp>
        <p:nvSpPr>
          <p:cNvPr id="156" name="CustomShape 6"/>
          <p:cNvSpPr/>
          <p:nvPr/>
        </p:nvSpPr>
        <p:spPr>
          <a:xfrm>
            <a:off x="710280" y="915840"/>
            <a:ext cx="3503520" cy="588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Noto Sans CJK SC"/>
              </a:rPr>
              <a:t>Оценка PESQ </a:t>
            </a:r>
            <a:r>
              <a:rPr b="0" lang="ru-RU" sz="1400" spc="-1" strike="noStrike">
                <a:solidFill>
                  <a:srgbClr val="000000"/>
                </a:solidFill>
                <a:latin typeface="Arial"/>
                <a:ea typeface="DejaVu Sans"/>
              </a:rPr>
              <a:t>от числа микрофонов</a:t>
            </a:r>
            <a:endParaRPr b="0" lang="ru-RU" sz="1400" spc="-1" strike="noStrike">
              <a:latin typeface="Arial"/>
            </a:endParaRPr>
          </a:p>
        </p:txBody>
      </p:sp>
      <p:sp>
        <p:nvSpPr>
          <p:cNvPr id="157" name="CustomShape 7"/>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Анализ алгоритмов LC NLMS и LC RLS</a:t>
            </a:r>
            <a:endParaRPr b="0" lang="ru-RU" sz="3600" spc="-1" strike="noStrike">
              <a:latin typeface="Arial"/>
            </a:endParaRPr>
          </a:p>
        </p:txBody>
      </p:sp>
      <p:sp>
        <p:nvSpPr>
          <p:cNvPr id="158" name="CustomShape 8"/>
          <p:cNvSpPr/>
          <p:nvPr/>
        </p:nvSpPr>
        <p:spPr>
          <a:xfrm>
            <a:off x="457200" y="72000"/>
            <a:ext cx="8207280" cy="1120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576000" y="1368000"/>
            <a:ext cx="3231000" cy="2338200"/>
          </a:xfrm>
          <a:prstGeom prst="rect">
            <a:avLst/>
          </a:prstGeom>
          <a:ln>
            <a:noFill/>
          </a:ln>
        </p:spPr>
      </p:pic>
      <p:sp>
        <p:nvSpPr>
          <p:cNvPr id="160" name="CustomShape 1"/>
          <p:cNvSpPr/>
          <p:nvPr/>
        </p:nvSpPr>
        <p:spPr>
          <a:xfrm>
            <a:off x="576000" y="956160"/>
            <a:ext cx="3649320" cy="474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выигрыш ОСШ от угла азимута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подъёма </a:t>
            </a:r>
            <a:endParaRPr b="0" lang="ru-RU" sz="1400" spc="-1" strike="noStrike">
              <a:latin typeface="Arial"/>
            </a:endParaRPr>
          </a:p>
        </p:txBody>
      </p:sp>
      <p:sp>
        <p:nvSpPr>
          <p:cNvPr id="161" name="CustomShape 2"/>
          <p:cNvSpPr/>
          <p:nvPr/>
        </p:nvSpPr>
        <p:spPr>
          <a:xfrm>
            <a:off x="3960000" y="2232000"/>
            <a:ext cx="171720" cy="337320"/>
          </a:xfrm>
          <a:prstGeom prst="rect">
            <a:avLst/>
          </a:prstGeom>
          <a:noFill/>
          <a:ln>
            <a:noFill/>
          </a:ln>
        </p:spPr>
        <p:style>
          <a:lnRef idx="0"/>
          <a:fillRef idx="0"/>
          <a:effectRef idx="0"/>
          <a:fontRef idx="minor"/>
        </p:style>
      </p:sp>
      <p:pic>
        <p:nvPicPr>
          <p:cNvPr id="162" name="" descr=""/>
          <p:cNvPicPr/>
          <p:nvPr/>
        </p:nvPicPr>
        <p:blipFill>
          <a:blip r:embed="rId2"/>
          <a:stretch/>
        </p:blipFill>
        <p:spPr>
          <a:xfrm>
            <a:off x="576000" y="4194000"/>
            <a:ext cx="3231000" cy="2421000"/>
          </a:xfrm>
          <a:prstGeom prst="rect">
            <a:avLst/>
          </a:prstGeom>
          <a:ln>
            <a:noFill/>
          </a:ln>
        </p:spPr>
      </p:pic>
      <p:sp>
        <p:nvSpPr>
          <p:cNvPr id="163" name="CustomShape 3"/>
          <p:cNvSpPr/>
          <p:nvPr/>
        </p:nvSpPr>
        <p:spPr>
          <a:xfrm>
            <a:off x="545760" y="3741120"/>
            <a:ext cx="3477240" cy="474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оценки PESQ от угла азимута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подъёма </a:t>
            </a:r>
            <a:endParaRPr b="0" lang="ru-RU" sz="1400" spc="-1" strike="noStrike">
              <a:latin typeface="Arial"/>
            </a:endParaRPr>
          </a:p>
        </p:txBody>
      </p:sp>
      <p:pic>
        <p:nvPicPr>
          <p:cNvPr id="164" name="" descr=""/>
          <p:cNvPicPr/>
          <p:nvPr/>
        </p:nvPicPr>
        <p:blipFill>
          <a:blip r:embed="rId3"/>
          <a:stretch/>
        </p:blipFill>
        <p:spPr>
          <a:xfrm>
            <a:off x="4968000" y="1368000"/>
            <a:ext cx="3231000" cy="2338200"/>
          </a:xfrm>
          <a:prstGeom prst="rect">
            <a:avLst/>
          </a:prstGeom>
          <a:ln>
            <a:noFill/>
          </a:ln>
        </p:spPr>
      </p:pic>
      <p:sp>
        <p:nvSpPr>
          <p:cNvPr id="165" name="CustomShape 4"/>
          <p:cNvSpPr/>
          <p:nvPr/>
        </p:nvSpPr>
        <p:spPr>
          <a:xfrm>
            <a:off x="4595760" y="1028520"/>
            <a:ext cx="3675240" cy="474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выигрыш ОСШ от угла подъёма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азимута </a:t>
            </a:r>
            <a:endParaRPr b="0" lang="ru-RU" sz="1400" spc="-1" strike="noStrike">
              <a:latin typeface="Arial"/>
            </a:endParaRPr>
          </a:p>
        </p:txBody>
      </p:sp>
      <p:pic>
        <p:nvPicPr>
          <p:cNvPr id="166" name="" descr=""/>
          <p:cNvPicPr/>
          <p:nvPr/>
        </p:nvPicPr>
        <p:blipFill>
          <a:blip r:embed="rId4"/>
          <a:stretch/>
        </p:blipFill>
        <p:spPr>
          <a:xfrm>
            <a:off x="4968000" y="4194000"/>
            <a:ext cx="3231000" cy="2421000"/>
          </a:xfrm>
          <a:prstGeom prst="rect">
            <a:avLst/>
          </a:prstGeom>
          <a:ln>
            <a:noFill/>
          </a:ln>
        </p:spPr>
      </p:pic>
      <p:sp>
        <p:nvSpPr>
          <p:cNvPr id="167" name="CustomShape 5"/>
          <p:cNvSpPr/>
          <p:nvPr/>
        </p:nvSpPr>
        <p:spPr>
          <a:xfrm>
            <a:off x="4968000" y="3764520"/>
            <a:ext cx="3503160" cy="4744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Зависимость оценки PESQ от угла подъёма </a:t>
            </a:r>
            <a:endParaRPr b="0" lang="ru-RU" sz="1400" spc="-1" strike="noStrike">
              <a:latin typeface="Arial"/>
            </a:endParaRPr>
          </a:p>
          <a:p>
            <a:pPr algn="ctr">
              <a:lnSpc>
                <a:spcPct val="100000"/>
              </a:lnSpc>
            </a:pPr>
            <a:r>
              <a:rPr b="0" lang="ru-RU" sz="1400" spc="-1" strike="noStrike">
                <a:solidFill>
                  <a:srgbClr val="000000"/>
                </a:solidFill>
                <a:latin typeface="Times New Roman"/>
                <a:ea typeface="DejaVu Sans"/>
              </a:rPr>
              <a:t>при фиксированном угле азимута </a:t>
            </a:r>
            <a:endParaRPr b="0" lang="ru-RU" sz="1400" spc="-1" strike="noStrike">
              <a:latin typeface="Arial"/>
            </a:endParaRPr>
          </a:p>
        </p:txBody>
      </p:sp>
      <p:sp>
        <p:nvSpPr>
          <p:cNvPr id="168" name="CustomShape 6"/>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Анализ алгоритмов LC NLMS и LC RLS</a:t>
            </a:r>
            <a:endParaRPr b="0" lang="ru-RU" sz="3600" spc="-1" strike="noStrike">
              <a:latin typeface="Arial"/>
            </a:endParaRPr>
          </a:p>
        </p:txBody>
      </p:sp>
      <p:sp>
        <p:nvSpPr>
          <p:cNvPr id="169" name="CustomShape 7"/>
          <p:cNvSpPr/>
          <p:nvPr/>
        </p:nvSpPr>
        <p:spPr>
          <a:xfrm>
            <a:off x="846000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100DB189-DA9F-4C88-A94E-4B557244D88A}"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 descr=""/>
          <p:cNvPicPr/>
          <p:nvPr/>
        </p:nvPicPr>
        <p:blipFill>
          <a:blip r:embed="rId1"/>
          <a:stretch/>
        </p:blipFill>
        <p:spPr>
          <a:xfrm>
            <a:off x="2673720" y="1733400"/>
            <a:ext cx="3231360" cy="2338560"/>
          </a:xfrm>
          <a:prstGeom prst="rect">
            <a:avLst/>
          </a:prstGeom>
          <a:ln>
            <a:noFill/>
          </a:ln>
        </p:spPr>
      </p:pic>
      <p:pic>
        <p:nvPicPr>
          <p:cNvPr id="171" name="" descr=""/>
          <p:cNvPicPr/>
          <p:nvPr/>
        </p:nvPicPr>
        <p:blipFill>
          <a:blip r:embed="rId2"/>
          <a:stretch/>
        </p:blipFill>
        <p:spPr>
          <a:xfrm>
            <a:off x="4392000" y="4338000"/>
            <a:ext cx="3231360" cy="2421360"/>
          </a:xfrm>
          <a:prstGeom prst="rect">
            <a:avLst/>
          </a:prstGeom>
          <a:ln>
            <a:noFill/>
          </a:ln>
        </p:spPr>
      </p:pic>
      <p:pic>
        <p:nvPicPr>
          <p:cNvPr id="172" name="" descr=""/>
          <p:cNvPicPr/>
          <p:nvPr/>
        </p:nvPicPr>
        <p:blipFill>
          <a:blip r:embed="rId3"/>
          <a:stretch/>
        </p:blipFill>
        <p:spPr>
          <a:xfrm>
            <a:off x="1296000" y="4330800"/>
            <a:ext cx="3231360" cy="2421360"/>
          </a:xfrm>
          <a:prstGeom prst="rect">
            <a:avLst/>
          </a:prstGeom>
          <a:ln>
            <a:noFill/>
          </a:ln>
        </p:spPr>
      </p:pic>
      <p:sp>
        <p:nvSpPr>
          <p:cNvPr id="173" name="CustomShape 1"/>
          <p:cNvSpPr/>
          <p:nvPr/>
        </p:nvSpPr>
        <p:spPr>
          <a:xfrm>
            <a:off x="3600000" y="1512000"/>
            <a:ext cx="1647360" cy="278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Входной сигнал </a:t>
            </a:r>
            <a:endParaRPr b="0" lang="ru-RU" sz="1400" spc="-1" strike="noStrike">
              <a:latin typeface="Arial"/>
            </a:endParaRPr>
          </a:p>
        </p:txBody>
      </p:sp>
      <p:sp>
        <p:nvSpPr>
          <p:cNvPr id="174" name="CustomShape 2"/>
          <p:cNvSpPr/>
          <p:nvPr/>
        </p:nvSpPr>
        <p:spPr>
          <a:xfrm>
            <a:off x="2016000" y="3980520"/>
            <a:ext cx="193536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Выходной сигнал для алгоритма LC NLMS</a:t>
            </a:r>
            <a:endParaRPr b="0" lang="ru-RU" sz="1400" spc="-1" strike="noStrike">
              <a:latin typeface="Arial"/>
            </a:endParaRPr>
          </a:p>
        </p:txBody>
      </p:sp>
      <p:sp>
        <p:nvSpPr>
          <p:cNvPr id="175" name="CustomShape 3"/>
          <p:cNvSpPr/>
          <p:nvPr/>
        </p:nvSpPr>
        <p:spPr>
          <a:xfrm>
            <a:off x="5112000" y="3960000"/>
            <a:ext cx="1935360" cy="47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Times New Roman"/>
                <a:ea typeface="DejaVu Sans"/>
              </a:rPr>
              <a:t>Выходной сигнал для алгоритма LC RLS</a:t>
            </a:r>
            <a:endParaRPr b="0" lang="ru-RU" sz="1400" spc="-1" strike="noStrike">
              <a:latin typeface="Arial"/>
            </a:endParaRPr>
          </a:p>
        </p:txBody>
      </p:sp>
      <p:sp>
        <p:nvSpPr>
          <p:cNvPr id="176" name="CustomShape 4"/>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FE8A256-F75B-4E28-B260-AA7C8BA42560}"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77" name="CustomShape 5"/>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в быстро меняющейся помеховой обстановке</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393120" y="1520280"/>
            <a:ext cx="3231720" cy="2338920"/>
          </a:xfrm>
          <a:prstGeom prst="rect">
            <a:avLst/>
          </a:prstGeom>
          <a:ln>
            <a:noFill/>
          </a:ln>
        </p:spPr>
      </p:pic>
      <p:pic>
        <p:nvPicPr>
          <p:cNvPr id="179" name="" descr=""/>
          <p:cNvPicPr/>
          <p:nvPr/>
        </p:nvPicPr>
        <p:blipFill>
          <a:blip r:embed="rId2"/>
          <a:stretch/>
        </p:blipFill>
        <p:spPr>
          <a:xfrm>
            <a:off x="465120" y="4015080"/>
            <a:ext cx="3231720" cy="2338920"/>
          </a:xfrm>
          <a:prstGeom prst="rect">
            <a:avLst/>
          </a:prstGeom>
          <a:ln>
            <a:noFill/>
          </a:ln>
        </p:spPr>
      </p:pic>
      <p:sp>
        <p:nvSpPr>
          <p:cNvPr id="180" name="CustomShape 1"/>
          <p:cNvSpPr/>
          <p:nvPr/>
        </p:nvSpPr>
        <p:spPr>
          <a:xfrm>
            <a:off x="1185120" y="1232280"/>
            <a:ext cx="1719720" cy="41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NLMS</a:t>
            </a:r>
            <a:endParaRPr b="0" lang="ru-RU" sz="1800" spc="-1" strike="noStrike">
              <a:latin typeface="Arial"/>
            </a:endParaRPr>
          </a:p>
        </p:txBody>
      </p:sp>
      <p:pic>
        <p:nvPicPr>
          <p:cNvPr id="181" name="" descr=""/>
          <p:cNvPicPr/>
          <p:nvPr/>
        </p:nvPicPr>
        <p:blipFill>
          <a:blip r:embed="rId3"/>
          <a:stretch/>
        </p:blipFill>
        <p:spPr>
          <a:xfrm>
            <a:off x="4713120" y="3968280"/>
            <a:ext cx="3231720" cy="2338920"/>
          </a:xfrm>
          <a:prstGeom prst="rect">
            <a:avLst/>
          </a:prstGeom>
          <a:ln>
            <a:noFill/>
          </a:ln>
        </p:spPr>
      </p:pic>
      <p:sp>
        <p:nvSpPr>
          <p:cNvPr id="182" name="CustomShape 2"/>
          <p:cNvSpPr/>
          <p:nvPr/>
        </p:nvSpPr>
        <p:spPr>
          <a:xfrm>
            <a:off x="5505120" y="1231920"/>
            <a:ext cx="171972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RLS</a:t>
            </a:r>
            <a:endParaRPr b="0" lang="ru-RU" sz="1800" spc="-1" strike="noStrike">
              <a:latin typeface="Arial"/>
            </a:endParaRPr>
          </a:p>
        </p:txBody>
      </p:sp>
      <p:pic>
        <p:nvPicPr>
          <p:cNvPr id="183" name="" descr=""/>
          <p:cNvPicPr/>
          <p:nvPr/>
        </p:nvPicPr>
        <p:blipFill>
          <a:blip r:embed="rId4"/>
          <a:stretch/>
        </p:blipFill>
        <p:spPr>
          <a:xfrm>
            <a:off x="4713120" y="1563840"/>
            <a:ext cx="3087720" cy="2396160"/>
          </a:xfrm>
          <a:prstGeom prst="rect">
            <a:avLst/>
          </a:prstGeom>
          <a:ln>
            <a:noFill/>
          </a:ln>
        </p:spPr>
      </p:pic>
      <p:sp>
        <p:nvSpPr>
          <p:cNvPr id="184" name="CustomShape 3"/>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B18D989-EA9D-4E54-B3A7-951B2F56145E}"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85" name="CustomShape 4"/>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в быстро меняющейся помеховой обстановке</a:t>
            </a:r>
            <a:endParaRPr b="0" lang="ru-RU" sz="3600" spc="-1" strike="noStrike">
              <a:latin typeface="Arial"/>
            </a:endParaRPr>
          </a:p>
        </p:txBody>
      </p:sp>
      <mc:AlternateContent>
        <mc:Choice xmlns:a14="http://schemas.microsoft.com/office/drawing/2010/main" Requires="a14">
          <p:sp>
            <p:nvSpPr>
              <p:cNvPr id="186" name="Formula 5"/>
              <p:cNvSpPr txBox="1"/>
              <p:nvPr/>
            </p:nvSpPr>
            <p:spPr>
              <a:xfrm>
                <a:off x="7632000" y="2278800"/>
                <a:ext cx="1233360" cy="450720"/>
              </a:xfrm>
              <a:prstGeom prst="rect">
                <a:avLst/>
              </a:prstGeom>
            </p:spPr>
            <p:txBody>
              <a:bodyPr/>
              <a:p>
                <a14:m>
                  <m:oMath xmlns:m="http://schemas.openxmlformats.org/officeDocument/2006/math">
                    <m:r>
                      <m:t xml:space="preserve">ϕ</m:t>
                    </m:r>
                    <m:r>
                      <m:rPr>
                        <m:lit/>
                        <m:nor/>
                      </m:rPr>
                      <m:t xml:space="preserve"/>
                    </m:r>
                    <m:r>
                      <m:t xml:space="preserve">=</m:t>
                    </m:r>
                    <m:r>
                      <m:rPr>
                        <m:lit/>
                        <m:nor/>
                      </m:rPr>
                      <m:t xml:space="preserve"/>
                    </m:r>
                    <m:sSup>
                      <m:e>
                        <m:r>
                          <m:t xml:space="preserve">0</m:t>
                        </m:r>
                      </m:e>
                      <m:sup>
                        <m:r>
                          <m:t xml:space="preserve">∘</m:t>
                        </m:r>
                      </m:sup>
                    </m:sSup>
                  </m:oMath>
                </a14:m>
              </a:p>
            </p:txBody>
          </p:sp>
        </mc:Choice>
        <mc:Fallback/>
      </mc:AlternateContent>
      <mc:AlternateContent>
        <mc:Choice xmlns:a14="http://schemas.microsoft.com/office/drawing/2010/main" Requires="a14">
          <p:sp>
            <p:nvSpPr>
              <p:cNvPr id="187" name="Formula 6"/>
              <p:cNvSpPr txBox="1"/>
              <p:nvPr/>
            </p:nvSpPr>
            <p:spPr>
              <a:xfrm>
                <a:off x="7705440" y="5028120"/>
                <a:ext cx="1216080" cy="437400"/>
              </a:xfrm>
              <a:prstGeom prst="rect">
                <a:avLst/>
              </a:prstGeom>
            </p:spPr>
            <p:txBody>
              <a:bodyPr/>
              <a:p>
                <a14:m>
                  <m:oMath xmlns:m="http://schemas.openxmlformats.org/officeDocument/2006/math">
                    <m:r>
                      <m:t xml:space="preserve">θ</m:t>
                    </m:r>
                    <m:r>
                      <m:rPr>
                        <m:lit/>
                        <m:nor/>
                      </m:rPr>
                      <m:t xml:space="preserve"/>
                    </m:r>
                    <m:r>
                      <m:t xml:space="preserve">=</m:t>
                    </m:r>
                    <m:r>
                      <m:rPr>
                        <m:lit/>
                        <m:nor/>
                      </m:rPr>
                      <m:t xml:space="preserve"/>
                    </m:r>
                    <m:sSup>
                      <m:e>
                        <m:r>
                          <m:t xml:space="preserve">0</m:t>
                        </m:r>
                      </m:e>
                      <m:sup>
                        <m:r>
                          <m:t xml:space="preserve">∘</m:t>
                        </m:r>
                      </m:sup>
                    </m:sSup>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 descr=""/>
          <p:cNvPicPr/>
          <p:nvPr/>
        </p:nvPicPr>
        <p:blipFill>
          <a:blip r:embed="rId1"/>
          <a:stretch/>
        </p:blipFill>
        <p:spPr>
          <a:xfrm>
            <a:off x="1584000" y="2088000"/>
            <a:ext cx="5420520" cy="3925080"/>
          </a:xfrm>
          <a:prstGeom prst="rect">
            <a:avLst/>
          </a:prstGeom>
          <a:ln>
            <a:noFill/>
          </a:ln>
        </p:spPr>
      </p:pic>
      <p:pic>
        <p:nvPicPr>
          <p:cNvPr id="189" name="" descr=""/>
          <p:cNvPicPr/>
          <p:nvPr/>
        </p:nvPicPr>
        <p:blipFill>
          <a:blip r:embed="rId2"/>
          <a:stretch/>
        </p:blipFill>
        <p:spPr>
          <a:xfrm>
            <a:off x="1152000" y="1466640"/>
            <a:ext cx="6513480" cy="4717080"/>
          </a:xfrm>
          <a:prstGeom prst="rect">
            <a:avLst/>
          </a:prstGeom>
          <a:ln>
            <a:noFill/>
          </a:ln>
        </p:spPr>
      </p:pic>
      <p:sp>
        <p:nvSpPr>
          <p:cNvPr id="190" name="CustomShape 1"/>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0330FD2B-40DB-4ECB-9BA8-E1DF3B20CED8}"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91" name="CustomShape 2"/>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при отклонении её элементов</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 descr=""/>
          <p:cNvPicPr/>
          <p:nvPr/>
        </p:nvPicPr>
        <p:blipFill>
          <a:blip r:embed="rId1"/>
          <a:stretch/>
        </p:blipFill>
        <p:spPr>
          <a:xfrm>
            <a:off x="648000" y="1440000"/>
            <a:ext cx="3231720" cy="2508120"/>
          </a:xfrm>
          <a:prstGeom prst="rect">
            <a:avLst/>
          </a:prstGeom>
          <a:ln>
            <a:noFill/>
          </a:ln>
        </p:spPr>
      </p:pic>
      <p:pic>
        <p:nvPicPr>
          <p:cNvPr id="193" name="" descr=""/>
          <p:cNvPicPr/>
          <p:nvPr/>
        </p:nvPicPr>
        <p:blipFill>
          <a:blip r:embed="rId2"/>
          <a:stretch/>
        </p:blipFill>
        <p:spPr>
          <a:xfrm>
            <a:off x="648000" y="4132800"/>
            <a:ext cx="3231720" cy="2338920"/>
          </a:xfrm>
          <a:prstGeom prst="rect">
            <a:avLst/>
          </a:prstGeom>
          <a:ln>
            <a:noFill/>
          </a:ln>
        </p:spPr>
      </p:pic>
      <p:sp>
        <p:nvSpPr>
          <p:cNvPr id="194" name="CustomShape 1"/>
          <p:cNvSpPr/>
          <p:nvPr/>
        </p:nvSpPr>
        <p:spPr>
          <a:xfrm>
            <a:off x="1584000" y="1261080"/>
            <a:ext cx="121572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NLMS</a:t>
            </a:r>
            <a:endParaRPr b="0" lang="ru-RU" sz="1800" spc="-1" strike="noStrike">
              <a:latin typeface="Arial"/>
            </a:endParaRPr>
          </a:p>
        </p:txBody>
      </p:sp>
      <p:pic>
        <p:nvPicPr>
          <p:cNvPr id="195" name="" descr=""/>
          <p:cNvPicPr/>
          <p:nvPr/>
        </p:nvPicPr>
        <p:blipFill>
          <a:blip r:embed="rId3"/>
          <a:stretch/>
        </p:blipFill>
        <p:spPr>
          <a:xfrm>
            <a:off x="4608000" y="1512000"/>
            <a:ext cx="3231720" cy="2421720"/>
          </a:xfrm>
          <a:prstGeom prst="rect">
            <a:avLst/>
          </a:prstGeom>
          <a:ln>
            <a:noFill/>
          </a:ln>
        </p:spPr>
      </p:pic>
      <p:pic>
        <p:nvPicPr>
          <p:cNvPr id="196" name="" descr=""/>
          <p:cNvPicPr/>
          <p:nvPr/>
        </p:nvPicPr>
        <p:blipFill>
          <a:blip r:embed="rId4"/>
          <a:stretch/>
        </p:blipFill>
        <p:spPr>
          <a:xfrm>
            <a:off x="4598280" y="4176000"/>
            <a:ext cx="3231720" cy="2338920"/>
          </a:xfrm>
          <a:prstGeom prst="rect">
            <a:avLst/>
          </a:prstGeom>
          <a:ln>
            <a:noFill/>
          </a:ln>
        </p:spPr>
      </p:pic>
      <p:sp>
        <p:nvSpPr>
          <p:cNvPr id="197" name="CustomShape 2"/>
          <p:cNvSpPr/>
          <p:nvPr/>
        </p:nvSpPr>
        <p:spPr>
          <a:xfrm>
            <a:off x="5544000" y="1261080"/>
            <a:ext cx="121572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LC RLS</a:t>
            </a:r>
            <a:endParaRPr b="0" lang="ru-RU" sz="1800" spc="-1" strike="noStrike">
              <a:latin typeface="Arial"/>
            </a:endParaRPr>
          </a:p>
        </p:txBody>
      </p:sp>
      <p:sp>
        <p:nvSpPr>
          <p:cNvPr id="198" name="CustomShape 3"/>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832C455-F050-4123-8CB9-77E0A5381FBF}" type="slidenum">
              <a:rPr b="0" lang="ru-RU" sz="2400" spc="-1" strike="noStrike">
                <a:solidFill>
                  <a:srgbClr val="000000"/>
                </a:solidFill>
                <a:latin typeface="Arial"/>
                <a:ea typeface="DejaVu Sans"/>
              </a:rPr>
              <a:t>&lt;номер&gt;</a:t>
            </a:fld>
            <a:endParaRPr b="0" lang="ru-RU" sz="2400" spc="-1" strike="noStrike">
              <a:latin typeface="Arial"/>
            </a:endParaRPr>
          </a:p>
        </p:txBody>
      </p:sp>
      <p:sp>
        <p:nvSpPr>
          <p:cNvPr id="199" name="CustomShape 4"/>
          <p:cNvSpPr/>
          <p:nvPr/>
        </p:nvSpPr>
        <p:spPr>
          <a:xfrm>
            <a:off x="457200" y="7200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Lohit Devanagari"/>
              </a:rPr>
              <a:t>Эффективность работы микрофонной решетки при отклонении её элементов</a:t>
            </a:r>
            <a:endParaRPr b="0" lang="ru-RU"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9000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Основные результаты работы</a:t>
            </a:r>
            <a:endParaRPr b="0" lang="ru-RU" sz="3600" spc="-1" strike="noStrike">
              <a:latin typeface="Arial"/>
            </a:endParaRPr>
          </a:p>
        </p:txBody>
      </p:sp>
      <p:sp>
        <p:nvSpPr>
          <p:cNvPr id="201" name="CustomShape 2"/>
          <p:cNvSpPr/>
          <p:nvPr/>
        </p:nvSpPr>
        <p:spPr>
          <a:xfrm>
            <a:off x="216000" y="1368000"/>
            <a:ext cx="8448480" cy="4735800"/>
          </a:xfrm>
          <a:prstGeom prst="rect">
            <a:avLst/>
          </a:prstGeom>
          <a:noFill/>
          <a:ln>
            <a:noFill/>
          </a:ln>
        </p:spPr>
        <p:style>
          <a:lnRef idx="0"/>
          <a:fillRef idx="0"/>
          <a:effectRef idx="0"/>
          <a:fontRef idx="minor"/>
        </p:style>
        <p:txBody>
          <a:bodyPr lIns="90000" rIns="90000" tIns="45000" bIns="45000">
            <a:noAutofit/>
          </a:bodyPr>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Рассмотрены принципы пространственной фильтрации и методы формирования луча</a:t>
            </a:r>
            <a:endParaRPr b="0" lang="ru-RU" sz="1800" spc="-1" strike="noStrike">
              <a:latin typeface="Arial"/>
            </a:endParaRPr>
          </a:p>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Освоены линейно-ограниченные адаптивные алгоритмы пространственной фильтрации  </a:t>
            </a:r>
            <a:endParaRPr b="0" lang="ru-RU" sz="1800" spc="-1" strike="noStrike">
              <a:latin typeface="Arial"/>
            </a:endParaRPr>
          </a:p>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Построены зависимости выигрыша в ОСШ и оценки PESQ от числа микрофонов и порядка фильтра</a:t>
            </a:r>
            <a:endParaRPr b="0" lang="ru-RU" sz="1800" spc="-1" strike="noStrike">
              <a:latin typeface="Arial"/>
            </a:endParaRPr>
          </a:p>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Noto Sans CJK SC"/>
              </a:rPr>
              <a:t>Установлено, что при увеличении  значения порядка фильтра выше </a:t>
            </a:r>
            <a:r>
              <a:rPr b="0" lang="ru-RU" sz="1800" spc="-1" strike="noStrike">
                <a:solidFill>
                  <a:srgbClr val="000000"/>
                </a:solidFill>
                <a:latin typeface="Times New Roman"/>
                <a:ea typeface="DejaVu Sans"/>
              </a:rPr>
              <a:t>определённого в LC RLS алгоритме не происходит значительное увеличение оценки PESQ</a:t>
            </a:r>
            <a:endParaRPr b="0" lang="ru-RU" sz="1800" spc="-1" strike="noStrike">
              <a:latin typeface="Arial"/>
            </a:endParaRPr>
          </a:p>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Установлено, что работа адаптивных формирователей луча  в быстро изменяющейся помеховой обстановки не приводит к заметному ухудшению качества фильтрации</a:t>
            </a:r>
            <a:endParaRPr b="0" lang="ru-RU" sz="1800" spc="-1" strike="noStrike">
              <a:latin typeface="Arial"/>
            </a:endParaRPr>
          </a:p>
          <a:p>
            <a:pPr marL="216000" indent="-2037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Times New Roman"/>
                <a:ea typeface="DejaVu Sans"/>
              </a:rPr>
              <a:t>При отклонении элемента МР от исходной позиции не наблюдается изменения в работе адаптивного формирователя луча  </a:t>
            </a:r>
            <a:endParaRPr b="0" lang="ru-RU" sz="1800" spc="-1" strike="noStrike">
              <a:latin typeface="Arial"/>
            </a:endParaRPr>
          </a:p>
          <a:p>
            <a:pPr algn="just">
              <a:lnSpc>
                <a:spcPct val="150000"/>
              </a:lnSpc>
              <a:tabLst>
                <a:tab algn="l" pos="408240"/>
              </a:tabLst>
            </a:pPr>
            <a:endParaRPr b="0" lang="ru-RU" sz="1800" spc="-1" strike="noStrike">
              <a:latin typeface="Arial"/>
            </a:endParaRPr>
          </a:p>
        </p:txBody>
      </p:sp>
      <p:sp>
        <p:nvSpPr>
          <p:cNvPr id="202" name="CustomShape 3"/>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8B084F0-E77A-4F9D-AB17-BFEF8651A9A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91040" y="446760"/>
            <a:ext cx="8211240" cy="45075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ru-RU" sz="2400" spc="-1" strike="noStrike">
                <a:solidFill>
                  <a:srgbClr val="000000"/>
                </a:solidFill>
                <a:latin typeface="Times New Roman"/>
                <a:ea typeface="DejaVu Sans"/>
              </a:rPr>
              <a:t>Цель:</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Выделение речи целевого диктора в помеховой обстановке</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Задачи: </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1) смоделировать приём полезного сигнала и помехи для микрофонной решетки</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2) изучить различные виды адаптивных формирователей луча</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3) осуществить выделение речи целевого диктора из принятой акустической смеси</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4) сравнить адаптивные алгоритмы между собой по основным параметрам</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5) проанализировать э</a:t>
            </a:r>
            <a:r>
              <a:rPr b="0" lang="ru-RU" sz="2400" spc="-1" strike="noStrike">
                <a:solidFill>
                  <a:srgbClr val="000000"/>
                </a:solidFill>
                <a:latin typeface="Times New Roman"/>
                <a:ea typeface="Lohit Devanagari"/>
              </a:rPr>
              <a:t>ффективность работы микрофонной решетки в быстро меняющейся помеховой обстановке</a:t>
            </a:r>
            <a:r>
              <a:rPr b="0" lang="ru-RU" sz="2400" spc="-1" strike="noStrike">
                <a:solidFill>
                  <a:srgbClr val="000000"/>
                </a:solidFill>
                <a:latin typeface="Times New Roman"/>
                <a:ea typeface="DejaVu Sans"/>
              </a:rPr>
              <a:t> </a:t>
            </a:r>
            <a:endParaRPr b="0" lang="ru-RU" sz="2400" spc="-1" strike="noStrike">
              <a:latin typeface="Arial"/>
            </a:endParaRPr>
          </a:p>
          <a:p>
            <a:pPr>
              <a:lnSpc>
                <a:spcPct val="100000"/>
              </a:lnSpc>
              <a:spcBef>
                <a:spcPts val="641"/>
              </a:spcBef>
            </a:pPr>
            <a:r>
              <a:rPr b="0" lang="ru-RU" sz="2400" spc="-1" strike="noStrike">
                <a:solidFill>
                  <a:srgbClr val="000000"/>
                </a:solidFill>
                <a:latin typeface="Times New Roman"/>
                <a:ea typeface="DejaVu Sans"/>
              </a:rPr>
              <a:t>6) проанализировать работу микрофонной решетки при отклонении её элементов от исходного положения </a:t>
            </a:r>
            <a:endParaRPr b="0" lang="ru-RU" sz="2400" spc="-1" strike="noStrike">
              <a:latin typeface="Arial"/>
            </a:endParaRPr>
          </a:p>
        </p:txBody>
      </p:sp>
      <p:sp>
        <p:nvSpPr>
          <p:cNvPr id="86" name="CustomShape 2"/>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9828BCF-9CAD-414C-A8C2-568A346BB2DA}"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Применение</a:t>
            </a:r>
            <a:endParaRPr b="0" lang="ru-RU" sz="3600" spc="-1" strike="noStrike">
              <a:latin typeface="Arial"/>
            </a:endParaRPr>
          </a:p>
        </p:txBody>
      </p:sp>
      <p:sp>
        <p:nvSpPr>
          <p:cNvPr id="88" name="CustomShape 2"/>
          <p:cNvSpPr/>
          <p:nvPr/>
        </p:nvSpPr>
        <p:spPr>
          <a:xfrm>
            <a:off x="457200" y="5798160"/>
            <a:ext cx="2403000" cy="32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Times New Roman"/>
                <a:ea typeface="DejaVu Sans"/>
              </a:rPr>
              <a:t>Система «Бумеранг»</a:t>
            </a:r>
            <a:endParaRPr b="0" lang="ru-RU" sz="1800" spc="-1" strike="noStrike">
              <a:latin typeface="Arial"/>
            </a:endParaRPr>
          </a:p>
        </p:txBody>
      </p:sp>
      <p:sp>
        <p:nvSpPr>
          <p:cNvPr id="89" name="CustomShape 3"/>
          <p:cNvSpPr/>
          <p:nvPr/>
        </p:nvSpPr>
        <p:spPr>
          <a:xfrm>
            <a:off x="2949120" y="5785200"/>
            <a:ext cx="3223440" cy="32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Times New Roman"/>
                <a:ea typeface="DejaVu Sans"/>
              </a:rPr>
              <a:t>Система «SENTRI»</a:t>
            </a:r>
            <a:endParaRPr b="0" lang="ru-RU" sz="1800" spc="-1" strike="noStrike">
              <a:latin typeface="Arial"/>
            </a:endParaRPr>
          </a:p>
        </p:txBody>
      </p:sp>
      <p:pic>
        <p:nvPicPr>
          <p:cNvPr id="90" name="Рисунок 1" descr=""/>
          <p:cNvPicPr/>
          <p:nvPr/>
        </p:nvPicPr>
        <p:blipFill>
          <a:blip r:embed="rId1"/>
          <a:stretch/>
        </p:blipFill>
        <p:spPr>
          <a:xfrm>
            <a:off x="3564000" y="1450440"/>
            <a:ext cx="1561680" cy="2440080"/>
          </a:xfrm>
          <a:prstGeom prst="rect">
            <a:avLst/>
          </a:prstGeom>
          <a:ln>
            <a:noFill/>
          </a:ln>
        </p:spPr>
      </p:pic>
      <p:pic>
        <p:nvPicPr>
          <p:cNvPr id="91" name="Рисунок 2" descr=""/>
          <p:cNvPicPr/>
          <p:nvPr/>
        </p:nvPicPr>
        <p:blipFill>
          <a:blip r:embed="rId2"/>
          <a:stretch/>
        </p:blipFill>
        <p:spPr>
          <a:xfrm>
            <a:off x="216360" y="1845000"/>
            <a:ext cx="2973600" cy="2006640"/>
          </a:xfrm>
          <a:prstGeom prst="rect">
            <a:avLst/>
          </a:prstGeom>
          <a:ln>
            <a:noFill/>
          </a:ln>
        </p:spPr>
      </p:pic>
      <p:pic>
        <p:nvPicPr>
          <p:cNvPr id="92" name="Рисунок 88" descr=""/>
          <p:cNvPicPr/>
          <p:nvPr/>
        </p:nvPicPr>
        <p:blipFill>
          <a:blip r:embed="rId3"/>
          <a:stretch/>
        </p:blipFill>
        <p:spPr>
          <a:xfrm>
            <a:off x="1307520" y="3618360"/>
            <a:ext cx="1618200" cy="1903680"/>
          </a:xfrm>
          <a:prstGeom prst="rect">
            <a:avLst/>
          </a:prstGeom>
          <a:ln>
            <a:noFill/>
          </a:ln>
        </p:spPr>
      </p:pic>
      <p:pic>
        <p:nvPicPr>
          <p:cNvPr id="93" name="Рисунок 89" descr=""/>
          <p:cNvPicPr/>
          <p:nvPr/>
        </p:nvPicPr>
        <p:blipFill>
          <a:blip r:embed="rId4"/>
          <a:stretch/>
        </p:blipFill>
        <p:spPr>
          <a:xfrm>
            <a:off x="3708000" y="3835080"/>
            <a:ext cx="2217600" cy="1725480"/>
          </a:xfrm>
          <a:prstGeom prst="rect">
            <a:avLst/>
          </a:prstGeom>
          <a:ln>
            <a:noFill/>
          </a:ln>
        </p:spPr>
      </p:pic>
      <p:pic>
        <p:nvPicPr>
          <p:cNvPr id="94" name="Рисунок 12" descr=""/>
          <p:cNvPicPr/>
          <p:nvPr/>
        </p:nvPicPr>
        <p:blipFill>
          <a:blip r:embed="rId5"/>
          <a:stretch/>
        </p:blipFill>
        <p:spPr>
          <a:xfrm>
            <a:off x="6243840" y="2468520"/>
            <a:ext cx="2719440" cy="2719440"/>
          </a:xfrm>
          <a:prstGeom prst="rect">
            <a:avLst/>
          </a:prstGeom>
          <a:ln>
            <a:noFill/>
          </a:ln>
        </p:spPr>
      </p:pic>
      <p:sp>
        <p:nvSpPr>
          <p:cNvPr id="95" name="CustomShape 4"/>
          <p:cNvSpPr/>
          <p:nvPr/>
        </p:nvSpPr>
        <p:spPr>
          <a:xfrm>
            <a:off x="5994720" y="5754240"/>
            <a:ext cx="3079440" cy="72972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ru-RU" sz="1800" spc="-1" strike="noStrike">
                <a:solidFill>
                  <a:srgbClr val="000000"/>
                </a:solidFill>
                <a:latin typeface="Times New Roman"/>
                <a:ea typeface="DejaVu Sans"/>
              </a:rPr>
              <a:t>Микрофонная решетка для объёмной записи звука</a:t>
            </a:r>
            <a:endParaRPr b="0" lang="ru-RU" sz="1800" spc="-1" strike="noStrike">
              <a:latin typeface="Arial"/>
            </a:endParaRPr>
          </a:p>
        </p:txBody>
      </p:sp>
      <p:sp>
        <p:nvSpPr>
          <p:cNvPr id="96" name="CustomShape 5"/>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3FB4B866-FCC3-477E-A67D-3DE41B14E473}"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Формирователи луча</a:t>
            </a:r>
            <a:endParaRPr b="0" lang="ru-RU" sz="3600" spc="-1" strike="noStrike">
              <a:latin typeface="Arial"/>
            </a:endParaRPr>
          </a:p>
        </p:txBody>
      </p:sp>
      <p:sp>
        <p:nvSpPr>
          <p:cNvPr id="98" name="CustomShape 2"/>
          <p:cNvSpPr/>
          <p:nvPr/>
        </p:nvSpPr>
        <p:spPr>
          <a:xfrm>
            <a:off x="457200" y="1600200"/>
            <a:ext cx="8207280" cy="4503600"/>
          </a:xfrm>
          <a:prstGeom prst="rect">
            <a:avLst/>
          </a:prstGeom>
          <a:noFill/>
          <a:ln>
            <a:noFill/>
          </a:ln>
        </p:spPr>
        <p:style>
          <a:lnRef idx="0"/>
          <a:fillRef idx="0"/>
          <a:effectRef idx="0"/>
          <a:fontRef idx="minor"/>
        </p:style>
      </p:sp>
      <p:sp>
        <p:nvSpPr>
          <p:cNvPr id="99" name="CustomShape 3"/>
          <p:cNvSpPr/>
          <p:nvPr/>
        </p:nvSpPr>
        <p:spPr>
          <a:xfrm>
            <a:off x="381600" y="1996920"/>
            <a:ext cx="3871800" cy="33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Times New Roman"/>
                <a:ea typeface="DejaVu Sans"/>
              </a:rPr>
              <a:t>Частотный формирователь луча</a:t>
            </a:r>
            <a:endParaRPr b="0" lang="ru-RU" sz="1800" spc="-1" strike="noStrike">
              <a:latin typeface="Arial"/>
            </a:endParaRPr>
          </a:p>
        </p:txBody>
      </p:sp>
      <p:sp>
        <p:nvSpPr>
          <p:cNvPr id="100" name="CustomShape 4"/>
          <p:cNvSpPr/>
          <p:nvPr/>
        </p:nvSpPr>
        <p:spPr>
          <a:xfrm>
            <a:off x="4821120" y="1996920"/>
            <a:ext cx="4015800" cy="33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Times New Roman"/>
                <a:ea typeface="DejaVu Sans"/>
              </a:rPr>
              <a:t>Временной формирователь луча</a:t>
            </a:r>
            <a:endParaRPr b="0" lang="ru-RU" sz="1800" spc="-1" strike="noStrike">
              <a:latin typeface="Arial"/>
            </a:endParaRPr>
          </a:p>
        </p:txBody>
      </p:sp>
      <p:pic>
        <p:nvPicPr>
          <p:cNvPr id="101" name="Рисунок 98" descr=""/>
          <p:cNvPicPr/>
          <p:nvPr/>
        </p:nvPicPr>
        <p:blipFill>
          <a:blip r:embed="rId1"/>
          <a:stretch/>
        </p:blipFill>
        <p:spPr>
          <a:xfrm>
            <a:off x="4567680" y="2789280"/>
            <a:ext cx="4522680" cy="2786400"/>
          </a:xfrm>
          <a:prstGeom prst="rect">
            <a:avLst/>
          </a:prstGeom>
          <a:ln>
            <a:noFill/>
          </a:ln>
        </p:spPr>
      </p:pic>
      <p:pic>
        <p:nvPicPr>
          <p:cNvPr id="102" name="Рисунок 99" descr=""/>
          <p:cNvPicPr/>
          <p:nvPr/>
        </p:nvPicPr>
        <p:blipFill>
          <a:blip r:embed="rId2"/>
          <a:stretch/>
        </p:blipFill>
        <p:spPr>
          <a:xfrm>
            <a:off x="80640" y="2617920"/>
            <a:ext cx="4473360" cy="2878200"/>
          </a:xfrm>
          <a:prstGeom prst="rect">
            <a:avLst/>
          </a:prstGeom>
          <a:ln>
            <a:noFill/>
          </a:ln>
        </p:spPr>
      </p:pic>
      <p:sp>
        <p:nvSpPr>
          <p:cNvPr id="103" name="CustomShape 5"/>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A55D9E7-F4C0-4895-9531-B4E830CAE8DC}"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Пространственная фильтрация</a:t>
            </a:r>
            <a:endParaRPr b="0" lang="ru-RU" sz="3600" spc="-1" strike="noStrike">
              <a:latin typeface="Arial"/>
            </a:endParaRPr>
          </a:p>
        </p:txBody>
      </p:sp>
      <p:sp>
        <p:nvSpPr>
          <p:cNvPr id="105" name="CustomShape 2"/>
          <p:cNvSpPr/>
          <p:nvPr/>
        </p:nvSpPr>
        <p:spPr>
          <a:xfrm>
            <a:off x="457200" y="1600200"/>
            <a:ext cx="8207280" cy="4503600"/>
          </a:xfrm>
          <a:prstGeom prst="rect">
            <a:avLst/>
          </a:prstGeom>
          <a:noFill/>
          <a:ln>
            <a:noFill/>
          </a:ln>
        </p:spPr>
        <p:style>
          <a:lnRef idx="0"/>
          <a:fillRef idx="0"/>
          <a:effectRef idx="0"/>
          <a:fontRef idx="minor"/>
        </p:style>
      </p:sp>
      <p:grpSp>
        <p:nvGrpSpPr>
          <p:cNvPr id="106" name="Group 3"/>
          <p:cNvGrpSpPr/>
          <p:nvPr/>
        </p:nvGrpSpPr>
        <p:grpSpPr>
          <a:xfrm>
            <a:off x="323640" y="1845000"/>
            <a:ext cx="8576280" cy="3471480"/>
            <a:chOff x="323640" y="1845000"/>
            <a:chExt cx="8576280" cy="3471480"/>
          </a:xfrm>
        </p:grpSpPr>
        <p:pic>
          <p:nvPicPr>
            <p:cNvPr id="107" name="Рисунок 1" descr=""/>
            <p:cNvPicPr/>
            <p:nvPr/>
          </p:nvPicPr>
          <p:blipFill>
            <a:blip r:embed="rId1"/>
            <a:stretch/>
          </p:blipFill>
          <p:spPr>
            <a:xfrm>
              <a:off x="323640" y="1845000"/>
              <a:ext cx="8576280" cy="3471480"/>
            </a:xfrm>
            <a:prstGeom prst="rect">
              <a:avLst/>
            </a:prstGeom>
            <a:ln>
              <a:noFill/>
            </a:ln>
          </p:spPr>
        </p:pic>
        <p:sp>
          <p:nvSpPr>
            <p:cNvPr id="108" name="CustomShape 4"/>
            <p:cNvSpPr/>
            <p:nvPr/>
          </p:nvSpPr>
          <p:spPr>
            <a:xfrm>
              <a:off x="6804360" y="3285000"/>
              <a:ext cx="490320" cy="355680"/>
            </a:xfrm>
            <a:prstGeom prst="rect">
              <a:avLst/>
            </a:prstGeom>
            <a:noFill/>
            <a:ln>
              <a:noFill/>
            </a:ln>
          </p:spPr>
          <p:style>
            <a:lnRef idx="0"/>
            <a:fillRef idx="0"/>
            <a:effectRef idx="0"/>
            <a:fontRef idx="minor"/>
          </p:style>
        </p:sp>
        <p:sp>
          <p:nvSpPr>
            <p:cNvPr id="109" name="CustomShape 5"/>
            <p:cNvSpPr/>
            <p:nvPr/>
          </p:nvSpPr>
          <p:spPr>
            <a:xfrm>
              <a:off x="6876360" y="3285000"/>
              <a:ext cx="418320" cy="387000"/>
            </a:xfrm>
            <a:prstGeom prst="rect">
              <a:avLst/>
            </a:prstGeom>
            <a:solidFill>
              <a:srgbClr val="ffffff"/>
            </a:solidFill>
            <a:ln w="25560">
              <a:solidFill>
                <a:srgbClr val="ffffff"/>
              </a:solidFill>
              <a:miter/>
            </a:ln>
          </p:spPr>
          <p:style>
            <a:lnRef idx="0"/>
            <a:fillRef idx="0"/>
            <a:effectRef idx="0"/>
            <a:fontRef idx="minor"/>
          </p:style>
        </p:sp>
        <p:sp>
          <p:nvSpPr>
            <p:cNvPr id="110" name="CustomShape 6"/>
            <p:cNvSpPr/>
            <p:nvPr/>
          </p:nvSpPr>
          <p:spPr>
            <a:xfrm>
              <a:off x="6840360" y="3316320"/>
              <a:ext cx="490320" cy="33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600" spc="-1" strike="noStrike">
                  <a:solidFill>
                    <a:srgbClr val="000000"/>
                  </a:solidFill>
                  <a:latin typeface="Arial"/>
                  <a:ea typeface="DejaVu Sans"/>
                </a:rPr>
                <a:t>ФЛ</a:t>
              </a:r>
              <a:endParaRPr b="0" lang="ru-RU" sz="1600" spc="-1" strike="noStrike">
                <a:latin typeface="Arial"/>
              </a:endParaRPr>
            </a:p>
          </p:txBody>
        </p:sp>
        <p:sp>
          <p:nvSpPr>
            <p:cNvPr id="111" name="CustomShape 7"/>
            <p:cNvSpPr/>
            <p:nvPr/>
          </p:nvSpPr>
          <p:spPr>
            <a:xfrm>
              <a:off x="3754080" y="2605680"/>
              <a:ext cx="480240" cy="387000"/>
            </a:xfrm>
            <a:prstGeom prst="rect">
              <a:avLst/>
            </a:prstGeom>
            <a:solidFill>
              <a:srgbClr val="ffffff"/>
            </a:solidFill>
            <a:ln w="25560">
              <a:solidFill>
                <a:srgbClr val="ffffff"/>
              </a:solidFill>
              <a:miter/>
            </a:ln>
          </p:spPr>
          <p:style>
            <a:lnRef idx="0"/>
            <a:fillRef idx="0"/>
            <a:effectRef idx="0"/>
            <a:fontRef idx="minor"/>
          </p:style>
        </p:sp>
        <p:sp>
          <p:nvSpPr>
            <p:cNvPr id="112" name="CustomShape 8"/>
            <p:cNvSpPr/>
            <p:nvPr/>
          </p:nvSpPr>
          <p:spPr>
            <a:xfrm>
              <a:off x="3701160" y="2637000"/>
              <a:ext cx="7063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МК1</a:t>
              </a:r>
              <a:endParaRPr b="0" lang="ru-RU" sz="1800" spc="-1" strike="noStrike">
                <a:latin typeface="Arial"/>
              </a:endParaRPr>
            </a:p>
          </p:txBody>
        </p:sp>
        <p:sp>
          <p:nvSpPr>
            <p:cNvPr id="113" name="CustomShape 9"/>
            <p:cNvSpPr/>
            <p:nvPr/>
          </p:nvSpPr>
          <p:spPr>
            <a:xfrm>
              <a:off x="3747600" y="4077000"/>
              <a:ext cx="480240" cy="387000"/>
            </a:xfrm>
            <a:prstGeom prst="rect">
              <a:avLst/>
            </a:prstGeom>
            <a:solidFill>
              <a:srgbClr val="ffffff"/>
            </a:solidFill>
            <a:ln w="25560">
              <a:solidFill>
                <a:srgbClr val="ffffff"/>
              </a:solidFill>
              <a:miter/>
            </a:ln>
          </p:spPr>
          <p:style>
            <a:lnRef idx="0"/>
            <a:fillRef idx="0"/>
            <a:effectRef idx="0"/>
            <a:fontRef idx="minor"/>
          </p:style>
        </p:sp>
        <p:sp>
          <p:nvSpPr>
            <p:cNvPr id="114" name="CustomShape 10"/>
            <p:cNvSpPr/>
            <p:nvPr/>
          </p:nvSpPr>
          <p:spPr>
            <a:xfrm>
              <a:off x="3701160" y="4077000"/>
              <a:ext cx="641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МК2</a:t>
              </a:r>
              <a:endParaRPr b="0" lang="ru-RU" sz="1800" spc="-1" strike="noStrike">
                <a:latin typeface="Arial"/>
              </a:endParaRPr>
            </a:p>
          </p:txBody>
        </p:sp>
      </p:grpSp>
      <p:sp>
        <p:nvSpPr>
          <p:cNvPr id="115" name="CustomShape 11"/>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938C6CE-3552-4E0D-8AFC-D1A62DB905A9}"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Подходы пространственной фильтрации</a:t>
            </a:r>
            <a:endParaRPr b="0" lang="ru-RU" sz="3600" spc="-1" strike="noStrike">
              <a:latin typeface="Arial"/>
            </a:endParaRPr>
          </a:p>
        </p:txBody>
      </p:sp>
      <p:sp>
        <p:nvSpPr>
          <p:cNvPr id="117" name="CustomShape 2"/>
          <p:cNvSpPr/>
          <p:nvPr/>
        </p:nvSpPr>
        <p:spPr>
          <a:xfrm>
            <a:off x="470160" y="1676880"/>
            <a:ext cx="3800160" cy="586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Times New Roman"/>
                <a:ea typeface="DejaVu Sans"/>
              </a:rPr>
              <a:t>Data-independent</a:t>
            </a:r>
            <a:endParaRPr b="0" lang="ru-RU" sz="1800" spc="-1" strike="noStrike">
              <a:latin typeface="Arial"/>
            </a:endParaRPr>
          </a:p>
        </p:txBody>
      </p:sp>
      <p:sp>
        <p:nvSpPr>
          <p:cNvPr id="118" name="CustomShape 3"/>
          <p:cNvSpPr/>
          <p:nvPr/>
        </p:nvSpPr>
        <p:spPr>
          <a:xfrm>
            <a:off x="4572000" y="1686240"/>
            <a:ext cx="3800160" cy="586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Times New Roman"/>
                <a:ea typeface="DejaVu Sans"/>
              </a:rPr>
              <a:t>Stastically-optimum</a:t>
            </a:r>
            <a:endParaRPr b="0" lang="ru-RU" sz="1800" spc="-1" strike="noStrike">
              <a:latin typeface="Arial"/>
            </a:endParaRPr>
          </a:p>
        </p:txBody>
      </p:sp>
      <p:pic>
        <p:nvPicPr>
          <p:cNvPr id="119" name="Рисунок 1" descr=""/>
          <p:cNvPicPr/>
          <p:nvPr/>
        </p:nvPicPr>
        <p:blipFill>
          <a:blip r:embed="rId1"/>
          <a:stretch/>
        </p:blipFill>
        <p:spPr>
          <a:xfrm>
            <a:off x="827640" y="2324880"/>
            <a:ext cx="3874680" cy="2578680"/>
          </a:xfrm>
          <a:prstGeom prst="rect">
            <a:avLst/>
          </a:prstGeom>
          <a:ln>
            <a:noFill/>
          </a:ln>
        </p:spPr>
      </p:pic>
      <p:pic>
        <p:nvPicPr>
          <p:cNvPr id="120" name="Рисунок 2" descr=""/>
          <p:cNvPicPr/>
          <p:nvPr/>
        </p:nvPicPr>
        <p:blipFill>
          <a:blip r:embed="rId2"/>
          <a:stretch/>
        </p:blipFill>
        <p:spPr>
          <a:xfrm>
            <a:off x="5047920" y="2315520"/>
            <a:ext cx="3975120" cy="3403800"/>
          </a:xfrm>
          <a:prstGeom prst="rect">
            <a:avLst/>
          </a:prstGeom>
          <a:ln>
            <a:noFill/>
          </a:ln>
        </p:spPr>
      </p:pic>
      <p:sp>
        <p:nvSpPr>
          <p:cNvPr id="121" name="CustomShape 4"/>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0C078538-A7E9-49CC-8118-A4CBB9352123}"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6120"/>
            <a:ext cx="8207280" cy="1120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3600" spc="-1" strike="noStrike">
                <a:solidFill>
                  <a:srgbClr val="000000"/>
                </a:solidFill>
                <a:latin typeface="Times New Roman"/>
                <a:ea typeface="DejaVu Sans"/>
              </a:rPr>
              <a:t>Линейно-ограниченные ФЛ</a:t>
            </a:r>
            <a:endParaRPr b="0" lang="ru-RU" sz="3600" spc="-1" strike="noStrike">
              <a:latin typeface="Arial"/>
            </a:endParaRPr>
          </a:p>
        </p:txBody>
      </p:sp>
      <p:sp>
        <p:nvSpPr>
          <p:cNvPr id="123" name="CustomShape 2"/>
          <p:cNvSpPr/>
          <p:nvPr/>
        </p:nvSpPr>
        <p:spPr>
          <a:xfrm>
            <a:off x="457200" y="1600200"/>
            <a:ext cx="8207280" cy="4503600"/>
          </a:xfrm>
          <a:prstGeom prst="rect">
            <a:avLst/>
          </a:prstGeom>
          <a:noFill/>
          <a:ln>
            <a:noFill/>
          </a:ln>
        </p:spPr>
        <p:style>
          <a:lnRef idx="0"/>
          <a:fillRef idx="0"/>
          <a:effectRef idx="0"/>
          <a:fontRef idx="minor"/>
        </p:style>
      </p:sp>
      <p:sp>
        <p:nvSpPr>
          <p:cNvPr id="124" name="CustomShape 3"/>
          <p:cNvSpPr/>
          <p:nvPr/>
        </p:nvSpPr>
        <p:spPr>
          <a:xfrm>
            <a:off x="467640" y="5058000"/>
            <a:ext cx="8555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000" spc="-1" strike="noStrike">
                <a:solidFill>
                  <a:srgbClr val="000000"/>
                </a:solidFill>
                <a:latin typeface="Times New Roman"/>
                <a:ea typeface="DejaVu Sans"/>
              </a:rPr>
              <a:t>LC NLMS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Normalized Least Mean Squares </a:t>
            </a:r>
            <a:r>
              <a:rPr b="0" i="1" lang="ru-RU" sz="2000" spc="-1" strike="noStrike">
                <a:solidFill>
                  <a:srgbClr val="000000"/>
                </a:solidFill>
                <a:latin typeface="Times New Roman"/>
                <a:ea typeface="DejaVu Sans"/>
              </a:rPr>
              <a:t> </a:t>
            </a:r>
            <a:endParaRPr b="0" lang="ru-RU" sz="2000" spc="-1" strike="noStrike">
              <a:latin typeface="Arial"/>
            </a:endParaRPr>
          </a:p>
          <a:p>
            <a:pPr>
              <a:lnSpc>
                <a:spcPct val="100000"/>
              </a:lnSpc>
            </a:pPr>
            <a:r>
              <a:rPr b="0" i="1" lang="en-US" sz="2000" spc="-1" strike="noStrike">
                <a:solidFill>
                  <a:srgbClr val="000000"/>
                </a:solidFill>
                <a:latin typeface="Times New Roman"/>
                <a:ea typeface="DejaVu Sans"/>
              </a:rPr>
              <a:t>LC RLS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Recursive Least Squares</a:t>
            </a:r>
            <a:endParaRPr b="0" lang="ru-RU" sz="2000" spc="-1" strike="noStrike">
              <a:latin typeface="Arial"/>
            </a:endParaRPr>
          </a:p>
          <a:p>
            <a:pPr>
              <a:lnSpc>
                <a:spcPct val="100000"/>
              </a:lnSpc>
            </a:pPr>
            <a:endParaRPr b="0" lang="ru-RU" sz="2000" spc="-1" strike="noStrike">
              <a:latin typeface="Arial"/>
            </a:endParaRPr>
          </a:p>
          <a:p>
            <a:pPr>
              <a:lnSpc>
                <a:spcPct val="100000"/>
              </a:lnSpc>
            </a:pPr>
            <a:endParaRPr b="0" lang="ru-RU" sz="2000" spc="-1" strike="noStrike">
              <a:latin typeface="Arial"/>
            </a:endParaRPr>
          </a:p>
        </p:txBody>
      </p:sp>
      <p:sp>
        <p:nvSpPr>
          <p:cNvPr id="125" name="CustomShape 4"/>
          <p:cNvSpPr/>
          <p:nvPr/>
        </p:nvSpPr>
        <p:spPr>
          <a:xfrm>
            <a:off x="467640" y="1755720"/>
            <a:ext cx="43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MSE</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6" name="CustomShape 5"/>
          <p:cNvSpPr/>
          <p:nvPr/>
        </p:nvSpPr>
        <p:spPr>
          <a:xfrm>
            <a:off x="4932000" y="1755720"/>
            <a:ext cx="43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LS</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7" name="CustomShape 6"/>
          <p:cNvSpPr/>
          <p:nvPr/>
        </p:nvSpPr>
        <p:spPr>
          <a:xfrm flipH="1">
            <a:off x="2901960" y="1268640"/>
            <a:ext cx="1210320" cy="47304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28" name="CustomShape 7"/>
          <p:cNvSpPr/>
          <p:nvPr/>
        </p:nvSpPr>
        <p:spPr>
          <a:xfrm>
            <a:off x="4140000" y="1268640"/>
            <a:ext cx="1210320" cy="47304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29" name="CustomShape 8"/>
          <p:cNvSpPr/>
          <p:nvPr/>
        </p:nvSpPr>
        <p:spPr>
          <a:xfrm>
            <a:off x="6016680" y="4149000"/>
            <a:ext cx="97992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RLS</a:t>
            </a:r>
            <a:endParaRPr b="0" lang="ru-RU" sz="2000" spc="-1" strike="noStrike">
              <a:latin typeface="Arial"/>
            </a:endParaRPr>
          </a:p>
        </p:txBody>
      </p:sp>
      <p:sp>
        <p:nvSpPr>
          <p:cNvPr id="130" name="CustomShape 9"/>
          <p:cNvSpPr/>
          <p:nvPr/>
        </p:nvSpPr>
        <p:spPr>
          <a:xfrm>
            <a:off x="6456960" y="3531240"/>
            <a:ext cx="360" cy="46296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31" name="CustomShape 10"/>
          <p:cNvSpPr/>
          <p:nvPr/>
        </p:nvSpPr>
        <p:spPr>
          <a:xfrm>
            <a:off x="1575000" y="4149000"/>
            <a:ext cx="120528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NLMS</a:t>
            </a:r>
            <a:endParaRPr b="0" lang="ru-RU" sz="2000" spc="-1" strike="noStrike">
              <a:latin typeface="Arial"/>
            </a:endParaRPr>
          </a:p>
        </p:txBody>
      </p:sp>
      <p:sp>
        <p:nvSpPr>
          <p:cNvPr id="132" name="CustomShape 11"/>
          <p:cNvSpPr/>
          <p:nvPr/>
        </p:nvSpPr>
        <p:spPr>
          <a:xfrm>
            <a:off x="2099880" y="3531240"/>
            <a:ext cx="360" cy="462960"/>
          </a:xfrm>
          <a:custGeom>
            <a:avLst/>
            <a:gdLst/>
            <a:ahLst/>
            <a:rect l="l" t="t" r="r" b="b"/>
            <a:pathLst>
              <a:path w="21600" h="21600">
                <a:moveTo>
                  <a:pt x="0" y="0"/>
                </a:moveTo>
                <a:lnTo>
                  <a:pt x="21600" y="21600"/>
                </a:lnTo>
              </a:path>
            </a:pathLst>
          </a:custGeom>
          <a:noFill/>
          <a:ln w="28440">
            <a:solidFill>
              <a:srgbClr val="000000"/>
            </a:solidFill>
            <a:miter/>
            <a:tailEnd len="med" type="arrow" w="med"/>
          </a:ln>
        </p:spPr>
        <p:style>
          <a:lnRef idx="0"/>
          <a:fillRef idx="0"/>
          <a:effectRef idx="0"/>
          <a:fontRef idx="minor"/>
        </p:style>
      </p:sp>
      <p:sp>
        <p:nvSpPr>
          <p:cNvPr id="133" name="CustomShape 12"/>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2808707-D33D-4F71-B06D-46C01E1987AB}"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34" name="Рисунок 133" descr=""/>
          <p:cNvPicPr/>
          <p:nvPr/>
        </p:nvPicPr>
        <p:blipFill>
          <a:blip r:embed="rId1"/>
          <a:stretch/>
        </p:blipFill>
        <p:spPr>
          <a:xfrm>
            <a:off x="965160" y="2654280"/>
            <a:ext cx="2209320" cy="799560"/>
          </a:xfrm>
          <a:prstGeom prst="rect">
            <a:avLst/>
          </a:prstGeom>
          <a:ln>
            <a:noFill/>
          </a:ln>
        </p:spPr>
      </p:pic>
      <p:pic>
        <p:nvPicPr>
          <p:cNvPr id="135" name="Рисунок 134" descr=""/>
          <p:cNvPicPr/>
          <p:nvPr/>
        </p:nvPicPr>
        <p:blipFill>
          <a:blip r:embed="rId2"/>
          <a:stretch/>
        </p:blipFill>
        <p:spPr>
          <a:xfrm>
            <a:off x="4940280" y="2552760"/>
            <a:ext cx="3237840" cy="977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 descr=""/>
          <p:cNvPicPr/>
          <p:nvPr/>
        </p:nvPicPr>
        <p:blipFill>
          <a:blip r:embed="rId1"/>
          <a:stretch/>
        </p:blipFill>
        <p:spPr>
          <a:xfrm>
            <a:off x="6120000" y="5096160"/>
            <a:ext cx="2259000" cy="1630440"/>
          </a:xfrm>
          <a:prstGeom prst="rect">
            <a:avLst/>
          </a:prstGeom>
          <a:ln>
            <a:noFill/>
          </a:ln>
        </p:spPr>
      </p:pic>
      <p:sp>
        <p:nvSpPr>
          <p:cNvPr id="137" name="CustomShape 1"/>
          <p:cNvSpPr/>
          <p:nvPr/>
        </p:nvSpPr>
        <p:spPr>
          <a:xfrm>
            <a:off x="457200" y="27468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ru-RU" sz="3600" spc="-1" strike="noStrike">
                <a:solidFill>
                  <a:srgbClr val="000000"/>
                </a:solidFill>
                <a:latin typeface="Times New Roman"/>
                <a:ea typeface="DejaVu Sans"/>
              </a:rPr>
              <a:t>Моделирование. Постановка задачи.</a:t>
            </a:r>
            <a:endParaRPr b="0" lang="ru-RU" sz="3600" spc="-1" strike="noStrike">
              <a:latin typeface="Arial"/>
            </a:endParaRPr>
          </a:p>
        </p:txBody>
      </p:sp>
      <p:sp>
        <p:nvSpPr>
          <p:cNvPr id="138" name="CustomShape 2"/>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0F997AB-6698-48BA-B981-45C2B758B641}"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39" name="" descr=""/>
          <p:cNvPicPr/>
          <p:nvPr/>
        </p:nvPicPr>
        <p:blipFill>
          <a:blip r:embed="rId2"/>
          <a:stretch/>
        </p:blipFill>
        <p:spPr>
          <a:xfrm>
            <a:off x="216000" y="1152000"/>
            <a:ext cx="4123800" cy="3833280"/>
          </a:xfrm>
          <a:prstGeom prst="rect">
            <a:avLst/>
          </a:prstGeom>
          <a:ln>
            <a:noFill/>
          </a:ln>
        </p:spPr>
      </p:pic>
      <p:pic>
        <p:nvPicPr>
          <p:cNvPr id="140" name="" descr=""/>
          <p:cNvPicPr/>
          <p:nvPr/>
        </p:nvPicPr>
        <p:blipFill>
          <a:blip r:embed="rId3"/>
          <a:stretch/>
        </p:blipFill>
        <p:spPr>
          <a:xfrm>
            <a:off x="3980520" y="1296000"/>
            <a:ext cx="5441760" cy="3929400"/>
          </a:xfrm>
          <a:prstGeom prst="rect">
            <a:avLst/>
          </a:prstGeom>
          <a:ln>
            <a:noFill/>
          </a:ln>
        </p:spPr>
      </p:pic>
      <p:pic>
        <p:nvPicPr>
          <p:cNvPr id="141" name="" descr=""/>
          <p:cNvPicPr/>
          <p:nvPr/>
        </p:nvPicPr>
        <p:blipFill>
          <a:blip r:embed="rId4"/>
          <a:stretch/>
        </p:blipFill>
        <p:spPr>
          <a:xfrm>
            <a:off x="144000" y="5153400"/>
            <a:ext cx="6081120" cy="1537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422280"/>
            <a:ext cx="8207280" cy="11206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Times New Roman"/>
                <a:ea typeface="DejaVu Sans"/>
              </a:rPr>
              <a:t>Perceptual Evaluation of Speech Quality (PESQ)</a:t>
            </a:r>
            <a:endParaRPr b="0" lang="ru-RU" sz="3600" spc="-1" strike="noStrike">
              <a:latin typeface="Arial"/>
            </a:endParaRPr>
          </a:p>
        </p:txBody>
      </p:sp>
      <p:sp>
        <p:nvSpPr>
          <p:cNvPr id="143" name="CustomShape 2"/>
          <p:cNvSpPr/>
          <p:nvPr/>
        </p:nvSpPr>
        <p:spPr>
          <a:xfrm>
            <a:off x="457200" y="1600200"/>
            <a:ext cx="8207280" cy="4503600"/>
          </a:xfrm>
          <a:prstGeom prst="rect">
            <a:avLst/>
          </a:prstGeom>
          <a:noFill/>
          <a:ln>
            <a:noFill/>
          </a:ln>
        </p:spPr>
        <p:style>
          <a:lnRef idx="0"/>
          <a:fillRef idx="0"/>
          <a:effectRef idx="0"/>
          <a:fontRef idx="minor"/>
        </p:style>
      </p:sp>
      <p:pic>
        <p:nvPicPr>
          <p:cNvPr id="144" name="Рисунок 119" descr=""/>
          <p:cNvPicPr/>
          <p:nvPr/>
        </p:nvPicPr>
        <p:blipFill>
          <a:blip r:embed="rId1"/>
          <a:stretch/>
        </p:blipFill>
        <p:spPr>
          <a:xfrm>
            <a:off x="1763640" y="2304000"/>
            <a:ext cx="5427720" cy="2503440"/>
          </a:xfrm>
          <a:prstGeom prst="rect">
            <a:avLst/>
          </a:prstGeom>
          <a:ln>
            <a:noFill/>
          </a:ln>
        </p:spPr>
      </p:pic>
      <p:sp>
        <p:nvSpPr>
          <p:cNvPr id="145" name="CustomShape 3"/>
          <p:cNvSpPr/>
          <p:nvPr/>
        </p:nvSpPr>
        <p:spPr>
          <a:xfrm>
            <a:off x="8460360" y="0"/>
            <a:ext cx="6699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DBE53E4-0A90-4B91-97B3-EB3D318E2945}"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2055</TotalTime>
  <Application>LibreOffice/6.4.7.2$Linux_X86_64 LibreOffice_project/40$Build-2</Application>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2021-03-28T17:22:04Z</dcterms:created>
  <dc:creator>dmitr</dc:creator>
  <dc:description/>
  <dc:language>ru-RU</dc:language>
  <cp:lastModifiedBy/>
  <dcterms:modified xsi:type="dcterms:W3CDTF">2021-07-04T17:55:23Z</dcterms:modified>
  <cp:revision>177</cp:revision>
  <dc:subject/>
  <dc:title>Временные адаптивные алгоритмы пространственной фильтрации в линейных МР</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