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2.wmf" ContentType="image/x-wmf"/>
  <Override PartName="/ppt/media/image4.png" ContentType="image/png"/>
  <Override PartName="/ppt/media/image9.png" ContentType="image/png"/>
  <Override PartName="/ppt/media/image11.wmf" ContentType="image/x-wmf"/>
  <Override PartName="/ppt/media/image3.png" ContentType="image/png"/>
  <Override PartName="/ppt/media/image7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8.jpeg" ContentType="image/jpe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ниц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10BF2D-4816-43BF-97E4-114F60F0381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 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7FC0CE-AF01-48DE-8C5C-8D4FB780FA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нашли свое применение не только в системах речевой связи, но и в сфере безопасности.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«Бумеранг»  используется для защиты транспортных средств и войск от снайперского огня. Она позволяет определить положение стрелка.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«SENTRI» применяется в городах, способна различить звук выстрела, определить его направлениее и вызвать полицию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используются  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30AEF6-3226-451C-B33A-66CE37AB25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Сигналы речевого диапазона частот занимают полосу от 300 до 3400 Гц, то есть являются широкополосными.</a:t>
            </a:r>
            <a:endParaRPr b="0" lang="ru-RU" sz="14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Для обработки звука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b="0" lang="ru-RU" sz="14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+mn-ea"/>
              </a:rPr>
              <a:t>Частотный ФЛ, 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07A502-3E92-49DA-A377-FA9A564782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Формирователь луча можно рассматривать как разновидность фильтра. Частотно-ВременнОй фильтр используются для приема сигнала и увеличения или уменьшения его отдельных частотных компонент</a:t>
            </a:r>
            <a:endParaRPr b="0" lang="ru-RU" sz="1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5156BD-8435-4ACA-A462-38C1CC084C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первом случае работа ФЛ не зависит от входных данных. Применяется в стационарной помеховой обстановке, где мы априори знаем положения источников помех.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54B509-CF37-4CF1-97AC-183A4A47F8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из подходов адаптивной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RLS алгоритм имеет более высокую скорость сходимости, но в то же время более вычислительно затратен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806057-DF07-4F59-B349-823FC39519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Для последующего моделирования была использована линейная эквидистантная микрофонная решетка с расстоянием между микрофонами 4 см. </a:t>
            </a:r>
            <a:endParaRPr b="0" lang="ru-RU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Ею был осуществлен прием смеси полезного сигнала с направления 0 град азимута и помехи – с направления 60 град.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BE6C443-D109-4DEF-BD46-84D100B5DC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0480" cy="34207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оценки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7EAD93-C929-4D38-81CC-48AE63DC79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34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1800" cy="17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2627640" y="5445360"/>
          <a:ext cx="6516000" cy="25920"/>
        </p:xfrm>
        <a:graphic>
          <a:graphicData uri="http://schemas.openxmlformats.org/drawingml/2006/table">
            <a:tbl>
              <a:tblPr/>
              <a:tblGrid>
                <a:gridCol w="2168280"/>
                <a:gridCol w="2270520"/>
                <a:gridCol w="2077200"/>
              </a:tblGrid>
              <a:tr h="4251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Обучающийся: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Усиков Д.А.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51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Руководитель: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д. ф.-м. н, проф.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Аверина Л. И.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665ED78-8644-453D-A93E-F0B558D1E4AF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48000" y="1411920"/>
            <a:ext cx="3508200" cy="25480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56640" y="4207680"/>
            <a:ext cx="3508200" cy="25603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4896000" y="1404000"/>
            <a:ext cx="3374280" cy="2628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4896000" y="4248000"/>
            <a:ext cx="3530520" cy="2556000"/>
          </a:xfrm>
          <a:prstGeom prst="rect">
            <a:avLst/>
          </a:prstGeom>
          <a:ln>
            <a:noFill/>
          </a:ln>
        </p:spPr>
      </p:pic>
      <p:sp>
        <p:nvSpPr>
          <p:cNvPr id="153" name="TextShape 4"/>
          <p:cNvSpPr txBox="1"/>
          <p:nvPr/>
        </p:nvSpPr>
        <p:spPr>
          <a:xfrm>
            <a:off x="4909680" y="403200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Выигрыш в ОСШ от порядка фильра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4835160" y="119772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Оценка PESQ от порядка фильтра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5" name="TextShape 6"/>
          <p:cNvSpPr txBox="1"/>
          <p:nvPr/>
        </p:nvSpPr>
        <p:spPr>
          <a:xfrm>
            <a:off x="794520" y="403200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Выигрыш в ОСШ от числа микрофонов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6" name="TextShape 7"/>
          <p:cNvSpPr txBox="1"/>
          <p:nvPr/>
        </p:nvSpPr>
        <p:spPr>
          <a:xfrm>
            <a:off x="720000" y="1197720"/>
            <a:ext cx="351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latin typeface="Arial"/>
                <a:ea typeface="Noto Sans CJK SC"/>
              </a:rPr>
              <a:t>Оценка PESQ </a:t>
            </a:r>
            <a:r>
              <a:rPr b="0" lang="ru-RU" sz="1400" spc="-1" strike="noStrike">
                <a:latin typeface="Arial"/>
              </a:rPr>
              <a:t>от числа микрофонов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ru-RU" sz="6400" spc="-1" strike="noStrike">
              <a:latin typeface="Arial"/>
            </a:endParaRPr>
          </a:p>
          <a:p>
            <a:pPr marL="343080" indent="-33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6400" spc="-1" strike="noStrike">
                <a:solidFill>
                  <a:srgbClr val="000000"/>
                </a:solidFill>
                <a:latin typeface="Calibri"/>
                <a:ea typeface="DejaVu Sans"/>
              </a:rPr>
              <a:t>Спасибо за внимание</a:t>
            </a:r>
            <a:endParaRPr b="0" lang="ru-RU" sz="6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4FAA920-BF07-4B51-B077-C690F95DB634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9720" y="47664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Цель: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основ адаптивной пространственной фильтрации в МР и проверить полученные знания на численном эксперименте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Рассмотреть основные подходы пространственной фильтрации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Освоить адаптивные алгоритмы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Изучить методы формирования луча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Смоделировать приём сигнала на МР с последующей фильтрацией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F0FC966-3516-409F-B294-482091B8EE55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5798160"/>
            <a:ext cx="24163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49120" y="5954040"/>
            <a:ext cx="3236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0" name="Рисунок 1" descr=""/>
          <p:cNvPicPr/>
          <p:nvPr/>
        </p:nvPicPr>
        <p:blipFill>
          <a:blip r:embed="rId1"/>
          <a:stretch/>
        </p:blipFill>
        <p:spPr>
          <a:xfrm>
            <a:off x="3564000" y="1450440"/>
            <a:ext cx="1575000" cy="245340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2" descr=""/>
          <p:cNvPicPr/>
          <p:nvPr/>
        </p:nvPicPr>
        <p:blipFill>
          <a:blip r:embed="rId2"/>
          <a:stretch/>
        </p:blipFill>
        <p:spPr>
          <a:xfrm>
            <a:off x="216360" y="1845000"/>
            <a:ext cx="2986920" cy="201996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8" descr=""/>
          <p:cNvPicPr/>
          <p:nvPr/>
        </p:nvPicPr>
        <p:blipFill>
          <a:blip r:embed="rId3"/>
          <a:stretch/>
        </p:blipFill>
        <p:spPr>
          <a:xfrm>
            <a:off x="1307520" y="3618360"/>
            <a:ext cx="1631520" cy="191700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89" descr=""/>
          <p:cNvPicPr/>
          <p:nvPr/>
        </p:nvPicPr>
        <p:blipFill>
          <a:blip r:embed="rId4"/>
          <a:stretch/>
        </p:blipFill>
        <p:spPr>
          <a:xfrm>
            <a:off x="3708000" y="3835080"/>
            <a:ext cx="2230920" cy="173880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2" descr=""/>
          <p:cNvPicPr/>
          <p:nvPr/>
        </p:nvPicPr>
        <p:blipFill>
          <a:blip r:embed="rId5"/>
          <a:stretch/>
        </p:blipFill>
        <p:spPr>
          <a:xfrm>
            <a:off x="6243840" y="2468520"/>
            <a:ext cx="2732760" cy="273276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994720" y="5754240"/>
            <a:ext cx="309276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A98E7539-1154-4693-8222-6DE5F3FE281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81600" y="1996920"/>
            <a:ext cx="3885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821120" y="1996920"/>
            <a:ext cx="4029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1" name="Рисунок 98" descr=""/>
          <p:cNvPicPr/>
          <p:nvPr/>
        </p:nvPicPr>
        <p:blipFill>
          <a:blip r:embed="rId1"/>
          <a:stretch/>
        </p:blipFill>
        <p:spPr>
          <a:xfrm>
            <a:off x="4567680" y="2789280"/>
            <a:ext cx="4536000" cy="279972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99" descr=""/>
          <p:cNvPicPr/>
          <p:nvPr/>
        </p:nvPicPr>
        <p:blipFill>
          <a:blip r:embed="rId2"/>
          <a:stretch/>
        </p:blipFill>
        <p:spPr>
          <a:xfrm>
            <a:off x="80640" y="2617920"/>
            <a:ext cx="4486680" cy="289152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8AAE8EE4-8CDF-4AE2-9610-00E622BC8A19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323640" y="1845000"/>
            <a:ext cx="8589600" cy="3484800"/>
            <a:chOff x="323640" y="1845000"/>
            <a:chExt cx="8589600" cy="3484800"/>
          </a:xfrm>
        </p:grpSpPr>
        <p:pic>
          <p:nvPicPr>
            <p:cNvPr id="107" name="Рисунок 1" descr=""/>
            <p:cNvPicPr/>
            <p:nvPr/>
          </p:nvPicPr>
          <p:blipFill>
            <a:blip r:embed="rId1"/>
            <a:stretch/>
          </p:blipFill>
          <p:spPr>
            <a:xfrm>
              <a:off x="323640" y="1845000"/>
              <a:ext cx="8589600" cy="348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4"/>
            <p:cNvSpPr/>
            <p:nvPr/>
          </p:nvSpPr>
          <p:spPr>
            <a:xfrm>
              <a:off x="6804360" y="3285000"/>
              <a:ext cx="50364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6876360" y="3285000"/>
              <a:ext cx="43164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840360" y="3316320"/>
              <a:ext cx="503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ФЛ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3754080" y="2605680"/>
              <a:ext cx="49356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3701160" y="2637000"/>
              <a:ext cx="719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3747600" y="4077000"/>
              <a:ext cx="493560" cy="40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3701160" y="4077000"/>
              <a:ext cx="654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МК2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5" name="CustomShape 11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4FA1AA1-4DC1-409F-AC82-C0E27C46E3F4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70160" y="1676880"/>
            <a:ext cx="3813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Data-independent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1686240"/>
            <a:ext cx="3813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Stastically-optimum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1"/>
          <a:stretch/>
        </p:blipFill>
        <p:spPr>
          <a:xfrm>
            <a:off x="827640" y="2324880"/>
            <a:ext cx="3888000" cy="259200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2" descr=""/>
          <p:cNvPicPr/>
          <p:nvPr/>
        </p:nvPicPr>
        <p:blipFill>
          <a:blip r:embed="rId2"/>
          <a:stretch/>
        </p:blipFill>
        <p:spPr>
          <a:xfrm>
            <a:off x="5047920" y="2315520"/>
            <a:ext cx="3988440" cy="34171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A4BC6D0E-5C7A-4CCF-9E58-2E67FA1DD629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612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67640" y="5058000"/>
            <a:ext cx="85687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Least Mean Squares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Алгоритм Фроста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Recursive Least Squares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7640" y="1755720"/>
            <a:ext cx="4392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MSE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932000" y="1755720"/>
            <a:ext cx="4392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2914920" y="1268640"/>
            <a:ext cx="1223640" cy="4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4140000" y="1268640"/>
            <a:ext cx="1223640" cy="4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016680" y="4149000"/>
            <a:ext cx="981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456960" y="353124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1659600" y="4149000"/>
            <a:ext cx="1037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2099880" y="353124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A6363D3-BC40-494A-B99F-BD8087DB01DB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965160" y="2654280"/>
            <a:ext cx="2222640" cy="8128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940280" y="2552760"/>
            <a:ext cx="3251160" cy="99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7" name="Рисунок 115" descr=""/>
          <p:cNvPicPr/>
          <p:nvPr/>
        </p:nvPicPr>
        <p:blipFill>
          <a:blip r:embed="rId1"/>
          <a:stretch/>
        </p:blipFill>
        <p:spPr>
          <a:xfrm>
            <a:off x="613800" y="5096160"/>
            <a:ext cx="5502600" cy="156528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6" descr=""/>
          <p:cNvPicPr/>
          <p:nvPr/>
        </p:nvPicPr>
        <p:blipFill>
          <a:blip r:embed="rId2"/>
          <a:stretch/>
        </p:blipFill>
        <p:spPr>
          <a:xfrm>
            <a:off x="6192000" y="5138640"/>
            <a:ext cx="1796400" cy="148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06959F03-8411-4C8F-BE76-92F67A3444BD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216000" y="1368000"/>
            <a:ext cx="4104000" cy="3744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3888000" y="2413440"/>
            <a:ext cx="4968000" cy="262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2228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Perceptual Evaluation of Speech Quality (PESQ)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Рисунок 119" descr=""/>
          <p:cNvPicPr/>
          <p:nvPr/>
        </p:nvPicPr>
        <p:blipFill>
          <a:blip r:embed="rId1"/>
          <a:stretch/>
        </p:blipFill>
        <p:spPr>
          <a:xfrm>
            <a:off x="1763640" y="2304000"/>
            <a:ext cx="5441040" cy="25167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8460360" y="0"/>
            <a:ext cx="68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0A677106-6E25-4FC4-8B99-BECD705384CD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Application>LibreOffice/6.4.6.2$Linux_X86_64 LibreOffice_project/40$Build-2</Application>
  <Words>517</Words>
  <Paragraphs>81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2021-03-28T17:22:04Z</dcterms:created>
  <dc:creator>dmitr</dc:creator>
  <dc:description/>
  <dc:language>ru-RU</dc:language>
  <cp:lastModifiedBy/>
  <dcterms:modified xsi:type="dcterms:W3CDTF">2021-04-18T21:04:48Z</dcterms:modified>
  <cp:revision>83</cp:revision>
  <dc:subject/>
  <dc:title>Временные адаптивные алгоритмы пространственной фильтрации в линейных МР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