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2.wmf" ContentType="image/x-wmf"/>
  <Override PartName="/ppt/media/image4.png" ContentType="image/png"/>
  <Override PartName="/ppt/media/image9.png" ContentType="image/png"/>
  <Override PartName="/ppt/media/image11.wmf" ContentType="image/x-wmf"/>
  <Override PartName="/ppt/media/image3.png" ContentType="image/png"/>
  <Override PartName="/ppt/media/image7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8.jpeg" ContentType="image/jpe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4424704-8B98-4537-AA7A-52F8FEF1BBEC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графики выигрыша в ОСШ от порядка адаптивных фильтров и от числа микрофонов. Тоже самое для выигрыша в PESQ.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На данном слайде представленные результаты моделирования. Были построенны оценка ОСШ и PESQ в зависимости от числа микрофонов и порядка фильтра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62BC11-3C39-4610-9E2F-3DD8034692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В конце откроешь слайд и скажешь  типа «Основные результаты работы представлены на слайде, спасибо за внимание»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8EBBD5-67C5-435D-B2EA-1D592BFB1A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МР нашли свое применение не только в системах речевой связи, но и в сфере безопасности. 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Система «Бумеранг»  используется для защиты транспортных средств и войск от снайперского огня. Она позволяет определить положение стрелка. 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Система «SENTRI» применяется в городах, способна различить звук выстрела, определить его направлениее и вызвать полицию 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МР используются  для  получения  объемной  звуковой картины. Такие решения используются, например, в  автомобильной  промышленности  для  точного выявления мест, являющихся источниками нежелательных шумов – скрипа, стука и т.д.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40549CE-83FE-42AE-BEA0-21D5C4F5DF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+mn-lt"/>
                <a:ea typeface="+mn-ea"/>
              </a:rPr>
              <a:t>Сигналы речевого диапазона частот занимают полосу от 300 до 3400 Гц, то есть являются широкополосными.</a:t>
            </a:r>
            <a:endParaRPr b="0" lang="ru-RU" sz="14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+mn-lt"/>
                <a:ea typeface="+mn-ea"/>
              </a:rPr>
              <a:t>Для обработки звука МР используются в сочетании с формирователями луча. Это процессоры, которые обеспечивают частотно-зависимый отклик для каждого канала МР. Различают</a:t>
            </a:r>
            <a:endParaRPr b="0" lang="ru-RU" sz="14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+mn-ea"/>
              </a:rPr>
              <a:t>Частотный ФЛ, который разбивает спектр принятых сигналов на диапазоны и умножает каждый диапазон на соответствующие коэффициенты, и временной,  который  обеспечивает  частотно  зависимые коэффициенты с помощью линий задержки КИХ фильтров, расположенных в канале каждого сенсора. В данной работе я работал с временным формирователем луча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7F6BA2-061F-44E5-8F36-527824FD87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+mn-lt"/>
              </a:rPr>
              <a:t>Формирователь луча можно рассматривать как разновидность фильтра. Частотно-Временной фильтр используются для приема сигнала и увеличения или уменьшения его отдельных частотных компонент</a:t>
            </a:r>
            <a:endParaRPr b="0" lang="ru-RU" sz="14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+mn-lt"/>
              </a:rPr>
              <a:t>А роль ФЛ состоит в увеличении сигналов с определенного направления и уменьшении сигналов со всех других направлений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8BDB02-6CFE-436A-84B1-63D458D1C0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Существует два подхода пространственной фильтрации. 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первом случае работа ФЛ не зависит от входных данных. Применяется в стационарной помеховой обстановке, где мы априори знаем положения источников помех.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Во втором подходе ФЛ определяет статистику входных данных и адаптирует коэффициенты к оптимальному с точки зрения определенных критериев решению. Такой алгоритм работоспособен в динамической помеховой обстановке. 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46B28C-6F2F-4FB1-981E-C4AB1CB5F5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из подходов адаптивной пространственной фильтрации состоит в минимизации целевой функции при выполнении линейных ограничений. Были рассмотрены 2 традиционных адаптивных алгоритма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LC LMS, LC RLS.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RLS алгоритм имеет более высокую скорость сходимости, но в то же время более вычислительно затратен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A0B80D-49D9-47F8-AB4E-D5A50D04BC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Для последующего моделирования была использована линейная эквидистантная микрофонная решетка с расстоянием между микрофонами 4 см. </a:t>
            </a:r>
            <a:endParaRPr b="0" lang="ru-RU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Ею был осуществлен прием смеси полезного сигнала с направления 0 град азимута и помехи – с направления 60 град.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FB2672-E57F-40A3-81FD-43866DC341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8680" cy="34189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Для оценки работы адаптивных формирователей луча помимо традиционного расчета ОСШ, применялась одна из техник объективной оценки качества, разборчивости речи. </a:t>
            </a: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Для определения качества передачи речи в PESQ предусмотрено сравнение входного, или эталонного, сигнала с его искаженной версией на выходе системы связи. Этот процесс схематично показан на рисунке. Алгоритм PESQ оценивает качество речи по пятибалльной шкале – от 1 до 5.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E508E1-4418-4F31-A2EA-0F62B34087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160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Временные адаптивные алгоритмы пространственной фильтрации в линейных МР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390000" cy="17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4" name="Table 3"/>
          <p:cNvGraphicFramePr/>
          <p:nvPr/>
        </p:nvGraphicFramePr>
        <p:xfrm>
          <a:off x="2627640" y="5445360"/>
          <a:ext cx="6515640" cy="1032840"/>
        </p:xfrm>
        <a:graphic>
          <a:graphicData uri="http://schemas.openxmlformats.org/drawingml/2006/table">
            <a:tbl>
              <a:tblPr/>
              <a:tblGrid>
                <a:gridCol w="2168280"/>
                <a:gridCol w="2270520"/>
                <a:gridCol w="2077200"/>
              </a:tblGrid>
              <a:tr h="42516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Обучающийся: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Усиков Д.А.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516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Руководитель: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д. ф.-м. н, проф.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Аверина Л. И.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9000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 моделирования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1880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5FB8BBF9-3354-4199-9746-1500EED2F096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9" name="Рисунок 148" descr=""/>
          <p:cNvPicPr/>
          <p:nvPr/>
        </p:nvPicPr>
        <p:blipFill>
          <a:blip r:embed="rId1"/>
          <a:stretch/>
        </p:blipFill>
        <p:spPr>
          <a:xfrm>
            <a:off x="648000" y="1411920"/>
            <a:ext cx="3506400" cy="2546280"/>
          </a:xfrm>
          <a:prstGeom prst="rect">
            <a:avLst/>
          </a:prstGeom>
          <a:ln>
            <a:noFill/>
          </a:ln>
        </p:spPr>
      </p:pic>
      <p:pic>
        <p:nvPicPr>
          <p:cNvPr id="150" name="Рисунок 149" descr=""/>
          <p:cNvPicPr/>
          <p:nvPr/>
        </p:nvPicPr>
        <p:blipFill>
          <a:blip r:embed="rId2"/>
          <a:stretch/>
        </p:blipFill>
        <p:spPr>
          <a:xfrm>
            <a:off x="656640" y="4207680"/>
            <a:ext cx="3506400" cy="2558520"/>
          </a:xfrm>
          <a:prstGeom prst="rect">
            <a:avLst/>
          </a:prstGeom>
          <a:ln>
            <a:noFill/>
          </a:ln>
        </p:spPr>
      </p:pic>
      <p:pic>
        <p:nvPicPr>
          <p:cNvPr id="151" name="Рисунок 150" descr=""/>
          <p:cNvPicPr/>
          <p:nvPr/>
        </p:nvPicPr>
        <p:blipFill>
          <a:blip r:embed="rId3"/>
          <a:stretch/>
        </p:blipFill>
        <p:spPr>
          <a:xfrm>
            <a:off x="4896000" y="1404000"/>
            <a:ext cx="3372480" cy="2626200"/>
          </a:xfrm>
          <a:prstGeom prst="rect">
            <a:avLst/>
          </a:prstGeom>
          <a:ln>
            <a:noFill/>
          </a:ln>
        </p:spPr>
      </p:pic>
      <p:pic>
        <p:nvPicPr>
          <p:cNvPr id="152" name="Рисунок 151" descr=""/>
          <p:cNvPicPr/>
          <p:nvPr/>
        </p:nvPicPr>
        <p:blipFill>
          <a:blip r:embed="rId4"/>
          <a:stretch/>
        </p:blipFill>
        <p:spPr>
          <a:xfrm>
            <a:off x="4896000" y="4248000"/>
            <a:ext cx="3528720" cy="255420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4909680" y="4032000"/>
            <a:ext cx="35150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Выигрыш в ОСШ от порядка фильра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835160" y="1197720"/>
            <a:ext cx="35150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Оценка PESQ от порядка фильтра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94520" y="4032000"/>
            <a:ext cx="35150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Выигрыш в ОСШ от числа микрофонов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720000" y="1197720"/>
            <a:ext cx="35150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Оценка PESQ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от числа микрофонов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9000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Основные результаты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6000" y="1368000"/>
            <a:ext cx="8460000" cy="47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Рассмотрены принципы пространственной фильтрации и методы формирования луча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Изучены адаптивные алгоритмы пространственной фильтрации  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Смоделирован приём сигнала с помехой на МР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Построены зависимости выигрыша ОСШ и PESQ от числа микрофонов и порядка фильтра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LC RLS алгоритм производит более качественную фильтрацию в отличие от LC LMS алгоритма</a:t>
            </a: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При увеличении  значения порядка фильтра выше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определённого в         LC RLS алгоритме, не происходит значительное увеличение выигрыша ОСШ и оценки PESQ 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FD864227-E7A4-4938-AEE5-EB22F5A9D761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9720" y="476640"/>
            <a:ext cx="822276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Цель: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основ адаптивной пространственной фильтрации в МР и проверить полученные знания на численном эксперименте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Задачи: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Рассмотреть основные подходы пространственной фильтрации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Освоить адаптивные алгоритмы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Изучить методы формирования луча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Смоделировать приём сигнала на МР с последующей фильтрацией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16C0FCD0-1029-4EB8-83A5-E3B7A51B3901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Применение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5798160"/>
            <a:ext cx="24145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«Бумеранг»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949120" y="5954040"/>
            <a:ext cx="323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«SENTRI»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0" name="Рисунок 1" descr=""/>
          <p:cNvPicPr/>
          <p:nvPr/>
        </p:nvPicPr>
        <p:blipFill>
          <a:blip r:embed="rId1"/>
          <a:stretch/>
        </p:blipFill>
        <p:spPr>
          <a:xfrm>
            <a:off x="3564000" y="1450440"/>
            <a:ext cx="1573200" cy="245160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2" descr=""/>
          <p:cNvPicPr/>
          <p:nvPr/>
        </p:nvPicPr>
        <p:blipFill>
          <a:blip r:embed="rId2"/>
          <a:stretch/>
        </p:blipFill>
        <p:spPr>
          <a:xfrm>
            <a:off x="216360" y="1845000"/>
            <a:ext cx="2985120" cy="201816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88" descr=""/>
          <p:cNvPicPr/>
          <p:nvPr/>
        </p:nvPicPr>
        <p:blipFill>
          <a:blip r:embed="rId3"/>
          <a:stretch/>
        </p:blipFill>
        <p:spPr>
          <a:xfrm>
            <a:off x="1307520" y="3618360"/>
            <a:ext cx="1629720" cy="1915200"/>
          </a:xfrm>
          <a:prstGeom prst="rect">
            <a:avLst/>
          </a:prstGeom>
          <a:ln>
            <a:noFill/>
          </a:ln>
        </p:spPr>
      </p:pic>
      <p:pic>
        <p:nvPicPr>
          <p:cNvPr id="93" name="Рисунок 89" descr=""/>
          <p:cNvPicPr/>
          <p:nvPr/>
        </p:nvPicPr>
        <p:blipFill>
          <a:blip r:embed="rId4"/>
          <a:stretch/>
        </p:blipFill>
        <p:spPr>
          <a:xfrm>
            <a:off x="3708000" y="3835080"/>
            <a:ext cx="2229120" cy="173700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12" descr=""/>
          <p:cNvPicPr/>
          <p:nvPr/>
        </p:nvPicPr>
        <p:blipFill>
          <a:blip r:embed="rId5"/>
          <a:stretch/>
        </p:blipFill>
        <p:spPr>
          <a:xfrm>
            <a:off x="6243840" y="2468520"/>
            <a:ext cx="2730960" cy="273096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5994720" y="5754240"/>
            <a:ext cx="309096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Микрофонная решетка для объёмной записи звука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D818384F-BD8E-4A0D-83BA-2244C5346FE2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Формирователи луча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1880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381600" y="1996920"/>
            <a:ext cx="3883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Частотный формирователь луча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821120" y="1996920"/>
            <a:ext cx="4027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Временной формирователь луча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1" name="Рисунок 98" descr=""/>
          <p:cNvPicPr/>
          <p:nvPr/>
        </p:nvPicPr>
        <p:blipFill>
          <a:blip r:embed="rId1"/>
          <a:stretch/>
        </p:blipFill>
        <p:spPr>
          <a:xfrm>
            <a:off x="4567680" y="2789280"/>
            <a:ext cx="4534200" cy="279792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99" descr=""/>
          <p:cNvPicPr/>
          <p:nvPr/>
        </p:nvPicPr>
        <p:blipFill>
          <a:blip r:embed="rId2"/>
          <a:stretch/>
        </p:blipFill>
        <p:spPr>
          <a:xfrm>
            <a:off x="80640" y="2617920"/>
            <a:ext cx="4484880" cy="288972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D5AC334F-787C-40A8-B76B-F7110B9243E9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Пространственная фильтрация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1880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323640" y="1845000"/>
            <a:ext cx="8587800" cy="3483000"/>
            <a:chOff x="323640" y="1845000"/>
            <a:chExt cx="8587800" cy="3483000"/>
          </a:xfrm>
        </p:grpSpPr>
        <p:pic>
          <p:nvPicPr>
            <p:cNvPr id="107" name="Рисунок 1" descr=""/>
            <p:cNvPicPr/>
            <p:nvPr/>
          </p:nvPicPr>
          <p:blipFill>
            <a:blip r:embed="rId1"/>
            <a:stretch/>
          </p:blipFill>
          <p:spPr>
            <a:xfrm>
              <a:off x="323640" y="1845000"/>
              <a:ext cx="8587800" cy="3483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4"/>
            <p:cNvSpPr/>
            <p:nvPr/>
          </p:nvSpPr>
          <p:spPr>
            <a:xfrm>
              <a:off x="6804360" y="3285000"/>
              <a:ext cx="501840" cy="36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6876360" y="3285000"/>
              <a:ext cx="429840" cy="3985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6840360" y="3316320"/>
              <a:ext cx="501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ФЛ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3754080" y="2605680"/>
              <a:ext cx="491760" cy="3985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3701160" y="2637000"/>
              <a:ext cx="717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МК1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3747600" y="4077000"/>
              <a:ext cx="491760" cy="39852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3701160" y="4077000"/>
              <a:ext cx="6526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МК2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5" name="CustomShape 11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17B60A5E-199E-48AA-AB0C-4BC01904DBC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Подходы пространственной фильтрации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70160" y="1676880"/>
            <a:ext cx="3811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Data-independent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0" y="1686240"/>
            <a:ext cx="3811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Stastically-optimum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1"/>
          <a:stretch/>
        </p:blipFill>
        <p:spPr>
          <a:xfrm>
            <a:off x="827640" y="2324880"/>
            <a:ext cx="3886200" cy="259020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2" descr=""/>
          <p:cNvPicPr/>
          <p:nvPr/>
        </p:nvPicPr>
        <p:blipFill>
          <a:blip r:embed="rId2"/>
          <a:stretch/>
        </p:blipFill>
        <p:spPr>
          <a:xfrm>
            <a:off x="5047920" y="2315520"/>
            <a:ext cx="3986640" cy="34153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968B03A1-8ACD-4CB1-A1B5-2B0AD05B5438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612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ФЛ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1880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67640" y="5058000"/>
            <a:ext cx="85669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LMS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Linear Constrained Least Mean Squares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Алгоритм Фроста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RLS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Linear Constrained Recursive Least Squares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67640" y="1755720"/>
            <a:ext cx="4390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MSE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932000" y="1755720"/>
            <a:ext cx="4390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2913480" y="1268640"/>
            <a:ext cx="1221840" cy="4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>
            <a:off x="4140000" y="1268640"/>
            <a:ext cx="1221840" cy="4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"/>
          <p:cNvSpPr/>
          <p:nvPr/>
        </p:nvSpPr>
        <p:spPr>
          <a:xfrm>
            <a:off x="6016680" y="4149000"/>
            <a:ext cx="979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RLS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6456960" y="3531240"/>
            <a:ext cx="3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1659600" y="4149000"/>
            <a:ext cx="10360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LMS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2099880" y="3531240"/>
            <a:ext cx="3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2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54628C41-C229-485A-8B65-464E89F99F8B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34" name="Рисунок 133" descr=""/>
          <p:cNvPicPr/>
          <p:nvPr/>
        </p:nvPicPr>
        <p:blipFill>
          <a:blip r:embed="rId1"/>
          <a:stretch/>
        </p:blipFill>
        <p:spPr>
          <a:xfrm>
            <a:off x="965160" y="2654280"/>
            <a:ext cx="2220840" cy="811080"/>
          </a:xfrm>
          <a:prstGeom prst="rect">
            <a:avLst/>
          </a:prstGeom>
          <a:ln>
            <a:noFill/>
          </a:ln>
        </p:spPr>
      </p:pic>
      <p:pic>
        <p:nvPicPr>
          <p:cNvPr id="135" name="Рисунок 134" descr=""/>
          <p:cNvPicPr/>
          <p:nvPr/>
        </p:nvPicPr>
        <p:blipFill>
          <a:blip r:embed="rId2"/>
          <a:stretch/>
        </p:blipFill>
        <p:spPr>
          <a:xfrm>
            <a:off x="4940280" y="2552760"/>
            <a:ext cx="3249360" cy="98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Моделирование. Постановка задачи.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7" name="Рисунок 115" descr=""/>
          <p:cNvPicPr/>
          <p:nvPr/>
        </p:nvPicPr>
        <p:blipFill>
          <a:blip r:embed="rId1"/>
          <a:stretch/>
        </p:blipFill>
        <p:spPr>
          <a:xfrm>
            <a:off x="613800" y="5096160"/>
            <a:ext cx="5500800" cy="156348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16" descr=""/>
          <p:cNvPicPr/>
          <p:nvPr/>
        </p:nvPicPr>
        <p:blipFill>
          <a:blip r:embed="rId2"/>
          <a:stretch/>
        </p:blipFill>
        <p:spPr>
          <a:xfrm>
            <a:off x="6192000" y="5138640"/>
            <a:ext cx="1794600" cy="14850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4A40A776-2B16-429C-8937-BA657F8659BD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0" name="Рисунок 139" descr=""/>
          <p:cNvPicPr/>
          <p:nvPr/>
        </p:nvPicPr>
        <p:blipFill>
          <a:blip r:embed="rId3"/>
          <a:stretch/>
        </p:blipFill>
        <p:spPr>
          <a:xfrm>
            <a:off x="216000" y="1368000"/>
            <a:ext cx="4102200" cy="374220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0" descr=""/>
          <p:cNvPicPr/>
          <p:nvPr/>
        </p:nvPicPr>
        <p:blipFill>
          <a:blip r:embed="rId4"/>
          <a:stretch/>
        </p:blipFill>
        <p:spPr>
          <a:xfrm>
            <a:off x="3888000" y="2413440"/>
            <a:ext cx="4966200" cy="262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22280"/>
            <a:ext cx="82188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Perceptual Evaluation of Speech Quality (PESQ)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18800" cy="45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Рисунок 119" descr=""/>
          <p:cNvPicPr/>
          <p:nvPr/>
        </p:nvPicPr>
        <p:blipFill>
          <a:blip r:embed="rId1"/>
          <a:stretch/>
        </p:blipFill>
        <p:spPr>
          <a:xfrm>
            <a:off x="1763640" y="2304000"/>
            <a:ext cx="5439240" cy="25149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8460360" y="0"/>
            <a:ext cx="6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E3CFD0B-19F2-4CE0-8BAA-BD5D052C600A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Application>LibreOffice/6.4.7.2$Linux_X86_64 LibreOffice_project/40$Build-2</Application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2021-03-28T17:22:04Z</dcterms:created>
  <dc:creator>dmitr</dc:creator>
  <dc:description/>
  <dc:language>ru-RU</dc:language>
  <cp:lastModifiedBy/>
  <dcterms:modified xsi:type="dcterms:W3CDTF">2021-04-21T14:40:56Z</dcterms:modified>
  <cp:revision>96</cp:revision>
  <dc:subject/>
  <dc:title>Временные адаптивные алгоритмы пространственной фильтрации в линейных МР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