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36" autoAdjust="0"/>
  </p:normalViewPr>
  <p:slideViewPr>
    <p:cSldViewPr>
      <p:cViewPr varScale="1">
        <p:scale>
          <a:sx n="106" d="100"/>
          <a:sy n="106" d="100"/>
        </p:scale>
        <p:origin x="-21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410BF2D-4816-43BF-97E4-114F60F0381D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374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440" y="685800"/>
            <a:ext cx="4560480" cy="342072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МР нашли свое применение не только в системах речевой связи, но и в сфере безопасности. </a:t>
            </a:r>
            <a:endParaRPr lang="ru-RU" sz="1200" b="0" strike="noStrike" spc="-1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Система «Бумеранг»  используется для защиты транспортных средств и войск от снайперского огня. Она позволяет определить положение стрелка. </a:t>
            </a:r>
            <a:endParaRPr lang="ru-RU" sz="1200" b="0" strike="noStrike" spc="-1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endParaRPr lang="ru-RU" sz="1200" b="0" strike="noStrike" spc="-1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Система «SENTRI» применяется в городах, способна различить звук выстрела, определить его направлениее и вызвать полицию </a:t>
            </a:r>
            <a:endParaRPr lang="ru-RU" sz="1200" b="0" strike="noStrike" spc="-1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МР используются  для  получения  объемной  звуковой картины. Такие решения используются, например, в  автомобильной  промышленности  для  точного выявления мест, являющихся источниками нежелательных шумов – скрипа, стука и т.д.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F30AEF6-3226-451C-B33A-66CE37AB2510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440" y="685800"/>
            <a:ext cx="4560480" cy="34207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+mn-lt"/>
                <a:ea typeface="+mn-ea"/>
              </a:rPr>
              <a:t>Сигналы речевого диапазона частот занимают полосу от 300 до 3400 Гц, то есть являются широкополосными.</a:t>
            </a:r>
            <a:endParaRPr lang="ru-RU" sz="1400" b="0" strike="noStrike" spc="-1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+mn-lt"/>
                <a:ea typeface="+mn-ea"/>
              </a:rPr>
              <a:t>Для обработки звука МР используются в сочетании с формирователями луча. Это процессоры, которые обеспечивают частотно-зависимый отклик для каждого канала МР. Различают</a:t>
            </a:r>
            <a:endParaRPr lang="ru-RU" sz="1400" b="0" strike="noStrike" spc="-1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  <a:ea typeface="+mn-ea"/>
              </a:rPr>
              <a:t>Частотный ФЛ, который разбивает спектр принятых сигналов на диапазоны и умножает каждый диапазон на соответствующие коэффициенты, и временной,  который  обеспечивает  частотно  зависимые коэффициенты с помощью линий задержки КИХ фильтров, расположенных в канале каждого сенсора. В данной работе я работал с временным формирователем луча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07A502-3E92-49DA-A377-FA9A5647826E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440" y="685800"/>
            <a:ext cx="4560480" cy="342072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r>
              <a:rPr lang="ru-RU" sz="1400" b="0" strike="noStrike" spc="-1">
                <a:latin typeface="+mn-lt"/>
              </a:rPr>
              <a:t>Формирователь луча можно рассматривать как разновидность фильтра. Частотно-ВременнОй фильтр используются для приема сигнала и увеличения или уменьшения его отдельных частотных компонент</a:t>
            </a:r>
            <a:endParaRPr lang="ru-RU" sz="14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r>
              <a:rPr lang="ru-RU" sz="1400" b="0" strike="noStrike" spc="-1">
                <a:latin typeface="+mn-lt"/>
              </a:rPr>
              <a:t>А роль ФЛ состоит в увеличении сигналов с определенного направления и уменьшении сигналов со всех других направлений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65156BD-8435-4ACA-A462-38C1CC084CB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440" y="685800"/>
            <a:ext cx="4560480" cy="342072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Существует два подхода пространственной фильтрации. </a:t>
            </a:r>
            <a:endParaRPr lang="ru-RU" sz="1200" b="0" strike="noStrike" spc="-1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В первом случае работа ФЛ не зависит от входных данных. Применяется в стационарной помеховой обстановке, где мы априори знаем положения источников помех.</a:t>
            </a:r>
            <a:endParaRPr lang="ru-RU" sz="1200" b="0" strike="noStrike" spc="-1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Во втором подходе ФЛ определяет статистику входных данных и адаптирует коэффициенты к оптимальному с точки зрения определенных критериев решению. Такой алгоритм работоспособен в динамической помеховой обстановке. </a:t>
            </a:r>
            <a:endParaRPr lang="ru-RU" sz="1200" b="0" strike="noStrike" spc="-1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endParaRPr lang="ru-RU" sz="12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B54B509-CF37-4CF1-97AC-183A4A47F8B6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440" y="685800"/>
            <a:ext cx="4560480" cy="342072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Один из подходов адаптивной пространственной фильтрации состоит в минимизации целевой функции при выполнении линейных ограничений. Были рассмотрены 2 традиционных адаптивных алгоритма 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LC LMS, LC RLS.</a:t>
            </a:r>
            <a:endParaRPr lang="ru-RU" sz="1200" b="0" strike="noStrike" spc="-1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RLS алгоритм имеет более высокую скорость сходимости, но в то же время более вычислительно затратен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B806057-DF07-4F59-B349-823FC39519D9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440" y="685800"/>
            <a:ext cx="4560480" cy="342072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>
                <a:latin typeface="Arial"/>
              </a:rPr>
              <a:t>Для последующего моделирования была использована линейная эквидистантная микрофонная решетка с расстоянием между микрофонами 4 см. </a:t>
            </a:r>
          </a:p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>
                <a:latin typeface="Arial"/>
              </a:rPr>
              <a:t>Ею был осуществлен прием смеси полезного сигнала с направления 0 град азимута и помехи – с направления 60 град.</a:t>
            </a:r>
          </a:p>
        </p:txBody>
      </p:sp>
      <p:sp>
        <p:nvSpPr>
          <p:cNvPr id="176" name="CustomShape 3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E6C443-D109-4DEF-BD46-84D100B5DCE1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440" y="685800"/>
            <a:ext cx="4560480" cy="342072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Для оценки работы адаптивных формирователей луча помимо традиционного расчета ОСШ, применялась одна из техник объективной оценки качества, разборчивости речи. </a:t>
            </a:r>
            <a:endParaRPr lang="ru-RU" sz="1200" b="0" strike="noStrike" spc="-1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endParaRPr lang="ru-RU" sz="1200" b="0" strike="noStrike" spc="-1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Для определения качества передачи речи в PESQ предусмотрено сравнение входного, или эталонного, сигнала с его искаженной версией на выходе системы связи. Этот процесс схематично показан на рисунке. 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C7EAD93-C929-4D38-81CC-48AE63DC79BE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440" y="685800"/>
            <a:ext cx="4560480" cy="342072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графики выигрыша в ОСШ от порядка адаптивных фильтров и от числа микрофонов. Тоже самое для выигрыша в PESQ. 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57FC0CE-AF01-48DE-8C5C-8D4FB780FA0D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736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 dirty="0" smtClean="0">
                <a:latin typeface="Arial"/>
              </a:rPr>
              <a:t>В конце откроешь</a:t>
            </a:r>
            <a:r>
              <a:rPr lang="ru-RU" sz="1200" b="0" strike="noStrike" spc="-1" baseline="0" dirty="0" smtClean="0">
                <a:latin typeface="Arial"/>
              </a:rPr>
              <a:t> слайд и скажешь  типа «Основные результаты работы представлены на слайде, спасибо </a:t>
            </a:r>
            <a:r>
              <a:rPr lang="ru-RU" sz="1200" b="0" strike="noStrike" spc="-1" baseline="0" smtClean="0">
                <a:latin typeface="Arial"/>
              </a:rPr>
              <a:t>за внимание»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57FC0CE-AF01-48DE-8C5C-8D4FB780FA0D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800" y="2130480"/>
            <a:ext cx="776340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Временные адаптивные алгоритмы пространственной фильтрации в линейных МР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3886200"/>
            <a:ext cx="6391800" cy="174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84" name="Table 3"/>
          <p:cNvGraphicFramePr/>
          <p:nvPr/>
        </p:nvGraphicFramePr>
        <p:xfrm>
          <a:off x="2627640" y="5445360"/>
          <a:ext cx="6516000" cy="1097280"/>
        </p:xfrm>
        <a:graphic>
          <a:graphicData uri="http://schemas.openxmlformats.org/drawingml/2006/table">
            <a:tbl>
              <a:tblPr/>
              <a:tblGrid>
                <a:gridCol w="2168280"/>
                <a:gridCol w="2270520"/>
                <a:gridCol w="2077200"/>
              </a:tblGrid>
              <a:tr h="4251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Обучающийся: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Усиков Д.А.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251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Руководитель: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д. ф.-м. н, проф.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Аверина Л. И.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9000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Результаты моделирования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3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2665ED78-8644-453D-A93E-F0B558D1E4AF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ru-RU" sz="2400" b="0" strike="noStrike" spc="-1" dirty="0">
              <a:latin typeface="Arial"/>
            </a:endParaRPr>
          </a:p>
        </p:txBody>
      </p:sp>
      <p:pic>
        <p:nvPicPr>
          <p:cNvPr id="149" name="Рисунок 148"/>
          <p:cNvPicPr/>
          <p:nvPr/>
        </p:nvPicPr>
        <p:blipFill>
          <a:blip r:embed="rId3"/>
          <a:stretch/>
        </p:blipFill>
        <p:spPr>
          <a:xfrm>
            <a:off x="648000" y="1411920"/>
            <a:ext cx="3508200" cy="2548080"/>
          </a:xfrm>
          <a:prstGeom prst="rect">
            <a:avLst/>
          </a:prstGeom>
          <a:ln>
            <a:noFill/>
          </a:ln>
        </p:spPr>
      </p:pic>
      <p:pic>
        <p:nvPicPr>
          <p:cNvPr id="150" name="Рисунок 149"/>
          <p:cNvPicPr/>
          <p:nvPr/>
        </p:nvPicPr>
        <p:blipFill>
          <a:blip r:embed="rId4"/>
          <a:stretch/>
        </p:blipFill>
        <p:spPr>
          <a:xfrm>
            <a:off x="656640" y="4207680"/>
            <a:ext cx="3508200" cy="2560320"/>
          </a:xfrm>
          <a:prstGeom prst="rect">
            <a:avLst/>
          </a:prstGeom>
          <a:ln>
            <a:noFill/>
          </a:ln>
        </p:spPr>
      </p:pic>
      <p:pic>
        <p:nvPicPr>
          <p:cNvPr id="151" name="Рисунок 150"/>
          <p:cNvPicPr/>
          <p:nvPr/>
        </p:nvPicPr>
        <p:blipFill>
          <a:blip r:embed="rId5"/>
          <a:stretch/>
        </p:blipFill>
        <p:spPr>
          <a:xfrm>
            <a:off x="4896000" y="1404000"/>
            <a:ext cx="3374280" cy="2628000"/>
          </a:xfrm>
          <a:prstGeom prst="rect">
            <a:avLst/>
          </a:prstGeom>
          <a:ln>
            <a:noFill/>
          </a:ln>
        </p:spPr>
      </p:pic>
      <p:pic>
        <p:nvPicPr>
          <p:cNvPr id="152" name="Рисунок 151"/>
          <p:cNvPicPr/>
          <p:nvPr/>
        </p:nvPicPr>
        <p:blipFill>
          <a:blip r:embed="rId6"/>
          <a:stretch/>
        </p:blipFill>
        <p:spPr>
          <a:xfrm>
            <a:off x="4896000" y="4248000"/>
            <a:ext cx="3530520" cy="2556000"/>
          </a:xfrm>
          <a:prstGeom prst="rect">
            <a:avLst/>
          </a:prstGeom>
          <a:ln>
            <a:noFill/>
          </a:ln>
        </p:spPr>
      </p:pic>
      <p:sp>
        <p:nvSpPr>
          <p:cNvPr id="153" name="TextShape 4"/>
          <p:cNvSpPr txBox="1"/>
          <p:nvPr/>
        </p:nvSpPr>
        <p:spPr>
          <a:xfrm>
            <a:off x="4909680" y="4032000"/>
            <a:ext cx="35168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ru-RU" sz="1400" b="0" strike="noStrike" spc="-1">
                <a:latin typeface="Arial"/>
              </a:rPr>
              <a:t>Выигрыш в ОСШ от порядка фильра</a:t>
            </a:r>
          </a:p>
        </p:txBody>
      </p:sp>
      <p:sp>
        <p:nvSpPr>
          <p:cNvPr id="154" name="TextShape 5"/>
          <p:cNvSpPr txBox="1"/>
          <p:nvPr/>
        </p:nvSpPr>
        <p:spPr>
          <a:xfrm>
            <a:off x="4835160" y="1197720"/>
            <a:ext cx="35168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ru-RU" sz="1400" b="0" strike="noStrike" spc="-1">
                <a:latin typeface="Arial"/>
              </a:rPr>
              <a:t>Оценка PESQ от порядка фильтра</a:t>
            </a:r>
          </a:p>
        </p:txBody>
      </p:sp>
      <p:sp>
        <p:nvSpPr>
          <p:cNvPr id="155" name="TextShape 6"/>
          <p:cNvSpPr txBox="1"/>
          <p:nvPr/>
        </p:nvSpPr>
        <p:spPr>
          <a:xfrm>
            <a:off x="794520" y="4032000"/>
            <a:ext cx="35168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ru-RU" sz="1400" b="0" strike="noStrike" spc="-1">
                <a:latin typeface="Arial"/>
              </a:rPr>
              <a:t>Выигрыш в ОСШ от числа микрофонов</a:t>
            </a:r>
          </a:p>
        </p:txBody>
      </p:sp>
      <p:sp>
        <p:nvSpPr>
          <p:cNvPr id="156" name="TextShape 7"/>
          <p:cNvSpPr txBox="1"/>
          <p:nvPr/>
        </p:nvSpPr>
        <p:spPr>
          <a:xfrm>
            <a:off x="720000" y="1197720"/>
            <a:ext cx="35168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latin typeface="Arial"/>
                <a:ea typeface="Noto Sans CJK SC"/>
              </a:rPr>
              <a:t>Оценка PESQ </a:t>
            </a:r>
            <a:r>
              <a:rPr lang="ru-RU" sz="1400" b="0" strike="noStrike" spc="-1">
                <a:latin typeface="Arial"/>
              </a:rPr>
              <a:t>от числа микрофонов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9000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spc="-1" dirty="0">
                <a:solidFill>
                  <a:srgbClr val="000000"/>
                </a:solidFill>
                <a:latin typeface="Calibri"/>
              </a:rPr>
              <a:t>Основные результаты работы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3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2665ED78-8644-453D-A93E-F0B558D1E4AF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ru-RU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4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9720" y="47664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Цель: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Изучение основ адаптивной пространственной фильтрации в МР и проверить полученные знания на численном эксперименте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Задачи: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1) Рассмотреть основные подходы пространственной фильтрации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2) Освоить адаптивные алгоритмы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3) Изучить методы формирования луча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4) Смоделировать приём сигнала на МР с последующей фильтрацией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6F0FC966-3516-409F-B294-482091B8EE55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Применение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5798160"/>
            <a:ext cx="241632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Система «Бумеранг»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949120" y="5954040"/>
            <a:ext cx="32367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Система «SENTRI»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90" name="Рисунок 1"/>
          <p:cNvPicPr/>
          <p:nvPr/>
        </p:nvPicPr>
        <p:blipFill>
          <a:blip r:embed="rId3"/>
          <a:stretch/>
        </p:blipFill>
        <p:spPr>
          <a:xfrm>
            <a:off x="3564000" y="1450440"/>
            <a:ext cx="1575000" cy="2453400"/>
          </a:xfrm>
          <a:prstGeom prst="rect">
            <a:avLst/>
          </a:prstGeom>
          <a:ln>
            <a:noFill/>
          </a:ln>
        </p:spPr>
      </p:pic>
      <p:pic>
        <p:nvPicPr>
          <p:cNvPr id="91" name="Рисунок 2"/>
          <p:cNvPicPr/>
          <p:nvPr/>
        </p:nvPicPr>
        <p:blipFill>
          <a:blip r:embed="rId4"/>
          <a:stretch/>
        </p:blipFill>
        <p:spPr>
          <a:xfrm>
            <a:off x="216360" y="1845000"/>
            <a:ext cx="2986920" cy="2019960"/>
          </a:xfrm>
          <a:prstGeom prst="rect">
            <a:avLst/>
          </a:prstGeom>
          <a:ln>
            <a:noFill/>
          </a:ln>
        </p:spPr>
      </p:pic>
      <p:pic>
        <p:nvPicPr>
          <p:cNvPr id="92" name="Рисунок 88"/>
          <p:cNvPicPr/>
          <p:nvPr/>
        </p:nvPicPr>
        <p:blipFill>
          <a:blip r:embed="rId5"/>
          <a:stretch/>
        </p:blipFill>
        <p:spPr>
          <a:xfrm>
            <a:off x="1307520" y="3618360"/>
            <a:ext cx="1631520" cy="1917000"/>
          </a:xfrm>
          <a:prstGeom prst="rect">
            <a:avLst/>
          </a:prstGeom>
          <a:ln>
            <a:noFill/>
          </a:ln>
        </p:spPr>
      </p:pic>
      <p:pic>
        <p:nvPicPr>
          <p:cNvPr id="93" name="Рисунок 89"/>
          <p:cNvPicPr/>
          <p:nvPr/>
        </p:nvPicPr>
        <p:blipFill>
          <a:blip r:embed="rId6"/>
          <a:stretch/>
        </p:blipFill>
        <p:spPr>
          <a:xfrm>
            <a:off x="3708000" y="3835080"/>
            <a:ext cx="2230920" cy="1738800"/>
          </a:xfrm>
          <a:prstGeom prst="rect">
            <a:avLst/>
          </a:prstGeom>
          <a:ln>
            <a:noFill/>
          </a:ln>
        </p:spPr>
      </p:pic>
      <p:pic>
        <p:nvPicPr>
          <p:cNvPr id="94" name="Рисунок 12"/>
          <p:cNvPicPr/>
          <p:nvPr/>
        </p:nvPicPr>
        <p:blipFill>
          <a:blip r:embed="rId7"/>
          <a:stretch/>
        </p:blipFill>
        <p:spPr>
          <a:xfrm>
            <a:off x="6243840" y="2468520"/>
            <a:ext cx="2732760" cy="273276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5994720" y="5754240"/>
            <a:ext cx="3092760" cy="7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Микрофонная решетка для объёмной записи звука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A98E7539-1154-4693-8222-6DE5F3FE2813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Формирователи луча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381600" y="1996920"/>
            <a:ext cx="3885120" cy="34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Частотный формирователь луча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821120" y="1996920"/>
            <a:ext cx="4029120" cy="34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Временной формирователь луча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01" name="Рисунок 98"/>
          <p:cNvPicPr/>
          <p:nvPr/>
        </p:nvPicPr>
        <p:blipFill>
          <a:blip r:embed="rId3"/>
          <a:stretch/>
        </p:blipFill>
        <p:spPr>
          <a:xfrm>
            <a:off x="4567680" y="2789280"/>
            <a:ext cx="4536000" cy="2799720"/>
          </a:xfrm>
          <a:prstGeom prst="rect">
            <a:avLst/>
          </a:prstGeom>
          <a:ln>
            <a:noFill/>
          </a:ln>
        </p:spPr>
      </p:pic>
      <p:pic>
        <p:nvPicPr>
          <p:cNvPr id="102" name="Рисунок 99"/>
          <p:cNvPicPr/>
          <p:nvPr/>
        </p:nvPicPr>
        <p:blipFill>
          <a:blip r:embed="rId4"/>
          <a:stretch/>
        </p:blipFill>
        <p:spPr>
          <a:xfrm>
            <a:off x="80640" y="2617920"/>
            <a:ext cx="4486680" cy="2891520"/>
          </a:xfrm>
          <a:prstGeom prst="rect">
            <a:avLst/>
          </a:prstGeom>
          <a:ln>
            <a:noFill/>
          </a:ln>
        </p:spPr>
      </p:pic>
      <p:sp>
        <p:nvSpPr>
          <p:cNvPr id="103" name="CustomShape 5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8AAE8EE4-8CDF-4AE2-9610-00E622BC8A19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Пространственная фильтрация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6" name="Group 3"/>
          <p:cNvGrpSpPr/>
          <p:nvPr/>
        </p:nvGrpSpPr>
        <p:grpSpPr>
          <a:xfrm>
            <a:off x="323640" y="1845000"/>
            <a:ext cx="8589600" cy="3484800"/>
            <a:chOff x="323640" y="1845000"/>
            <a:chExt cx="8589600" cy="3484800"/>
          </a:xfrm>
        </p:grpSpPr>
        <p:pic>
          <p:nvPicPr>
            <p:cNvPr id="107" name="Рисунок 1"/>
            <p:cNvPicPr/>
            <p:nvPr/>
          </p:nvPicPr>
          <p:blipFill>
            <a:blip r:embed="rId3"/>
            <a:stretch/>
          </p:blipFill>
          <p:spPr>
            <a:xfrm>
              <a:off x="323640" y="1845000"/>
              <a:ext cx="8589600" cy="3484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4"/>
            <p:cNvSpPr/>
            <p:nvPr/>
          </p:nvSpPr>
          <p:spPr>
            <a:xfrm>
              <a:off x="6804360" y="3285000"/>
              <a:ext cx="503640" cy="36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5"/>
            <p:cNvSpPr/>
            <p:nvPr/>
          </p:nvSpPr>
          <p:spPr>
            <a:xfrm>
              <a:off x="6876360" y="3285000"/>
              <a:ext cx="431640" cy="4003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10" name="CustomShape 6"/>
            <p:cNvSpPr/>
            <p:nvPr/>
          </p:nvSpPr>
          <p:spPr>
            <a:xfrm>
              <a:off x="6840360" y="3316320"/>
              <a:ext cx="503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ФЛ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111" name="CustomShape 7"/>
            <p:cNvSpPr/>
            <p:nvPr/>
          </p:nvSpPr>
          <p:spPr>
            <a:xfrm>
              <a:off x="3754080" y="2605680"/>
              <a:ext cx="493560" cy="4003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12" name="CustomShape 8"/>
            <p:cNvSpPr/>
            <p:nvPr/>
          </p:nvSpPr>
          <p:spPr>
            <a:xfrm>
              <a:off x="3701160" y="2637000"/>
              <a:ext cx="719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МК1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113" name="CustomShape 9"/>
            <p:cNvSpPr/>
            <p:nvPr/>
          </p:nvSpPr>
          <p:spPr>
            <a:xfrm>
              <a:off x="3747600" y="4077000"/>
              <a:ext cx="493560" cy="4003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14" name="CustomShape 10"/>
            <p:cNvSpPr/>
            <p:nvPr/>
          </p:nvSpPr>
          <p:spPr>
            <a:xfrm>
              <a:off x="3701160" y="4077000"/>
              <a:ext cx="654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МК2</a:t>
              </a:r>
              <a:endParaRPr lang="ru-RU" sz="1800" b="0" strike="noStrike" spc="-1">
                <a:latin typeface="Arial"/>
              </a:endParaRPr>
            </a:p>
          </p:txBody>
        </p:sp>
      </p:grpSp>
      <p:sp>
        <p:nvSpPr>
          <p:cNvPr id="115" name="CustomShape 11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B4FA1AA1-4DC1-409F-AC82-C0E27C46E3F4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Подходы пространственной фильтрации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70160" y="1676880"/>
            <a:ext cx="3813480" cy="5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Data-independent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572000" y="1686240"/>
            <a:ext cx="3813480" cy="5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Stastically-optimum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19" name="Рисунок 1"/>
          <p:cNvPicPr/>
          <p:nvPr/>
        </p:nvPicPr>
        <p:blipFill>
          <a:blip r:embed="rId3"/>
          <a:stretch/>
        </p:blipFill>
        <p:spPr>
          <a:xfrm>
            <a:off x="827640" y="2324880"/>
            <a:ext cx="3888000" cy="2592000"/>
          </a:xfrm>
          <a:prstGeom prst="rect">
            <a:avLst/>
          </a:prstGeom>
          <a:ln>
            <a:noFill/>
          </a:ln>
        </p:spPr>
      </p:pic>
      <p:pic>
        <p:nvPicPr>
          <p:cNvPr id="120" name="Рисунок 2"/>
          <p:cNvPicPr/>
          <p:nvPr/>
        </p:nvPicPr>
        <p:blipFill>
          <a:blip r:embed="rId4"/>
          <a:stretch/>
        </p:blipFill>
        <p:spPr>
          <a:xfrm>
            <a:off x="5047920" y="2315520"/>
            <a:ext cx="3988440" cy="341712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A4BC6D0E-5C7A-4CCF-9E58-2E67FA1DD629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612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Линейно ограниченные ФЛ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467640" y="5058000"/>
            <a:ext cx="8568720" cy="131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LC LMS </a:t>
            </a:r>
            <a:r>
              <a:rPr lang="ru-RU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lang="en-US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Linear Constrained Least Mean Squares </a:t>
            </a:r>
            <a:r>
              <a:rPr lang="ru-RU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–</a:t>
            </a:r>
            <a:r>
              <a:rPr lang="en-US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Алгоритм Фроста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LC RLS </a:t>
            </a:r>
            <a:r>
              <a:rPr lang="ru-RU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lang="en-US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Linear Constrained Recursive Least Squares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67640" y="1755720"/>
            <a:ext cx="439200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Минимизация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MSE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-функции </a:t>
            </a:r>
            <a:r>
              <a:t/>
            </a:r>
            <a:br/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 линейными ограничениями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4932000" y="1755720"/>
            <a:ext cx="439200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Минимизация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LS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-функции </a:t>
            </a:r>
            <a:r>
              <a:t/>
            </a:r>
            <a:br/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 линейными ограничениями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 flipH="1">
            <a:off x="2914920" y="1268640"/>
            <a:ext cx="1223640" cy="48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7"/>
          <p:cNvSpPr/>
          <p:nvPr/>
        </p:nvSpPr>
        <p:spPr>
          <a:xfrm>
            <a:off x="4140000" y="1268640"/>
            <a:ext cx="1223640" cy="48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8"/>
          <p:cNvSpPr/>
          <p:nvPr/>
        </p:nvSpPr>
        <p:spPr>
          <a:xfrm>
            <a:off x="6016680" y="4149000"/>
            <a:ext cx="9813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LC RLS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6456960" y="3531240"/>
            <a:ext cx="36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0"/>
          <p:cNvSpPr/>
          <p:nvPr/>
        </p:nvSpPr>
        <p:spPr>
          <a:xfrm>
            <a:off x="1659600" y="4149000"/>
            <a:ext cx="1037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LC LMS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2099880" y="3531240"/>
            <a:ext cx="36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2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EA6363D3-BC40-494A-B99F-BD8087DB01DB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ru-RU" sz="2400" b="0" strike="noStrike" spc="-1">
              <a:latin typeface="Arial"/>
            </a:endParaRPr>
          </a:p>
        </p:txBody>
      </p:sp>
      <p:pic>
        <p:nvPicPr>
          <p:cNvPr id="134" name="Рисунок 133"/>
          <p:cNvPicPr/>
          <p:nvPr/>
        </p:nvPicPr>
        <p:blipFill>
          <a:blip r:embed="rId3"/>
          <a:stretch/>
        </p:blipFill>
        <p:spPr>
          <a:xfrm>
            <a:off x="965160" y="2654280"/>
            <a:ext cx="2222640" cy="812880"/>
          </a:xfrm>
          <a:prstGeom prst="rect">
            <a:avLst/>
          </a:prstGeom>
          <a:ln>
            <a:noFill/>
          </a:ln>
        </p:spPr>
      </p:pic>
      <p:pic>
        <p:nvPicPr>
          <p:cNvPr id="135" name="Рисунок 134"/>
          <p:cNvPicPr/>
          <p:nvPr/>
        </p:nvPicPr>
        <p:blipFill>
          <a:blip r:embed="rId4"/>
          <a:stretch/>
        </p:blipFill>
        <p:spPr>
          <a:xfrm>
            <a:off x="4940280" y="2552760"/>
            <a:ext cx="3251160" cy="99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Моделирование. Постановка задачи.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37" name="Рисунок 115"/>
          <p:cNvPicPr/>
          <p:nvPr/>
        </p:nvPicPr>
        <p:blipFill>
          <a:blip r:embed="rId3"/>
          <a:stretch/>
        </p:blipFill>
        <p:spPr>
          <a:xfrm>
            <a:off x="613800" y="5096160"/>
            <a:ext cx="5502600" cy="1565280"/>
          </a:xfrm>
          <a:prstGeom prst="rect">
            <a:avLst/>
          </a:prstGeom>
          <a:ln>
            <a:noFill/>
          </a:ln>
        </p:spPr>
      </p:pic>
      <p:pic>
        <p:nvPicPr>
          <p:cNvPr id="138" name="Рисунок 116"/>
          <p:cNvPicPr/>
          <p:nvPr/>
        </p:nvPicPr>
        <p:blipFill>
          <a:blip r:embed="rId4"/>
          <a:stretch/>
        </p:blipFill>
        <p:spPr>
          <a:xfrm>
            <a:off x="6192000" y="5138640"/>
            <a:ext cx="1796400" cy="148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06959F03-8411-4C8F-BE76-92F67A3444BD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ru-RU" sz="2400" b="0" strike="noStrike" spc="-1">
              <a:latin typeface="Arial"/>
            </a:endParaRPr>
          </a:p>
        </p:txBody>
      </p:sp>
      <p:pic>
        <p:nvPicPr>
          <p:cNvPr id="140" name="Рисунок 139"/>
          <p:cNvPicPr/>
          <p:nvPr/>
        </p:nvPicPr>
        <p:blipFill>
          <a:blip r:embed="rId5"/>
          <a:stretch/>
        </p:blipFill>
        <p:spPr>
          <a:xfrm>
            <a:off x="216000" y="1368000"/>
            <a:ext cx="4104000" cy="3744000"/>
          </a:xfrm>
          <a:prstGeom prst="rect">
            <a:avLst/>
          </a:prstGeom>
          <a:ln>
            <a:noFill/>
          </a:ln>
        </p:spPr>
      </p:pic>
      <p:pic>
        <p:nvPicPr>
          <p:cNvPr id="141" name="Рисунок 140"/>
          <p:cNvPicPr/>
          <p:nvPr/>
        </p:nvPicPr>
        <p:blipFill>
          <a:blip r:embed="rId6"/>
          <a:stretch/>
        </p:blipFill>
        <p:spPr>
          <a:xfrm>
            <a:off x="3888000" y="2413440"/>
            <a:ext cx="4968000" cy="262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42228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Perceptual Evaluation of Speech Quality (PESQ)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4" name="Рисунок 119"/>
          <p:cNvPicPr/>
          <p:nvPr/>
        </p:nvPicPr>
        <p:blipFill>
          <a:blip r:embed="rId3"/>
          <a:stretch/>
        </p:blipFill>
        <p:spPr>
          <a:xfrm>
            <a:off x="1763640" y="2304000"/>
            <a:ext cx="5441040" cy="251676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0A677106-6E25-4FC4-8B99-BECD705384CD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558</Words>
  <Application>Microsoft Office PowerPoint</Application>
  <PresentationFormat>Экран (4:3)</PresentationFormat>
  <Paragraphs>86</Paragraphs>
  <Slides>11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Временные адаптивные алгоритмы пространственной фильтрации в линейных МР</dc:title>
  <dc:subject/>
  <dc:creator>dmitr</dc:creator>
  <dc:description/>
  <cp:lastModifiedBy>dmitr</cp:lastModifiedBy>
  <cp:revision>85</cp:revision>
  <dcterms:created xsi:type="dcterms:W3CDTF">2021-03-28T17:22:04Z</dcterms:created>
  <dcterms:modified xsi:type="dcterms:W3CDTF">2021-04-19T16:16:42Z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Экран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