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9.xml.rels" ContentType="application/vnd.openxmlformats-package.relationships+xml"/>
  <Override PartName="/ppt/notesSlides/_rels/notesSlide6.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5.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13.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ru-RU" sz="4400" spc="-1" strike="noStrike">
                <a:latin typeface="Arial"/>
              </a:rPr>
              <a:t>Для перемещения страницы щёлкните мышью</a:t>
            </a:r>
            <a:endParaRPr b="0" lang="ru-RU" sz="4400" spc="-1" strike="noStrike">
              <a:latin typeface="Arial"/>
            </a:endParaRPr>
          </a:p>
        </p:txBody>
      </p:sp>
      <p:sp>
        <p:nvSpPr>
          <p:cNvPr id="77" name="PlaceHolder 2"/>
          <p:cNvSpPr>
            <a:spLocks noGrp="1"/>
          </p:cNvSpPr>
          <p:nvPr>
            <p:ph type="body"/>
          </p:nvPr>
        </p:nvSpPr>
        <p:spPr>
          <a:xfrm>
            <a:off x="756000" y="5078520"/>
            <a:ext cx="6047640" cy="4811040"/>
          </a:xfrm>
          <a:prstGeom prst="rect">
            <a:avLst/>
          </a:prstGeom>
        </p:spPr>
        <p:txBody>
          <a:bodyPr lIns="0" rIns="0" tIns="0" bIns="0">
            <a:noAutofit/>
          </a:bodyPr>
          <a:p>
            <a:r>
              <a:rPr b="0" lang="ru-RU" sz="2000" spc="-1" strike="noStrike">
                <a:latin typeface="Arial"/>
              </a:rPr>
              <a:t>Для правки формата примечаний щёлкните мышью</a:t>
            </a:r>
            <a:endParaRPr b="0" lang="ru-RU" sz="2000" spc="-1" strike="noStrike">
              <a:latin typeface="Arial"/>
            </a:endParaRPr>
          </a:p>
        </p:txBody>
      </p:sp>
      <p:sp>
        <p:nvSpPr>
          <p:cNvPr id="78" name="PlaceHolder 3"/>
          <p:cNvSpPr>
            <a:spLocks noGrp="1"/>
          </p:cNvSpPr>
          <p:nvPr>
            <p:ph type="hdr"/>
          </p:nvPr>
        </p:nvSpPr>
        <p:spPr>
          <a:xfrm>
            <a:off x="0" y="0"/>
            <a:ext cx="3280680" cy="534240"/>
          </a:xfrm>
          <a:prstGeom prst="rect">
            <a:avLst/>
          </a:prstGeom>
        </p:spPr>
        <p:txBody>
          <a:bodyPr lIns="0" rIns="0" tIns="0" bIns="0">
            <a:noAutofit/>
          </a:bodyPr>
          <a:p>
            <a:r>
              <a:rPr b="0" lang="ru-RU" sz="1400" spc="-1" strike="noStrike">
                <a:latin typeface="Times New Roman"/>
              </a:rPr>
              <a:t>&lt;верхний колонтитул&gt;</a:t>
            </a:r>
            <a:endParaRPr b="0" lang="ru-RU" sz="1400" spc="-1" strike="noStrike">
              <a:latin typeface="Times New Roman"/>
            </a:endParaRPr>
          </a:p>
        </p:txBody>
      </p:sp>
      <p:sp>
        <p:nvSpPr>
          <p:cNvPr id="79" name="PlaceHolder 4"/>
          <p:cNvSpPr>
            <a:spLocks noGrp="1"/>
          </p:cNvSpPr>
          <p:nvPr>
            <p:ph type="dt"/>
          </p:nvPr>
        </p:nvSpPr>
        <p:spPr>
          <a:xfrm>
            <a:off x="4278960" y="0"/>
            <a:ext cx="3280680" cy="534240"/>
          </a:xfrm>
          <a:prstGeom prst="rect">
            <a:avLst/>
          </a:prstGeom>
        </p:spPr>
        <p:txBody>
          <a:bodyPr lIns="0" rIns="0" tIns="0" bIns="0">
            <a:noAutofit/>
          </a:bodyPr>
          <a:p>
            <a:pPr algn="r"/>
            <a:r>
              <a:rPr b="0" lang="ru-RU" sz="1400" spc="-1" strike="noStrike">
                <a:latin typeface="Times New Roman"/>
              </a:rPr>
              <a:t>&lt;дата/время&gt;</a:t>
            </a:r>
            <a:endParaRPr b="0" lang="ru-RU" sz="1400" spc="-1" strike="noStrike">
              <a:latin typeface="Times New Roman"/>
            </a:endParaRPr>
          </a:p>
        </p:txBody>
      </p:sp>
      <p:sp>
        <p:nvSpPr>
          <p:cNvPr id="80" name="PlaceHolder 5"/>
          <p:cNvSpPr>
            <a:spLocks noGrp="1"/>
          </p:cNvSpPr>
          <p:nvPr>
            <p:ph type="ftr"/>
          </p:nvPr>
        </p:nvSpPr>
        <p:spPr>
          <a:xfrm>
            <a:off x="0" y="10157400"/>
            <a:ext cx="3280680" cy="534240"/>
          </a:xfrm>
          <a:prstGeom prst="rect">
            <a:avLst/>
          </a:prstGeom>
        </p:spPr>
        <p:txBody>
          <a:bodyPr lIns="0" rIns="0" tIns="0" bIns="0" anchor="b">
            <a:noAutofit/>
          </a:bodyPr>
          <a:p>
            <a:r>
              <a:rPr b="0" lang="ru-RU" sz="1400" spc="-1" strike="noStrike">
                <a:latin typeface="Times New Roman"/>
              </a:rPr>
              <a:t>&lt;нижний колонтитул&gt;</a:t>
            </a:r>
            <a:endParaRPr b="0" lang="ru-RU" sz="1400" spc="-1" strike="noStrike">
              <a:latin typeface="Times New Roman"/>
            </a:endParaRPr>
          </a:p>
        </p:txBody>
      </p:sp>
      <p:sp>
        <p:nvSpPr>
          <p:cNvPr id="81"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AF52B30E-D67A-455A-8D73-57E2DD6F57AF}" type="slidenum">
              <a:rPr b="0" lang="ru-RU" sz="1400" spc="-1" strike="noStrike">
                <a:latin typeface="Times New Roman"/>
              </a:rPr>
              <a:t>&lt;номер&gt;</a:t>
            </a:fld>
            <a:endParaRPr b="0" lang="ru-RU"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sldImg"/>
          </p:nvPr>
        </p:nvSpPr>
        <p:spPr>
          <a:xfrm>
            <a:off x="1143000" y="685800"/>
            <a:ext cx="4563360" cy="3420360"/>
          </a:xfrm>
          <a:prstGeom prst="rect">
            <a:avLst/>
          </a:prstGeom>
        </p:spPr>
      </p:sp>
      <p:sp>
        <p:nvSpPr>
          <p:cNvPr id="149" name="PlaceHolder 2"/>
          <p:cNvSpPr>
            <a:spLocks noGrp="1"/>
          </p:cNvSpPr>
          <p:nvPr>
            <p:ph type="body"/>
          </p:nvPr>
        </p:nvSpPr>
        <p:spPr>
          <a:xfrm>
            <a:off x="685800" y="4343400"/>
            <a:ext cx="5477760" cy="4106160"/>
          </a:xfrm>
          <a:prstGeom prst="rect">
            <a:avLst/>
          </a:prstGeom>
        </p:spPr>
        <p:txBody>
          <a:bodyPr lIns="0" rIns="0" tIns="0" bIns="0">
            <a:noAutofit/>
          </a:bodyPr>
          <a:p>
            <a:pPr marL="216000" indent="-207720">
              <a:lnSpc>
                <a:spcPct val="100000"/>
              </a:lnSpc>
              <a:tabLst>
                <a:tab algn="l" pos="0"/>
              </a:tabLst>
            </a:pPr>
            <a:r>
              <a:rPr b="0" lang="ru-RU" sz="1200" spc="-1" strike="noStrike">
                <a:solidFill>
                  <a:srgbClr val="000000"/>
                </a:solidFill>
                <a:latin typeface="+mn-lt"/>
                <a:ea typeface="+mn-ea"/>
              </a:rPr>
              <a:t>графики выигрыша в ОСШ от порядка адаптивных фильтров и от числа микрофонов. Тоже самое для выигрыша в PESQ. </a:t>
            </a:r>
            <a:endParaRPr b="0" lang="ru-RU" sz="1200" spc="-1" strike="noStrike">
              <a:latin typeface="Arial"/>
            </a:endParaRPr>
          </a:p>
        </p:txBody>
      </p:sp>
      <p:sp>
        <p:nvSpPr>
          <p:cNvPr id="150" name="CustomShape 3"/>
          <p:cNvSpPr/>
          <p:nvPr/>
        </p:nvSpPr>
        <p:spPr>
          <a:xfrm>
            <a:off x="3884760" y="8685360"/>
            <a:ext cx="2963160" cy="448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D46E883-34ED-4EC1-9584-904BB03CC24D}" type="slidenum">
              <a:rPr b="0" lang="ru-RU" sz="1200" spc="-1" strike="noStrike">
                <a:solidFill>
                  <a:srgbClr val="000000"/>
                </a:solidFill>
                <a:latin typeface="+mn-lt"/>
                <a:ea typeface="+mn-ea"/>
              </a:rPr>
              <a:t>&lt;номер&gt;</a:t>
            </a:fld>
            <a:endParaRPr b="0" lang="ru-RU"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sldImg"/>
          </p:nvPr>
        </p:nvSpPr>
        <p:spPr>
          <a:xfrm>
            <a:off x="1143000" y="685800"/>
            <a:ext cx="4563360" cy="3420360"/>
          </a:xfrm>
          <a:prstGeom prst="rect">
            <a:avLst/>
          </a:prstGeom>
        </p:spPr>
      </p:sp>
      <p:sp>
        <p:nvSpPr>
          <p:cNvPr id="128" name="PlaceHolder 2"/>
          <p:cNvSpPr>
            <a:spLocks noGrp="1"/>
          </p:cNvSpPr>
          <p:nvPr>
            <p:ph type="body"/>
          </p:nvPr>
        </p:nvSpPr>
        <p:spPr>
          <a:xfrm>
            <a:off x="685800" y="4343400"/>
            <a:ext cx="5477760" cy="4106160"/>
          </a:xfrm>
          <a:prstGeom prst="rect">
            <a:avLst/>
          </a:prstGeom>
        </p:spPr>
        <p:txBody>
          <a:bodyPr lIns="0" rIns="0" tIns="0" bIns="0">
            <a:noAutofit/>
          </a:bodyPr>
          <a:p>
            <a:pPr marL="216000" indent="-207720">
              <a:lnSpc>
                <a:spcPct val="100000"/>
              </a:lnSpc>
              <a:tabLst>
                <a:tab algn="l" pos="0"/>
              </a:tabLst>
            </a:pPr>
            <a:r>
              <a:rPr b="0" lang="ru-RU" sz="1200" spc="-1" strike="noStrike">
                <a:solidFill>
                  <a:srgbClr val="000000"/>
                </a:solidFill>
                <a:latin typeface="+mn-lt"/>
                <a:ea typeface="+mn-ea"/>
              </a:rPr>
              <a:t>Микрофонные решетки находят применение в военной, автомобильной промышленности. Так же используются для записи объемного звука и применяются в контексте безопасности. Так система «Бумеранг» , состоящая из нескольких микрофонов, используется для защиты транспортных средств и войск от снайперского огня. Система позволяет определить положение стрелка. Система обнаружения выстрелов «SENTRI» позволяет при помощи МР определять, является ли полученный звук выстрелом, а не огнем автомобиля или сиреной, а затем, используя алгоритмы локализации, определяет направление источника.  Микрофон-ные  массивы используются  для  получения  объемной  звуковой картины. Такие решения используются, например, в  автомобильной  промышленности  для  точного выявления мест, являющихся источниками нежелательных шумов – скрипа, стука и т.д.</a:t>
            </a:r>
            <a:endParaRPr b="0" lang="ru-RU" sz="1200" spc="-1" strike="noStrike">
              <a:latin typeface="Arial"/>
            </a:endParaRPr>
          </a:p>
        </p:txBody>
      </p:sp>
      <p:sp>
        <p:nvSpPr>
          <p:cNvPr id="129" name="CustomShape 3"/>
          <p:cNvSpPr/>
          <p:nvPr/>
        </p:nvSpPr>
        <p:spPr>
          <a:xfrm>
            <a:off x="3884760" y="8685360"/>
            <a:ext cx="2963160" cy="448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CD64A31-712F-4B1E-99B3-D841FA6A60CE}" type="slidenum">
              <a:rPr b="0" lang="ru-RU" sz="1200" spc="-1" strike="noStrike">
                <a:solidFill>
                  <a:srgbClr val="000000"/>
                </a:solidFill>
                <a:latin typeface="+mn-lt"/>
                <a:ea typeface="+mn-ea"/>
              </a:rPr>
              <a:t>&lt;номер&gt;</a:t>
            </a:fld>
            <a:endParaRPr b="0" lang="ru-RU"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sldImg"/>
          </p:nvPr>
        </p:nvSpPr>
        <p:spPr>
          <a:xfrm>
            <a:off x="1143000" y="685800"/>
            <a:ext cx="4563360" cy="3420360"/>
          </a:xfrm>
          <a:prstGeom prst="rect">
            <a:avLst/>
          </a:prstGeom>
        </p:spPr>
      </p:sp>
      <p:sp>
        <p:nvSpPr>
          <p:cNvPr id="131" name="PlaceHolder 2"/>
          <p:cNvSpPr>
            <a:spLocks noGrp="1"/>
          </p:cNvSpPr>
          <p:nvPr>
            <p:ph type="body"/>
          </p:nvPr>
        </p:nvSpPr>
        <p:spPr>
          <a:xfrm>
            <a:off x="685800" y="4343400"/>
            <a:ext cx="5477760" cy="4106160"/>
          </a:xfrm>
          <a:prstGeom prst="rect">
            <a:avLst/>
          </a:prstGeom>
        </p:spPr>
        <p:txBody>
          <a:bodyPr lIns="0" rIns="0" tIns="0" bIns="0">
            <a:noAutofit/>
          </a:bodyPr>
          <a:p>
            <a:pPr marL="216000" indent="-207720">
              <a:lnSpc>
                <a:spcPct val="100000"/>
              </a:lnSpc>
              <a:tabLst>
                <a:tab algn="l" pos="0"/>
              </a:tabLst>
            </a:pPr>
            <a:r>
              <a:rPr b="0" lang="ru-RU" sz="1400" spc="-1" strike="noStrike">
                <a:latin typeface="Arial"/>
              </a:rPr>
              <a:t>Звук во время обработки является широкополосным, поэтому и формирователи луча являются широкополосными. Они делятся на частотный, который разбивает спектр принятых сигналов на диапазоны и умножает каждый диапазон на соответствующие коэффициенты, и временной,  который  обеспечивает  частотно  зависимые коэффициенты с помощью линий задержки КИХ фильтров, расположенных в канале каждого сенсора. В данной работе я работал с временным формирователем луча</a:t>
            </a:r>
            <a:endParaRPr b="0" lang="ru-RU" sz="1400" spc="-1" strike="noStrike">
              <a:latin typeface="Arial"/>
            </a:endParaRPr>
          </a:p>
        </p:txBody>
      </p:sp>
      <p:sp>
        <p:nvSpPr>
          <p:cNvPr id="132" name="CustomShape 3"/>
          <p:cNvSpPr/>
          <p:nvPr/>
        </p:nvSpPr>
        <p:spPr>
          <a:xfrm>
            <a:off x="3884760" y="8685360"/>
            <a:ext cx="2963160" cy="448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B875CB0B-2BEB-4B2C-A427-5AAF16A4C41A}" type="slidenum">
              <a:rPr b="0" lang="ru-RU" sz="1200" spc="-1" strike="noStrike">
                <a:solidFill>
                  <a:srgbClr val="000000"/>
                </a:solidFill>
                <a:latin typeface="+mn-lt"/>
                <a:ea typeface="+mn-ea"/>
              </a:rPr>
              <a:t>&lt;номер&gt;</a:t>
            </a:fld>
            <a:endParaRPr b="0" lang="ru-RU"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sldImg"/>
          </p:nvPr>
        </p:nvSpPr>
        <p:spPr>
          <a:xfrm>
            <a:off x="1143000" y="685800"/>
            <a:ext cx="4563360" cy="3420360"/>
          </a:xfrm>
          <a:prstGeom prst="rect">
            <a:avLst/>
          </a:prstGeom>
        </p:spPr>
      </p:sp>
      <p:sp>
        <p:nvSpPr>
          <p:cNvPr id="134" name="PlaceHolder 2"/>
          <p:cNvSpPr>
            <a:spLocks noGrp="1"/>
          </p:cNvSpPr>
          <p:nvPr>
            <p:ph type="body"/>
          </p:nvPr>
        </p:nvSpPr>
        <p:spPr>
          <a:xfrm>
            <a:off x="685800" y="4343400"/>
            <a:ext cx="5477760" cy="4106160"/>
          </a:xfrm>
          <a:prstGeom prst="rect">
            <a:avLst/>
          </a:prstGeom>
        </p:spPr>
        <p:txBody>
          <a:bodyPr lIns="0" rIns="0" tIns="0" bIns="0">
            <a:noAutofit/>
          </a:bodyPr>
          <a:p>
            <a:pPr marL="216000" indent="-214200">
              <a:lnSpc>
                <a:spcPct val="100000"/>
              </a:lnSpc>
              <a:tabLst>
                <a:tab algn="l" pos="0"/>
              </a:tabLst>
            </a:pPr>
            <a:r>
              <a:rPr b="0" lang="ru-RU" sz="1400" spc="-1" strike="noStrike">
                <a:latin typeface="Arial"/>
              </a:rPr>
              <a:t>ФЛ выполняет пространственную фильтрацию  для  разделения  сигналов,  которые  имеют  перекрывающиеся  частотные спектры, но исходя из разных пространственных местоположений. Принцип данного метода состоит в том, чтобы сформировать луч и задать нужное направление, а по направлению приёма помеховых сигналов поставить нули или минимумы диаграммы направленности.В результате сигналы, у которых направление прихода совпадает с углом луча, усиливаются, а сигналы от других направлений ослабляются. </a:t>
            </a:r>
            <a:endParaRPr b="0" lang="ru-RU" sz="1400" spc="-1" strike="noStrike">
              <a:latin typeface="Arial"/>
            </a:endParaRPr>
          </a:p>
        </p:txBody>
      </p:sp>
      <p:sp>
        <p:nvSpPr>
          <p:cNvPr id="135" name="CustomShape 3"/>
          <p:cNvSpPr/>
          <p:nvPr/>
        </p:nvSpPr>
        <p:spPr>
          <a:xfrm>
            <a:off x="3884760" y="8685360"/>
            <a:ext cx="2963160" cy="448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944D1F3B-AB0E-4E7D-B0A0-BEE60EDBB94C}" type="slidenum">
              <a:rPr b="0" lang="ru-RU" sz="1200" spc="-1" strike="noStrike">
                <a:solidFill>
                  <a:srgbClr val="000000"/>
                </a:solidFill>
                <a:latin typeface="+mn-lt"/>
                <a:ea typeface="+mn-ea"/>
              </a:rPr>
              <a:t>&lt;номер&gt;</a:t>
            </a:fld>
            <a:endParaRPr b="0" lang="ru-RU"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sldImg"/>
          </p:nvPr>
        </p:nvSpPr>
        <p:spPr>
          <a:xfrm>
            <a:off x="1143000" y="685800"/>
            <a:ext cx="4563360" cy="3420360"/>
          </a:xfrm>
          <a:prstGeom prst="rect">
            <a:avLst/>
          </a:prstGeom>
        </p:spPr>
      </p:sp>
      <p:sp>
        <p:nvSpPr>
          <p:cNvPr id="137" name="PlaceHolder 2"/>
          <p:cNvSpPr>
            <a:spLocks noGrp="1"/>
          </p:cNvSpPr>
          <p:nvPr>
            <p:ph type="body"/>
          </p:nvPr>
        </p:nvSpPr>
        <p:spPr>
          <a:xfrm>
            <a:off x="685800" y="4343400"/>
            <a:ext cx="5477760" cy="4106160"/>
          </a:xfrm>
          <a:prstGeom prst="rect">
            <a:avLst/>
          </a:prstGeom>
        </p:spPr>
        <p:txBody>
          <a:bodyPr lIns="0" rIns="0" tIns="0" bIns="0">
            <a:noAutofit/>
          </a:bodyPr>
          <a:p>
            <a:pPr marL="216000" indent="-207720">
              <a:lnSpc>
                <a:spcPct val="100000"/>
              </a:lnSpc>
              <a:tabLst>
                <a:tab algn="l" pos="0"/>
              </a:tabLst>
            </a:pPr>
            <a:r>
              <a:rPr b="0" lang="ru-RU" sz="1200" spc="-1" strike="noStrike">
                <a:solidFill>
                  <a:srgbClr val="000000"/>
                </a:solidFill>
                <a:latin typeface="+mn-lt"/>
                <a:ea typeface="+mn-ea"/>
              </a:rPr>
              <a:t>Существует два подхода пространственной фильтрации. Первый заключается в формировании постоянных весовых коэффициентов фильтра таким образом что бы сигнал усиливался в направлении приёма полезного сигнала,а в другом направлении сигнал подавлялся. Однако такой метод имеет всегда фиксированные направление подавления помехи, что не позволяет качественно  отфильтровать помеху приходящую  из другого направления. Для случая  с изменяющимися в пространстве помехам применяют адаптивные алгоритмы фильтрации, поскольку он может подстраивать свои весовые коэффициенты так, что бы помеха подавлялась. </a:t>
            </a:r>
            <a:endParaRPr b="0" lang="ru-RU" sz="1200" spc="-1" strike="noStrike">
              <a:latin typeface="Arial"/>
            </a:endParaRPr>
          </a:p>
        </p:txBody>
      </p:sp>
      <p:sp>
        <p:nvSpPr>
          <p:cNvPr id="138" name="CustomShape 3"/>
          <p:cNvSpPr/>
          <p:nvPr/>
        </p:nvSpPr>
        <p:spPr>
          <a:xfrm>
            <a:off x="3884760" y="8685360"/>
            <a:ext cx="2963160" cy="448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8AE40307-109E-42BD-8609-D8418B4FB18F}" type="slidenum">
              <a:rPr b="0" lang="ru-RU" sz="1200" spc="-1" strike="noStrike">
                <a:solidFill>
                  <a:srgbClr val="000000"/>
                </a:solidFill>
                <a:latin typeface="+mn-lt"/>
                <a:ea typeface="+mn-ea"/>
              </a:rPr>
              <a:t>&lt;номер&gt;</a:t>
            </a:fld>
            <a:endParaRPr b="0" lang="ru-RU"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sldImg"/>
          </p:nvPr>
        </p:nvSpPr>
        <p:spPr>
          <a:xfrm>
            <a:off x="1143000" y="685800"/>
            <a:ext cx="4563360" cy="3420360"/>
          </a:xfrm>
          <a:prstGeom prst="rect">
            <a:avLst/>
          </a:prstGeom>
        </p:spPr>
      </p:sp>
      <p:sp>
        <p:nvSpPr>
          <p:cNvPr id="140" name="PlaceHolder 2"/>
          <p:cNvSpPr>
            <a:spLocks noGrp="1"/>
          </p:cNvSpPr>
          <p:nvPr>
            <p:ph type="body"/>
          </p:nvPr>
        </p:nvSpPr>
        <p:spPr>
          <a:xfrm>
            <a:off x="685800" y="4343400"/>
            <a:ext cx="5477760" cy="4106160"/>
          </a:xfrm>
          <a:prstGeom prst="rect">
            <a:avLst/>
          </a:prstGeom>
        </p:spPr>
        <p:txBody>
          <a:bodyPr lIns="0" rIns="0" tIns="0" bIns="0">
            <a:noAutofit/>
          </a:bodyPr>
          <a:p>
            <a:pPr marL="216000" indent="-207720">
              <a:lnSpc>
                <a:spcPct val="100000"/>
              </a:lnSpc>
              <a:tabLst>
                <a:tab algn="l" pos="0"/>
              </a:tabLst>
            </a:pPr>
            <a:r>
              <a:rPr b="0" lang="ru-RU" sz="1200" spc="-1" strike="noStrike">
                <a:solidFill>
                  <a:srgbClr val="000000"/>
                </a:solidFill>
                <a:latin typeface="+mn-lt"/>
                <a:ea typeface="+mn-ea"/>
              </a:rPr>
              <a:t>Адаптивные фильтры фиксируют отклик МР по направлению прихода полезного сигнала. Помехи, приходящие из другого направления будут подавляться. Суть адаптивных алгоритмов в вычислении весовых коэффициентов обеспечивающих минимизацию целевой функции. Так LC LMS минимизирует функцию среднеквадратичной ошибки, при этом LC RLS минимизирует функцию наименьшего квадрата ошибки. При этом первый алгоритм требует большее время сходимости, чем второй.  Однако вычислительная сложность LC RLS выше, чем у LC LMS.</a:t>
            </a:r>
            <a:endParaRPr b="0" lang="ru-RU" sz="1200" spc="-1" strike="noStrike">
              <a:latin typeface="Arial"/>
            </a:endParaRPr>
          </a:p>
        </p:txBody>
      </p:sp>
      <p:sp>
        <p:nvSpPr>
          <p:cNvPr id="141" name="CustomShape 3"/>
          <p:cNvSpPr/>
          <p:nvPr/>
        </p:nvSpPr>
        <p:spPr>
          <a:xfrm>
            <a:off x="3884760" y="8685360"/>
            <a:ext cx="2963160" cy="448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D9154DF-0844-4BE5-9F0C-DF87EDB264FC}" type="slidenum">
              <a:rPr b="0" lang="ru-RU" sz="1200" spc="-1" strike="noStrike">
                <a:solidFill>
                  <a:srgbClr val="000000"/>
                </a:solidFill>
                <a:latin typeface="+mn-lt"/>
                <a:ea typeface="+mn-ea"/>
              </a:rPr>
              <a:t>&lt;номер&gt;</a:t>
            </a:fld>
            <a:endParaRPr b="0" lang="ru-RU"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sldImg"/>
          </p:nvPr>
        </p:nvSpPr>
        <p:spPr>
          <a:xfrm>
            <a:off x="1143000" y="685800"/>
            <a:ext cx="4563360" cy="3420360"/>
          </a:xfrm>
          <a:prstGeom prst="rect">
            <a:avLst/>
          </a:prstGeom>
        </p:spPr>
      </p:sp>
      <p:sp>
        <p:nvSpPr>
          <p:cNvPr id="143" name="PlaceHolder 2"/>
          <p:cNvSpPr>
            <a:spLocks noGrp="1"/>
          </p:cNvSpPr>
          <p:nvPr>
            <p:ph type="body"/>
          </p:nvPr>
        </p:nvSpPr>
        <p:spPr>
          <a:xfrm>
            <a:off x="685800" y="4343400"/>
            <a:ext cx="5477760" cy="4106160"/>
          </a:xfrm>
          <a:prstGeom prst="rect">
            <a:avLst/>
          </a:prstGeom>
        </p:spPr>
        <p:txBody>
          <a:bodyPr lIns="0" rIns="0" tIns="0" bIns="0">
            <a:noAutofit/>
          </a:bodyPr>
          <a:p>
            <a:pPr marL="216000" indent="-207720">
              <a:lnSpc>
                <a:spcPct val="100000"/>
              </a:lnSpc>
              <a:tabLst>
                <a:tab algn="l" pos="0"/>
              </a:tabLst>
            </a:pPr>
            <a:r>
              <a:rPr b="0" lang="ru-RU" sz="2000" spc="-1" strike="noStrike">
                <a:latin typeface="Arial"/>
              </a:rPr>
              <a:t>Для последующего моделирования использовал линейную микрофонную решетку с расстоянием между элементами МР 4 см. Число элементов равно 4. Угол подъема выбрал равны 90 град для каждого сигнала. Угол азимута полезного сигнала равен 0 град,а угол азимута помехи 60 град. </a:t>
            </a:r>
            <a:endParaRPr b="0" lang="ru-RU" sz="2000" spc="-1" strike="noStrike">
              <a:latin typeface="Arial"/>
            </a:endParaRPr>
          </a:p>
        </p:txBody>
      </p:sp>
      <p:sp>
        <p:nvSpPr>
          <p:cNvPr id="144" name="CustomShape 3"/>
          <p:cNvSpPr/>
          <p:nvPr/>
        </p:nvSpPr>
        <p:spPr>
          <a:xfrm>
            <a:off x="3884760" y="8685360"/>
            <a:ext cx="2963160" cy="448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49A5351-5DB4-42E8-8ADE-5DF633D6AC75}" type="slidenum">
              <a:rPr b="0" lang="ru-RU" sz="1200" spc="-1" strike="noStrike">
                <a:solidFill>
                  <a:srgbClr val="000000"/>
                </a:solidFill>
                <a:latin typeface="+mn-lt"/>
                <a:ea typeface="+mn-ea"/>
              </a:rPr>
              <a:t>&lt;номер&gt;</a:t>
            </a:fld>
            <a:endParaRPr b="0" lang="ru-RU"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sldImg"/>
          </p:nvPr>
        </p:nvSpPr>
        <p:spPr>
          <a:xfrm>
            <a:off x="1143000" y="685800"/>
            <a:ext cx="4563360" cy="3420360"/>
          </a:xfrm>
          <a:prstGeom prst="rect">
            <a:avLst/>
          </a:prstGeom>
        </p:spPr>
      </p:sp>
      <p:sp>
        <p:nvSpPr>
          <p:cNvPr id="146" name="PlaceHolder 2"/>
          <p:cNvSpPr>
            <a:spLocks noGrp="1"/>
          </p:cNvSpPr>
          <p:nvPr>
            <p:ph type="body"/>
          </p:nvPr>
        </p:nvSpPr>
        <p:spPr>
          <a:xfrm>
            <a:off x="685800" y="4343400"/>
            <a:ext cx="5477760" cy="4106160"/>
          </a:xfrm>
          <a:prstGeom prst="rect">
            <a:avLst/>
          </a:prstGeom>
        </p:spPr>
        <p:txBody>
          <a:bodyPr lIns="0" rIns="0" tIns="0" bIns="0">
            <a:noAutofit/>
          </a:bodyPr>
          <a:p>
            <a:pPr marL="216000" indent="-207720">
              <a:lnSpc>
                <a:spcPct val="100000"/>
              </a:lnSpc>
              <a:tabLst>
                <a:tab algn="l" pos="0"/>
              </a:tabLst>
            </a:pPr>
            <a:r>
              <a:rPr b="0" lang="ru-RU" sz="1200" spc="-1" strike="noStrike">
                <a:solidFill>
                  <a:srgbClr val="000000"/>
                </a:solidFill>
                <a:latin typeface="+mn-lt"/>
                <a:ea typeface="+mn-ea"/>
              </a:rPr>
              <a:t>Характеристики сигнала ОСШ не дает понимание насколько речь стала разборчивее. Полезный сигнал может сильно искажаться, оставаясь при этом очень мощным. Существую различные объективные оценки качества речи. Одним из которых является PESQ. Данный алгоритм представляет собой объективную методику определения качества речевой связи в телефонных системах. Для определения качества передачи речи в PESQ предусмотрено сравнение входного, или эталонного, сигнала с его искаженной версией на выходе системы связи. Этот процесс схематично показан на рисунке. В алгоритме PESQ учитываются следующие причины ухудшения качества сигнала: искажение его при кодировании, ошибки при передаче, потеря пакетов, время задержки передачи пакетов и флуктуация этого времени, фильтрация сигнала в аналоговых сетевых компонентах. </a:t>
            </a:r>
            <a:endParaRPr b="0" lang="ru-RU" sz="1200" spc="-1" strike="noStrike">
              <a:latin typeface="Arial"/>
            </a:endParaRPr>
          </a:p>
        </p:txBody>
      </p:sp>
      <p:sp>
        <p:nvSpPr>
          <p:cNvPr id="147" name="CustomShape 3"/>
          <p:cNvSpPr/>
          <p:nvPr/>
        </p:nvSpPr>
        <p:spPr>
          <a:xfrm>
            <a:off x="3884760" y="8685360"/>
            <a:ext cx="2963160" cy="448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E0DD17F-97F5-4E84-BAC2-677E22C25D5B}" type="slidenum">
              <a:rPr b="0" lang="ru-RU" sz="1200" spc="-1" strike="noStrike">
                <a:solidFill>
                  <a:srgbClr val="000000"/>
                </a:solidFill>
                <a:latin typeface="+mn-lt"/>
                <a:ea typeface="+mn-ea"/>
              </a:rPr>
              <a:t>&lt;номер&gt;</a:t>
            </a:fld>
            <a:endParaRPr b="0" lang="ru-RU"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ru-RU"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fontScale="76000"/>
          </a:bodyPr>
          <a:p>
            <a:endParaRPr b="0" lang="ru-RU"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fontScale="76000"/>
          </a:bodyPr>
          <a:p>
            <a:endParaRPr b="0" lang="ru-RU"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fontScale="76000"/>
          </a:bodyPr>
          <a:p>
            <a:endParaRPr b="0" lang="ru-RU"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fontScale="76000"/>
          </a:bodyPr>
          <a:p>
            <a:endParaRPr b="0" lang="ru-RU"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fontScale="76000"/>
          </a:bodyPr>
          <a:p>
            <a:endParaRPr b="0" lang="ru-RU"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fontScale="76000"/>
          </a:bodyPr>
          <a:p>
            <a:endParaRPr b="0" lang="ru-RU"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ru-RU"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fontScale="76000"/>
          </a:bodyPr>
          <a:p>
            <a:endParaRPr b="0" lang="ru-RU"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fontScale="76000"/>
          </a:bodyPr>
          <a:p>
            <a:endParaRPr b="0" lang="ru-RU"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fontScale="76000"/>
          </a:bodyPr>
          <a:p>
            <a:endParaRPr b="0" lang="ru-RU"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fontScale="76000"/>
          </a:bodyPr>
          <a:p>
            <a:endParaRPr b="0" lang="ru-RU"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fontScale="76000"/>
          </a:bodyPr>
          <a:p>
            <a:endParaRPr b="0" lang="ru-RU"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fontScale="76000"/>
          </a:bodyPr>
          <a:p>
            <a:endParaRPr b="0" lang="ru-RU"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ru-R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ru-RU"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ru-RU"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ru-RU"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21040"/>
            <a:ext cx="8229240" cy="1250280"/>
          </a:xfrm>
          <a:prstGeom prst="rect">
            <a:avLst/>
          </a:prstGeom>
        </p:spPr>
        <p:txBody>
          <a:bodyPr lIns="0" rIns="0" tIns="0" bIns="0" anchor="ctr">
            <a:noAutofit/>
          </a:bodyPr>
          <a:p>
            <a:pPr algn="ctr"/>
            <a:endParaRPr b="0" lang="ru-RU"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ru-RU"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ru-RU"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ru-R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ru-RU" sz="4400" spc="-1" strike="noStrike">
                <a:latin typeface="Arial"/>
              </a:rPr>
              <a:t>Для </a:t>
            </a:r>
            <a:r>
              <a:rPr b="0" lang="ru-RU" sz="4400" spc="-1" strike="noStrike">
                <a:latin typeface="Arial"/>
              </a:rPr>
              <a:t>правки </a:t>
            </a:r>
            <a:r>
              <a:rPr b="0" lang="ru-RU" sz="4400" spc="-1" strike="noStrike">
                <a:latin typeface="Arial"/>
              </a:rPr>
              <a:t>текста </a:t>
            </a:r>
            <a:r>
              <a:rPr b="0" lang="ru-RU" sz="4400" spc="-1" strike="noStrike">
                <a:latin typeface="Arial"/>
              </a:rPr>
              <a:t>заглавия </a:t>
            </a:r>
            <a:r>
              <a:rPr b="0" lang="ru-RU" sz="4400" spc="-1" strike="noStrike">
                <a:latin typeface="Arial"/>
              </a:rPr>
              <a:t>щёлкните </a:t>
            </a:r>
            <a:r>
              <a:rPr b="0" lang="ru-RU" sz="4400" spc="-1" strike="noStrike">
                <a:latin typeface="Arial"/>
              </a:rPr>
              <a:t>мышью</a:t>
            </a:r>
            <a:endParaRPr b="0" lang="ru-RU"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ru-RU" sz="4400" spc="-1" strike="noStrike">
                <a:latin typeface="Arial"/>
              </a:rPr>
              <a:t>Для правки текста заглавия щёлкните </a:t>
            </a:r>
            <a:r>
              <a:rPr b="0" lang="ru-RU" sz="4400" spc="-1" strike="noStrike">
                <a:latin typeface="Arial"/>
              </a:rPr>
              <a:t>мышью</a:t>
            </a:r>
            <a:endParaRPr b="0" lang="ru-RU"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slideLayout" Target="../slideLayouts/slideLayout13.xml"/><Relationship Id="rId6"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685800" y="2130480"/>
            <a:ext cx="7763760" cy="1461240"/>
          </a:xfrm>
          <a:prstGeom prst="rect">
            <a:avLst/>
          </a:prstGeom>
          <a:noFill/>
          <a:ln>
            <a:noFill/>
          </a:ln>
        </p:spPr>
        <p:style>
          <a:lnRef idx="0"/>
          <a:fillRef idx="0"/>
          <a:effectRef idx="0"/>
          <a:fontRef idx="minor"/>
        </p:style>
        <p:txBody>
          <a:bodyPr lIns="90000" rIns="90000" tIns="45000" bIns="45000" anchor="ctr">
            <a:normAutofit fontScale="73000"/>
          </a:bodyPr>
          <a:p>
            <a:pPr algn="ctr">
              <a:lnSpc>
                <a:spcPct val="100000"/>
              </a:lnSpc>
            </a:pPr>
            <a:r>
              <a:rPr b="0" lang="ru-RU" sz="4400" spc="-1" strike="noStrike">
                <a:solidFill>
                  <a:srgbClr val="000000"/>
                </a:solidFill>
                <a:latin typeface="Calibri"/>
                <a:ea typeface="DejaVu Sans"/>
              </a:rPr>
              <a:t>Временные адаптивные алгоритмы пространственной фильтрации в линейных МР</a:t>
            </a:r>
            <a:endParaRPr b="0" lang="ru-RU" sz="4400" spc="-1" strike="noStrike">
              <a:latin typeface="Arial"/>
            </a:endParaRPr>
          </a:p>
        </p:txBody>
      </p:sp>
      <p:sp>
        <p:nvSpPr>
          <p:cNvPr id="83" name="CustomShape 2"/>
          <p:cNvSpPr/>
          <p:nvPr/>
        </p:nvSpPr>
        <p:spPr>
          <a:xfrm>
            <a:off x="1371600" y="3886200"/>
            <a:ext cx="6392160" cy="1743840"/>
          </a:xfrm>
          <a:prstGeom prst="rect">
            <a:avLst/>
          </a:prstGeom>
          <a:noFill/>
          <a:ln>
            <a:noFill/>
          </a:ln>
        </p:spPr>
        <p:style>
          <a:lnRef idx="0"/>
          <a:fillRef idx="0"/>
          <a:effectRef idx="0"/>
          <a:fontRef idx="minor"/>
        </p:style>
      </p:sp>
      <p:sp>
        <p:nvSpPr>
          <p:cNvPr id="84" name="CustomShape 3"/>
          <p:cNvSpPr/>
          <p:nvPr/>
        </p:nvSpPr>
        <p:spPr>
          <a:xfrm>
            <a:off x="720000" y="4248000"/>
            <a:ext cx="3092760" cy="343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ru-RU" sz="1800" spc="-1" strike="noStrike">
                <a:solidFill>
                  <a:srgbClr val="000000"/>
                </a:solidFill>
                <a:latin typeface="Arial"/>
                <a:ea typeface="DejaVu Sans"/>
              </a:rPr>
              <a:t>Автор: Усиков Д.А.</a:t>
            </a:r>
            <a:endParaRPr b="0" lang="ru-RU" sz="1800" spc="-1" strike="noStrike">
              <a:latin typeface="Arial"/>
            </a:endParaRPr>
          </a:p>
        </p:txBody>
      </p:sp>
      <p:sp>
        <p:nvSpPr>
          <p:cNvPr id="85" name="CustomShape 4"/>
          <p:cNvSpPr/>
          <p:nvPr/>
        </p:nvSpPr>
        <p:spPr>
          <a:xfrm>
            <a:off x="720000" y="5112000"/>
            <a:ext cx="6332760" cy="5990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ru-RU" sz="1800" spc="-1" strike="noStrike">
                <a:solidFill>
                  <a:srgbClr val="000000"/>
                </a:solidFill>
                <a:latin typeface="Arial"/>
                <a:ea typeface="DejaVu Sans"/>
              </a:rPr>
              <a:t>Научный руководитель:д. ф.-м. н., доц. Л.И. Аверина </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457200" y="274680"/>
            <a:ext cx="8220960" cy="11343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ru-RU" sz="4400" spc="-1" strike="noStrike">
                <a:solidFill>
                  <a:srgbClr val="000000"/>
                </a:solidFill>
                <a:latin typeface="Calibri"/>
                <a:ea typeface="DejaVu Sans"/>
              </a:rPr>
              <a:t>Результаты моделирования</a:t>
            </a:r>
            <a:endParaRPr b="0" lang="ru-RU" sz="4400" spc="-1" strike="noStrike">
              <a:latin typeface="Arial"/>
            </a:endParaRPr>
          </a:p>
        </p:txBody>
      </p:sp>
      <p:sp>
        <p:nvSpPr>
          <p:cNvPr id="122" name="CustomShape 2"/>
          <p:cNvSpPr/>
          <p:nvPr/>
        </p:nvSpPr>
        <p:spPr>
          <a:xfrm>
            <a:off x="457200" y="1600200"/>
            <a:ext cx="8220960" cy="451728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457200" y="274680"/>
            <a:ext cx="8220960" cy="1134360"/>
          </a:xfrm>
          <a:prstGeom prst="rect">
            <a:avLst/>
          </a:prstGeom>
          <a:noFill/>
          <a:ln>
            <a:noFill/>
          </a:ln>
        </p:spPr>
        <p:style>
          <a:lnRef idx="0"/>
          <a:fillRef idx="0"/>
          <a:effectRef idx="0"/>
          <a:fontRef idx="minor"/>
        </p:style>
      </p:sp>
      <p:sp>
        <p:nvSpPr>
          <p:cNvPr id="124" name="CustomShape 2"/>
          <p:cNvSpPr/>
          <p:nvPr/>
        </p:nvSpPr>
        <p:spPr>
          <a:xfrm>
            <a:off x="457200" y="1600200"/>
            <a:ext cx="8220960" cy="451728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457200" y="274680"/>
            <a:ext cx="8220960" cy="1134360"/>
          </a:xfrm>
          <a:prstGeom prst="rect">
            <a:avLst/>
          </a:prstGeom>
          <a:noFill/>
          <a:ln>
            <a:noFill/>
          </a:ln>
        </p:spPr>
        <p:style>
          <a:lnRef idx="0"/>
          <a:fillRef idx="0"/>
          <a:effectRef idx="0"/>
          <a:fontRef idx="minor"/>
        </p:style>
      </p:sp>
      <p:sp>
        <p:nvSpPr>
          <p:cNvPr id="126" name="CustomShape 2"/>
          <p:cNvSpPr/>
          <p:nvPr/>
        </p:nvSpPr>
        <p:spPr>
          <a:xfrm>
            <a:off x="457200" y="1600200"/>
            <a:ext cx="8220960" cy="4517280"/>
          </a:xfrm>
          <a:prstGeom prst="rect">
            <a:avLst/>
          </a:prstGeom>
          <a:noFill/>
          <a:ln>
            <a:noFill/>
          </a:ln>
        </p:spPr>
        <p:style>
          <a:lnRef idx="0"/>
          <a:fillRef idx="0"/>
          <a:effectRef idx="0"/>
          <a:fontRef idx="minor"/>
        </p:style>
        <p:txBody>
          <a:bodyPr lIns="90000" rIns="90000" tIns="45000" bIns="45000">
            <a:noAutofit/>
          </a:bodyPr>
          <a:p>
            <a:pPr marL="343080" indent="-334440">
              <a:lnSpc>
                <a:spcPct val="100000"/>
              </a:lnSpc>
              <a:spcBef>
                <a:spcPts val="641"/>
              </a:spcBef>
              <a:buClr>
                <a:srgbClr val="000000"/>
              </a:buClr>
              <a:buFont typeface="Arial"/>
              <a:buChar char="•"/>
            </a:pPr>
            <a:r>
              <a:rPr b="0" lang="ru-RU" sz="3200" spc="-1" strike="noStrike">
                <a:solidFill>
                  <a:srgbClr val="000000"/>
                </a:solidFill>
                <a:latin typeface="Calibri"/>
                <a:ea typeface="DejaVu Sans"/>
              </a:rPr>
              <a:t>Спасибо за внимание</a:t>
            </a:r>
            <a:endParaRPr b="0" lang="ru-RU"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457200" y="288000"/>
            <a:ext cx="8220960" cy="451728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641"/>
              </a:spcBef>
            </a:pPr>
            <a:r>
              <a:rPr b="0" lang="ru-RU" sz="2400" spc="-1" strike="noStrike">
                <a:solidFill>
                  <a:srgbClr val="000000"/>
                </a:solidFill>
                <a:latin typeface="Calibri"/>
                <a:ea typeface="DejaVu Sans"/>
              </a:rPr>
              <a:t>Цель: изучение адаптивных алгоритмов пространственной фильтрации в линейных микрофонных решетках и их моделирование</a:t>
            </a:r>
            <a:endParaRPr b="0" lang="ru-RU" sz="2400" spc="-1" strike="noStrike">
              <a:latin typeface="Arial"/>
            </a:endParaRPr>
          </a:p>
          <a:p>
            <a:pPr>
              <a:lnSpc>
                <a:spcPct val="100000"/>
              </a:lnSpc>
              <a:spcBef>
                <a:spcPts val="641"/>
              </a:spcBef>
            </a:pPr>
            <a:r>
              <a:rPr b="0" lang="ru-RU" sz="2400" spc="-1" strike="noStrike">
                <a:solidFill>
                  <a:srgbClr val="000000"/>
                </a:solidFill>
                <a:latin typeface="Calibri"/>
                <a:ea typeface="DejaVu Sans"/>
              </a:rPr>
              <a:t>Задачи: 1)рассмотреть основные подходы пространственной фильтрации</a:t>
            </a:r>
            <a:endParaRPr b="0" lang="ru-RU" sz="2400" spc="-1" strike="noStrike">
              <a:latin typeface="Arial"/>
            </a:endParaRPr>
          </a:p>
          <a:p>
            <a:pPr>
              <a:lnSpc>
                <a:spcPct val="100000"/>
              </a:lnSpc>
              <a:spcBef>
                <a:spcPts val="641"/>
              </a:spcBef>
            </a:pPr>
            <a:r>
              <a:rPr b="0" lang="ru-RU" sz="2400" spc="-1" strike="noStrike">
                <a:solidFill>
                  <a:srgbClr val="000000"/>
                </a:solidFill>
                <a:latin typeface="Calibri"/>
                <a:ea typeface="DejaVu Sans"/>
              </a:rPr>
              <a:t>               </a:t>
            </a:r>
            <a:r>
              <a:rPr b="0" lang="ru-RU" sz="2400" spc="-1" strike="noStrike">
                <a:solidFill>
                  <a:srgbClr val="000000"/>
                </a:solidFill>
                <a:latin typeface="Calibri"/>
                <a:ea typeface="DejaVu Sans"/>
              </a:rPr>
              <a:t>2)рассмотреть адаптивные алгоритмы</a:t>
            </a:r>
            <a:endParaRPr b="0" lang="ru-RU" sz="2400" spc="-1" strike="noStrike">
              <a:latin typeface="Arial"/>
            </a:endParaRPr>
          </a:p>
          <a:p>
            <a:pPr>
              <a:lnSpc>
                <a:spcPct val="100000"/>
              </a:lnSpc>
              <a:spcBef>
                <a:spcPts val="641"/>
              </a:spcBef>
            </a:pPr>
            <a:r>
              <a:rPr b="0" lang="ru-RU" sz="2400" spc="-1" strike="noStrike">
                <a:solidFill>
                  <a:srgbClr val="000000"/>
                </a:solidFill>
                <a:latin typeface="Calibri"/>
                <a:ea typeface="DejaVu Sans"/>
              </a:rPr>
              <a:t> </a:t>
            </a:r>
            <a:r>
              <a:rPr b="0" lang="ru-RU" sz="2400" spc="-1" strike="noStrike">
                <a:solidFill>
                  <a:srgbClr val="000000"/>
                </a:solidFill>
                <a:latin typeface="Calibri"/>
                <a:ea typeface="DejaVu Sans"/>
              </a:rPr>
              <a:t>	</a:t>
            </a:r>
            <a:r>
              <a:rPr b="0" lang="ru-RU" sz="2400" spc="-1" strike="noStrike">
                <a:solidFill>
                  <a:srgbClr val="000000"/>
                </a:solidFill>
                <a:latin typeface="Calibri"/>
                <a:ea typeface="DejaVu Sans"/>
              </a:rPr>
              <a:t>	</a:t>
            </a:r>
            <a:r>
              <a:rPr b="0" lang="ru-RU" sz="2400" spc="-1" strike="noStrike">
                <a:solidFill>
                  <a:srgbClr val="000000"/>
                </a:solidFill>
                <a:latin typeface="Calibri"/>
                <a:ea typeface="DejaVu Sans"/>
              </a:rPr>
              <a:t>  </a:t>
            </a:r>
            <a:r>
              <a:rPr b="0" lang="ru-RU" sz="2400" spc="-1" strike="noStrike">
                <a:solidFill>
                  <a:srgbClr val="000000"/>
                </a:solidFill>
                <a:latin typeface="Calibri"/>
                <a:ea typeface="DejaVu Sans"/>
              </a:rPr>
              <a:t>3)рассмотреть методы формирования луча </a:t>
            </a:r>
            <a:endParaRPr b="0" lang="ru-RU" sz="2400" spc="-1" strike="noStrike">
              <a:latin typeface="Arial"/>
            </a:endParaRPr>
          </a:p>
          <a:p>
            <a:pPr>
              <a:lnSpc>
                <a:spcPct val="100000"/>
              </a:lnSpc>
              <a:spcBef>
                <a:spcPts val="641"/>
              </a:spcBef>
            </a:pPr>
            <a:r>
              <a:rPr b="0" lang="ru-RU" sz="2400" spc="-1" strike="noStrike">
                <a:solidFill>
                  <a:srgbClr val="000000"/>
                </a:solidFill>
                <a:latin typeface="Calibri"/>
                <a:ea typeface="DejaVu Sans"/>
              </a:rPr>
              <a:t> </a:t>
            </a:r>
            <a:r>
              <a:rPr b="0" lang="ru-RU" sz="2400" spc="-1" strike="noStrike">
                <a:solidFill>
                  <a:srgbClr val="000000"/>
                </a:solidFill>
                <a:latin typeface="Calibri"/>
                <a:ea typeface="DejaVu Sans"/>
              </a:rPr>
              <a:t>	</a:t>
            </a:r>
            <a:r>
              <a:rPr b="0" lang="ru-RU" sz="2400" spc="-1" strike="noStrike">
                <a:solidFill>
                  <a:srgbClr val="000000"/>
                </a:solidFill>
                <a:latin typeface="Calibri"/>
                <a:ea typeface="DejaVu Sans"/>
              </a:rPr>
              <a:t>	</a:t>
            </a:r>
            <a:r>
              <a:rPr b="0" lang="ru-RU" sz="2400" spc="-1" strike="noStrike">
                <a:solidFill>
                  <a:srgbClr val="000000"/>
                </a:solidFill>
                <a:latin typeface="Calibri"/>
                <a:ea typeface="DejaVu Sans"/>
              </a:rPr>
              <a:t>  </a:t>
            </a:r>
            <a:r>
              <a:rPr b="0" lang="ru-RU" sz="2400" spc="-1" strike="noStrike">
                <a:solidFill>
                  <a:srgbClr val="000000"/>
                </a:solidFill>
                <a:latin typeface="Calibri"/>
                <a:ea typeface="DejaVu Sans"/>
              </a:rPr>
              <a:t>4)смоделировать приём сигнала на микрофонную решетку с последующей фильтрацией</a:t>
            </a:r>
            <a:endParaRPr b="0" lang="ru-RU" sz="2400" spc="-1" strike="noStrike">
              <a:latin typeface="Arial"/>
            </a:endParaRPr>
          </a:p>
          <a:p>
            <a:pPr>
              <a:lnSpc>
                <a:spcPct val="100000"/>
              </a:lnSpc>
              <a:spcBef>
                <a:spcPts val="641"/>
              </a:spcBef>
            </a:pPr>
            <a:r>
              <a:rPr b="0" lang="ru-RU" sz="2400" spc="-1" strike="noStrike">
                <a:solidFill>
                  <a:srgbClr val="000000"/>
                </a:solidFill>
                <a:latin typeface="Calibri"/>
                <a:ea typeface="DejaVu Sans"/>
              </a:rPr>
              <a:t> </a:t>
            </a:r>
            <a:r>
              <a:rPr b="0" lang="ru-RU" sz="2400" spc="-1" strike="noStrike">
                <a:solidFill>
                  <a:srgbClr val="000000"/>
                </a:solidFill>
                <a:latin typeface="Calibri"/>
                <a:ea typeface="DejaVu Sans"/>
              </a:rPr>
              <a:t>	</a:t>
            </a:r>
            <a:r>
              <a:rPr b="0" lang="ru-RU" sz="2400" spc="-1" strike="noStrike">
                <a:solidFill>
                  <a:srgbClr val="000000"/>
                </a:solidFill>
                <a:latin typeface="Calibri"/>
                <a:ea typeface="DejaVu Sans"/>
              </a:rPr>
              <a:t>	</a:t>
            </a:r>
            <a:r>
              <a:rPr b="0" lang="ru-RU" sz="2400" spc="-1" strike="noStrike">
                <a:solidFill>
                  <a:srgbClr val="000000"/>
                </a:solidFill>
                <a:latin typeface="Calibri"/>
                <a:ea typeface="DejaVu Sans"/>
              </a:rPr>
              <a:t>  </a:t>
            </a:r>
            <a:r>
              <a:rPr b="0" lang="ru-RU" sz="2400" spc="-1" strike="noStrike">
                <a:solidFill>
                  <a:srgbClr val="000000"/>
                </a:solidFill>
                <a:latin typeface="Calibri"/>
                <a:ea typeface="DejaVu Sans"/>
              </a:rPr>
              <a:t>5)изучить литературу по данной теме</a:t>
            </a:r>
            <a:endParaRPr b="0" lang="ru-RU" sz="2400" spc="-1" strike="noStrike">
              <a:latin typeface="Arial"/>
            </a:endParaRPr>
          </a:p>
          <a:p>
            <a:pPr>
              <a:lnSpc>
                <a:spcPct val="100000"/>
              </a:lnSpc>
              <a:spcBef>
                <a:spcPts val="641"/>
              </a:spcBef>
            </a:pPr>
            <a:endParaRPr b="0" lang="ru-RU"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457200" y="274680"/>
            <a:ext cx="8220960" cy="11343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ru-RU" sz="4400" spc="-1" strike="noStrike">
                <a:solidFill>
                  <a:srgbClr val="000000"/>
                </a:solidFill>
                <a:latin typeface="Calibri"/>
                <a:ea typeface="DejaVu Sans"/>
              </a:rPr>
              <a:t>Применение</a:t>
            </a:r>
            <a:endParaRPr b="0" lang="ru-RU" sz="4400" spc="-1" strike="noStrike">
              <a:latin typeface="Arial"/>
            </a:endParaRPr>
          </a:p>
        </p:txBody>
      </p:sp>
      <p:sp>
        <p:nvSpPr>
          <p:cNvPr id="88" name="CustomShape 2"/>
          <p:cNvSpPr/>
          <p:nvPr/>
        </p:nvSpPr>
        <p:spPr>
          <a:xfrm>
            <a:off x="338760" y="1450440"/>
            <a:ext cx="8220960" cy="4517280"/>
          </a:xfrm>
          <a:prstGeom prst="rect">
            <a:avLst/>
          </a:prstGeom>
          <a:noFill/>
          <a:ln>
            <a:noFill/>
          </a:ln>
        </p:spPr>
        <p:style>
          <a:lnRef idx="0"/>
          <a:fillRef idx="0"/>
          <a:effectRef idx="0"/>
          <a:fontRef idx="minor"/>
        </p:style>
      </p:sp>
      <p:pic>
        <p:nvPicPr>
          <p:cNvPr id="89" name="" descr=""/>
          <p:cNvPicPr/>
          <p:nvPr/>
        </p:nvPicPr>
        <p:blipFill>
          <a:blip r:embed="rId1"/>
          <a:stretch/>
        </p:blipFill>
        <p:spPr>
          <a:xfrm>
            <a:off x="363600" y="1815120"/>
            <a:ext cx="2225520" cy="2502000"/>
          </a:xfrm>
          <a:prstGeom prst="rect">
            <a:avLst/>
          </a:prstGeom>
          <a:ln>
            <a:noFill/>
          </a:ln>
        </p:spPr>
      </p:pic>
      <p:pic>
        <p:nvPicPr>
          <p:cNvPr id="90" name="" descr=""/>
          <p:cNvPicPr/>
          <p:nvPr/>
        </p:nvPicPr>
        <p:blipFill>
          <a:blip r:embed="rId2"/>
          <a:stretch/>
        </p:blipFill>
        <p:spPr>
          <a:xfrm>
            <a:off x="2808000" y="1759680"/>
            <a:ext cx="3355200" cy="2557440"/>
          </a:xfrm>
          <a:prstGeom prst="rect">
            <a:avLst/>
          </a:prstGeom>
          <a:ln>
            <a:noFill/>
          </a:ln>
        </p:spPr>
      </p:pic>
      <p:pic>
        <p:nvPicPr>
          <p:cNvPr id="91" name="" descr=""/>
          <p:cNvPicPr/>
          <p:nvPr/>
        </p:nvPicPr>
        <p:blipFill>
          <a:blip r:embed="rId3"/>
          <a:stretch/>
        </p:blipFill>
        <p:spPr>
          <a:xfrm>
            <a:off x="6336000" y="1728000"/>
            <a:ext cx="2733120" cy="2733120"/>
          </a:xfrm>
          <a:prstGeom prst="rect">
            <a:avLst/>
          </a:prstGeom>
          <a:ln>
            <a:noFill/>
          </a:ln>
        </p:spPr>
      </p:pic>
      <p:sp>
        <p:nvSpPr>
          <p:cNvPr id="92" name="CustomShape 3"/>
          <p:cNvSpPr/>
          <p:nvPr/>
        </p:nvSpPr>
        <p:spPr>
          <a:xfrm>
            <a:off x="266400" y="4536000"/>
            <a:ext cx="2416680" cy="343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ru-RU" sz="1800" spc="-1" strike="noStrike">
                <a:solidFill>
                  <a:srgbClr val="000000"/>
                </a:solidFill>
                <a:latin typeface="Arial"/>
                <a:ea typeface="DejaVu Sans"/>
              </a:rPr>
              <a:t>Система «Бумеранг»</a:t>
            </a:r>
            <a:endParaRPr b="0" lang="ru-RU" sz="1800" spc="-1" strike="noStrike">
              <a:latin typeface="Arial"/>
            </a:endParaRPr>
          </a:p>
        </p:txBody>
      </p:sp>
      <p:sp>
        <p:nvSpPr>
          <p:cNvPr id="93" name="CustomShape 4"/>
          <p:cNvSpPr/>
          <p:nvPr/>
        </p:nvSpPr>
        <p:spPr>
          <a:xfrm>
            <a:off x="3168000" y="4549680"/>
            <a:ext cx="3237120" cy="343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ru-RU" sz="1800" spc="-1" strike="noStrike">
                <a:solidFill>
                  <a:srgbClr val="000000"/>
                </a:solidFill>
                <a:latin typeface="Arial"/>
                <a:ea typeface="DejaVu Sans"/>
              </a:rPr>
              <a:t>Система «SENTRI»</a:t>
            </a:r>
            <a:endParaRPr b="0" lang="ru-RU" sz="1800" spc="-1" strike="noStrike">
              <a:latin typeface="Arial"/>
            </a:endParaRPr>
          </a:p>
        </p:txBody>
      </p:sp>
      <p:sp>
        <p:nvSpPr>
          <p:cNvPr id="94" name="CustomShape 5"/>
          <p:cNvSpPr/>
          <p:nvPr/>
        </p:nvSpPr>
        <p:spPr>
          <a:xfrm>
            <a:off x="6048000" y="4464000"/>
            <a:ext cx="3093120" cy="1111320"/>
          </a:xfrm>
          <a:prstGeom prst="rect">
            <a:avLst/>
          </a:prstGeom>
          <a:noFill/>
          <a:ln>
            <a:noFill/>
          </a:ln>
        </p:spPr>
        <p:style>
          <a:lnRef idx="0"/>
          <a:fillRef idx="0"/>
          <a:effectRef idx="0"/>
          <a:fontRef idx="minor"/>
        </p:style>
        <p:txBody>
          <a:bodyPr lIns="90000" rIns="90000" tIns="45000" bIns="45000">
            <a:noAutofit/>
          </a:bodyPr>
          <a:p>
            <a:pPr algn="ctr">
              <a:lnSpc>
                <a:spcPct val="100000"/>
              </a:lnSpc>
              <a:tabLst>
                <a:tab algn="l" pos="408240"/>
              </a:tabLst>
            </a:pPr>
            <a:r>
              <a:rPr b="0" lang="ru-RU" sz="1800" spc="-1" strike="noStrike">
                <a:solidFill>
                  <a:srgbClr val="000000"/>
                </a:solidFill>
                <a:latin typeface="Arial"/>
                <a:ea typeface="DejaVu Sans"/>
              </a:rPr>
              <a:t>Микрофонная решетка для объёмной записи звука</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457200" y="274680"/>
            <a:ext cx="8220960" cy="11343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ru-RU" sz="4400" spc="-1" strike="noStrike">
                <a:solidFill>
                  <a:srgbClr val="000000"/>
                </a:solidFill>
                <a:latin typeface="Calibri"/>
                <a:ea typeface="DejaVu Sans"/>
              </a:rPr>
              <a:t>Формирователи луча</a:t>
            </a:r>
            <a:endParaRPr b="0" lang="ru-RU" sz="4400" spc="-1" strike="noStrike">
              <a:latin typeface="Arial"/>
            </a:endParaRPr>
          </a:p>
        </p:txBody>
      </p:sp>
      <p:sp>
        <p:nvSpPr>
          <p:cNvPr id="96" name="CustomShape 2"/>
          <p:cNvSpPr/>
          <p:nvPr/>
        </p:nvSpPr>
        <p:spPr>
          <a:xfrm>
            <a:off x="457200" y="1600200"/>
            <a:ext cx="8220960" cy="4517280"/>
          </a:xfrm>
          <a:prstGeom prst="rect">
            <a:avLst/>
          </a:prstGeom>
          <a:noFill/>
          <a:ln>
            <a:noFill/>
          </a:ln>
        </p:spPr>
        <p:style>
          <a:lnRef idx="0"/>
          <a:fillRef idx="0"/>
          <a:effectRef idx="0"/>
          <a:fontRef idx="minor"/>
        </p:style>
      </p:sp>
      <p:sp>
        <p:nvSpPr>
          <p:cNvPr id="97" name="CustomShape 3"/>
          <p:cNvSpPr/>
          <p:nvPr/>
        </p:nvSpPr>
        <p:spPr>
          <a:xfrm>
            <a:off x="360000" y="4968000"/>
            <a:ext cx="3885480" cy="343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ru-RU" sz="1800" spc="-1" strike="noStrike">
                <a:solidFill>
                  <a:srgbClr val="000000"/>
                </a:solidFill>
                <a:latin typeface="Arial"/>
                <a:ea typeface="DejaVu Sans"/>
              </a:rPr>
              <a:t>Частотный формирователь луча</a:t>
            </a:r>
            <a:endParaRPr b="0" lang="ru-RU" sz="1800" spc="-1" strike="noStrike">
              <a:latin typeface="Arial"/>
            </a:endParaRPr>
          </a:p>
        </p:txBody>
      </p:sp>
      <p:sp>
        <p:nvSpPr>
          <p:cNvPr id="98" name="CustomShape 4"/>
          <p:cNvSpPr/>
          <p:nvPr/>
        </p:nvSpPr>
        <p:spPr>
          <a:xfrm>
            <a:off x="4608000" y="4968000"/>
            <a:ext cx="4029480" cy="343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ru-RU" sz="1800" spc="-1" strike="noStrike">
                <a:solidFill>
                  <a:srgbClr val="000000"/>
                </a:solidFill>
                <a:latin typeface="Arial"/>
                <a:ea typeface="DejaVu Sans"/>
              </a:rPr>
              <a:t>Временной формирователь луча</a:t>
            </a:r>
            <a:endParaRPr b="0" lang="ru-RU" sz="1800" spc="-1" strike="noStrike">
              <a:latin typeface="Arial"/>
            </a:endParaRPr>
          </a:p>
        </p:txBody>
      </p:sp>
      <p:pic>
        <p:nvPicPr>
          <p:cNvPr id="99" name="" descr=""/>
          <p:cNvPicPr/>
          <p:nvPr/>
        </p:nvPicPr>
        <p:blipFill>
          <a:blip r:embed="rId1"/>
          <a:stretch/>
        </p:blipFill>
        <p:spPr>
          <a:xfrm>
            <a:off x="4607640" y="1805760"/>
            <a:ext cx="4536360" cy="2800080"/>
          </a:xfrm>
          <a:prstGeom prst="rect">
            <a:avLst/>
          </a:prstGeom>
          <a:ln>
            <a:noFill/>
          </a:ln>
        </p:spPr>
      </p:pic>
      <p:pic>
        <p:nvPicPr>
          <p:cNvPr id="100" name="" descr=""/>
          <p:cNvPicPr/>
          <p:nvPr/>
        </p:nvPicPr>
        <p:blipFill>
          <a:blip r:embed="rId2"/>
          <a:stretch/>
        </p:blipFill>
        <p:spPr>
          <a:xfrm>
            <a:off x="72000" y="1656000"/>
            <a:ext cx="4487040" cy="289188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457200" y="274680"/>
            <a:ext cx="8220960" cy="11343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ru-RU" sz="4400" spc="-1" strike="noStrike">
                <a:solidFill>
                  <a:srgbClr val="000000"/>
                </a:solidFill>
                <a:latin typeface="Calibri"/>
                <a:ea typeface="DejaVu Sans"/>
              </a:rPr>
              <a:t>Пространственная фильтрация</a:t>
            </a:r>
            <a:endParaRPr b="0" lang="ru-RU" sz="4400" spc="-1" strike="noStrike">
              <a:latin typeface="Arial"/>
            </a:endParaRPr>
          </a:p>
        </p:txBody>
      </p:sp>
      <p:sp>
        <p:nvSpPr>
          <p:cNvPr id="102" name="CustomShape 2"/>
          <p:cNvSpPr/>
          <p:nvPr/>
        </p:nvSpPr>
        <p:spPr>
          <a:xfrm>
            <a:off x="457200" y="1600200"/>
            <a:ext cx="8220960" cy="4517280"/>
          </a:xfrm>
          <a:prstGeom prst="rect">
            <a:avLst/>
          </a:prstGeom>
          <a:noFill/>
          <a:ln>
            <a:noFill/>
          </a:ln>
        </p:spPr>
        <p:style>
          <a:lnRef idx="0"/>
          <a:fillRef idx="0"/>
          <a:effectRef idx="0"/>
          <a:fontRef idx="minor"/>
        </p:style>
      </p:sp>
      <p:pic>
        <p:nvPicPr>
          <p:cNvPr id="103" name="" descr=""/>
          <p:cNvPicPr/>
          <p:nvPr/>
        </p:nvPicPr>
        <p:blipFill>
          <a:blip r:embed="rId1"/>
          <a:stretch/>
        </p:blipFill>
        <p:spPr>
          <a:xfrm>
            <a:off x="308520" y="1926720"/>
            <a:ext cx="8475120" cy="376092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457200" y="274680"/>
            <a:ext cx="8220960" cy="11343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ru-RU" sz="4400" spc="-1" strike="noStrike">
                <a:solidFill>
                  <a:srgbClr val="000000"/>
                </a:solidFill>
                <a:latin typeface="Calibri"/>
                <a:ea typeface="DejaVu Sans"/>
              </a:rPr>
              <a:t>Подходы пространственной фильтрации</a:t>
            </a:r>
            <a:endParaRPr b="0" lang="ru-RU" sz="4400" spc="-1" strike="noStrike">
              <a:latin typeface="Arial"/>
            </a:endParaRPr>
          </a:p>
        </p:txBody>
      </p:sp>
      <p:pic>
        <p:nvPicPr>
          <p:cNvPr id="105" name="" descr=""/>
          <p:cNvPicPr/>
          <p:nvPr/>
        </p:nvPicPr>
        <p:blipFill>
          <a:blip r:embed="rId1"/>
          <a:stretch/>
        </p:blipFill>
        <p:spPr>
          <a:xfrm>
            <a:off x="4533480" y="1800000"/>
            <a:ext cx="4536360" cy="2800080"/>
          </a:xfrm>
          <a:prstGeom prst="rect">
            <a:avLst/>
          </a:prstGeom>
          <a:ln>
            <a:noFill/>
          </a:ln>
        </p:spPr>
      </p:pic>
      <p:sp>
        <p:nvSpPr>
          <p:cNvPr id="106" name="CustomShape 2"/>
          <p:cNvSpPr/>
          <p:nvPr/>
        </p:nvSpPr>
        <p:spPr>
          <a:xfrm>
            <a:off x="72000" y="1872000"/>
            <a:ext cx="4459320" cy="2445840"/>
          </a:xfrm>
          <a:prstGeom prst="rect">
            <a:avLst/>
          </a:prstGeom>
          <a:blipFill rotWithShape="0">
            <a:blip r:embed="rId2"/>
            <a:stretch>
              <a:fillRect/>
            </a:stretch>
          </a:blipFill>
          <a:ln>
            <a:noFill/>
          </a:ln>
        </p:spPr>
        <p:style>
          <a:lnRef idx="0"/>
          <a:fillRef idx="0"/>
          <a:effectRef idx="0"/>
          <a:fontRef idx="minor"/>
        </p:style>
        <p:txBody>
          <a:bodyPr lIns="90000" rIns="90000" tIns="45000" bIns="45000" anchor="ctr" anchorCtr="1">
            <a:noAutofit/>
          </a:bodyPr>
          <a:p>
            <a:pPr algn="ctr">
              <a:lnSpc>
                <a:spcPct val="100000"/>
              </a:lnSpc>
            </a:pPr>
            <a:r>
              <a:rPr b="0" lang="ru-RU" sz="1800" spc="-1" strike="noStrike">
                <a:solidFill>
                  <a:srgbClr val="000000"/>
                </a:solidFill>
                <a:latin typeface="Arial"/>
                <a:ea typeface="DejaVu Sans"/>
              </a:rPr>
              <a:t> </a:t>
            </a:r>
            <a:endParaRPr b="0" lang="ru-RU" sz="1800" spc="-1" strike="noStrike">
              <a:latin typeface="Arial"/>
            </a:endParaRPr>
          </a:p>
        </p:txBody>
      </p:sp>
      <p:sp>
        <p:nvSpPr>
          <p:cNvPr id="107" name="CustomShape 3"/>
          <p:cNvSpPr/>
          <p:nvPr/>
        </p:nvSpPr>
        <p:spPr>
          <a:xfrm>
            <a:off x="144000" y="4464000"/>
            <a:ext cx="3813840" cy="6001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ru-RU" sz="1800" spc="-1" strike="noStrike">
                <a:solidFill>
                  <a:srgbClr val="000000"/>
                </a:solidFill>
                <a:latin typeface="Arial"/>
                <a:ea typeface="DejaVu Sans"/>
              </a:rPr>
              <a:t>Фиксированные формирователи луча</a:t>
            </a:r>
            <a:endParaRPr b="0" lang="ru-RU" sz="1800" spc="-1" strike="noStrike">
              <a:latin typeface="Arial"/>
            </a:endParaRPr>
          </a:p>
        </p:txBody>
      </p:sp>
      <p:sp>
        <p:nvSpPr>
          <p:cNvPr id="108" name="CustomShape 4"/>
          <p:cNvSpPr/>
          <p:nvPr/>
        </p:nvSpPr>
        <p:spPr>
          <a:xfrm>
            <a:off x="4680000" y="4536000"/>
            <a:ext cx="3885840" cy="344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ru-RU" sz="1800" spc="-1" strike="noStrike">
                <a:solidFill>
                  <a:srgbClr val="000000"/>
                </a:solidFill>
                <a:latin typeface="Arial"/>
                <a:ea typeface="DejaVu Sans"/>
              </a:rPr>
              <a:t>Адаптивные формирователи луча</a:t>
            </a:r>
            <a:endParaRPr b="0" lang="ru-RU"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457200" y="276120"/>
            <a:ext cx="8220960" cy="11343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ru-RU" sz="4400" spc="-1" strike="noStrike">
                <a:solidFill>
                  <a:srgbClr val="000000"/>
                </a:solidFill>
                <a:latin typeface="Calibri"/>
                <a:ea typeface="DejaVu Sans"/>
              </a:rPr>
              <a:t>Линейно ограниченные ФЛ</a:t>
            </a:r>
            <a:endParaRPr b="0" lang="ru-RU" sz="4400" spc="-1" strike="noStrike">
              <a:latin typeface="Arial"/>
            </a:endParaRPr>
          </a:p>
        </p:txBody>
      </p:sp>
      <p:sp>
        <p:nvSpPr>
          <p:cNvPr id="110" name="CustomShape 2"/>
          <p:cNvSpPr/>
          <p:nvPr/>
        </p:nvSpPr>
        <p:spPr>
          <a:xfrm>
            <a:off x="457200" y="1600200"/>
            <a:ext cx="8220960" cy="4517280"/>
          </a:xfrm>
          <a:prstGeom prst="rect">
            <a:avLst/>
          </a:prstGeom>
          <a:noFill/>
          <a:ln>
            <a:noFill/>
          </a:ln>
        </p:spPr>
        <p:style>
          <a:lnRef idx="0"/>
          <a:fillRef idx="0"/>
          <a:effectRef idx="0"/>
          <a:fontRef idx="minor"/>
        </p:style>
      </p:sp>
      <p:pic>
        <p:nvPicPr>
          <p:cNvPr id="111" name="" descr=""/>
          <p:cNvPicPr/>
          <p:nvPr/>
        </p:nvPicPr>
        <p:blipFill>
          <a:blip r:embed="rId1"/>
          <a:stretch/>
        </p:blipFill>
        <p:spPr>
          <a:xfrm>
            <a:off x="313560" y="2376000"/>
            <a:ext cx="8684640" cy="2283840"/>
          </a:xfrm>
          <a:prstGeom prst="rect">
            <a:avLst/>
          </a:prstGeom>
          <a:ln>
            <a:noFill/>
          </a:ln>
        </p:spPr>
      </p:pic>
      <p:pic>
        <p:nvPicPr>
          <p:cNvPr id="112" name="" descr=""/>
          <p:cNvPicPr/>
          <p:nvPr/>
        </p:nvPicPr>
        <p:blipFill>
          <a:blip r:embed="rId2"/>
          <a:stretch/>
        </p:blipFill>
        <p:spPr>
          <a:xfrm>
            <a:off x="288000" y="2016000"/>
            <a:ext cx="8684640" cy="32382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457200" y="274680"/>
            <a:ext cx="8220960" cy="1134360"/>
          </a:xfrm>
          <a:prstGeom prst="rect">
            <a:avLst/>
          </a:prstGeom>
          <a:noFill/>
          <a:ln>
            <a:noFill/>
          </a:ln>
        </p:spPr>
        <p:style>
          <a:lnRef idx="0"/>
          <a:fillRef idx="0"/>
          <a:effectRef idx="0"/>
          <a:fontRef idx="minor"/>
        </p:style>
        <p:txBody>
          <a:bodyPr lIns="90000" rIns="90000" tIns="45000" bIns="45000" anchor="ctr">
            <a:normAutofit fontScale="88000"/>
          </a:bodyPr>
          <a:p>
            <a:pPr algn="ctr">
              <a:lnSpc>
                <a:spcPct val="100000"/>
              </a:lnSpc>
            </a:pPr>
            <a:r>
              <a:rPr b="0" lang="ru-RU" sz="4400" spc="-1" strike="noStrike">
                <a:solidFill>
                  <a:srgbClr val="000000"/>
                </a:solidFill>
                <a:latin typeface="Calibri"/>
                <a:ea typeface="DejaVu Sans"/>
              </a:rPr>
              <a:t>Моделирование. Постановка задачи.</a:t>
            </a:r>
            <a:endParaRPr b="0" lang="ru-RU" sz="4400" spc="-1" strike="noStrike">
              <a:latin typeface="Arial"/>
            </a:endParaRPr>
          </a:p>
        </p:txBody>
      </p:sp>
      <p:pic>
        <p:nvPicPr>
          <p:cNvPr id="114" name="" descr=""/>
          <p:cNvPicPr/>
          <p:nvPr/>
        </p:nvPicPr>
        <p:blipFill>
          <a:blip r:embed="rId1"/>
          <a:stretch/>
        </p:blipFill>
        <p:spPr>
          <a:xfrm>
            <a:off x="4122000" y="2448000"/>
            <a:ext cx="4458600" cy="2355480"/>
          </a:xfrm>
          <a:prstGeom prst="rect">
            <a:avLst/>
          </a:prstGeom>
          <a:ln>
            <a:noFill/>
          </a:ln>
        </p:spPr>
      </p:pic>
      <p:pic>
        <p:nvPicPr>
          <p:cNvPr id="115" name="" descr=""/>
          <p:cNvPicPr/>
          <p:nvPr/>
        </p:nvPicPr>
        <p:blipFill>
          <a:blip r:embed="rId2"/>
          <a:stretch/>
        </p:blipFill>
        <p:spPr>
          <a:xfrm>
            <a:off x="288000" y="1440000"/>
            <a:ext cx="3830760" cy="3652920"/>
          </a:xfrm>
          <a:prstGeom prst="rect">
            <a:avLst/>
          </a:prstGeom>
          <a:ln>
            <a:noFill/>
          </a:ln>
        </p:spPr>
      </p:pic>
      <p:pic>
        <p:nvPicPr>
          <p:cNvPr id="116" name="" descr=""/>
          <p:cNvPicPr/>
          <p:nvPr/>
        </p:nvPicPr>
        <p:blipFill>
          <a:blip r:embed="rId3"/>
          <a:stretch/>
        </p:blipFill>
        <p:spPr>
          <a:xfrm>
            <a:off x="613800" y="5096160"/>
            <a:ext cx="5502960" cy="1565640"/>
          </a:xfrm>
          <a:prstGeom prst="rect">
            <a:avLst/>
          </a:prstGeom>
          <a:ln>
            <a:noFill/>
          </a:ln>
        </p:spPr>
      </p:pic>
      <p:pic>
        <p:nvPicPr>
          <p:cNvPr id="117" name="" descr=""/>
          <p:cNvPicPr/>
          <p:nvPr/>
        </p:nvPicPr>
        <p:blipFill>
          <a:blip r:embed="rId4"/>
          <a:stretch/>
        </p:blipFill>
        <p:spPr>
          <a:xfrm>
            <a:off x="6192000" y="5138640"/>
            <a:ext cx="1796760" cy="14871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457200" y="274680"/>
            <a:ext cx="8220960" cy="1134360"/>
          </a:xfrm>
          <a:prstGeom prst="rect">
            <a:avLst/>
          </a:prstGeom>
          <a:noFill/>
          <a:ln>
            <a:noFill/>
          </a:ln>
        </p:spPr>
        <p:style>
          <a:lnRef idx="0"/>
          <a:fillRef idx="0"/>
          <a:effectRef idx="0"/>
          <a:fontRef idx="minor"/>
        </p:style>
        <p:txBody>
          <a:bodyPr lIns="90000" rIns="90000" tIns="45000" bIns="45000" anchor="ctr">
            <a:normAutofit fontScale="88000"/>
          </a:bodyPr>
          <a:p>
            <a:pPr algn="ctr">
              <a:lnSpc>
                <a:spcPct val="100000"/>
              </a:lnSpc>
            </a:pPr>
            <a:r>
              <a:rPr b="0" lang="ru-RU" sz="4400" spc="-1" strike="noStrike">
                <a:solidFill>
                  <a:srgbClr val="000000"/>
                </a:solidFill>
                <a:latin typeface="Calibri"/>
                <a:ea typeface="DejaVu Sans"/>
              </a:rPr>
              <a:t>Критерии оценки эффективности работы МР</a:t>
            </a:r>
            <a:endParaRPr b="0" lang="ru-RU" sz="4400" spc="-1" strike="noStrike">
              <a:latin typeface="Arial"/>
            </a:endParaRPr>
          </a:p>
        </p:txBody>
      </p:sp>
      <p:sp>
        <p:nvSpPr>
          <p:cNvPr id="119" name="CustomShape 2"/>
          <p:cNvSpPr/>
          <p:nvPr/>
        </p:nvSpPr>
        <p:spPr>
          <a:xfrm>
            <a:off x="457200" y="1600200"/>
            <a:ext cx="8220960" cy="4517280"/>
          </a:xfrm>
          <a:prstGeom prst="rect">
            <a:avLst/>
          </a:prstGeom>
          <a:noFill/>
          <a:ln>
            <a:noFill/>
          </a:ln>
        </p:spPr>
        <p:style>
          <a:lnRef idx="0"/>
          <a:fillRef idx="0"/>
          <a:effectRef idx="0"/>
          <a:fontRef idx="minor"/>
        </p:style>
      </p:sp>
      <p:pic>
        <p:nvPicPr>
          <p:cNvPr id="120" name="" descr=""/>
          <p:cNvPicPr/>
          <p:nvPr/>
        </p:nvPicPr>
        <p:blipFill>
          <a:blip r:embed="rId1"/>
          <a:stretch/>
        </p:blipFill>
        <p:spPr>
          <a:xfrm>
            <a:off x="1608120" y="2304000"/>
            <a:ext cx="5441400" cy="25171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606</TotalTime>
  <Application>LibreOffice/6.4.6.2$Linux_X86_64 LibreOffice_project/40$Build-2</Application>
  <Company>SPecialiST RePack</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2021-03-28T17:22:04Z</dcterms:created>
  <dc:creator>dmitr</dc:creator>
  <dc:description/>
  <dc:language>ru-RU</dc:language>
  <cp:lastModifiedBy/>
  <dcterms:modified xsi:type="dcterms:W3CDTF">2021-04-11T21:48:12Z</dcterms:modified>
  <cp:revision>63</cp:revision>
  <dc:subject/>
  <dc:title>Временные адаптивные алгоритмы пространственной фильтрации в линейных МР</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SPecialiST RePack</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8</vt:i4>
  </property>
  <property fmtid="{D5CDD505-2E9C-101B-9397-08002B2CF9AE}" pid="9" name="PresentationFormat">
    <vt:lpwstr>Экран (4:3)</vt:lpwstr>
  </property>
  <property fmtid="{D5CDD505-2E9C-101B-9397-08002B2CF9AE}" pid="10" name="ScaleCrop">
    <vt:bool>0</vt:bool>
  </property>
  <property fmtid="{D5CDD505-2E9C-101B-9397-08002B2CF9AE}" pid="11" name="ShareDoc">
    <vt:bool>0</vt:bool>
  </property>
  <property fmtid="{D5CDD505-2E9C-101B-9397-08002B2CF9AE}" pid="12" name="Slides">
    <vt:i4>12</vt:i4>
  </property>
</Properties>
</file>