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751" autoAdjust="0"/>
  </p:normalViewPr>
  <p:slideViewPr>
    <p:cSldViewPr>
      <p:cViewPr varScale="1">
        <p:scale>
          <a:sx n="73" d="100"/>
          <a:sy n="73" d="100"/>
        </p:scale>
        <p:origin x="-9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перемещения страницы щёлкните мышью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2000" b="0" strike="noStrike" spc="-1"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&lt;верхний колонтитул&gt;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AF52B30E-D67A-455A-8D73-57E2DD6F57AF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1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0887" cy="3421063"/>
          </a:xfrm>
          <a:prstGeom prst="rect">
            <a:avLst/>
          </a:prstGeom>
        </p:spPr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07720">
              <a:lnSpc>
                <a:spcPct val="100000"/>
              </a:lnSpc>
              <a:tabLst>
                <a:tab pos="0" algn="l"/>
              </a:tabLst>
            </a:pPr>
            <a:r>
              <a:rPr lang="ru-RU" sz="1200" b="0" strike="noStrike" spc="-1" dirty="0" smtClean="0">
                <a:solidFill>
                  <a:srgbClr val="000000"/>
                </a:solidFill>
                <a:latin typeface="+mn-lt"/>
                <a:ea typeface="+mn-ea"/>
              </a:rPr>
              <a:t>МР</a:t>
            </a:r>
            <a:r>
              <a:rPr lang="ru-RU" sz="1200" b="0" strike="noStrike" spc="-1" baseline="0" dirty="0" smtClean="0">
                <a:solidFill>
                  <a:srgbClr val="000000"/>
                </a:solidFill>
                <a:latin typeface="+mn-lt"/>
                <a:ea typeface="+mn-ea"/>
              </a:rPr>
              <a:t> нашли свое применение не только в системах речевой связи, но и в сфере безопасности. </a:t>
            </a:r>
          </a:p>
          <a:p>
            <a:pPr marL="216000" indent="-207720">
              <a:lnSpc>
                <a:spcPct val="100000"/>
              </a:lnSpc>
              <a:tabLst>
                <a:tab pos="0" algn="l"/>
              </a:tabLst>
            </a:pPr>
            <a:r>
              <a:rPr lang="ru-RU" sz="1200" b="0" strike="noStrike" spc="-1" baseline="0" dirty="0" smtClean="0">
                <a:solidFill>
                  <a:srgbClr val="000000"/>
                </a:solidFill>
                <a:latin typeface="+mn-lt"/>
                <a:ea typeface="+mn-ea"/>
              </a:rPr>
              <a:t>Система </a:t>
            </a:r>
            <a:r>
              <a:rPr lang="ru-RU" sz="1200" b="0" strike="noStrike" spc="-1" dirty="0" smtClean="0">
                <a:solidFill>
                  <a:srgbClr val="000000"/>
                </a:solidFill>
                <a:latin typeface="+mn-lt"/>
                <a:ea typeface="+mn-ea"/>
              </a:rPr>
              <a:t>«</a:t>
            </a:r>
            <a:r>
              <a:rPr lang="ru-RU" sz="1200" b="0" strike="noStrike" spc="-1" dirty="0">
                <a:solidFill>
                  <a:srgbClr val="000000"/>
                </a:solidFill>
                <a:latin typeface="+mn-lt"/>
                <a:ea typeface="+mn-ea"/>
              </a:rPr>
              <a:t>Бумеранг» </a:t>
            </a:r>
            <a:r>
              <a:rPr lang="ru-RU" sz="1200" b="0" strike="noStrike" spc="-1" baseline="0" dirty="0" smtClean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ru-RU" sz="1200" b="0" strike="noStrike" spc="-1" dirty="0" smtClean="0">
                <a:solidFill>
                  <a:srgbClr val="000000"/>
                </a:solidFill>
                <a:latin typeface="+mn-lt"/>
                <a:ea typeface="+mn-ea"/>
              </a:rPr>
              <a:t>используется </a:t>
            </a:r>
            <a:r>
              <a:rPr lang="ru-RU" sz="1200" b="0" strike="noStrike" spc="-1" dirty="0">
                <a:solidFill>
                  <a:srgbClr val="000000"/>
                </a:solidFill>
                <a:latin typeface="+mn-lt"/>
                <a:ea typeface="+mn-ea"/>
              </a:rPr>
              <a:t>для защиты транспортных средств и войск от снайперского огня. </a:t>
            </a:r>
            <a:r>
              <a:rPr lang="ru-RU" sz="1200" b="0" strike="noStrike" spc="-1" dirty="0" smtClean="0">
                <a:solidFill>
                  <a:srgbClr val="000000"/>
                </a:solidFill>
                <a:latin typeface="+mn-lt"/>
                <a:ea typeface="+mn-ea"/>
              </a:rPr>
              <a:t>Она позволяет </a:t>
            </a:r>
            <a:r>
              <a:rPr lang="ru-RU" sz="1200" b="0" strike="noStrike" spc="-1" dirty="0">
                <a:solidFill>
                  <a:srgbClr val="000000"/>
                </a:solidFill>
                <a:latin typeface="+mn-lt"/>
                <a:ea typeface="+mn-ea"/>
              </a:rPr>
              <a:t>определить положение стрелка. </a:t>
            </a:r>
            <a:endParaRPr lang="ru-RU" sz="1200" b="0" strike="noStrike" spc="-1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 marL="216000" indent="-207720">
              <a:lnSpc>
                <a:spcPct val="100000"/>
              </a:lnSpc>
              <a:tabLst>
                <a:tab pos="0" algn="l"/>
              </a:tabLst>
            </a:pPr>
            <a:endParaRPr lang="ru-RU" sz="1200" b="0" strike="noStrike" spc="-1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 marL="216000" indent="-207720">
              <a:lnSpc>
                <a:spcPct val="100000"/>
              </a:lnSpc>
              <a:tabLst>
                <a:tab pos="0" algn="l"/>
              </a:tabLst>
            </a:pPr>
            <a:r>
              <a:rPr lang="ru-RU" sz="1200" b="0" strike="noStrike" spc="-1" dirty="0" smtClean="0">
                <a:solidFill>
                  <a:srgbClr val="000000"/>
                </a:solidFill>
                <a:latin typeface="+mn-lt"/>
                <a:ea typeface="+mn-ea"/>
              </a:rPr>
              <a:t>Система «</a:t>
            </a:r>
            <a:r>
              <a:rPr lang="ru-RU" sz="1200" b="0" strike="noStrike" spc="-1" dirty="0">
                <a:solidFill>
                  <a:srgbClr val="000000"/>
                </a:solidFill>
                <a:latin typeface="+mn-lt"/>
                <a:ea typeface="+mn-ea"/>
              </a:rPr>
              <a:t>SENTRI» </a:t>
            </a:r>
            <a:r>
              <a:rPr lang="ru-RU" sz="1200" b="0" strike="noStrike" spc="-1" dirty="0" smtClean="0">
                <a:solidFill>
                  <a:srgbClr val="000000"/>
                </a:solidFill>
                <a:latin typeface="+mn-lt"/>
                <a:ea typeface="+mn-ea"/>
              </a:rPr>
              <a:t>применяется в городах, способна различить</a:t>
            </a:r>
            <a:r>
              <a:rPr lang="ru-RU" sz="1200" b="0" strike="noStrike" spc="-1" baseline="0" dirty="0" smtClean="0">
                <a:solidFill>
                  <a:srgbClr val="000000"/>
                </a:solidFill>
                <a:latin typeface="+mn-lt"/>
                <a:ea typeface="+mn-ea"/>
              </a:rPr>
              <a:t> звук выстрела, определить его </a:t>
            </a:r>
            <a:r>
              <a:rPr lang="ru-RU" sz="1200" b="0" strike="noStrike" spc="-1" baseline="0" dirty="0" err="1" smtClean="0">
                <a:solidFill>
                  <a:srgbClr val="000000"/>
                </a:solidFill>
                <a:latin typeface="+mn-lt"/>
                <a:ea typeface="+mn-ea"/>
              </a:rPr>
              <a:t>направлениее</a:t>
            </a:r>
            <a:r>
              <a:rPr lang="ru-RU" sz="1200" b="0" strike="noStrike" spc="-1" baseline="0" dirty="0" smtClean="0">
                <a:solidFill>
                  <a:srgbClr val="000000"/>
                </a:solidFill>
                <a:latin typeface="+mn-lt"/>
                <a:ea typeface="+mn-ea"/>
              </a:rPr>
              <a:t> и вызвать полицию </a:t>
            </a:r>
            <a:endParaRPr lang="en-US" sz="1200" b="0" strike="noStrike" spc="-1" baseline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 marL="216000" indent="-207720">
              <a:lnSpc>
                <a:spcPct val="100000"/>
              </a:lnSpc>
              <a:tabLst>
                <a:tab pos="0" algn="l"/>
              </a:tabLst>
            </a:pPr>
            <a:r>
              <a:rPr lang="ru-RU" sz="1200" b="0" strike="noStrike" spc="-1" baseline="0" dirty="0" smtClean="0">
                <a:solidFill>
                  <a:srgbClr val="000000"/>
                </a:solidFill>
                <a:latin typeface="+mn-lt"/>
                <a:ea typeface="+mn-ea"/>
              </a:rPr>
              <a:t>МР </a:t>
            </a:r>
            <a:r>
              <a:rPr lang="ru-RU" sz="1200" b="0" strike="noStrike" spc="-1" dirty="0" smtClean="0">
                <a:solidFill>
                  <a:srgbClr val="000000"/>
                </a:solidFill>
                <a:latin typeface="+mn-lt"/>
                <a:ea typeface="+mn-ea"/>
              </a:rPr>
              <a:t>используются  </a:t>
            </a:r>
            <a:r>
              <a:rPr lang="ru-RU" sz="1200" b="0" strike="noStrike" spc="-1" dirty="0">
                <a:solidFill>
                  <a:srgbClr val="000000"/>
                </a:solidFill>
                <a:latin typeface="+mn-lt"/>
                <a:ea typeface="+mn-ea"/>
              </a:rPr>
              <a:t>для  получения  объемной  звуковой картины. Такие решения используются, например, в  автомобильной  промышленности  для  точного выявления мест, являющихся источниками нежелательных шумов – скрипа, стука и т.д.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CD64A31-712F-4B1E-99B3-D841FA6A60CE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0887" cy="3421063"/>
          </a:xfrm>
          <a:prstGeom prst="rect">
            <a:avLst/>
          </a:prstGeom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marR="0" lvl="0" indent="-2077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lang="ru-RU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Сигналы речевого диапазона частот занимают полосу от 300 до 3400 Гц, то есть являются широкополосными.</a:t>
            </a:r>
          </a:p>
          <a:p>
            <a:pPr marL="216000" marR="0" lvl="0" indent="-2077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lang="ru-RU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обработки звука</a:t>
            </a:r>
            <a:r>
              <a:rPr lang="ru-RU" sz="1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МР используются в сочетании с формирователями луча. Это процессоры, которые обеспечивают частотно-зависимый отклик для каждого канала МР. Различают</a:t>
            </a:r>
            <a:endParaRPr lang="ru-RU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16000" indent="-207720">
              <a:lnSpc>
                <a:spcPct val="100000"/>
              </a:lnSpc>
              <a:tabLst>
                <a:tab pos="0" algn="l"/>
              </a:tabLst>
            </a:pPr>
            <a:endParaRPr lang="ru-RU" sz="1400" b="0" strike="noStrike" spc="-1" dirty="0" smtClean="0">
              <a:latin typeface="Arial"/>
            </a:endParaRPr>
          </a:p>
          <a:p>
            <a:pPr marL="216000" indent="-207720">
              <a:lnSpc>
                <a:spcPct val="100000"/>
              </a:lnSpc>
              <a:tabLst>
                <a:tab pos="0" algn="l"/>
              </a:tabLst>
            </a:pPr>
            <a:endParaRPr lang="ru-RU" sz="1400" b="0" strike="noStrike" spc="-1" dirty="0" smtClean="0">
              <a:latin typeface="Arial"/>
            </a:endParaRPr>
          </a:p>
          <a:p>
            <a:pPr marL="216000" indent="-207720">
              <a:lnSpc>
                <a:spcPct val="100000"/>
              </a:lnSpc>
              <a:tabLst>
                <a:tab pos="0" algn="l"/>
              </a:tabLst>
            </a:pPr>
            <a:r>
              <a:rPr lang="ru-RU" sz="1400" b="0" strike="noStrike" spc="-1" dirty="0" smtClean="0">
                <a:latin typeface="Arial"/>
              </a:rPr>
              <a:t>Частотный ФЛ, </a:t>
            </a:r>
            <a:r>
              <a:rPr lang="ru-RU" sz="1400" b="0" strike="noStrike" spc="-1" dirty="0">
                <a:latin typeface="Arial"/>
              </a:rPr>
              <a:t>который разбивает спектр принятых сигналов на диапазоны и умножает каждый диапазон на соответствующие коэффициенты, и временной,  который  обеспечивает  частотно  зависимые коэффициенты с помощью линий задержки КИХ фильтров, расположенных в канале каждого сенсора. В данной работе я работал с временным формирователем луча</a:t>
            </a:r>
          </a:p>
        </p:txBody>
      </p:sp>
      <p:sp>
        <p:nvSpPr>
          <p:cNvPr id="132" name="CustomShape 3"/>
          <p:cNvSpPr/>
          <p:nvPr/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875CB0B-2BEB-4B2C-A427-5AAF16A4C41A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0887" cy="3421063"/>
          </a:xfrm>
          <a:prstGeom prst="rect">
            <a:avLst/>
          </a:prstGeom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ru-RU" sz="1400" b="0" strike="noStrike" spc="-1" dirty="0" smtClean="0">
                <a:latin typeface="+mn-lt"/>
              </a:rPr>
              <a:t>Формирователь луча можно рассматривать как разновидность фильтра. Частотно-</a:t>
            </a:r>
            <a:r>
              <a:rPr lang="ru-RU" sz="1400" b="0" strike="noStrike" spc="-1" dirty="0" err="1" smtClean="0">
                <a:latin typeface="+mn-lt"/>
              </a:rPr>
              <a:t>ВременнОй</a:t>
            </a:r>
            <a:r>
              <a:rPr lang="ru-RU" sz="1400" b="0" strike="noStrike" spc="-1" baseline="0" dirty="0" smtClean="0">
                <a:latin typeface="+mn-lt"/>
              </a:rPr>
              <a:t> </a:t>
            </a:r>
            <a:r>
              <a:rPr lang="ru-RU" sz="1400" b="0" strike="noStrike" spc="-1" dirty="0" smtClean="0">
                <a:latin typeface="+mn-lt"/>
              </a:rPr>
              <a:t>фильтр используются для приема сигнала и увеличения или уменьшения его отдельных частотных</a:t>
            </a:r>
            <a:r>
              <a:rPr lang="ru-RU" sz="1400" b="0" strike="noStrike" spc="-1" baseline="0" dirty="0" smtClean="0">
                <a:latin typeface="+mn-lt"/>
              </a:rPr>
              <a:t> компонент</a:t>
            </a:r>
            <a:endParaRPr lang="ru-RU" sz="1400" b="0" strike="noStrike" spc="-1" dirty="0" smtClean="0">
              <a:latin typeface="+mn-lt"/>
            </a:endParaRP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ru-RU" sz="1400" b="0" strike="noStrike" spc="-1" dirty="0" smtClean="0">
                <a:latin typeface="+mn-lt"/>
              </a:rPr>
              <a:t>А роль ФЛ состоит в увеличении сигналов с определенного направления и уменьшении сигналов со всех других направлений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44D1F3B-AB0E-4E7D-B0A0-BEE60EDBB94C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0887" cy="3421063"/>
          </a:xfrm>
          <a:prstGeom prst="rect">
            <a:avLst/>
          </a:prstGeom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07720">
              <a:lnSpc>
                <a:spcPct val="100000"/>
              </a:lnSpc>
              <a:tabLst>
                <a:tab pos="0" algn="l"/>
              </a:tabLst>
            </a:pPr>
            <a:r>
              <a:rPr lang="ru-RU" sz="1200" b="0" strike="noStrike" spc="-1" dirty="0">
                <a:solidFill>
                  <a:srgbClr val="000000"/>
                </a:solidFill>
                <a:latin typeface="+mn-lt"/>
                <a:ea typeface="+mn-ea"/>
              </a:rPr>
              <a:t>Существует два подхода пространственной фильтрации. </a:t>
            </a:r>
            <a:endParaRPr lang="en-US" sz="1200" b="0" strike="noStrike" spc="-1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 marL="216000" indent="-207720">
              <a:lnSpc>
                <a:spcPct val="100000"/>
              </a:lnSpc>
              <a:tabLst>
                <a:tab pos="0" algn="l"/>
              </a:tabLst>
            </a:pPr>
            <a:r>
              <a:rPr lang="ru-RU" sz="1200" b="0" strike="noStrike" spc="-1" dirty="0" smtClean="0">
                <a:solidFill>
                  <a:srgbClr val="000000"/>
                </a:solidFill>
                <a:latin typeface="+mn-lt"/>
                <a:ea typeface="+mn-ea"/>
              </a:rPr>
              <a:t>В первом случае работа</a:t>
            </a:r>
            <a:r>
              <a:rPr lang="ru-RU" sz="1200" b="0" strike="noStrike" spc="-1" baseline="0" dirty="0" smtClean="0">
                <a:solidFill>
                  <a:srgbClr val="000000"/>
                </a:solidFill>
                <a:latin typeface="+mn-lt"/>
                <a:ea typeface="+mn-ea"/>
              </a:rPr>
              <a:t> ФЛ не зависит от входных данных. Применяется в стационарной помеховой обстановке, где мы априори знаем положения источников помех.</a:t>
            </a:r>
          </a:p>
          <a:p>
            <a:pPr marL="216000" indent="-207720">
              <a:lnSpc>
                <a:spcPct val="100000"/>
              </a:lnSpc>
              <a:tabLst>
                <a:tab pos="0" algn="l"/>
              </a:tabLst>
            </a:pPr>
            <a:r>
              <a:rPr lang="ru-RU" sz="1200" b="0" strike="noStrike" spc="-1" baseline="0" dirty="0" smtClean="0">
                <a:solidFill>
                  <a:srgbClr val="000000"/>
                </a:solidFill>
                <a:latin typeface="+mn-lt"/>
                <a:ea typeface="+mn-ea"/>
              </a:rPr>
              <a:t>Во втором подходе ФЛ определяет статистику входных данных и адаптирует коэффициенты к оптимальному с точки зрения определенных критериев решению. Такой алгоритм работоспособен в динамической помеховой обстановке. </a:t>
            </a:r>
          </a:p>
          <a:p>
            <a:pPr marL="216000" indent="-207720">
              <a:lnSpc>
                <a:spcPct val="100000"/>
              </a:lnSpc>
              <a:tabLst>
                <a:tab pos="0" algn="l"/>
              </a:tabLst>
            </a:pPr>
            <a:endParaRPr lang="ru-RU" sz="1200" b="0" strike="noStrike" spc="-1" dirty="0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AE40307-109E-42BD-8609-D8418B4FB18F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0887" cy="3421063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07720">
              <a:lnSpc>
                <a:spcPct val="100000"/>
              </a:lnSpc>
              <a:tabLst>
                <a:tab pos="0" algn="l"/>
              </a:tabLst>
            </a:pPr>
            <a:r>
              <a:rPr lang="ru-RU" sz="1200" b="0" strike="noStrike" spc="-1" dirty="0" smtClean="0">
                <a:solidFill>
                  <a:srgbClr val="000000"/>
                </a:solidFill>
                <a:latin typeface="+mn-lt"/>
                <a:ea typeface="+mn-ea"/>
              </a:rPr>
              <a:t>Один</a:t>
            </a:r>
            <a:r>
              <a:rPr lang="ru-RU" sz="1200" b="0" strike="noStrike" spc="-1" baseline="0" dirty="0" smtClean="0">
                <a:solidFill>
                  <a:srgbClr val="000000"/>
                </a:solidFill>
                <a:latin typeface="+mn-lt"/>
                <a:ea typeface="+mn-ea"/>
              </a:rPr>
              <a:t> из подходов</a:t>
            </a:r>
            <a:r>
              <a:rPr lang="ru-RU" sz="1200" b="0" strike="noStrike" spc="-1" dirty="0" smtClean="0">
                <a:solidFill>
                  <a:srgbClr val="000000"/>
                </a:solidFill>
                <a:latin typeface="+mn-lt"/>
                <a:ea typeface="+mn-ea"/>
              </a:rPr>
              <a:t> адаптивной</a:t>
            </a:r>
            <a:r>
              <a:rPr lang="ru-RU" sz="1200" b="0" strike="noStrike" spc="-1" baseline="0" dirty="0" smtClean="0">
                <a:solidFill>
                  <a:srgbClr val="000000"/>
                </a:solidFill>
                <a:latin typeface="+mn-lt"/>
                <a:ea typeface="+mn-ea"/>
              </a:rPr>
              <a:t> пространственной фильтрации состоит в минимизации целевой функции при выполнении линейных ограничений. Были рассмотрены 2 традиционных адаптивных алгоритма </a:t>
            </a:r>
            <a:r>
              <a:rPr lang="en-US" sz="1200" b="0" strike="noStrike" spc="-1" baseline="0" dirty="0" smtClean="0">
                <a:solidFill>
                  <a:srgbClr val="000000"/>
                </a:solidFill>
                <a:latin typeface="+mn-lt"/>
                <a:ea typeface="+mn-ea"/>
              </a:rPr>
              <a:t>LC LMS, LC RLS.</a:t>
            </a:r>
            <a:endParaRPr lang="ru-RU" sz="1200" b="0" strike="noStrike" spc="-1" baseline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 marL="216000" indent="-207720">
              <a:lnSpc>
                <a:spcPct val="100000"/>
              </a:lnSpc>
              <a:tabLst>
                <a:tab pos="0" algn="l"/>
              </a:tabLst>
            </a:pPr>
            <a:r>
              <a:rPr lang="ru-RU" sz="1200" b="0" strike="noStrike" spc="-1" dirty="0" smtClean="0">
                <a:solidFill>
                  <a:srgbClr val="000000"/>
                </a:solidFill>
                <a:latin typeface="+mn-lt"/>
                <a:ea typeface="+mn-ea"/>
              </a:rPr>
              <a:t>RLS алгоритм</a:t>
            </a:r>
            <a:r>
              <a:rPr lang="ru-RU" sz="1200" b="0" strike="noStrike" spc="-1" baseline="0" dirty="0" smtClean="0">
                <a:solidFill>
                  <a:srgbClr val="000000"/>
                </a:solidFill>
                <a:latin typeface="+mn-lt"/>
                <a:ea typeface="+mn-ea"/>
              </a:rPr>
              <a:t> имеет более высокую скорость сходимости, но в то же время более вычислительно </a:t>
            </a:r>
            <a:r>
              <a:rPr lang="ru-RU" sz="1200" b="0" strike="noStrike" spc="-1" baseline="0" dirty="0" err="1" smtClean="0">
                <a:solidFill>
                  <a:srgbClr val="000000"/>
                </a:solidFill>
                <a:latin typeface="+mn-lt"/>
                <a:ea typeface="+mn-ea"/>
              </a:rPr>
              <a:t>затратен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D9154DF-0844-4BE5-9F0C-DF87EDB264FC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3360" cy="342036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07720">
              <a:lnSpc>
                <a:spcPct val="100000"/>
              </a:lnSpc>
              <a:tabLst>
                <a:tab pos="0" algn="l"/>
              </a:tabLst>
            </a:pPr>
            <a:r>
              <a:rPr lang="ru-RU" sz="2000" b="0" strike="noStrike" spc="-1" dirty="0">
                <a:latin typeface="Arial"/>
              </a:rPr>
              <a:t>Для последующего моделирования </a:t>
            </a:r>
            <a:r>
              <a:rPr lang="ru-RU" sz="2000" b="0" strike="noStrike" spc="-1" dirty="0" smtClean="0">
                <a:latin typeface="Arial"/>
              </a:rPr>
              <a:t>была</a:t>
            </a:r>
            <a:r>
              <a:rPr lang="ru-RU" sz="2000" b="0" strike="noStrike" spc="-1" baseline="0" dirty="0" smtClean="0">
                <a:latin typeface="Arial"/>
              </a:rPr>
              <a:t> использована </a:t>
            </a:r>
            <a:r>
              <a:rPr lang="ru-RU" sz="2000" b="0" strike="noStrike" spc="-1" dirty="0" smtClean="0">
                <a:latin typeface="Arial"/>
              </a:rPr>
              <a:t>линейная эквидистантная</a:t>
            </a:r>
            <a:r>
              <a:rPr lang="ru-RU" sz="2000" b="0" strike="noStrike" spc="-1" baseline="0" dirty="0" smtClean="0">
                <a:latin typeface="Arial"/>
              </a:rPr>
              <a:t> </a:t>
            </a:r>
            <a:r>
              <a:rPr lang="ru-RU" sz="2000" b="0" strike="noStrike" spc="-1" dirty="0" smtClean="0">
                <a:latin typeface="Arial"/>
              </a:rPr>
              <a:t>микрофонная решетка </a:t>
            </a:r>
            <a:r>
              <a:rPr lang="ru-RU" sz="2000" b="0" strike="noStrike" spc="-1" dirty="0">
                <a:latin typeface="Arial"/>
              </a:rPr>
              <a:t>с расстоянием между </a:t>
            </a:r>
            <a:r>
              <a:rPr lang="ru-RU" sz="2000" b="0" strike="noStrike" spc="-1" dirty="0" smtClean="0">
                <a:latin typeface="Arial"/>
              </a:rPr>
              <a:t>микрофонами </a:t>
            </a:r>
            <a:r>
              <a:rPr lang="ru-RU" sz="2000" b="0" strike="noStrike" spc="-1" dirty="0">
                <a:latin typeface="Arial"/>
              </a:rPr>
              <a:t>4 см. </a:t>
            </a:r>
            <a:endParaRPr lang="ru-RU" sz="2000" b="0" strike="noStrike" spc="-1" dirty="0" smtClean="0">
              <a:latin typeface="Arial"/>
            </a:endParaRPr>
          </a:p>
          <a:p>
            <a:pPr marL="216000" indent="-207720">
              <a:lnSpc>
                <a:spcPct val="100000"/>
              </a:lnSpc>
              <a:tabLst>
                <a:tab pos="0" algn="l"/>
              </a:tabLst>
            </a:pPr>
            <a:r>
              <a:rPr lang="ru-RU" sz="2000" b="0" strike="noStrike" spc="-1" dirty="0" smtClean="0">
                <a:latin typeface="Arial"/>
              </a:rPr>
              <a:t>Ею</a:t>
            </a:r>
            <a:r>
              <a:rPr lang="ru-RU" sz="2000" b="0" strike="noStrike" spc="-1" baseline="0" dirty="0" smtClean="0">
                <a:latin typeface="Arial"/>
              </a:rPr>
              <a:t> был осуществлен прием смеси полезного сигнала с направления 0 град азимута и помехи – с направления 60 град.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49A5351-5DB4-42E8-8ADE-5DF633D6AC75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0887" cy="3421063"/>
          </a:xfrm>
          <a:prstGeom prst="rect">
            <a:avLst/>
          </a:prstGeom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07720">
              <a:lnSpc>
                <a:spcPct val="100000"/>
              </a:lnSpc>
              <a:tabLst>
                <a:tab pos="0" algn="l"/>
              </a:tabLst>
            </a:pPr>
            <a:r>
              <a:rPr lang="ru-RU" sz="1200" b="0" strike="noStrike" spc="-1" dirty="0" smtClean="0">
                <a:solidFill>
                  <a:srgbClr val="000000"/>
                </a:solidFill>
                <a:latin typeface="+mn-lt"/>
                <a:ea typeface="+mn-ea"/>
              </a:rPr>
              <a:t>Для оценки</a:t>
            </a:r>
            <a:r>
              <a:rPr lang="ru-RU" sz="1200" b="0" strike="noStrike" spc="-1" baseline="0" dirty="0" smtClean="0">
                <a:solidFill>
                  <a:srgbClr val="000000"/>
                </a:solidFill>
                <a:latin typeface="+mn-lt"/>
                <a:ea typeface="+mn-ea"/>
              </a:rPr>
              <a:t> работы адаптивных формирователей луча помимо традиционного расчета ОСШ, применялась одна из техник объективной оценки качества, разборчивости речи. </a:t>
            </a:r>
            <a:endParaRPr lang="ru-RU" sz="1200" b="0" strike="noStrike" spc="-1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 marL="216000" indent="-207720" algn="l">
              <a:lnSpc>
                <a:spcPct val="100000"/>
              </a:lnSpc>
              <a:tabLst>
                <a:tab pos="0" algn="l"/>
              </a:tabLst>
            </a:pPr>
            <a:endParaRPr lang="ru-RU" sz="1200" b="0" strike="noStrike" spc="-1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 marL="216000" indent="-207720">
              <a:lnSpc>
                <a:spcPct val="100000"/>
              </a:lnSpc>
              <a:tabLst>
                <a:tab pos="0" algn="l"/>
              </a:tabLst>
            </a:pPr>
            <a:r>
              <a:rPr lang="ru-RU" sz="1200" b="0" strike="noStrike" spc="-1" dirty="0" smtClean="0">
                <a:solidFill>
                  <a:srgbClr val="000000"/>
                </a:solidFill>
                <a:latin typeface="+mn-lt"/>
                <a:ea typeface="+mn-ea"/>
              </a:rPr>
              <a:t>Для </a:t>
            </a:r>
            <a:r>
              <a:rPr lang="ru-RU" sz="1200" b="0" strike="noStrike" spc="-1" dirty="0">
                <a:solidFill>
                  <a:srgbClr val="000000"/>
                </a:solidFill>
                <a:latin typeface="+mn-lt"/>
                <a:ea typeface="+mn-ea"/>
              </a:rPr>
              <a:t>определения качества передачи речи в PESQ предусмотрено сравнение входного, или эталонного, сигнала с его искаженной версией на выходе системы связи. Этот процесс схематично показан на рисунке. 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E0DD17F-97F5-4E84-BAC2-677E22C25D5B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3360" cy="342036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07720">
              <a:lnSpc>
                <a:spcPct val="100000"/>
              </a:lnSpc>
              <a:tabLst>
                <a:tab pos="0" algn="l"/>
              </a:tabLst>
            </a:pPr>
            <a:r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графики выигрыша в ОСШ от порядка адаптивных фильтров и от числа микрофонов. Тоже самое для выигрыша в PESQ. 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D46E883-34ED-4EC1-9584-904BB03CC24D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85800" y="2130480"/>
            <a:ext cx="776376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73000"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Временные адаптивные алгоритмы пространственной фильтрации в линейных МР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371600" y="3886200"/>
            <a:ext cx="6392160" cy="17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720000" y="4248000"/>
            <a:ext cx="309276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Автор: Усиков Д.А.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720000" y="5112000"/>
            <a:ext cx="6332760" cy="59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Научный руководитель:д. ф.-м. н., доц. Л.И. Аверина 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74680"/>
            <a:ext cx="8220960" cy="113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Результаты моделирования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57200" y="1600200"/>
            <a:ext cx="8220960" cy="451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0960" cy="113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2"/>
          <p:cNvSpPr/>
          <p:nvPr/>
        </p:nvSpPr>
        <p:spPr>
          <a:xfrm>
            <a:off x="457200" y="1600200"/>
            <a:ext cx="8220960" cy="451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74680"/>
            <a:ext cx="8220960" cy="113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2"/>
          <p:cNvSpPr/>
          <p:nvPr/>
        </p:nvSpPr>
        <p:spPr>
          <a:xfrm>
            <a:off x="457200" y="1600200"/>
            <a:ext cx="8220960" cy="451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3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Спасибо за внимание</a:t>
            </a: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459540" y="476672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Цель: </a:t>
            </a:r>
            <a:endParaRPr lang="ru-RU" sz="2000" b="0" strike="noStrike" spc="-1" dirty="0" smtClean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ru-RU" sz="2000" spc="-1" dirty="0" smtClean="0">
                <a:solidFill>
                  <a:srgbClr val="000000"/>
                </a:solidFill>
                <a:latin typeface="Calibri"/>
              </a:rPr>
              <a:t>Изучить основы адаптивной пространственной фильтрации в МР и проверить полученные знания на численном эксперименте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Задачи: </a:t>
            </a:r>
            <a:endParaRPr lang="en-US" sz="2000" b="0" strike="noStrike" spc="-1" dirty="0" smtClean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ru-RU" sz="20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1)рассмотреть 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основные подходы пространственной фильтрации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ru-RU" sz="20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2)рассмотреть 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адаптивные алгоритмы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ru-RU" sz="20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3)рассмотреть 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методы формирования луча 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ru-RU" sz="20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4)смоделировать 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приём сигнала на МР с последующей фильтрацией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ru-RU" sz="20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5)изучить 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литературу по данной </a:t>
            </a:r>
            <a:r>
              <a:rPr lang="ru-RU" sz="20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теме</a:t>
            </a:r>
            <a:endParaRPr lang="en-US" sz="2000" b="0" strike="noStrike" spc="-1" dirty="0" smtClean="0">
              <a:solidFill>
                <a:srgbClr val="000000"/>
              </a:solidFill>
              <a:latin typeface="Calibri"/>
              <a:ea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0960" cy="113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Применение</a:t>
            </a:r>
            <a:endParaRPr lang="ru-RU" sz="4400" b="0" strike="noStrike" spc="-1" dirty="0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57200" y="5798064"/>
            <a:ext cx="2416680" cy="34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Система «Бумеранг»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2949120" y="5954026"/>
            <a:ext cx="3237120" cy="34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Система «SENTRI»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7" y="1450440"/>
            <a:ext cx="1575349" cy="245361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93" y="1844824"/>
            <a:ext cx="2987455" cy="2020437"/>
          </a:xfrm>
          <a:prstGeom prst="rect">
            <a:avLst/>
          </a:prstGeom>
        </p:spPr>
      </p:pic>
      <p:pic>
        <p:nvPicPr>
          <p:cNvPr id="89" name="Рисунок 88"/>
          <p:cNvPicPr/>
          <p:nvPr/>
        </p:nvPicPr>
        <p:blipFill>
          <a:blip r:embed="rId5"/>
          <a:stretch/>
        </p:blipFill>
        <p:spPr>
          <a:xfrm>
            <a:off x="1307447" y="3618366"/>
            <a:ext cx="1632043" cy="1917352"/>
          </a:xfrm>
          <a:prstGeom prst="rect">
            <a:avLst/>
          </a:prstGeom>
          <a:ln>
            <a:noFill/>
          </a:ln>
        </p:spPr>
      </p:pic>
      <p:pic>
        <p:nvPicPr>
          <p:cNvPr id="90" name="Рисунок 89"/>
          <p:cNvPicPr/>
          <p:nvPr/>
        </p:nvPicPr>
        <p:blipFill>
          <a:blip r:embed="rId6"/>
          <a:stretch/>
        </p:blipFill>
        <p:spPr>
          <a:xfrm>
            <a:off x="3707904" y="3835002"/>
            <a:ext cx="2231440" cy="1739310"/>
          </a:xfrm>
          <a:prstGeom prst="rect">
            <a:avLst/>
          </a:prstGeom>
          <a:ln>
            <a:noFill/>
          </a:ln>
        </p:spPr>
      </p:pic>
      <p:pic>
        <p:nvPicPr>
          <p:cNvPr id="13" name="Рисунок 12"/>
          <p:cNvPicPr/>
          <p:nvPr/>
        </p:nvPicPr>
        <p:blipFill>
          <a:blip r:embed="rId7"/>
          <a:stretch/>
        </p:blipFill>
        <p:spPr>
          <a:xfrm>
            <a:off x="6243762" y="2468442"/>
            <a:ext cx="2733120" cy="2733120"/>
          </a:xfrm>
          <a:prstGeom prst="rect">
            <a:avLst/>
          </a:prstGeom>
          <a:ln>
            <a:noFill/>
          </a:ln>
        </p:spPr>
      </p:pic>
      <p:sp>
        <p:nvSpPr>
          <p:cNvPr id="14" name="CustomShape 5"/>
          <p:cNvSpPr/>
          <p:nvPr/>
        </p:nvSpPr>
        <p:spPr>
          <a:xfrm>
            <a:off x="5994620" y="5754130"/>
            <a:ext cx="3093120" cy="7432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Микрофонная решетка для объёмной записи звука</a:t>
            </a: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0960" cy="113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Формирователи луча</a:t>
            </a:r>
            <a:endParaRPr lang="ru-RU" sz="4400" b="0" strike="noStrike" spc="-1" dirty="0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57200" y="1600200"/>
            <a:ext cx="8220960" cy="451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3"/>
          <p:cNvSpPr/>
          <p:nvPr/>
        </p:nvSpPr>
        <p:spPr>
          <a:xfrm>
            <a:off x="381420" y="1997072"/>
            <a:ext cx="3885480" cy="3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Частотный формирователь луча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4821120" y="1997072"/>
            <a:ext cx="4029480" cy="3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Временной формирователь луча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99" name="Рисунок 98"/>
          <p:cNvPicPr/>
          <p:nvPr/>
        </p:nvPicPr>
        <p:blipFill>
          <a:blip r:embed="rId3"/>
          <a:stretch/>
        </p:blipFill>
        <p:spPr>
          <a:xfrm>
            <a:off x="4567680" y="2789160"/>
            <a:ext cx="4536360" cy="2800080"/>
          </a:xfrm>
          <a:prstGeom prst="rect">
            <a:avLst/>
          </a:prstGeom>
          <a:ln>
            <a:noFill/>
          </a:ln>
        </p:spPr>
      </p:pic>
      <p:pic>
        <p:nvPicPr>
          <p:cNvPr id="100" name="Рисунок 99"/>
          <p:cNvPicPr/>
          <p:nvPr/>
        </p:nvPicPr>
        <p:blipFill>
          <a:blip r:embed="rId4"/>
          <a:stretch/>
        </p:blipFill>
        <p:spPr>
          <a:xfrm>
            <a:off x="80640" y="2617752"/>
            <a:ext cx="4487040" cy="2891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274680"/>
            <a:ext cx="8220960" cy="113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Пространственная фильтрация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457200" y="1600200"/>
            <a:ext cx="8220960" cy="451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" name="Группа 6"/>
          <p:cNvGrpSpPr/>
          <p:nvPr/>
        </p:nvGrpSpPr>
        <p:grpSpPr>
          <a:xfrm>
            <a:off x="323528" y="1844824"/>
            <a:ext cx="8589941" cy="3484984"/>
            <a:chOff x="323528" y="1844824"/>
            <a:chExt cx="8589941" cy="3484984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1844824"/>
              <a:ext cx="8589941" cy="3484984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6804248" y="328498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6876256" y="3284984"/>
              <a:ext cx="432048" cy="40069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40252" y="331634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ФЛ</a:t>
              </a:r>
              <a:endParaRPr lang="ru-RU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3754195" y="2605554"/>
              <a:ext cx="493769" cy="40069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01244" y="2636912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МК1</a:t>
              </a:r>
              <a:endParaRPr lang="ru-RU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3747535" y="4077072"/>
              <a:ext cx="493769" cy="40069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01244" y="4077072"/>
              <a:ext cx="654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МК2</a:t>
              </a:r>
              <a:endParaRPr lang="ru-RU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0960" cy="113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Подходы пространственной фильтрации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70128" y="1676752"/>
            <a:ext cx="381384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Arial"/>
              </a:rPr>
              <a:t>Data-independent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4572000" y="1686069"/>
            <a:ext cx="381384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 err="1" smtClean="0">
                <a:solidFill>
                  <a:srgbClr val="000000"/>
                </a:solidFill>
                <a:latin typeface="Arial"/>
              </a:rPr>
              <a:t>Stastically</a:t>
            </a:r>
            <a:r>
              <a:rPr lang="en-US" spc="-1" dirty="0" smtClean="0">
                <a:solidFill>
                  <a:srgbClr val="000000"/>
                </a:solidFill>
                <a:latin typeface="Arial"/>
              </a:rPr>
              <a:t>-optimum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24877"/>
            <a:ext cx="3888432" cy="259228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746" y="2315654"/>
            <a:ext cx="3988750" cy="34176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6120"/>
            <a:ext cx="8220960" cy="113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Линейно ограниченные ФЛ</a:t>
            </a:r>
            <a:endParaRPr lang="ru-RU" sz="4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57200" y="1600200"/>
            <a:ext cx="8220960" cy="451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Прямоугольник 33"/>
          <p:cNvSpPr/>
          <p:nvPr/>
        </p:nvSpPr>
        <p:spPr>
          <a:xfrm>
            <a:off x="467544" y="5057889"/>
            <a:ext cx="85689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LMS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Linear Constrained Least Mean Squares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Фроста</a:t>
            </a: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RLS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Linear Constrained Recursive Least Squares</a:t>
            </a: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467544" y="1755554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Минимизация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-функции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линейными ограничениями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046539"/>
              </p:ext>
            </p:extLst>
          </p:nvPr>
        </p:nvGraphicFramePr>
        <p:xfrm>
          <a:off x="971600" y="2654599"/>
          <a:ext cx="22320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Формула" r:id="rId4" imgW="1511280" imgH="571320" progId="Equation.3">
                  <p:embed/>
                </p:oleObj>
              </mc:Choice>
              <mc:Fallback>
                <p:oleObj name="Формула" r:id="rId4" imgW="15112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654599"/>
                        <a:ext cx="223202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298460"/>
              </p:ext>
            </p:extLst>
          </p:nvPr>
        </p:nvGraphicFramePr>
        <p:xfrm>
          <a:off x="4952282" y="2564905"/>
          <a:ext cx="3262312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Формула" r:id="rId6" imgW="2209680" imgH="698400" progId="Equation.3">
                  <p:embed/>
                </p:oleObj>
              </mc:Choice>
              <mc:Fallback>
                <p:oleObj name="Формула" r:id="rId6" imgW="220968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2282" y="2564905"/>
                        <a:ext cx="3262312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4932040" y="1755554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Минимизация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-функции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линейными ограничениями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Прямая со стрелкой 39"/>
          <p:cNvCxnSpPr/>
          <p:nvPr/>
        </p:nvCxnSpPr>
        <p:spPr>
          <a:xfrm flipH="1">
            <a:off x="2915816" y="1268761"/>
            <a:ext cx="1224136" cy="48679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4139952" y="1268760"/>
            <a:ext cx="1224136" cy="48679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/>
          <p:cNvSpPr/>
          <p:nvPr/>
        </p:nvSpPr>
        <p:spPr>
          <a:xfrm>
            <a:off x="6012160" y="4149080"/>
            <a:ext cx="9909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 RLS</a:t>
            </a:r>
            <a:endParaRPr lang="ru-RU" sz="2000" dirty="0"/>
          </a:p>
        </p:txBody>
      </p:sp>
      <p:cxnSp>
        <p:nvCxnSpPr>
          <p:cNvPr id="47" name="Прямая со стрелкой 46"/>
          <p:cNvCxnSpPr/>
          <p:nvPr/>
        </p:nvCxnSpPr>
        <p:spPr>
          <a:xfrm>
            <a:off x="6457115" y="3531231"/>
            <a:ext cx="0" cy="4766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1654968" y="4149080"/>
            <a:ext cx="10470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 LMS</a:t>
            </a:r>
            <a:endParaRPr lang="ru-RU" sz="2000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2099923" y="3531231"/>
            <a:ext cx="0" cy="4766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274680"/>
            <a:ext cx="8220960" cy="113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Моделирование. Постановка задачи.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114" name="Рисунок 113"/>
          <p:cNvPicPr/>
          <p:nvPr/>
        </p:nvPicPr>
        <p:blipFill>
          <a:blip r:embed="rId3"/>
          <a:stretch/>
        </p:blipFill>
        <p:spPr>
          <a:xfrm>
            <a:off x="4122000" y="2448000"/>
            <a:ext cx="4458600" cy="2355480"/>
          </a:xfrm>
          <a:prstGeom prst="rect">
            <a:avLst/>
          </a:prstGeom>
          <a:ln>
            <a:noFill/>
          </a:ln>
        </p:spPr>
      </p:pic>
      <p:pic>
        <p:nvPicPr>
          <p:cNvPr id="115" name="Рисунок 114"/>
          <p:cNvPicPr/>
          <p:nvPr/>
        </p:nvPicPr>
        <p:blipFill>
          <a:blip r:embed="rId4"/>
          <a:stretch/>
        </p:blipFill>
        <p:spPr>
          <a:xfrm>
            <a:off x="288000" y="1440000"/>
            <a:ext cx="3830760" cy="3652920"/>
          </a:xfrm>
          <a:prstGeom prst="rect">
            <a:avLst/>
          </a:prstGeom>
          <a:ln>
            <a:noFill/>
          </a:ln>
        </p:spPr>
      </p:pic>
      <p:pic>
        <p:nvPicPr>
          <p:cNvPr id="116" name="Рисунок 115"/>
          <p:cNvPicPr/>
          <p:nvPr/>
        </p:nvPicPr>
        <p:blipFill>
          <a:blip r:embed="rId5"/>
          <a:stretch/>
        </p:blipFill>
        <p:spPr>
          <a:xfrm>
            <a:off x="613800" y="5096160"/>
            <a:ext cx="5502960" cy="1565640"/>
          </a:xfrm>
          <a:prstGeom prst="rect">
            <a:avLst/>
          </a:prstGeom>
          <a:ln>
            <a:noFill/>
          </a:ln>
        </p:spPr>
      </p:pic>
      <p:pic>
        <p:nvPicPr>
          <p:cNvPr id="117" name="Рисунок 116"/>
          <p:cNvPicPr/>
          <p:nvPr/>
        </p:nvPicPr>
        <p:blipFill>
          <a:blip r:embed="rId6"/>
          <a:stretch/>
        </p:blipFill>
        <p:spPr>
          <a:xfrm>
            <a:off x="6192000" y="5138640"/>
            <a:ext cx="1796760" cy="1487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422432"/>
            <a:ext cx="8220960" cy="113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"/>
              </a:rPr>
              <a:t>Perceptual Evaluation of Speech Quality (PESQ)</a:t>
            </a:r>
            <a:endParaRPr lang="ru-RU" sz="4400" b="0" strike="noStrike" spc="-1" dirty="0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" y="1600200"/>
            <a:ext cx="8220960" cy="451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0" name="Рисунок 119"/>
          <p:cNvPicPr/>
          <p:nvPr/>
        </p:nvPicPr>
        <p:blipFill>
          <a:blip r:embed="rId3"/>
          <a:stretch/>
        </p:blipFill>
        <p:spPr>
          <a:xfrm>
            <a:off x="1763688" y="2304000"/>
            <a:ext cx="5441400" cy="251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</TotalTime>
  <Words>510</Words>
  <Application>Microsoft Office PowerPoint</Application>
  <PresentationFormat>Экран (4:3)</PresentationFormat>
  <Paragraphs>67</Paragraphs>
  <Slides>12</Slides>
  <Notes>8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Office Theme</vt:lpstr>
      <vt:lpstr>Office Theme</vt:lpstr>
      <vt:lpstr>Формула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Временные адаптивные алгоритмы пространственной фильтрации в линейных МР</dc:title>
  <dc:subject/>
  <dc:creator>dmitr</dc:creator>
  <dc:description/>
  <cp:lastModifiedBy>dmitr</cp:lastModifiedBy>
  <cp:revision>75</cp:revision>
  <dcterms:created xsi:type="dcterms:W3CDTF">2021-03-28T17:22:04Z</dcterms:created>
  <dcterms:modified xsi:type="dcterms:W3CDTF">2021-04-17T11:31:55Z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SPecialiST RePack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8</vt:i4>
  </property>
  <property fmtid="{D5CDD505-2E9C-101B-9397-08002B2CF9AE}" pid="9" name="PresentationFormat">
    <vt:lpwstr>Экран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12</vt:i4>
  </property>
</Properties>
</file>