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5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2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08748" y="6547241"/>
            <a:ext cx="5829300" cy="1752153"/>
          </a:xfrm>
        </p:spPr>
        <p:txBody>
          <a:bodyPr wrap="none" anchor="t">
            <a:normAutofit/>
          </a:bodyPr>
          <a:lstStyle>
            <a:lvl1pPr algn="r">
              <a:defRPr sz="6120" b="0" spc="-191">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408747" y="5617155"/>
            <a:ext cx="5829300" cy="907167"/>
          </a:xfrm>
        </p:spPr>
        <p:txBody>
          <a:bodyPr anchor="b">
            <a:normAutofit/>
          </a:bodyPr>
          <a:lstStyle>
            <a:lvl1pPr marL="0" indent="0" algn="r">
              <a:buNone/>
              <a:defRPr sz="204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16765251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405170"/>
            <a:ext cx="6703695" cy="1201721"/>
          </a:xfrm>
        </p:spPr>
        <p:txBody>
          <a:bodyPr anchor="b"/>
          <a:lstStyle>
            <a:lvl1pPr>
              <a:defRPr sz="2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5365" y="1448225"/>
            <a:ext cx="6703695" cy="4956945"/>
          </a:xfrm>
        </p:spPr>
        <p:txBody>
          <a:bodyPr anchor="t"/>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r>
              <a:rPr lang="en-US" smtClean="0"/>
              <a:t>Click icon to add picture</a:t>
            </a:r>
            <a:endParaRPr lang="en-US" dirty="0"/>
          </a:p>
        </p:txBody>
      </p:sp>
      <p:sp>
        <p:nvSpPr>
          <p:cNvPr id="4" name="Text Placeholder 3"/>
          <p:cNvSpPr>
            <a:spLocks noGrp="1"/>
          </p:cNvSpPr>
          <p:nvPr>
            <p:ph type="body" sz="half" idx="2"/>
          </p:nvPr>
        </p:nvSpPr>
        <p:spPr>
          <a:xfrm>
            <a:off x="535365" y="7606890"/>
            <a:ext cx="6702683" cy="1000959"/>
          </a:xfrm>
        </p:spPr>
        <p:txBody>
          <a:bodyPr/>
          <a:lstStyle>
            <a:lvl1pPr marL="0" indent="0">
              <a:buNone/>
              <a:defRPr sz="102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266516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6"/>
            <a:ext cx="6703695" cy="5183705"/>
          </a:xfrm>
        </p:spPr>
        <p:txBody>
          <a:bodyPr anchor="ctr"/>
          <a:lstStyle>
            <a:lvl1pPr>
              <a:defRPr sz="2040"/>
            </a:lvl1pPr>
          </a:lstStyle>
          <a:p>
            <a:r>
              <a:rPr lang="en-US" smtClean="0"/>
              <a:t>Click to edit Master title style</a:t>
            </a:r>
            <a:endParaRPr lang="en-US" dirty="0"/>
          </a:p>
        </p:txBody>
      </p:sp>
      <p:sp>
        <p:nvSpPr>
          <p:cNvPr id="4" name="Text Placeholder 3"/>
          <p:cNvSpPr>
            <a:spLocks noGrp="1"/>
          </p:cNvSpPr>
          <p:nvPr>
            <p:ph type="body" sz="half" idx="2"/>
          </p:nvPr>
        </p:nvSpPr>
        <p:spPr>
          <a:xfrm>
            <a:off x="535365" y="6584452"/>
            <a:ext cx="6702683" cy="2202678"/>
          </a:xfrm>
        </p:spPr>
        <p:txBody>
          <a:bodyPr anchor="ct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353547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1960" y="535516"/>
            <a:ext cx="5930504" cy="4389593"/>
          </a:xfrm>
        </p:spPr>
        <p:txBody>
          <a:bodyPr anchor="ctr"/>
          <a:lstStyle>
            <a:lvl1pPr>
              <a:defRPr sz="2805"/>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96912" y="4936150"/>
            <a:ext cx="5579590" cy="805153"/>
          </a:xfrm>
        </p:spPr>
        <p:txBody>
          <a:bodyPr anchor="t">
            <a:normAutofit/>
          </a:bodyPr>
          <a:lstStyle>
            <a:lvl1pPr marL="0" indent="0">
              <a:buNone/>
              <a:defRPr sz="893"/>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4" name="Text Placeholder 3"/>
          <p:cNvSpPr>
            <a:spLocks noGrp="1"/>
          </p:cNvSpPr>
          <p:nvPr>
            <p:ph type="body" sz="half" idx="2"/>
          </p:nvPr>
        </p:nvSpPr>
        <p:spPr>
          <a:xfrm>
            <a:off x="534353" y="6602536"/>
            <a:ext cx="6701670" cy="2184594"/>
          </a:xfrm>
        </p:spPr>
        <p:txBody>
          <a:bodyPr anchor="ctr">
            <a:normAutofit/>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
        <p:nvSpPr>
          <p:cNvPr id="9" name="TextBox 8"/>
          <p:cNvSpPr txBox="1"/>
          <p:nvPr/>
        </p:nvSpPr>
        <p:spPr>
          <a:xfrm>
            <a:off x="708291" y="1154009"/>
            <a:ext cx="388620" cy="857671"/>
          </a:xfrm>
          <a:prstGeom prst="rect">
            <a:avLst/>
          </a:prstGeom>
        </p:spPr>
        <p:txBody>
          <a:bodyPr vert="horz" lIns="58293" tIns="29147" rIns="58293" bIns="2914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100" dirty="0">
                <a:solidFill>
                  <a:schemeClr val="tx1"/>
                </a:solidFill>
                <a:effectLst/>
              </a:rPr>
              <a:t>“</a:t>
            </a:r>
          </a:p>
        </p:txBody>
      </p:sp>
      <p:sp>
        <p:nvSpPr>
          <p:cNvPr id="10" name="TextBox 9"/>
          <p:cNvSpPr txBox="1"/>
          <p:nvPr/>
        </p:nvSpPr>
        <p:spPr>
          <a:xfrm>
            <a:off x="6654105" y="4023360"/>
            <a:ext cx="388620" cy="857671"/>
          </a:xfrm>
          <a:prstGeom prst="rect">
            <a:avLst/>
          </a:prstGeom>
        </p:spPr>
        <p:txBody>
          <a:bodyPr vert="horz" lIns="58293" tIns="29147" rIns="58293" bIns="2914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100" dirty="0">
                <a:solidFill>
                  <a:schemeClr val="tx1"/>
                </a:solidFill>
                <a:effectLst/>
              </a:rPr>
              <a:t>”</a:t>
            </a:r>
          </a:p>
        </p:txBody>
      </p:sp>
    </p:spTree>
    <p:extLst>
      <p:ext uri="{BB962C8B-B14F-4D97-AF65-F5344CB8AC3E}">
        <p14:creationId xmlns:p14="http://schemas.microsoft.com/office/powerpoint/2010/main" val="1813977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5365" y="3412887"/>
            <a:ext cx="6703695" cy="3684025"/>
          </a:xfrm>
        </p:spPr>
        <p:txBody>
          <a:bodyPr anchor="b">
            <a:normAutofit/>
          </a:bodyPr>
          <a:lstStyle>
            <a:lvl1pPr>
              <a:defRPr sz="3442"/>
            </a:lvl1pPr>
          </a:lstStyle>
          <a:p>
            <a:r>
              <a:rPr lang="en-US" smtClean="0"/>
              <a:t>Click to edit Master title style</a:t>
            </a:r>
            <a:endParaRPr lang="en-US" dirty="0"/>
          </a:p>
        </p:txBody>
      </p:sp>
      <p:sp>
        <p:nvSpPr>
          <p:cNvPr id="4" name="Text Placeholder 3"/>
          <p:cNvSpPr>
            <a:spLocks noGrp="1"/>
          </p:cNvSpPr>
          <p:nvPr>
            <p:ph type="body" sz="half" idx="2"/>
          </p:nvPr>
        </p:nvSpPr>
        <p:spPr>
          <a:xfrm>
            <a:off x="535365" y="7114185"/>
            <a:ext cx="6702683" cy="1672945"/>
          </a:xfrm>
        </p:spPr>
        <p:txBody>
          <a:bodyPr anchor="t"/>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3101160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34353" y="535519"/>
            <a:ext cx="6703695" cy="1944159"/>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2517" y="2766060"/>
            <a:ext cx="1878628" cy="845184"/>
          </a:xfrm>
        </p:spPr>
        <p:txBody>
          <a:bodyPr anchor="b">
            <a:noAutofit/>
          </a:bodyPr>
          <a:lstStyle>
            <a:lvl1pPr marL="0" indent="0">
              <a:buNone/>
              <a:defRPr sz="153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smtClean="0"/>
              <a:t>Click to edit Master text styles</a:t>
            </a:r>
          </a:p>
        </p:txBody>
      </p:sp>
      <p:sp>
        <p:nvSpPr>
          <p:cNvPr id="8" name="Text Placeholder 3"/>
          <p:cNvSpPr>
            <a:spLocks noGrp="1"/>
          </p:cNvSpPr>
          <p:nvPr>
            <p:ph type="body" sz="half" idx="15"/>
          </p:nvPr>
        </p:nvSpPr>
        <p:spPr>
          <a:xfrm>
            <a:off x="864959" y="3771900"/>
            <a:ext cx="1866186" cy="5264362"/>
          </a:xfrm>
        </p:spPr>
        <p:txBody>
          <a:bodyPr anchor="t">
            <a:normAutofit/>
          </a:bodyPr>
          <a:lstStyle>
            <a:lvl1pPr marL="0" indent="0">
              <a:buNone/>
              <a:defRPr sz="893"/>
            </a:lvl1pPr>
            <a:lvl2pPr marL="291465" indent="0">
              <a:buNone/>
              <a:defRPr sz="765"/>
            </a:lvl2pPr>
            <a:lvl3pPr marL="582930" indent="0">
              <a:buNone/>
              <a:defRPr sz="638"/>
            </a:lvl3pPr>
            <a:lvl4pPr marL="874395" indent="0">
              <a:buNone/>
              <a:defRPr sz="574"/>
            </a:lvl4pPr>
            <a:lvl5pPr marL="1165860" indent="0">
              <a:buNone/>
              <a:defRPr sz="574"/>
            </a:lvl5pPr>
            <a:lvl6pPr marL="1457325" indent="0">
              <a:buNone/>
              <a:defRPr sz="574"/>
            </a:lvl6pPr>
            <a:lvl7pPr marL="1748790" indent="0">
              <a:buNone/>
              <a:defRPr sz="574"/>
            </a:lvl7pPr>
            <a:lvl8pPr marL="2040255" indent="0">
              <a:buNone/>
              <a:defRPr sz="574"/>
            </a:lvl8pPr>
            <a:lvl9pPr marL="2331720" indent="0">
              <a:buNone/>
              <a:defRPr sz="574"/>
            </a:lvl9pPr>
          </a:lstStyle>
          <a:p>
            <a:pPr lvl="0"/>
            <a:r>
              <a:rPr lang="en-US" smtClean="0"/>
              <a:t>Click to edit Master text styles</a:t>
            </a:r>
          </a:p>
        </p:txBody>
      </p:sp>
      <p:sp>
        <p:nvSpPr>
          <p:cNvPr id="9" name="Text Placeholder 4"/>
          <p:cNvSpPr>
            <a:spLocks noGrp="1"/>
          </p:cNvSpPr>
          <p:nvPr>
            <p:ph type="body" sz="quarter" idx="3"/>
          </p:nvPr>
        </p:nvSpPr>
        <p:spPr>
          <a:xfrm>
            <a:off x="2924847" y="2766060"/>
            <a:ext cx="1871854" cy="845184"/>
          </a:xfrm>
        </p:spPr>
        <p:txBody>
          <a:bodyPr vert="horz" lIns="91440" tIns="45720" rIns="91440" bIns="45720" rtlCol="0" anchor="b">
            <a:noAutofit/>
          </a:bodyPr>
          <a:lstStyle>
            <a:lvl1pPr>
              <a:buNone/>
              <a:defRPr lang="en-US" sz="153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2918119" y="3771900"/>
            <a:ext cx="1878582" cy="5264362"/>
          </a:xfrm>
        </p:spPr>
        <p:txBody>
          <a:bodyPr anchor="t">
            <a:normAutofit/>
          </a:bodyPr>
          <a:lstStyle>
            <a:lvl1pPr marL="0" indent="0">
              <a:buNone/>
              <a:defRPr sz="893"/>
            </a:lvl1pPr>
            <a:lvl2pPr marL="291465" indent="0">
              <a:buNone/>
              <a:defRPr sz="765"/>
            </a:lvl2pPr>
            <a:lvl3pPr marL="582930" indent="0">
              <a:buNone/>
              <a:defRPr sz="638"/>
            </a:lvl3pPr>
            <a:lvl4pPr marL="874395" indent="0">
              <a:buNone/>
              <a:defRPr sz="574"/>
            </a:lvl4pPr>
            <a:lvl5pPr marL="1165860" indent="0">
              <a:buNone/>
              <a:defRPr sz="574"/>
            </a:lvl5pPr>
            <a:lvl6pPr marL="1457325" indent="0">
              <a:buNone/>
              <a:defRPr sz="574"/>
            </a:lvl6pPr>
            <a:lvl7pPr marL="1748790" indent="0">
              <a:buNone/>
              <a:defRPr sz="574"/>
            </a:lvl7pPr>
            <a:lvl8pPr marL="2040255" indent="0">
              <a:buNone/>
              <a:defRPr sz="574"/>
            </a:lvl8pPr>
            <a:lvl9pPr marL="2331720" indent="0">
              <a:buNone/>
              <a:defRPr sz="574"/>
            </a:lvl9pPr>
          </a:lstStyle>
          <a:p>
            <a:pPr lvl="0"/>
            <a:r>
              <a:rPr lang="en-US" smtClean="0"/>
              <a:t>Click to edit Master text styles</a:t>
            </a:r>
          </a:p>
        </p:txBody>
      </p:sp>
      <p:sp>
        <p:nvSpPr>
          <p:cNvPr id="11" name="Text Placeholder 4"/>
          <p:cNvSpPr>
            <a:spLocks noGrp="1"/>
          </p:cNvSpPr>
          <p:nvPr>
            <p:ph type="body" sz="quarter" idx="13"/>
          </p:nvPr>
        </p:nvSpPr>
        <p:spPr>
          <a:xfrm>
            <a:off x="4991011" y="2766060"/>
            <a:ext cx="1869222" cy="845184"/>
          </a:xfrm>
        </p:spPr>
        <p:txBody>
          <a:bodyPr vert="horz" lIns="91440" tIns="45720" rIns="91440" bIns="45720" rtlCol="0" anchor="b">
            <a:noAutofit/>
          </a:bodyPr>
          <a:lstStyle>
            <a:lvl1pPr>
              <a:buNone/>
              <a:defRPr lang="en-US" sz="153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4991011" y="3771900"/>
            <a:ext cx="1869222" cy="5264362"/>
          </a:xfrm>
        </p:spPr>
        <p:txBody>
          <a:bodyPr anchor="t">
            <a:normAutofit/>
          </a:bodyPr>
          <a:lstStyle>
            <a:lvl1pPr marL="0" indent="0">
              <a:buNone/>
              <a:defRPr sz="893"/>
            </a:lvl1pPr>
            <a:lvl2pPr marL="291465" indent="0">
              <a:buNone/>
              <a:defRPr sz="765"/>
            </a:lvl2pPr>
            <a:lvl3pPr marL="582930" indent="0">
              <a:buNone/>
              <a:defRPr sz="638"/>
            </a:lvl3pPr>
            <a:lvl4pPr marL="874395" indent="0">
              <a:buNone/>
              <a:defRPr sz="574"/>
            </a:lvl4pPr>
            <a:lvl5pPr marL="1165860" indent="0">
              <a:buNone/>
              <a:defRPr sz="574"/>
            </a:lvl5pPr>
            <a:lvl6pPr marL="1457325" indent="0">
              <a:buNone/>
              <a:defRPr sz="574"/>
            </a:lvl6pPr>
            <a:lvl7pPr marL="1748790" indent="0">
              <a:buNone/>
              <a:defRPr sz="574"/>
            </a:lvl7pPr>
            <a:lvl8pPr marL="2040255" indent="0">
              <a:buNone/>
              <a:defRPr sz="574"/>
            </a:lvl8pPr>
            <a:lvl9pPr marL="2331720" indent="0">
              <a:buNone/>
              <a:defRPr sz="574"/>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1826994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34353" y="535519"/>
            <a:ext cx="6703695" cy="1944159"/>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49205" y="6303005"/>
            <a:ext cx="1874282" cy="845184"/>
          </a:xfrm>
        </p:spPr>
        <p:txBody>
          <a:bodyPr anchor="b">
            <a:noAutofit/>
          </a:bodyPr>
          <a:lstStyle>
            <a:lvl1pPr marL="0" indent="0">
              <a:buNone/>
              <a:defRPr sz="153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smtClean="0"/>
              <a:t>Click to edit Master text styles</a:t>
            </a:r>
          </a:p>
        </p:txBody>
      </p:sp>
      <p:sp>
        <p:nvSpPr>
          <p:cNvPr id="20" name="Picture Placeholder 2"/>
          <p:cNvSpPr>
            <a:spLocks noGrp="1" noChangeAspect="1"/>
          </p:cNvSpPr>
          <p:nvPr>
            <p:ph type="pic" idx="15"/>
          </p:nvPr>
        </p:nvSpPr>
        <p:spPr>
          <a:xfrm>
            <a:off x="849205" y="3309319"/>
            <a:ext cx="1874282"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20"/>
            </a:lvl1pPr>
            <a:lvl2pPr marL="291465" indent="0">
              <a:buNone/>
              <a:defRPr sz="1020"/>
            </a:lvl2pPr>
            <a:lvl3pPr marL="582930" indent="0">
              <a:buNone/>
              <a:defRPr sz="1020"/>
            </a:lvl3pPr>
            <a:lvl4pPr marL="874395" indent="0">
              <a:buNone/>
              <a:defRPr sz="1020"/>
            </a:lvl4pPr>
            <a:lvl5pPr marL="1165860" indent="0">
              <a:buNone/>
              <a:defRPr sz="1020"/>
            </a:lvl5pPr>
            <a:lvl6pPr marL="1457325" indent="0">
              <a:buNone/>
              <a:defRPr sz="1020"/>
            </a:lvl6pPr>
            <a:lvl7pPr marL="1748790" indent="0">
              <a:buNone/>
              <a:defRPr sz="1020"/>
            </a:lvl7pPr>
            <a:lvl8pPr marL="2040255" indent="0">
              <a:buNone/>
              <a:defRPr sz="1020"/>
            </a:lvl8pPr>
            <a:lvl9pPr marL="2331720" indent="0">
              <a:buNone/>
              <a:defRPr sz="1020"/>
            </a:lvl9pPr>
          </a:lstStyle>
          <a:p>
            <a:r>
              <a:rPr lang="en-US" smtClean="0"/>
              <a:t>Click icon to add picture</a:t>
            </a:r>
            <a:endParaRPr lang="en-US" dirty="0"/>
          </a:p>
        </p:txBody>
      </p:sp>
      <p:sp>
        <p:nvSpPr>
          <p:cNvPr id="21" name="Text Placeholder 3"/>
          <p:cNvSpPr>
            <a:spLocks noGrp="1"/>
          </p:cNvSpPr>
          <p:nvPr>
            <p:ph type="body" sz="half" idx="18"/>
          </p:nvPr>
        </p:nvSpPr>
        <p:spPr>
          <a:xfrm>
            <a:off x="849205" y="7148191"/>
            <a:ext cx="1874282" cy="966811"/>
          </a:xfrm>
        </p:spPr>
        <p:txBody>
          <a:bodyPr anchor="t">
            <a:normAutofit/>
          </a:bodyPr>
          <a:lstStyle>
            <a:lvl1pPr marL="0" indent="0">
              <a:buNone/>
              <a:defRPr sz="893"/>
            </a:lvl1pPr>
            <a:lvl2pPr marL="291465" indent="0">
              <a:buNone/>
              <a:defRPr sz="765"/>
            </a:lvl2pPr>
            <a:lvl3pPr marL="582930" indent="0">
              <a:buNone/>
              <a:defRPr sz="638"/>
            </a:lvl3pPr>
            <a:lvl4pPr marL="874395" indent="0">
              <a:buNone/>
              <a:defRPr sz="574"/>
            </a:lvl4pPr>
            <a:lvl5pPr marL="1165860" indent="0">
              <a:buNone/>
              <a:defRPr sz="574"/>
            </a:lvl5pPr>
            <a:lvl6pPr marL="1457325" indent="0">
              <a:buNone/>
              <a:defRPr sz="574"/>
            </a:lvl6pPr>
            <a:lvl7pPr marL="1748790" indent="0">
              <a:buNone/>
              <a:defRPr sz="574"/>
            </a:lvl7pPr>
            <a:lvl8pPr marL="2040255" indent="0">
              <a:buNone/>
              <a:defRPr sz="574"/>
            </a:lvl8pPr>
            <a:lvl9pPr marL="2331720" indent="0">
              <a:buNone/>
              <a:defRPr sz="574"/>
            </a:lvl9pPr>
          </a:lstStyle>
          <a:p>
            <a:pPr lvl="0"/>
            <a:r>
              <a:rPr lang="en-US" smtClean="0"/>
              <a:t>Click to edit Master text styles</a:t>
            </a:r>
          </a:p>
        </p:txBody>
      </p:sp>
      <p:sp>
        <p:nvSpPr>
          <p:cNvPr id="22" name="Text Placeholder 4"/>
          <p:cNvSpPr>
            <a:spLocks noGrp="1"/>
          </p:cNvSpPr>
          <p:nvPr>
            <p:ph type="body" sz="quarter" idx="3"/>
          </p:nvPr>
        </p:nvSpPr>
        <p:spPr>
          <a:xfrm>
            <a:off x="2912736" y="6303005"/>
            <a:ext cx="1868210" cy="845184"/>
          </a:xfrm>
        </p:spPr>
        <p:txBody>
          <a:bodyPr anchor="b">
            <a:noAutofit/>
          </a:bodyPr>
          <a:lstStyle>
            <a:lvl1pPr marL="0" indent="0">
              <a:buNone/>
              <a:defRPr sz="153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smtClean="0"/>
              <a:t>Click to edit Master text styles</a:t>
            </a:r>
          </a:p>
        </p:txBody>
      </p:sp>
      <p:sp>
        <p:nvSpPr>
          <p:cNvPr id="23" name="Picture Placeholder 2"/>
          <p:cNvSpPr>
            <a:spLocks noGrp="1" noChangeAspect="1"/>
          </p:cNvSpPr>
          <p:nvPr>
            <p:ph type="pic" idx="21"/>
          </p:nvPr>
        </p:nvSpPr>
        <p:spPr>
          <a:xfrm>
            <a:off x="2912735" y="3309319"/>
            <a:ext cx="1868210"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20"/>
            </a:lvl1pPr>
            <a:lvl2pPr marL="291465" indent="0">
              <a:buNone/>
              <a:defRPr sz="1020"/>
            </a:lvl2pPr>
            <a:lvl3pPr marL="582930" indent="0">
              <a:buNone/>
              <a:defRPr sz="1020"/>
            </a:lvl3pPr>
            <a:lvl4pPr marL="874395" indent="0">
              <a:buNone/>
              <a:defRPr sz="1020"/>
            </a:lvl4pPr>
            <a:lvl5pPr marL="1165860" indent="0">
              <a:buNone/>
              <a:defRPr sz="1020"/>
            </a:lvl5pPr>
            <a:lvl6pPr marL="1457325" indent="0">
              <a:buNone/>
              <a:defRPr sz="1020"/>
            </a:lvl6pPr>
            <a:lvl7pPr marL="1748790" indent="0">
              <a:buNone/>
              <a:defRPr sz="1020"/>
            </a:lvl7pPr>
            <a:lvl8pPr marL="2040255" indent="0">
              <a:buNone/>
              <a:defRPr sz="1020"/>
            </a:lvl8pPr>
            <a:lvl9pPr marL="2331720" indent="0">
              <a:buNone/>
              <a:defRPr sz="1020"/>
            </a:lvl9pPr>
          </a:lstStyle>
          <a:p>
            <a:r>
              <a:rPr lang="en-US" smtClean="0"/>
              <a:t>Click icon to add picture</a:t>
            </a:r>
            <a:endParaRPr lang="en-US" dirty="0"/>
          </a:p>
        </p:txBody>
      </p:sp>
      <p:sp>
        <p:nvSpPr>
          <p:cNvPr id="24" name="Text Placeholder 3"/>
          <p:cNvSpPr>
            <a:spLocks noGrp="1"/>
          </p:cNvSpPr>
          <p:nvPr>
            <p:ph type="body" sz="half" idx="19"/>
          </p:nvPr>
        </p:nvSpPr>
        <p:spPr>
          <a:xfrm>
            <a:off x="2911874" y="7148189"/>
            <a:ext cx="1870684" cy="966811"/>
          </a:xfrm>
        </p:spPr>
        <p:txBody>
          <a:bodyPr anchor="t">
            <a:normAutofit/>
          </a:bodyPr>
          <a:lstStyle>
            <a:lvl1pPr marL="0" indent="0">
              <a:buNone/>
              <a:defRPr sz="893"/>
            </a:lvl1pPr>
            <a:lvl2pPr marL="291465" indent="0">
              <a:buNone/>
              <a:defRPr sz="765"/>
            </a:lvl2pPr>
            <a:lvl3pPr marL="582930" indent="0">
              <a:buNone/>
              <a:defRPr sz="638"/>
            </a:lvl3pPr>
            <a:lvl4pPr marL="874395" indent="0">
              <a:buNone/>
              <a:defRPr sz="574"/>
            </a:lvl4pPr>
            <a:lvl5pPr marL="1165860" indent="0">
              <a:buNone/>
              <a:defRPr sz="574"/>
            </a:lvl5pPr>
            <a:lvl6pPr marL="1457325" indent="0">
              <a:buNone/>
              <a:defRPr sz="574"/>
            </a:lvl6pPr>
            <a:lvl7pPr marL="1748790" indent="0">
              <a:buNone/>
              <a:defRPr sz="574"/>
            </a:lvl7pPr>
            <a:lvl8pPr marL="2040255" indent="0">
              <a:buNone/>
              <a:defRPr sz="574"/>
            </a:lvl8pPr>
            <a:lvl9pPr marL="2331720" indent="0">
              <a:buNone/>
              <a:defRPr sz="574"/>
            </a:lvl9pPr>
          </a:lstStyle>
          <a:p>
            <a:pPr lvl="0"/>
            <a:r>
              <a:rPr lang="en-US" smtClean="0"/>
              <a:t>Click to edit Master text styles</a:t>
            </a:r>
          </a:p>
        </p:txBody>
      </p:sp>
      <p:sp>
        <p:nvSpPr>
          <p:cNvPr id="25" name="Text Placeholder 4"/>
          <p:cNvSpPr>
            <a:spLocks noGrp="1"/>
          </p:cNvSpPr>
          <p:nvPr>
            <p:ph type="body" sz="quarter" idx="13"/>
          </p:nvPr>
        </p:nvSpPr>
        <p:spPr>
          <a:xfrm>
            <a:off x="4975256" y="6303005"/>
            <a:ext cx="1869222" cy="845184"/>
          </a:xfrm>
        </p:spPr>
        <p:txBody>
          <a:bodyPr anchor="b">
            <a:noAutofit/>
          </a:bodyPr>
          <a:lstStyle>
            <a:lvl1pPr marL="0" indent="0">
              <a:buNone/>
              <a:defRPr sz="153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smtClean="0"/>
              <a:t>Click to edit Master text styles</a:t>
            </a:r>
          </a:p>
        </p:txBody>
      </p:sp>
      <p:sp>
        <p:nvSpPr>
          <p:cNvPr id="26" name="Picture Placeholder 2"/>
          <p:cNvSpPr>
            <a:spLocks noGrp="1" noChangeAspect="1"/>
          </p:cNvSpPr>
          <p:nvPr>
            <p:ph type="pic" idx="22"/>
          </p:nvPr>
        </p:nvSpPr>
        <p:spPr>
          <a:xfrm>
            <a:off x="4975255" y="3309319"/>
            <a:ext cx="1869222"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20"/>
            </a:lvl1pPr>
            <a:lvl2pPr marL="291465" indent="0">
              <a:buNone/>
              <a:defRPr sz="1020"/>
            </a:lvl2pPr>
            <a:lvl3pPr marL="582930" indent="0">
              <a:buNone/>
              <a:defRPr sz="1020"/>
            </a:lvl3pPr>
            <a:lvl4pPr marL="874395" indent="0">
              <a:buNone/>
              <a:defRPr sz="1020"/>
            </a:lvl4pPr>
            <a:lvl5pPr marL="1165860" indent="0">
              <a:buNone/>
              <a:defRPr sz="1020"/>
            </a:lvl5pPr>
            <a:lvl6pPr marL="1457325" indent="0">
              <a:buNone/>
              <a:defRPr sz="1020"/>
            </a:lvl6pPr>
            <a:lvl7pPr marL="1748790" indent="0">
              <a:buNone/>
              <a:defRPr sz="1020"/>
            </a:lvl7pPr>
            <a:lvl8pPr marL="2040255" indent="0">
              <a:buNone/>
              <a:defRPr sz="1020"/>
            </a:lvl8pPr>
            <a:lvl9pPr marL="2331720" indent="0">
              <a:buNone/>
              <a:defRPr sz="1020"/>
            </a:lvl9pPr>
          </a:lstStyle>
          <a:p>
            <a:r>
              <a:rPr lang="en-US" smtClean="0"/>
              <a:t>Click icon to add picture</a:t>
            </a:r>
            <a:endParaRPr lang="en-US" dirty="0"/>
          </a:p>
        </p:txBody>
      </p:sp>
      <p:sp>
        <p:nvSpPr>
          <p:cNvPr id="27" name="Text Placeholder 3"/>
          <p:cNvSpPr>
            <a:spLocks noGrp="1"/>
          </p:cNvSpPr>
          <p:nvPr>
            <p:ph type="body" sz="half" idx="20"/>
          </p:nvPr>
        </p:nvSpPr>
        <p:spPr>
          <a:xfrm>
            <a:off x="4975176" y="7148186"/>
            <a:ext cx="1871698" cy="966811"/>
          </a:xfrm>
        </p:spPr>
        <p:txBody>
          <a:bodyPr anchor="t">
            <a:normAutofit/>
          </a:bodyPr>
          <a:lstStyle>
            <a:lvl1pPr marL="0" indent="0">
              <a:buNone/>
              <a:defRPr sz="893"/>
            </a:lvl1pPr>
            <a:lvl2pPr marL="291465" indent="0">
              <a:buNone/>
              <a:defRPr sz="765"/>
            </a:lvl2pPr>
            <a:lvl3pPr marL="582930" indent="0">
              <a:buNone/>
              <a:defRPr sz="638"/>
            </a:lvl3pPr>
            <a:lvl4pPr marL="874395" indent="0">
              <a:buNone/>
              <a:defRPr sz="574"/>
            </a:lvl4pPr>
            <a:lvl5pPr marL="1165860" indent="0">
              <a:buNone/>
              <a:defRPr sz="574"/>
            </a:lvl5pPr>
            <a:lvl6pPr marL="1457325" indent="0">
              <a:buNone/>
              <a:defRPr sz="574"/>
            </a:lvl6pPr>
            <a:lvl7pPr marL="1748790" indent="0">
              <a:buNone/>
              <a:defRPr sz="574"/>
            </a:lvl7pPr>
            <a:lvl8pPr marL="2040255" indent="0">
              <a:buNone/>
              <a:defRPr sz="574"/>
            </a:lvl8pPr>
            <a:lvl9pPr marL="2331720" indent="0">
              <a:buNone/>
              <a:defRPr sz="574"/>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252497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4050356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216510113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42453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544764" y="6547241"/>
            <a:ext cx="5829300" cy="1752153"/>
          </a:xfrm>
        </p:spPr>
        <p:txBody>
          <a:bodyPr wrap="none" anchor="t">
            <a:normAutofit/>
          </a:bodyPr>
          <a:lstStyle>
            <a:lvl1pPr algn="l">
              <a:defRPr sz="6120" b="0" spc="-191">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544764" y="5617154"/>
            <a:ext cx="5829300" cy="906139"/>
          </a:xfrm>
        </p:spPr>
        <p:txBody>
          <a:bodyPr anchor="b">
            <a:normAutofit/>
          </a:bodyPr>
          <a:lstStyle>
            <a:lvl1pPr marL="0" indent="0" algn="l">
              <a:buNone/>
              <a:defRPr sz="204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136689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14000" y="2677584"/>
            <a:ext cx="3203575"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28898" y="2677584"/>
            <a:ext cx="320915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30703681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14000" y="2465706"/>
            <a:ext cx="3203575" cy="1208404"/>
          </a:xfrm>
        </p:spPr>
        <p:txBody>
          <a:bodyPr anchor="b">
            <a:normAutofit/>
          </a:bodyPr>
          <a:lstStyle>
            <a:lvl1pPr marL="0" indent="0">
              <a:buNone/>
              <a:defRPr sz="17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smtClean="0"/>
              <a:t>Click to edit Master text styles</a:t>
            </a:r>
          </a:p>
        </p:txBody>
      </p:sp>
      <p:sp>
        <p:nvSpPr>
          <p:cNvPr id="4" name="Content Placeholder 3"/>
          <p:cNvSpPr>
            <a:spLocks noGrp="1"/>
          </p:cNvSpPr>
          <p:nvPr>
            <p:ph sz="half" idx="2"/>
          </p:nvPr>
        </p:nvSpPr>
        <p:spPr>
          <a:xfrm>
            <a:off x="714000" y="3674110"/>
            <a:ext cx="3203575"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028898" y="2465706"/>
            <a:ext cx="3210162" cy="1208404"/>
          </a:xfrm>
        </p:spPr>
        <p:txBody>
          <a:bodyPr vert="horz" lIns="91440" tIns="45720" rIns="91440" bIns="45720" rtlCol="0" anchor="b">
            <a:normAutofit/>
          </a:bodyPr>
          <a:lstStyle>
            <a:lvl1pPr>
              <a:buNone/>
              <a:defRPr lang="en-US" sz="17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028898" y="3674110"/>
            <a:ext cx="3210162"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40092482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156840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22217286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smtClean="0"/>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14001" y="3017520"/>
            <a:ext cx="2328166" cy="5590329"/>
          </a:xfrm>
        </p:spPr>
        <p:txBody>
          <a:bodyPr>
            <a:normAutofit/>
          </a:bodyPr>
          <a:lstStyle>
            <a:lvl1pPr marL="0" indent="0">
              <a:buNone/>
              <a:defRPr sz="119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42003297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r>
              <a:rPr lang="en-US" smtClean="0"/>
              <a:t>Click icon to add picture</a:t>
            </a:r>
            <a:endParaRPr lang="en-US" dirty="0"/>
          </a:p>
        </p:txBody>
      </p:sp>
      <p:sp>
        <p:nvSpPr>
          <p:cNvPr id="4" name="Text Placeholder 3"/>
          <p:cNvSpPr>
            <a:spLocks noGrp="1"/>
          </p:cNvSpPr>
          <p:nvPr>
            <p:ph type="body" sz="half" idx="2"/>
          </p:nvPr>
        </p:nvSpPr>
        <p:spPr>
          <a:xfrm>
            <a:off x="714001" y="3017520"/>
            <a:ext cx="2328166" cy="5590329"/>
          </a:xfrm>
        </p:spPr>
        <p:txBody>
          <a:bodyPr>
            <a:normAutofit/>
          </a:bodyPr>
          <a:lstStyle>
            <a:lvl1pPr marL="0" indent="0">
              <a:buNone/>
              <a:defRPr sz="119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100477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14000" y="2677584"/>
            <a:ext cx="6524048" cy="6381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765">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5/31/2020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765">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765">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12700">
              <a:lnSpc>
                <a:spcPct val="100000"/>
              </a:lnSpc>
              <a:spcBef>
                <a:spcPts val="35"/>
              </a:spcBef>
            </a:pPr>
            <a:r>
              <a:rPr lang="en-GB" smtClean="0"/>
              <a:t>https://eu-gb.dataplatform.cloud.ibm.com/data/jupyter2/runtimeenv2/v1/wdpx/service/notebook/conda2py36c0f064ce62174be1847d5d39a2ad78bd/…</a:t>
            </a:r>
            <a:r>
              <a:rPr lang="en-GB" spc="10" smtClean="0"/>
              <a:t> </a:t>
            </a:r>
            <a:fld id="{81D60167-4931-47E6-BA6A-407CBD079E47}" type="slidenum">
              <a:rPr spc="-5" smtClean="0"/>
              <a:t>‹#›</a:t>
            </a:fld>
            <a:r>
              <a:rPr spc="-5" smtClean="0"/>
              <a:t>/129</a:t>
            </a:r>
            <a:endParaRPr spc="-5" dirty="0"/>
          </a:p>
        </p:txBody>
      </p:sp>
    </p:spTree>
    <p:extLst>
      <p:ext uri="{BB962C8B-B14F-4D97-AF65-F5344CB8AC3E}">
        <p14:creationId xmlns:p14="http://schemas.microsoft.com/office/powerpoint/2010/main" val="2702012002"/>
      </p:ext>
    </p:extLst>
  </p:cSld>
  <p:clrMap bg1="dk1" tx1="lt1" bg2="dk2" tx2="lt2" accent1="accent1" accent2="accent2" accent3="accent3" accent4="accent4" accent5="accent5" accent6="accent6" hlink="hlink" folHlink="folHlink"/>
  <p:sldLayoutIdLst>
    <p:sldLayoutId id="2147484551" r:id="rId1"/>
    <p:sldLayoutId id="2147484552" r:id="rId2"/>
    <p:sldLayoutId id="2147484553" r:id="rId3"/>
    <p:sldLayoutId id="2147484554" r:id="rId4"/>
    <p:sldLayoutId id="2147484555" r:id="rId5"/>
    <p:sldLayoutId id="2147484556" r:id="rId6"/>
    <p:sldLayoutId id="2147484557" r:id="rId7"/>
    <p:sldLayoutId id="2147484558" r:id="rId8"/>
    <p:sldLayoutId id="2147484559" r:id="rId9"/>
    <p:sldLayoutId id="2147484560" r:id="rId10"/>
    <p:sldLayoutId id="2147484561" r:id="rId11"/>
    <p:sldLayoutId id="2147484562" r:id="rId12"/>
    <p:sldLayoutId id="2147484563" r:id="rId13"/>
    <p:sldLayoutId id="2147484564" r:id="rId14"/>
    <p:sldLayoutId id="2147484565" r:id="rId15"/>
    <p:sldLayoutId id="2147484566" r:id="rId16"/>
    <p:sldLayoutId id="2147484567" r:id="rId17"/>
  </p:sldLayoutIdLst>
  <p:txStyles>
    <p:titleStyle>
      <a:lvl1pPr algn="l" defTabSz="582930" rtl="0" eaLnBrk="1" latinLnBrk="0" hangingPunct="1">
        <a:lnSpc>
          <a:spcPct val="90000"/>
        </a:lnSpc>
        <a:spcBef>
          <a:spcPct val="0"/>
        </a:spcBef>
        <a:buNone/>
        <a:defRPr sz="374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45733" indent="-145733" algn="l" defTabSz="582930" rtl="0" eaLnBrk="1" latinLnBrk="0" hangingPunct="1">
        <a:lnSpc>
          <a:spcPct val="90000"/>
        </a:lnSpc>
        <a:spcBef>
          <a:spcPts val="638"/>
        </a:spcBef>
        <a:buFont typeface="Arial" panose="020B0604020202020204" pitchFamily="34" charset="0"/>
        <a:buChar char="•"/>
        <a:defRPr sz="204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437198" indent="-145733" algn="l" defTabSz="582930" rtl="0" eaLnBrk="1" latinLnBrk="0" hangingPunct="1">
        <a:lnSpc>
          <a:spcPct val="90000"/>
        </a:lnSpc>
        <a:spcBef>
          <a:spcPts val="319"/>
        </a:spcBef>
        <a:buFont typeface="Arial" panose="020B0604020202020204" pitchFamily="34" charset="0"/>
        <a:buChar char="•"/>
        <a:defRPr sz="17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728663" indent="-145733" algn="l" defTabSz="582930" rtl="0" eaLnBrk="1" latinLnBrk="0" hangingPunct="1">
        <a:lnSpc>
          <a:spcPct val="90000"/>
        </a:lnSpc>
        <a:spcBef>
          <a:spcPts val="319"/>
        </a:spcBef>
        <a:buFont typeface="Arial" panose="020B0604020202020204" pitchFamily="34" charset="0"/>
        <a:buChar char="•"/>
        <a:defRPr sz="136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020128" indent="-145733" algn="l" defTabSz="582930" rtl="0" eaLnBrk="1" latinLnBrk="0" hangingPunct="1">
        <a:lnSpc>
          <a:spcPct val="90000"/>
        </a:lnSpc>
        <a:spcBef>
          <a:spcPts val="319"/>
        </a:spcBef>
        <a:buFont typeface="Arial" panose="020B0604020202020204" pitchFamily="34" charset="0"/>
        <a:buChar char="•"/>
        <a:defRPr sz="119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311593" indent="-145733" algn="l" defTabSz="582930" rtl="0" eaLnBrk="1" latinLnBrk="0" hangingPunct="1">
        <a:lnSpc>
          <a:spcPct val="90000"/>
        </a:lnSpc>
        <a:spcBef>
          <a:spcPts val="319"/>
        </a:spcBef>
        <a:buFont typeface="Arial" panose="020B0604020202020204" pitchFamily="34" charset="0"/>
        <a:buChar char="•"/>
        <a:defRPr sz="119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60305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6pPr>
      <a:lvl7pPr marL="189452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7pPr>
      <a:lvl8pPr marL="218598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8pPr>
      <a:lvl9pPr marL="247745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10" dirty="0"/>
              <a:t> </a:t>
            </a:r>
            <a:fld id="{81D60167-4931-47E6-BA6A-407CBD079E47}" type="slidenum">
              <a:rPr spc="-5" dirty="0"/>
              <a:t>1</a:t>
            </a:fld>
            <a:r>
              <a:rPr spc="-5" dirty="0"/>
              <a:t>/129</a:t>
            </a:r>
          </a:p>
        </p:txBody>
      </p:sp>
      <p:sp>
        <p:nvSpPr>
          <p:cNvPr id="4" name="object 4"/>
          <p:cNvSpPr txBox="1"/>
          <p:nvPr/>
        </p:nvSpPr>
        <p:spPr>
          <a:xfrm>
            <a:off x="542229" y="946244"/>
            <a:ext cx="6668134" cy="5443220"/>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The Battle of Neighborhoods - </a:t>
            </a:r>
            <a:r>
              <a:rPr sz="1950" b="1" spc="-10" dirty="0">
                <a:latin typeface="Arial"/>
                <a:cs typeface="Arial"/>
              </a:rPr>
              <a:t>Week</a:t>
            </a:r>
            <a:r>
              <a:rPr sz="1950" b="1" spc="-50" dirty="0">
                <a:latin typeface="Arial"/>
                <a:cs typeface="Arial"/>
              </a:rPr>
              <a:t> </a:t>
            </a:r>
            <a:r>
              <a:rPr sz="1950" b="1" dirty="0">
                <a:latin typeface="Arial"/>
                <a:cs typeface="Arial"/>
              </a:rPr>
              <a:t>2</a:t>
            </a:r>
            <a:endParaRPr sz="1950">
              <a:latin typeface="Arial"/>
              <a:cs typeface="Arial"/>
            </a:endParaRPr>
          </a:p>
          <a:p>
            <a:pPr>
              <a:lnSpc>
                <a:spcPct val="100000"/>
              </a:lnSpc>
              <a:spcBef>
                <a:spcPts val="40"/>
              </a:spcBef>
            </a:pPr>
            <a:endParaRPr sz="2950">
              <a:latin typeface="Arial"/>
              <a:cs typeface="Arial"/>
            </a:endParaRPr>
          </a:p>
          <a:p>
            <a:pPr marL="12700">
              <a:lnSpc>
                <a:spcPct val="100000"/>
              </a:lnSpc>
            </a:pPr>
            <a:r>
              <a:rPr sz="1950" b="1" dirty="0">
                <a:latin typeface="Arial"/>
                <a:cs typeface="Arial"/>
              </a:rPr>
              <a:t>Problem</a:t>
            </a:r>
            <a:r>
              <a:rPr sz="1950" b="1" spc="-10" dirty="0">
                <a:latin typeface="Arial"/>
                <a:cs typeface="Arial"/>
              </a:rPr>
              <a:t> </a:t>
            </a:r>
            <a:r>
              <a:rPr sz="1950" b="1" dirty="0">
                <a:latin typeface="Arial"/>
                <a:cs typeface="Arial"/>
              </a:rPr>
              <a:t>Background:</a:t>
            </a:r>
            <a:endParaRPr sz="1950">
              <a:latin typeface="Arial"/>
              <a:cs typeface="Arial"/>
            </a:endParaRPr>
          </a:p>
          <a:p>
            <a:pPr marL="12700" marR="203200">
              <a:lnSpc>
                <a:spcPct val="119000"/>
              </a:lnSpc>
              <a:spcBef>
                <a:spcPts val="795"/>
              </a:spcBef>
            </a:pPr>
            <a:r>
              <a:rPr sz="1050" dirty="0">
                <a:latin typeface="Arial"/>
                <a:cs typeface="Arial"/>
              </a:rPr>
              <a:t>The City of New </a:t>
            </a:r>
            <a:r>
              <a:rPr sz="1050" spc="-20" dirty="0">
                <a:latin typeface="Arial"/>
                <a:cs typeface="Arial"/>
              </a:rPr>
              <a:t>York, </a:t>
            </a:r>
            <a:r>
              <a:rPr sz="1050" dirty="0">
                <a:latin typeface="Arial"/>
                <a:cs typeface="Arial"/>
              </a:rPr>
              <a:t>is the most populous city in the United States. It is diverse and is the financial capital</a:t>
            </a:r>
            <a:r>
              <a:rPr sz="1050" spc="-80" dirty="0">
                <a:latin typeface="Arial"/>
                <a:cs typeface="Arial"/>
              </a:rPr>
              <a:t> </a:t>
            </a:r>
            <a:r>
              <a:rPr sz="1050" dirty="0">
                <a:latin typeface="Arial"/>
                <a:cs typeface="Arial"/>
              </a:rPr>
              <a:t>of  USA. It is multicultural. It provides lot of business oppourtunities and business friendly environment. It</a:t>
            </a:r>
            <a:r>
              <a:rPr sz="1050" spc="-75" dirty="0">
                <a:latin typeface="Arial"/>
                <a:cs typeface="Arial"/>
              </a:rPr>
              <a:t> </a:t>
            </a:r>
            <a:r>
              <a:rPr sz="1050" dirty="0">
                <a:latin typeface="Arial"/>
                <a:cs typeface="Arial"/>
              </a:rPr>
              <a:t>has</a:t>
            </a:r>
            <a:endParaRPr sz="1050">
              <a:latin typeface="Arial"/>
              <a:cs typeface="Arial"/>
            </a:endParaRPr>
          </a:p>
          <a:p>
            <a:pPr marL="12700" marR="30480">
              <a:lnSpc>
                <a:spcPct val="119000"/>
              </a:lnSpc>
            </a:pPr>
            <a:r>
              <a:rPr sz="1050" dirty="0">
                <a:latin typeface="Arial"/>
                <a:cs typeface="Arial"/>
              </a:rPr>
              <a:t>attracted many </a:t>
            </a:r>
            <a:r>
              <a:rPr sz="1050" spc="-5" dirty="0">
                <a:latin typeface="Arial"/>
                <a:cs typeface="Arial"/>
              </a:rPr>
              <a:t>different </a:t>
            </a:r>
            <a:r>
              <a:rPr sz="1050" dirty="0">
                <a:latin typeface="Arial"/>
                <a:cs typeface="Arial"/>
              </a:rPr>
              <a:t>players into the market. It is a global hub of business and commerce. The city is a</a:t>
            </a:r>
            <a:r>
              <a:rPr sz="1050" spc="-70" dirty="0">
                <a:latin typeface="Arial"/>
                <a:cs typeface="Arial"/>
              </a:rPr>
              <a:t> </a:t>
            </a:r>
            <a:r>
              <a:rPr sz="1050" dirty="0">
                <a:latin typeface="Arial"/>
                <a:cs typeface="Arial"/>
              </a:rPr>
              <a:t>major  center for banking and finance, retailing, world trade, transportation, tourism, real estate, new media, traditional  media, advertising, legal services, </a:t>
            </a:r>
            <a:r>
              <a:rPr sz="1050" spc="-10" dirty="0">
                <a:latin typeface="Arial"/>
                <a:cs typeface="Arial"/>
              </a:rPr>
              <a:t>accountancy, </a:t>
            </a:r>
            <a:r>
              <a:rPr sz="1050" dirty="0">
                <a:latin typeface="Arial"/>
                <a:cs typeface="Arial"/>
              </a:rPr>
              <a:t>insurance, </a:t>
            </a:r>
            <a:r>
              <a:rPr sz="1050" spc="-10" dirty="0">
                <a:latin typeface="Arial"/>
                <a:cs typeface="Arial"/>
              </a:rPr>
              <a:t>theater, </a:t>
            </a:r>
            <a:r>
              <a:rPr sz="1050" dirty="0">
                <a:latin typeface="Arial"/>
                <a:cs typeface="Arial"/>
              </a:rPr>
              <a:t>fashion, and the arts in the United</a:t>
            </a:r>
            <a:r>
              <a:rPr sz="1050" spc="-10" dirty="0">
                <a:latin typeface="Arial"/>
                <a:cs typeface="Arial"/>
              </a:rPr>
              <a:t> </a:t>
            </a:r>
            <a:r>
              <a:rPr sz="1050" dirty="0">
                <a:latin typeface="Arial"/>
                <a:cs typeface="Arial"/>
              </a:rPr>
              <a:t>States.</a:t>
            </a:r>
            <a:endParaRPr sz="1050">
              <a:latin typeface="Arial"/>
              <a:cs typeface="Arial"/>
            </a:endParaRPr>
          </a:p>
          <a:p>
            <a:pPr>
              <a:lnSpc>
                <a:spcPct val="100000"/>
              </a:lnSpc>
              <a:spcBef>
                <a:spcPts val="15"/>
              </a:spcBef>
            </a:pPr>
            <a:endParaRPr sz="900">
              <a:latin typeface="Arial"/>
              <a:cs typeface="Arial"/>
            </a:endParaRPr>
          </a:p>
          <a:p>
            <a:pPr marL="12700" marR="109855">
              <a:lnSpc>
                <a:spcPct val="119000"/>
              </a:lnSpc>
            </a:pPr>
            <a:r>
              <a:rPr sz="1050" dirty="0">
                <a:latin typeface="Arial"/>
                <a:cs typeface="Arial"/>
              </a:rPr>
              <a:t>This also means that the market is highly competitive. As it is highly developed city so cost of doing business</a:t>
            </a:r>
            <a:r>
              <a:rPr sz="1050" spc="-100" dirty="0">
                <a:latin typeface="Arial"/>
                <a:cs typeface="Arial"/>
              </a:rPr>
              <a:t> </a:t>
            </a:r>
            <a:r>
              <a:rPr sz="1050" dirty="0">
                <a:latin typeface="Arial"/>
                <a:cs typeface="Arial"/>
              </a:rPr>
              <a:t>is  also one of the highest. Thus, any new business venture or expansion needs to be analysed </a:t>
            </a:r>
            <a:r>
              <a:rPr sz="1050" spc="-10" dirty="0">
                <a:latin typeface="Arial"/>
                <a:cs typeface="Arial"/>
              </a:rPr>
              <a:t>carefully.</a:t>
            </a:r>
            <a:r>
              <a:rPr sz="1050" spc="-60" dirty="0">
                <a:latin typeface="Arial"/>
                <a:cs typeface="Arial"/>
              </a:rPr>
              <a:t> </a:t>
            </a:r>
            <a:r>
              <a:rPr sz="1050" dirty="0">
                <a:latin typeface="Arial"/>
                <a:cs typeface="Arial"/>
              </a:rPr>
              <a:t>The</a:t>
            </a:r>
            <a:endParaRPr sz="1050">
              <a:latin typeface="Arial"/>
              <a:cs typeface="Arial"/>
            </a:endParaRPr>
          </a:p>
          <a:p>
            <a:pPr marL="12700" marR="509905">
              <a:lnSpc>
                <a:spcPct val="119000"/>
              </a:lnSpc>
              <a:spcBef>
                <a:spcPts val="5"/>
              </a:spcBef>
            </a:pPr>
            <a:r>
              <a:rPr sz="1050" dirty="0">
                <a:latin typeface="Arial"/>
                <a:cs typeface="Arial"/>
              </a:rPr>
              <a:t>insights derived from analysis will give good understanding of the business environment which help in  strategically targeting the market. This will help in reduction of risk. And the Return on Investment will</a:t>
            </a:r>
            <a:r>
              <a:rPr sz="1050" spc="-100" dirty="0">
                <a:latin typeface="Arial"/>
                <a:cs typeface="Arial"/>
              </a:rPr>
              <a:t> </a:t>
            </a:r>
            <a:r>
              <a:rPr sz="1050" dirty="0">
                <a:latin typeface="Arial"/>
                <a:cs typeface="Arial"/>
              </a:rPr>
              <a:t>be  reasonable.</a:t>
            </a:r>
            <a:endParaRPr sz="1050">
              <a:latin typeface="Arial"/>
              <a:cs typeface="Arial"/>
            </a:endParaRPr>
          </a:p>
          <a:p>
            <a:pPr>
              <a:lnSpc>
                <a:spcPct val="100000"/>
              </a:lnSpc>
              <a:spcBef>
                <a:spcPts val="15"/>
              </a:spcBef>
            </a:pPr>
            <a:endParaRPr sz="900">
              <a:latin typeface="Arial"/>
              <a:cs typeface="Arial"/>
            </a:endParaRPr>
          </a:p>
          <a:p>
            <a:pPr marL="12700" marR="84455">
              <a:lnSpc>
                <a:spcPct val="119000"/>
              </a:lnSpc>
            </a:pPr>
            <a:r>
              <a:rPr sz="1050" spc="-25" dirty="0">
                <a:latin typeface="Arial"/>
                <a:cs typeface="Arial"/>
              </a:rPr>
              <a:t>Your </a:t>
            </a:r>
            <a:r>
              <a:rPr sz="1050" dirty="0">
                <a:latin typeface="Arial"/>
                <a:cs typeface="Arial"/>
              </a:rPr>
              <a:t>friend has spent many years working at various cafes and would like to check various options of setting</a:t>
            </a:r>
            <a:r>
              <a:rPr sz="1050" spc="-75" dirty="0">
                <a:latin typeface="Arial"/>
                <a:cs typeface="Arial"/>
              </a:rPr>
              <a:t> </a:t>
            </a:r>
            <a:r>
              <a:rPr sz="1050" dirty="0">
                <a:latin typeface="Arial"/>
                <a:cs typeface="Arial"/>
              </a:rPr>
              <a:t>up  a cafe in the neaghborhood of the Manhattan or</a:t>
            </a:r>
            <a:r>
              <a:rPr sz="1050" spc="-10" dirty="0">
                <a:latin typeface="Arial"/>
                <a:cs typeface="Arial"/>
              </a:rPr>
              <a:t> </a:t>
            </a:r>
            <a:r>
              <a:rPr sz="1050" dirty="0">
                <a:latin typeface="Arial"/>
                <a:cs typeface="Arial"/>
              </a:rPr>
              <a:t>Bronx.</a:t>
            </a:r>
            <a:endParaRPr sz="1050">
              <a:latin typeface="Arial"/>
              <a:cs typeface="Arial"/>
            </a:endParaRPr>
          </a:p>
          <a:p>
            <a:pPr>
              <a:lnSpc>
                <a:spcPct val="100000"/>
              </a:lnSpc>
              <a:spcBef>
                <a:spcPts val="15"/>
              </a:spcBef>
            </a:pPr>
            <a:endParaRPr sz="900">
              <a:latin typeface="Arial"/>
              <a:cs typeface="Arial"/>
            </a:endParaRPr>
          </a:p>
          <a:p>
            <a:pPr marL="12700" marR="187960">
              <a:lnSpc>
                <a:spcPct val="119000"/>
              </a:lnSpc>
            </a:pPr>
            <a:r>
              <a:rPr sz="1050" spc="-35" dirty="0">
                <a:latin typeface="Arial"/>
                <a:cs typeface="Arial"/>
              </a:rPr>
              <a:t>You </a:t>
            </a:r>
            <a:r>
              <a:rPr sz="1050" dirty="0">
                <a:latin typeface="Arial"/>
                <a:cs typeface="Arial"/>
              </a:rPr>
              <a:t>want to team up with your friend to open up a cafe that serves you know will be successful IF you can</a:t>
            </a:r>
            <a:r>
              <a:rPr sz="1050" spc="-60" dirty="0">
                <a:latin typeface="Arial"/>
                <a:cs typeface="Arial"/>
              </a:rPr>
              <a:t> </a:t>
            </a:r>
            <a:r>
              <a:rPr sz="1050" dirty="0">
                <a:latin typeface="Arial"/>
                <a:cs typeface="Arial"/>
              </a:rPr>
              <a:t>get  people in the</a:t>
            </a:r>
            <a:r>
              <a:rPr sz="1050" spc="-5" dirty="0">
                <a:latin typeface="Arial"/>
                <a:cs typeface="Arial"/>
              </a:rPr>
              <a:t> </a:t>
            </a:r>
            <a:r>
              <a:rPr sz="1050" spc="-15" dirty="0">
                <a:latin typeface="Arial"/>
                <a:cs typeface="Arial"/>
              </a:rPr>
              <a:t>door.</a:t>
            </a:r>
            <a:endParaRPr sz="1050">
              <a:latin typeface="Arial"/>
              <a:cs typeface="Arial"/>
            </a:endParaRPr>
          </a:p>
          <a:p>
            <a:pPr>
              <a:lnSpc>
                <a:spcPct val="100000"/>
              </a:lnSpc>
              <a:spcBef>
                <a:spcPts val="15"/>
              </a:spcBef>
            </a:pPr>
            <a:endParaRPr sz="900">
              <a:latin typeface="Arial"/>
              <a:cs typeface="Arial"/>
            </a:endParaRPr>
          </a:p>
          <a:p>
            <a:pPr marL="12700" marR="140970">
              <a:lnSpc>
                <a:spcPct val="119000"/>
              </a:lnSpc>
            </a:pPr>
            <a:r>
              <a:rPr sz="1050" dirty="0">
                <a:latin typeface="Arial"/>
                <a:cs typeface="Arial"/>
              </a:rPr>
              <a:t>Humans are creatures of habit and you know that because there are many great </a:t>
            </a:r>
            <a:r>
              <a:rPr sz="1050" spc="-5" dirty="0">
                <a:latin typeface="Arial"/>
                <a:cs typeface="Arial"/>
              </a:rPr>
              <a:t>coffee </a:t>
            </a:r>
            <a:r>
              <a:rPr sz="1050" dirty="0">
                <a:latin typeface="Arial"/>
                <a:cs typeface="Arial"/>
              </a:rPr>
              <a:t>shops, you will have</a:t>
            </a:r>
            <a:r>
              <a:rPr sz="1050" spc="-85" dirty="0">
                <a:latin typeface="Arial"/>
                <a:cs typeface="Arial"/>
              </a:rPr>
              <a:t> </a:t>
            </a:r>
            <a:r>
              <a:rPr sz="1050" dirty="0">
                <a:latin typeface="Arial"/>
                <a:cs typeface="Arial"/>
              </a:rPr>
              <a:t>to  open up your store near existing cafes. The reason why it has to be near an existing cafe is that it will reduce  marketing costs - people will come to the area for</a:t>
            </a:r>
            <a:r>
              <a:rPr sz="1050" spc="-10" dirty="0">
                <a:latin typeface="Arial"/>
                <a:cs typeface="Arial"/>
              </a:rPr>
              <a:t> </a:t>
            </a:r>
            <a:r>
              <a:rPr sz="1050" spc="-5" dirty="0">
                <a:latin typeface="Arial"/>
                <a:cs typeface="Arial"/>
              </a:rPr>
              <a:t>coffee.</a:t>
            </a:r>
            <a:endParaRPr sz="1050">
              <a:latin typeface="Arial"/>
              <a:cs typeface="Arial"/>
            </a:endParaRPr>
          </a:p>
          <a:p>
            <a:pPr>
              <a:lnSpc>
                <a:spcPct val="100000"/>
              </a:lnSpc>
              <a:spcBef>
                <a:spcPts val="15"/>
              </a:spcBef>
            </a:pPr>
            <a:endParaRPr sz="900">
              <a:latin typeface="Arial"/>
              <a:cs typeface="Arial"/>
            </a:endParaRPr>
          </a:p>
          <a:p>
            <a:pPr marL="12700" marR="5080">
              <a:lnSpc>
                <a:spcPct val="119000"/>
              </a:lnSpc>
            </a:pPr>
            <a:r>
              <a:rPr sz="1050" spc="-35" dirty="0">
                <a:latin typeface="Arial"/>
                <a:cs typeface="Arial"/>
              </a:rPr>
              <a:t>You </a:t>
            </a:r>
            <a:r>
              <a:rPr sz="1050" dirty="0">
                <a:latin typeface="Arial"/>
                <a:cs typeface="Arial"/>
              </a:rPr>
              <a:t>are deciding whether to open up the cafe in Manhattan or in the Bronx. </a:t>
            </a:r>
            <a:r>
              <a:rPr sz="1050" spc="-10" dirty="0">
                <a:latin typeface="Arial"/>
                <a:cs typeface="Arial"/>
              </a:rPr>
              <a:t>We </a:t>
            </a:r>
            <a:r>
              <a:rPr sz="1050" dirty="0">
                <a:latin typeface="Arial"/>
                <a:cs typeface="Arial"/>
              </a:rPr>
              <a:t>explored Manhattan in module</a:t>
            </a:r>
            <a:r>
              <a:rPr sz="1050" spc="-50" dirty="0">
                <a:latin typeface="Arial"/>
                <a:cs typeface="Arial"/>
              </a:rPr>
              <a:t> </a:t>
            </a:r>
            <a:r>
              <a:rPr sz="1050" dirty="0">
                <a:latin typeface="Arial"/>
                <a:cs typeface="Arial"/>
              </a:rPr>
              <a:t>3,  this capstone will explore clusters in Bronx to see if Cafes are in the top categories of any</a:t>
            </a:r>
            <a:r>
              <a:rPr sz="1050" spc="-45" dirty="0">
                <a:latin typeface="Arial"/>
                <a:cs typeface="Arial"/>
              </a:rPr>
              <a:t> </a:t>
            </a:r>
            <a:r>
              <a:rPr sz="1050" dirty="0">
                <a:latin typeface="Arial"/>
                <a:cs typeface="Arial"/>
              </a:rPr>
              <a:t>clusters.</a:t>
            </a:r>
            <a:endParaRPr sz="105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253220"/>
          </a:xfrm>
          <a:prstGeom prst="rect">
            <a:avLst/>
          </a:prstGeom>
        </p:spPr>
        <p:txBody>
          <a:bodyPr vert="horz" wrap="square" lIns="0" tIns="12700" rIns="0" bIns="0" rtlCol="0">
            <a:spAutoFit/>
          </a:bodyPr>
          <a:lstStyle/>
          <a:p>
            <a:pPr marL="12700">
              <a:lnSpc>
                <a:spcPct val="100000"/>
              </a:lnSpc>
              <a:spcBef>
                <a:spcPts val="100"/>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5" dirty="0">
                <a:latin typeface="Arial"/>
                <a:cs typeface="Arial"/>
              </a:rPr>
              <a:t>'nyu_2451_34572.8',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[-73.86731496814176,</a:t>
            </a:r>
            <a:r>
              <a:rPr sz="1050" spc="25" dirty="0">
                <a:latin typeface="Arial"/>
                <a:cs typeface="Arial"/>
              </a:rPr>
              <a:t> </a:t>
            </a:r>
            <a:r>
              <a:rPr sz="1050" spc="45" dirty="0">
                <a:latin typeface="Arial"/>
                <a:cs typeface="Arial"/>
              </a:rPr>
              <a:t>40.89827261213805]},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'Woodlawn',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65" dirty="0">
                <a:latin typeface="Arial"/>
                <a:cs typeface="Arial"/>
              </a:rPr>
              <a:t>'Woodlawn',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[-73.86731496814176,</a:t>
            </a:r>
            <a:endParaRPr sz="1050">
              <a:latin typeface="Arial"/>
              <a:cs typeface="Arial"/>
            </a:endParaRPr>
          </a:p>
          <a:p>
            <a:pPr marL="232410">
              <a:lnSpc>
                <a:spcPct val="100000"/>
              </a:lnSpc>
              <a:spcBef>
                <a:spcPts val="15"/>
              </a:spcBef>
            </a:pPr>
            <a:r>
              <a:rPr sz="1050" spc="25" dirty="0">
                <a:latin typeface="Arial"/>
                <a:cs typeface="Arial"/>
              </a:rPr>
              <a:t>40.89827261213805,</a:t>
            </a:r>
            <a:endParaRPr sz="1050">
              <a:latin typeface="Arial"/>
              <a:cs typeface="Arial"/>
            </a:endParaRPr>
          </a:p>
          <a:p>
            <a:pPr marL="232410">
              <a:lnSpc>
                <a:spcPct val="100000"/>
              </a:lnSpc>
              <a:spcBef>
                <a:spcPts val="15"/>
              </a:spcBef>
            </a:pPr>
            <a:r>
              <a:rPr sz="1050" spc="35" dirty="0">
                <a:latin typeface="Arial"/>
                <a:cs typeface="Arial"/>
              </a:rPr>
              <a:t>-73.86731496814176,</a:t>
            </a:r>
            <a:endParaRPr sz="1050">
              <a:latin typeface="Arial"/>
              <a:cs typeface="Arial"/>
            </a:endParaRPr>
          </a:p>
          <a:p>
            <a:pPr marL="232410">
              <a:lnSpc>
                <a:spcPct val="100000"/>
              </a:lnSpc>
              <a:spcBef>
                <a:spcPts val="15"/>
              </a:spcBef>
            </a:pPr>
            <a:r>
              <a:rPr sz="1050" spc="55" dirty="0">
                <a:latin typeface="Arial"/>
                <a:cs typeface="Arial"/>
              </a:rPr>
              <a:t>40.89827261213805]}},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5" dirty="0">
                <a:latin typeface="Arial"/>
                <a:cs typeface="Arial"/>
              </a:rPr>
              <a:t>'nyu_2451_34572.9',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[-73.8793907395681,</a:t>
            </a:r>
            <a:r>
              <a:rPr sz="1050" spc="85" dirty="0">
                <a:latin typeface="Arial"/>
                <a:cs typeface="Arial"/>
              </a:rPr>
              <a:t> </a:t>
            </a:r>
            <a:r>
              <a:rPr sz="1050" spc="45" dirty="0">
                <a:latin typeface="Arial"/>
                <a:cs typeface="Arial"/>
              </a:rPr>
              <a:t>40.87722415599446]},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'Norwood',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85" dirty="0">
                <a:latin typeface="Arial"/>
                <a:cs typeface="Arial"/>
              </a:rPr>
              <a:t>'Norwood',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[-73.8793907395681,</a:t>
            </a:r>
            <a:endParaRPr sz="1050">
              <a:latin typeface="Arial"/>
              <a:cs typeface="Arial"/>
            </a:endParaRPr>
          </a:p>
          <a:p>
            <a:pPr marL="232410">
              <a:lnSpc>
                <a:spcPct val="100000"/>
              </a:lnSpc>
              <a:spcBef>
                <a:spcPts val="15"/>
              </a:spcBef>
            </a:pPr>
            <a:r>
              <a:rPr sz="1050" spc="25" dirty="0">
                <a:latin typeface="Arial"/>
                <a:cs typeface="Arial"/>
              </a:rPr>
              <a:t>40.87722415599446,</a:t>
            </a:r>
            <a:endParaRPr sz="1050">
              <a:latin typeface="Arial"/>
              <a:cs typeface="Arial"/>
            </a:endParaRPr>
          </a:p>
          <a:p>
            <a:pPr marL="232410">
              <a:lnSpc>
                <a:spcPct val="100000"/>
              </a:lnSpc>
              <a:spcBef>
                <a:spcPts val="15"/>
              </a:spcBef>
            </a:pPr>
            <a:r>
              <a:rPr sz="1050" spc="35" dirty="0">
                <a:latin typeface="Arial"/>
                <a:cs typeface="Arial"/>
              </a:rPr>
              <a:t>-73.8793907395681,</a:t>
            </a:r>
            <a:endParaRPr sz="1050">
              <a:latin typeface="Arial"/>
              <a:cs typeface="Arial"/>
            </a:endParaRPr>
          </a:p>
          <a:p>
            <a:pPr marL="232410">
              <a:lnSpc>
                <a:spcPct val="100000"/>
              </a:lnSpc>
              <a:spcBef>
                <a:spcPts val="15"/>
              </a:spcBef>
            </a:pPr>
            <a:r>
              <a:rPr sz="1050" spc="55" dirty="0">
                <a:latin typeface="Arial"/>
                <a:cs typeface="Arial"/>
              </a:rPr>
              <a:t>40.87722415599446]}},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[-73.85744642974207,</a:t>
            </a:r>
            <a:r>
              <a:rPr sz="1050" spc="25" dirty="0">
                <a:latin typeface="Arial"/>
                <a:cs typeface="Arial"/>
              </a:rPr>
              <a:t> </a:t>
            </a:r>
            <a:r>
              <a:rPr sz="1050" spc="45" dirty="0">
                <a:latin typeface="Arial"/>
                <a:cs typeface="Arial"/>
              </a:rPr>
              <a:t>40.88103887819211]},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'Williamsbridge',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1984375">
              <a:lnSpc>
                <a:spcPct val="101200"/>
              </a:lnSpc>
            </a:pPr>
            <a:r>
              <a:rPr sz="1050" spc="140" dirty="0">
                <a:latin typeface="Arial"/>
                <a:cs typeface="Arial"/>
              </a:rPr>
              <a:t>'annoline1': </a:t>
            </a:r>
            <a:r>
              <a:rPr sz="1050" spc="135" dirty="0">
                <a:latin typeface="Arial"/>
                <a:cs typeface="Arial"/>
              </a:rPr>
              <a:t>'Williamsbridge',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[-73.85744642974207,</a:t>
            </a:r>
            <a:endParaRPr sz="1050">
              <a:latin typeface="Arial"/>
              <a:cs typeface="Arial"/>
            </a:endParaRPr>
          </a:p>
          <a:p>
            <a:pPr marL="232410">
              <a:lnSpc>
                <a:spcPct val="100000"/>
              </a:lnSpc>
              <a:spcBef>
                <a:spcPts val="15"/>
              </a:spcBef>
            </a:pPr>
            <a:r>
              <a:rPr sz="1050" spc="25" dirty="0">
                <a:latin typeface="Arial"/>
                <a:cs typeface="Arial"/>
              </a:rPr>
              <a:t>40.88103887819211,</a:t>
            </a:r>
            <a:endParaRPr sz="1050">
              <a:latin typeface="Arial"/>
              <a:cs typeface="Arial"/>
            </a:endParaRPr>
          </a:p>
          <a:p>
            <a:pPr marL="232410">
              <a:lnSpc>
                <a:spcPct val="100000"/>
              </a:lnSpc>
              <a:spcBef>
                <a:spcPts val="15"/>
              </a:spcBef>
            </a:pPr>
            <a:r>
              <a:rPr sz="1050" spc="35" dirty="0">
                <a:latin typeface="Arial"/>
                <a:cs typeface="Arial"/>
              </a:rPr>
              <a:t>-73.85744642974207,</a:t>
            </a:r>
            <a:endParaRPr sz="1050">
              <a:latin typeface="Arial"/>
              <a:cs typeface="Arial"/>
            </a:endParaRPr>
          </a:p>
          <a:p>
            <a:pPr marL="232410">
              <a:lnSpc>
                <a:spcPct val="100000"/>
              </a:lnSpc>
              <a:spcBef>
                <a:spcPts val="15"/>
              </a:spcBef>
            </a:pPr>
            <a:r>
              <a:rPr sz="1050" spc="55" dirty="0">
                <a:latin typeface="Arial"/>
                <a:cs typeface="Arial"/>
              </a:rPr>
              <a:t>40.88103887819211]}},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[-73.83579759808117,</a:t>
            </a:r>
            <a:r>
              <a:rPr sz="1050" spc="90" dirty="0">
                <a:latin typeface="Arial"/>
                <a:cs typeface="Arial"/>
              </a:rPr>
              <a:t> </a:t>
            </a:r>
            <a:r>
              <a:rPr sz="1050" spc="45" dirty="0">
                <a:latin typeface="Arial"/>
                <a:cs typeface="Arial"/>
              </a:rPr>
              <a:t>40.866858107252696]},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'Baychester',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20" dirty="0">
                <a:latin typeface="Arial"/>
                <a:cs typeface="Arial"/>
              </a:rPr>
              <a:t>'Baychester',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688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[29]:</a:t>
            </a:r>
            <a:endParaRPr sz="1050">
              <a:latin typeface="Arial"/>
              <a:cs typeface="Arial"/>
            </a:endParaRPr>
          </a:p>
        </p:txBody>
      </p:sp>
      <p:sp>
        <p:nvSpPr>
          <p:cNvPr id="5" name="object 5"/>
          <p:cNvSpPr txBox="1"/>
          <p:nvPr/>
        </p:nvSpPr>
        <p:spPr>
          <a:xfrm>
            <a:off x="1420811" y="429196"/>
            <a:ext cx="5857875" cy="6762750"/>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b="1" spc="50" dirty="0">
                <a:solidFill>
                  <a:srgbClr val="008000"/>
                </a:solidFill>
                <a:latin typeface="Arial"/>
                <a:cs typeface="Arial"/>
              </a:rPr>
              <a:t>def </a:t>
            </a:r>
            <a:r>
              <a:rPr sz="1050" spc="20" dirty="0">
                <a:solidFill>
                  <a:srgbClr val="0000FF"/>
                </a:solidFill>
                <a:latin typeface="Arial"/>
                <a:cs typeface="Arial"/>
              </a:rPr>
              <a:t>getNearbyVenues</a:t>
            </a:r>
            <a:r>
              <a:rPr sz="1050" spc="20" dirty="0">
                <a:solidFill>
                  <a:srgbClr val="333333"/>
                </a:solidFill>
                <a:latin typeface="Arial"/>
                <a:cs typeface="Arial"/>
              </a:rPr>
              <a:t>(names, </a:t>
            </a:r>
            <a:r>
              <a:rPr sz="1050" spc="155" dirty="0">
                <a:solidFill>
                  <a:srgbClr val="333333"/>
                </a:solidFill>
                <a:latin typeface="Arial"/>
                <a:cs typeface="Arial"/>
              </a:rPr>
              <a:t>latitudes, </a:t>
            </a:r>
            <a:r>
              <a:rPr sz="1050" spc="114" dirty="0">
                <a:solidFill>
                  <a:srgbClr val="333333"/>
                </a:solidFill>
                <a:latin typeface="Arial"/>
                <a:cs typeface="Arial"/>
              </a:rPr>
              <a:t>longitudes,</a:t>
            </a:r>
            <a:r>
              <a:rPr sz="1050" spc="245" dirty="0">
                <a:solidFill>
                  <a:srgbClr val="333333"/>
                </a:solidFill>
                <a:latin typeface="Arial"/>
                <a:cs typeface="Arial"/>
              </a:rPr>
              <a:t> </a:t>
            </a:r>
            <a:r>
              <a:rPr sz="1050" spc="85" dirty="0">
                <a:solidFill>
                  <a:srgbClr val="333333"/>
                </a:solidFill>
                <a:latin typeface="Arial"/>
                <a:cs typeface="Arial"/>
              </a:rPr>
              <a:t>radius</a:t>
            </a:r>
            <a:r>
              <a:rPr sz="1050" spc="85" dirty="0">
                <a:solidFill>
                  <a:srgbClr val="666666"/>
                </a:solidFill>
                <a:latin typeface="Arial"/>
                <a:cs typeface="Arial"/>
              </a:rPr>
              <a:t>=500</a:t>
            </a:r>
            <a:r>
              <a:rPr sz="1050" spc="85"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351790">
              <a:lnSpc>
                <a:spcPct val="100000"/>
              </a:lnSpc>
            </a:pPr>
            <a:r>
              <a:rPr sz="1050" spc="114" dirty="0">
                <a:solidFill>
                  <a:srgbClr val="333333"/>
                </a:solidFill>
                <a:latin typeface="Arial"/>
                <a:cs typeface="Arial"/>
              </a:rPr>
              <a:t>venues_list</a:t>
            </a:r>
            <a:r>
              <a:rPr sz="1050" spc="114" dirty="0">
                <a:solidFill>
                  <a:srgbClr val="666666"/>
                </a:solidFill>
                <a:latin typeface="Arial"/>
                <a:cs typeface="Arial"/>
              </a:rPr>
              <a:t>=</a:t>
            </a:r>
            <a:r>
              <a:rPr sz="1050" spc="114" dirty="0">
                <a:solidFill>
                  <a:srgbClr val="333333"/>
                </a:solidFill>
                <a:latin typeface="Arial"/>
                <a:cs typeface="Arial"/>
              </a:rPr>
              <a:t>[]</a:t>
            </a:r>
            <a:endParaRPr sz="1050">
              <a:latin typeface="Arial"/>
              <a:cs typeface="Arial"/>
            </a:endParaRPr>
          </a:p>
          <a:p>
            <a:pPr marL="645160" marR="1395095" indent="-293370">
              <a:lnSpc>
                <a:spcPct val="101200"/>
              </a:lnSpc>
            </a:pPr>
            <a:r>
              <a:rPr sz="1050" b="1" spc="110" dirty="0">
                <a:solidFill>
                  <a:srgbClr val="008000"/>
                </a:solidFill>
                <a:latin typeface="Arial"/>
                <a:cs typeface="Arial"/>
              </a:rPr>
              <a:t>for </a:t>
            </a:r>
            <a:r>
              <a:rPr sz="1050" spc="-10" dirty="0">
                <a:solidFill>
                  <a:srgbClr val="333333"/>
                </a:solidFill>
                <a:latin typeface="Arial"/>
                <a:cs typeface="Arial"/>
              </a:rPr>
              <a:t>name, </a:t>
            </a:r>
            <a:r>
              <a:rPr sz="1050" spc="225" dirty="0">
                <a:solidFill>
                  <a:srgbClr val="333333"/>
                </a:solidFill>
                <a:latin typeface="Arial"/>
                <a:cs typeface="Arial"/>
              </a:rPr>
              <a:t>lat, </a:t>
            </a:r>
            <a:r>
              <a:rPr sz="1050" spc="110" dirty="0">
                <a:solidFill>
                  <a:srgbClr val="333333"/>
                </a:solidFill>
                <a:latin typeface="Arial"/>
                <a:cs typeface="Arial"/>
              </a:rPr>
              <a:t>lng </a:t>
            </a:r>
            <a:r>
              <a:rPr sz="1050" b="1" spc="110" dirty="0">
                <a:solidFill>
                  <a:srgbClr val="7216AB"/>
                </a:solidFill>
                <a:latin typeface="Arial"/>
                <a:cs typeface="Arial"/>
              </a:rPr>
              <a:t>in </a:t>
            </a:r>
            <a:r>
              <a:rPr sz="1050" spc="60" dirty="0">
                <a:solidFill>
                  <a:srgbClr val="008000"/>
                </a:solidFill>
                <a:latin typeface="Arial"/>
                <a:cs typeface="Arial"/>
              </a:rPr>
              <a:t>zip</a:t>
            </a:r>
            <a:r>
              <a:rPr sz="1050" spc="60" dirty="0">
                <a:solidFill>
                  <a:srgbClr val="333333"/>
                </a:solidFill>
                <a:latin typeface="Arial"/>
                <a:cs typeface="Arial"/>
              </a:rPr>
              <a:t>(names, </a:t>
            </a:r>
            <a:r>
              <a:rPr sz="1050" spc="155" dirty="0">
                <a:solidFill>
                  <a:srgbClr val="333333"/>
                </a:solidFill>
                <a:latin typeface="Arial"/>
                <a:cs typeface="Arial"/>
              </a:rPr>
              <a:t>latitudes, </a:t>
            </a:r>
            <a:r>
              <a:rPr sz="1050" spc="120" dirty="0">
                <a:solidFill>
                  <a:srgbClr val="333333"/>
                </a:solidFill>
                <a:latin typeface="Arial"/>
                <a:cs typeface="Arial"/>
              </a:rPr>
              <a:t>longitudes):  </a:t>
            </a:r>
            <a:r>
              <a:rPr sz="1050" spc="85" dirty="0">
                <a:solidFill>
                  <a:srgbClr val="008000"/>
                </a:solidFill>
                <a:latin typeface="Arial"/>
                <a:cs typeface="Arial"/>
              </a:rPr>
              <a:t>print</a:t>
            </a:r>
            <a:r>
              <a:rPr sz="1050" spc="85" dirty="0">
                <a:solidFill>
                  <a:srgbClr val="333333"/>
                </a:solidFill>
                <a:latin typeface="Arial"/>
                <a:cs typeface="Arial"/>
              </a:rPr>
              <a:t>(name)</a:t>
            </a:r>
            <a:endParaRPr sz="1050">
              <a:latin typeface="Arial"/>
              <a:cs typeface="Arial"/>
            </a:endParaRPr>
          </a:p>
          <a:p>
            <a:pPr>
              <a:lnSpc>
                <a:spcPct val="100000"/>
              </a:lnSpc>
              <a:spcBef>
                <a:spcPts val="25"/>
              </a:spcBef>
            </a:pPr>
            <a:endParaRPr sz="1100">
              <a:latin typeface="Arial"/>
              <a:cs typeface="Arial"/>
            </a:endParaRPr>
          </a:p>
          <a:p>
            <a:pPr marL="645160">
              <a:lnSpc>
                <a:spcPct val="100000"/>
              </a:lnSpc>
            </a:pPr>
            <a:r>
              <a:rPr sz="1050" i="1" spc="-10" dirty="0">
                <a:solidFill>
                  <a:srgbClr val="408080"/>
                </a:solidFill>
                <a:latin typeface="Arial"/>
                <a:cs typeface="Arial"/>
              </a:rPr>
              <a:t># </a:t>
            </a:r>
            <a:r>
              <a:rPr sz="1050" i="1" spc="90" dirty="0">
                <a:solidFill>
                  <a:srgbClr val="408080"/>
                </a:solidFill>
                <a:latin typeface="Arial"/>
                <a:cs typeface="Arial"/>
              </a:rPr>
              <a:t>create the </a:t>
            </a:r>
            <a:r>
              <a:rPr sz="1050" i="1" spc="10" dirty="0">
                <a:solidFill>
                  <a:srgbClr val="408080"/>
                </a:solidFill>
                <a:latin typeface="Arial"/>
                <a:cs typeface="Arial"/>
              </a:rPr>
              <a:t>API </a:t>
            </a:r>
            <a:r>
              <a:rPr sz="1050" i="1" spc="75" dirty="0">
                <a:solidFill>
                  <a:srgbClr val="408080"/>
                </a:solidFill>
                <a:latin typeface="Arial"/>
                <a:cs typeface="Arial"/>
              </a:rPr>
              <a:t>request</a:t>
            </a:r>
            <a:r>
              <a:rPr sz="1050" i="1" spc="270" dirty="0">
                <a:solidFill>
                  <a:srgbClr val="408080"/>
                </a:solidFill>
                <a:latin typeface="Arial"/>
                <a:cs typeface="Arial"/>
              </a:rPr>
              <a:t> </a:t>
            </a:r>
            <a:r>
              <a:rPr sz="1050" i="1" spc="-125" dirty="0">
                <a:solidFill>
                  <a:srgbClr val="408080"/>
                </a:solidFill>
                <a:latin typeface="Arial"/>
                <a:cs typeface="Arial"/>
              </a:rPr>
              <a:t>URL</a:t>
            </a:r>
            <a:endParaRPr sz="1050">
              <a:latin typeface="Arial"/>
              <a:cs typeface="Arial"/>
            </a:endParaRPr>
          </a:p>
          <a:p>
            <a:pPr marL="58419" marR="73025" indent="586105">
              <a:lnSpc>
                <a:spcPct val="101200"/>
              </a:lnSpc>
            </a:pPr>
            <a:r>
              <a:rPr sz="1050" spc="185" dirty="0">
                <a:solidFill>
                  <a:srgbClr val="333333"/>
                </a:solidFill>
                <a:latin typeface="Arial"/>
                <a:cs typeface="Arial"/>
              </a:rPr>
              <a:t>url </a:t>
            </a:r>
            <a:r>
              <a:rPr sz="1050" spc="-40" dirty="0">
                <a:solidFill>
                  <a:srgbClr val="666666"/>
                </a:solidFill>
                <a:latin typeface="Arial"/>
                <a:cs typeface="Arial"/>
              </a:rPr>
              <a:t>= </a:t>
            </a:r>
            <a:r>
              <a:rPr sz="1050" spc="105" dirty="0">
                <a:solidFill>
                  <a:srgbClr val="B92020"/>
                </a:solidFill>
                <a:latin typeface="Arial"/>
                <a:cs typeface="Arial"/>
              </a:rPr>
              <a:t>'https://api.foursquare.com/v2/venues/explore?&amp;client_id=</a:t>
            </a:r>
            <a:r>
              <a:rPr sz="1050" b="1" spc="105" dirty="0">
                <a:solidFill>
                  <a:srgbClr val="66374A"/>
                </a:solidFill>
                <a:latin typeface="Arial"/>
                <a:cs typeface="Arial"/>
              </a:rPr>
              <a:t>{}</a:t>
            </a:r>
            <a:r>
              <a:rPr sz="1050" spc="105" dirty="0">
                <a:solidFill>
                  <a:srgbClr val="B92020"/>
                </a:solidFill>
                <a:latin typeface="Arial"/>
                <a:cs typeface="Arial"/>
              </a:rPr>
              <a:t>&amp;clie  </a:t>
            </a:r>
            <a:r>
              <a:rPr sz="1050" spc="110" dirty="0">
                <a:solidFill>
                  <a:srgbClr val="B92020"/>
                </a:solidFill>
                <a:latin typeface="Arial"/>
                <a:cs typeface="Arial"/>
              </a:rPr>
              <a:t>nt_secret=</a:t>
            </a:r>
            <a:r>
              <a:rPr sz="1050" b="1" spc="110" dirty="0">
                <a:solidFill>
                  <a:srgbClr val="66374A"/>
                </a:solidFill>
                <a:latin typeface="Arial"/>
                <a:cs typeface="Arial"/>
              </a:rPr>
              <a:t>{}</a:t>
            </a:r>
            <a:r>
              <a:rPr sz="1050" spc="110" dirty="0">
                <a:solidFill>
                  <a:srgbClr val="B92020"/>
                </a:solidFill>
                <a:latin typeface="Arial"/>
                <a:cs typeface="Arial"/>
              </a:rPr>
              <a:t>&amp;v=</a:t>
            </a:r>
            <a:r>
              <a:rPr sz="1050" b="1" spc="110" dirty="0">
                <a:solidFill>
                  <a:srgbClr val="66374A"/>
                </a:solidFill>
                <a:latin typeface="Arial"/>
                <a:cs typeface="Arial"/>
              </a:rPr>
              <a:t>{}</a:t>
            </a:r>
            <a:r>
              <a:rPr sz="1050" spc="110" dirty="0">
                <a:solidFill>
                  <a:srgbClr val="B92020"/>
                </a:solidFill>
                <a:latin typeface="Arial"/>
                <a:cs typeface="Arial"/>
              </a:rPr>
              <a:t>&amp;ll=</a:t>
            </a:r>
            <a:r>
              <a:rPr sz="1050" b="1" spc="110" dirty="0">
                <a:solidFill>
                  <a:srgbClr val="66374A"/>
                </a:solidFill>
                <a:latin typeface="Arial"/>
                <a:cs typeface="Arial"/>
              </a:rPr>
              <a:t>{}</a:t>
            </a:r>
            <a:r>
              <a:rPr sz="1050" spc="110" dirty="0">
                <a:solidFill>
                  <a:srgbClr val="B92020"/>
                </a:solidFill>
                <a:latin typeface="Arial"/>
                <a:cs typeface="Arial"/>
              </a:rPr>
              <a:t>,</a:t>
            </a:r>
            <a:r>
              <a:rPr sz="1050" b="1" spc="110" dirty="0">
                <a:solidFill>
                  <a:srgbClr val="66374A"/>
                </a:solidFill>
                <a:latin typeface="Arial"/>
                <a:cs typeface="Arial"/>
              </a:rPr>
              <a:t>{}</a:t>
            </a:r>
            <a:r>
              <a:rPr sz="1050" spc="110" dirty="0">
                <a:solidFill>
                  <a:srgbClr val="B92020"/>
                </a:solidFill>
                <a:latin typeface="Arial"/>
                <a:cs typeface="Arial"/>
              </a:rPr>
              <a:t>&amp;radius=</a:t>
            </a:r>
            <a:r>
              <a:rPr sz="1050" b="1" spc="110" dirty="0">
                <a:solidFill>
                  <a:srgbClr val="66374A"/>
                </a:solidFill>
                <a:latin typeface="Arial"/>
                <a:cs typeface="Arial"/>
              </a:rPr>
              <a:t>{}</a:t>
            </a:r>
            <a:r>
              <a:rPr sz="1050" spc="110" dirty="0">
                <a:solidFill>
                  <a:srgbClr val="B92020"/>
                </a:solidFill>
                <a:latin typeface="Arial"/>
                <a:cs typeface="Arial"/>
              </a:rPr>
              <a:t>&amp;limit=</a:t>
            </a:r>
            <a:r>
              <a:rPr sz="1050" b="1" spc="110" dirty="0">
                <a:solidFill>
                  <a:srgbClr val="66374A"/>
                </a:solidFill>
                <a:latin typeface="Arial"/>
                <a:cs typeface="Arial"/>
              </a:rPr>
              <a:t>{}</a:t>
            </a:r>
            <a:r>
              <a:rPr sz="1050" spc="110" dirty="0">
                <a:solidFill>
                  <a:srgbClr val="B92020"/>
                </a:solidFill>
                <a:latin typeface="Arial"/>
                <a:cs typeface="Arial"/>
              </a:rPr>
              <a:t>'</a:t>
            </a:r>
            <a:r>
              <a:rPr sz="1050" spc="110" dirty="0">
                <a:solidFill>
                  <a:srgbClr val="666666"/>
                </a:solidFill>
                <a:latin typeface="Arial"/>
                <a:cs typeface="Arial"/>
              </a:rPr>
              <a:t>.</a:t>
            </a:r>
            <a:r>
              <a:rPr sz="1050" spc="110" dirty="0">
                <a:solidFill>
                  <a:srgbClr val="333333"/>
                </a:solidFill>
                <a:latin typeface="Arial"/>
                <a:cs typeface="Arial"/>
              </a:rPr>
              <a:t>format(</a:t>
            </a:r>
            <a:endParaRPr sz="1050">
              <a:latin typeface="Arial"/>
              <a:cs typeface="Arial"/>
            </a:endParaRPr>
          </a:p>
          <a:p>
            <a:pPr marL="937894">
              <a:lnSpc>
                <a:spcPct val="100000"/>
              </a:lnSpc>
              <a:spcBef>
                <a:spcPts val="15"/>
              </a:spcBef>
            </a:pPr>
            <a:r>
              <a:rPr sz="1050" spc="10" dirty="0">
                <a:solidFill>
                  <a:srgbClr val="333333"/>
                </a:solidFill>
                <a:latin typeface="Arial"/>
                <a:cs typeface="Arial"/>
              </a:rPr>
              <a:t>CLIENT_ID,</a:t>
            </a:r>
            <a:endParaRPr sz="1050">
              <a:latin typeface="Arial"/>
              <a:cs typeface="Arial"/>
            </a:endParaRPr>
          </a:p>
          <a:p>
            <a:pPr marL="937894" marR="3884929">
              <a:lnSpc>
                <a:spcPct val="101200"/>
              </a:lnSpc>
            </a:pPr>
            <a:r>
              <a:rPr sz="1050" spc="-85" dirty="0">
                <a:solidFill>
                  <a:srgbClr val="333333"/>
                </a:solidFill>
                <a:latin typeface="Arial"/>
                <a:cs typeface="Arial"/>
              </a:rPr>
              <a:t>CLIENT_SECRE</a:t>
            </a:r>
            <a:r>
              <a:rPr sz="1050" spc="-90" dirty="0">
                <a:solidFill>
                  <a:srgbClr val="333333"/>
                </a:solidFill>
                <a:latin typeface="Arial"/>
                <a:cs typeface="Arial"/>
              </a:rPr>
              <a:t>T</a:t>
            </a:r>
            <a:r>
              <a:rPr sz="1050" spc="285" dirty="0">
                <a:solidFill>
                  <a:srgbClr val="333333"/>
                </a:solidFill>
                <a:latin typeface="Arial"/>
                <a:cs typeface="Arial"/>
              </a:rPr>
              <a:t>,  </a:t>
            </a:r>
            <a:r>
              <a:rPr sz="1050" spc="-55" dirty="0">
                <a:solidFill>
                  <a:srgbClr val="333333"/>
                </a:solidFill>
                <a:latin typeface="Arial"/>
                <a:cs typeface="Arial"/>
              </a:rPr>
              <a:t>VERSION,</a:t>
            </a:r>
            <a:endParaRPr sz="1050">
              <a:latin typeface="Arial"/>
              <a:cs typeface="Arial"/>
            </a:endParaRPr>
          </a:p>
          <a:p>
            <a:pPr marL="937894" marR="4618355">
              <a:lnSpc>
                <a:spcPct val="101200"/>
              </a:lnSpc>
            </a:pPr>
            <a:r>
              <a:rPr sz="1050" spc="225" dirty="0">
                <a:solidFill>
                  <a:srgbClr val="333333"/>
                </a:solidFill>
                <a:latin typeface="Arial"/>
                <a:cs typeface="Arial"/>
              </a:rPr>
              <a:t>la</a:t>
            </a:r>
            <a:r>
              <a:rPr sz="1050" spc="155" dirty="0">
                <a:solidFill>
                  <a:srgbClr val="333333"/>
                </a:solidFill>
                <a:latin typeface="Arial"/>
                <a:cs typeface="Arial"/>
              </a:rPr>
              <a:t>t</a:t>
            </a:r>
            <a:r>
              <a:rPr sz="1050" spc="285" dirty="0">
                <a:solidFill>
                  <a:srgbClr val="333333"/>
                </a:solidFill>
                <a:latin typeface="Arial"/>
                <a:cs typeface="Arial"/>
              </a:rPr>
              <a:t>,  </a:t>
            </a:r>
            <a:r>
              <a:rPr sz="1050" spc="95" dirty="0">
                <a:solidFill>
                  <a:srgbClr val="333333"/>
                </a:solidFill>
                <a:latin typeface="Arial"/>
                <a:cs typeface="Arial"/>
              </a:rPr>
              <a:t>ln</a:t>
            </a:r>
            <a:r>
              <a:rPr sz="1050" spc="130" dirty="0">
                <a:solidFill>
                  <a:srgbClr val="333333"/>
                </a:solidFill>
                <a:latin typeface="Arial"/>
                <a:cs typeface="Arial"/>
              </a:rPr>
              <a:t>g</a:t>
            </a:r>
            <a:r>
              <a:rPr sz="1050" spc="285" dirty="0">
                <a:solidFill>
                  <a:srgbClr val="333333"/>
                </a:solidFill>
                <a:latin typeface="Arial"/>
                <a:cs typeface="Arial"/>
              </a:rPr>
              <a:t>,</a:t>
            </a:r>
            <a:endParaRPr sz="1050">
              <a:latin typeface="Arial"/>
              <a:cs typeface="Arial"/>
            </a:endParaRPr>
          </a:p>
          <a:p>
            <a:pPr marL="937894" marR="4399280">
              <a:lnSpc>
                <a:spcPct val="101200"/>
              </a:lnSpc>
            </a:pPr>
            <a:r>
              <a:rPr sz="1050" spc="95" dirty="0">
                <a:solidFill>
                  <a:srgbClr val="333333"/>
                </a:solidFill>
                <a:latin typeface="Arial"/>
                <a:cs typeface="Arial"/>
              </a:rPr>
              <a:t>radiu</a:t>
            </a:r>
            <a:r>
              <a:rPr sz="1050" spc="105" dirty="0">
                <a:solidFill>
                  <a:srgbClr val="333333"/>
                </a:solidFill>
                <a:latin typeface="Arial"/>
                <a:cs typeface="Arial"/>
              </a:rPr>
              <a:t>s</a:t>
            </a:r>
            <a:r>
              <a:rPr sz="1050" spc="285" dirty="0">
                <a:solidFill>
                  <a:srgbClr val="333333"/>
                </a:solidFill>
                <a:latin typeface="Arial"/>
                <a:cs typeface="Arial"/>
              </a:rPr>
              <a:t>,  </a:t>
            </a:r>
            <a:r>
              <a:rPr sz="1050" spc="70" dirty="0">
                <a:solidFill>
                  <a:srgbClr val="333333"/>
                </a:solidFill>
                <a:latin typeface="Arial"/>
                <a:cs typeface="Arial"/>
              </a:rPr>
              <a:t>LIMIT)</a:t>
            </a:r>
            <a:endParaRPr sz="1050">
              <a:latin typeface="Arial"/>
              <a:cs typeface="Arial"/>
            </a:endParaRPr>
          </a:p>
          <a:p>
            <a:pPr>
              <a:lnSpc>
                <a:spcPct val="100000"/>
              </a:lnSpc>
              <a:spcBef>
                <a:spcPts val="25"/>
              </a:spcBef>
            </a:pPr>
            <a:endParaRPr sz="1100">
              <a:latin typeface="Arial"/>
              <a:cs typeface="Arial"/>
            </a:endParaRPr>
          </a:p>
          <a:p>
            <a:pPr marL="645160">
              <a:lnSpc>
                <a:spcPct val="100000"/>
              </a:lnSpc>
            </a:pPr>
            <a:r>
              <a:rPr sz="1050" i="1" spc="-10" dirty="0">
                <a:solidFill>
                  <a:srgbClr val="408080"/>
                </a:solidFill>
                <a:latin typeface="Arial"/>
                <a:cs typeface="Arial"/>
              </a:rPr>
              <a:t># </a:t>
            </a:r>
            <a:r>
              <a:rPr sz="1050" i="1" spc="-65" dirty="0">
                <a:solidFill>
                  <a:srgbClr val="408080"/>
                </a:solidFill>
                <a:latin typeface="Arial"/>
                <a:cs typeface="Arial"/>
              </a:rPr>
              <a:t>make </a:t>
            </a:r>
            <a:r>
              <a:rPr sz="1050" i="1" spc="90" dirty="0">
                <a:solidFill>
                  <a:srgbClr val="408080"/>
                </a:solidFill>
                <a:latin typeface="Arial"/>
                <a:cs typeface="Arial"/>
              </a:rPr>
              <a:t>the </a:t>
            </a:r>
            <a:r>
              <a:rPr sz="1050" i="1" spc="-145" dirty="0">
                <a:solidFill>
                  <a:srgbClr val="408080"/>
                </a:solidFill>
                <a:latin typeface="Arial"/>
                <a:cs typeface="Arial"/>
              </a:rPr>
              <a:t>GET</a:t>
            </a:r>
            <a:r>
              <a:rPr sz="1050" i="1" spc="-15" dirty="0">
                <a:solidFill>
                  <a:srgbClr val="408080"/>
                </a:solidFill>
                <a:latin typeface="Arial"/>
                <a:cs typeface="Arial"/>
              </a:rPr>
              <a:t> </a:t>
            </a:r>
            <a:r>
              <a:rPr sz="1050" i="1" spc="75" dirty="0">
                <a:solidFill>
                  <a:srgbClr val="408080"/>
                </a:solidFill>
                <a:latin typeface="Arial"/>
                <a:cs typeface="Arial"/>
              </a:rPr>
              <a:t>request</a:t>
            </a:r>
            <a:endParaRPr sz="1050">
              <a:latin typeface="Arial"/>
              <a:cs typeface="Arial"/>
            </a:endParaRPr>
          </a:p>
          <a:p>
            <a:pPr marL="645160">
              <a:lnSpc>
                <a:spcPct val="100000"/>
              </a:lnSpc>
              <a:spcBef>
                <a:spcPts val="15"/>
              </a:spcBef>
            </a:pPr>
            <a:r>
              <a:rPr sz="1050" spc="135" dirty="0">
                <a:solidFill>
                  <a:srgbClr val="333333"/>
                </a:solidFill>
                <a:latin typeface="Arial"/>
                <a:cs typeface="Arial"/>
              </a:rPr>
              <a:t>results </a:t>
            </a:r>
            <a:r>
              <a:rPr sz="1050" spc="-40" dirty="0">
                <a:solidFill>
                  <a:srgbClr val="666666"/>
                </a:solidFill>
                <a:latin typeface="Arial"/>
                <a:cs typeface="Arial"/>
              </a:rPr>
              <a:t>=</a:t>
            </a:r>
            <a:r>
              <a:rPr sz="1050" spc="50" dirty="0">
                <a:solidFill>
                  <a:srgbClr val="666666"/>
                </a:solidFill>
                <a:latin typeface="Arial"/>
                <a:cs typeface="Arial"/>
              </a:rPr>
              <a:t> </a:t>
            </a:r>
            <a:r>
              <a:rPr sz="1050" spc="140" dirty="0">
                <a:solidFill>
                  <a:srgbClr val="333333"/>
                </a:solidFill>
                <a:latin typeface="Arial"/>
                <a:cs typeface="Arial"/>
              </a:rPr>
              <a:t>requests</a:t>
            </a:r>
            <a:r>
              <a:rPr sz="1050" spc="140" dirty="0">
                <a:solidFill>
                  <a:srgbClr val="666666"/>
                </a:solidFill>
                <a:latin typeface="Arial"/>
                <a:cs typeface="Arial"/>
              </a:rPr>
              <a:t>.</a:t>
            </a:r>
            <a:r>
              <a:rPr sz="1050" spc="140" dirty="0">
                <a:solidFill>
                  <a:srgbClr val="333333"/>
                </a:solidFill>
                <a:latin typeface="Arial"/>
                <a:cs typeface="Arial"/>
              </a:rPr>
              <a:t>get(url)</a:t>
            </a:r>
            <a:r>
              <a:rPr sz="1050" spc="140" dirty="0">
                <a:solidFill>
                  <a:srgbClr val="666666"/>
                </a:solidFill>
                <a:latin typeface="Arial"/>
                <a:cs typeface="Arial"/>
              </a:rPr>
              <a:t>.</a:t>
            </a:r>
            <a:r>
              <a:rPr sz="1050" spc="140" dirty="0">
                <a:solidFill>
                  <a:srgbClr val="333333"/>
                </a:solidFill>
                <a:latin typeface="Arial"/>
                <a:cs typeface="Arial"/>
              </a:rPr>
              <a:t>json()[</a:t>
            </a:r>
            <a:r>
              <a:rPr sz="1050" spc="140" dirty="0">
                <a:solidFill>
                  <a:srgbClr val="B92020"/>
                </a:solidFill>
                <a:latin typeface="Arial"/>
                <a:cs typeface="Arial"/>
              </a:rPr>
              <a:t>"response"</a:t>
            </a:r>
            <a:r>
              <a:rPr sz="1050" spc="140" dirty="0">
                <a:solidFill>
                  <a:srgbClr val="333333"/>
                </a:solidFill>
                <a:latin typeface="Arial"/>
                <a:cs typeface="Arial"/>
              </a:rPr>
              <a:t>][</a:t>
            </a:r>
            <a:r>
              <a:rPr sz="1050" spc="140" dirty="0">
                <a:solidFill>
                  <a:srgbClr val="B92020"/>
                </a:solidFill>
                <a:latin typeface="Arial"/>
                <a:cs typeface="Arial"/>
              </a:rPr>
              <a:t>'groups'</a:t>
            </a:r>
            <a:r>
              <a:rPr sz="1050" spc="140" dirty="0">
                <a:solidFill>
                  <a:srgbClr val="333333"/>
                </a:solidFill>
                <a:latin typeface="Arial"/>
                <a:cs typeface="Arial"/>
              </a:rPr>
              <a:t>][</a:t>
            </a:r>
            <a:r>
              <a:rPr sz="1050" spc="140" dirty="0">
                <a:solidFill>
                  <a:srgbClr val="666666"/>
                </a:solidFill>
                <a:latin typeface="Arial"/>
                <a:cs typeface="Arial"/>
              </a:rPr>
              <a:t>0</a:t>
            </a:r>
            <a:r>
              <a:rPr sz="1050" spc="140" dirty="0">
                <a:solidFill>
                  <a:srgbClr val="333333"/>
                </a:solidFill>
                <a:latin typeface="Arial"/>
                <a:cs typeface="Arial"/>
              </a:rPr>
              <a:t>][</a:t>
            </a:r>
            <a:r>
              <a:rPr sz="1050" spc="140" dirty="0">
                <a:solidFill>
                  <a:srgbClr val="B92020"/>
                </a:solidFill>
                <a:latin typeface="Arial"/>
                <a:cs typeface="Arial"/>
              </a:rPr>
              <a:t>'items'</a:t>
            </a:r>
            <a:r>
              <a:rPr sz="1050" spc="14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645160">
              <a:lnSpc>
                <a:spcPct val="100000"/>
              </a:lnSpc>
            </a:pPr>
            <a:r>
              <a:rPr sz="1050" i="1" spc="-10" dirty="0">
                <a:solidFill>
                  <a:srgbClr val="408080"/>
                </a:solidFill>
                <a:latin typeface="Arial"/>
                <a:cs typeface="Arial"/>
              </a:rPr>
              <a:t># </a:t>
            </a:r>
            <a:r>
              <a:rPr sz="1050" i="1" spc="120" dirty="0">
                <a:solidFill>
                  <a:srgbClr val="408080"/>
                </a:solidFill>
                <a:latin typeface="Arial"/>
                <a:cs typeface="Arial"/>
              </a:rPr>
              <a:t>return </a:t>
            </a:r>
            <a:r>
              <a:rPr sz="1050" i="1" spc="95" dirty="0">
                <a:solidFill>
                  <a:srgbClr val="408080"/>
                </a:solidFill>
                <a:latin typeface="Arial"/>
                <a:cs typeface="Arial"/>
              </a:rPr>
              <a:t>only </a:t>
            </a:r>
            <a:r>
              <a:rPr sz="1050" i="1" spc="110" dirty="0">
                <a:solidFill>
                  <a:srgbClr val="408080"/>
                </a:solidFill>
                <a:latin typeface="Arial"/>
                <a:cs typeface="Arial"/>
              </a:rPr>
              <a:t>relevant </a:t>
            </a:r>
            <a:r>
              <a:rPr sz="1050" i="1" spc="105" dirty="0">
                <a:solidFill>
                  <a:srgbClr val="408080"/>
                </a:solidFill>
                <a:latin typeface="Arial"/>
                <a:cs typeface="Arial"/>
              </a:rPr>
              <a:t>information </a:t>
            </a:r>
            <a:r>
              <a:rPr sz="1050" i="1" spc="165" dirty="0">
                <a:solidFill>
                  <a:srgbClr val="408080"/>
                </a:solidFill>
                <a:latin typeface="Arial"/>
                <a:cs typeface="Arial"/>
              </a:rPr>
              <a:t>for </a:t>
            </a:r>
            <a:r>
              <a:rPr sz="1050" i="1" spc="5" dirty="0">
                <a:solidFill>
                  <a:srgbClr val="408080"/>
                </a:solidFill>
                <a:latin typeface="Arial"/>
                <a:cs typeface="Arial"/>
              </a:rPr>
              <a:t>each </a:t>
            </a:r>
            <a:r>
              <a:rPr sz="1050" i="1" spc="40" dirty="0">
                <a:solidFill>
                  <a:srgbClr val="408080"/>
                </a:solidFill>
                <a:latin typeface="Arial"/>
                <a:cs typeface="Arial"/>
              </a:rPr>
              <a:t>nearby</a:t>
            </a:r>
            <a:r>
              <a:rPr sz="1050" i="1" spc="-120" dirty="0">
                <a:solidFill>
                  <a:srgbClr val="408080"/>
                </a:solidFill>
                <a:latin typeface="Arial"/>
                <a:cs typeface="Arial"/>
              </a:rPr>
              <a:t> </a:t>
            </a:r>
            <a:r>
              <a:rPr sz="1050" i="1" spc="5" dirty="0">
                <a:solidFill>
                  <a:srgbClr val="408080"/>
                </a:solidFill>
                <a:latin typeface="Arial"/>
                <a:cs typeface="Arial"/>
              </a:rPr>
              <a:t>venue</a:t>
            </a:r>
            <a:endParaRPr sz="1050">
              <a:latin typeface="Arial"/>
              <a:cs typeface="Arial"/>
            </a:endParaRPr>
          </a:p>
          <a:p>
            <a:pPr marL="937894" marR="3665220" indent="-293370">
              <a:lnSpc>
                <a:spcPct val="101200"/>
              </a:lnSpc>
            </a:pPr>
            <a:r>
              <a:rPr sz="1050" spc="100" dirty="0">
                <a:solidFill>
                  <a:srgbClr val="333333"/>
                </a:solidFill>
                <a:latin typeface="Arial"/>
                <a:cs typeface="Arial"/>
              </a:rPr>
              <a:t>venues_lis</a:t>
            </a:r>
            <a:r>
              <a:rPr sz="1050" spc="55" dirty="0">
                <a:solidFill>
                  <a:srgbClr val="333333"/>
                </a:solidFill>
                <a:latin typeface="Arial"/>
                <a:cs typeface="Arial"/>
              </a:rPr>
              <a:t>t</a:t>
            </a:r>
            <a:r>
              <a:rPr sz="1050" spc="280" dirty="0">
                <a:solidFill>
                  <a:srgbClr val="666666"/>
                </a:solidFill>
                <a:latin typeface="Arial"/>
                <a:cs typeface="Arial"/>
              </a:rPr>
              <a:t>.</a:t>
            </a:r>
            <a:r>
              <a:rPr sz="1050" spc="-10" dirty="0">
                <a:solidFill>
                  <a:srgbClr val="333333"/>
                </a:solidFill>
                <a:latin typeface="Arial"/>
                <a:cs typeface="Arial"/>
              </a:rPr>
              <a:t>appen</a:t>
            </a:r>
            <a:r>
              <a:rPr sz="1050" spc="-15" dirty="0">
                <a:solidFill>
                  <a:srgbClr val="333333"/>
                </a:solidFill>
                <a:latin typeface="Arial"/>
                <a:cs typeface="Arial"/>
              </a:rPr>
              <a:t>d</a:t>
            </a:r>
            <a:r>
              <a:rPr sz="1050" spc="235" dirty="0">
                <a:solidFill>
                  <a:srgbClr val="333333"/>
                </a:solidFill>
                <a:latin typeface="Arial"/>
                <a:cs typeface="Arial"/>
              </a:rPr>
              <a:t>([(  </a:t>
            </a:r>
            <a:r>
              <a:rPr sz="1050" spc="-10" dirty="0">
                <a:solidFill>
                  <a:srgbClr val="333333"/>
                </a:solidFill>
                <a:latin typeface="Arial"/>
                <a:cs typeface="Arial"/>
              </a:rPr>
              <a:t>name,</a:t>
            </a:r>
            <a:endParaRPr sz="1050">
              <a:latin typeface="Arial"/>
              <a:cs typeface="Arial"/>
            </a:endParaRPr>
          </a:p>
          <a:p>
            <a:pPr marL="937894" marR="4618355">
              <a:lnSpc>
                <a:spcPct val="101200"/>
              </a:lnSpc>
            </a:pPr>
            <a:r>
              <a:rPr sz="1050" spc="225" dirty="0">
                <a:solidFill>
                  <a:srgbClr val="333333"/>
                </a:solidFill>
                <a:latin typeface="Arial"/>
                <a:cs typeface="Arial"/>
              </a:rPr>
              <a:t>la</a:t>
            </a:r>
            <a:r>
              <a:rPr sz="1050" spc="155" dirty="0">
                <a:solidFill>
                  <a:srgbClr val="333333"/>
                </a:solidFill>
                <a:latin typeface="Arial"/>
                <a:cs typeface="Arial"/>
              </a:rPr>
              <a:t>t</a:t>
            </a:r>
            <a:r>
              <a:rPr sz="1050" spc="285" dirty="0">
                <a:solidFill>
                  <a:srgbClr val="333333"/>
                </a:solidFill>
                <a:latin typeface="Arial"/>
                <a:cs typeface="Arial"/>
              </a:rPr>
              <a:t>,  </a:t>
            </a:r>
            <a:r>
              <a:rPr sz="1050" spc="95" dirty="0">
                <a:solidFill>
                  <a:srgbClr val="333333"/>
                </a:solidFill>
                <a:latin typeface="Arial"/>
                <a:cs typeface="Arial"/>
              </a:rPr>
              <a:t>ln</a:t>
            </a:r>
            <a:r>
              <a:rPr sz="1050" spc="130" dirty="0">
                <a:solidFill>
                  <a:srgbClr val="333333"/>
                </a:solidFill>
                <a:latin typeface="Arial"/>
                <a:cs typeface="Arial"/>
              </a:rPr>
              <a:t>g</a:t>
            </a:r>
            <a:r>
              <a:rPr sz="1050" spc="285" dirty="0">
                <a:solidFill>
                  <a:srgbClr val="333333"/>
                </a:solidFill>
                <a:latin typeface="Arial"/>
                <a:cs typeface="Arial"/>
              </a:rPr>
              <a:t>,</a:t>
            </a:r>
            <a:endParaRPr sz="1050">
              <a:latin typeface="Arial"/>
              <a:cs typeface="Arial"/>
            </a:endParaRPr>
          </a:p>
          <a:p>
            <a:pPr marL="937894">
              <a:lnSpc>
                <a:spcPct val="100000"/>
              </a:lnSpc>
              <a:spcBef>
                <a:spcPts val="15"/>
              </a:spcBef>
            </a:pPr>
            <a:r>
              <a:rPr sz="1050" spc="140" dirty="0">
                <a:solidFill>
                  <a:srgbClr val="333333"/>
                </a:solidFill>
                <a:latin typeface="Arial"/>
                <a:cs typeface="Arial"/>
              </a:rPr>
              <a:t>v[</a:t>
            </a:r>
            <a:r>
              <a:rPr sz="1050" spc="140" dirty="0">
                <a:solidFill>
                  <a:srgbClr val="B92020"/>
                </a:solidFill>
                <a:latin typeface="Arial"/>
                <a:cs typeface="Arial"/>
              </a:rPr>
              <a:t>'venue'</a:t>
            </a:r>
            <a:r>
              <a:rPr sz="1050" spc="140" dirty="0">
                <a:solidFill>
                  <a:srgbClr val="333333"/>
                </a:solidFill>
                <a:latin typeface="Arial"/>
                <a:cs typeface="Arial"/>
              </a:rPr>
              <a:t>][</a:t>
            </a:r>
            <a:r>
              <a:rPr sz="1050" spc="140" dirty="0">
                <a:solidFill>
                  <a:srgbClr val="B92020"/>
                </a:solidFill>
                <a:latin typeface="Arial"/>
                <a:cs typeface="Arial"/>
              </a:rPr>
              <a:t>'name'</a:t>
            </a:r>
            <a:r>
              <a:rPr sz="1050" spc="140" dirty="0">
                <a:solidFill>
                  <a:srgbClr val="333333"/>
                </a:solidFill>
                <a:latin typeface="Arial"/>
                <a:cs typeface="Arial"/>
              </a:rPr>
              <a:t>],</a:t>
            </a:r>
            <a:endParaRPr sz="1050">
              <a:latin typeface="Arial"/>
              <a:cs typeface="Arial"/>
            </a:endParaRPr>
          </a:p>
          <a:p>
            <a:pPr marL="937894">
              <a:lnSpc>
                <a:spcPct val="100000"/>
              </a:lnSpc>
              <a:spcBef>
                <a:spcPts val="15"/>
              </a:spcBef>
            </a:pPr>
            <a:r>
              <a:rPr sz="1050" spc="195" dirty="0">
                <a:solidFill>
                  <a:srgbClr val="333333"/>
                </a:solidFill>
                <a:latin typeface="Arial"/>
                <a:cs typeface="Arial"/>
              </a:rPr>
              <a:t>v[</a:t>
            </a:r>
            <a:r>
              <a:rPr sz="1050" spc="195" dirty="0">
                <a:solidFill>
                  <a:srgbClr val="B92020"/>
                </a:solidFill>
                <a:latin typeface="Arial"/>
                <a:cs typeface="Arial"/>
              </a:rPr>
              <a:t>'venue'</a:t>
            </a:r>
            <a:r>
              <a:rPr sz="1050" spc="195" dirty="0">
                <a:solidFill>
                  <a:srgbClr val="333333"/>
                </a:solidFill>
                <a:latin typeface="Arial"/>
                <a:cs typeface="Arial"/>
              </a:rPr>
              <a:t>][</a:t>
            </a:r>
            <a:r>
              <a:rPr sz="1050" spc="195" dirty="0">
                <a:solidFill>
                  <a:srgbClr val="B92020"/>
                </a:solidFill>
                <a:latin typeface="Arial"/>
                <a:cs typeface="Arial"/>
              </a:rPr>
              <a:t>'location'</a:t>
            </a:r>
            <a:r>
              <a:rPr sz="1050" spc="195" dirty="0">
                <a:solidFill>
                  <a:srgbClr val="333333"/>
                </a:solidFill>
                <a:latin typeface="Arial"/>
                <a:cs typeface="Arial"/>
              </a:rPr>
              <a:t>][</a:t>
            </a:r>
            <a:r>
              <a:rPr sz="1050" spc="195" dirty="0">
                <a:solidFill>
                  <a:srgbClr val="B92020"/>
                </a:solidFill>
                <a:latin typeface="Arial"/>
                <a:cs typeface="Arial"/>
              </a:rPr>
              <a:t>'lat'</a:t>
            </a:r>
            <a:r>
              <a:rPr sz="1050" spc="195" dirty="0">
                <a:solidFill>
                  <a:srgbClr val="333333"/>
                </a:solidFill>
                <a:latin typeface="Arial"/>
                <a:cs typeface="Arial"/>
              </a:rPr>
              <a:t>],</a:t>
            </a:r>
            <a:endParaRPr sz="1050">
              <a:latin typeface="Arial"/>
              <a:cs typeface="Arial"/>
            </a:endParaRPr>
          </a:p>
          <a:p>
            <a:pPr marL="937894">
              <a:lnSpc>
                <a:spcPct val="100000"/>
              </a:lnSpc>
              <a:spcBef>
                <a:spcPts val="15"/>
              </a:spcBef>
            </a:pPr>
            <a:r>
              <a:rPr sz="1050" spc="185" dirty="0">
                <a:solidFill>
                  <a:srgbClr val="333333"/>
                </a:solidFill>
                <a:latin typeface="Arial"/>
                <a:cs typeface="Arial"/>
              </a:rPr>
              <a:t>v[</a:t>
            </a:r>
            <a:r>
              <a:rPr sz="1050" spc="185" dirty="0">
                <a:solidFill>
                  <a:srgbClr val="B92020"/>
                </a:solidFill>
                <a:latin typeface="Arial"/>
                <a:cs typeface="Arial"/>
              </a:rPr>
              <a:t>'venue'</a:t>
            </a:r>
            <a:r>
              <a:rPr sz="1050" spc="185" dirty="0">
                <a:solidFill>
                  <a:srgbClr val="333333"/>
                </a:solidFill>
                <a:latin typeface="Arial"/>
                <a:cs typeface="Arial"/>
              </a:rPr>
              <a:t>][</a:t>
            </a:r>
            <a:r>
              <a:rPr sz="1050" spc="185" dirty="0">
                <a:solidFill>
                  <a:srgbClr val="B92020"/>
                </a:solidFill>
                <a:latin typeface="Arial"/>
                <a:cs typeface="Arial"/>
              </a:rPr>
              <a:t>'location'</a:t>
            </a:r>
            <a:r>
              <a:rPr sz="1050" spc="185" dirty="0">
                <a:solidFill>
                  <a:srgbClr val="333333"/>
                </a:solidFill>
                <a:latin typeface="Arial"/>
                <a:cs typeface="Arial"/>
              </a:rPr>
              <a:t>][</a:t>
            </a:r>
            <a:r>
              <a:rPr sz="1050" spc="185" dirty="0">
                <a:solidFill>
                  <a:srgbClr val="B92020"/>
                </a:solidFill>
                <a:latin typeface="Arial"/>
                <a:cs typeface="Arial"/>
              </a:rPr>
              <a:t>'lng'</a:t>
            </a:r>
            <a:r>
              <a:rPr sz="1050" spc="185" dirty="0">
                <a:solidFill>
                  <a:srgbClr val="333333"/>
                </a:solidFill>
                <a:latin typeface="Arial"/>
                <a:cs typeface="Arial"/>
              </a:rPr>
              <a:t>],</a:t>
            </a:r>
            <a:endParaRPr sz="1050">
              <a:latin typeface="Arial"/>
              <a:cs typeface="Arial"/>
            </a:endParaRPr>
          </a:p>
          <a:p>
            <a:pPr marL="937894">
              <a:lnSpc>
                <a:spcPct val="100000"/>
              </a:lnSpc>
              <a:spcBef>
                <a:spcPts val="15"/>
              </a:spcBef>
            </a:pPr>
            <a:r>
              <a:rPr sz="1050" spc="150" dirty="0">
                <a:solidFill>
                  <a:srgbClr val="333333"/>
                </a:solidFill>
                <a:latin typeface="Arial"/>
                <a:cs typeface="Arial"/>
              </a:rPr>
              <a:t>v[</a:t>
            </a:r>
            <a:r>
              <a:rPr sz="1050" spc="150" dirty="0">
                <a:solidFill>
                  <a:srgbClr val="B92020"/>
                </a:solidFill>
                <a:latin typeface="Arial"/>
                <a:cs typeface="Arial"/>
              </a:rPr>
              <a:t>'venue'</a:t>
            </a:r>
            <a:r>
              <a:rPr sz="1050" spc="150" dirty="0">
                <a:solidFill>
                  <a:srgbClr val="333333"/>
                </a:solidFill>
                <a:latin typeface="Arial"/>
                <a:cs typeface="Arial"/>
              </a:rPr>
              <a:t>][</a:t>
            </a:r>
            <a:r>
              <a:rPr sz="1050" spc="150" dirty="0">
                <a:solidFill>
                  <a:srgbClr val="B92020"/>
                </a:solidFill>
                <a:latin typeface="Arial"/>
                <a:cs typeface="Arial"/>
              </a:rPr>
              <a:t>'categories'</a:t>
            </a:r>
            <a:r>
              <a:rPr sz="1050" spc="150" dirty="0">
                <a:solidFill>
                  <a:srgbClr val="333333"/>
                </a:solidFill>
                <a:latin typeface="Arial"/>
                <a:cs typeface="Arial"/>
              </a:rPr>
              <a:t>][</a:t>
            </a:r>
            <a:r>
              <a:rPr sz="1050" spc="150" dirty="0">
                <a:solidFill>
                  <a:srgbClr val="666666"/>
                </a:solidFill>
                <a:latin typeface="Arial"/>
                <a:cs typeface="Arial"/>
              </a:rPr>
              <a:t>0</a:t>
            </a:r>
            <a:r>
              <a:rPr sz="1050" spc="150" dirty="0">
                <a:solidFill>
                  <a:srgbClr val="333333"/>
                </a:solidFill>
                <a:latin typeface="Arial"/>
                <a:cs typeface="Arial"/>
              </a:rPr>
              <a:t>][</a:t>
            </a:r>
            <a:r>
              <a:rPr sz="1050" spc="150" dirty="0">
                <a:solidFill>
                  <a:srgbClr val="B92020"/>
                </a:solidFill>
                <a:latin typeface="Arial"/>
                <a:cs typeface="Arial"/>
              </a:rPr>
              <a:t>'name'</a:t>
            </a:r>
            <a:r>
              <a:rPr sz="1050" spc="150" dirty="0">
                <a:solidFill>
                  <a:srgbClr val="333333"/>
                </a:solidFill>
                <a:latin typeface="Arial"/>
                <a:cs typeface="Arial"/>
              </a:rPr>
              <a:t>]) </a:t>
            </a:r>
            <a:r>
              <a:rPr sz="1050" b="1" spc="110" dirty="0">
                <a:solidFill>
                  <a:srgbClr val="008000"/>
                </a:solidFill>
                <a:latin typeface="Arial"/>
                <a:cs typeface="Arial"/>
              </a:rPr>
              <a:t>for </a:t>
            </a:r>
            <a:r>
              <a:rPr sz="1050" spc="50" dirty="0">
                <a:solidFill>
                  <a:srgbClr val="333333"/>
                </a:solidFill>
                <a:latin typeface="Arial"/>
                <a:cs typeface="Arial"/>
              </a:rPr>
              <a:t>v </a:t>
            </a:r>
            <a:r>
              <a:rPr sz="1050" b="1" spc="110" dirty="0">
                <a:solidFill>
                  <a:srgbClr val="7216AB"/>
                </a:solidFill>
                <a:latin typeface="Arial"/>
                <a:cs typeface="Arial"/>
              </a:rPr>
              <a:t>in</a:t>
            </a:r>
            <a:r>
              <a:rPr sz="1050" b="1" spc="55" dirty="0">
                <a:solidFill>
                  <a:srgbClr val="7216AB"/>
                </a:solidFill>
                <a:latin typeface="Arial"/>
                <a:cs typeface="Arial"/>
              </a:rPr>
              <a:t> </a:t>
            </a:r>
            <a:r>
              <a:rPr sz="1050" spc="160" dirty="0">
                <a:solidFill>
                  <a:srgbClr val="333333"/>
                </a:solidFill>
                <a:latin typeface="Arial"/>
                <a:cs typeface="Arial"/>
              </a:rPr>
              <a:t>results])</a:t>
            </a:r>
            <a:endParaRPr sz="1050">
              <a:latin typeface="Arial"/>
              <a:cs typeface="Arial"/>
            </a:endParaRPr>
          </a:p>
          <a:p>
            <a:pPr>
              <a:lnSpc>
                <a:spcPct val="100000"/>
              </a:lnSpc>
              <a:spcBef>
                <a:spcPts val="25"/>
              </a:spcBef>
            </a:pPr>
            <a:endParaRPr sz="1100">
              <a:latin typeface="Arial"/>
              <a:cs typeface="Arial"/>
            </a:endParaRPr>
          </a:p>
          <a:p>
            <a:pPr marL="351790">
              <a:lnSpc>
                <a:spcPct val="100000"/>
              </a:lnSpc>
            </a:pPr>
            <a:r>
              <a:rPr sz="1050" spc="25" dirty="0">
                <a:solidFill>
                  <a:srgbClr val="333333"/>
                </a:solidFill>
                <a:latin typeface="Arial"/>
                <a:cs typeface="Arial"/>
              </a:rPr>
              <a:t>nearby_venues </a:t>
            </a:r>
            <a:r>
              <a:rPr sz="1050" spc="-40" dirty="0">
                <a:solidFill>
                  <a:srgbClr val="666666"/>
                </a:solidFill>
                <a:latin typeface="Arial"/>
                <a:cs typeface="Arial"/>
              </a:rPr>
              <a:t>= </a:t>
            </a:r>
            <a:r>
              <a:rPr sz="1050" spc="55" dirty="0">
                <a:solidFill>
                  <a:srgbClr val="333333"/>
                </a:solidFill>
                <a:latin typeface="Arial"/>
                <a:cs typeface="Arial"/>
              </a:rPr>
              <a:t>pd</a:t>
            </a:r>
            <a:r>
              <a:rPr sz="1050" spc="55" dirty="0">
                <a:solidFill>
                  <a:srgbClr val="666666"/>
                </a:solidFill>
                <a:latin typeface="Arial"/>
                <a:cs typeface="Arial"/>
              </a:rPr>
              <a:t>.</a:t>
            </a:r>
            <a:r>
              <a:rPr sz="1050" spc="55" dirty="0">
                <a:solidFill>
                  <a:srgbClr val="333333"/>
                </a:solidFill>
                <a:latin typeface="Arial"/>
                <a:cs typeface="Arial"/>
              </a:rPr>
              <a:t>DataFrame([item </a:t>
            </a:r>
            <a:r>
              <a:rPr sz="1050" b="1" spc="110" dirty="0">
                <a:solidFill>
                  <a:srgbClr val="008000"/>
                </a:solidFill>
                <a:latin typeface="Arial"/>
                <a:cs typeface="Arial"/>
              </a:rPr>
              <a:t>for </a:t>
            </a:r>
            <a:r>
              <a:rPr sz="1050" spc="100" dirty="0">
                <a:solidFill>
                  <a:srgbClr val="333333"/>
                </a:solidFill>
                <a:latin typeface="Arial"/>
                <a:cs typeface="Arial"/>
              </a:rPr>
              <a:t>venue_list </a:t>
            </a:r>
            <a:r>
              <a:rPr sz="1050" b="1" spc="110" dirty="0">
                <a:solidFill>
                  <a:srgbClr val="7216AB"/>
                </a:solidFill>
                <a:latin typeface="Arial"/>
                <a:cs typeface="Arial"/>
              </a:rPr>
              <a:t>in </a:t>
            </a:r>
            <a:r>
              <a:rPr sz="1050" spc="95" dirty="0">
                <a:solidFill>
                  <a:srgbClr val="333333"/>
                </a:solidFill>
                <a:latin typeface="Arial"/>
                <a:cs typeface="Arial"/>
              </a:rPr>
              <a:t>venues_list </a:t>
            </a:r>
            <a:r>
              <a:rPr sz="1050" b="1" spc="110" dirty="0">
                <a:solidFill>
                  <a:srgbClr val="008000"/>
                </a:solidFill>
                <a:latin typeface="Arial"/>
                <a:cs typeface="Arial"/>
              </a:rPr>
              <a:t>for</a:t>
            </a:r>
            <a:r>
              <a:rPr sz="1050" b="1" spc="140" dirty="0">
                <a:solidFill>
                  <a:srgbClr val="008000"/>
                </a:solidFill>
                <a:latin typeface="Arial"/>
                <a:cs typeface="Arial"/>
              </a:rPr>
              <a:t> </a:t>
            </a:r>
            <a:r>
              <a:rPr sz="1050" spc="80" dirty="0">
                <a:solidFill>
                  <a:srgbClr val="333333"/>
                </a:solidFill>
                <a:latin typeface="Arial"/>
                <a:cs typeface="Arial"/>
              </a:rPr>
              <a:t>item</a:t>
            </a:r>
            <a:endParaRPr sz="1050">
              <a:latin typeface="Arial"/>
              <a:cs typeface="Arial"/>
            </a:endParaRPr>
          </a:p>
          <a:p>
            <a:pPr marL="58419">
              <a:lnSpc>
                <a:spcPct val="100000"/>
              </a:lnSpc>
              <a:spcBef>
                <a:spcPts val="15"/>
              </a:spcBef>
            </a:pPr>
            <a:r>
              <a:rPr sz="1050" b="1" spc="110" dirty="0">
                <a:solidFill>
                  <a:srgbClr val="7216AB"/>
                </a:solidFill>
                <a:latin typeface="Arial"/>
                <a:cs typeface="Arial"/>
              </a:rPr>
              <a:t>in</a:t>
            </a:r>
            <a:r>
              <a:rPr sz="1050" b="1" spc="280" dirty="0">
                <a:solidFill>
                  <a:srgbClr val="7216AB"/>
                </a:solidFill>
                <a:latin typeface="Arial"/>
                <a:cs typeface="Arial"/>
              </a:rPr>
              <a:t> </a:t>
            </a:r>
            <a:r>
              <a:rPr sz="1050" spc="125" dirty="0">
                <a:solidFill>
                  <a:srgbClr val="333333"/>
                </a:solidFill>
                <a:latin typeface="Arial"/>
                <a:cs typeface="Arial"/>
              </a:rPr>
              <a:t>venue_list])</a:t>
            </a:r>
            <a:endParaRPr sz="1050">
              <a:latin typeface="Arial"/>
              <a:cs typeface="Arial"/>
            </a:endParaRPr>
          </a:p>
          <a:p>
            <a:pPr marL="351790">
              <a:lnSpc>
                <a:spcPct val="100000"/>
              </a:lnSpc>
              <a:spcBef>
                <a:spcPts val="15"/>
              </a:spcBef>
            </a:pPr>
            <a:r>
              <a:rPr sz="1050" spc="30" dirty="0">
                <a:solidFill>
                  <a:srgbClr val="333333"/>
                </a:solidFill>
                <a:latin typeface="Arial"/>
                <a:cs typeface="Arial"/>
              </a:rPr>
              <a:t>nearby_venues</a:t>
            </a:r>
            <a:r>
              <a:rPr sz="1050" spc="30" dirty="0">
                <a:solidFill>
                  <a:srgbClr val="666666"/>
                </a:solidFill>
                <a:latin typeface="Arial"/>
                <a:cs typeface="Arial"/>
              </a:rPr>
              <a:t>.</a:t>
            </a:r>
            <a:r>
              <a:rPr sz="1050" spc="30" dirty="0">
                <a:solidFill>
                  <a:srgbClr val="333333"/>
                </a:solidFill>
                <a:latin typeface="Arial"/>
                <a:cs typeface="Arial"/>
              </a:rPr>
              <a:t>columns </a:t>
            </a:r>
            <a:r>
              <a:rPr sz="1050" spc="-40" dirty="0">
                <a:solidFill>
                  <a:srgbClr val="666666"/>
                </a:solidFill>
                <a:latin typeface="Arial"/>
                <a:cs typeface="Arial"/>
              </a:rPr>
              <a:t>= </a:t>
            </a:r>
            <a:r>
              <a:rPr sz="1050" spc="100" dirty="0">
                <a:solidFill>
                  <a:srgbClr val="333333"/>
                </a:solidFill>
                <a:latin typeface="Arial"/>
                <a:cs typeface="Arial"/>
              </a:rPr>
              <a:t>[</a:t>
            </a:r>
            <a:r>
              <a:rPr sz="1050" spc="100" dirty="0">
                <a:solidFill>
                  <a:srgbClr val="B92020"/>
                </a:solidFill>
                <a:latin typeface="Arial"/>
                <a:cs typeface="Arial"/>
              </a:rPr>
              <a:t>'Neighborhood'</a:t>
            </a:r>
            <a:r>
              <a:rPr sz="1050" spc="100" dirty="0">
                <a:solidFill>
                  <a:srgbClr val="333333"/>
                </a:solidFill>
                <a:latin typeface="Arial"/>
                <a:cs typeface="Arial"/>
              </a:rPr>
              <a:t>,</a:t>
            </a:r>
            <a:endParaRPr sz="1050">
              <a:latin typeface="Arial"/>
              <a:cs typeface="Arial"/>
            </a:endParaRPr>
          </a:p>
          <a:p>
            <a:pPr marL="1377950" marR="2638425">
              <a:lnSpc>
                <a:spcPct val="101200"/>
              </a:lnSpc>
            </a:pPr>
            <a:r>
              <a:rPr sz="1050" spc="50" dirty="0">
                <a:solidFill>
                  <a:srgbClr val="B92020"/>
                </a:solidFill>
                <a:latin typeface="Arial"/>
                <a:cs typeface="Arial"/>
              </a:rPr>
              <a:t>'Neighborhood </a:t>
            </a:r>
            <a:r>
              <a:rPr sz="1050" spc="150" dirty="0">
                <a:solidFill>
                  <a:srgbClr val="B92020"/>
                </a:solidFill>
                <a:latin typeface="Arial"/>
                <a:cs typeface="Arial"/>
              </a:rPr>
              <a:t>Latitude'</a:t>
            </a:r>
            <a:r>
              <a:rPr sz="1050" spc="150" dirty="0">
                <a:solidFill>
                  <a:srgbClr val="333333"/>
                </a:solidFill>
                <a:latin typeface="Arial"/>
                <a:cs typeface="Arial"/>
              </a:rPr>
              <a:t>,  </a:t>
            </a:r>
            <a:r>
              <a:rPr sz="1050" spc="50" dirty="0">
                <a:solidFill>
                  <a:srgbClr val="B92020"/>
                </a:solidFill>
                <a:latin typeface="Arial"/>
                <a:cs typeface="Arial"/>
              </a:rPr>
              <a:t>'Neighborhood </a:t>
            </a:r>
            <a:r>
              <a:rPr sz="1050" spc="110" dirty="0">
                <a:solidFill>
                  <a:srgbClr val="B92020"/>
                </a:solidFill>
                <a:latin typeface="Arial"/>
                <a:cs typeface="Arial"/>
              </a:rPr>
              <a:t>Longitude'</a:t>
            </a:r>
            <a:r>
              <a:rPr sz="1050" spc="110" dirty="0">
                <a:solidFill>
                  <a:srgbClr val="333333"/>
                </a:solidFill>
                <a:latin typeface="Arial"/>
                <a:cs typeface="Arial"/>
              </a:rPr>
              <a:t>,  </a:t>
            </a:r>
            <a:r>
              <a:rPr sz="1050" spc="110" dirty="0">
                <a:solidFill>
                  <a:srgbClr val="B92020"/>
                </a:solidFill>
                <a:latin typeface="Arial"/>
                <a:cs typeface="Arial"/>
              </a:rPr>
              <a:t>'Venue'</a:t>
            </a:r>
            <a:r>
              <a:rPr sz="1050" spc="110" dirty="0">
                <a:solidFill>
                  <a:srgbClr val="333333"/>
                </a:solidFill>
                <a:latin typeface="Arial"/>
                <a:cs typeface="Arial"/>
              </a:rPr>
              <a:t>,</a:t>
            </a:r>
            <a:endParaRPr sz="1050">
              <a:latin typeface="Arial"/>
              <a:cs typeface="Arial"/>
            </a:endParaRPr>
          </a:p>
          <a:p>
            <a:pPr marL="1377950" marR="3152140">
              <a:lnSpc>
                <a:spcPct val="101200"/>
              </a:lnSpc>
            </a:pPr>
            <a:r>
              <a:rPr sz="1050" spc="35" dirty="0">
                <a:solidFill>
                  <a:srgbClr val="B92020"/>
                </a:solidFill>
                <a:latin typeface="Arial"/>
                <a:cs typeface="Arial"/>
              </a:rPr>
              <a:t>'Venue </a:t>
            </a:r>
            <a:r>
              <a:rPr sz="1050" spc="150" dirty="0">
                <a:solidFill>
                  <a:srgbClr val="B92020"/>
                </a:solidFill>
                <a:latin typeface="Arial"/>
                <a:cs typeface="Arial"/>
              </a:rPr>
              <a:t>Latitude'</a:t>
            </a:r>
            <a:r>
              <a:rPr sz="1050" spc="150" dirty="0">
                <a:solidFill>
                  <a:srgbClr val="333333"/>
                </a:solidFill>
                <a:latin typeface="Arial"/>
                <a:cs typeface="Arial"/>
              </a:rPr>
              <a:t>,  </a:t>
            </a:r>
            <a:r>
              <a:rPr sz="1050" spc="35" dirty="0">
                <a:solidFill>
                  <a:srgbClr val="B92020"/>
                </a:solidFill>
                <a:latin typeface="Arial"/>
                <a:cs typeface="Arial"/>
              </a:rPr>
              <a:t>'Venue </a:t>
            </a:r>
            <a:r>
              <a:rPr sz="1050" spc="110" dirty="0">
                <a:solidFill>
                  <a:srgbClr val="B92020"/>
                </a:solidFill>
                <a:latin typeface="Arial"/>
                <a:cs typeface="Arial"/>
              </a:rPr>
              <a:t>Longitude'</a:t>
            </a:r>
            <a:r>
              <a:rPr sz="1050" spc="110" dirty="0">
                <a:solidFill>
                  <a:srgbClr val="333333"/>
                </a:solidFill>
                <a:latin typeface="Arial"/>
                <a:cs typeface="Arial"/>
              </a:rPr>
              <a:t>,  </a:t>
            </a:r>
            <a:r>
              <a:rPr sz="1050" spc="35" dirty="0">
                <a:solidFill>
                  <a:srgbClr val="B92020"/>
                </a:solidFill>
                <a:latin typeface="Arial"/>
                <a:cs typeface="Arial"/>
              </a:rPr>
              <a:t>'Venue</a:t>
            </a:r>
            <a:r>
              <a:rPr sz="1050" spc="250" dirty="0">
                <a:solidFill>
                  <a:srgbClr val="B92020"/>
                </a:solidFill>
                <a:latin typeface="Arial"/>
                <a:cs typeface="Arial"/>
              </a:rPr>
              <a:t> </a:t>
            </a:r>
            <a:r>
              <a:rPr sz="1050" spc="100" dirty="0">
                <a:solidFill>
                  <a:srgbClr val="B92020"/>
                </a:solidFill>
                <a:latin typeface="Arial"/>
                <a:cs typeface="Arial"/>
              </a:rPr>
              <a:t>Category'</a:t>
            </a:r>
            <a:r>
              <a:rPr sz="1050" spc="10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351790">
              <a:lnSpc>
                <a:spcPct val="100000"/>
              </a:lnSpc>
            </a:pPr>
            <a:r>
              <a:rPr sz="1050" b="1" spc="55" dirty="0">
                <a:solidFill>
                  <a:srgbClr val="008000"/>
                </a:solidFill>
                <a:latin typeface="Arial"/>
                <a:cs typeface="Arial"/>
              </a:rPr>
              <a:t>return</a:t>
            </a:r>
            <a:r>
              <a:rPr sz="1050" spc="55" dirty="0">
                <a:solidFill>
                  <a:srgbClr val="333333"/>
                </a:solidFill>
                <a:latin typeface="Arial"/>
                <a:cs typeface="Arial"/>
              </a:rPr>
              <a:t>(nearby_venues)</a:t>
            </a:r>
            <a:endParaRPr sz="1050">
              <a:latin typeface="Arial"/>
              <a:cs typeface="Aria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70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[30]:</a:t>
            </a:r>
            <a:endParaRPr sz="1050">
              <a:latin typeface="Arial"/>
              <a:cs typeface="Arial"/>
            </a:endParaRPr>
          </a:p>
        </p:txBody>
      </p:sp>
      <p:sp>
        <p:nvSpPr>
          <p:cNvPr id="5" name="object 5"/>
          <p:cNvSpPr txBox="1"/>
          <p:nvPr/>
        </p:nvSpPr>
        <p:spPr>
          <a:xfrm>
            <a:off x="1420811" y="430720"/>
            <a:ext cx="5857875" cy="762000"/>
          </a:xfrm>
          <a:prstGeom prst="rect">
            <a:avLst/>
          </a:prstGeom>
          <a:ln w="20097">
            <a:solidFill>
              <a:srgbClr val="CFCFCF"/>
            </a:solidFill>
          </a:ln>
        </p:spPr>
        <p:txBody>
          <a:bodyPr vert="horz" wrap="square" lIns="0" tIns="52069" rIns="0" bIns="0" rtlCol="0">
            <a:spAutoFit/>
          </a:bodyPr>
          <a:lstStyle/>
          <a:p>
            <a:pPr marR="1040765" algn="ctr">
              <a:lnSpc>
                <a:spcPct val="100000"/>
              </a:lnSpc>
              <a:spcBef>
                <a:spcPts val="409"/>
              </a:spcBef>
            </a:pPr>
            <a:r>
              <a:rPr sz="1050" spc="25" dirty="0">
                <a:solidFill>
                  <a:srgbClr val="333333"/>
                </a:solidFill>
                <a:latin typeface="Arial"/>
                <a:cs typeface="Arial"/>
              </a:rPr>
              <a:t>bronx_venues </a:t>
            </a:r>
            <a:r>
              <a:rPr sz="1050" spc="-40" dirty="0">
                <a:solidFill>
                  <a:srgbClr val="666666"/>
                </a:solidFill>
                <a:latin typeface="Arial"/>
                <a:cs typeface="Arial"/>
              </a:rPr>
              <a:t>=</a:t>
            </a:r>
            <a:r>
              <a:rPr sz="1050" spc="30" dirty="0">
                <a:solidFill>
                  <a:srgbClr val="666666"/>
                </a:solidFill>
                <a:latin typeface="Arial"/>
                <a:cs typeface="Arial"/>
              </a:rPr>
              <a:t> </a:t>
            </a:r>
            <a:r>
              <a:rPr sz="1050" spc="50" dirty="0">
                <a:solidFill>
                  <a:srgbClr val="333333"/>
                </a:solidFill>
                <a:latin typeface="Arial"/>
                <a:cs typeface="Arial"/>
              </a:rPr>
              <a:t>getNearbyVenues(names</a:t>
            </a:r>
            <a:r>
              <a:rPr sz="1050" spc="50" dirty="0">
                <a:solidFill>
                  <a:srgbClr val="666666"/>
                </a:solidFill>
                <a:latin typeface="Arial"/>
                <a:cs typeface="Arial"/>
              </a:rPr>
              <a:t>=</a:t>
            </a:r>
            <a:r>
              <a:rPr sz="1050" spc="50" dirty="0">
                <a:solidFill>
                  <a:srgbClr val="333333"/>
                </a:solidFill>
                <a:latin typeface="Arial"/>
                <a:cs typeface="Arial"/>
              </a:rPr>
              <a:t>bronx_data[</a:t>
            </a:r>
            <a:r>
              <a:rPr sz="1050" spc="50" dirty="0">
                <a:solidFill>
                  <a:srgbClr val="B92020"/>
                </a:solidFill>
                <a:latin typeface="Arial"/>
                <a:cs typeface="Arial"/>
              </a:rPr>
              <a:t>'Neighborhood'</a:t>
            </a:r>
            <a:r>
              <a:rPr sz="1050" spc="50" dirty="0">
                <a:solidFill>
                  <a:srgbClr val="333333"/>
                </a:solidFill>
                <a:latin typeface="Arial"/>
                <a:cs typeface="Arial"/>
              </a:rPr>
              <a:t>],</a:t>
            </a:r>
            <a:endParaRPr sz="1050">
              <a:latin typeface="Arial"/>
              <a:cs typeface="Arial"/>
            </a:endParaRPr>
          </a:p>
          <a:p>
            <a:pPr marL="2624455" marR="732790" indent="-73660" algn="ctr">
              <a:lnSpc>
                <a:spcPct val="101200"/>
              </a:lnSpc>
            </a:pPr>
            <a:r>
              <a:rPr sz="1050" spc="125" dirty="0">
                <a:solidFill>
                  <a:srgbClr val="333333"/>
                </a:solidFill>
                <a:latin typeface="Arial"/>
                <a:cs typeface="Arial"/>
              </a:rPr>
              <a:t>latitudes</a:t>
            </a:r>
            <a:r>
              <a:rPr sz="1050" spc="125" dirty="0">
                <a:solidFill>
                  <a:srgbClr val="666666"/>
                </a:solidFill>
                <a:latin typeface="Arial"/>
                <a:cs typeface="Arial"/>
              </a:rPr>
              <a:t>=</a:t>
            </a:r>
            <a:r>
              <a:rPr sz="1050" spc="125" dirty="0">
                <a:solidFill>
                  <a:srgbClr val="333333"/>
                </a:solidFill>
                <a:latin typeface="Arial"/>
                <a:cs typeface="Arial"/>
              </a:rPr>
              <a:t>bronx_data[</a:t>
            </a:r>
            <a:r>
              <a:rPr sz="1050" spc="125" dirty="0">
                <a:solidFill>
                  <a:srgbClr val="B92020"/>
                </a:solidFill>
                <a:latin typeface="Arial"/>
                <a:cs typeface="Arial"/>
              </a:rPr>
              <a:t>'Latitude'</a:t>
            </a:r>
            <a:r>
              <a:rPr sz="1050" spc="125" dirty="0">
                <a:solidFill>
                  <a:srgbClr val="333333"/>
                </a:solidFill>
                <a:latin typeface="Arial"/>
                <a:cs typeface="Arial"/>
              </a:rPr>
              <a:t>],  </a:t>
            </a:r>
            <a:r>
              <a:rPr sz="1050" spc="95" dirty="0">
                <a:solidFill>
                  <a:srgbClr val="333333"/>
                </a:solidFill>
                <a:latin typeface="Arial"/>
                <a:cs typeface="Arial"/>
              </a:rPr>
              <a:t>longitudes</a:t>
            </a:r>
            <a:r>
              <a:rPr sz="1050" spc="95" dirty="0">
                <a:solidFill>
                  <a:srgbClr val="666666"/>
                </a:solidFill>
                <a:latin typeface="Arial"/>
                <a:cs typeface="Arial"/>
              </a:rPr>
              <a:t>=</a:t>
            </a:r>
            <a:r>
              <a:rPr sz="1050" spc="95" dirty="0">
                <a:solidFill>
                  <a:srgbClr val="333333"/>
                </a:solidFill>
                <a:latin typeface="Arial"/>
                <a:cs typeface="Arial"/>
              </a:rPr>
              <a:t>bronx_data[</a:t>
            </a:r>
            <a:r>
              <a:rPr sz="1050" spc="95" dirty="0">
                <a:solidFill>
                  <a:srgbClr val="B92020"/>
                </a:solidFill>
                <a:latin typeface="Arial"/>
                <a:cs typeface="Arial"/>
              </a:rPr>
              <a:t>'Longitude'</a:t>
            </a:r>
            <a:r>
              <a:rPr sz="1050" spc="95" dirty="0">
                <a:solidFill>
                  <a:srgbClr val="333333"/>
                </a:solidFill>
                <a:latin typeface="Arial"/>
                <a:cs typeface="Arial"/>
              </a:rPr>
              <a:t>]</a:t>
            </a:r>
            <a:endParaRPr sz="1050">
              <a:latin typeface="Arial"/>
              <a:cs typeface="Arial"/>
            </a:endParaRPr>
          </a:p>
          <a:p>
            <a:pPr marR="673735" algn="ctr">
              <a:lnSpc>
                <a:spcPct val="100000"/>
              </a:lnSpc>
              <a:spcBef>
                <a:spcPts val="15"/>
              </a:spcBef>
            </a:pPr>
            <a:r>
              <a:rPr sz="1050" spc="225" dirty="0">
                <a:solidFill>
                  <a:srgbClr val="333333"/>
                </a:solidFill>
                <a:latin typeface="Arial"/>
                <a:cs typeface="Arial"/>
              </a:rPr>
              <a:t>)</a:t>
            </a:r>
            <a:endParaRPr sz="1050">
              <a:latin typeface="Arial"/>
              <a:cs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411733"/>
            <a:ext cx="1418590" cy="8443595"/>
          </a:xfrm>
          <a:prstGeom prst="rect">
            <a:avLst/>
          </a:prstGeom>
        </p:spPr>
        <p:txBody>
          <a:bodyPr vert="horz" wrap="square" lIns="0" tIns="10795" rIns="0" bIns="0" rtlCol="0">
            <a:spAutoFit/>
          </a:bodyPr>
          <a:lstStyle/>
          <a:p>
            <a:pPr marL="12700" marR="664845">
              <a:lnSpc>
                <a:spcPct val="101200"/>
              </a:lnSpc>
              <a:spcBef>
                <a:spcPts val="85"/>
              </a:spcBef>
            </a:pPr>
            <a:r>
              <a:rPr sz="1050" spc="65" dirty="0">
                <a:latin typeface="Arial"/>
                <a:cs typeface="Arial"/>
              </a:rPr>
              <a:t>Wakefield  </a:t>
            </a:r>
            <a:r>
              <a:rPr sz="1050" spc="5" dirty="0">
                <a:latin typeface="Arial"/>
                <a:cs typeface="Arial"/>
              </a:rPr>
              <a:t>Co-op</a:t>
            </a:r>
            <a:r>
              <a:rPr sz="1050" spc="185" dirty="0">
                <a:latin typeface="Arial"/>
                <a:cs typeface="Arial"/>
              </a:rPr>
              <a:t> </a:t>
            </a:r>
            <a:r>
              <a:rPr sz="1050" spc="125" dirty="0">
                <a:latin typeface="Arial"/>
                <a:cs typeface="Arial"/>
              </a:rPr>
              <a:t>City</a:t>
            </a:r>
            <a:endParaRPr sz="1050">
              <a:latin typeface="Arial"/>
              <a:cs typeface="Arial"/>
            </a:endParaRPr>
          </a:p>
          <a:p>
            <a:pPr marL="12700" marR="591185">
              <a:lnSpc>
                <a:spcPct val="101200"/>
              </a:lnSpc>
            </a:pPr>
            <a:r>
              <a:rPr sz="1050" spc="65" dirty="0">
                <a:latin typeface="Arial"/>
                <a:cs typeface="Arial"/>
              </a:rPr>
              <a:t>Eastchester  </a:t>
            </a:r>
            <a:r>
              <a:rPr sz="1050" spc="100" dirty="0">
                <a:latin typeface="Arial"/>
                <a:cs typeface="Arial"/>
              </a:rPr>
              <a:t>Fieldston</a:t>
            </a:r>
            <a:endParaRPr sz="1050">
              <a:latin typeface="Arial"/>
              <a:cs typeface="Arial"/>
            </a:endParaRPr>
          </a:p>
          <a:p>
            <a:pPr marL="12700">
              <a:lnSpc>
                <a:spcPct val="100000"/>
              </a:lnSpc>
              <a:spcBef>
                <a:spcPts val="15"/>
              </a:spcBef>
            </a:pPr>
            <a:r>
              <a:rPr sz="1050" spc="80" dirty="0">
                <a:latin typeface="Arial"/>
                <a:cs typeface="Arial"/>
              </a:rPr>
              <a:t>Riverdale</a:t>
            </a:r>
            <a:endParaRPr sz="1050">
              <a:latin typeface="Arial"/>
              <a:cs typeface="Arial"/>
            </a:endParaRPr>
          </a:p>
          <a:p>
            <a:pPr marL="12700" marR="591185">
              <a:lnSpc>
                <a:spcPct val="101200"/>
              </a:lnSpc>
            </a:pPr>
            <a:r>
              <a:rPr sz="1050" spc="65" dirty="0">
                <a:latin typeface="Arial"/>
                <a:cs typeface="Arial"/>
              </a:rPr>
              <a:t>Kingsbridge  </a:t>
            </a:r>
            <a:r>
              <a:rPr sz="1050" spc="-40" dirty="0">
                <a:latin typeface="Arial"/>
                <a:cs typeface="Arial"/>
              </a:rPr>
              <a:t>Woodlawn</a:t>
            </a:r>
            <a:endParaRPr sz="1050">
              <a:latin typeface="Arial"/>
              <a:cs typeface="Arial"/>
            </a:endParaRPr>
          </a:p>
          <a:p>
            <a:pPr marL="12700">
              <a:lnSpc>
                <a:spcPct val="100000"/>
              </a:lnSpc>
              <a:spcBef>
                <a:spcPts val="15"/>
              </a:spcBef>
            </a:pPr>
            <a:r>
              <a:rPr sz="1050" spc="-25" dirty="0">
                <a:latin typeface="Arial"/>
                <a:cs typeface="Arial"/>
              </a:rPr>
              <a:t>Norwood</a:t>
            </a:r>
            <a:endParaRPr sz="1050">
              <a:latin typeface="Arial"/>
              <a:cs typeface="Arial"/>
            </a:endParaRPr>
          </a:p>
          <a:p>
            <a:pPr marL="12700" marR="371475">
              <a:lnSpc>
                <a:spcPct val="101200"/>
              </a:lnSpc>
            </a:pPr>
            <a:r>
              <a:rPr sz="1050" spc="85" dirty="0">
                <a:latin typeface="Arial"/>
                <a:cs typeface="Arial"/>
              </a:rPr>
              <a:t>Williamsbridge  </a:t>
            </a:r>
            <a:r>
              <a:rPr sz="1050" spc="50" dirty="0">
                <a:latin typeface="Arial"/>
                <a:cs typeface="Arial"/>
              </a:rPr>
              <a:t>Baychester</a:t>
            </a:r>
            <a:endParaRPr sz="1050">
              <a:latin typeface="Arial"/>
              <a:cs typeface="Arial"/>
            </a:endParaRPr>
          </a:p>
          <a:p>
            <a:pPr marL="12700" marR="371475">
              <a:lnSpc>
                <a:spcPct val="101200"/>
              </a:lnSpc>
            </a:pPr>
            <a:r>
              <a:rPr sz="1050" spc="-20" dirty="0">
                <a:latin typeface="Arial"/>
                <a:cs typeface="Arial"/>
              </a:rPr>
              <a:t>Pelham </a:t>
            </a:r>
            <a:r>
              <a:rPr sz="1050" dirty="0">
                <a:latin typeface="Arial"/>
                <a:cs typeface="Arial"/>
              </a:rPr>
              <a:t>Parkway  </a:t>
            </a:r>
            <a:r>
              <a:rPr sz="1050" spc="125" dirty="0">
                <a:latin typeface="Arial"/>
                <a:cs typeface="Arial"/>
              </a:rPr>
              <a:t>City</a:t>
            </a:r>
            <a:r>
              <a:rPr sz="1050" spc="254" dirty="0">
                <a:latin typeface="Arial"/>
                <a:cs typeface="Arial"/>
              </a:rPr>
              <a:t> </a:t>
            </a:r>
            <a:r>
              <a:rPr sz="1050" spc="110" dirty="0">
                <a:latin typeface="Arial"/>
                <a:cs typeface="Arial"/>
              </a:rPr>
              <a:t>Island</a:t>
            </a:r>
            <a:endParaRPr sz="1050">
              <a:latin typeface="Arial"/>
              <a:cs typeface="Arial"/>
            </a:endParaRPr>
          </a:p>
          <a:p>
            <a:pPr marL="12700">
              <a:lnSpc>
                <a:spcPct val="100000"/>
              </a:lnSpc>
              <a:spcBef>
                <a:spcPts val="15"/>
              </a:spcBef>
            </a:pPr>
            <a:r>
              <a:rPr sz="1050" spc="50" dirty="0">
                <a:latin typeface="Arial"/>
                <a:cs typeface="Arial"/>
              </a:rPr>
              <a:t>Bedford</a:t>
            </a:r>
            <a:r>
              <a:rPr sz="1050" spc="270" dirty="0">
                <a:latin typeface="Arial"/>
                <a:cs typeface="Arial"/>
              </a:rPr>
              <a:t> </a:t>
            </a:r>
            <a:r>
              <a:rPr sz="1050" spc="35" dirty="0">
                <a:latin typeface="Arial"/>
                <a:cs typeface="Arial"/>
              </a:rPr>
              <a:t>Park</a:t>
            </a:r>
            <a:endParaRPr sz="1050">
              <a:latin typeface="Arial"/>
              <a:cs typeface="Arial"/>
            </a:endParaRPr>
          </a:p>
          <a:p>
            <a:pPr marL="12700" marR="78105">
              <a:lnSpc>
                <a:spcPct val="101200"/>
              </a:lnSpc>
            </a:pPr>
            <a:r>
              <a:rPr sz="1050" spc="114" dirty="0">
                <a:latin typeface="Arial"/>
                <a:cs typeface="Arial"/>
              </a:rPr>
              <a:t>University </a:t>
            </a:r>
            <a:r>
              <a:rPr sz="1050" spc="65" dirty="0">
                <a:latin typeface="Arial"/>
                <a:cs typeface="Arial"/>
              </a:rPr>
              <a:t>Heights  </a:t>
            </a:r>
            <a:r>
              <a:rPr sz="1050" spc="90" dirty="0">
                <a:latin typeface="Arial"/>
                <a:cs typeface="Arial"/>
              </a:rPr>
              <a:t>Morris</a:t>
            </a:r>
            <a:r>
              <a:rPr sz="1050" spc="265" dirty="0">
                <a:latin typeface="Arial"/>
                <a:cs typeface="Arial"/>
              </a:rPr>
              <a:t> </a:t>
            </a:r>
            <a:r>
              <a:rPr sz="1050" spc="65" dirty="0">
                <a:latin typeface="Arial"/>
                <a:cs typeface="Arial"/>
              </a:rPr>
              <a:t>Heights</a:t>
            </a:r>
            <a:endParaRPr sz="1050">
              <a:latin typeface="Arial"/>
              <a:cs typeface="Arial"/>
            </a:endParaRPr>
          </a:p>
          <a:p>
            <a:pPr marL="12700">
              <a:lnSpc>
                <a:spcPct val="100000"/>
              </a:lnSpc>
              <a:spcBef>
                <a:spcPts val="15"/>
              </a:spcBef>
            </a:pPr>
            <a:r>
              <a:rPr sz="1050" spc="-25" dirty="0">
                <a:latin typeface="Arial"/>
                <a:cs typeface="Arial"/>
              </a:rPr>
              <a:t>Fordham</a:t>
            </a:r>
            <a:endParaRPr sz="1050">
              <a:latin typeface="Arial"/>
              <a:cs typeface="Arial"/>
            </a:endParaRPr>
          </a:p>
          <a:p>
            <a:pPr marL="12700" marR="518159">
              <a:lnSpc>
                <a:spcPct val="101200"/>
              </a:lnSpc>
            </a:pPr>
            <a:r>
              <a:rPr sz="1050" spc="50" dirty="0">
                <a:latin typeface="Arial"/>
                <a:cs typeface="Arial"/>
              </a:rPr>
              <a:t>East </a:t>
            </a:r>
            <a:r>
              <a:rPr sz="1050" spc="15" dirty="0">
                <a:latin typeface="Arial"/>
                <a:cs typeface="Arial"/>
              </a:rPr>
              <a:t>Tremont  </a:t>
            </a:r>
            <a:r>
              <a:rPr sz="1050" spc="-25" dirty="0">
                <a:latin typeface="Arial"/>
                <a:cs typeface="Arial"/>
              </a:rPr>
              <a:t>West</a:t>
            </a:r>
            <a:r>
              <a:rPr sz="1050" spc="-10" dirty="0">
                <a:latin typeface="Arial"/>
                <a:cs typeface="Arial"/>
              </a:rPr>
              <a:t> </a:t>
            </a:r>
            <a:r>
              <a:rPr sz="1050" spc="-20" dirty="0">
                <a:latin typeface="Arial"/>
                <a:cs typeface="Arial"/>
              </a:rPr>
              <a:t>Farms</a:t>
            </a:r>
            <a:endParaRPr sz="1050">
              <a:latin typeface="Arial"/>
              <a:cs typeface="Arial"/>
            </a:endParaRPr>
          </a:p>
          <a:p>
            <a:pPr marL="12700" marR="518159">
              <a:lnSpc>
                <a:spcPct val="101200"/>
              </a:lnSpc>
              <a:tabLst>
                <a:tab pos="452120" algn="l"/>
              </a:tabLst>
            </a:pPr>
            <a:r>
              <a:rPr sz="1050" spc="35" dirty="0">
                <a:latin typeface="Arial"/>
                <a:cs typeface="Arial"/>
              </a:rPr>
              <a:t>High	</a:t>
            </a:r>
            <a:r>
              <a:rPr sz="1050" spc="60" dirty="0">
                <a:latin typeface="Arial"/>
                <a:cs typeface="Arial"/>
              </a:rPr>
              <a:t>Bridge  </a:t>
            </a:r>
            <a:r>
              <a:rPr sz="1050" spc="40" dirty="0">
                <a:latin typeface="Arial"/>
                <a:cs typeface="Arial"/>
              </a:rPr>
              <a:t>Melrose</a:t>
            </a:r>
            <a:endParaRPr sz="1050">
              <a:latin typeface="Arial"/>
              <a:cs typeface="Arial"/>
            </a:endParaRPr>
          </a:p>
          <a:p>
            <a:pPr marL="12700" marR="591185">
              <a:lnSpc>
                <a:spcPct val="101200"/>
              </a:lnSpc>
            </a:pPr>
            <a:r>
              <a:rPr sz="1050" spc="65" dirty="0">
                <a:latin typeface="Arial"/>
                <a:cs typeface="Arial"/>
              </a:rPr>
              <a:t>Mott </a:t>
            </a:r>
            <a:r>
              <a:rPr sz="1050" spc="-30" dirty="0">
                <a:latin typeface="Arial"/>
                <a:cs typeface="Arial"/>
              </a:rPr>
              <a:t>Haven  </a:t>
            </a:r>
            <a:r>
              <a:rPr sz="1050" spc="95" dirty="0">
                <a:latin typeface="Arial"/>
                <a:cs typeface="Arial"/>
              </a:rPr>
              <a:t>Port </a:t>
            </a:r>
            <a:r>
              <a:rPr sz="1050" spc="90" dirty="0">
                <a:latin typeface="Arial"/>
                <a:cs typeface="Arial"/>
              </a:rPr>
              <a:t>Morris  </a:t>
            </a:r>
            <a:r>
              <a:rPr sz="1050" spc="-30" dirty="0">
                <a:latin typeface="Arial"/>
                <a:cs typeface="Arial"/>
              </a:rPr>
              <a:t>Longwood</a:t>
            </a:r>
            <a:endParaRPr sz="1050">
              <a:latin typeface="Arial"/>
              <a:cs typeface="Arial"/>
            </a:endParaRPr>
          </a:p>
          <a:p>
            <a:pPr marL="12700" marR="591185">
              <a:lnSpc>
                <a:spcPct val="101200"/>
              </a:lnSpc>
            </a:pPr>
            <a:r>
              <a:rPr sz="1050" spc="25" dirty="0">
                <a:latin typeface="Arial"/>
                <a:cs typeface="Arial"/>
              </a:rPr>
              <a:t>Hunts </a:t>
            </a:r>
            <a:r>
              <a:rPr sz="1050" spc="95" dirty="0">
                <a:latin typeface="Arial"/>
                <a:cs typeface="Arial"/>
              </a:rPr>
              <a:t>Point  </a:t>
            </a:r>
            <a:r>
              <a:rPr sz="1050" spc="85" dirty="0">
                <a:latin typeface="Arial"/>
                <a:cs typeface="Arial"/>
              </a:rPr>
              <a:t>Morrisania  </a:t>
            </a:r>
            <a:r>
              <a:rPr sz="1050" spc="5" dirty="0">
                <a:latin typeface="Arial"/>
                <a:cs typeface="Arial"/>
              </a:rPr>
              <a:t>Soundview</a:t>
            </a:r>
            <a:endParaRPr sz="1050">
              <a:latin typeface="Arial"/>
              <a:cs typeface="Arial"/>
            </a:endParaRPr>
          </a:p>
          <a:p>
            <a:pPr marL="12700" marR="518159">
              <a:lnSpc>
                <a:spcPct val="101200"/>
              </a:lnSpc>
            </a:pPr>
            <a:r>
              <a:rPr sz="1050" spc="30" dirty="0">
                <a:latin typeface="Arial"/>
                <a:cs typeface="Arial"/>
              </a:rPr>
              <a:t>Clason </a:t>
            </a:r>
            <a:r>
              <a:rPr sz="1050" spc="95" dirty="0">
                <a:latin typeface="Arial"/>
                <a:cs typeface="Arial"/>
              </a:rPr>
              <a:t>Point  </a:t>
            </a:r>
            <a:r>
              <a:rPr sz="1050" spc="30" dirty="0">
                <a:latin typeface="Arial"/>
                <a:cs typeface="Arial"/>
              </a:rPr>
              <a:t>Throgs </a:t>
            </a:r>
            <a:r>
              <a:rPr sz="1050" spc="-25" dirty="0">
                <a:latin typeface="Arial"/>
                <a:cs typeface="Arial"/>
              </a:rPr>
              <a:t>Neck  </a:t>
            </a:r>
            <a:r>
              <a:rPr sz="1050" spc="50" dirty="0">
                <a:latin typeface="Arial"/>
                <a:cs typeface="Arial"/>
              </a:rPr>
              <a:t>Country </a:t>
            </a:r>
            <a:r>
              <a:rPr sz="1050" spc="35" dirty="0">
                <a:latin typeface="Arial"/>
                <a:cs typeface="Arial"/>
              </a:rPr>
              <a:t>Club  </a:t>
            </a:r>
            <a:r>
              <a:rPr sz="1050" spc="65" dirty="0">
                <a:latin typeface="Arial"/>
                <a:cs typeface="Arial"/>
              </a:rPr>
              <a:t>Parkchester</a:t>
            </a:r>
            <a:endParaRPr sz="1050">
              <a:latin typeface="Arial"/>
              <a:cs typeface="Arial"/>
            </a:endParaRPr>
          </a:p>
          <a:p>
            <a:pPr marL="12700" marR="78105">
              <a:lnSpc>
                <a:spcPct val="101200"/>
              </a:lnSpc>
            </a:pPr>
            <a:r>
              <a:rPr sz="1050" spc="45" dirty="0">
                <a:latin typeface="Arial"/>
                <a:cs typeface="Arial"/>
              </a:rPr>
              <a:t>Westchester </a:t>
            </a:r>
            <a:r>
              <a:rPr sz="1050" spc="10" dirty="0">
                <a:latin typeface="Arial"/>
                <a:cs typeface="Arial"/>
              </a:rPr>
              <a:t>Square  </a:t>
            </a:r>
            <a:r>
              <a:rPr sz="1050" spc="-50" dirty="0">
                <a:latin typeface="Arial"/>
                <a:cs typeface="Arial"/>
              </a:rPr>
              <a:t>Van</a:t>
            </a:r>
            <a:r>
              <a:rPr sz="1050" spc="30" dirty="0">
                <a:latin typeface="Arial"/>
                <a:cs typeface="Arial"/>
              </a:rPr>
              <a:t> </a:t>
            </a:r>
            <a:r>
              <a:rPr sz="1050" spc="35" dirty="0">
                <a:latin typeface="Arial"/>
                <a:cs typeface="Arial"/>
              </a:rPr>
              <a:t>Nest</a:t>
            </a:r>
            <a:endParaRPr sz="1050">
              <a:latin typeface="Arial"/>
              <a:cs typeface="Arial"/>
            </a:endParaRPr>
          </a:p>
          <a:p>
            <a:pPr marL="12700" marR="591185">
              <a:lnSpc>
                <a:spcPct val="101200"/>
              </a:lnSpc>
            </a:pPr>
            <a:r>
              <a:rPr sz="1050" spc="90" dirty="0">
                <a:latin typeface="Arial"/>
                <a:cs typeface="Arial"/>
              </a:rPr>
              <a:t>Morris </a:t>
            </a:r>
            <a:r>
              <a:rPr sz="1050" spc="35" dirty="0">
                <a:latin typeface="Arial"/>
                <a:cs typeface="Arial"/>
              </a:rPr>
              <a:t>Park  </a:t>
            </a:r>
            <a:r>
              <a:rPr sz="1050" spc="25" dirty="0">
                <a:latin typeface="Arial"/>
                <a:cs typeface="Arial"/>
              </a:rPr>
              <a:t>Belmont</a:t>
            </a:r>
            <a:endParaRPr sz="1050">
              <a:latin typeface="Arial"/>
              <a:cs typeface="Arial"/>
            </a:endParaRPr>
          </a:p>
          <a:p>
            <a:pPr marL="12700" marR="297815">
              <a:lnSpc>
                <a:spcPct val="101200"/>
              </a:lnSpc>
            </a:pPr>
            <a:r>
              <a:rPr sz="1050" spc="25" dirty="0">
                <a:latin typeface="Arial"/>
                <a:cs typeface="Arial"/>
              </a:rPr>
              <a:t>Spuyten </a:t>
            </a:r>
            <a:r>
              <a:rPr sz="1050" spc="100" dirty="0">
                <a:latin typeface="Arial"/>
                <a:cs typeface="Arial"/>
              </a:rPr>
              <a:t>Duyvil  </a:t>
            </a:r>
            <a:r>
              <a:rPr sz="1050" spc="60" dirty="0">
                <a:latin typeface="Arial"/>
                <a:cs typeface="Arial"/>
              </a:rPr>
              <a:t>North </a:t>
            </a:r>
            <a:r>
              <a:rPr sz="1050" spc="80" dirty="0">
                <a:latin typeface="Arial"/>
                <a:cs typeface="Arial"/>
              </a:rPr>
              <a:t>Riverdale  </a:t>
            </a:r>
            <a:r>
              <a:rPr sz="1050" spc="-20" dirty="0">
                <a:latin typeface="Arial"/>
                <a:cs typeface="Arial"/>
              </a:rPr>
              <a:t>Pelham</a:t>
            </a:r>
            <a:r>
              <a:rPr sz="1050" spc="-5" dirty="0">
                <a:latin typeface="Arial"/>
                <a:cs typeface="Arial"/>
              </a:rPr>
              <a:t> </a:t>
            </a:r>
            <a:r>
              <a:rPr sz="1050" spc="-30" dirty="0">
                <a:latin typeface="Arial"/>
                <a:cs typeface="Arial"/>
              </a:rPr>
              <a:t>Bay</a:t>
            </a:r>
            <a:endParaRPr sz="1050">
              <a:latin typeface="Arial"/>
              <a:cs typeface="Arial"/>
            </a:endParaRPr>
          </a:p>
          <a:p>
            <a:pPr marL="12700" marR="371475">
              <a:lnSpc>
                <a:spcPct val="101200"/>
              </a:lnSpc>
            </a:pPr>
            <a:r>
              <a:rPr sz="1050" spc="120" dirty="0">
                <a:latin typeface="Arial"/>
                <a:cs typeface="Arial"/>
              </a:rPr>
              <a:t>Schuylerville  </a:t>
            </a:r>
            <a:r>
              <a:rPr sz="1050" spc="15" dirty="0">
                <a:latin typeface="Arial"/>
                <a:cs typeface="Arial"/>
              </a:rPr>
              <a:t>Edgewater </a:t>
            </a:r>
            <a:r>
              <a:rPr sz="1050" spc="35" dirty="0">
                <a:latin typeface="Arial"/>
                <a:cs typeface="Arial"/>
              </a:rPr>
              <a:t>Park  </a:t>
            </a:r>
            <a:r>
              <a:rPr sz="1050" spc="80" dirty="0">
                <a:latin typeface="Arial"/>
                <a:cs typeface="Arial"/>
              </a:rPr>
              <a:t>Castle</a:t>
            </a:r>
            <a:r>
              <a:rPr sz="1050" spc="260" dirty="0">
                <a:latin typeface="Arial"/>
                <a:cs typeface="Arial"/>
              </a:rPr>
              <a:t> </a:t>
            </a:r>
            <a:r>
              <a:rPr sz="1050" spc="210" dirty="0">
                <a:latin typeface="Arial"/>
                <a:cs typeface="Arial"/>
              </a:rPr>
              <a:t>Hill</a:t>
            </a:r>
            <a:endParaRPr sz="1050">
              <a:latin typeface="Arial"/>
              <a:cs typeface="Arial"/>
            </a:endParaRPr>
          </a:p>
          <a:p>
            <a:pPr marL="12700">
              <a:lnSpc>
                <a:spcPct val="100000"/>
              </a:lnSpc>
              <a:spcBef>
                <a:spcPts val="10"/>
              </a:spcBef>
            </a:pPr>
            <a:r>
              <a:rPr sz="1050" spc="165" dirty="0">
                <a:latin typeface="Arial"/>
                <a:cs typeface="Arial"/>
              </a:rPr>
              <a:t>Olinville</a:t>
            </a:r>
            <a:endParaRPr sz="1050">
              <a:latin typeface="Arial"/>
              <a:cs typeface="Arial"/>
            </a:endParaRPr>
          </a:p>
          <a:p>
            <a:pPr marL="12700" marR="371475">
              <a:lnSpc>
                <a:spcPct val="101200"/>
              </a:lnSpc>
            </a:pPr>
            <a:r>
              <a:rPr sz="1050" spc="-20" dirty="0">
                <a:latin typeface="Arial"/>
                <a:cs typeface="Arial"/>
              </a:rPr>
              <a:t>Pelham </a:t>
            </a:r>
            <a:r>
              <a:rPr sz="1050" dirty="0">
                <a:latin typeface="Arial"/>
                <a:cs typeface="Arial"/>
              </a:rPr>
              <a:t>Gardens  </a:t>
            </a:r>
            <a:r>
              <a:rPr sz="1050" spc="10" dirty="0">
                <a:latin typeface="Arial"/>
                <a:cs typeface="Arial"/>
              </a:rPr>
              <a:t>Concourse</a:t>
            </a:r>
            <a:endParaRPr sz="1050">
              <a:latin typeface="Arial"/>
              <a:cs typeface="Arial"/>
            </a:endParaRPr>
          </a:p>
          <a:p>
            <a:pPr marL="12700" marR="737870">
              <a:lnSpc>
                <a:spcPct val="101200"/>
              </a:lnSpc>
            </a:pPr>
            <a:r>
              <a:rPr sz="1050" spc="65" dirty="0">
                <a:latin typeface="Arial"/>
                <a:cs typeface="Arial"/>
              </a:rPr>
              <a:t>Unionport  Edenwald</a:t>
            </a:r>
            <a:endParaRPr sz="1050">
              <a:latin typeface="Arial"/>
              <a:cs typeface="Arial"/>
            </a:endParaRPr>
          </a:p>
          <a:p>
            <a:pPr marL="12700" marR="151130" algn="just">
              <a:lnSpc>
                <a:spcPct val="101200"/>
              </a:lnSpc>
            </a:pPr>
            <a:r>
              <a:rPr sz="1050" spc="35" dirty="0">
                <a:latin typeface="Arial"/>
                <a:cs typeface="Arial"/>
              </a:rPr>
              <a:t>Claremont </a:t>
            </a:r>
            <a:r>
              <a:rPr sz="1050" spc="125" dirty="0">
                <a:latin typeface="Arial"/>
                <a:cs typeface="Arial"/>
              </a:rPr>
              <a:t>Village  </a:t>
            </a:r>
            <a:r>
              <a:rPr sz="1050" spc="10" dirty="0">
                <a:latin typeface="Arial"/>
                <a:cs typeface="Arial"/>
              </a:rPr>
              <a:t>Concourse </a:t>
            </a:r>
            <a:r>
              <a:rPr sz="1050" spc="125" dirty="0">
                <a:latin typeface="Arial"/>
                <a:cs typeface="Arial"/>
              </a:rPr>
              <a:t>Village  </a:t>
            </a:r>
            <a:r>
              <a:rPr sz="1050" spc="-10" dirty="0">
                <a:latin typeface="Arial"/>
                <a:cs typeface="Arial"/>
              </a:rPr>
              <a:t>Mount </a:t>
            </a:r>
            <a:r>
              <a:rPr sz="1050" spc="-40" dirty="0">
                <a:latin typeface="Arial"/>
                <a:cs typeface="Arial"/>
              </a:rPr>
              <a:t>Eden</a:t>
            </a:r>
            <a:endParaRPr sz="1050">
              <a:latin typeface="Arial"/>
              <a:cs typeface="Arial"/>
            </a:endParaRPr>
          </a:p>
          <a:p>
            <a:pPr marL="12700" marR="664845">
              <a:lnSpc>
                <a:spcPct val="101200"/>
              </a:lnSpc>
            </a:pPr>
            <a:r>
              <a:rPr sz="1050" spc="-10" dirty="0">
                <a:latin typeface="Arial"/>
                <a:cs typeface="Arial"/>
              </a:rPr>
              <a:t>Mount </a:t>
            </a:r>
            <a:r>
              <a:rPr sz="1050" spc="-55" dirty="0">
                <a:latin typeface="Arial"/>
                <a:cs typeface="Arial"/>
              </a:rPr>
              <a:t>Hope  </a:t>
            </a:r>
            <a:r>
              <a:rPr sz="1050" spc="50" dirty="0">
                <a:latin typeface="Arial"/>
                <a:cs typeface="Arial"/>
              </a:rPr>
              <a:t>Bronxdale  </a:t>
            </a:r>
            <a:r>
              <a:rPr sz="1050" spc="130" dirty="0">
                <a:latin typeface="Arial"/>
                <a:cs typeface="Arial"/>
              </a:rPr>
              <a:t>Allerton</a:t>
            </a:r>
            <a:endParaRPr sz="1050">
              <a:latin typeface="Arial"/>
              <a:cs typeface="Arial"/>
            </a:endParaRPr>
          </a:p>
          <a:p>
            <a:pPr marL="12700">
              <a:lnSpc>
                <a:spcPct val="100000"/>
              </a:lnSpc>
              <a:spcBef>
                <a:spcPts val="15"/>
              </a:spcBef>
            </a:pPr>
            <a:r>
              <a:rPr sz="1050" spc="70" dirty="0">
                <a:latin typeface="Arial"/>
                <a:cs typeface="Arial"/>
              </a:rPr>
              <a:t>Kingsbridge</a:t>
            </a:r>
            <a:r>
              <a:rPr sz="1050" spc="245" dirty="0">
                <a:latin typeface="Arial"/>
                <a:cs typeface="Arial"/>
              </a:rPr>
              <a:t> </a:t>
            </a:r>
            <a:r>
              <a:rPr sz="1050" spc="65" dirty="0">
                <a:latin typeface="Arial"/>
                <a:cs typeface="Arial"/>
              </a:rPr>
              <a:t>Heights</a:t>
            </a:r>
            <a:endParaRPr sz="1050">
              <a:latin typeface="Arial"/>
              <a:cs typeface="Aria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70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[31]:</a:t>
            </a:r>
            <a:endParaRPr sz="1050">
              <a:latin typeface="Arial"/>
              <a:cs typeface="Arial"/>
            </a:endParaRPr>
          </a:p>
        </p:txBody>
      </p:sp>
      <p:sp>
        <p:nvSpPr>
          <p:cNvPr id="5" name="object 5"/>
          <p:cNvSpPr txBox="1"/>
          <p:nvPr/>
        </p:nvSpPr>
        <p:spPr>
          <a:xfrm>
            <a:off x="1420811" y="430720"/>
            <a:ext cx="5857875" cy="433705"/>
          </a:xfrm>
          <a:prstGeom prst="rect">
            <a:avLst/>
          </a:prstGeom>
          <a:ln w="20097">
            <a:solidFill>
              <a:srgbClr val="CFCFCF"/>
            </a:solidFill>
          </a:ln>
        </p:spPr>
        <p:txBody>
          <a:bodyPr vert="horz" wrap="square" lIns="0" tIns="50165" rIns="0" bIns="0" rtlCol="0">
            <a:spAutoFit/>
          </a:bodyPr>
          <a:lstStyle/>
          <a:p>
            <a:pPr marL="58419" marR="3958590">
              <a:lnSpc>
                <a:spcPct val="101200"/>
              </a:lnSpc>
              <a:spcBef>
                <a:spcPts val="395"/>
              </a:spcBef>
            </a:pPr>
            <a:r>
              <a:rPr sz="1050" spc="180" dirty="0">
                <a:solidFill>
                  <a:srgbClr val="008000"/>
                </a:solidFill>
                <a:latin typeface="Arial"/>
                <a:cs typeface="Arial"/>
              </a:rPr>
              <a:t>prin</a:t>
            </a:r>
            <a:r>
              <a:rPr sz="1050" spc="114" dirty="0">
                <a:solidFill>
                  <a:srgbClr val="008000"/>
                </a:solidFill>
                <a:latin typeface="Arial"/>
                <a:cs typeface="Arial"/>
              </a:rPr>
              <a:t>t</a:t>
            </a:r>
            <a:r>
              <a:rPr sz="1050" spc="220" dirty="0">
                <a:solidFill>
                  <a:srgbClr val="333333"/>
                </a:solidFill>
                <a:latin typeface="Arial"/>
                <a:cs typeface="Arial"/>
              </a:rPr>
              <a:t>(</a:t>
            </a:r>
            <a:r>
              <a:rPr sz="1050" spc="25" dirty="0">
                <a:solidFill>
                  <a:srgbClr val="333333"/>
                </a:solidFill>
                <a:latin typeface="Arial"/>
                <a:cs typeface="Arial"/>
              </a:rPr>
              <a:t>bronx_venue</a:t>
            </a:r>
            <a:r>
              <a:rPr sz="1050" spc="20" dirty="0">
                <a:solidFill>
                  <a:srgbClr val="333333"/>
                </a:solidFill>
                <a:latin typeface="Arial"/>
                <a:cs typeface="Arial"/>
              </a:rPr>
              <a:t>s</a:t>
            </a:r>
            <a:r>
              <a:rPr sz="1050" spc="280" dirty="0">
                <a:solidFill>
                  <a:srgbClr val="666666"/>
                </a:solidFill>
                <a:latin typeface="Arial"/>
                <a:cs typeface="Arial"/>
              </a:rPr>
              <a:t>.</a:t>
            </a:r>
            <a:r>
              <a:rPr sz="1050" spc="5" dirty="0">
                <a:solidFill>
                  <a:srgbClr val="333333"/>
                </a:solidFill>
                <a:latin typeface="Arial"/>
                <a:cs typeface="Arial"/>
              </a:rPr>
              <a:t>shap</a:t>
            </a:r>
            <a:r>
              <a:rPr sz="1050" dirty="0">
                <a:solidFill>
                  <a:srgbClr val="333333"/>
                </a:solidFill>
                <a:latin typeface="Arial"/>
                <a:cs typeface="Arial"/>
              </a:rPr>
              <a:t>e</a:t>
            </a:r>
            <a:r>
              <a:rPr sz="1050" spc="200" dirty="0">
                <a:solidFill>
                  <a:srgbClr val="333333"/>
                </a:solidFill>
                <a:latin typeface="Arial"/>
                <a:cs typeface="Arial"/>
              </a:rPr>
              <a:t>)  </a:t>
            </a:r>
            <a:r>
              <a:rPr sz="1050" spc="50" dirty="0">
                <a:solidFill>
                  <a:srgbClr val="333333"/>
                </a:solidFill>
                <a:latin typeface="Arial"/>
                <a:cs typeface="Arial"/>
              </a:rPr>
              <a:t>bronx_venues</a:t>
            </a:r>
            <a:r>
              <a:rPr sz="1050" spc="50" dirty="0">
                <a:solidFill>
                  <a:srgbClr val="666666"/>
                </a:solidFill>
                <a:latin typeface="Arial"/>
                <a:cs typeface="Arial"/>
              </a:rPr>
              <a:t>.</a:t>
            </a:r>
            <a:r>
              <a:rPr sz="1050" spc="50" dirty="0">
                <a:solidFill>
                  <a:srgbClr val="333333"/>
                </a:solidFill>
                <a:latin typeface="Arial"/>
                <a:cs typeface="Arial"/>
              </a:rPr>
              <a:t>head()</a:t>
            </a:r>
            <a:endParaRPr sz="1050">
              <a:latin typeface="Arial"/>
              <a:cs typeface="Arial"/>
            </a:endParaRPr>
          </a:p>
        </p:txBody>
      </p:sp>
      <p:sp>
        <p:nvSpPr>
          <p:cNvPr id="6" name="object 6"/>
          <p:cNvSpPr txBox="1"/>
          <p:nvPr/>
        </p:nvSpPr>
        <p:spPr>
          <a:xfrm>
            <a:off x="764281" y="918082"/>
            <a:ext cx="1378585" cy="461645"/>
          </a:xfrm>
          <a:prstGeom prst="rect">
            <a:avLst/>
          </a:prstGeom>
        </p:spPr>
        <p:txBody>
          <a:bodyPr vert="horz" wrap="square" lIns="0" tIns="12700" rIns="0" bIns="0" rtlCol="0">
            <a:spAutoFit/>
          </a:bodyPr>
          <a:lstStyle/>
          <a:p>
            <a:pPr marL="705485">
              <a:lnSpc>
                <a:spcPct val="100000"/>
              </a:lnSpc>
              <a:spcBef>
                <a:spcPts val="100"/>
              </a:spcBef>
            </a:pPr>
            <a:r>
              <a:rPr sz="1050" spc="80" dirty="0">
                <a:latin typeface="Arial"/>
                <a:cs typeface="Arial"/>
              </a:rPr>
              <a:t>(1203,</a:t>
            </a:r>
            <a:r>
              <a:rPr sz="1050" spc="200" dirty="0">
                <a:latin typeface="Arial"/>
                <a:cs typeface="Arial"/>
              </a:rPr>
              <a:t> </a:t>
            </a:r>
            <a:r>
              <a:rPr sz="1050" spc="110" dirty="0">
                <a:latin typeface="Arial"/>
                <a:cs typeface="Arial"/>
              </a:rPr>
              <a:t>7)</a:t>
            </a:r>
            <a:endParaRPr sz="1050">
              <a:latin typeface="Arial"/>
              <a:cs typeface="Arial"/>
            </a:endParaRPr>
          </a:p>
          <a:p>
            <a:pPr>
              <a:lnSpc>
                <a:spcPct val="100000"/>
              </a:lnSpc>
              <a:spcBef>
                <a:spcPts val="50"/>
              </a:spcBef>
            </a:pPr>
            <a:endParaRPr sz="750">
              <a:latin typeface="Arial"/>
              <a:cs typeface="Arial"/>
            </a:endParaRPr>
          </a:p>
          <a:p>
            <a:pPr marL="12700">
              <a:lnSpc>
                <a:spcPct val="100000"/>
              </a:lnSpc>
            </a:pPr>
            <a:r>
              <a:rPr sz="1050" spc="110" dirty="0">
                <a:solidFill>
                  <a:srgbClr val="D84215"/>
                </a:solidFill>
                <a:latin typeface="Arial"/>
                <a:cs typeface="Arial"/>
              </a:rPr>
              <a:t>Out[31]:</a:t>
            </a:r>
            <a:endParaRPr sz="1050">
              <a:latin typeface="Arial"/>
              <a:cs typeface="Arial"/>
            </a:endParaRPr>
          </a:p>
        </p:txBody>
      </p:sp>
      <p:sp>
        <p:nvSpPr>
          <p:cNvPr id="7" name="object 7"/>
          <p:cNvSpPr/>
          <p:nvPr/>
        </p:nvSpPr>
        <p:spPr>
          <a:xfrm>
            <a:off x="1473187" y="1711845"/>
            <a:ext cx="5705475" cy="9525"/>
          </a:xfrm>
          <a:custGeom>
            <a:avLst/>
            <a:gdLst/>
            <a:ahLst/>
            <a:cxnLst/>
            <a:rect l="l" t="t" r="r" b="b"/>
            <a:pathLst>
              <a:path w="5705475" h="9525">
                <a:moveTo>
                  <a:pt x="5705475" y="0"/>
                </a:moveTo>
                <a:lnTo>
                  <a:pt x="5705475" y="0"/>
                </a:lnTo>
                <a:lnTo>
                  <a:pt x="0" y="0"/>
                </a:lnTo>
                <a:lnTo>
                  <a:pt x="0" y="9525"/>
                </a:lnTo>
                <a:lnTo>
                  <a:pt x="5705475" y="9525"/>
                </a:lnTo>
                <a:lnTo>
                  <a:pt x="5705475" y="0"/>
                </a:lnTo>
                <a:close/>
              </a:path>
            </a:pathLst>
          </a:custGeom>
          <a:solidFill>
            <a:srgbClr val="000000"/>
          </a:solidFill>
        </p:spPr>
        <p:txBody>
          <a:bodyPr wrap="square" lIns="0" tIns="0" rIns="0" bIns="0" rtlCol="0"/>
          <a:lstStyle/>
          <a:p>
            <a:endParaRPr/>
          </a:p>
        </p:txBody>
      </p:sp>
      <p:sp>
        <p:nvSpPr>
          <p:cNvPr id="8" name="object 8"/>
          <p:cNvSpPr txBox="1"/>
          <p:nvPr/>
        </p:nvSpPr>
        <p:spPr>
          <a:xfrm>
            <a:off x="1695652" y="1432432"/>
            <a:ext cx="806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Neighborhood</a:t>
            </a:r>
            <a:endParaRPr sz="900">
              <a:latin typeface="Arial"/>
              <a:cs typeface="Arial"/>
            </a:endParaRPr>
          </a:p>
        </p:txBody>
      </p:sp>
      <p:sp>
        <p:nvSpPr>
          <p:cNvPr id="24" name="object 24"/>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103</a:t>
            </a:fld>
            <a:r>
              <a:rPr spc="-5" dirty="0"/>
              <a:t>/129</a:t>
            </a:r>
          </a:p>
        </p:txBody>
      </p:sp>
      <p:sp>
        <p:nvSpPr>
          <p:cNvPr id="9" name="object 9"/>
          <p:cNvSpPr txBox="1"/>
          <p:nvPr/>
        </p:nvSpPr>
        <p:spPr>
          <a:xfrm>
            <a:off x="2619567" y="1365757"/>
            <a:ext cx="806450" cy="295910"/>
          </a:xfrm>
          <a:prstGeom prst="rect">
            <a:avLst/>
          </a:prstGeom>
        </p:spPr>
        <p:txBody>
          <a:bodyPr vert="horz" wrap="square" lIns="0" tIns="12700" rIns="0" bIns="0" rtlCol="0">
            <a:spAutoFit/>
          </a:bodyPr>
          <a:lstStyle/>
          <a:p>
            <a:pPr marR="5080" algn="r">
              <a:lnSpc>
                <a:spcPts val="1065"/>
              </a:lnSpc>
              <a:spcBef>
                <a:spcPts val="100"/>
              </a:spcBef>
            </a:pPr>
            <a:r>
              <a:rPr sz="900" b="1" dirty="0">
                <a:latin typeface="Arial"/>
                <a:cs typeface="Arial"/>
              </a:rPr>
              <a:t>Neighborhood</a:t>
            </a:r>
            <a:endParaRPr sz="900">
              <a:latin typeface="Arial"/>
              <a:cs typeface="Arial"/>
            </a:endParaRPr>
          </a:p>
          <a:p>
            <a:pPr marR="5080" algn="r">
              <a:lnSpc>
                <a:spcPts val="1065"/>
              </a:lnSpc>
            </a:pPr>
            <a:r>
              <a:rPr sz="900" b="1" dirty="0">
                <a:latin typeface="Arial"/>
                <a:cs typeface="Arial"/>
              </a:rPr>
              <a:t>Latitude</a:t>
            </a:r>
            <a:endParaRPr sz="900">
              <a:latin typeface="Arial"/>
              <a:cs typeface="Arial"/>
            </a:endParaRPr>
          </a:p>
        </p:txBody>
      </p:sp>
      <p:sp>
        <p:nvSpPr>
          <p:cNvPr id="10" name="object 10"/>
          <p:cNvSpPr txBox="1"/>
          <p:nvPr/>
        </p:nvSpPr>
        <p:spPr>
          <a:xfrm>
            <a:off x="3629217" y="1365757"/>
            <a:ext cx="806450" cy="295910"/>
          </a:xfrm>
          <a:prstGeom prst="rect">
            <a:avLst/>
          </a:prstGeom>
        </p:spPr>
        <p:txBody>
          <a:bodyPr vert="horz" wrap="square" lIns="0" tIns="20320" rIns="0" bIns="0" rtlCol="0">
            <a:spAutoFit/>
          </a:bodyPr>
          <a:lstStyle/>
          <a:p>
            <a:pPr marL="241300" marR="5080" indent="-228600">
              <a:lnSpc>
                <a:spcPts val="1050"/>
              </a:lnSpc>
              <a:spcBef>
                <a:spcPts val="160"/>
              </a:spcBef>
            </a:pPr>
            <a:r>
              <a:rPr sz="900" b="1" dirty="0">
                <a:latin typeface="Arial"/>
                <a:cs typeface="Arial"/>
              </a:rPr>
              <a:t>Neighborhood  Longitude</a:t>
            </a:r>
            <a:endParaRPr sz="900">
              <a:latin typeface="Arial"/>
              <a:cs typeface="Arial"/>
            </a:endParaRPr>
          </a:p>
        </p:txBody>
      </p:sp>
      <p:sp>
        <p:nvSpPr>
          <p:cNvPr id="11" name="object 11"/>
          <p:cNvSpPr txBox="1"/>
          <p:nvPr/>
        </p:nvSpPr>
        <p:spPr>
          <a:xfrm>
            <a:off x="4759273" y="1432432"/>
            <a:ext cx="3625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V</a:t>
            </a:r>
            <a:r>
              <a:rPr sz="900" b="1" dirty="0">
                <a:latin typeface="Arial"/>
                <a:cs typeface="Arial"/>
              </a:rPr>
              <a:t>enue</a:t>
            </a:r>
            <a:endParaRPr sz="900">
              <a:latin typeface="Arial"/>
              <a:cs typeface="Arial"/>
            </a:endParaRPr>
          </a:p>
        </p:txBody>
      </p:sp>
      <p:sp>
        <p:nvSpPr>
          <p:cNvPr id="12" name="object 12"/>
          <p:cNvSpPr txBox="1"/>
          <p:nvPr/>
        </p:nvSpPr>
        <p:spPr>
          <a:xfrm>
            <a:off x="5308751" y="1365757"/>
            <a:ext cx="469900" cy="295910"/>
          </a:xfrm>
          <a:prstGeom prst="rect">
            <a:avLst/>
          </a:prstGeom>
        </p:spPr>
        <p:txBody>
          <a:bodyPr vert="horz" wrap="square" lIns="0" tIns="20320" rIns="0" bIns="0" rtlCol="0">
            <a:spAutoFit/>
          </a:bodyPr>
          <a:lstStyle/>
          <a:p>
            <a:pPr marL="12700" marR="5080" indent="107314">
              <a:lnSpc>
                <a:spcPts val="1050"/>
              </a:lnSpc>
              <a:spcBef>
                <a:spcPts val="160"/>
              </a:spcBef>
            </a:pPr>
            <a:r>
              <a:rPr sz="900" b="1" spc="-50" dirty="0">
                <a:latin typeface="Arial"/>
                <a:cs typeface="Arial"/>
              </a:rPr>
              <a:t>V</a:t>
            </a:r>
            <a:r>
              <a:rPr sz="900" b="1" dirty="0">
                <a:latin typeface="Arial"/>
                <a:cs typeface="Arial"/>
              </a:rPr>
              <a:t>enue  Latitude</a:t>
            </a:r>
            <a:endParaRPr sz="900">
              <a:latin typeface="Arial"/>
              <a:cs typeface="Arial"/>
            </a:endParaRPr>
          </a:p>
        </p:txBody>
      </p:sp>
      <p:sp>
        <p:nvSpPr>
          <p:cNvPr id="13" name="object 13"/>
          <p:cNvSpPr txBox="1"/>
          <p:nvPr/>
        </p:nvSpPr>
        <p:spPr>
          <a:xfrm>
            <a:off x="5896167" y="1365757"/>
            <a:ext cx="577850" cy="295910"/>
          </a:xfrm>
          <a:prstGeom prst="rect">
            <a:avLst/>
          </a:prstGeom>
        </p:spPr>
        <p:txBody>
          <a:bodyPr vert="horz" wrap="square" lIns="0" tIns="20320" rIns="0" bIns="0" rtlCol="0">
            <a:spAutoFit/>
          </a:bodyPr>
          <a:lstStyle/>
          <a:p>
            <a:pPr marL="12700" marR="5080" indent="215265">
              <a:lnSpc>
                <a:spcPts val="1050"/>
              </a:lnSpc>
              <a:spcBef>
                <a:spcPts val="160"/>
              </a:spcBef>
            </a:pPr>
            <a:r>
              <a:rPr sz="900" b="1" spc="-50" dirty="0">
                <a:latin typeface="Arial"/>
                <a:cs typeface="Arial"/>
              </a:rPr>
              <a:t>V</a:t>
            </a:r>
            <a:r>
              <a:rPr sz="900" b="1" dirty="0">
                <a:latin typeface="Arial"/>
                <a:cs typeface="Arial"/>
              </a:rPr>
              <a:t>enue  Longitude</a:t>
            </a:r>
            <a:endParaRPr sz="900">
              <a:latin typeface="Arial"/>
              <a:cs typeface="Arial"/>
            </a:endParaRPr>
          </a:p>
        </p:txBody>
      </p:sp>
      <p:sp>
        <p:nvSpPr>
          <p:cNvPr id="14" name="object 14"/>
          <p:cNvSpPr txBox="1"/>
          <p:nvPr/>
        </p:nvSpPr>
        <p:spPr>
          <a:xfrm>
            <a:off x="6610399" y="1365757"/>
            <a:ext cx="521334" cy="295910"/>
          </a:xfrm>
          <a:prstGeom prst="rect">
            <a:avLst/>
          </a:prstGeom>
        </p:spPr>
        <p:txBody>
          <a:bodyPr vert="horz" wrap="square" lIns="0" tIns="20320" rIns="0" bIns="0" rtlCol="0">
            <a:spAutoFit/>
          </a:bodyPr>
          <a:lstStyle/>
          <a:p>
            <a:pPr marL="12700" marR="5080" indent="158115">
              <a:lnSpc>
                <a:spcPts val="1050"/>
              </a:lnSpc>
              <a:spcBef>
                <a:spcPts val="160"/>
              </a:spcBef>
            </a:pPr>
            <a:r>
              <a:rPr sz="900" b="1" spc="-50" dirty="0">
                <a:latin typeface="Arial"/>
                <a:cs typeface="Arial"/>
              </a:rPr>
              <a:t>V</a:t>
            </a:r>
            <a:r>
              <a:rPr sz="900" b="1" dirty="0">
                <a:latin typeface="Arial"/>
                <a:cs typeface="Arial"/>
              </a:rPr>
              <a:t>enue  Category</a:t>
            </a:r>
            <a:endParaRPr sz="900">
              <a:latin typeface="Arial"/>
              <a:cs typeface="Arial"/>
            </a:endParaRPr>
          </a:p>
        </p:txBody>
      </p:sp>
      <p:sp>
        <p:nvSpPr>
          <p:cNvPr id="15" name="object 15"/>
          <p:cNvSpPr txBox="1"/>
          <p:nvPr/>
        </p:nvSpPr>
        <p:spPr>
          <a:xfrm>
            <a:off x="1517649" y="1822957"/>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0</a:t>
            </a:r>
            <a:endParaRPr sz="900">
              <a:latin typeface="Arial"/>
              <a:cs typeface="Arial"/>
            </a:endParaRPr>
          </a:p>
        </p:txBody>
      </p:sp>
      <p:sp>
        <p:nvSpPr>
          <p:cNvPr id="16" name="object 16"/>
          <p:cNvSpPr txBox="1"/>
          <p:nvPr/>
        </p:nvSpPr>
        <p:spPr>
          <a:xfrm>
            <a:off x="1979020" y="1822957"/>
            <a:ext cx="523240" cy="162560"/>
          </a:xfrm>
          <a:prstGeom prst="rect">
            <a:avLst/>
          </a:prstGeom>
        </p:spPr>
        <p:txBody>
          <a:bodyPr vert="horz" wrap="square" lIns="0" tIns="12700" rIns="0" bIns="0" rtlCol="0">
            <a:spAutoFit/>
          </a:bodyPr>
          <a:lstStyle/>
          <a:p>
            <a:pPr marL="12700">
              <a:lnSpc>
                <a:spcPct val="100000"/>
              </a:lnSpc>
              <a:spcBef>
                <a:spcPts val="100"/>
              </a:spcBef>
            </a:pPr>
            <a:r>
              <a:rPr sz="900" spc="-35" dirty="0">
                <a:latin typeface="Arial"/>
                <a:cs typeface="Arial"/>
              </a:rPr>
              <a:t>W</a:t>
            </a:r>
            <a:r>
              <a:rPr sz="900" dirty="0">
                <a:latin typeface="Arial"/>
                <a:cs typeface="Arial"/>
              </a:rPr>
              <a:t>akefield</a:t>
            </a:r>
            <a:endParaRPr sz="900">
              <a:latin typeface="Arial"/>
              <a:cs typeface="Arial"/>
            </a:endParaRPr>
          </a:p>
        </p:txBody>
      </p:sp>
      <p:sp>
        <p:nvSpPr>
          <p:cNvPr id="17" name="object 17"/>
          <p:cNvSpPr txBox="1"/>
          <p:nvPr/>
        </p:nvSpPr>
        <p:spPr>
          <a:xfrm>
            <a:off x="2860226" y="1822957"/>
            <a:ext cx="565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40.894705</a:t>
            </a:r>
            <a:endParaRPr sz="900">
              <a:latin typeface="Arial"/>
              <a:cs typeface="Arial"/>
            </a:endParaRPr>
          </a:p>
        </p:txBody>
      </p:sp>
      <p:sp>
        <p:nvSpPr>
          <p:cNvPr id="18" name="object 18"/>
          <p:cNvSpPr txBox="1"/>
          <p:nvPr/>
        </p:nvSpPr>
        <p:spPr>
          <a:xfrm>
            <a:off x="3831776" y="1822957"/>
            <a:ext cx="6038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-73.847201</a:t>
            </a:r>
            <a:endParaRPr sz="900">
              <a:latin typeface="Arial"/>
              <a:cs typeface="Arial"/>
            </a:endParaRPr>
          </a:p>
        </p:txBody>
      </p:sp>
      <p:sp>
        <p:nvSpPr>
          <p:cNvPr id="19" name="object 19"/>
          <p:cNvSpPr txBox="1"/>
          <p:nvPr/>
        </p:nvSpPr>
        <p:spPr>
          <a:xfrm>
            <a:off x="4644820" y="1756282"/>
            <a:ext cx="476884" cy="295910"/>
          </a:xfrm>
          <a:prstGeom prst="rect">
            <a:avLst/>
          </a:prstGeom>
        </p:spPr>
        <p:txBody>
          <a:bodyPr vert="horz" wrap="square" lIns="0" tIns="20320" rIns="0" bIns="0" rtlCol="0">
            <a:spAutoFit/>
          </a:bodyPr>
          <a:lstStyle/>
          <a:p>
            <a:pPr marL="127000" marR="5080" indent="-114935">
              <a:lnSpc>
                <a:spcPts val="1050"/>
              </a:lnSpc>
              <a:spcBef>
                <a:spcPts val="160"/>
              </a:spcBef>
            </a:pPr>
            <a:r>
              <a:rPr sz="900" dirty="0">
                <a:latin typeface="Arial"/>
                <a:cs typeface="Arial"/>
              </a:rPr>
              <a:t>Lollipops  Gelato</a:t>
            </a:r>
            <a:endParaRPr sz="900">
              <a:latin typeface="Arial"/>
              <a:cs typeface="Arial"/>
            </a:endParaRPr>
          </a:p>
        </p:txBody>
      </p:sp>
      <p:sp>
        <p:nvSpPr>
          <p:cNvPr id="20" name="object 20"/>
          <p:cNvSpPr txBox="1"/>
          <p:nvPr/>
        </p:nvSpPr>
        <p:spPr>
          <a:xfrm>
            <a:off x="5212901" y="1822957"/>
            <a:ext cx="126111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40.894123</a:t>
            </a:r>
            <a:r>
              <a:rPr sz="900" spc="80" dirty="0">
                <a:latin typeface="Arial"/>
                <a:cs typeface="Arial"/>
              </a:rPr>
              <a:t> </a:t>
            </a:r>
            <a:r>
              <a:rPr sz="900" dirty="0">
                <a:latin typeface="Arial"/>
                <a:cs typeface="Arial"/>
              </a:rPr>
              <a:t>-73.845892</a:t>
            </a:r>
            <a:endParaRPr sz="900">
              <a:latin typeface="Arial"/>
              <a:cs typeface="Arial"/>
            </a:endParaRPr>
          </a:p>
        </p:txBody>
      </p:sp>
      <p:sp>
        <p:nvSpPr>
          <p:cNvPr id="21" name="object 21"/>
          <p:cNvSpPr txBox="1"/>
          <p:nvPr/>
        </p:nvSpPr>
        <p:spPr>
          <a:xfrm>
            <a:off x="6711898" y="1756282"/>
            <a:ext cx="4197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Dessert</a:t>
            </a:r>
            <a:endParaRPr sz="900">
              <a:latin typeface="Arial"/>
              <a:cs typeface="Arial"/>
            </a:endParaRPr>
          </a:p>
          <a:p>
            <a:pPr marR="5080" algn="r">
              <a:lnSpc>
                <a:spcPts val="1065"/>
              </a:lnSpc>
            </a:pPr>
            <a:r>
              <a:rPr sz="900" dirty="0">
                <a:latin typeface="Arial"/>
                <a:cs typeface="Arial"/>
              </a:rPr>
              <a:t>Shop</a:t>
            </a:r>
            <a:endParaRPr sz="900">
              <a:latin typeface="Arial"/>
              <a:cs typeface="Arial"/>
            </a:endParaRPr>
          </a:p>
        </p:txBody>
      </p:sp>
      <p:graphicFrame>
        <p:nvGraphicFramePr>
          <p:cNvPr id="22" name="object 22"/>
          <p:cNvGraphicFramePr>
            <a:graphicFrameLocks noGrp="1"/>
          </p:cNvGraphicFramePr>
          <p:nvPr/>
        </p:nvGraphicFramePr>
        <p:xfrm>
          <a:off x="1498599" y="2160810"/>
          <a:ext cx="4994906" cy="1070668"/>
        </p:xfrm>
        <a:graphic>
          <a:graphicData uri="http://schemas.openxmlformats.org/drawingml/2006/table">
            <a:tbl>
              <a:tblPr firstRow="1" bandRow="1">
                <a:tableStyleId>{2D5ABB26-0587-4C30-8999-92F81FD0307C}</a:tableStyleId>
              </a:tblPr>
              <a:tblGrid>
                <a:gridCol w="294005"/>
                <a:gridCol w="888364"/>
                <a:gridCol w="948055"/>
                <a:gridCol w="866139"/>
                <a:gridCol w="672464"/>
                <a:gridCol w="657225"/>
                <a:gridCol w="668654"/>
              </a:tblGrid>
              <a:tr h="321022">
                <a:tc>
                  <a:txBody>
                    <a:bodyPr/>
                    <a:lstStyle/>
                    <a:p>
                      <a:pPr marL="31750">
                        <a:lnSpc>
                          <a:spcPct val="100000"/>
                        </a:lnSpc>
                        <a:spcBef>
                          <a:spcPts val="439"/>
                        </a:spcBef>
                      </a:pPr>
                      <a:r>
                        <a:rPr sz="900" b="1" dirty="0">
                          <a:latin typeface="Arial"/>
                          <a:cs typeface="Arial"/>
                        </a:rPr>
                        <a:t>1</a:t>
                      </a:r>
                      <a:endParaRPr sz="900">
                        <a:latin typeface="Arial"/>
                        <a:cs typeface="Arial"/>
                      </a:endParaRPr>
                    </a:p>
                  </a:txBody>
                  <a:tcPr marL="0" marR="0" marT="55879" marB="0"/>
                </a:tc>
                <a:tc>
                  <a:txBody>
                    <a:bodyPr/>
                    <a:lstStyle/>
                    <a:p>
                      <a:pPr marL="6985" algn="ctr">
                        <a:lnSpc>
                          <a:spcPct val="100000"/>
                        </a:lnSpc>
                        <a:spcBef>
                          <a:spcPts val="439"/>
                        </a:spcBef>
                      </a:pPr>
                      <a:r>
                        <a:rPr sz="900" spc="-5" dirty="0">
                          <a:latin typeface="Arial"/>
                          <a:cs typeface="Arial"/>
                        </a:rPr>
                        <a:t>Wakefield</a:t>
                      </a:r>
                      <a:endParaRPr sz="900">
                        <a:latin typeface="Arial"/>
                        <a:cs typeface="Arial"/>
                      </a:endParaRPr>
                    </a:p>
                  </a:txBody>
                  <a:tcPr marL="0" marR="0" marT="55879" marB="0"/>
                </a:tc>
                <a:tc>
                  <a:txBody>
                    <a:bodyPr/>
                    <a:lstStyle/>
                    <a:p>
                      <a:pPr marR="15875" algn="ctr">
                        <a:lnSpc>
                          <a:spcPct val="100000"/>
                        </a:lnSpc>
                        <a:spcBef>
                          <a:spcPts val="439"/>
                        </a:spcBef>
                      </a:pPr>
                      <a:r>
                        <a:rPr sz="900" dirty="0">
                          <a:latin typeface="Arial"/>
                          <a:cs typeface="Arial"/>
                        </a:rPr>
                        <a:t>40.894705</a:t>
                      </a:r>
                      <a:endParaRPr sz="900">
                        <a:latin typeface="Arial"/>
                        <a:cs typeface="Arial"/>
                      </a:endParaRPr>
                    </a:p>
                  </a:txBody>
                  <a:tcPr marL="0" marR="0" marT="55879" marB="0"/>
                </a:tc>
                <a:tc>
                  <a:txBody>
                    <a:bodyPr/>
                    <a:lstStyle/>
                    <a:p>
                      <a:pPr marR="64135" algn="r">
                        <a:lnSpc>
                          <a:spcPct val="100000"/>
                        </a:lnSpc>
                        <a:spcBef>
                          <a:spcPts val="439"/>
                        </a:spcBef>
                      </a:pPr>
                      <a:r>
                        <a:rPr sz="900" dirty="0">
                          <a:latin typeface="Arial"/>
                          <a:cs typeface="Arial"/>
                        </a:rPr>
                        <a:t>-73.847201</a:t>
                      </a:r>
                      <a:endParaRPr sz="900">
                        <a:latin typeface="Arial"/>
                        <a:cs typeface="Arial"/>
                      </a:endParaRPr>
                    </a:p>
                  </a:txBody>
                  <a:tcPr marL="0" marR="0" marT="55879" marB="0"/>
                </a:tc>
                <a:tc>
                  <a:txBody>
                    <a:bodyPr/>
                    <a:lstStyle/>
                    <a:p>
                      <a:pPr marR="50800" algn="r">
                        <a:lnSpc>
                          <a:spcPts val="980"/>
                        </a:lnSpc>
                      </a:pPr>
                      <a:r>
                        <a:rPr sz="900" dirty="0">
                          <a:latin typeface="Arial"/>
                          <a:cs typeface="Arial"/>
                        </a:rPr>
                        <a:t>Carvel</a:t>
                      </a:r>
                      <a:r>
                        <a:rPr sz="900" spc="-100" dirty="0">
                          <a:latin typeface="Arial"/>
                          <a:cs typeface="Arial"/>
                        </a:rPr>
                        <a:t> </a:t>
                      </a:r>
                      <a:r>
                        <a:rPr sz="900" dirty="0">
                          <a:latin typeface="Arial"/>
                          <a:cs typeface="Arial"/>
                        </a:rPr>
                        <a:t>Ice</a:t>
                      </a:r>
                      <a:endParaRPr sz="900">
                        <a:latin typeface="Arial"/>
                        <a:cs typeface="Arial"/>
                      </a:endParaRPr>
                    </a:p>
                    <a:p>
                      <a:pPr marR="50800" algn="r">
                        <a:lnSpc>
                          <a:spcPts val="1065"/>
                        </a:lnSpc>
                      </a:pPr>
                      <a:r>
                        <a:rPr sz="900" dirty="0">
                          <a:latin typeface="Arial"/>
                          <a:cs typeface="Arial"/>
                        </a:rPr>
                        <a:t>Cream</a:t>
                      </a:r>
                      <a:endParaRPr sz="900">
                        <a:latin typeface="Arial"/>
                        <a:cs typeface="Arial"/>
                      </a:endParaRPr>
                    </a:p>
                  </a:txBody>
                  <a:tcPr marL="0" marR="0" marT="0" marB="0"/>
                </a:tc>
                <a:tc>
                  <a:txBody>
                    <a:bodyPr/>
                    <a:lstStyle/>
                    <a:p>
                      <a:pPr algn="ctr">
                        <a:lnSpc>
                          <a:spcPct val="100000"/>
                        </a:lnSpc>
                        <a:spcBef>
                          <a:spcPts val="439"/>
                        </a:spcBef>
                      </a:pPr>
                      <a:r>
                        <a:rPr sz="900" dirty="0">
                          <a:latin typeface="Arial"/>
                          <a:cs typeface="Arial"/>
                        </a:rPr>
                        <a:t>40.890487</a:t>
                      </a:r>
                      <a:endParaRPr sz="900">
                        <a:latin typeface="Arial"/>
                        <a:cs typeface="Arial"/>
                      </a:endParaRPr>
                    </a:p>
                  </a:txBody>
                  <a:tcPr marL="0" marR="0" marT="55879" marB="0"/>
                </a:tc>
                <a:tc>
                  <a:txBody>
                    <a:bodyPr/>
                    <a:lstStyle/>
                    <a:p>
                      <a:pPr marL="26670" algn="ctr">
                        <a:lnSpc>
                          <a:spcPct val="100000"/>
                        </a:lnSpc>
                        <a:spcBef>
                          <a:spcPts val="439"/>
                        </a:spcBef>
                      </a:pPr>
                      <a:r>
                        <a:rPr sz="900" dirty="0">
                          <a:latin typeface="Arial"/>
                          <a:cs typeface="Arial"/>
                        </a:rPr>
                        <a:t>-73.848568</a:t>
                      </a:r>
                      <a:endParaRPr sz="900">
                        <a:latin typeface="Arial"/>
                        <a:cs typeface="Arial"/>
                      </a:endParaRPr>
                    </a:p>
                  </a:txBody>
                  <a:tcPr marL="0" marR="0" marT="55879" marB="0"/>
                </a:tc>
              </a:tr>
              <a:tr h="247650">
                <a:tc>
                  <a:txBody>
                    <a:bodyPr/>
                    <a:lstStyle/>
                    <a:p>
                      <a:pPr marL="31750">
                        <a:lnSpc>
                          <a:spcPct val="100000"/>
                        </a:lnSpc>
                        <a:spcBef>
                          <a:spcPts val="385"/>
                        </a:spcBef>
                      </a:pPr>
                      <a:r>
                        <a:rPr sz="900" b="1" dirty="0">
                          <a:latin typeface="Arial"/>
                          <a:cs typeface="Arial"/>
                        </a:rPr>
                        <a:t>2</a:t>
                      </a:r>
                      <a:endParaRPr sz="900">
                        <a:latin typeface="Arial"/>
                        <a:cs typeface="Arial"/>
                      </a:endParaRPr>
                    </a:p>
                  </a:txBody>
                  <a:tcPr marL="0" marR="0" marT="48895" marB="0"/>
                </a:tc>
                <a:tc>
                  <a:txBody>
                    <a:bodyPr/>
                    <a:lstStyle/>
                    <a:p>
                      <a:pPr marL="6985" algn="ctr">
                        <a:lnSpc>
                          <a:spcPct val="100000"/>
                        </a:lnSpc>
                        <a:spcBef>
                          <a:spcPts val="385"/>
                        </a:spcBef>
                      </a:pPr>
                      <a:r>
                        <a:rPr sz="900" spc="-5" dirty="0">
                          <a:latin typeface="Arial"/>
                          <a:cs typeface="Arial"/>
                        </a:rPr>
                        <a:t>Wakefield</a:t>
                      </a:r>
                      <a:endParaRPr sz="900">
                        <a:latin typeface="Arial"/>
                        <a:cs typeface="Arial"/>
                      </a:endParaRPr>
                    </a:p>
                  </a:txBody>
                  <a:tcPr marL="0" marR="0" marT="48895" marB="0"/>
                </a:tc>
                <a:tc>
                  <a:txBody>
                    <a:bodyPr/>
                    <a:lstStyle/>
                    <a:p>
                      <a:pPr marR="15875" algn="ctr">
                        <a:lnSpc>
                          <a:spcPct val="100000"/>
                        </a:lnSpc>
                        <a:spcBef>
                          <a:spcPts val="385"/>
                        </a:spcBef>
                      </a:pPr>
                      <a:r>
                        <a:rPr sz="900" dirty="0">
                          <a:latin typeface="Arial"/>
                          <a:cs typeface="Arial"/>
                        </a:rPr>
                        <a:t>40.894705</a:t>
                      </a:r>
                      <a:endParaRPr sz="900">
                        <a:latin typeface="Arial"/>
                        <a:cs typeface="Arial"/>
                      </a:endParaRPr>
                    </a:p>
                  </a:txBody>
                  <a:tcPr marL="0" marR="0" marT="48895" marB="0"/>
                </a:tc>
                <a:tc>
                  <a:txBody>
                    <a:bodyPr/>
                    <a:lstStyle/>
                    <a:p>
                      <a:pPr marR="64135" algn="r">
                        <a:lnSpc>
                          <a:spcPct val="100000"/>
                        </a:lnSpc>
                        <a:spcBef>
                          <a:spcPts val="385"/>
                        </a:spcBef>
                      </a:pPr>
                      <a:r>
                        <a:rPr sz="900" dirty="0">
                          <a:latin typeface="Arial"/>
                          <a:cs typeface="Arial"/>
                        </a:rPr>
                        <a:t>-73.847201</a:t>
                      </a:r>
                      <a:endParaRPr sz="900">
                        <a:latin typeface="Arial"/>
                        <a:cs typeface="Arial"/>
                      </a:endParaRPr>
                    </a:p>
                  </a:txBody>
                  <a:tcPr marL="0" marR="0" marT="48895" marB="0"/>
                </a:tc>
                <a:tc>
                  <a:txBody>
                    <a:bodyPr/>
                    <a:lstStyle/>
                    <a:p>
                      <a:pPr marR="50800" algn="r">
                        <a:lnSpc>
                          <a:spcPct val="100000"/>
                        </a:lnSpc>
                        <a:spcBef>
                          <a:spcPts val="385"/>
                        </a:spcBef>
                      </a:pPr>
                      <a:r>
                        <a:rPr sz="900" spc="-35" dirty="0">
                          <a:latin typeface="Arial"/>
                          <a:cs typeface="Arial"/>
                        </a:rPr>
                        <a:t>W</a:t>
                      </a:r>
                      <a:r>
                        <a:rPr sz="900" dirty="0">
                          <a:latin typeface="Arial"/>
                          <a:cs typeface="Arial"/>
                        </a:rPr>
                        <a:t>algreens</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40.896528</a:t>
                      </a:r>
                      <a:endParaRPr sz="900">
                        <a:latin typeface="Arial"/>
                        <a:cs typeface="Arial"/>
                      </a:endParaRPr>
                    </a:p>
                  </a:txBody>
                  <a:tcPr marL="0" marR="0" marT="48895" marB="0"/>
                </a:tc>
                <a:tc>
                  <a:txBody>
                    <a:bodyPr/>
                    <a:lstStyle/>
                    <a:p>
                      <a:pPr marL="26670" algn="ctr">
                        <a:lnSpc>
                          <a:spcPct val="100000"/>
                        </a:lnSpc>
                        <a:spcBef>
                          <a:spcPts val="385"/>
                        </a:spcBef>
                      </a:pPr>
                      <a:r>
                        <a:rPr sz="900" dirty="0">
                          <a:latin typeface="Arial"/>
                          <a:cs typeface="Arial"/>
                        </a:rPr>
                        <a:t>-73.844700</a:t>
                      </a:r>
                      <a:endParaRPr sz="900">
                        <a:latin typeface="Arial"/>
                        <a:cs typeface="Arial"/>
                      </a:endParaRPr>
                    </a:p>
                  </a:txBody>
                  <a:tcPr marL="0" marR="0" marT="48895" marB="0"/>
                </a:tc>
              </a:tr>
              <a:tr h="280987">
                <a:tc>
                  <a:txBody>
                    <a:bodyPr/>
                    <a:lstStyle/>
                    <a:p>
                      <a:pPr marL="31750">
                        <a:lnSpc>
                          <a:spcPct val="100000"/>
                        </a:lnSpc>
                        <a:spcBef>
                          <a:spcPts val="385"/>
                        </a:spcBef>
                      </a:pPr>
                      <a:r>
                        <a:rPr sz="900" b="1" dirty="0">
                          <a:latin typeface="Arial"/>
                          <a:cs typeface="Arial"/>
                        </a:rPr>
                        <a:t>3</a:t>
                      </a:r>
                      <a:endParaRPr sz="900">
                        <a:latin typeface="Arial"/>
                        <a:cs typeface="Arial"/>
                      </a:endParaRPr>
                    </a:p>
                  </a:txBody>
                  <a:tcPr marL="0" marR="0" marT="48895" marB="0"/>
                </a:tc>
                <a:tc>
                  <a:txBody>
                    <a:bodyPr/>
                    <a:lstStyle/>
                    <a:p>
                      <a:pPr marL="6985" algn="ctr">
                        <a:lnSpc>
                          <a:spcPct val="100000"/>
                        </a:lnSpc>
                        <a:spcBef>
                          <a:spcPts val="385"/>
                        </a:spcBef>
                      </a:pPr>
                      <a:r>
                        <a:rPr sz="900" spc="-5" dirty="0">
                          <a:latin typeface="Arial"/>
                          <a:cs typeface="Arial"/>
                        </a:rPr>
                        <a:t>Wakefield</a:t>
                      </a:r>
                      <a:endParaRPr sz="900">
                        <a:latin typeface="Arial"/>
                        <a:cs typeface="Arial"/>
                      </a:endParaRPr>
                    </a:p>
                  </a:txBody>
                  <a:tcPr marL="0" marR="0" marT="48895" marB="0"/>
                </a:tc>
                <a:tc>
                  <a:txBody>
                    <a:bodyPr/>
                    <a:lstStyle/>
                    <a:p>
                      <a:pPr marR="15875" algn="ctr">
                        <a:lnSpc>
                          <a:spcPct val="100000"/>
                        </a:lnSpc>
                        <a:spcBef>
                          <a:spcPts val="385"/>
                        </a:spcBef>
                      </a:pPr>
                      <a:r>
                        <a:rPr sz="900" dirty="0">
                          <a:latin typeface="Arial"/>
                          <a:cs typeface="Arial"/>
                        </a:rPr>
                        <a:t>40.894705</a:t>
                      </a:r>
                      <a:endParaRPr sz="900">
                        <a:latin typeface="Arial"/>
                        <a:cs typeface="Arial"/>
                      </a:endParaRPr>
                    </a:p>
                  </a:txBody>
                  <a:tcPr marL="0" marR="0" marT="48895" marB="0"/>
                </a:tc>
                <a:tc>
                  <a:txBody>
                    <a:bodyPr/>
                    <a:lstStyle/>
                    <a:p>
                      <a:pPr marR="64135" algn="r">
                        <a:lnSpc>
                          <a:spcPct val="100000"/>
                        </a:lnSpc>
                        <a:spcBef>
                          <a:spcPts val="385"/>
                        </a:spcBef>
                      </a:pPr>
                      <a:r>
                        <a:rPr sz="900" dirty="0">
                          <a:latin typeface="Arial"/>
                          <a:cs typeface="Arial"/>
                        </a:rPr>
                        <a:t>-73.847201</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Rite</a:t>
                      </a:r>
                      <a:r>
                        <a:rPr sz="900" spc="-100" dirty="0">
                          <a:latin typeface="Arial"/>
                          <a:cs typeface="Arial"/>
                        </a:rPr>
                        <a:t> </a:t>
                      </a:r>
                      <a:r>
                        <a:rPr sz="900" dirty="0">
                          <a:latin typeface="Arial"/>
                          <a:cs typeface="Arial"/>
                        </a:rPr>
                        <a:t>Aid</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40.896649</a:t>
                      </a:r>
                      <a:endParaRPr sz="900">
                        <a:latin typeface="Arial"/>
                        <a:cs typeface="Arial"/>
                      </a:endParaRPr>
                    </a:p>
                  </a:txBody>
                  <a:tcPr marL="0" marR="0" marT="48895" marB="0"/>
                </a:tc>
                <a:tc>
                  <a:txBody>
                    <a:bodyPr/>
                    <a:lstStyle/>
                    <a:p>
                      <a:pPr marL="26670" algn="ctr">
                        <a:lnSpc>
                          <a:spcPct val="100000"/>
                        </a:lnSpc>
                        <a:spcBef>
                          <a:spcPts val="385"/>
                        </a:spcBef>
                      </a:pPr>
                      <a:r>
                        <a:rPr sz="900" dirty="0">
                          <a:latin typeface="Arial"/>
                          <a:cs typeface="Arial"/>
                        </a:rPr>
                        <a:t>-73.844846</a:t>
                      </a:r>
                      <a:endParaRPr sz="900">
                        <a:latin typeface="Arial"/>
                        <a:cs typeface="Arial"/>
                      </a:endParaRPr>
                    </a:p>
                  </a:txBody>
                  <a:tcPr marL="0" marR="0" marT="48895" marB="0"/>
                </a:tc>
              </a:tr>
              <a:tr h="221009">
                <a:tc>
                  <a:txBody>
                    <a:bodyPr/>
                    <a:lstStyle/>
                    <a:p>
                      <a:pPr marL="31750">
                        <a:lnSpc>
                          <a:spcPts val="990"/>
                        </a:lnSpc>
                        <a:spcBef>
                          <a:spcPts val="650"/>
                        </a:spcBef>
                      </a:pPr>
                      <a:r>
                        <a:rPr sz="900" b="1" dirty="0">
                          <a:latin typeface="Arial"/>
                          <a:cs typeface="Arial"/>
                        </a:rPr>
                        <a:t>4</a:t>
                      </a:r>
                      <a:endParaRPr sz="900">
                        <a:latin typeface="Arial"/>
                        <a:cs typeface="Arial"/>
                      </a:endParaRPr>
                    </a:p>
                  </a:txBody>
                  <a:tcPr marL="0" marR="0" marT="82550" marB="0"/>
                </a:tc>
                <a:tc>
                  <a:txBody>
                    <a:bodyPr/>
                    <a:lstStyle/>
                    <a:p>
                      <a:pPr marL="6985" algn="ctr">
                        <a:lnSpc>
                          <a:spcPts val="990"/>
                        </a:lnSpc>
                        <a:spcBef>
                          <a:spcPts val="650"/>
                        </a:spcBef>
                      </a:pPr>
                      <a:r>
                        <a:rPr sz="900" spc="-5" dirty="0">
                          <a:latin typeface="Arial"/>
                          <a:cs typeface="Arial"/>
                        </a:rPr>
                        <a:t>Wakefield</a:t>
                      </a:r>
                      <a:endParaRPr sz="900">
                        <a:latin typeface="Arial"/>
                        <a:cs typeface="Arial"/>
                      </a:endParaRPr>
                    </a:p>
                  </a:txBody>
                  <a:tcPr marL="0" marR="0" marT="82550" marB="0"/>
                </a:tc>
                <a:tc>
                  <a:txBody>
                    <a:bodyPr/>
                    <a:lstStyle/>
                    <a:p>
                      <a:pPr marR="15875" algn="ctr">
                        <a:lnSpc>
                          <a:spcPts val="990"/>
                        </a:lnSpc>
                        <a:spcBef>
                          <a:spcPts val="650"/>
                        </a:spcBef>
                      </a:pPr>
                      <a:r>
                        <a:rPr sz="900" dirty="0">
                          <a:latin typeface="Arial"/>
                          <a:cs typeface="Arial"/>
                        </a:rPr>
                        <a:t>40.894705</a:t>
                      </a:r>
                      <a:endParaRPr sz="900">
                        <a:latin typeface="Arial"/>
                        <a:cs typeface="Arial"/>
                      </a:endParaRPr>
                    </a:p>
                  </a:txBody>
                  <a:tcPr marL="0" marR="0" marT="82550" marB="0"/>
                </a:tc>
                <a:tc>
                  <a:txBody>
                    <a:bodyPr/>
                    <a:lstStyle/>
                    <a:p>
                      <a:pPr marR="64135" algn="r">
                        <a:lnSpc>
                          <a:spcPts val="990"/>
                        </a:lnSpc>
                        <a:spcBef>
                          <a:spcPts val="650"/>
                        </a:spcBef>
                      </a:pPr>
                      <a:r>
                        <a:rPr sz="900" dirty="0">
                          <a:latin typeface="Arial"/>
                          <a:cs typeface="Arial"/>
                        </a:rPr>
                        <a:t>-73.847201</a:t>
                      </a:r>
                      <a:endParaRPr sz="900">
                        <a:latin typeface="Arial"/>
                        <a:cs typeface="Arial"/>
                      </a:endParaRPr>
                    </a:p>
                  </a:txBody>
                  <a:tcPr marL="0" marR="0" marT="82550" marB="0"/>
                </a:tc>
                <a:tc>
                  <a:txBody>
                    <a:bodyPr/>
                    <a:lstStyle/>
                    <a:p>
                      <a:pPr marR="50800" algn="r">
                        <a:lnSpc>
                          <a:spcPts val="990"/>
                        </a:lnSpc>
                        <a:spcBef>
                          <a:spcPts val="650"/>
                        </a:spcBef>
                      </a:pPr>
                      <a:r>
                        <a:rPr sz="900" dirty="0">
                          <a:latin typeface="Arial"/>
                          <a:cs typeface="Arial"/>
                        </a:rPr>
                        <a:t>Dunkin'</a:t>
                      </a:r>
                      <a:endParaRPr sz="900">
                        <a:latin typeface="Arial"/>
                        <a:cs typeface="Arial"/>
                      </a:endParaRPr>
                    </a:p>
                  </a:txBody>
                  <a:tcPr marL="0" marR="0" marT="82550" marB="0"/>
                </a:tc>
                <a:tc>
                  <a:txBody>
                    <a:bodyPr/>
                    <a:lstStyle/>
                    <a:p>
                      <a:pPr algn="ctr">
                        <a:lnSpc>
                          <a:spcPts val="990"/>
                        </a:lnSpc>
                        <a:spcBef>
                          <a:spcPts val="650"/>
                        </a:spcBef>
                      </a:pPr>
                      <a:r>
                        <a:rPr sz="900" dirty="0">
                          <a:latin typeface="Arial"/>
                          <a:cs typeface="Arial"/>
                        </a:rPr>
                        <a:t>40.890459</a:t>
                      </a:r>
                      <a:endParaRPr sz="900">
                        <a:latin typeface="Arial"/>
                        <a:cs typeface="Arial"/>
                      </a:endParaRPr>
                    </a:p>
                  </a:txBody>
                  <a:tcPr marL="0" marR="0" marT="82550" marB="0"/>
                </a:tc>
                <a:tc>
                  <a:txBody>
                    <a:bodyPr/>
                    <a:lstStyle/>
                    <a:p>
                      <a:pPr marL="26670" algn="ctr">
                        <a:lnSpc>
                          <a:spcPts val="990"/>
                        </a:lnSpc>
                        <a:spcBef>
                          <a:spcPts val="650"/>
                        </a:spcBef>
                      </a:pPr>
                      <a:r>
                        <a:rPr sz="900" dirty="0">
                          <a:latin typeface="Arial"/>
                          <a:cs typeface="Arial"/>
                        </a:rPr>
                        <a:t>-73.849089</a:t>
                      </a:r>
                      <a:endParaRPr sz="900">
                        <a:latin typeface="Arial"/>
                        <a:cs typeface="Arial"/>
                      </a:endParaRPr>
                    </a:p>
                  </a:txBody>
                  <a:tcPr marL="0" marR="0" marT="82550" marB="0"/>
                </a:tc>
              </a:tr>
            </a:tbl>
          </a:graphicData>
        </a:graphic>
      </p:graphicFrame>
      <p:sp>
        <p:nvSpPr>
          <p:cNvPr id="23" name="object 23"/>
          <p:cNvSpPr txBox="1"/>
          <p:nvPr/>
        </p:nvSpPr>
        <p:spPr>
          <a:xfrm>
            <a:off x="6578548" y="2137282"/>
            <a:ext cx="553085" cy="11722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Ice</a:t>
            </a:r>
            <a:r>
              <a:rPr sz="900" spc="-100" dirty="0">
                <a:latin typeface="Arial"/>
                <a:cs typeface="Arial"/>
              </a:rPr>
              <a:t> </a:t>
            </a:r>
            <a:r>
              <a:rPr sz="900" dirty="0">
                <a:latin typeface="Arial"/>
                <a:cs typeface="Arial"/>
              </a:rPr>
              <a:t>Cream</a:t>
            </a:r>
            <a:endParaRPr sz="900">
              <a:latin typeface="Arial"/>
              <a:cs typeface="Arial"/>
            </a:endParaRPr>
          </a:p>
          <a:p>
            <a:pPr marR="5080" algn="r">
              <a:lnSpc>
                <a:spcPts val="1065"/>
              </a:lnSpc>
            </a:pPr>
            <a:r>
              <a:rPr sz="900" dirty="0">
                <a:latin typeface="Arial"/>
                <a:cs typeface="Arial"/>
              </a:rPr>
              <a:t>Shop</a:t>
            </a:r>
            <a:endParaRPr sz="900">
              <a:latin typeface="Arial"/>
              <a:cs typeface="Arial"/>
            </a:endParaRPr>
          </a:p>
          <a:p>
            <a:pPr marL="24765" marR="5080" algn="r">
              <a:lnSpc>
                <a:spcPct val="180600"/>
              </a:lnSpc>
            </a:pPr>
            <a:r>
              <a:rPr sz="900" dirty="0">
                <a:latin typeface="Arial"/>
                <a:cs typeface="Arial"/>
              </a:rPr>
              <a:t>Pharmacy  Pharmacy</a:t>
            </a:r>
            <a:endParaRPr sz="900">
              <a:latin typeface="Arial"/>
              <a:cs typeface="Arial"/>
            </a:endParaRPr>
          </a:p>
          <a:p>
            <a:pPr>
              <a:lnSpc>
                <a:spcPct val="100000"/>
              </a:lnSpc>
              <a:spcBef>
                <a:spcPts val="5"/>
              </a:spcBef>
            </a:pPr>
            <a:endParaRPr sz="800">
              <a:latin typeface="Arial"/>
              <a:cs typeface="Arial"/>
            </a:endParaRPr>
          </a:p>
          <a:p>
            <a:pPr marL="272415" marR="5080" indent="-38100" algn="r">
              <a:lnSpc>
                <a:spcPts val="1050"/>
              </a:lnSpc>
              <a:spcBef>
                <a:spcPts val="5"/>
              </a:spcBef>
            </a:pPr>
            <a:r>
              <a:rPr sz="900" dirty="0">
                <a:latin typeface="Arial"/>
                <a:cs typeface="Arial"/>
              </a:rPr>
              <a:t>Donut  Shop</a:t>
            </a:r>
            <a:endParaRPr sz="900">
              <a:latin typeface="Arial"/>
              <a:cs typeface="Aria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688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[32]:</a:t>
            </a:r>
            <a:endParaRPr sz="1050">
              <a:latin typeface="Arial"/>
              <a:cs typeface="Arial"/>
            </a:endParaRPr>
          </a:p>
        </p:txBody>
      </p:sp>
      <p:sp>
        <p:nvSpPr>
          <p:cNvPr id="5" name="object 5"/>
          <p:cNvSpPr txBox="1"/>
          <p:nvPr/>
        </p:nvSpPr>
        <p:spPr>
          <a:xfrm>
            <a:off x="1420811" y="433958"/>
            <a:ext cx="5857875" cy="266700"/>
          </a:xfrm>
          <a:prstGeom prst="rect">
            <a:avLst/>
          </a:prstGeom>
          <a:ln w="19050">
            <a:solidFill>
              <a:srgbClr val="CFCFCF"/>
            </a:solidFill>
          </a:ln>
        </p:spPr>
        <p:txBody>
          <a:bodyPr vert="horz" wrap="square" lIns="0" tIns="47625" rIns="0" bIns="0" rtlCol="0">
            <a:spAutoFit/>
          </a:bodyPr>
          <a:lstStyle/>
          <a:p>
            <a:pPr marL="58419">
              <a:lnSpc>
                <a:spcPct val="100000"/>
              </a:lnSpc>
              <a:spcBef>
                <a:spcPts val="375"/>
              </a:spcBef>
            </a:pPr>
            <a:r>
              <a:rPr sz="1050" spc="75" dirty="0">
                <a:solidFill>
                  <a:srgbClr val="333333"/>
                </a:solidFill>
                <a:latin typeface="Arial"/>
                <a:cs typeface="Arial"/>
              </a:rPr>
              <a:t>bronx_venues</a:t>
            </a:r>
            <a:r>
              <a:rPr sz="1050" spc="75" dirty="0">
                <a:solidFill>
                  <a:srgbClr val="666666"/>
                </a:solidFill>
                <a:latin typeface="Arial"/>
                <a:cs typeface="Arial"/>
              </a:rPr>
              <a:t>.</a:t>
            </a:r>
            <a:r>
              <a:rPr sz="1050" spc="75" dirty="0">
                <a:solidFill>
                  <a:srgbClr val="333333"/>
                </a:solidFill>
                <a:latin typeface="Arial"/>
                <a:cs typeface="Arial"/>
              </a:rPr>
              <a:t>groupby(</a:t>
            </a:r>
            <a:r>
              <a:rPr sz="1050" spc="75" dirty="0">
                <a:solidFill>
                  <a:srgbClr val="B92020"/>
                </a:solidFill>
                <a:latin typeface="Arial"/>
                <a:cs typeface="Arial"/>
              </a:rPr>
              <a:t>'Neighborhood'</a:t>
            </a:r>
            <a:r>
              <a:rPr sz="1050" spc="75" dirty="0">
                <a:solidFill>
                  <a:srgbClr val="333333"/>
                </a:solidFill>
                <a:latin typeface="Arial"/>
                <a:cs typeface="Arial"/>
              </a:rPr>
              <a:t>)</a:t>
            </a:r>
            <a:r>
              <a:rPr sz="1050" spc="75" dirty="0">
                <a:solidFill>
                  <a:srgbClr val="666666"/>
                </a:solidFill>
                <a:latin typeface="Arial"/>
                <a:cs typeface="Arial"/>
              </a:rPr>
              <a:t>.</a:t>
            </a:r>
            <a:r>
              <a:rPr sz="1050" spc="75" dirty="0">
                <a:solidFill>
                  <a:srgbClr val="333333"/>
                </a:solidFill>
                <a:latin typeface="Arial"/>
                <a:cs typeface="Arial"/>
              </a:rPr>
              <a:t>count()</a:t>
            </a:r>
            <a:endParaRPr sz="1050">
              <a:latin typeface="Arial"/>
              <a:cs typeface="Aria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03732"/>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Out[32]:</a:t>
            </a:r>
            <a:endParaRPr sz="1050">
              <a:latin typeface="Arial"/>
              <a:cs typeface="Arial"/>
            </a:endParaRPr>
          </a:p>
        </p:txBody>
      </p:sp>
      <p:sp>
        <p:nvSpPr>
          <p:cNvPr id="5" name="object 5"/>
          <p:cNvSpPr txBox="1"/>
          <p:nvPr/>
        </p:nvSpPr>
        <p:spPr>
          <a:xfrm>
            <a:off x="2590992" y="575182"/>
            <a:ext cx="806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Neighborhood</a:t>
            </a:r>
            <a:endParaRPr sz="900">
              <a:latin typeface="Arial"/>
              <a:cs typeface="Arial"/>
            </a:endParaRPr>
          </a:p>
        </p:txBody>
      </p:sp>
      <p:sp>
        <p:nvSpPr>
          <p:cNvPr id="6" name="object 6"/>
          <p:cNvSpPr txBox="1"/>
          <p:nvPr/>
        </p:nvSpPr>
        <p:spPr>
          <a:xfrm>
            <a:off x="3714942" y="575182"/>
            <a:ext cx="806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Neighborhood</a:t>
            </a:r>
            <a:endParaRPr sz="900">
              <a:latin typeface="Arial"/>
              <a:cs typeface="Arial"/>
            </a:endParaRPr>
          </a:p>
        </p:txBody>
      </p:sp>
      <p:sp>
        <p:nvSpPr>
          <p:cNvPr id="7" name="object 7"/>
          <p:cNvSpPr txBox="1"/>
          <p:nvPr/>
        </p:nvSpPr>
        <p:spPr>
          <a:xfrm>
            <a:off x="4616398" y="641857"/>
            <a:ext cx="3625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V</a:t>
            </a:r>
            <a:r>
              <a:rPr sz="900" b="1" dirty="0">
                <a:latin typeface="Arial"/>
                <a:cs typeface="Arial"/>
              </a:rPr>
              <a:t>enue</a:t>
            </a:r>
            <a:endParaRPr sz="900">
              <a:latin typeface="Arial"/>
              <a:cs typeface="Arial"/>
            </a:endParaRPr>
          </a:p>
        </p:txBody>
      </p:sp>
      <p:sp>
        <p:nvSpPr>
          <p:cNvPr id="8" name="object 8"/>
          <p:cNvSpPr txBox="1"/>
          <p:nvPr/>
        </p:nvSpPr>
        <p:spPr>
          <a:xfrm>
            <a:off x="5292673" y="575182"/>
            <a:ext cx="3625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V</a:t>
            </a:r>
            <a:r>
              <a:rPr sz="900" b="1" dirty="0">
                <a:latin typeface="Arial"/>
                <a:cs typeface="Arial"/>
              </a:rPr>
              <a:t>enue</a:t>
            </a:r>
            <a:endParaRPr sz="900">
              <a:latin typeface="Arial"/>
              <a:cs typeface="Arial"/>
            </a:endParaRPr>
          </a:p>
        </p:txBody>
      </p:sp>
      <p:sp>
        <p:nvSpPr>
          <p:cNvPr id="9" name="object 9"/>
          <p:cNvSpPr txBox="1"/>
          <p:nvPr/>
        </p:nvSpPr>
        <p:spPr>
          <a:xfrm>
            <a:off x="6045148" y="575182"/>
            <a:ext cx="3625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V</a:t>
            </a:r>
            <a:r>
              <a:rPr sz="900" b="1" dirty="0">
                <a:latin typeface="Arial"/>
                <a:cs typeface="Arial"/>
              </a:rPr>
              <a:t>enue</a:t>
            </a:r>
            <a:endParaRPr sz="900">
              <a:latin typeface="Arial"/>
              <a:cs typeface="Arial"/>
            </a:endParaRPr>
          </a:p>
        </p:txBody>
      </p:sp>
      <p:sp>
        <p:nvSpPr>
          <p:cNvPr id="10" name="object 10"/>
          <p:cNvSpPr txBox="1"/>
          <p:nvPr/>
        </p:nvSpPr>
        <p:spPr>
          <a:xfrm>
            <a:off x="6769048" y="575182"/>
            <a:ext cx="3625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V</a:t>
            </a:r>
            <a:r>
              <a:rPr sz="900" b="1" dirty="0">
                <a:latin typeface="Arial"/>
                <a:cs typeface="Arial"/>
              </a:rPr>
              <a:t>enue</a:t>
            </a:r>
            <a:endParaRPr sz="900">
              <a:latin typeface="Arial"/>
              <a:cs typeface="Arial"/>
            </a:endParaRPr>
          </a:p>
        </p:txBody>
      </p:sp>
      <p:graphicFrame>
        <p:nvGraphicFramePr>
          <p:cNvPr id="11" name="object 11"/>
          <p:cNvGraphicFramePr>
            <a:graphicFrameLocks noGrp="1"/>
          </p:cNvGraphicFramePr>
          <p:nvPr/>
        </p:nvGraphicFramePr>
        <p:xfrm>
          <a:off x="1473199" y="732060"/>
          <a:ext cx="5707379" cy="8595415"/>
        </p:xfrm>
        <a:graphic>
          <a:graphicData uri="http://schemas.openxmlformats.org/drawingml/2006/table">
            <a:tbl>
              <a:tblPr firstRow="1" bandRow="1">
                <a:tableStyleId>{2D5ABB26-0587-4C30-8999-92F81FD0307C}</a:tableStyleId>
              </a:tblPr>
              <a:tblGrid>
                <a:gridCol w="1170305"/>
                <a:gridCol w="1027430"/>
                <a:gridCol w="1003300"/>
                <a:gridCol w="1068705"/>
                <a:gridCol w="767079"/>
                <a:gridCol w="670560"/>
              </a:tblGrid>
              <a:tr h="441610">
                <a:tc>
                  <a:txBody>
                    <a:bodyPr/>
                    <a:lstStyle/>
                    <a:p>
                      <a:pPr>
                        <a:lnSpc>
                          <a:spcPct val="100000"/>
                        </a:lnSpc>
                      </a:pPr>
                      <a:endParaRPr sz="1000">
                        <a:latin typeface="Times New Roman"/>
                        <a:cs typeface="Times New Roman"/>
                      </a:endParaRPr>
                    </a:p>
                    <a:p>
                      <a:pPr marR="288925" algn="r">
                        <a:lnSpc>
                          <a:spcPct val="100000"/>
                        </a:lnSpc>
                        <a:spcBef>
                          <a:spcPts val="715"/>
                        </a:spcBef>
                      </a:pPr>
                      <a:r>
                        <a:rPr sz="900" b="1" dirty="0">
                          <a:latin typeface="Arial"/>
                          <a:cs typeface="Arial"/>
                        </a:rPr>
                        <a:t>Neighborhood</a:t>
                      </a:r>
                      <a:endParaRPr sz="900">
                        <a:latin typeface="Arial"/>
                        <a:cs typeface="Arial"/>
                      </a:endParaRPr>
                    </a:p>
                  </a:txBody>
                  <a:tcPr marL="0" marR="0" marT="0" marB="0">
                    <a:lnB w="9525">
                      <a:solidFill>
                        <a:srgbClr val="000000"/>
                      </a:solidFill>
                      <a:prstDash val="solid"/>
                    </a:lnB>
                  </a:tcPr>
                </a:tc>
                <a:tc>
                  <a:txBody>
                    <a:bodyPr/>
                    <a:lstStyle/>
                    <a:p>
                      <a:pPr marR="278130" algn="r">
                        <a:lnSpc>
                          <a:spcPts val="994"/>
                        </a:lnSpc>
                      </a:pPr>
                      <a:r>
                        <a:rPr sz="900" b="1" dirty="0">
                          <a:latin typeface="Arial"/>
                          <a:cs typeface="Arial"/>
                        </a:rPr>
                        <a:t>Latitude</a:t>
                      </a:r>
                      <a:endParaRPr sz="900">
                        <a:latin typeface="Arial"/>
                        <a:cs typeface="Arial"/>
                      </a:endParaRPr>
                    </a:p>
                  </a:txBody>
                  <a:tcPr marL="0" marR="0" marT="0" marB="0">
                    <a:lnB w="9525">
                      <a:solidFill>
                        <a:srgbClr val="000000"/>
                      </a:solidFill>
                      <a:prstDash val="solid"/>
                    </a:lnB>
                  </a:tcPr>
                </a:tc>
                <a:tc>
                  <a:txBody>
                    <a:bodyPr/>
                    <a:lstStyle/>
                    <a:p>
                      <a:pPr marR="156845" algn="r">
                        <a:lnSpc>
                          <a:spcPts val="994"/>
                        </a:lnSpc>
                      </a:pPr>
                      <a:r>
                        <a:rPr sz="900" b="1" dirty="0">
                          <a:latin typeface="Arial"/>
                          <a:cs typeface="Arial"/>
                        </a:rPr>
                        <a:t>Longitude</a:t>
                      </a:r>
                      <a:endParaRPr sz="900">
                        <a:latin typeface="Arial"/>
                        <a:cs typeface="Arial"/>
                      </a:endParaRPr>
                    </a:p>
                  </a:txBody>
                  <a:tcPr marL="0" marR="0" marT="0" marB="0">
                    <a:lnB w="9525">
                      <a:solidFill>
                        <a:srgbClr val="000000"/>
                      </a:solidFill>
                      <a:prstDash val="solid"/>
                    </a:lnB>
                  </a:tcPr>
                </a:tc>
                <a:tc>
                  <a:txBody>
                    <a:bodyPr/>
                    <a:lstStyle/>
                    <a:p>
                      <a:pPr marR="92075" algn="r">
                        <a:lnSpc>
                          <a:spcPts val="994"/>
                        </a:lnSpc>
                      </a:pPr>
                      <a:r>
                        <a:rPr sz="900" b="1" dirty="0">
                          <a:latin typeface="Arial"/>
                          <a:cs typeface="Arial"/>
                        </a:rPr>
                        <a:t>Latitude</a:t>
                      </a:r>
                      <a:endParaRPr sz="900">
                        <a:latin typeface="Arial"/>
                        <a:cs typeface="Arial"/>
                      </a:endParaRPr>
                    </a:p>
                  </a:txBody>
                  <a:tcPr marL="0" marR="0" marT="0" marB="0">
                    <a:lnB w="9525">
                      <a:solidFill>
                        <a:srgbClr val="000000"/>
                      </a:solidFill>
                      <a:prstDash val="solid"/>
                    </a:lnB>
                  </a:tcPr>
                </a:tc>
                <a:tc>
                  <a:txBody>
                    <a:bodyPr/>
                    <a:lstStyle/>
                    <a:p>
                      <a:pPr marR="106680" algn="r">
                        <a:lnSpc>
                          <a:spcPts val="994"/>
                        </a:lnSpc>
                      </a:pPr>
                      <a:r>
                        <a:rPr sz="900" b="1" dirty="0">
                          <a:latin typeface="Arial"/>
                          <a:cs typeface="Arial"/>
                        </a:rPr>
                        <a:t>Longitude</a:t>
                      </a:r>
                      <a:endParaRPr sz="900">
                        <a:latin typeface="Arial"/>
                        <a:cs typeface="Arial"/>
                      </a:endParaRPr>
                    </a:p>
                  </a:txBody>
                  <a:tcPr marL="0" marR="0" marT="0" marB="0">
                    <a:lnB w="9525">
                      <a:solidFill>
                        <a:srgbClr val="000000"/>
                      </a:solidFill>
                      <a:prstDash val="solid"/>
                    </a:lnB>
                  </a:tcPr>
                </a:tc>
                <a:tc>
                  <a:txBody>
                    <a:bodyPr/>
                    <a:lstStyle/>
                    <a:p>
                      <a:pPr marR="52069" algn="r">
                        <a:lnSpc>
                          <a:spcPts val="994"/>
                        </a:lnSpc>
                      </a:pPr>
                      <a:r>
                        <a:rPr sz="900" b="1" dirty="0">
                          <a:latin typeface="Arial"/>
                          <a:cs typeface="Arial"/>
                        </a:rPr>
                        <a:t>Category</a:t>
                      </a:r>
                      <a:endParaRPr sz="900">
                        <a:latin typeface="Arial"/>
                        <a:cs typeface="Arial"/>
                      </a:endParaRPr>
                    </a:p>
                  </a:txBody>
                  <a:tcPr marL="0" marR="0" marT="0" marB="0">
                    <a:lnB w="9525">
                      <a:solidFill>
                        <a:srgbClr val="000000"/>
                      </a:solidFill>
                      <a:prstDash val="solid"/>
                    </a:lnB>
                  </a:tcPr>
                </a:tc>
              </a:tr>
              <a:tr h="250887">
                <a:tc>
                  <a:txBody>
                    <a:bodyPr/>
                    <a:lstStyle/>
                    <a:p>
                      <a:pPr marR="288925" algn="r">
                        <a:lnSpc>
                          <a:spcPct val="100000"/>
                        </a:lnSpc>
                        <a:spcBef>
                          <a:spcPts val="409"/>
                        </a:spcBef>
                      </a:pPr>
                      <a:r>
                        <a:rPr sz="900" b="1" dirty="0">
                          <a:latin typeface="Arial"/>
                          <a:cs typeface="Arial"/>
                        </a:rPr>
                        <a:t>Allerton</a:t>
                      </a:r>
                      <a:endParaRPr sz="900">
                        <a:latin typeface="Arial"/>
                        <a:cs typeface="Arial"/>
                      </a:endParaRPr>
                    </a:p>
                  </a:txBody>
                  <a:tcPr marL="0" marR="0" marT="52069" marB="0">
                    <a:lnT w="9525">
                      <a:solidFill>
                        <a:srgbClr val="000000"/>
                      </a:solidFill>
                      <a:prstDash val="solid"/>
                    </a:lnT>
                  </a:tcPr>
                </a:tc>
                <a:tc>
                  <a:txBody>
                    <a:bodyPr/>
                    <a:lstStyle/>
                    <a:p>
                      <a:pPr marR="278130" algn="r">
                        <a:lnSpc>
                          <a:spcPct val="100000"/>
                        </a:lnSpc>
                        <a:spcBef>
                          <a:spcPts val="409"/>
                        </a:spcBef>
                      </a:pPr>
                      <a:r>
                        <a:rPr sz="900" dirty="0">
                          <a:latin typeface="Arial"/>
                          <a:cs typeface="Arial"/>
                        </a:rPr>
                        <a:t>31</a:t>
                      </a:r>
                      <a:endParaRPr sz="900">
                        <a:latin typeface="Arial"/>
                        <a:cs typeface="Arial"/>
                      </a:endParaRPr>
                    </a:p>
                  </a:txBody>
                  <a:tcPr marL="0" marR="0" marT="52069" marB="0">
                    <a:lnT w="9525">
                      <a:solidFill>
                        <a:srgbClr val="000000"/>
                      </a:solidFill>
                      <a:prstDash val="solid"/>
                    </a:lnT>
                  </a:tcPr>
                </a:tc>
                <a:tc>
                  <a:txBody>
                    <a:bodyPr/>
                    <a:lstStyle/>
                    <a:p>
                      <a:pPr marR="156845" algn="r">
                        <a:lnSpc>
                          <a:spcPct val="100000"/>
                        </a:lnSpc>
                        <a:spcBef>
                          <a:spcPts val="409"/>
                        </a:spcBef>
                      </a:pPr>
                      <a:r>
                        <a:rPr sz="900" dirty="0">
                          <a:latin typeface="Arial"/>
                          <a:cs typeface="Arial"/>
                        </a:rPr>
                        <a:t>31</a:t>
                      </a:r>
                      <a:endParaRPr sz="900">
                        <a:latin typeface="Arial"/>
                        <a:cs typeface="Arial"/>
                      </a:endParaRPr>
                    </a:p>
                  </a:txBody>
                  <a:tcPr marL="0" marR="0" marT="52069" marB="0">
                    <a:lnT w="9525">
                      <a:solidFill>
                        <a:srgbClr val="000000"/>
                      </a:solidFill>
                      <a:prstDash val="solid"/>
                    </a:lnT>
                  </a:tcPr>
                </a:tc>
                <a:tc>
                  <a:txBody>
                    <a:bodyPr/>
                    <a:lstStyle/>
                    <a:p>
                      <a:pPr marR="92075" algn="r">
                        <a:lnSpc>
                          <a:spcPct val="100000"/>
                        </a:lnSpc>
                        <a:spcBef>
                          <a:spcPts val="409"/>
                        </a:spcBef>
                        <a:tabLst>
                          <a:tab pos="675640" algn="l"/>
                        </a:tabLst>
                      </a:pPr>
                      <a:r>
                        <a:rPr sz="900" dirty="0">
                          <a:latin typeface="Arial"/>
                          <a:cs typeface="Arial"/>
                        </a:rPr>
                        <a:t>31	31</a:t>
                      </a:r>
                      <a:endParaRPr sz="900">
                        <a:latin typeface="Arial"/>
                        <a:cs typeface="Arial"/>
                      </a:endParaRPr>
                    </a:p>
                  </a:txBody>
                  <a:tcPr marL="0" marR="0" marT="52069" marB="0">
                    <a:lnT w="9525">
                      <a:solidFill>
                        <a:srgbClr val="000000"/>
                      </a:solidFill>
                      <a:prstDash val="solid"/>
                    </a:lnT>
                  </a:tcPr>
                </a:tc>
                <a:tc>
                  <a:txBody>
                    <a:bodyPr/>
                    <a:lstStyle/>
                    <a:p>
                      <a:pPr marR="106045" algn="r">
                        <a:lnSpc>
                          <a:spcPct val="100000"/>
                        </a:lnSpc>
                        <a:spcBef>
                          <a:spcPts val="409"/>
                        </a:spcBef>
                      </a:pPr>
                      <a:r>
                        <a:rPr sz="900" dirty="0">
                          <a:latin typeface="Arial"/>
                          <a:cs typeface="Arial"/>
                        </a:rPr>
                        <a:t>31</a:t>
                      </a:r>
                      <a:endParaRPr sz="900">
                        <a:latin typeface="Arial"/>
                        <a:cs typeface="Arial"/>
                      </a:endParaRPr>
                    </a:p>
                  </a:txBody>
                  <a:tcPr marL="0" marR="0" marT="52069" marB="0">
                    <a:lnT w="9525">
                      <a:solidFill>
                        <a:srgbClr val="000000"/>
                      </a:solidFill>
                      <a:prstDash val="solid"/>
                    </a:lnT>
                  </a:tcPr>
                </a:tc>
                <a:tc>
                  <a:txBody>
                    <a:bodyPr/>
                    <a:lstStyle/>
                    <a:p>
                      <a:pPr marR="52069" algn="r">
                        <a:lnSpc>
                          <a:spcPct val="100000"/>
                        </a:lnSpc>
                        <a:spcBef>
                          <a:spcPts val="409"/>
                        </a:spcBef>
                      </a:pPr>
                      <a:r>
                        <a:rPr sz="900" dirty="0">
                          <a:latin typeface="Arial"/>
                          <a:cs typeface="Arial"/>
                        </a:rPr>
                        <a:t>31</a:t>
                      </a:r>
                      <a:endParaRPr sz="900">
                        <a:latin typeface="Arial"/>
                        <a:cs typeface="Arial"/>
                      </a:endParaRPr>
                    </a:p>
                  </a:txBody>
                  <a:tcPr marL="0" marR="0" marT="52069" marB="0">
                    <a:lnT w="9525">
                      <a:solidFill>
                        <a:srgbClr val="000000"/>
                      </a:solidFill>
                      <a:prstDash val="solid"/>
                    </a:lnT>
                  </a:tcPr>
                </a:tc>
              </a:tr>
              <a:tr h="247650">
                <a:tc>
                  <a:txBody>
                    <a:bodyPr/>
                    <a:lstStyle/>
                    <a:p>
                      <a:pPr marR="288925" algn="r">
                        <a:lnSpc>
                          <a:spcPct val="100000"/>
                        </a:lnSpc>
                        <a:spcBef>
                          <a:spcPts val="385"/>
                        </a:spcBef>
                      </a:pPr>
                      <a:r>
                        <a:rPr sz="900" b="1" dirty="0">
                          <a:latin typeface="Arial"/>
                          <a:cs typeface="Arial"/>
                        </a:rPr>
                        <a:t>Baychester</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21</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21</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21	21</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21</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21</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Bedford</a:t>
                      </a:r>
                      <a:r>
                        <a:rPr sz="900" b="1" spc="-100" dirty="0">
                          <a:latin typeface="Arial"/>
                          <a:cs typeface="Arial"/>
                        </a:rPr>
                        <a:t> </a:t>
                      </a:r>
                      <a:r>
                        <a:rPr sz="900" b="1" dirty="0">
                          <a:latin typeface="Arial"/>
                          <a:cs typeface="Arial"/>
                        </a:rPr>
                        <a:t>Park</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39</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39</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39	39</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39</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39</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Belmont</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99</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99</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99	99</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99</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99</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Bronxdale</a:t>
                      </a:r>
                      <a:endParaRPr sz="900">
                        <a:latin typeface="Arial"/>
                        <a:cs typeface="Arial"/>
                      </a:endParaRPr>
                    </a:p>
                  </a:txBody>
                  <a:tcPr marL="0" marR="0" marT="48895" marB="0"/>
                </a:tc>
                <a:tc>
                  <a:txBody>
                    <a:bodyPr/>
                    <a:lstStyle/>
                    <a:p>
                      <a:pPr marR="278130" algn="r">
                        <a:lnSpc>
                          <a:spcPct val="100000"/>
                        </a:lnSpc>
                        <a:spcBef>
                          <a:spcPts val="385"/>
                        </a:spcBef>
                      </a:pPr>
                      <a:r>
                        <a:rPr sz="900" spc="-70" dirty="0">
                          <a:latin typeface="Arial"/>
                          <a:cs typeface="Arial"/>
                        </a:rPr>
                        <a:t>1</a:t>
                      </a:r>
                      <a:r>
                        <a:rPr sz="900" dirty="0">
                          <a:latin typeface="Arial"/>
                          <a:cs typeface="Arial"/>
                        </a:rPr>
                        <a:t>1</a:t>
                      </a:r>
                      <a:endParaRPr sz="900">
                        <a:latin typeface="Arial"/>
                        <a:cs typeface="Arial"/>
                      </a:endParaRPr>
                    </a:p>
                  </a:txBody>
                  <a:tcPr marL="0" marR="0" marT="48895" marB="0"/>
                </a:tc>
                <a:tc>
                  <a:txBody>
                    <a:bodyPr/>
                    <a:lstStyle/>
                    <a:p>
                      <a:pPr marR="156845" algn="r">
                        <a:lnSpc>
                          <a:spcPct val="100000"/>
                        </a:lnSpc>
                        <a:spcBef>
                          <a:spcPts val="385"/>
                        </a:spcBef>
                      </a:pPr>
                      <a:r>
                        <a:rPr sz="900" spc="-70" dirty="0">
                          <a:latin typeface="Arial"/>
                          <a:cs typeface="Arial"/>
                        </a:rPr>
                        <a:t>1</a:t>
                      </a:r>
                      <a:r>
                        <a:rPr sz="900" dirty="0">
                          <a:latin typeface="Arial"/>
                          <a:cs typeface="Arial"/>
                        </a:rPr>
                        <a:t>1</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spc="-70" dirty="0">
                          <a:latin typeface="Arial"/>
                          <a:cs typeface="Arial"/>
                        </a:rPr>
                        <a:t>1</a:t>
                      </a:r>
                      <a:r>
                        <a:rPr sz="900" dirty="0">
                          <a:latin typeface="Arial"/>
                          <a:cs typeface="Arial"/>
                        </a:rPr>
                        <a:t>1	</a:t>
                      </a:r>
                      <a:r>
                        <a:rPr sz="900" spc="-70" dirty="0">
                          <a:latin typeface="Arial"/>
                          <a:cs typeface="Arial"/>
                        </a:rPr>
                        <a:t>1</a:t>
                      </a:r>
                      <a:r>
                        <a:rPr sz="900" dirty="0">
                          <a:latin typeface="Arial"/>
                          <a:cs typeface="Arial"/>
                        </a:rPr>
                        <a:t>1</a:t>
                      </a:r>
                      <a:endParaRPr sz="900">
                        <a:latin typeface="Arial"/>
                        <a:cs typeface="Arial"/>
                      </a:endParaRPr>
                    </a:p>
                  </a:txBody>
                  <a:tcPr marL="0" marR="0" marT="48895" marB="0"/>
                </a:tc>
                <a:tc>
                  <a:txBody>
                    <a:bodyPr/>
                    <a:lstStyle/>
                    <a:p>
                      <a:pPr marR="106045" algn="r">
                        <a:lnSpc>
                          <a:spcPct val="100000"/>
                        </a:lnSpc>
                        <a:spcBef>
                          <a:spcPts val="385"/>
                        </a:spcBef>
                      </a:pPr>
                      <a:r>
                        <a:rPr sz="900" spc="-70" dirty="0">
                          <a:latin typeface="Arial"/>
                          <a:cs typeface="Arial"/>
                        </a:rPr>
                        <a:t>1</a:t>
                      </a:r>
                      <a:r>
                        <a:rPr sz="900" dirty="0">
                          <a:latin typeface="Arial"/>
                          <a:cs typeface="Arial"/>
                        </a:rPr>
                        <a:t>1</a:t>
                      </a:r>
                      <a:endParaRPr sz="900">
                        <a:latin typeface="Arial"/>
                        <a:cs typeface="Arial"/>
                      </a:endParaRPr>
                    </a:p>
                  </a:txBody>
                  <a:tcPr marL="0" marR="0" marT="48895" marB="0"/>
                </a:tc>
                <a:tc>
                  <a:txBody>
                    <a:bodyPr/>
                    <a:lstStyle/>
                    <a:p>
                      <a:pPr marR="52069" algn="r">
                        <a:lnSpc>
                          <a:spcPct val="100000"/>
                        </a:lnSpc>
                        <a:spcBef>
                          <a:spcPts val="385"/>
                        </a:spcBef>
                      </a:pPr>
                      <a:r>
                        <a:rPr sz="900" spc="-70" dirty="0">
                          <a:latin typeface="Arial"/>
                          <a:cs typeface="Arial"/>
                        </a:rPr>
                        <a:t>1</a:t>
                      </a:r>
                      <a:r>
                        <a:rPr sz="900" dirty="0">
                          <a:latin typeface="Arial"/>
                          <a:cs typeface="Arial"/>
                        </a:rPr>
                        <a:t>1</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Castle</a:t>
                      </a:r>
                      <a:r>
                        <a:rPr sz="900" b="1" spc="-100" dirty="0">
                          <a:latin typeface="Arial"/>
                          <a:cs typeface="Arial"/>
                        </a:rPr>
                        <a:t> </a:t>
                      </a:r>
                      <a:r>
                        <a:rPr sz="900" b="1" dirty="0">
                          <a:latin typeface="Arial"/>
                          <a:cs typeface="Arial"/>
                        </a:rPr>
                        <a:t>Hill</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9</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9</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9	9</a:t>
                      </a:r>
                      <a:endParaRPr sz="900">
                        <a:latin typeface="Arial"/>
                        <a:cs typeface="Arial"/>
                      </a:endParaRPr>
                    </a:p>
                  </a:txBody>
                  <a:tcPr marL="0" marR="0" marT="48895" marB="0"/>
                </a:tc>
                <a:tc>
                  <a:txBody>
                    <a:bodyPr/>
                    <a:lstStyle/>
                    <a:p>
                      <a:pPr marR="106680" algn="r">
                        <a:lnSpc>
                          <a:spcPct val="100000"/>
                        </a:lnSpc>
                        <a:spcBef>
                          <a:spcPts val="385"/>
                        </a:spcBef>
                      </a:pPr>
                      <a:r>
                        <a:rPr sz="900" dirty="0">
                          <a:latin typeface="Arial"/>
                          <a:cs typeface="Arial"/>
                        </a:rPr>
                        <a:t>9</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9</a:t>
                      </a:r>
                      <a:endParaRPr sz="900">
                        <a:latin typeface="Arial"/>
                        <a:cs typeface="Arial"/>
                      </a:endParaRPr>
                    </a:p>
                  </a:txBody>
                  <a:tcPr marL="0" marR="0" marT="48895" marB="0"/>
                </a:tc>
              </a:tr>
              <a:tr h="187672">
                <a:tc>
                  <a:txBody>
                    <a:bodyPr/>
                    <a:lstStyle/>
                    <a:p>
                      <a:pPr marR="288925" algn="r">
                        <a:lnSpc>
                          <a:spcPts val="990"/>
                        </a:lnSpc>
                        <a:spcBef>
                          <a:spcPts val="385"/>
                        </a:spcBef>
                      </a:pPr>
                      <a:r>
                        <a:rPr sz="900" b="1" dirty="0">
                          <a:latin typeface="Arial"/>
                          <a:cs typeface="Arial"/>
                        </a:rPr>
                        <a:t>City</a:t>
                      </a:r>
                      <a:r>
                        <a:rPr sz="900" b="1" spc="-100" dirty="0">
                          <a:latin typeface="Arial"/>
                          <a:cs typeface="Arial"/>
                        </a:rPr>
                        <a:t> </a:t>
                      </a:r>
                      <a:r>
                        <a:rPr sz="900" b="1" dirty="0">
                          <a:latin typeface="Arial"/>
                          <a:cs typeface="Arial"/>
                        </a:rPr>
                        <a:t>Island</a:t>
                      </a:r>
                      <a:endParaRPr sz="900">
                        <a:latin typeface="Arial"/>
                        <a:cs typeface="Arial"/>
                      </a:endParaRPr>
                    </a:p>
                  </a:txBody>
                  <a:tcPr marL="0" marR="0" marT="48895" marB="0"/>
                </a:tc>
                <a:tc>
                  <a:txBody>
                    <a:bodyPr/>
                    <a:lstStyle/>
                    <a:p>
                      <a:pPr marR="278130" algn="r">
                        <a:lnSpc>
                          <a:spcPts val="990"/>
                        </a:lnSpc>
                        <a:spcBef>
                          <a:spcPts val="385"/>
                        </a:spcBef>
                      </a:pPr>
                      <a:r>
                        <a:rPr sz="900" dirty="0">
                          <a:latin typeface="Arial"/>
                          <a:cs typeface="Arial"/>
                        </a:rPr>
                        <a:t>27</a:t>
                      </a:r>
                      <a:endParaRPr sz="900">
                        <a:latin typeface="Arial"/>
                        <a:cs typeface="Arial"/>
                      </a:endParaRPr>
                    </a:p>
                  </a:txBody>
                  <a:tcPr marL="0" marR="0" marT="48895" marB="0"/>
                </a:tc>
                <a:tc>
                  <a:txBody>
                    <a:bodyPr/>
                    <a:lstStyle/>
                    <a:p>
                      <a:pPr marR="156845" algn="r">
                        <a:lnSpc>
                          <a:spcPts val="990"/>
                        </a:lnSpc>
                        <a:spcBef>
                          <a:spcPts val="385"/>
                        </a:spcBef>
                      </a:pPr>
                      <a:r>
                        <a:rPr sz="900" dirty="0">
                          <a:latin typeface="Arial"/>
                          <a:cs typeface="Arial"/>
                        </a:rPr>
                        <a:t>27</a:t>
                      </a:r>
                      <a:endParaRPr sz="900">
                        <a:latin typeface="Arial"/>
                        <a:cs typeface="Arial"/>
                      </a:endParaRPr>
                    </a:p>
                  </a:txBody>
                  <a:tcPr marL="0" marR="0" marT="48895" marB="0"/>
                </a:tc>
                <a:tc>
                  <a:txBody>
                    <a:bodyPr/>
                    <a:lstStyle/>
                    <a:p>
                      <a:pPr marR="92075" algn="r">
                        <a:lnSpc>
                          <a:spcPts val="990"/>
                        </a:lnSpc>
                        <a:spcBef>
                          <a:spcPts val="385"/>
                        </a:spcBef>
                        <a:tabLst>
                          <a:tab pos="675640" algn="l"/>
                        </a:tabLst>
                      </a:pPr>
                      <a:r>
                        <a:rPr sz="900" dirty="0">
                          <a:latin typeface="Arial"/>
                          <a:cs typeface="Arial"/>
                        </a:rPr>
                        <a:t>27	27</a:t>
                      </a:r>
                      <a:endParaRPr sz="900">
                        <a:latin typeface="Arial"/>
                        <a:cs typeface="Arial"/>
                      </a:endParaRPr>
                    </a:p>
                  </a:txBody>
                  <a:tcPr marL="0" marR="0" marT="48895" marB="0"/>
                </a:tc>
                <a:tc>
                  <a:txBody>
                    <a:bodyPr/>
                    <a:lstStyle/>
                    <a:p>
                      <a:pPr marR="106045" algn="r">
                        <a:lnSpc>
                          <a:spcPts val="990"/>
                        </a:lnSpc>
                        <a:spcBef>
                          <a:spcPts val="385"/>
                        </a:spcBef>
                      </a:pPr>
                      <a:r>
                        <a:rPr sz="900" dirty="0">
                          <a:latin typeface="Arial"/>
                          <a:cs typeface="Arial"/>
                        </a:rPr>
                        <a:t>27</a:t>
                      </a:r>
                      <a:endParaRPr sz="900">
                        <a:latin typeface="Arial"/>
                        <a:cs typeface="Arial"/>
                      </a:endParaRPr>
                    </a:p>
                  </a:txBody>
                  <a:tcPr marL="0" marR="0" marT="48895" marB="0"/>
                </a:tc>
                <a:tc>
                  <a:txBody>
                    <a:bodyPr/>
                    <a:lstStyle/>
                    <a:p>
                      <a:pPr marR="52069" algn="r">
                        <a:lnSpc>
                          <a:spcPts val="990"/>
                        </a:lnSpc>
                        <a:spcBef>
                          <a:spcPts val="385"/>
                        </a:spcBef>
                      </a:pPr>
                      <a:r>
                        <a:rPr sz="900" dirty="0">
                          <a:latin typeface="Arial"/>
                          <a:cs typeface="Arial"/>
                        </a:rPr>
                        <a:t>27</a:t>
                      </a:r>
                      <a:endParaRPr sz="900">
                        <a:latin typeface="Arial"/>
                        <a:cs typeface="Arial"/>
                      </a:endParaRPr>
                    </a:p>
                  </a:txBody>
                  <a:tcPr marL="0" marR="0" marT="48895" marB="0"/>
                </a:tc>
              </a:tr>
              <a:tr h="440977">
                <a:tc>
                  <a:txBody>
                    <a:bodyPr/>
                    <a:lstStyle/>
                    <a:p>
                      <a:pPr marR="288925" algn="r">
                        <a:lnSpc>
                          <a:spcPts val="1065"/>
                        </a:lnSpc>
                        <a:spcBef>
                          <a:spcPts val="860"/>
                        </a:spcBef>
                      </a:pPr>
                      <a:r>
                        <a:rPr sz="900" b="1" dirty="0">
                          <a:latin typeface="Arial"/>
                          <a:cs typeface="Arial"/>
                        </a:rPr>
                        <a:t>Claremont</a:t>
                      </a:r>
                      <a:endParaRPr sz="900">
                        <a:latin typeface="Arial"/>
                        <a:cs typeface="Arial"/>
                      </a:endParaRPr>
                    </a:p>
                    <a:p>
                      <a:pPr marR="288925" algn="r">
                        <a:lnSpc>
                          <a:spcPts val="1065"/>
                        </a:lnSpc>
                      </a:pPr>
                      <a:r>
                        <a:rPr sz="900" b="1" spc="-20" dirty="0">
                          <a:latin typeface="Arial"/>
                          <a:cs typeface="Arial"/>
                        </a:rPr>
                        <a:t>V</a:t>
                      </a:r>
                      <a:r>
                        <a:rPr sz="900" b="1" dirty="0">
                          <a:latin typeface="Arial"/>
                          <a:cs typeface="Arial"/>
                        </a:rPr>
                        <a:t>illage</a:t>
                      </a:r>
                      <a:endParaRPr sz="900">
                        <a:latin typeface="Arial"/>
                        <a:cs typeface="Arial"/>
                      </a:endParaRPr>
                    </a:p>
                  </a:txBody>
                  <a:tcPr marL="0" marR="0" marT="109220" marB="0"/>
                </a:tc>
                <a:tc>
                  <a:txBody>
                    <a:bodyPr/>
                    <a:lstStyle/>
                    <a:p>
                      <a:pPr>
                        <a:lnSpc>
                          <a:spcPct val="100000"/>
                        </a:lnSpc>
                      </a:pPr>
                      <a:endParaRPr sz="1200">
                        <a:latin typeface="Times New Roman"/>
                        <a:cs typeface="Times New Roman"/>
                      </a:endParaRPr>
                    </a:p>
                    <a:p>
                      <a:pPr marR="278130" algn="r">
                        <a:lnSpc>
                          <a:spcPct val="100000"/>
                        </a:lnSpc>
                        <a:spcBef>
                          <a:spcPts val="5"/>
                        </a:spcBef>
                      </a:pPr>
                      <a:r>
                        <a:rPr sz="900" dirty="0">
                          <a:latin typeface="Arial"/>
                          <a:cs typeface="Arial"/>
                        </a:rPr>
                        <a:t>16</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56845" algn="r">
                        <a:lnSpc>
                          <a:spcPct val="100000"/>
                        </a:lnSpc>
                        <a:spcBef>
                          <a:spcPts val="5"/>
                        </a:spcBef>
                      </a:pPr>
                      <a:r>
                        <a:rPr sz="900" dirty="0">
                          <a:latin typeface="Arial"/>
                          <a:cs typeface="Arial"/>
                        </a:rPr>
                        <a:t>16</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92075" algn="r">
                        <a:lnSpc>
                          <a:spcPct val="100000"/>
                        </a:lnSpc>
                        <a:spcBef>
                          <a:spcPts val="5"/>
                        </a:spcBef>
                        <a:tabLst>
                          <a:tab pos="675640" algn="l"/>
                        </a:tabLst>
                      </a:pPr>
                      <a:r>
                        <a:rPr sz="900" dirty="0">
                          <a:latin typeface="Arial"/>
                          <a:cs typeface="Arial"/>
                        </a:rPr>
                        <a:t>16	16</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06045" algn="r">
                        <a:lnSpc>
                          <a:spcPct val="100000"/>
                        </a:lnSpc>
                        <a:spcBef>
                          <a:spcPts val="5"/>
                        </a:spcBef>
                      </a:pPr>
                      <a:r>
                        <a:rPr sz="900" dirty="0">
                          <a:latin typeface="Arial"/>
                          <a:cs typeface="Arial"/>
                        </a:rPr>
                        <a:t>16</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2069" algn="r">
                        <a:lnSpc>
                          <a:spcPct val="100000"/>
                        </a:lnSpc>
                        <a:spcBef>
                          <a:spcPts val="5"/>
                        </a:spcBef>
                      </a:pPr>
                      <a:r>
                        <a:rPr sz="900" dirty="0">
                          <a:latin typeface="Arial"/>
                          <a:cs typeface="Arial"/>
                        </a:rPr>
                        <a:t>16</a:t>
                      </a:r>
                      <a:endParaRPr sz="900">
                        <a:latin typeface="Arial"/>
                        <a:cs typeface="Arial"/>
                      </a:endParaRPr>
                    </a:p>
                  </a:txBody>
                  <a:tcPr marL="0" marR="0" marT="0" marB="0"/>
                </a:tc>
              </a:tr>
              <a:tr h="247650">
                <a:tc>
                  <a:txBody>
                    <a:bodyPr/>
                    <a:lstStyle/>
                    <a:p>
                      <a:pPr marR="288925" algn="r">
                        <a:lnSpc>
                          <a:spcPct val="100000"/>
                        </a:lnSpc>
                        <a:spcBef>
                          <a:spcPts val="385"/>
                        </a:spcBef>
                      </a:pPr>
                      <a:r>
                        <a:rPr sz="900" b="1" dirty="0">
                          <a:latin typeface="Arial"/>
                          <a:cs typeface="Arial"/>
                        </a:rPr>
                        <a:t>Clason</a:t>
                      </a:r>
                      <a:r>
                        <a:rPr sz="900" b="1" spc="-100" dirty="0">
                          <a:latin typeface="Arial"/>
                          <a:cs typeface="Arial"/>
                        </a:rPr>
                        <a:t> </a:t>
                      </a:r>
                      <a:r>
                        <a:rPr sz="900" b="1" dirty="0">
                          <a:latin typeface="Arial"/>
                          <a:cs typeface="Arial"/>
                        </a:rPr>
                        <a:t>Point</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10</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10</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10	10</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10</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10</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Co-op</a:t>
                      </a:r>
                      <a:r>
                        <a:rPr sz="900" b="1" spc="-100" dirty="0">
                          <a:latin typeface="Arial"/>
                          <a:cs typeface="Arial"/>
                        </a:rPr>
                        <a:t> </a:t>
                      </a:r>
                      <a:r>
                        <a:rPr sz="900" b="1" dirty="0">
                          <a:latin typeface="Arial"/>
                          <a:cs typeface="Arial"/>
                        </a:rPr>
                        <a:t>City</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18</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18</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18	18</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18</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18</a:t>
                      </a:r>
                      <a:endParaRPr sz="900">
                        <a:latin typeface="Arial"/>
                        <a:cs typeface="Arial"/>
                      </a:endParaRPr>
                    </a:p>
                  </a:txBody>
                  <a:tcPr marL="0" marR="0" marT="48895" marB="0"/>
                </a:tc>
              </a:tr>
              <a:tr h="187672">
                <a:tc>
                  <a:txBody>
                    <a:bodyPr/>
                    <a:lstStyle/>
                    <a:p>
                      <a:pPr marR="288925" algn="r">
                        <a:lnSpc>
                          <a:spcPts val="990"/>
                        </a:lnSpc>
                        <a:spcBef>
                          <a:spcPts val="385"/>
                        </a:spcBef>
                      </a:pPr>
                      <a:r>
                        <a:rPr sz="900" b="1" dirty="0">
                          <a:latin typeface="Arial"/>
                          <a:cs typeface="Arial"/>
                        </a:rPr>
                        <a:t>Concourse</a:t>
                      </a:r>
                      <a:endParaRPr sz="900">
                        <a:latin typeface="Arial"/>
                        <a:cs typeface="Arial"/>
                      </a:endParaRPr>
                    </a:p>
                  </a:txBody>
                  <a:tcPr marL="0" marR="0" marT="48895" marB="0"/>
                </a:tc>
                <a:tc>
                  <a:txBody>
                    <a:bodyPr/>
                    <a:lstStyle/>
                    <a:p>
                      <a:pPr marR="278130" algn="r">
                        <a:lnSpc>
                          <a:spcPts val="990"/>
                        </a:lnSpc>
                        <a:spcBef>
                          <a:spcPts val="385"/>
                        </a:spcBef>
                      </a:pPr>
                      <a:r>
                        <a:rPr sz="900" dirty="0">
                          <a:latin typeface="Arial"/>
                          <a:cs typeface="Arial"/>
                        </a:rPr>
                        <a:t>23</a:t>
                      </a:r>
                      <a:endParaRPr sz="900">
                        <a:latin typeface="Arial"/>
                        <a:cs typeface="Arial"/>
                      </a:endParaRPr>
                    </a:p>
                  </a:txBody>
                  <a:tcPr marL="0" marR="0" marT="48895" marB="0"/>
                </a:tc>
                <a:tc>
                  <a:txBody>
                    <a:bodyPr/>
                    <a:lstStyle/>
                    <a:p>
                      <a:pPr marR="156845" algn="r">
                        <a:lnSpc>
                          <a:spcPts val="990"/>
                        </a:lnSpc>
                        <a:spcBef>
                          <a:spcPts val="385"/>
                        </a:spcBef>
                      </a:pPr>
                      <a:r>
                        <a:rPr sz="900" dirty="0">
                          <a:latin typeface="Arial"/>
                          <a:cs typeface="Arial"/>
                        </a:rPr>
                        <a:t>23</a:t>
                      </a:r>
                      <a:endParaRPr sz="900">
                        <a:latin typeface="Arial"/>
                        <a:cs typeface="Arial"/>
                      </a:endParaRPr>
                    </a:p>
                  </a:txBody>
                  <a:tcPr marL="0" marR="0" marT="48895" marB="0"/>
                </a:tc>
                <a:tc>
                  <a:txBody>
                    <a:bodyPr/>
                    <a:lstStyle/>
                    <a:p>
                      <a:pPr marR="92075" algn="r">
                        <a:lnSpc>
                          <a:spcPts val="990"/>
                        </a:lnSpc>
                        <a:spcBef>
                          <a:spcPts val="385"/>
                        </a:spcBef>
                        <a:tabLst>
                          <a:tab pos="675640" algn="l"/>
                        </a:tabLst>
                      </a:pPr>
                      <a:r>
                        <a:rPr sz="900" dirty="0">
                          <a:latin typeface="Arial"/>
                          <a:cs typeface="Arial"/>
                        </a:rPr>
                        <a:t>23	23</a:t>
                      </a:r>
                      <a:endParaRPr sz="900">
                        <a:latin typeface="Arial"/>
                        <a:cs typeface="Arial"/>
                      </a:endParaRPr>
                    </a:p>
                  </a:txBody>
                  <a:tcPr marL="0" marR="0" marT="48895" marB="0"/>
                </a:tc>
                <a:tc>
                  <a:txBody>
                    <a:bodyPr/>
                    <a:lstStyle/>
                    <a:p>
                      <a:pPr marR="106045" algn="r">
                        <a:lnSpc>
                          <a:spcPts val="990"/>
                        </a:lnSpc>
                        <a:spcBef>
                          <a:spcPts val="385"/>
                        </a:spcBef>
                      </a:pPr>
                      <a:r>
                        <a:rPr sz="900" dirty="0">
                          <a:latin typeface="Arial"/>
                          <a:cs typeface="Arial"/>
                        </a:rPr>
                        <a:t>23</a:t>
                      </a:r>
                      <a:endParaRPr sz="900">
                        <a:latin typeface="Arial"/>
                        <a:cs typeface="Arial"/>
                      </a:endParaRPr>
                    </a:p>
                  </a:txBody>
                  <a:tcPr marL="0" marR="0" marT="48895" marB="0"/>
                </a:tc>
                <a:tc>
                  <a:txBody>
                    <a:bodyPr/>
                    <a:lstStyle/>
                    <a:p>
                      <a:pPr marR="52069" algn="r">
                        <a:lnSpc>
                          <a:spcPts val="990"/>
                        </a:lnSpc>
                        <a:spcBef>
                          <a:spcPts val="385"/>
                        </a:spcBef>
                      </a:pPr>
                      <a:r>
                        <a:rPr sz="900" dirty="0">
                          <a:latin typeface="Arial"/>
                          <a:cs typeface="Arial"/>
                        </a:rPr>
                        <a:t>23</a:t>
                      </a:r>
                      <a:endParaRPr sz="900">
                        <a:latin typeface="Arial"/>
                        <a:cs typeface="Arial"/>
                      </a:endParaRPr>
                    </a:p>
                  </a:txBody>
                  <a:tcPr marL="0" marR="0" marT="48895" marB="0"/>
                </a:tc>
              </a:tr>
              <a:tr h="440977">
                <a:tc>
                  <a:txBody>
                    <a:bodyPr/>
                    <a:lstStyle/>
                    <a:p>
                      <a:pPr marR="288925" algn="r">
                        <a:lnSpc>
                          <a:spcPts val="1065"/>
                        </a:lnSpc>
                        <a:spcBef>
                          <a:spcPts val="860"/>
                        </a:spcBef>
                      </a:pPr>
                      <a:r>
                        <a:rPr sz="900" b="1" dirty="0">
                          <a:latin typeface="Arial"/>
                          <a:cs typeface="Arial"/>
                        </a:rPr>
                        <a:t>Concourse</a:t>
                      </a:r>
                      <a:endParaRPr sz="900">
                        <a:latin typeface="Arial"/>
                        <a:cs typeface="Arial"/>
                      </a:endParaRPr>
                    </a:p>
                    <a:p>
                      <a:pPr marR="288925" algn="r">
                        <a:lnSpc>
                          <a:spcPts val="1065"/>
                        </a:lnSpc>
                      </a:pPr>
                      <a:r>
                        <a:rPr sz="900" b="1" spc="-20" dirty="0">
                          <a:latin typeface="Arial"/>
                          <a:cs typeface="Arial"/>
                        </a:rPr>
                        <a:t>V</a:t>
                      </a:r>
                      <a:r>
                        <a:rPr sz="900" b="1" dirty="0">
                          <a:latin typeface="Arial"/>
                          <a:cs typeface="Arial"/>
                        </a:rPr>
                        <a:t>illage</a:t>
                      </a:r>
                      <a:endParaRPr sz="900">
                        <a:latin typeface="Arial"/>
                        <a:cs typeface="Arial"/>
                      </a:endParaRPr>
                    </a:p>
                  </a:txBody>
                  <a:tcPr marL="0" marR="0" marT="109220" marB="0"/>
                </a:tc>
                <a:tc>
                  <a:txBody>
                    <a:bodyPr/>
                    <a:lstStyle/>
                    <a:p>
                      <a:pPr>
                        <a:lnSpc>
                          <a:spcPct val="100000"/>
                        </a:lnSpc>
                      </a:pPr>
                      <a:endParaRPr sz="1200">
                        <a:latin typeface="Times New Roman"/>
                        <a:cs typeface="Times New Roman"/>
                      </a:endParaRPr>
                    </a:p>
                    <a:p>
                      <a:pPr marR="278130" algn="r">
                        <a:lnSpc>
                          <a:spcPct val="100000"/>
                        </a:lnSpc>
                        <a:spcBef>
                          <a:spcPts val="5"/>
                        </a:spcBef>
                      </a:pPr>
                      <a:r>
                        <a:rPr sz="900" dirty="0">
                          <a:latin typeface="Arial"/>
                          <a:cs typeface="Arial"/>
                        </a:rPr>
                        <a:t>41</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56845" algn="r">
                        <a:lnSpc>
                          <a:spcPct val="100000"/>
                        </a:lnSpc>
                        <a:spcBef>
                          <a:spcPts val="5"/>
                        </a:spcBef>
                      </a:pPr>
                      <a:r>
                        <a:rPr sz="900" dirty="0">
                          <a:latin typeface="Arial"/>
                          <a:cs typeface="Arial"/>
                        </a:rPr>
                        <a:t>41</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92075" algn="r">
                        <a:lnSpc>
                          <a:spcPct val="100000"/>
                        </a:lnSpc>
                        <a:spcBef>
                          <a:spcPts val="5"/>
                        </a:spcBef>
                        <a:tabLst>
                          <a:tab pos="675640" algn="l"/>
                        </a:tabLst>
                      </a:pPr>
                      <a:r>
                        <a:rPr sz="900" dirty="0">
                          <a:latin typeface="Arial"/>
                          <a:cs typeface="Arial"/>
                        </a:rPr>
                        <a:t>41	41</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06045" algn="r">
                        <a:lnSpc>
                          <a:spcPct val="100000"/>
                        </a:lnSpc>
                        <a:spcBef>
                          <a:spcPts val="5"/>
                        </a:spcBef>
                      </a:pPr>
                      <a:r>
                        <a:rPr sz="900" dirty="0">
                          <a:latin typeface="Arial"/>
                          <a:cs typeface="Arial"/>
                        </a:rPr>
                        <a:t>41</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2069" algn="r">
                        <a:lnSpc>
                          <a:spcPct val="100000"/>
                        </a:lnSpc>
                        <a:spcBef>
                          <a:spcPts val="5"/>
                        </a:spcBef>
                      </a:pPr>
                      <a:r>
                        <a:rPr sz="900" dirty="0">
                          <a:latin typeface="Arial"/>
                          <a:cs typeface="Arial"/>
                        </a:rPr>
                        <a:t>41</a:t>
                      </a:r>
                      <a:endParaRPr sz="900">
                        <a:latin typeface="Arial"/>
                        <a:cs typeface="Arial"/>
                      </a:endParaRPr>
                    </a:p>
                  </a:txBody>
                  <a:tcPr marL="0" marR="0" marT="0" marB="0"/>
                </a:tc>
              </a:tr>
              <a:tr h="247650">
                <a:tc>
                  <a:txBody>
                    <a:bodyPr/>
                    <a:lstStyle/>
                    <a:p>
                      <a:pPr marR="288925" algn="r">
                        <a:lnSpc>
                          <a:spcPct val="100000"/>
                        </a:lnSpc>
                        <a:spcBef>
                          <a:spcPts val="385"/>
                        </a:spcBef>
                      </a:pPr>
                      <a:r>
                        <a:rPr sz="900" b="1" dirty="0">
                          <a:latin typeface="Arial"/>
                          <a:cs typeface="Arial"/>
                        </a:rPr>
                        <a:t>Country</a:t>
                      </a:r>
                      <a:r>
                        <a:rPr sz="900" b="1" spc="-100" dirty="0">
                          <a:latin typeface="Arial"/>
                          <a:cs typeface="Arial"/>
                        </a:rPr>
                        <a:t> </a:t>
                      </a:r>
                      <a:r>
                        <a:rPr sz="900" b="1" dirty="0">
                          <a:latin typeface="Arial"/>
                          <a:cs typeface="Arial"/>
                        </a:rPr>
                        <a:t>Club</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5</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5</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5	5</a:t>
                      </a:r>
                      <a:endParaRPr sz="900">
                        <a:latin typeface="Arial"/>
                        <a:cs typeface="Arial"/>
                      </a:endParaRPr>
                    </a:p>
                  </a:txBody>
                  <a:tcPr marL="0" marR="0" marT="48895" marB="0"/>
                </a:tc>
                <a:tc>
                  <a:txBody>
                    <a:bodyPr/>
                    <a:lstStyle/>
                    <a:p>
                      <a:pPr marR="106680" algn="r">
                        <a:lnSpc>
                          <a:spcPct val="100000"/>
                        </a:lnSpc>
                        <a:spcBef>
                          <a:spcPts val="385"/>
                        </a:spcBef>
                      </a:pPr>
                      <a:r>
                        <a:rPr sz="900" dirty="0">
                          <a:latin typeface="Arial"/>
                          <a:cs typeface="Arial"/>
                        </a:rPr>
                        <a:t>5</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5</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East</a:t>
                      </a:r>
                      <a:r>
                        <a:rPr sz="900" b="1" spc="-80" dirty="0">
                          <a:latin typeface="Arial"/>
                          <a:cs typeface="Arial"/>
                        </a:rPr>
                        <a:t> </a:t>
                      </a:r>
                      <a:r>
                        <a:rPr sz="900" b="1" spc="-10" dirty="0">
                          <a:latin typeface="Arial"/>
                          <a:cs typeface="Arial"/>
                        </a:rPr>
                        <a:t>Tremont</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17</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17</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17	17</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17</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17</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Eastchester</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18</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18</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18	18</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18</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18</a:t>
                      </a:r>
                      <a:endParaRPr sz="900">
                        <a:latin typeface="Arial"/>
                        <a:cs typeface="Arial"/>
                      </a:endParaRPr>
                    </a:p>
                  </a:txBody>
                  <a:tcPr marL="0" marR="0" marT="48895" marB="0"/>
                </a:tc>
              </a:tr>
              <a:tr h="187672">
                <a:tc>
                  <a:txBody>
                    <a:bodyPr/>
                    <a:lstStyle/>
                    <a:p>
                      <a:pPr marR="288925" algn="r">
                        <a:lnSpc>
                          <a:spcPts val="990"/>
                        </a:lnSpc>
                        <a:spcBef>
                          <a:spcPts val="385"/>
                        </a:spcBef>
                      </a:pPr>
                      <a:r>
                        <a:rPr sz="900" b="1" dirty="0">
                          <a:latin typeface="Arial"/>
                          <a:cs typeface="Arial"/>
                        </a:rPr>
                        <a:t>Edenwald</a:t>
                      </a:r>
                      <a:endParaRPr sz="900">
                        <a:latin typeface="Arial"/>
                        <a:cs typeface="Arial"/>
                      </a:endParaRPr>
                    </a:p>
                  </a:txBody>
                  <a:tcPr marL="0" marR="0" marT="48895" marB="0"/>
                </a:tc>
                <a:tc>
                  <a:txBody>
                    <a:bodyPr/>
                    <a:lstStyle/>
                    <a:p>
                      <a:pPr marR="278130" algn="r">
                        <a:lnSpc>
                          <a:spcPts val="990"/>
                        </a:lnSpc>
                        <a:spcBef>
                          <a:spcPts val="385"/>
                        </a:spcBef>
                      </a:pPr>
                      <a:r>
                        <a:rPr sz="900" dirty="0">
                          <a:latin typeface="Arial"/>
                          <a:cs typeface="Arial"/>
                        </a:rPr>
                        <a:t>5</a:t>
                      </a:r>
                      <a:endParaRPr sz="900">
                        <a:latin typeface="Arial"/>
                        <a:cs typeface="Arial"/>
                      </a:endParaRPr>
                    </a:p>
                  </a:txBody>
                  <a:tcPr marL="0" marR="0" marT="48895" marB="0"/>
                </a:tc>
                <a:tc>
                  <a:txBody>
                    <a:bodyPr/>
                    <a:lstStyle/>
                    <a:p>
                      <a:pPr marR="156845" algn="r">
                        <a:lnSpc>
                          <a:spcPts val="990"/>
                        </a:lnSpc>
                        <a:spcBef>
                          <a:spcPts val="385"/>
                        </a:spcBef>
                      </a:pPr>
                      <a:r>
                        <a:rPr sz="900" dirty="0">
                          <a:latin typeface="Arial"/>
                          <a:cs typeface="Arial"/>
                        </a:rPr>
                        <a:t>5</a:t>
                      </a:r>
                      <a:endParaRPr sz="900">
                        <a:latin typeface="Arial"/>
                        <a:cs typeface="Arial"/>
                      </a:endParaRPr>
                    </a:p>
                  </a:txBody>
                  <a:tcPr marL="0" marR="0" marT="48895" marB="0"/>
                </a:tc>
                <a:tc>
                  <a:txBody>
                    <a:bodyPr/>
                    <a:lstStyle/>
                    <a:p>
                      <a:pPr marR="92075" algn="r">
                        <a:lnSpc>
                          <a:spcPts val="990"/>
                        </a:lnSpc>
                        <a:spcBef>
                          <a:spcPts val="385"/>
                        </a:spcBef>
                        <a:tabLst>
                          <a:tab pos="675640" algn="l"/>
                        </a:tabLst>
                      </a:pPr>
                      <a:r>
                        <a:rPr sz="900" dirty="0">
                          <a:latin typeface="Arial"/>
                          <a:cs typeface="Arial"/>
                        </a:rPr>
                        <a:t>5	5</a:t>
                      </a:r>
                      <a:endParaRPr sz="900">
                        <a:latin typeface="Arial"/>
                        <a:cs typeface="Arial"/>
                      </a:endParaRPr>
                    </a:p>
                  </a:txBody>
                  <a:tcPr marL="0" marR="0" marT="48895" marB="0"/>
                </a:tc>
                <a:tc>
                  <a:txBody>
                    <a:bodyPr/>
                    <a:lstStyle/>
                    <a:p>
                      <a:pPr marR="106680" algn="r">
                        <a:lnSpc>
                          <a:spcPts val="990"/>
                        </a:lnSpc>
                        <a:spcBef>
                          <a:spcPts val="385"/>
                        </a:spcBef>
                      </a:pPr>
                      <a:r>
                        <a:rPr sz="900" dirty="0">
                          <a:latin typeface="Arial"/>
                          <a:cs typeface="Arial"/>
                        </a:rPr>
                        <a:t>5</a:t>
                      </a:r>
                      <a:endParaRPr sz="900">
                        <a:latin typeface="Arial"/>
                        <a:cs typeface="Arial"/>
                      </a:endParaRPr>
                    </a:p>
                  </a:txBody>
                  <a:tcPr marL="0" marR="0" marT="48895" marB="0"/>
                </a:tc>
                <a:tc>
                  <a:txBody>
                    <a:bodyPr/>
                    <a:lstStyle/>
                    <a:p>
                      <a:pPr marR="52069" algn="r">
                        <a:lnSpc>
                          <a:spcPts val="990"/>
                        </a:lnSpc>
                        <a:spcBef>
                          <a:spcPts val="385"/>
                        </a:spcBef>
                      </a:pPr>
                      <a:r>
                        <a:rPr sz="900" dirty="0">
                          <a:latin typeface="Arial"/>
                          <a:cs typeface="Arial"/>
                        </a:rPr>
                        <a:t>5</a:t>
                      </a:r>
                      <a:endParaRPr sz="900">
                        <a:latin typeface="Arial"/>
                        <a:cs typeface="Arial"/>
                      </a:endParaRPr>
                    </a:p>
                  </a:txBody>
                  <a:tcPr marL="0" marR="0" marT="48895" marB="0"/>
                </a:tc>
              </a:tr>
              <a:tr h="440977">
                <a:tc>
                  <a:txBody>
                    <a:bodyPr/>
                    <a:lstStyle/>
                    <a:p>
                      <a:pPr marR="288925" algn="r">
                        <a:lnSpc>
                          <a:spcPts val="1065"/>
                        </a:lnSpc>
                        <a:spcBef>
                          <a:spcPts val="860"/>
                        </a:spcBef>
                      </a:pPr>
                      <a:r>
                        <a:rPr sz="900" b="1" dirty="0">
                          <a:latin typeface="Arial"/>
                          <a:cs typeface="Arial"/>
                        </a:rPr>
                        <a:t>Edgewater</a:t>
                      </a:r>
                      <a:endParaRPr sz="900">
                        <a:latin typeface="Arial"/>
                        <a:cs typeface="Arial"/>
                      </a:endParaRPr>
                    </a:p>
                    <a:p>
                      <a:pPr marR="288925" algn="r">
                        <a:lnSpc>
                          <a:spcPts val="1065"/>
                        </a:lnSpc>
                      </a:pPr>
                      <a:r>
                        <a:rPr sz="900" b="1" dirty="0">
                          <a:latin typeface="Arial"/>
                          <a:cs typeface="Arial"/>
                        </a:rPr>
                        <a:t>Park</a:t>
                      </a:r>
                      <a:endParaRPr sz="900">
                        <a:latin typeface="Arial"/>
                        <a:cs typeface="Arial"/>
                      </a:endParaRPr>
                    </a:p>
                  </a:txBody>
                  <a:tcPr marL="0" marR="0" marT="109220" marB="0"/>
                </a:tc>
                <a:tc>
                  <a:txBody>
                    <a:bodyPr/>
                    <a:lstStyle/>
                    <a:p>
                      <a:pPr>
                        <a:lnSpc>
                          <a:spcPct val="100000"/>
                        </a:lnSpc>
                      </a:pPr>
                      <a:endParaRPr sz="1200">
                        <a:latin typeface="Times New Roman"/>
                        <a:cs typeface="Times New Roman"/>
                      </a:endParaRPr>
                    </a:p>
                    <a:p>
                      <a:pPr marR="278130" algn="r">
                        <a:lnSpc>
                          <a:spcPct val="100000"/>
                        </a:lnSpc>
                        <a:spcBef>
                          <a:spcPts val="5"/>
                        </a:spcBef>
                      </a:pPr>
                      <a:r>
                        <a:rPr sz="900" dirty="0">
                          <a:latin typeface="Arial"/>
                          <a:cs typeface="Arial"/>
                        </a:rPr>
                        <a:t>22</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56845" algn="r">
                        <a:lnSpc>
                          <a:spcPct val="100000"/>
                        </a:lnSpc>
                        <a:spcBef>
                          <a:spcPts val="5"/>
                        </a:spcBef>
                      </a:pPr>
                      <a:r>
                        <a:rPr sz="900" dirty="0">
                          <a:latin typeface="Arial"/>
                          <a:cs typeface="Arial"/>
                        </a:rPr>
                        <a:t>22</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92075" algn="r">
                        <a:lnSpc>
                          <a:spcPct val="100000"/>
                        </a:lnSpc>
                        <a:spcBef>
                          <a:spcPts val="5"/>
                        </a:spcBef>
                        <a:tabLst>
                          <a:tab pos="675640" algn="l"/>
                        </a:tabLst>
                      </a:pPr>
                      <a:r>
                        <a:rPr sz="900" dirty="0">
                          <a:latin typeface="Arial"/>
                          <a:cs typeface="Arial"/>
                        </a:rPr>
                        <a:t>22	22</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06045" algn="r">
                        <a:lnSpc>
                          <a:spcPct val="100000"/>
                        </a:lnSpc>
                        <a:spcBef>
                          <a:spcPts val="5"/>
                        </a:spcBef>
                      </a:pPr>
                      <a:r>
                        <a:rPr sz="900" dirty="0">
                          <a:latin typeface="Arial"/>
                          <a:cs typeface="Arial"/>
                        </a:rPr>
                        <a:t>22</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2069" algn="r">
                        <a:lnSpc>
                          <a:spcPct val="100000"/>
                        </a:lnSpc>
                        <a:spcBef>
                          <a:spcPts val="5"/>
                        </a:spcBef>
                      </a:pPr>
                      <a:r>
                        <a:rPr sz="900" dirty="0">
                          <a:latin typeface="Arial"/>
                          <a:cs typeface="Arial"/>
                        </a:rPr>
                        <a:t>22</a:t>
                      </a:r>
                      <a:endParaRPr sz="900">
                        <a:latin typeface="Arial"/>
                        <a:cs typeface="Arial"/>
                      </a:endParaRPr>
                    </a:p>
                  </a:txBody>
                  <a:tcPr marL="0" marR="0" marT="0" marB="0"/>
                </a:tc>
              </a:tr>
              <a:tr h="247650">
                <a:tc>
                  <a:txBody>
                    <a:bodyPr/>
                    <a:lstStyle/>
                    <a:p>
                      <a:pPr marR="288925" algn="r">
                        <a:lnSpc>
                          <a:spcPct val="100000"/>
                        </a:lnSpc>
                        <a:spcBef>
                          <a:spcPts val="385"/>
                        </a:spcBef>
                      </a:pPr>
                      <a:r>
                        <a:rPr sz="900" b="1" dirty="0">
                          <a:latin typeface="Arial"/>
                          <a:cs typeface="Arial"/>
                        </a:rPr>
                        <a:t>Fieldston</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4</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4</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4	4</a:t>
                      </a:r>
                      <a:endParaRPr sz="900">
                        <a:latin typeface="Arial"/>
                        <a:cs typeface="Arial"/>
                      </a:endParaRPr>
                    </a:p>
                  </a:txBody>
                  <a:tcPr marL="0" marR="0" marT="48895" marB="0"/>
                </a:tc>
                <a:tc>
                  <a:txBody>
                    <a:bodyPr/>
                    <a:lstStyle/>
                    <a:p>
                      <a:pPr marR="106680" algn="r">
                        <a:lnSpc>
                          <a:spcPct val="100000"/>
                        </a:lnSpc>
                        <a:spcBef>
                          <a:spcPts val="385"/>
                        </a:spcBef>
                      </a:pPr>
                      <a:r>
                        <a:rPr sz="900" dirty="0">
                          <a:latin typeface="Arial"/>
                          <a:cs typeface="Arial"/>
                        </a:rPr>
                        <a:t>4</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4</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Fordham</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80</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80</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80	80</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80</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80</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High</a:t>
                      </a:r>
                      <a:r>
                        <a:rPr sz="900" b="1" spc="-105" dirty="0">
                          <a:latin typeface="Arial"/>
                          <a:cs typeface="Arial"/>
                        </a:rPr>
                        <a:t> </a:t>
                      </a:r>
                      <a:r>
                        <a:rPr sz="900" b="1" dirty="0">
                          <a:latin typeface="Arial"/>
                          <a:cs typeface="Arial"/>
                        </a:rPr>
                        <a:t>Bridge</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26</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26</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26	26</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26</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26</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Hunts</a:t>
                      </a:r>
                      <a:r>
                        <a:rPr sz="900" b="1" spc="-100" dirty="0">
                          <a:latin typeface="Arial"/>
                          <a:cs typeface="Arial"/>
                        </a:rPr>
                        <a:t> </a:t>
                      </a:r>
                      <a:r>
                        <a:rPr sz="900" b="1" dirty="0">
                          <a:latin typeface="Arial"/>
                          <a:cs typeface="Arial"/>
                        </a:rPr>
                        <a:t>Point</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13</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13</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13	13</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13</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13</a:t>
                      </a:r>
                      <a:endParaRPr sz="900">
                        <a:latin typeface="Arial"/>
                        <a:cs typeface="Arial"/>
                      </a:endParaRPr>
                    </a:p>
                  </a:txBody>
                  <a:tcPr marL="0" marR="0" marT="48895" marB="0"/>
                </a:tc>
              </a:tr>
              <a:tr h="187672">
                <a:tc>
                  <a:txBody>
                    <a:bodyPr/>
                    <a:lstStyle/>
                    <a:p>
                      <a:pPr marR="288925" algn="r">
                        <a:lnSpc>
                          <a:spcPts val="990"/>
                        </a:lnSpc>
                        <a:spcBef>
                          <a:spcPts val="385"/>
                        </a:spcBef>
                      </a:pPr>
                      <a:r>
                        <a:rPr sz="900" b="1" dirty="0">
                          <a:latin typeface="Arial"/>
                          <a:cs typeface="Arial"/>
                        </a:rPr>
                        <a:t>Kingsbridge</a:t>
                      </a:r>
                      <a:endParaRPr sz="900">
                        <a:latin typeface="Arial"/>
                        <a:cs typeface="Arial"/>
                      </a:endParaRPr>
                    </a:p>
                  </a:txBody>
                  <a:tcPr marL="0" marR="0" marT="48895" marB="0"/>
                </a:tc>
                <a:tc>
                  <a:txBody>
                    <a:bodyPr/>
                    <a:lstStyle/>
                    <a:p>
                      <a:pPr marR="278130" algn="r">
                        <a:lnSpc>
                          <a:spcPts val="990"/>
                        </a:lnSpc>
                        <a:spcBef>
                          <a:spcPts val="385"/>
                        </a:spcBef>
                      </a:pPr>
                      <a:r>
                        <a:rPr sz="900" dirty="0">
                          <a:latin typeface="Arial"/>
                          <a:cs typeface="Arial"/>
                        </a:rPr>
                        <a:t>71</a:t>
                      </a:r>
                      <a:endParaRPr sz="900">
                        <a:latin typeface="Arial"/>
                        <a:cs typeface="Arial"/>
                      </a:endParaRPr>
                    </a:p>
                  </a:txBody>
                  <a:tcPr marL="0" marR="0" marT="48895" marB="0"/>
                </a:tc>
                <a:tc>
                  <a:txBody>
                    <a:bodyPr/>
                    <a:lstStyle/>
                    <a:p>
                      <a:pPr marR="156845" algn="r">
                        <a:lnSpc>
                          <a:spcPts val="990"/>
                        </a:lnSpc>
                        <a:spcBef>
                          <a:spcPts val="385"/>
                        </a:spcBef>
                      </a:pPr>
                      <a:r>
                        <a:rPr sz="900" dirty="0">
                          <a:latin typeface="Arial"/>
                          <a:cs typeface="Arial"/>
                        </a:rPr>
                        <a:t>71</a:t>
                      </a:r>
                      <a:endParaRPr sz="900">
                        <a:latin typeface="Arial"/>
                        <a:cs typeface="Arial"/>
                      </a:endParaRPr>
                    </a:p>
                  </a:txBody>
                  <a:tcPr marL="0" marR="0" marT="48895" marB="0"/>
                </a:tc>
                <a:tc>
                  <a:txBody>
                    <a:bodyPr/>
                    <a:lstStyle/>
                    <a:p>
                      <a:pPr marR="92075" algn="r">
                        <a:lnSpc>
                          <a:spcPts val="990"/>
                        </a:lnSpc>
                        <a:spcBef>
                          <a:spcPts val="385"/>
                        </a:spcBef>
                        <a:tabLst>
                          <a:tab pos="675640" algn="l"/>
                        </a:tabLst>
                      </a:pPr>
                      <a:r>
                        <a:rPr sz="900" dirty="0">
                          <a:latin typeface="Arial"/>
                          <a:cs typeface="Arial"/>
                        </a:rPr>
                        <a:t>71	71</a:t>
                      </a:r>
                      <a:endParaRPr sz="900">
                        <a:latin typeface="Arial"/>
                        <a:cs typeface="Arial"/>
                      </a:endParaRPr>
                    </a:p>
                  </a:txBody>
                  <a:tcPr marL="0" marR="0" marT="48895" marB="0"/>
                </a:tc>
                <a:tc>
                  <a:txBody>
                    <a:bodyPr/>
                    <a:lstStyle/>
                    <a:p>
                      <a:pPr marR="106045" algn="r">
                        <a:lnSpc>
                          <a:spcPts val="990"/>
                        </a:lnSpc>
                        <a:spcBef>
                          <a:spcPts val="385"/>
                        </a:spcBef>
                      </a:pPr>
                      <a:r>
                        <a:rPr sz="900" dirty="0">
                          <a:latin typeface="Arial"/>
                          <a:cs typeface="Arial"/>
                        </a:rPr>
                        <a:t>71</a:t>
                      </a:r>
                      <a:endParaRPr sz="900">
                        <a:latin typeface="Arial"/>
                        <a:cs typeface="Arial"/>
                      </a:endParaRPr>
                    </a:p>
                  </a:txBody>
                  <a:tcPr marL="0" marR="0" marT="48895" marB="0"/>
                </a:tc>
                <a:tc>
                  <a:txBody>
                    <a:bodyPr/>
                    <a:lstStyle/>
                    <a:p>
                      <a:pPr marR="52069" algn="r">
                        <a:lnSpc>
                          <a:spcPts val="990"/>
                        </a:lnSpc>
                        <a:spcBef>
                          <a:spcPts val="385"/>
                        </a:spcBef>
                      </a:pPr>
                      <a:r>
                        <a:rPr sz="900" dirty="0">
                          <a:latin typeface="Arial"/>
                          <a:cs typeface="Arial"/>
                        </a:rPr>
                        <a:t>71</a:t>
                      </a:r>
                      <a:endParaRPr sz="900">
                        <a:latin typeface="Arial"/>
                        <a:cs typeface="Arial"/>
                      </a:endParaRPr>
                    </a:p>
                  </a:txBody>
                  <a:tcPr marL="0" marR="0" marT="48895" marB="0"/>
                </a:tc>
              </a:tr>
              <a:tr h="440977">
                <a:tc>
                  <a:txBody>
                    <a:bodyPr/>
                    <a:lstStyle/>
                    <a:p>
                      <a:pPr marR="288925" algn="r">
                        <a:lnSpc>
                          <a:spcPts val="1065"/>
                        </a:lnSpc>
                        <a:spcBef>
                          <a:spcPts val="860"/>
                        </a:spcBef>
                      </a:pPr>
                      <a:r>
                        <a:rPr sz="900" b="1" dirty="0">
                          <a:latin typeface="Arial"/>
                          <a:cs typeface="Arial"/>
                        </a:rPr>
                        <a:t>Kingsbridge</a:t>
                      </a:r>
                      <a:endParaRPr sz="900">
                        <a:latin typeface="Arial"/>
                        <a:cs typeface="Arial"/>
                      </a:endParaRPr>
                    </a:p>
                    <a:p>
                      <a:pPr marR="288925" algn="r">
                        <a:lnSpc>
                          <a:spcPts val="1065"/>
                        </a:lnSpc>
                      </a:pPr>
                      <a:r>
                        <a:rPr sz="900" b="1" dirty="0">
                          <a:latin typeface="Arial"/>
                          <a:cs typeface="Arial"/>
                        </a:rPr>
                        <a:t>Heights</a:t>
                      </a:r>
                      <a:endParaRPr sz="900">
                        <a:latin typeface="Arial"/>
                        <a:cs typeface="Arial"/>
                      </a:endParaRPr>
                    </a:p>
                  </a:txBody>
                  <a:tcPr marL="0" marR="0" marT="109220" marB="0"/>
                </a:tc>
                <a:tc>
                  <a:txBody>
                    <a:bodyPr/>
                    <a:lstStyle/>
                    <a:p>
                      <a:pPr>
                        <a:lnSpc>
                          <a:spcPct val="100000"/>
                        </a:lnSpc>
                      </a:pPr>
                      <a:endParaRPr sz="1200">
                        <a:latin typeface="Times New Roman"/>
                        <a:cs typeface="Times New Roman"/>
                      </a:endParaRPr>
                    </a:p>
                    <a:p>
                      <a:pPr marR="278130" algn="r">
                        <a:lnSpc>
                          <a:spcPct val="100000"/>
                        </a:lnSpc>
                        <a:spcBef>
                          <a:spcPts val="5"/>
                        </a:spcBef>
                      </a:pPr>
                      <a:r>
                        <a:rPr sz="900" dirty="0">
                          <a:latin typeface="Arial"/>
                          <a:cs typeface="Arial"/>
                        </a:rPr>
                        <a:t>30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56845" algn="r">
                        <a:lnSpc>
                          <a:spcPct val="100000"/>
                        </a:lnSpc>
                        <a:spcBef>
                          <a:spcPts val="5"/>
                        </a:spcBef>
                      </a:pPr>
                      <a:r>
                        <a:rPr sz="900" dirty="0">
                          <a:latin typeface="Arial"/>
                          <a:cs typeface="Arial"/>
                        </a:rPr>
                        <a:t>30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92075" algn="r">
                        <a:lnSpc>
                          <a:spcPct val="100000"/>
                        </a:lnSpc>
                        <a:spcBef>
                          <a:spcPts val="5"/>
                        </a:spcBef>
                        <a:tabLst>
                          <a:tab pos="675640" algn="l"/>
                        </a:tabLst>
                      </a:pPr>
                      <a:r>
                        <a:rPr sz="900" dirty="0">
                          <a:latin typeface="Arial"/>
                          <a:cs typeface="Arial"/>
                        </a:rPr>
                        <a:t>30	30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06045" algn="r">
                        <a:lnSpc>
                          <a:spcPct val="100000"/>
                        </a:lnSpc>
                        <a:spcBef>
                          <a:spcPts val="5"/>
                        </a:spcBef>
                      </a:pPr>
                      <a:r>
                        <a:rPr sz="900" dirty="0">
                          <a:latin typeface="Arial"/>
                          <a:cs typeface="Arial"/>
                        </a:rPr>
                        <a:t>30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2069" algn="r">
                        <a:lnSpc>
                          <a:spcPct val="100000"/>
                        </a:lnSpc>
                        <a:spcBef>
                          <a:spcPts val="5"/>
                        </a:spcBef>
                      </a:pPr>
                      <a:r>
                        <a:rPr sz="900" dirty="0">
                          <a:latin typeface="Arial"/>
                          <a:cs typeface="Arial"/>
                        </a:rPr>
                        <a:t>30</a:t>
                      </a:r>
                      <a:endParaRPr sz="900">
                        <a:latin typeface="Arial"/>
                        <a:cs typeface="Arial"/>
                      </a:endParaRPr>
                    </a:p>
                  </a:txBody>
                  <a:tcPr marL="0" marR="0" marT="0" marB="0"/>
                </a:tc>
              </a:tr>
              <a:tr h="247650">
                <a:tc>
                  <a:txBody>
                    <a:bodyPr/>
                    <a:lstStyle/>
                    <a:p>
                      <a:pPr marR="288925" algn="r">
                        <a:lnSpc>
                          <a:spcPct val="100000"/>
                        </a:lnSpc>
                        <a:spcBef>
                          <a:spcPts val="385"/>
                        </a:spcBef>
                      </a:pPr>
                      <a:r>
                        <a:rPr sz="900" b="1" dirty="0">
                          <a:latin typeface="Arial"/>
                          <a:cs typeface="Arial"/>
                        </a:rPr>
                        <a:t>Longwood</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7</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7</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7	7</a:t>
                      </a:r>
                      <a:endParaRPr sz="900">
                        <a:latin typeface="Arial"/>
                        <a:cs typeface="Arial"/>
                      </a:endParaRPr>
                    </a:p>
                  </a:txBody>
                  <a:tcPr marL="0" marR="0" marT="48895" marB="0"/>
                </a:tc>
                <a:tc>
                  <a:txBody>
                    <a:bodyPr/>
                    <a:lstStyle/>
                    <a:p>
                      <a:pPr marR="106680" algn="r">
                        <a:lnSpc>
                          <a:spcPct val="100000"/>
                        </a:lnSpc>
                        <a:spcBef>
                          <a:spcPts val="385"/>
                        </a:spcBef>
                      </a:pPr>
                      <a:r>
                        <a:rPr sz="900" dirty="0">
                          <a:latin typeface="Arial"/>
                          <a:cs typeface="Arial"/>
                        </a:rPr>
                        <a:t>7</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7</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Melrose</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29</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29</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29	29</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29</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29</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Morris</a:t>
                      </a:r>
                      <a:r>
                        <a:rPr sz="900" b="1" spc="-100" dirty="0">
                          <a:latin typeface="Arial"/>
                          <a:cs typeface="Arial"/>
                        </a:rPr>
                        <a:t> </a:t>
                      </a:r>
                      <a:r>
                        <a:rPr sz="900" b="1" dirty="0">
                          <a:latin typeface="Arial"/>
                          <a:cs typeface="Arial"/>
                        </a:rPr>
                        <a:t>Heights</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9</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9</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9	9</a:t>
                      </a:r>
                      <a:endParaRPr sz="900">
                        <a:latin typeface="Arial"/>
                        <a:cs typeface="Arial"/>
                      </a:endParaRPr>
                    </a:p>
                  </a:txBody>
                  <a:tcPr marL="0" marR="0" marT="48895" marB="0"/>
                </a:tc>
                <a:tc>
                  <a:txBody>
                    <a:bodyPr/>
                    <a:lstStyle/>
                    <a:p>
                      <a:pPr marR="106680" algn="r">
                        <a:lnSpc>
                          <a:spcPct val="100000"/>
                        </a:lnSpc>
                        <a:spcBef>
                          <a:spcPts val="385"/>
                        </a:spcBef>
                      </a:pPr>
                      <a:r>
                        <a:rPr sz="900" dirty="0">
                          <a:latin typeface="Arial"/>
                          <a:cs typeface="Arial"/>
                        </a:rPr>
                        <a:t>9</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9</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Morris</a:t>
                      </a:r>
                      <a:r>
                        <a:rPr sz="900" b="1" spc="-100" dirty="0">
                          <a:latin typeface="Arial"/>
                          <a:cs typeface="Arial"/>
                        </a:rPr>
                        <a:t> </a:t>
                      </a:r>
                      <a:r>
                        <a:rPr sz="900" b="1" dirty="0">
                          <a:latin typeface="Arial"/>
                          <a:cs typeface="Arial"/>
                        </a:rPr>
                        <a:t>Park</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22</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22</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22	22</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22</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22</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Morrisania</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26</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26</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26	26</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26</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26</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Mott</a:t>
                      </a:r>
                      <a:r>
                        <a:rPr sz="900" b="1" spc="-100" dirty="0">
                          <a:latin typeface="Arial"/>
                          <a:cs typeface="Arial"/>
                        </a:rPr>
                        <a:t> </a:t>
                      </a:r>
                      <a:r>
                        <a:rPr sz="900" b="1" dirty="0">
                          <a:latin typeface="Arial"/>
                          <a:cs typeface="Arial"/>
                        </a:rPr>
                        <a:t>Haven</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17</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17</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17	17</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17</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17</a:t>
                      </a:r>
                      <a:endParaRPr sz="900">
                        <a:latin typeface="Arial"/>
                        <a:cs typeface="Arial"/>
                      </a:endParaRPr>
                    </a:p>
                  </a:txBody>
                  <a:tcPr marL="0" marR="0" marT="48895" marB="0"/>
                </a:tc>
              </a:tr>
              <a:tr h="247650">
                <a:tc>
                  <a:txBody>
                    <a:bodyPr/>
                    <a:lstStyle/>
                    <a:p>
                      <a:pPr marR="288925" algn="r">
                        <a:lnSpc>
                          <a:spcPct val="100000"/>
                        </a:lnSpc>
                        <a:spcBef>
                          <a:spcPts val="385"/>
                        </a:spcBef>
                      </a:pPr>
                      <a:r>
                        <a:rPr sz="900" b="1" dirty="0">
                          <a:latin typeface="Arial"/>
                          <a:cs typeface="Arial"/>
                        </a:rPr>
                        <a:t>Mount</a:t>
                      </a:r>
                      <a:r>
                        <a:rPr sz="900" b="1" spc="-100" dirty="0">
                          <a:latin typeface="Arial"/>
                          <a:cs typeface="Arial"/>
                        </a:rPr>
                        <a:t> </a:t>
                      </a:r>
                      <a:r>
                        <a:rPr sz="900" b="1" dirty="0">
                          <a:latin typeface="Arial"/>
                          <a:cs typeface="Arial"/>
                        </a:rPr>
                        <a:t>Eden</a:t>
                      </a:r>
                      <a:endParaRPr sz="900">
                        <a:latin typeface="Arial"/>
                        <a:cs typeface="Arial"/>
                      </a:endParaRPr>
                    </a:p>
                  </a:txBody>
                  <a:tcPr marL="0" marR="0" marT="48895" marB="0"/>
                </a:tc>
                <a:tc>
                  <a:txBody>
                    <a:bodyPr/>
                    <a:lstStyle/>
                    <a:p>
                      <a:pPr marR="278130" algn="r">
                        <a:lnSpc>
                          <a:spcPct val="100000"/>
                        </a:lnSpc>
                        <a:spcBef>
                          <a:spcPts val="385"/>
                        </a:spcBef>
                      </a:pPr>
                      <a:r>
                        <a:rPr sz="900" dirty="0">
                          <a:latin typeface="Arial"/>
                          <a:cs typeface="Arial"/>
                        </a:rPr>
                        <a:t>34</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34</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34	34</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34</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34</a:t>
                      </a:r>
                      <a:endParaRPr sz="900">
                        <a:latin typeface="Arial"/>
                        <a:cs typeface="Arial"/>
                      </a:endParaRPr>
                    </a:p>
                  </a:txBody>
                  <a:tcPr marL="0" marR="0" marT="48895" marB="0"/>
                </a:tc>
              </a:tr>
              <a:tr h="187672">
                <a:tc>
                  <a:txBody>
                    <a:bodyPr/>
                    <a:lstStyle/>
                    <a:p>
                      <a:pPr marR="288925" algn="r">
                        <a:lnSpc>
                          <a:spcPts val="990"/>
                        </a:lnSpc>
                        <a:spcBef>
                          <a:spcPts val="385"/>
                        </a:spcBef>
                      </a:pPr>
                      <a:r>
                        <a:rPr sz="900" b="1" dirty="0">
                          <a:latin typeface="Arial"/>
                          <a:cs typeface="Arial"/>
                        </a:rPr>
                        <a:t>Mount</a:t>
                      </a:r>
                      <a:r>
                        <a:rPr sz="900" b="1" spc="-100" dirty="0">
                          <a:latin typeface="Arial"/>
                          <a:cs typeface="Arial"/>
                        </a:rPr>
                        <a:t> </a:t>
                      </a:r>
                      <a:r>
                        <a:rPr sz="900" b="1" dirty="0">
                          <a:latin typeface="Arial"/>
                          <a:cs typeface="Arial"/>
                        </a:rPr>
                        <a:t>Hope</a:t>
                      </a:r>
                      <a:endParaRPr sz="900">
                        <a:latin typeface="Arial"/>
                        <a:cs typeface="Arial"/>
                      </a:endParaRPr>
                    </a:p>
                  </a:txBody>
                  <a:tcPr marL="0" marR="0" marT="48895" marB="0"/>
                </a:tc>
                <a:tc>
                  <a:txBody>
                    <a:bodyPr/>
                    <a:lstStyle/>
                    <a:p>
                      <a:pPr marR="278130" algn="r">
                        <a:lnSpc>
                          <a:spcPts val="990"/>
                        </a:lnSpc>
                        <a:spcBef>
                          <a:spcPts val="385"/>
                        </a:spcBef>
                      </a:pPr>
                      <a:r>
                        <a:rPr sz="900" dirty="0">
                          <a:latin typeface="Arial"/>
                          <a:cs typeface="Arial"/>
                        </a:rPr>
                        <a:t>13</a:t>
                      </a:r>
                      <a:endParaRPr sz="900">
                        <a:latin typeface="Arial"/>
                        <a:cs typeface="Arial"/>
                      </a:endParaRPr>
                    </a:p>
                  </a:txBody>
                  <a:tcPr marL="0" marR="0" marT="48895" marB="0"/>
                </a:tc>
                <a:tc>
                  <a:txBody>
                    <a:bodyPr/>
                    <a:lstStyle/>
                    <a:p>
                      <a:pPr marR="156845" algn="r">
                        <a:lnSpc>
                          <a:spcPts val="990"/>
                        </a:lnSpc>
                        <a:spcBef>
                          <a:spcPts val="385"/>
                        </a:spcBef>
                      </a:pPr>
                      <a:r>
                        <a:rPr sz="900" dirty="0">
                          <a:latin typeface="Arial"/>
                          <a:cs typeface="Arial"/>
                        </a:rPr>
                        <a:t>13</a:t>
                      </a:r>
                      <a:endParaRPr sz="900">
                        <a:latin typeface="Arial"/>
                        <a:cs typeface="Arial"/>
                      </a:endParaRPr>
                    </a:p>
                  </a:txBody>
                  <a:tcPr marL="0" marR="0" marT="48895" marB="0"/>
                </a:tc>
                <a:tc>
                  <a:txBody>
                    <a:bodyPr/>
                    <a:lstStyle/>
                    <a:p>
                      <a:pPr marR="92075" algn="r">
                        <a:lnSpc>
                          <a:spcPts val="990"/>
                        </a:lnSpc>
                        <a:spcBef>
                          <a:spcPts val="385"/>
                        </a:spcBef>
                        <a:tabLst>
                          <a:tab pos="675640" algn="l"/>
                        </a:tabLst>
                      </a:pPr>
                      <a:r>
                        <a:rPr sz="900" dirty="0">
                          <a:latin typeface="Arial"/>
                          <a:cs typeface="Arial"/>
                        </a:rPr>
                        <a:t>13	13</a:t>
                      </a:r>
                      <a:endParaRPr sz="900">
                        <a:latin typeface="Arial"/>
                        <a:cs typeface="Arial"/>
                      </a:endParaRPr>
                    </a:p>
                  </a:txBody>
                  <a:tcPr marL="0" marR="0" marT="48895" marB="0"/>
                </a:tc>
                <a:tc>
                  <a:txBody>
                    <a:bodyPr/>
                    <a:lstStyle/>
                    <a:p>
                      <a:pPr marR="106045" algn="r">
                        <a:lnSpc>
                          <a:spcPts val="990"/>
                        </a:lnSpc>
                        <a:spcBef>
                          <a:spcPts val="385"/>
                        </a:spcBef>
                      </a:pPr>
                      <a:r>
                        <a:rPr sz="900" dirty="0">
                          <a:latin typeface="Arial"/>
                          <a:cs typeface="Arial"/>
                        </a:rPr>
                        <a:t>13</a:t>
                      </a:r>
                      <a:endParaRPr sz="900">
                        <a:latin typeface="Arial"/>
                        <a:cs typeface="Arial"/>
                      </a:endParaRPr>
                    </a:p>
                  </a:txBody>
                  <a:tcPr marL="0" marR="0" marT="48895" marB="0"/>
                </a:tc>
                <a:tc>
                  <a:txBody>
                    <a:bodyPr/>
                    <a:lstStyle/>
                    <a:p>
                      <a:pPr marR="52069" algn="r">
                        <a:lnSpc>
                          <a:spcPts val="990"/>
                        </a:lnSpc>
                        <a:spcBef>
                          <a:spcPts val="385"/>
                        </a:spcBef>
                      </a:pPr>
                      <a:r>
                        <a:rPr sz="900" dirty="0">
                          <a:latin typeface="Arial"/>
                          <a:cs typeface="Arial"/>
                        </a:rPr>
                        <a:t>13</a:t>
                      </a:r>
                      <a:endParaRPr sz="900">
                        <a:latin typeface="Arial"/>
                        <a:cs typeface="Arial"/>
                      </a:endParaRPr>
                    </a:p>
                  </a:txBody>
                  <a:tcPr marL="0" marR="0" marT="48895" marB="0"/>
                </a:tc>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2590992" y="402208"/>
            <a:ext cx="806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Neighborhood</a:t>
            </a:r>
            <a:endParaRPr sz="900">
              <a:latin typeface="Arial"/>
              <a:cs typeface="Arial"/>
            </a:endParaRPr>
          </a:p>
        </p:txBody>
      </p:sp>
      <p:sp>
        <p:nvSpPr>
          <p:cNvPr id="5" name="object 5"/>
          <p:cNvSpPr txBox="1"/>
          <p:nvPr/>
        </p:nvSpPr>
        <p:spPr>
          <a:xfrm>
            <a:off x="3714942" y="402208"/>
            <a:ext cx="806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Neighborhood</a:t>
            </a:r>
            <a:endParaRPr sz="900">
              <a:latin typeface="Arial"/>
              <a:cs typeface="Arial"/>
            </a:endParaRPr>
          </a:p>
        </p:txBody>
      </p:sp>
      <p:sp>
        <p:nvSpPr>
          <p:cNvPr id="6" name="object 6"/>
          <p:cNvSpPr txBox="1"/>
          <p:nvPr/>
        </p:nvSpPr>
        <p:spPr>
          <a:xfrm>
            <a:off x="4616398" y="468883"/>
            <a:ext cx="3625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V</a:t>
            </a:r>
            <a:r>
              <a:rPr sz="900" b="1" dirty="0">
                <a:latin typeface="Arial"/>
                <a:cs typeface="Arial"/>
              </a:rPr>
              <a:t>enue</a:t>
            </a:r>
            <a:endParaRPr sz="900">
              <a:latin typeface="Arial"/>
              <a:cs typeface="Arial"/>
            </a:endParaRPr>
          </a:p>
        </p:txBody>
      </p:sp>
      <p:sp>
        <p:nvSpPr>
          <p:cNvPr id="7" name="object 7"/>
          <p:cNvSpPr txBox="1"/>
          <p:nvPr/>
        </p:nvSpPr>
        <p:spPr>
          <a:xfrm>
            <a:off x="5292673" y="402208"/>
            <a:ext cx="3625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V</a:t>
            </a:r>
            <a:r>
              <a:rPr sz="900" b="1" dirty="0">
                <a:latin typeface="Arial"/>
                <a:cs typeface="Arial"/>
              </a:rPr>
              <a:t>enue</a:t>
            </a:r>
            <a:endParaRPr sz="900">
              <a:latin typeface="Arial"/>
              <a:cs typeface="Arial"/>
            </a:endParaRPr>
          </a:p>
        </p:txBody>
      </p:sp>
      <p:sp>
        <p:nvSpPr>
          <p:cNvPr id="8" name="object 8"/>
          <p:cNvSpPr txBox="1"/>
          <p:nvPr/>
        </p:nvSpPr>
        <p:spPr>
          <a:xfrm>
            <a:off x="6045148" y="402208"/>
            <a:ext cx="3625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V</a:t>
            </a:r>
            <a:r>
              <a:rPr sz="900" b="1" dirty="0">
                <a:latin typeface="Arial"/>
                <a:cs typeface="Arial"/>
              </a:rPr>
              <a:t>enue</a:t>
            </a:r>
            <a:endParaRPr sz="900">
              <a:latin typeface="Arial"/>
              <a:cs typeface="Arial"/>
            </a:endParaRPr>
          </a:p>
        </p:txBody>
      </p:sp>
      <p:sp>
        <p:nvSpPr>
          <p:cNvPr id="9" name="object 9"/>
          <p:cNvSpPr txBox="1"/>
          <p:nvPr/>
        </p:nvSpPr>
        <p:spPr>
          <a:xfrm>
            <a:off x="6769048" y="402208"/>
            <a:ext cx="3625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V</a:t>
            </a:r>
            <a:r>
              <a:rPr sz="900" b="1" dirty="0">
                <a:latin typeface="Arial"/>
                <a:cs typeface="Arial"/>
              </a:rPr>
              <a:t>enue</a:t>
            </a:r>
            <a:endParaRPr sz="900">
              <a:latin typeface="Arial"/>
              <a:cs typeface="Arial"/>
            </a:endParaRPr>
          </a:p>
        </p:txBody>
      </p:sp>
      <p:sp>
        <p:nvSpPr>
          <p:cNvPr id="10" name="object 10"/>
          <p:cNvSpPr txBox="1"/>
          <p:nvPr/>
        </p:nvSpPr>
        <p:spPr>
          <a:xfrm>
            <a:off x="1819172" y="1173733"/>
            <a:ext cx="5403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Riverdale</a:t>
            </a:r>
            <a:endParaRPr sz="900">
              <a:latin typeface="Arial"/>
              <a:cs typeface="Arial"/>
            </a:endParaRPr>
          </a:p>
        </p:txBody>
      </p:sp>
      <p:sp>
        <p:nvSpPr>
          <p:cNvPr id="11" name="object 11"/>
          <p:cNvSpPr txBox="1"/>
          <p:nvPr/>
        </p:nvSpPr>
        <p:spPr>
          <a:xfrm>
            <a:off x="1869778" y="2545333"/>
            <a:ext cx="489584" cy="543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Gardens</a:t>
            </a:r>
            <a:endParaRPr sz="900">
              <a:latin typeface="Arial"/>
              <a:cs typeface="Arial"/>
            </a:endParaRPr>
          </a:p>
          <a:p>
            <a:pPr>
              <a:lnSpc>
                <a:spcPct val="100000"/>
              </a:lnSpc>
            </a:pPr>
            <a:endParaRPr sz="1000">
              <a:latin typeface="Arial"/>
              <a:cs typeface="Arial"/>
            </a:endParaRPr>
          </a:p>
          <a:p>
            <a:pPr marL="12700">
              <a:lnSpc>
                <a:spcPct val="100000"/>
              </a:lnSpc>
              <a:spcBef>
                <a:spcPts val="770"/>
              </a:spcBef>
            </a:pPr>
            <a:r>
              <a:rPr sz="900" b="1" dirty="0">
                <a:latin typeface="Arial"/>
                <a:cs typeface="Arial"/>
              </a:rPr>
              <a:t>Parkway</a:t>
            </a:r>
            <a:endParaRPr sz="900">
              <a:latin typeface="Arial"/>
              <a:cs typeface="Arial"/>
            </a:endParaRPr>
          </a:p>
        </p:txBody>
      </p:sp>
      <p:sp>
        <p:nvSpPr>
          <p:cNvPr id="12" name="object 12"/>
          <p:cNvSpPr txBox="1"/>
          <p:nvPr/>
        </p:nvSpPr>
        <p:spPr>
          <a:xfrm>
            <a:off x="1990774" y="4297934"/>
            <a:ext cx="3689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Duyvil</a:t>
            </a:r>
            <a:endParaRPr sz="900">
              <a:latin typeface="Arial"/>
              <a:cs typeface="Arial"/>
            </a:endParaRPr>
          </a:p>
        </p:txBody>
      </p:sp>
      <p:sp>
        <p:nvSpPr>
          <p:cNvPr id="13" name="object 13"/>
          <p:cNvSpPr txBox="1"/>
          <p:nvPr/>
        </p:nvSpPr>
        <p:spPr>
          <a:xfrm>
            <a:off x="1914574" y="5174234"/>
            <a:ext cx="445134"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Heights</a:t>
            </a:r>
            <a:endParaRPr sz="900">
              <a:latin typeface="Arial"/>
              <a:cs typeface="Arial"/>
            </a:endParaRPr>
          </a:p>
        </p:txBody>
      </p:sp>
      <p:sp>
        <p:nvSpPr>
          <p:cNvPr id="14" name="object 14"/>
          <p:cNvSpPr txBox="1"/>
          <p:nvPr/>
        </p:nvSpPr>
        <p:spPr>
          <a:xfrm>
            <a:off x="1946274" y="6298184"/>
            <a:ext cx="413384"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Square</a:t>
            </a:r>
            <a:endParaRPr sz="900">
              <a:latin typeface="Arial"/>
              <a:cs typeface="Arial"/>
            </a:endParaRPr>
          </a:p>
        </p:txBody>
      </p:sp>
      <p:graphicFrame>
        <p:nvGraphicFramePr>
          <p:cNvPr id="15" name="object 15"/>
          <p:cNvGraphicFramePr>
            <a:graphicFrameLocks noGrp="1"/>
          </p:cNvGraphicFramePr>
          <p:nvPr/>
        </p:nvGraphicFramePr>
        <p:xfrm>
          <a:off x="1473199" y="559086"/>
          <a:ext cx="5706743" cy="6385613"/>
        </p:xfrm>
        <a:graphic>
          <a:graphicData uri="http://schemas.openxmlformats.org/drawingml/2006/table">
            <a:tbl>
              <a:tblPr firstRow="1" bandRow="1">
                <a:tableStyleId>{2D5ABB26-0587-4C30-8999-92F81FD0307C}</a:tableStyleId>
              </a:tblPr>
              <a:tblGrid>
                <a:gridCol w="2197100"/>
                <a:gridCol w="1003300"/>
                <a:gridCol w="1068704"/>
                <a:gridCol w="767079"/>
                <a:gridCol w="670560"/>
              </a:tblGrid>
              <a:tr h="441610">
                <a:tc>
                  <a:txBody>
                    <a:bodyPr/>
                    <a:lstStyle/>
                    <a:p>
                      <a:pPr marR="278130" algn="r">
                        <a:lnSpc>
                          <a:spcPts val="994"/>
                        </a:lnSpc>
                      </a:pPr>
                      <a:r>
                        <a:rPr sz="900" b="1" dirty="0">
                          <a:latin typeface="Arial"/>
                          <a:cs typeface="Arial"/>
                        </a:rPr>
                        <a:t>Latitude</a:t>
                      </a:r>
                      <a:endParaRPr sz="900">
                        <a:latin typeface="Arial"/>
                        <a:cs typeface="Arial"/>
                      </a:endParaRPr>
                    </a:p>
                    <a:p>
                      <a:pPr marL="92075">
                        <a:lnSpc>
                          <a:spcPct val="100000"/>
                        </a:lnSpc>
                        <a:spcBef>
                          <a:spcPts val="869"/>
                        </a:spcBef>
                      </a:pPr>
                      <a:r>
                        <a:rPr sz="900" b="1" dirty="0">
                          <a:latin typeface="Arial"/>
                          <a:cs typeface="Arial"/>
                        </a:rPr>
                        <a:t>Neighborhood</a:t>
                      </a:r>
                      <a:endParaRPr sz="900">
                        <a:latin typeface="Arial"/>
                        <a:cs typeface="Arial"/>
                      </a:endParaRPr>
                    </a:p>
                  </a:txBody>
                  <a:tcPr marL="0" marR="0" marT="0" marB="0">
                    <a:lnB w="9525">
                      <a:solidFill>
                        <a:srgbClr val="000000"/>
                      </a:solidFill>
                      <a:prstDash val="solid"/>
                    </a:lnB>
                  </a:tcPr>
                </a:tc>
                <a:tc>
                  <a:txBody>
                    <a:bodyPr/>
                    <a:lstStyle/>
                    <a:p>
                      <a:pPr marR="156845" algn="r">
                        <a:lnSpc>
                          <a:spcPts val="994"/>
                        </a:lnSpc>
                      </a:pPr>
                      <a:r>
                        <a:rPr sz="900" b="1" dirty="0">
                          <a:latin typeface="Arial"/>
                          <a:cs typeface="Arial"/>
                        </a:rPr>
                        <a:t>Longitude</a:t>
                      </a:r>
                      <a:endParaRPr sz="900">
                        <a:latin typeface="Arial"/>
                        <a:cs typeface="Arial"/>
                      </a:endParaRPr>
                    </a:p>
                  </a:txBody>
                  <a:tcPr marL="0" marR="0" marT="0" marB="0">
                    <a:lnB w="9525">
                      <a:solidFill>
                        <a:srgbClr val="000000"/>
                      </a:solidFill>
                      <a:prstDash val="solid"/>
                    </a:lnB>
                  </a:tcPr>
                </a:tc>
                <a:tc>
                  <a:txBody>
                    <a:bodyPr/>
                    <a:lstStyle/>
                    <a:p>
                      <a:pPr marR="92075" algn="r">
                        <a:lnSpc>
                          <a:spcPts val="994"/>
                        </a:lnSpc>
                      </a:pPr>
                      <a:r>
                        <a:rPr sz="900" b="1" dirty="0">
                          <a:latin typeface="Arial"/>
                          <a:cs typeface="Arial"/>
                        </a:rPr>
                        <a:t>Latitude</a:t>
                      </a:r>
                      <a:endParaRPr sz="900">
                        <a:latin typeface="Arial"/>
                        <a:cs typeface="Arial"/>
                      </a:endParaRPr>
                    </a:p>
                  </a:txBody>
                  <a:tcPr marL="0" marR="0" marT="0" marB="0">
                    <a:lnB w="9525">
                      <a:solidFill>
                        <a:srgbClr val="000000"/>
                      </a:solidFill>
                      <a:prstDash val="solid"/>
                    </a:lnB>
                  </a:tcPr>
                </a:tc>
                <a:tc>
                  <a:txBody>
                    <a:bodyPr/>
                    <a:lstStyle/>
                    <a:p>
                      <a:pPr marR="106680" algn="r">
                        <a:lnSpc>
                          <a:spcPts val="994"/>
                        </a:lnSpc>
                      </a:pPr>
                      <a:r>
                        <a:rPr sz="900" b="1" dirty="0">
                          <a:latin typeface="Arial"/>
                          <a:cs typeface="Arial"/>
                        </a:rPr>
                        <a:t>Longitude</a:t>
                      </a:r>
                      <a:endParaRPr sz="900">
                        <a:latin typeface="Arial"/>
                        <a:cs typeface="Arial"/>
                      </a:endParaRPr>
                    </a:p>
                  </a:txBody>
                  <a:tcPr marL="0" marR="0" marT="0" marB="0">
                    <a:lnB w="9525">
                      <a:solidFill>
                        <a:srgbClr val="000000"/>
                      </a:solidFill>
                      <a:prstDash val="solid"/>
                    </a:lnB>
                  </a:tcPr>
                </a:tc>
                <a:tc>
                  <a:txBody>
                    <a:bodyPr/>
                    <a:lstStyle/>
                    <a:p>
                      <a:pPr marR="52069" algn="r">
                        <a:lnSpc>
                          <a:spcPts val="994"/>
                        </a:lnSpc>
                      </a:pPr>
                      <a:r>
                        <a:rPr sz="900" b="1" dirty="0">
                          <a:latin typeface="Arial"/>
                          <a:cs typeface="Arial"/>
                        </a:rPr>
                        <a:t>Category</a:t>
                      </a:r>
                      <a:endParaRPr sz="900">
                        <a:latin typeface="Arial"/>
                        <a:cs typeface="Arial"/>
                      </a:endParaRPr>
                    </a:p>
                  </a:txBody>
                  <a:tcPr marL="0" marR="0" marT="0" marB="0">
                    <a:lnB w="9525">
                      <a:solidFill>
                        <a:srgbClr val="000000"/>
                      </a:solidFill>
                      <a:prstDash val="solid"/>
                    </a:lnB>
                  </a:tcPr>
                </a:tc>
              </a:tr>
              <a:tr h="350899">
                <a:tc>
                  <a:txBody>
                    <a:bodyPr/>
                    <a:lstStyle/>
                    <a:p>
                      <a:pPr marR="278130" algn="r">
                        <a:lnSpc>
                          <a:spcPct val="100000"/>
                        </a:lnSpc>
                        <a:spcBef>
                          <a:spcPts val="409"/>
                        </a:spcBef>
                        <a:tabLst>
                          <a:tab pos="1215390" algn="l"/>
                        </a:tabLst>
                      </a:pPr>
                      <a:r>
                        <a:rPr sz="900" b="1" dirty="0">
                          <a:latin typeface="Arial"/>
                          <a:cs typeface="Arial"/>
                        </a:rPr>
                        <a:t>North	</a:t>
                      </a:r>
                      <a:r>
                        <a:rPr sz="1350" baseline="-33950" dirty="0">
                          <a:latin typeface="Arial"/>
                          <a:cs typeface="Arial"/>
                        </a:rPr>
                        <a:t>22</a:t>
                      </a:r>
                      <a:endParaRPr sz="1350" baseline="-33950">
                        <a:latin typeface="Arial"/>
                        <a:cs typeface="Arial"/>
                      </a:endParaRPr>
                    </a:p>
                  </a:txBody>
                  <a:tcPr marL="0" marR="0" marT="52069" marB="0">
                    <a:lnT w="9525">
                      <a:solidFill>
                        <a:srgbClr val="000000"/>
                      </a:solidFill>
                      <a:prstDash val="solid"/>
                    </a:lnT>
                  </a:tcPr>
                </a:tc>
                <a:tc>
                  <a:txBody>
                    <a:bodyPr/>
                    <a:lstStyle/>
                    <a:p>
                      <a:pPr>
                        <a:lnSpc>
                          <a:spcPct val="100000"/>
                        </a:lnSpc>
                        <a:spcBef>
                          <a:spcPts val="15"/>
                        </a:spcBef>
                      </a:pPr>
                      <a:endParaRPr sz="800">
                        <a:latin typeface="Times New Roman"/>
                        <a:cs typeface="Times New Roman"/>
                      </a:endParaRPr>
                    </a:p>
                    <a:p>
                      <a:pPr marR="156845" algn="r">
                        <a:lnSpc>
                          <a:spcPct val="100000"/>
                        </a:lnSpc>
                      </a:pPr>
                      <a:r>
                        <a:rPr sz="900" dirty="0">
                          <a:latin typeface="Arial"/>
                          <a:cs typeface="Arial"/>
                        </a:rPr>
                        <a:t>22</a:t>
                      </a:r>
                      <a:endParaRPr sz="900">
                        <a:latin typeface="Arial"/>
                        <a:cs typeface="Arial"/>
                      </a:endParaRPr>
                    </a:p>
                  </a:txBody>
                  <a:tcPr marL="0" marR="0" marT="1905" marB="0">
                    <a:lnT w="9525">
                      <a:solidFill>
                        <a:srgbClr val="000000"/>
                      </a:solidFill>
                      <a:prstDash val="solid"/>
                    </a:lnT>
                  </a:tcPr>
                </a:tc>
                <a:tc>
                  <a:txBody>
                    <a:bodyPr/>
                    <a:lstStyle/>
                    <a:p>
                      <a:pPr>
                        <a:lnSpc>
                          <a:spcPct val="100000"/>
                        </a:lnSpc>
                        <a:spcBef>
                          <a:spcPts val="15"/>
                        </a:spcBef>
                      </a:pPr>
                      <a:endParaRPr sz="800">
                        <a:latin typeface="Times New Roman"/>
                        <a:cs typeface="Times New Roman"/>
                      </a:endParaRPr>
                    </a:p>
                    <a:p>
                      <a:pPr marR="92075" algn="r">
                        <a:lnSpc>
                          <a:spcPct val="100000"/>
                        </a:lnSpc>
                        <a:tabLst>
                          <a:tab pos="675640" algn="l"/>
                        </a:tabLst>
                      </a:pPr>
                      <a:r>
                        <a:rPr sz="900" dirty="0">
                          <a:latin typeface="Arial"/>
                          <a:cs typeface="Arial"/>
                        </a:rPr>
                        <a:t>22	22</a:t>
                      </a:r>
                      <a:endParaRPr sz="900">
                        <a:latin typeface="Arial"/>
                        <a:cs typeface="Arial"/>
                      </a:endParaRPr>
                    </a:p>
                  </a:txBody>
                  <a:tcPr marL="0" marR="0" marT="1905" marB="0">
                    <a:lnT w="9525">
                      <a:solidFill>
                        <a:srgbClr val="000000"/>
                      </a:solidFill>
                      <a:prstDash val="solid"/>
                    </a:lnT>
                  </a:tcPr>
                </a:tc>
                <a:tc>
                  <a:txBody>
                    <a:bodyPr/>
                    <a:lstStyle/>
                    <a:p>
                      <a:pPr>
                        <a:lnSpc>
                          <a:spcPct val="100000"/>
                        </a:lnSpc>
                        <a:spcBef>
                          <a:spcPts val="15"/>
                        </a:spcBef>
                      </a:pPr>
                      <a:endParaRPr sz="800">
                        <a:latin typeface="Times New Roman"/>
                        <a:cs typeface="Times New Roman"/>
                      </a:endParaRPr>
                    </a:p>
                    <a:p>
                      <a:pPr marR="106045" algn="r">
                        <a:lnSpc>
                          <a:spcPct val="100000"/>
                        </a:lnSpc>
                      </a:pPr>
                      <a:r>
                        <a:rPr sz="900" dirty="0">
                          <a:latin typeface="Arial"/>
                          <a:cs typeface="Arial"/>
                        </a:rPr>
                        <a:t>22</a:t>
                      </a:r>
                      <a:endParaRPr sz="900">
                        <a:latin typeface="Arial"/>
                        <a:cs typeface="Arial"/>
                      </a:endParaRPr>
                    </a:p>
                  </a:txBody>
                  <a:tcPr marL="0" marR="0" marT="1905" marB="0">
                    <a:lnT w="9525">
                      <a:solidFill>
                        <a:srgbClr val="000000"/>
                      </a:solidFill>
                      <a:prstDash val="solid"/>
                    </a:lnT>
                  </a:tcPr>
                </a:tc>
                <a:tc>
                  <a:txBody>
                    <a:bodyPr/>
                    <a:lstStyle/>
                    <a:p>
                      <a:pPr>
                        <a:lnSpc>
                          <a:spcPct val="100000"/>
                        </a:lnSpc>
                        <a:spcBef>
                          <a:spcPts val="15"/>
                        </a:spcBef>
                      </a:pPr>
                      <a:endParaRPr sz="800">
                        <a:latin typeface="Times New Roman"/>
                        <a:cs typeface="Times New Roman"/>
                      </a:endParaRPr>
                    </a:p>
                    <a:p>
                      <a:pPr marR="52069" algn="r">
                        <a:lnSpc>
                          <a:spcPct val="100000"/>
                        </a:lnSpc>
                      </a:pPr>
                      <a:r>
                        <a:rPr sz="900" dirty="0">
                          <a:latin typeface="Arial"/>
                          <a:cs typeface="Arial"/>
                        </a:rPr>
                        <a:t>22</a:t>
                      </a:r>
                      <a:endParaRPr sz="900">
                        <a:latin typeface="Arial"/>
                        <a:cs typeface="Arial"/>
                      </a:endParaRPr>
                    </a:p>
                  </a:txBody>
                  <a:tcPr marL="0" marR="0" marT="1905" marB="0">
                    <a:lnT w="9525">
                      <a:solidFill>
                        <a:srgbClr val="000000"/>
                      </a:solidFill>
                      <a:prstDash val="solid"/>
                    </a:lnT>
                  </a:tcPr>
                </a:tc>
              </a:tr>
              <a:tr h="280987">
                <a:tc>
                  <a:txBody>
                    <a:bodyPr/>
                    <a:lstStyle/>
                    <a:p>
                      <a:pPr marR="278130" algn="r">
                        <a:lnSpc>
                          <a:spcPct val="100000"/>
                        </a:lnSpc>
                        <a:spcBef>
                          <a:spcPts val="650"/>
                        </a:spcBef>
                        <a:tabLst>
                          <a:tab pos="1405890" algn="l"/>
                        </a:tabLst>
                      </a:pPr>
                      <a:r>
                        <a:rPr sz="900" b="1" dirty="0">
                          <a:latin typeface="Arial"/>
                          <a:cs typeface="Arial"/>
                        </a:rPr>
                        <a:t>Norwood	</a:t>
                      </a:r>
                      <a:r>
                        <a:rPr sz="900" dirty="0">
                          <a:latin typeface="Arial"/>
                          <a:cs typeface="Arial"/>
                        </a:rPr>
                        <a:t>33</a:t>
                      </a:r>
                      <a:endParaRPr sz="900">
                        <a:latin typeface="Arial"/>
                        <a:cs typeface="Arial"/>
                      </a:endParaRPr>
                    </a:p>
                  </a:txBody>
                  <a:tcPr marL="0" marR="0" marT="82550" marB="0"/>
                </a:tc>
                <a:tc>
                  <a:txBody>
                    <a:bodyPr/>
                    <a:lstStyle/>
                    <a:p>
                      <a:pPr marR="156845" algn="r">
                        <a:lnSpc>
                          <a:spcPct val="100000"/>
                        </a:lnSpc>
                        <a:spcBef>
                          <a:spcPts val="650"/>
                        </a:spcBef>
                      </a:pPr>
                      <a:r>
                        <a:rPr sz="900" dirty="0">
                          <a:latin typeface="Arial"/>
                          <a:cs typeface="Arial"/>
                        </a:rPr>
                        <a:t>33</a:t>
                      </a:r>
                      <a:endParaRPr sz="900">
                        <a:latin typeface="Arial"/>
                        <a:cs typeface="Arial"/>
                      </a:endParaRPr>
                    </a:p>
                  </a:txBody>
                  <a:tcPr marL="0" marR="0" marT="82550" marB="0"/>
                </a:tc>
                <a:tc>
                  <a:txBody>
                    <a:bodyPr/>
                    <a:lstStyle/>
                    <a:p>
                      <a:pPr marR="92075" algn="r">
                        <a:lnSpc>
                          <a:spcPct val="100000"/>
                        </a:lnSpc>
                        <a:spcBef>
                          <a:spcPts val="650"/>
                        </a:spcBef>
                        <a:tabLst>
                          <a:tab pos="675640" algn="l"/>
                        </a:tabLst>
                      </a:pPr>
                      <a:r>
                        <a:rPr sz="900" dirty="0">
                          <a:latin typeface="Arial"/>
                          <a:cs typeface="Arial"/>
                        </a:rPr>
                        <a:t>33	33</a:t>
                      </a:r>
                      <a:endParaRPr sz="900">
                        <a:latin typeface="Arial"/>
                        <a:cs typeface="Arial"/>
                      </a:endParaRPr>
                    </a:p>
                  </a:txBody>
                  <a:tcPr marL="0" marR="0" marT="82550" marB="0"/>
                </a:tc>
                <a:tc>
                  <a:txBody>
                    <a:bodyPr/>
                    <a:lstStyle/>
                    <a:p>
                      <a:pPr marR="106045" algn="r">
                        <a:lnSpc>
                          <a:spcPct val="100000"/>
                        </a:lnSpc>
                        <a:spcBef>
                          <a:spcPts val="650"/>
                        </a:spcBef>
                      </a:pPr>
                      <a:r>
                        <a:rPr sz="900" dirty="0">
                          <a:latin typeface="Arial"/>
                          <a:cs typeface="Arial"/>
                        </a:rPr>
                        <a:t>33</a:t>
                      </a:r>
                      <a:endParaRPr sz="900">
                        <a:latin typeface="Arial"/>
                        <a:cs typeface="Arial"/>
                      </a:endParaRPr>
                    </a:p>
                  </a:txBody>
                  <a:tcPr marL="0" marR="0" marT="82550" marB="0"/>
                </a:tc>
                <a:tc>
                  <a:txBody>
                    <a:bodyPr/>
                    <a:lstStyle/>
                    <a:p>
                      <a:pPr marR="52069" algn="r">
                        <a:lnSpc>
                          <a:spcPct val="100000"/>
                        </a:lnSpc>
                        <a:spcBef>
                          <a:spcPts val="650"/>
                        </a:spcBef>
                      </a:pPr>
                      <a:r>
                        <a:rPr sz="900" dirty="0">
                          <a:latin typeface="Arial"/>
                          <a:cs typeface="Arial"/>
                        </a:rPr>
                        <a:t>33</a:t>
                      </a:r>
                      <a:endParaRPr sz="900">
                        <a:latin typeface="Arial"/>
                        <a:cs typeface="Arial"/>
                      </a:endParaRPr>
                    </a:p>
                  </a:txBody>
                  <a:tcPr marL="0" marR="0" marT="82550" marB="0"/>
                </a:tc>
              </a:tr>
              <a:tr h="247650">
                <a:tc>
                  <a:txBody>
                    <a:bodyPr/>
                    <a:lstStyle/>
                    <a:p>
                      <a:pPr marR="278130" algn="r">
                        <a:lnSpc>
                          <a:spcPct val="100000"/>
                        </a:lnSpc>
                        <a:spcBef>
                          <a:spcPts val="385"/>
                        </a:spcBef>
                        <a:tabLst>
                          <a:tab pos="1418590" algn="l"/>
                        </a:tabLst>
                      </a:pPr>
                      <a:r>
                        <a:rPr sz="900" b="1" dirty="0">
                          <a:latin typeface="Arial"/>
                          <a:cs typeface="Arial"/>
                        </a:rPr>
                        <a:t>Olinville	</a:t>
                      </a:r>
                      <a:r>
                        <a:rPr sz="900" dirty="0">
                          <a:latin typeface="Arial"/>
                          <a:cs typeface="Arial"/>
                        </a:rPr>
                        <a:t>8</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8</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8	8</a:t>
                      </a:r>
                      <a:endParaRPr sz="900">
                        <a:latin typeface="Arial"/>
                        <a:cs typeface="Arial"/>
                      </a:endParaRPr>
                    </a:p>
                  </a:txBody>
                  <a:tcPr marL="0" marR="0" marT="48895" marB="0"/>
                </a:tc>
                <a:tc>
                  <a:txBody>
                    <a:bodyPr/>
                    <a:lstStyle/>
                    <a:p>
                      <a:pPr marR="107314" algn="r">
                        <a:lnSpc>
                          <a:spcPct val="100000"/>
                        </a:lnSpc>
                        <a:spcBef>
                          <a:spcPts val="385"/>
                        </a:spcBef>
                      </a:pPr>
                      <a:r>
                        <a:rPr sz="900" dirty="0">
                          <a:latin typeface="Arial"/>
                          <a:cs typeface="Arial"/>
                        </a:rPr>
                        <a:t>8</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8</a:t>
                      </a:r>
                      <a:endParaRPr sz="900">
                        <a:latin typeface="Arial"/>
                        <a:cs typeface="Arial"/>
                      </a:endParaRPr>
                    </a:p>
                  </a:txBody>
                  <a:tcPr marL="0" marR="0" marT="48895" marB="0"/>
                </a:tc>
              </a:tr>
              <a:tr h="247650">
                <a:tc>
                  <a:txBody>
                    <a:bodyPr/>
                    <a:lstStyle/>
                    <a:p>
                      <a:pPr marR="278130" algn="r">
                        <a:lnSpc>
                          <a:spcPct val="100000"/>
                        </a:lnSpc>
                        <a:spcBef>
                          <a:spcPts val="385"/>
                        </a:spcBef>
                        <a:tabLst>
                          <a:tab pos="1565275" algn="l"/>
                        </a:tabLst>
                      </a:pPr>
                      <a:r>
                        <a:rPr sz="900" b="1" dirty="0">
                          <a:latin typeface="Arial"/>
                          <a:cs typeface="Arial"/>
                        </a:rPr>
                        <a:t>Parkchester	</a:t>
                      </a:r>
                      <a:r>
                        <a:rPr sz="900" dirty="0">
                          <a:latin typeface="Arial"/>
                          <a:cs typeface="Arial"/>
                        </a:rPr>
                        <a:t>30</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30</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30	30</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30</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30</a:t>
                      </a:r>
                      <a:endParaRPr sz="900">
                        <a:latin typeface="Arial"/>
                        <a:cs typeface="Arial"/>
                      </a:endParaRPr>
                    </a:p>
                  </a:txBody>
                  <a:tcPr marL="0" marR="0" marT="48895" marB="0"/>
                </a:tc>
              </a:tr>
              <a:tr h="280987">
                <a:tc>
                  <a:txBody>
                    <a:bodyPr/>
                    <a:lstStyle/>
                    <a:p>
                      <a:pPr marR="278130" algn="r">
                        <a:lnSpc>
                          <a:spcPct val="100000"/>
                        </a:lnSpc>
                        <a:spcBef>
                          <a:spcPts val="385"/>
                        </a:spcBef>
                        <a:tabLst>
                          <a:tab pos="1558925" algn="l"/>
                        </a:tabLst>
                      </a:pPr>
                      <a:r>
                        <a:rPr sz="900" b="1" dirty="0">
                          <a:latin typeface="Arial"/>
                          <a:cs typeface="Arial"/>
                        </a:rPr>
                        <a:t>Pelham Bay	</a:t>
                      </a:r>
                      <a:r>
                        <a:rPr sz="900" dirty="0">
                          <a:latin typeface="Arial"/>
                          <a:cs typeface="Arial"/>
                        </a:rPr>
                        <a:t>40</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40</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40	40</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40</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40</a:t>
                      </a:r>
                      <a:endParaRPr sz="900">
                        <a:latin typeface="Arial"/>
                        <a:cs typeface="Arial"/>
                      </a:endParaRPr>
                    </a:p>
                  </a:txBody>
                  <a:tcPr marL="0" marR="0" marT="48895" marB="0"/>
                </a:tc>
              </a:tr>
              <a:tr h="347662">
                <a:tc>
                  <a:txBody>
                    <a:bodyPr/>
                    <a:lstStyle/>
                    <a:p>
                      <a:pPr marR="278130" algn="r">
                        <a:lnSpc>
                          <a:spcPct val="100000"/>
                        </a:lnSpc>
                        <a:spcBef>
                          <a:spcPts val="125"/>
                        </a:spcBef>
                        <a:tabLst>
                          <a:tab pos="1316990" algn="l"/>
                        </a:tabLst>
                      </a:pPr>
                      <a:r>
                        <a:rPr sz="900" b="1" dirty="0">
                          <a:latin typeface="Arial"/>
                          <a:cs typeface="Arial"/>
                        </a:rPr>
                        <a:t>Pelham	</a:t>
                      </a:r>
                      <a:r>
                        <a:rPr sz="1350" baseline="-33950" dirty="0">
                          <a:latin typeface="Arial"/>
                          <a:cs typeface="Arial"/>
                        </a:rPr>
                        <a:t>22</a:t>
                      </a:r>
                      <a:endParaRPr sz="1350" baseline="-33950">
                        <a:latin typeface="Arial"/>
                        <a:cs typeface="Arial"/>
                      </a:endParaRPr>
                    </a:p>
                  </a:txBody>
                  <a:tcPr marL="0" marR="0" marT="15875" marB="0"/>
                </a:tc>
                <a:tc>
                  <a:txBody>
                    <a:bodyPr/>
                    <a:lstStyle/>
                    <a:p>
                      <a:pPr marR="156845" algn="r">
                        <a:lnSpc>
                          <a:spcPct val="100000"/>
                        </a:lnSpc>
                        <a:spcBef>
                          <a:spcPts val="650"/>
                        </a:spcBef>
                      </a:pPr>
                      <a:r>
                        <a:rPr sz="900" dirty="0">
                          <a:latin typeface="Arial"/>
                          <a:cs typeface="Arial"/>
                        </a:rPr>
                        <a:t>22</a:t>
                      </a:r>
                      <a:endParaRPr sz="900">
                        <a:latin typeface="Arial"/>
                        <a:cs typeface="Arial"/>
                      </a:endParaRPr>
                    </a:p>
                  </a:txBody>
                  <a:tcPr marL="0" marR="0" marT="82550" marB="0"/>
                </a:tc>
                <a:tc>
                  <a:txBody>
                    <a:bodyPr/>
                    <a:lstStyle/>
                    <a:p>
                      <a:pPr marR="92075" algn="r">
                        <a:lnSpc>
                          <a:spcPct val="100000"/>
                        </a:lnSpc>
                        <a:spcBef>
                          <a:spcPts val="650"/>
                        </a:spcBef>
                        <a:tabLst>
                          <a:tab pos="675640" algn="l"/>
                        </a:tabLst>
                      </a:pPr>
                      <a:r>
                        <a:rPr sz="900" dirty="0">
                          <a:latin typeface="Arial"/>
                          <a:cs typeface="Arial"/>
                        </a:rPr>
                        <a:t>22	22</a:t>
                      </a:r>
                      <a:endParaRPr sz="900">
                        <a:latin typeface="Arial"/>
                        <a:cs typeface="Arial"/>
                      </a:endParaRPr>
                    </a:p>
                  </a:txBody>
                  <a:tcPr marL="0" marR="0" marT="82550" marB="0"/>
                </a:tc>
                <a:tc>
                  <a:txBody>
                    <a:bodyPr/>
                    <a:lstStyle/>
                    <a:p>
                      <a:pPr marR="106045" algn="r">
                        <a:lnSpc>
                          <a:spcPct val="100000"/>
                        </a:lnSpc>
                        <a:spcBef>
                          <a:spcPts val="650"/>
                        </a:spcBef>
                      </a:pPr>
                      <a:r>
                        <a:rPr sz="900" dirty="0">
                          <a:latin typeface="Arial"/>
                          <a:cs typeface="Arial"/>
                        </a:rPr>
                        <a:t>22</a:t>
                      </a:r>
                      <a:endParaRPr sz="900">
                        <a:latin typeface="Arial"/>
                        <a:cs typeface="Arial"/>
                      </a:endParaRPr>
                    </a:p>
                  </a:txBody>
                  <a:tcPr marL="0" marR="0" marT="82550" marB="0"/>
                </a:tc>
                <a:tc>
                  <a:txBody>
                    <a:bodyPr/>
                    <a:lstStyle/>
                    <a:p>
                      <a:pPr marR="52069" algn="r">
                        <a:lnSpc>
                          <a:spcPct val="100000"/>
                        </a:lnSpc>
                        <a:spcBef>
                          <a:spcPts val="650"/>
                        </a:spcBef>
                      </a:pPr>
                      <a:r>
                        <a:rPr sz="900" dirty="0">
                          <a:latin typeface="Arial"/>
                          <a:cs typeface="Arial"/>
                        </a:rPr>
                        <a:t>22</a:t>
                      </a:r>
                      <a:endParaRPr sz="900">
                        <a:latin typeface="Arial"/>
                        <a:cs typeface="Arial"/>
                      </a:endParaRPr>
                    </a:p>
                  </a:txBody>
                  <a:tcPr marL="0" marR="0" marT="82550" marB="0"/>
                </a:tc>
              </a:tr>
              <a:tr h="347662">
                <a:tc>
                  <a:txBody>
                    <a:bodyPr/>
                    <a:lstStyle/>
                    <a:p>
                      <a:pPr marR="278130" algn="r">
                        <a:lnSpc>
                          <a:spcPct val="100000"/>
                        </a:lnSpc>
                        <a:spcBef>
                          <a:spcPts val="385"/>
                        </a:spcBef>
                        <a:tabLst>
                          <a:tab pos="1316990" algn="l"/>
                        </a:tabLst>
                      </a:pPr>
                      <a:r>
                        <a:rPr sz="900" b="1" dirty="0">
                          <a:latin typeface="Arial"/>
                          <a:cs typeface="Arial"/>
                        </a:rPr>
                        <a:t>Pelham	</a:t>
                      </a:r>
                      <a:r>
                        <a:rPr sz="1350" baseline="-33950" dirty="0">
                          <a:latin typeface="Arial"/>
                          <a:cs typeface="Arial"/>
                        </a:rPr>
                        <a:t>21</a:t>
                      </a:r>
                      <a:endParaRPr sz="1350" baseline="-33950">
                        <a:latin typeface="Arial"/>
                        <a:cs typeface="Arial"/>
                      </a:endParaRPr>
                    </a:p>
                  </a:txBody>
                  <a:tcPr marL="0" marR="0" marT="48895" marB="0"/>
                </a:tc>
                <a:tc>
                  <a:txBody>
                    <a:bodyPr/>
                    <a:lstStyle/>
                    <a:p>
                      <a:pPr>
                        <a:lnSpc>
                          <a:spcPct val="100000"/>
                        </a:lnSpc>
                        <a:spcBef>
                          <a:spcPts val="45"/>
                        </a:spcBef>
                      </a:pPr>
                      <a:endParaRPr sz="750">
                        <a:latin typeface="Times New Roman"/>
                        <a:cs typeface="Times New Roman"/>
                      </a:endParaRPr>
                    </a:p>
                    <a:p>
                      <a:pPr marR="156845" algn="r">
                        <a:lnSpc>
                          <a:spcPct val="100000"/>
                        </a:lnSpc>
                        <a:spcBef>
                          <a:spcPts val="5"/>
                        </a:spcBef>
                      </a:pPr>
                      <a:r>
                        <a:rPr sz="900" dirty="0">
                          <a:latin typeface="Arial"/>
                          <a:cs typeface="Arial"/>
                        </a:rPr>
                        <a:t>21</a:t>
                      </a:r>
                      <a:endParaRPr sz="900">
                        <a:latin typeface="Arial"/>
                        <a:cs typeface="Arial"/>
                      </a:endParaRPr>
                    </a:p>
                  </a:txBody>
                  <a:tcPr marL="0" marR="0" marT="5715" marB="0"/>
                </a:tc>
                <a:tc>
                  <a:txBody>
                    <a:bodyPr/>
                    <a:lstStyle/>
                    <a:p>
                      <a:pPr>
                        <a:lnSpc>
                          <a:spcPct val="100000"/>
                        </a:lnSpc>
                        <a:spcBef>
                          <a:spcPts val="45"/>
                        </a:spcBef>
                      </a:pPr>
                      <a:endParaRPr sz="750">
                        <a:latin typeface="Times New Roman"/>
                        <a:cs typeface="Times New Roman"/>
                      </a:endParaRPr>
                    </a:p>
                    <a:p>
                      <a:pPr marR="92075" algn="r">
                        <a:lnSpc>
                          <a:spcPct val="100000"/>
                        </a:lnSpc>
                        <a:spcBef>
                          <a:spcPts val="5"/>
                        </a:spcBef>
                        <a:tabLst>
                          <a:tab pos="675640" algn="l"/>
                        </a:tabLst>
                      </a:pPr>
                      <a:r>
                        <a:rPr sz="900" dirty="0">
                          <a:latin typeface="Arial"/>
                          <a:cs typeface="Arial"/>
                        </a:rPr>
                        <a:t>21	21</a:t>
                      </a:r>
                      <a:endParaRPr sz="900">
                        <a:latin typeface="Arial"/>
                        <a:cs typeface="Arial"/>
                      </a:endParaRPr>
                    </a:p>
                  </a:txBody>
                  <a:tcPr marL="0" marR="0" marT="5715" marB="0"/>
                </a:tc>
                <a:tc>
                  <a:txBody>
                    <a:bodyPr/>
                    <a:lstStyle/>
                    <a:p>
                      <a:pPr>
                        <a:lnSpc>
                          <a:spcPct val="100000"/>
                        </a:lnSpc>
                        <a:spcBef>
                          <a:spcPts val="45"/>
                        </a:spcBef>
                      </a:pPr>
                      <a:endParaRPr sz="750">
                        <a:latin typeface="Times New Roman"/>
                        <a:cs typeface="Times New Roman"/>
                      </a:endParaRPr>
                    </a:p>
                    <a:p>
                      <a:pPr marR="106045" algn="r">
                        <a:lnSpc>
                          <a:spcPct val="100000"/>
                        </a:lnSpc>
                        <a:spcBef>
                          <a:spcPts val="5"/>
                        </a:spcBef>
                      </a:pPr>
                      <a:r>
                        <a:rPr sz="900" dirty="0">
                          <a:latin typeface="Arial"/>
                          <a:cs typeface="Arial"/>
                        </a:rPr>
                        <a:t>21</a:t>
                      </a:r>
                      <a:endParaRPr sz="900">
                        <a:latin typeface="Arial"/>
                        <a:cs typeface="Arial"/>
                      </a:endParaRPr>
                    </a:p>
                  </a:txBody>
                  <a:tcPr marL="0" marR="0" marT="5715" marB="0"/>
                </a:tc>
                <a:tc>
                  <a:txBody>
                    <a:bodyPr/>
                    <a:lstStyle/>
                    <a:p>
                      <a:pPr>
                        <a:lnSpc>
                          <a:spcPct val="100000"/>
                        </a:lnSpc>
                        <a:spcBef>
                          <a:spcPts val="45"/>
                        </a:spcBef>
                      </a:pPr>
                      <a:endParaRPr sz="750">
                        <a:latin typeface="Times New Roman"/>
                        <a:cs typeface="Times New Roman"/>
                      </a:endParaRPr>
                    </a:p>
                    <a:p>
                      <a:pPr marR="52069" algn="r">
                        <a:lnSpc>
                          <a:spcPct val="100000"/>
                        </a:lnSpc>
                        <a:spcBef>
                          <a:spcPts val="5"/>
                        </a:spcBef>
                      </a:pPr>
                      <a:r>
                        <a:rPr sz="900" dirty="0">
                          <a:latin typeface="Arial"/>
                          <a:cs typeface="Arial"/>
                        </a:rPr>
                        <a:t>21</a:t>
                      </a:r>
                      <a:endParaRPr sz="900">
                        <a:latin typeface="Arial"/>
                        <a:cs typeface="Arial"/>
                      </a:endParaRPr>
                    </a:p>
                  </a:txBody>
                  <a:tcPr marL="0" marR="0" marT="5715" marB="0"/>
                </a:tc>
              </a:tr>
              <a:tr h="280987">
                <a:tc>
                  <a:txBody>
                    <a:bodyPr/>
                    <a:lstStyle/>
                    <a:p>
                      <a:pPr marR="278130" algn="r">
                        <a:lnSpc>
                          <a:spcPct val="100000"/>
                        </a:lnSpc>
                        <a:spcBef>
                          <a:spcPts val="650"/>
                        </a:spcBef>
                        <a:tabLst>
                          <a:tab pos="1520190" algn="l"/>
                        </a:tabLst>
                      </a:pPr>
                      <a:r>
                        <a:rPr sz="900" b="1" dirty="0">
                          <a:latin typeface="Arial"/>
                          <a:cs typeface="Arial"/>
                        </a:rPr>
                        <a:t>Port Morris	</a:t>
                      </a:r>
                      <a:r>
                        <a:rPr sz="900" dirty="0">
                          <a:latin typeface="Arial"/>
                          <a:cs typeface="Arial"/>
                        </a:rPr>
                        <a:t>15</a:t>
                      </a:r>
                      <a:endParaRPr sz="900">
                        <a:latin typeface="Arial"/>
                        <a:cs typeface="Arial"/>
                      </a:endParaRPr>
                    </a:p>
                  </a:txBody>
                  <a:tcPr marL="0" marR="0" marT="82550" marB="0"/>
                </a:tc>
                <a:tc>
                  <a:txBody>
                    <a:bodyPr/>
                    <a:lstStyle/>
                    <a:p>
                      <a:pPr marR="156845" algn="r">
                        <a:lnSpc>
                          <a:spcPct val="100000"/>
                        </a:lnSpc>
                        <a:spcBef>
                          <a:spcPts val="650"/>
                        </a:spcBef>
                      </a:pPr>
                      <a:r>
                        <a:rPr sz="900" dirty="0">
                          <a:latin typeface="Arial"/>
                          <a:cs typeface="Arial"/>
                        </a:rPr>
                        <a:t>15</a:t>
                      </a:r>
                      <a:endParaRPr sz="900">
                        <a:latin typeface="Arial"/>
                        <a:cs typeface="Arial"/>
                      </a:endParaRPr>
                    </a:p>
                  </a:txBody>
                  <a:tcPr marL="0" marR="0" marT="82550" marB="0"/>
                </a:tc>
                <a:tc>
                  <a:txBody>
                    <a:bodyPr/>
                    <a:lstStyle/>
                    <a:p>
                      <a:pPr marR="92075" algn="r">
                        <a:lnSpc>
                          <a:spcPct val="100000"/>
                        </a:lnSpc>
                        <a:spcBef>
                          <a:spcPts val="650"/>
                        </a:spcBef>
                        <a:tabLst>
                          <a:tab pos="675640" algn="l"/>
                        </a:tabLst>
                      </a:pPr>
                      <a:r>
                        <a:rPr sz="900" dirty="0">
                          <a:latin typeface="Arial"/>
                          <a:cs typeface="Arial"/>
                        </a:rPr>
                        <a:t>15	15</a:t>
                      </a:r>
                      <a:endParaRPr sz="900">
                        <a:latin typeface="Arial"/>
                        <a:cs typeface="Arial"/>
                      </a:endParaRPr>
                    </a:p>
                  </a:txBody>
                  <a:tcPr marL="0" marR="0" marT="82550" marB="0"/>
                </a:tc>
                <a:tc>
                  <a:txBody>
                    <a:bodyPr/>
                    <a:lstStyle/>
                    <a:p>
                      <a:pPr marR="106045" algn="r">
                        <a:lnSpc>
                          <a:spcPct val="100000"/>
                        </a:lnSpc>
                        <a:spcBef>
                          <a:spcPts val="650"/>
                        </a:spcBef>
                      </a:pPr>
                      <a:r>
                        <a:rPr sz="900" dirty="0">
                          <a:latin typeface="Arial"/>
                          <a:cs typeface="Arial"/>
                        </a:rPr>
                        <a:t>15</a:t>
                      </a:r>
                      <a:endParaRPr sz="900">
                        <a:latin typeface="Arial"/>
                        <a:cs typeface="Arial"/>
                      </a:endParaRPr>
                    </a:p>
                  </a:txBody>
                  <a:tcPr marL="0" marR="0" marT="82550" marB="0"/>
                </a:tc>
                <a:tc>
                  <a:txBody>
                    <a:bodyPr/>
                    <a:lstStyle/>
                    <a:p>
                      <a:pPr marR="52069" algn="r">
                        <a:lnSpc>
                          <a:spcPct val="100000"/>
                        </a:lnSpc>
                        <a:spcBef>
                          <a:spcPts val="650"/>
                        </a:spcBef>
                      </a:pPr>
                      <a:r>
                        <a:rPr sz="900" dirty="0">
                          <a:latin typeface="Arial"/>
                          <a:cs typeface="Arial"/>
                        </a:rPr>
                        <a:t>15</a:t>
                      </a:r>
                      <a:endParaRPr sz="900">
                        <a:latin typeface="Arial"/>
                        <a:cs typeface="Arial"/>
                      </a:endParaRPr>
                    </a:p>
                  </a:txBody>
                  <a:tcPr marL="0" marR="0" marT="82550" marB="0"/>
                </a:tc>
              </a:tr>
              <a:tr h="247650">
                <a:tc>
                  <a:txBody>
                    <a:bodyPr/>
                    <a:lstStyle/>
                    <a:p>
                      <a:pPr marR="278130" algn="r">
                        <a:lnSpc>
                          <a:spcPct val="100000"/>
                        </a:lnSpc>
                        <a:spcBef>
                          <a:spcPts val="385"/>
                        </a:spcBef>
                        <a:tabLst>
                          <a:tab pos="1424940" algn="l"/>
                        </a:tabLst>
                      </a:pPr>
                      <a:r>
                        <a:rPr sz="900" b="1" dirty="0">
                          <a:latin typeface="Arial"/>
                          <a:cs typeface="Arial"/>
                        </a:rPr>
                        <a:t>Riverdale	</a:t>
                      </a:r>
                      <a:r>
                        <a:rPr sz="900" dirty="0">
                          <a:latin typeface="Arial"/>
                          <a:cs typeface="Arial"/>
                        </a:rPr>
                        <a:t>10</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10</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10	10</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10</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10</a:t>
                      </a:r>
                      <a:endParaRPr sz="900">
                        <a:latin typeface="Arial"/>
                        <a:cs typeface="Arial"/>
                      </a:endParaRPr>
                    </a:p>
                  </a:txBody>
                  <a:tcPr marL="0" marR="0" marT="48895" marB="0"/>
                </a:tc>
              </a:tr>
              <a:tr h="247650">
                <a:tc>
                  <a:txBody>
                    <a:bodyPr/>
                    <a:lstStyle/>
                    <a:p>
                      <a:pPr marR="278130" algn="r">
                        <a:lnSpc>
                          <a:spcPct val="100000"/>
                        </a:lnSpc>
                        <a:spcBef>
                          <a:spcPts val="385"/>
                        </a:spcBef>
                        <a:tabLst>
                          <a:tab pos="1616075" algn="l"/>
                        </a:tabLst>
                      </a:pPr>
                      <a:r>
                        <a:rPr sz="900" b="1" dirty="0">
                          <a:latin typeface="Arial"/>
                          <a:cs typeface="Arial"/>
                        </a:rPr>
                        <a:t>Schuylerville	</a:t>
                      </a:r>
                      <a:r>
                        <a:rPr sz="900" dirty="0">
                          <a:latin typeface="Arial"/>
                          <a:cs typeface="Arial"/>
                        </a:rPr>
                        <a:t>17</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17</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17	17</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17</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17</a:t>
                      </a:r>
                      <a:endParaRPr sz="900">
                        <a:latin typeface="Arial"/>
                        <a:cs typeface="Arial"/>
                      </a:endParaRPr>
                    </a:p>
                  </a:txBody>
                  <a:tcPr marL="0" marR="0" marT="48895" marB="0"/>
                </a:tc>
              </a:tr>
              <a:tr h="280987">
                <a:tc>
                  <a:txBody>
                    <a:bodyPr/>
                    <a:lstStyle/>
                    <a:p>
                      <a:pPr marR="278130" algn="r">
                        <a:lnSpc>
                          <a:spcPct val="100000"/>
                        </a:lnSpc>
                        <a:spcBef>
                          <a:spcPts val="385"/>
                        </a:spcBef>
                        <a:tabLst>
                          <a:tab pos="1513840" algn="l"/>
                        </a:tabLst>
                      </a:pPr>
                      <a:r>
                        <a:rPr sz="900" b="1" dirty="0">
                          <a:latin typeface="Arial"/>
                          <a:cs typeface="Arial"/>
                        </a:rPr>
                        <a:t>Soundview	</a:t>
                      </a:r>
                      <a:r>
                        <a:rPr sz="900" dirty="0">
                          <a:latin typeface="Arial"/>
                          <a:cs typeface="Arial"/>
                        </a:rPr>
                        <a:t>16</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16</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16	16</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16</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16</a:t>
                      </a:r>
                      <a:endParaRPr sz="900">
                        <a:latin typeface="Arial"/>
                        <a:cs typeface="Arial"/>
                      </a:endParaRPr>
                    </a:p>
                  </a:txBody>
                  <a:tcPr marL="0" marR="0" marT="48895" marB="0"/>
                </a:tc>
              </a:tr>
              <a:tr h="314325">
                <a:tc>
                  <a:txBody>
                    <a:bodyPr/>
                    <a:lstStyle/>
                    <a:p>
                      <a:pPr marR="278130" algn="r">
                        <a:lnSpc>
                          <a:spcPct val="100000"/>
                        </a:lnSpc>
                        <a:spcBef>
                          <a:spcPts val="125"/>
                        </a:spcBef>
                        <a:tabLst>
                          <a:tab pos="1424940" algn="l"/>
                        </a:tabLst>
                      </a:pPr>
                      <a:r>
                        <a:rPr sz="900" b="1" dirty="0">
                          <a:latin typeface="Arial"/>
                          <a:cs typeface="Arial"/>
                        </a:rPr>
                        <a:t>Spuyten	</a:t>
                      </a:r>
                      <a:r>
                        <a:rPr sz="1350" baseline="-33950" dirty="0">
                          <a:latin typeface="Arial"/>
                          <a:cs typeface="Arial"/>
                        </a:rPr>
                        <a:t>9</a:t>
                      </a:r>
                      <a:endParaRPr sz="1350" baseline="-33950">
                        <a:latin typeface="Arial"/>
                        <a:cs typeface="Arial"/>
                      </a:endParaRPr>
                    </a:p>
                  </a:txBody>
                  <a:tcPr marL="0" marR="0" marT="15875" marB="0"/>
                </a:tc>
                <a:tc>
                  <a:txBody>
                    <a:bodyPr/>
                    <a:lstStyle/>
                    <a:p>
                      <a:pPr marR="156845" algn="r">
                        <a:lnSpc>
                          <a:spcPct val="100000"/>
                        </a:lnSpc>
                        <a:spcBef>
                          <a:spcPts val="650"/>
                        </a:spcBef>
                      </a:pPr>
                      <a:r>
                        <a:rPr sz="900" dirty="0">
                          <a:latin typeface="Arial"/>
                          <a:cs typeface="Arial"/>
                        </a:rPr>
                        <a:t>9</a:t>
                      </a:r>
                      <a:endParaRPr sz="900">
                        <a:latin typeface="Arial"/>
                        <a:cs typeface="Arial"/>
                      </a:endParaRPr>
                    </a:p>
                  </a:txBody>
                  <a:tcPr marL="0" marR="0" marT="82550" marB="0"/>
                </a:tc>
                <a:tc>
                  <a:txBody>
                    <a:bodyPr/>
                    <a:lstStyle/>
                    <a:p>
                      <a:pPr marR="92075" algn="r">
                        <a:lnSpc>
                          <a:spcPct val="100000"/>
                        </a:lnSpc>
                        <a:spcBef>
                          <a:spcPts val="650"/>
                        </a:spcBef>
                        <a:tabLst>
                          <a:tab pos="675640" algn="l"/>
                        </a:tabLst>
                      </a:pPr>
                      <a:r>
                        <a:rPr sz="900" dirty="0">
                          <a:latin typeface="Arial"/>
                          <a:cs typeface="Arial"/>
                        </a:rPr>
                        <a:t>9	9</a:t>
                      </a:r>
                      <a:endParaRPr sz="900">
                        <a:latin typeface="Arial"/>
                        <a:cs typeface="Arial"/>
                      </a:endParaRPr>
                    </a:p>
                  </a:txBody>
                  <a:tcPr marL="0" marR="0" marT="82550" marB="0"/>
                </a:tc>
                <a:tc>
                  <a:txBody>
                    <a:bodyPr/>
                    <a:lstStyle/>
                    <a:p>
                      <a:pPr marR="107314" algn="r">
                        <a:lnSpc>
                          <a:spcPct val="100000"/>
                        </a:lnSpc>
                        <a:spcBef>
                          <a:spcPts val="650"/>
                        </a:spcBef>
                      </a:pPr>
                      <a:r>
                        <a:rPr sz="900" dirty="0">
                          <a:latin typeface="Arial"/>
                          <a:cs typeface="Arial"/>
                        </a:rPr>
                        <a:t>9</a:t>
                      </a:r>
                      <a:endParaRPr sz="900">
                        <a:latin typeface="Arial"/>
                        <a:cs typeface="Arial"/>
                      </a:endParaRPr>
                    </a:p>
                  </a:txBody>
                  <a:tcPr marL="0" marR="0" marT="82550" marB="0"/>
                </a:tc>
                <a:tc>
                  <a:txBody>
                    <a:bodyPr/>
                    <a:lstStyle/>
                    <a:p>
                      <a:pPr marR="52069" algn="r">
                        <a:lnSpc>
                          <a:spcPct val="100000"/>
                        </a:lnSpc>
                        <a:spcBef>
                          <a:spcPts val="650"/>
                        </a:spcBef>
                      </a:pPr>
                      <a:r>
                        <a:rPr sz="900" dirty="0">
                          <a:latin typeface="Arial"/>
                          <a:cs typeface="Arial"/>
                        </a:rPr>
                        <a:t>9</a:t>
                      </a:r>
                      <a:endParaRPr sz="900">
                        <a:latin typeface="Arial"/>
                        <a:cs typeface="Arial"/>
                      </a:endParaRPr>
                    </a:p>
                  </a:txBody>
                  <a:tcPr marL="0" marR="0" marT="82550" marB="0"/>
                </a:tc>
              </a:tr>
              <a:tr h="280987">
                <a:tc>
                  <a:txBody>
                    <a:bodyPr/>
                    <a:lstStyle/>
                    <a:p>
                      <a:pPr marR="278130" algn="r">
                        <a:lnSpc>
                          <a:spcPct val="100000"/>
                        </a:lnSpc>
                        <a:spcBef>
                          <a:spcPts val="650"/>
                        </a:spcBef>
                        <a:tabLst>
                          <a:tab pos="1602740" algn="l"/>
                        </a:tabLst>
                      </a:pPr>
                      <a:r>
                        <a:rPr sz="900" b="1" dirty="0">
                          <a:latin typeface="Arial"/>
                          <a:cs typeface="Arial"/>
                        </a:rPr>
                        <a:t>Throgs Neck	</a:t>
                      </a:r>
                      <a:r>
                        <a:rPr sz="900" dirty="0">
                          <a:latin typeface="Arial"/>
                          <a:cs typeface="Arial"/>
                        </a:rPr>
                        <a:t>10</a:t>
                      </a:r>
                      <a:endParaRPr sz="900">
                        <a:latin typeface="Arial"/>
                        <a:cs typeface="Arial"/>
                      </a:endParaRPr>
                    </a:p>
                  </a:txBody>
                  <a:tcPr marL="0" marR="0" marT="82550" marB="0"/>
                </a:tc>
                <a:tc>
                  <a:txBody>
                    <a:bodyPr/>
                    <a:lstStyle/>
                    <a:p>
                      <a:pPr marR="156845" algn="r">
                        <a:lnSpc>
                          <a:spcPct val="100000"/>
                        </a:lnSpc>
                        <a:spcBef>
                          <a:spcPts val="650"/>
                        </a:spcBef>
                      </a:pPr>
                      <a:r>
                        <a:rPr sz="900" dirty="0">
                          <a:latin typeface="Arial"/>
                          <a:cs typeface="Arial"/>
                        </a:rPr>
                        <a:t>10</a:t>
                      </a:r>
                      <a:endParaRPr sz="900">
                        <a:latin typeface="Arial"/>
                        <a:cs typeface="Arial"/>
                      </a:endParaRPr>
                    </a:p>
                  </a:txBody>
                  <a:tcPr marL="0" marR="0" marT="82550" marB="0"/>
                </a:tc>
                <a:tc>
                  <a:txBody>
                    <a:bodyPr/>
                    <a:lstStyle/>
                    <a:p>
                      <a:pPr marR="92075" algn="r">
                        <a:lnSpc>
                          <a:spcPct val="100000"/>
                        </a:lnSpc>
                        <a:spcBef>
                          <a:spcPts val="650"/>
                        </a:spcBef>
                        <a:tabLst>
                          <a:tab pos="675640" algn="l"/>
                        </a:tabLst>
                      </a:pPr>
                      <a:r>
                        <a:rPr sz="900" dirty="0">
                          <a:latin typeface="Arial"/>
                          <a:cs typeface="Arial"/>
                        </a:rPr>
                        <a:t>10	10</a:t>
                      </a:r>
                      <a:endParaRPr sz="900">
                        <a:latin typeface="Arial"/>
                        <a:cs typeface="Arial"/>
                      </a:endParaRPr>
                    </a:p>
                  </a:txBody>
                  <a:tcPr marL="0" marR="0" marT="82550" marB="0"/>
                </a:tc>
                <a:tc>
                  <a:txBody>
                    <a:bodyPr/>
                    <a:lstStyle/>
                    <a:p>
                      <a:pPr marR="106045" algn="r">
                        <a:lnSpc>
                          <a:spcPct val="100000"/>
                        </a:lnSpc>
                        <a:spcBef>
                          <a:spcPts val="650"/>
                        </a:spcBef>
                      </a:pPr>
                      <a:r>
                        <a:rPr sz="900" dirty="0">
                          <a:latin typeface="Arial"/>
                          <a:cs typeface="Arial"/>
                        </a:rPr>
                        <a:t>10</a:t>
                      </a:r>
                      <a:endParaRPr sz="900">
                        <a:latin typeface="Arial"/>
                        <a:cs typeface="Arial"/>
                      </a:endParaRPr>
                    </a:p>
                  </a:txBody>
                  <a:tcPr marL="0" marR="0" marT="82550" marB="0"/>
                </a:tc>
                <a:tc>
                  <a:txBody>
                    <a:bodyPr/>
                    <a:lstStyle/>
                    <a:p>
                      <a:pPr marR="52069" algn="r">
                        <a:lnSpc>
                          <a:spcPct val="100000"/>
                        </a:lnSpc>
                        <a:spcBef>
                          <a:spcPts val="650"/>
                        </a:spcBef>
                      </a:pPr>
                      <a:r>
                        <a:rPr sz="900" dirty="0">
                          <a:latin typeface="Arial"/>
                          <a:cs typeface="Arial"/>
                        </a:rPr>
                        <a:t>10</a:t>
                      </a:r>
                      <a:endParaRPr sz="900">
                        <a:latin typeface="Arial"/>
                        <a:cs typeface="Arial"/>
                      </a:endParaRPr>
                    </a:p>
                  </a:txBody>
                  <a:tcPr marL="0" marR="0" marT="82550" marB="0"/>
                </a:tc>
              </a:tr>
              <a:tr h="280987">
                <a:tc>
                  <a:txBody>
                    <a:bodyPr/>
                    <a:lstStyle/>
                    <a:p>
                      <a:pPr marR="278130" algn="r">
                        <a:lnSpc>
                          <a:spcPct val="100000"/>
                        </a:lnSpc>
                        <a:spcBef>
                          <a:spcPts val="385"/>
                        </a:spcBef>
                        <a:tabLst>
                          <a:tab pos="1456690" algn="l"/>
                        </a:tabLst>
                      </a:pPr>
                      <a:r>
                        <a:rPr sz="900" b="1" dirty="0">
                          <a:latin typeface="Arial"/>
                          <a:cs typeface="Arial"/>
                        </a:rPr>
                        <a:t>Unionport	</a:t>
                      </a:r>
                      <a:r>
                        <a:rPr sz="900" dirty="0">
                          <a:latin typeface="Arial"/>
                          <a:cs typeface="Arial"/>
                        </a:rPr>
                        <a:t>23</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23</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23	23</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23</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23</a:t>
                      </a:r>
                      <a:endParaRPr sz="900">
                        <a:latin typeface="Arial"/>
                        <a:cs typeface="Arial"/>
                      </a:endParaRPr>
                    </a:p>
                  </a:txBody>
                  <a:tcPr marL="0" marR="0" marT="48895" marB="0"/>
                </a:tc>
              </a:tr>
              <a:tr h="314325">
                <a:tc>
                  <a:txBody>
                    <a:bodyPr/>
                    <a:lstStyle/>
                    <a:p>
                      <a:pPr marR="278130" algn="r">
                        <a:lnSpc>
                          <a:spcPct val="100000"/>
                        </a:lnSpc>
                        <a:spcBef>
                          <a:spcPts val="125"/>
                        </a:spcBef>
                        <a:tabLst>
                          <a:tab pos="1463040" algn="l"/>
                        </a:tabLst>
                      </a:pPr>
                      <a:r>
                        <a:rPr sz="900" b="1" dirty="0">
                          <a:latin typeface="Arial"/>
                          <a:cs typeface="Arial"/>
                        </a:rPr>
                        <a:t>University	</a:t>
                      </a:r>
                      <a:r>
                        <a:rPr sz="1350" baseline="-33950" dirty="0">
                          <a:latin typeface="Arial"/>
                          <a:cs typeface="Arial"/>
                        </a:rPr>
                        <a:t>23</a:t>
                      </a:r>
                      <a:endParaRPr sz="1350" baseline="-33950">
                        <a:latin typeface="Arial"/>
                        <a:cs typeface="Arial"/>
                      </a:endParaRPr>
                    </a:p>
                  </a:txBody>
                  <a:tcPr marL="0" marR="0" marT="15875" marB="0"/>
                </a:tc>
                <a:tc>
                  <a:txBody>
                    <a:bodyPr/>
                    <a:lstStyle/>
                    <a:p>
                      <a:pPr marR="156845" algn="r">
                        <a:lnSpc>
                          <a:spcPct val="100000"/>
                        </a:lnSpc>
                        <a:spcBef>
                          <a:spcPts val="650"/>
                        </a:spcBef>
                      </a:pPr>
                      <a:r>
                        <a:rPr sz="900" dirty="0">
                          <a:latin typeface="Arial"/>
                          <a:cs typeface="Arial"/>
                        </a:rPr>
                        <a:t>23</a:t>
                      </a:r>
                      <a:endParaRPr sz="900">
                        <a:latin typeface="Arial"/>
                        <a:cs typeface="Arial"/>
                      </a:endParaRPr>
                    </a:p>
                  </a:txBody>
                  <a:tcPr marL="0" marR="0" marT="82550" marB="0"/>
                </a:tc>
                <a:tc>
                  <a:txBody>
                    <a:bodyPr/>
                    <a:lstStyle/>
                    <a:p>
                      <a:pPr marR="92075" algn="r">
                        <a:lnSpc>
                          <a:spcPct val="100000"/>
                        </a:lnSpc>
                        <a:spcBef>
                          <a:spcPts val="650"/>
                        </a:spcBef>
                        <a:tabLst>
                          <a:tab pos="675640" algn="l"/>
                        </a:tabLst>
                      </a:pPr>
                      <a:r>
                        <a:rPr sz="900" dirty="0">
                          <a:latin typeface="Arial"/>
                          <a:cs typeface="Arial"/>
                        </a:rPr>
                        <a:t>23	23</a:t>
                      </a:r>
                      <a:endParaRPr sz="900">
                        <a:latin typeface="Arial"/>
                        <a:cs typeface="Arial"/>
                      </a:endParaRPr>
                    </a:p>
                  </a:txBody>
                  <a:tcPr marL="0" marR="0" marT="82550" marB="0"/>
                </a:tc>
                <a:tc>
                  <a:txBody>
                    <a:bodyPr/>
                    <a:lstStyle/>
                    <a:p>
                      <a:pPr marR="106045" algn="r">
                        <a:lnSpc>
                          <a:spcPct val="100000"/>
                        </a:lnSpc>
                        <a:spcBef>
                          <a:spcPts val="650"/>
                        </a:spcBef>
                      </a:pPr>
                      <a:r>
                        <a:rPr sz="900" dirty="0">
                          <a:latin typeface="Arial"/>
                          <a:cs typeface="Arial"/>
                        </a:rPr>
                        <a:t>23</a:t>
                      </a:r>
                      <a:endParaRPr sz="900">
                        <a:latin typeface="Arial"/>
                        <a:cs typeface="Arial"/>
                      </a:endParaRPr>
                    </a:p>
                  </a:txBody>
                  <a:tcPr marL="0" marR="0" marT="82550" marB="0"/>
                </a:tc>
                <a:tc>
                  <a:txBody>
                    <a:bodyPr/>
                    <a:lstStyle/>
                    <a:p>
                      <a:pPr marR="52069" algn="r">
                        <a:lnSpc>
                          <a:spcPct val="100000"/>
                        </a:lnSpc>
                        <a:spcBef>
                          <a:spcPts val="650"/>
                        </a:spcBef>
                      </a:pPr>
                      <a:r>
                        <a:rPr sz="900" dirty="0">
                          <a:latin typeface="Arial"/>
                          <a:cs typeface="Arial"/>
                        </a:rPr>
                        <a:t>23</a:t>
                      </a:r>
                      <a:endParaRPr sz="900">
                        <a:latin typeface="Arial"/>
                        <a:cs typeface="Arial"/>
                      </a:endParaRPr>
                    </a:p>
                  </a:txBody>
                  <a:tcPr marL="0" marR="0" marT="82550" marB="0"/>
                </a:tc>
              </a:tr>
              <a:tr h="280987">
                <a:tc>
                  <a:txBody>
                    <a:bodyPr/>
                    <a:lstStyle/>
                    <a:p>
                      <a:pPr marR="278130" algn="r">
                        <a:lnSpc>
                          <a:spcPct val="100000"/>
                        </a:lnSpc>
                        <a:spcBef>
                          <a:spcPts val="650"/>
                        </a:spcBef>
                        <a:tabLst>
                          <a:tab pos="1393825" algn="l"/>
                        </a:tabLst>
                      </a:pPr>
                      <a:r>
                        <a:rPr sz="900" b="1" spc="-50" dirty="0">
                          <a:latin typeface="Arial"/>
                          <a:cs typeface="Arial"/>
                        </a:rPr>
                        <a:t>V</a:t>
                      </a:r>
                      <a:r>
                        <a:rPr sz="900" b="1" dirty="0">
                          <a:latin typeface="Arial"/>
                          <a:cs typeface="Arial"/>
                        </a:rPr>
                        <a:t>an Nest	</a:t>
                      </a:r>
                      <a:r>
                        <a:rPr sz="900" dirty="0">
                          <a:latin typeface="Arial"/>
                          <a:cs typeface="Arial"/>
                        </a:rPr>
                        <a:t>18</a:t>
                      </a:r>
                      <a:endParaRPr sz="900">
                        <a:latin typeface="Arial"/>
                        <a:cs typeface="Arial"/>
                      </a:endParaRPr>
                    </a:p>
                  </a:txBody>
                  <a:tcPr marL="0" marR="0" marT="82550" marB="0"/>
                </a:tc>
                <a:tc>
                  <a:txBody>
                    <a:bodyPr/>
                    <a:lstStyle/>
                    <a:p>
                      <a:pPr marR="156845" algn="r">
                        <a:lnSpc>
                          <a:spcPct val="100000"/>
                        </a:lnSpc>
                        <a:spcBef>
                          <a:spcPts val="650"/>
                        </a:spcBef>
                      </a:pPr>
                      <a:r>
                        <a:rPr sz="900" dirty="0">
                          <a:latin typeface="Arial"/>
                          <a:cs typeface="Arial"/>
                        </a:rPr>
                        <a:t>18</a:t>
                      </a:r>
                      <a:endParaRPr sz="900">
                        <a:latin typeface="Arial"/>
                        <a:cs typeface="Arial"/>
                      </a:endParaRPr>
                    </a:p>
                  </a:txBody>
                  <a:tcPr marL="0" marR="0" marT="82550" marB="0"/>
                </a:tc>
                <a:tc>
                  <a:txBody>
                    <a:bodyPr/>
                    <a:lstStyle/>
                    <a:p>
                      <a:pPr marR="92075" algn="r">
                        <a:lnSpc>
                          <a:spcPct val="100000"/>
                        </a:lnSpc>
                        <a:spcBef>
                          <a:spcPts val="650"/>
                        </a:spcBef>
                        <a:tabLst>
                          <a:tab pos="675640" algn="l"/>
                        </a:tabLst>
                      </a:pPr>
                      <a:r>
                        <a:rPr sz="900" dirty="0">
                          <a:latin typeface="Arial"/>
                          <a:cs typeface="Arial"/>
                        </a:rPr>
                        <a:t>18	18</a:t>
                      </a:r>
                      <a:endParaRPr sz="900">
                        <a:latin typeface="Arial"/>
                        <a:cs typeface="Arial"/>
                      </a:endParaRPr>
                    </a:p>
                  </a:txBody>
                  <a:tcPr marL="0" marR="0" marT="82550" marB="0"/>
                </a:tc>
                <a:tc>
                  <a:txBody>
                    <a:bodyPr/>
                    <a:lstStyle/>
                    <a:p>
                      <a:pPr marR="106045" algn="r">
                        <a:lnSpc>
                          <a:spcPct val="100000"/>
                        </a:lnSpc>
                        <a:spcBef>
                          <a:spcPts val="650"/>
                        </a:spcBef>
                      </a:pPr>
                      <a:r>
                        <a:rPr sz="900" dirty="0">
                          <a:latin typeface="Arial"/>
                          <a:cs typeface="Arial"/>
                        </a:rPr>
                        <a:t>18</a:t>
                      </a:r>
                      <a:endParaRPr sz="900">
                        <a:latin typeface="Arial"/>
                        <a:cs typeface="Arial"/>
                      </a:endParaRPr>
                    </a:p>
                  </a:txBody>
                  <a:tcPr marL="0" marR="0" marT="82550" marB="0"/>
                </a:tc>
                <a:tc>
                  <a:txBody>
                    <a:bodyPr/>
                    <a:lstStyle/>
                    <a:p>
                      <a:pPr marR="52069" algn="r">
                        <a:lnSpc>
                          <a:spcPct val="100000"/>
                        </a:lnSpc>
                        <a:spcBef>
                          <a:spcPts val="650"/>
                        </a:spcBef>
                      </a:pPr>
                      <a:r>
                        <a:rPr sz="900" dirty="0">
                          <a:latin typeface="Arial"/>
                          <a:cs typeface="Arial"/>
                        </a:rPr>
                        <a:t>18</a:t>
                      </a:r>
                      <a:endParaRPr sz="900">
                        <a:latin typeface="Arial"/>
                        <a:cs typeface="Arial"/>
                      </a:endParaRPr>
                    </a:p>
                  </a:txBody>
                  <a:tcPr marL="0" marR="0" marT="82550" marB="0"/>
                </a:tc>
              </a:tr>
              <a:tr h="247650">
                <a:tc>
                  <a:txBody>
                    <a:bodyPr/>
                    <a:lstStyle/>
                    <a:p>
                      <a:pPr marR="278130" algn="r">
                        <a:lnSpc>
                          <a:spcPct val="100000"/>
                        </a:lnSpc>
                        <a:spcBef>
                          <a:spcPts val="385"/>
                        </a:spcBef>
                        <a:tabLst>
                          <a:tab pos="1503680" algn="l"/>
                        </a:tabLst>
                      </a:pPr>
                      <a:r>
                        <a:rPr sz="900" b="1" spc="-35" dirty="0">
                          <a:latin typeface="Arial"/>
                          <a:cs typeface="Arial"/>
                        </a:rPr>
                        <a:t>W</a:t>
                      </a:r>
                      <a:r>
                        <a:rPr sz="900" b="1" dirty="0">
                          <a:latin typeface="Arial"/>
                          <a:cs typeface="Arial"/>
                        </a:rPr>
                        <a:t>akefield	</a:t>
                      </a:r>
                      <a:r>
                        <a:rPr sz="900" dirty="0">
                          <a:latin typeface="Arial"/>
                          <a:cs typeface="Arial"/>
                        </a:rPr>
                        <a:t>9</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9</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9	9</a:t>
                      </a:r>
                      <a:endParaRPr sz="900">
                        <a:latin typeface="Arial"/>
                        <a:cs typeface="Arial"/>
                      </a:endParaRPr>
                    </a:p>
                  </a:txBody>
                  <a:tcPr marL="0" marR="0" marT="48895" marB="0"/>
                </a:tc>
                <a:tc>
                  <a:txBody>
                    <a:bodyPr/>
                    <a:lstStyle/>
                    <a:p>
                      <a:pPr marR="107314" algn="r">
                        <a:lnSpc>
                          <a:spcPct val="100000"/>
                        </a:lnSpc>
                        <a:spcBef>
                          <a:spcPts val="385"/>
                        </a:spcBef>
                      </a:pPr>
                      <a:r>
                        <a:rPr sz="900" dirty="0">
                          <a:latin typeface="Arial"/>
                          <a:cs typeface="Arial"/>
                        </a:rPr>
                        <a:t>9</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9</a:t>
                      </a:r>
                      <a:endParaRPr sz="900">
                        <a:latin typeface="Arial"/>
                        <a:cs typeface="Arial"/>
                      </a:endParaRPr>
                    </a:p>
                  </a:txBody>
                  <a:tcPr marL="0" marR="0" marT="48895" marB="0"/>
                </a:tc>
              </a:tr>
              <a:tr h="280987">
                <a:tc>
                  <a:txBody>
                    <a:bodyPr/>
                    <a:lstStyle/>
                    <a:p>
                      <a:pPr marR="278130" algn="r">
                        <a:lnSpc>
                          <a:spcPct val="100000"/>
                        </a:lnSpc>
                        <a:spcBef>
                          <a:spcPts val="385"/>
                        </a:spcBef>
                        <a:tabLst>
                          <a:tab pos="1556385" algn="l"/>
                        </a:tabLst>
                      </a:pPr>
                      <a:r>
                        <a:rPr sz="900" b="1" spc="-20" dirty="0">
                          <a:latin typeface="Arial"/>
                          <a:cs typeface="Arial"/>
                        </a:rPr>
                        <a:t>W</a:t>
                      </a:r>
                      <a:r>
                        <a:rPr sz="900" b="1" dirty="0">
                          <a:latin typeface="Arial"/>
                          <a:cs typeface="Arial"/>
                        </a:rPr>
                        <a:t>est Farms	</a:t>
                      </a:r>
                      <a:r>
                        <a:rPr sz="900" dirty="0">
                          <a:latin typeface="Arial"/>
                          <a:cs typeface="Arial"/>
                        </a:rPr>
                        <a:t>21</a:t>
                      </a:r>
                      <a:endParaRPr sz="900">
                        <a:latin typeface="Arial"/>
                        <a:cs typeface="Arial"/>
                      </a:endParaRPr>
                    </a:p>
                  </a:txBody>
                  <a:tcPr marL="0" marR="0" marT="48895" marB="0"/>
                </a:tc>
                <a:tc>
                  <a:txBody>
                    <a:bodyPr/>
                    <a:lstStyle/>
                    <a:p>
                      <a:pPr marR="156845" algn="r">
                        <a:lnSpc>
                          <a:spcPct val="100000"/>
                        </a:lnSpc>
                        <a:spcBef>
                          <a:spcPts val="385"/>
                        </a:spcBef>
                      </a:pPr>
                      <a:r>
                        <a:rPr sz="900" dirty="0">
                          <a:latin typeface="Arial"/>
                          <a:cs typeface="Arial"/>
                        </a:rPr>
                        <a:t>21</a:t>
                      </a:r>
                      <a:endParaRPr sz="900">
                        <a:latin typeface="Arial"/>
                        <a:cs typeface="Arial"/>
                      </a:endParaRPr>
                    </a:p>
                  </a:txBody>
                  <a:tcPr marL="0" marR="0" marT="48895" marB="0"/>
                </a:tc>
                <a:tc>
                  <a:txBody>
                    <a:bodyPr/>
                    <a:lstStyle/>
                    <a:p>
                      <a:pPr marR="92075" algn="r">
                        <a:lnSpc>
                          <a:spcPct val="100000"/>
                        </a:lnSpc>
                        <a:spcBef>
                          <a:spcPts val="385"/>
                        </a:spcBef>
                        <a:tabLst>
                          <a:tab pos="675640" algn="l"/>
                        </a:tabLst>
                      </a:pPr>
                      <a:r>
                        <a:rPr sz="900" dirty="0">
                          <a:latin typeface="Arial"/>
                          <a:cs typeface="Arial"/>
                        </a:rPr>
                        <a:t>21	21</a:t>
                      </a:r>
                      <a:endParaRPr sz="900">
                        <a:latin typeface="Arial"/>
                        <a:cs typeface="Arial"/>
                      </a:endParaRPr>
                    </a:p>
                  </a:txBody>
                  <a:tcPr marL="0" marR="0" marT="48895" marB="0"/>
                </a:tc>
                <a:tc>
                  <a:txBody>
                    <a:bodyPr/>
                    <a:lstStyle/>
                    <a:p>
                      <a:pPr marR="106045" algn="r">
                        <a:lnSpc>
                          <a:spcPct val="100000"/>
                        </a:lnSpc>
                        <a:spcBef>
                          <a:spcPts val="385"/>
                        </a:spcBef>
                      </a:pPr>
                      <a:r>
                        <a:rPr sz="900" dirty="0">
                          <a:latin typeface="Arial"/>
                          <a:cs typeface="Arial"/>
                        </a:rPr>
                        <a:t>21</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21</a:t>
                      </a:r>
                      <a:endParaRPr sz="900">
                        <a:latin typeface="Arial"/>
                        <a:cs typeface="Arial"/>
                      </a:endParaRPr>
                    </a:p>
                  </a:txBody>
                  <a:tcPr marL="0" marR="0" marT="48895" marB="0"/>
                </a:tc>
              </a:tr>
              <a:tr h="314325">
                <a:tc>
                  <a:txBody>
                    <a:bodyPr/>
                    <a:lstStyle/>
                    <a:p>
                      <a:pPr marR="278130" algn="r">
                        <a:lnSpc>
                          <a:spcPct val="100000"/>
                        </a:lnSpc>
                        <a:spcBef>
                          <a:spcPts val="125"/>
                        </a:spcBef>
                        <a:tabLst>
                          <a:tab pos="1588135" algn="l"/>
                        </a:tabLst>
                      </a:pPr>
                      <a:r>
                        <a:rPr sz="900" b="1" spc="-20" dirty="0">
                          <a:latin typeface="Arial"/>
                          <a:cs typeface="Arial"/>
                        </a:rPr>
                        <a:t>W</a:t>
                      </a:r>
                      <a:r>
                        <a:rPr sz="900" b="1" dirty="0">
                          <a:latin typeface="Arial"/>
                          <a:cs typeface="Arial"/>
                        </a:rPr>
                        <a:t>estchester	</a:t>
                      </a:r>
                      <a:r>
                        <a:rPr sz="1350" baseline="-33950" dirty="0">
                          <a:latin typeface="Arial"/>
                          <a:cs typeface="Arial"/>
                        </a:rPr>
                        <a:t>33</a:t>
                      </a:r>
                      <a:endParaRPr sz="1350" baseline="-33950">
                        <a:latin typeface="Arial"/>
                        <a:cs typeface="Arial"/>
                      </a:endParaRPr>
                    </a:p>
                  </a:txBody>
                  <a:tcPr marL="0" marR="0" marT="15875" marB="0"/>
                </a:tc>
                <a:tc>
                  <a:txBody>
                    <a:bodyPr/>
                    <a:lstStyle/>
                    <a:p>
                      <a:pPr marR="156845" algn="r">
                        <a:lnSpc>
                          <a:spcPct val="100000"/>
                        </a:lnSpc>
                        <a:spcBef>
                          <a:spcPts val="650"/>
                        </a:spcBef>
                      </a:pPr>
                      <a:r>
                        <a:rPr sz="900" dirty="0">
                          <a:latin typeface="Arial"/>
                          <a:cs typeface="Arial"/>
                        </a:rPr>
                        <a:t>33</a:t>
                      </a:r>
                      <a:endParaRPr sz="900">
                        <a:latin typeface="Arial"/>
                        <a:cs typeface="Arial"/>
                      </a:endParaRPr>
                    </a:p>
                  </a:txBody>
                  <a:tcPr marL="0" marR="0" marT="82550" marB="0"/>
                </a:tc>
                <a:tc>
                  <a:txBody>
                    <a:bodyPr/>
                    <a:lstStyle/>
                    <a:p>
                      <a:pPr marR="92075" algn="r">
                        <a:lnSpc>
                          <a:spcPct val="100000"/>
                        </a:lnSpc>
                        <a:spcBef>
                          <a:spcPts val="650"/>
                        </a:spcBef>
                        <a:tabLst>
                          <a:tab pos="675640" algn="l"/>
                        </a:tabLst>
                      </a:pPr>
                      <a:r>
                        <a:rPr sz="900" dirty="0">
                          <a:latin typeface="Arial"/>
                          <a:cs typeface="Arial"/>
                        </a:rPr>
                        <a:t>33	33</a:t>
                      </a:r>
                      <a:endParaRPr sz="900">
                        <a:latin typeface="Arial"/>
                        <a:cs typeface="Arial"/>
                      </a:endParaRPr>
                    </a:p>
                  </a:txBody>
                  <a:tcPr marL="0" marR="0" marT="82550" marB="0"/>
                </a:tc>
                <a:tc>
                  <a:txBody>
                    <a:bodyPr/>
                    <a:lstStyle/>
                    <a:p>
                      <a:pPr marR="106045" algn="r">
                        <a:lnSpc>
                          <a:spcPct val="100000"/>
                        </a:lnSpc>
                        <a:spcBef>
                          <a:spcPts val="650"/>
                        </a:spcBef>
                      </a:pPr>
                      <a:r>
                        <a:rPr sz="900" dirty="0">
                          <a:latin typeface="Arial"/>
                          <a:cs typeface="Arial"/>
                        </a:rPr>
                        <a:t>33</a:t>
                      </a:r>
                      <a:endParaRPr sz="900">
                        <a:latin typeface="Arial"/>
                        <a:cs typeface="Arial"/>
                      </a:endParaRPr>
                    </a:p>
                  </a:txBody>
                  <a:tcPr marL="0" marR="0" marT="82550" marB="0"/>
                </a:tc>
                <a:tc>
                  <a:txBody>
                    <a:bodyPr/>
                    <a:lstStyle/>
                    <a:p>
                      <a:pPr marR="52069" algn="r">
                        <a:lnSpc>
                          <a:spcPct val="100000"/>
                        </a:lnSpc>
                        <a:spcBef>
                          <a:spcPts val="650"/>
                        </a:spcBef>
                      </a:pPr>
                      <a:r>
                        <a:rPr sz="900" dirty="0">
                          <a:latin typeface="Arial"/>
                          <a:cs typeface="Arial"/>
                        </a:rPr>
                        <a:t>33</a:t>
                      </a:r>
                      <a:endParaRPr sz="900">
                        <a:latin typeface="Arial"/>
                        <a:cs typeface="Arial"/>
                      </a:endParaRPr>
                    </a:p>
                  </a:txBody>
                  <a:tcPr marL="0" marR="0" marT="82550" marB="0"/>
                </a:tc>
              </a:tr>
              <a:tr h="280987">
                <a:tc>
                  <a:txBody>
                    <a:bodyPr/>
                    <a:lstStyle/>
                    <a:p>
                      <a:pPr marR="278130" algn="r">
                        <a:lnSpc>
                          <a:spcPct val="100000"/>
                        </a:lnSpc>
                        <a:spcBef>
                          <a:spcPts val="650"/>
                        </a:spcBef>
                        <a:tabLst>
                          <a:tab pos="1786255" algn="l"/>
                        </a:tabLst>
                      </a:pPr>
                      <a:r>
                        <a:rPr sz="900" b="1" spc="-10" dirty="0">
                          <a:latin typeface="Arial"/>
                          <a:cs typeface="Arial"/>
                        </a:rPr>
                        <a:t>W</a:t>
                      </a:r>
                      <a:r>
                        <a:rPr sz="900" b="1" dirty="0">
                          <a:latin typeface="Arial"/>
                          <a:cs typeface="Arial"/>
                        </a:rPr>
                        <a:t>illiamsbridge	</a:t>
                      </a:r>
                      <a:r>
                        <a:rPr sz="900" dirty="0">
                          <a:latin typeface="Arial"/>
                          <a:cs typeface="Arial"/>
                        </a:rPr>
                        <a:t>4</a:t>
                      </a:r>
                      <a:endParaRPr sz="900">
                        <a:latin typeface="Arial"/>
                        <a:cs typeface="Arial"/>
                      </a:endParaRPr>
                    </a:p>
                  </a:txBody>
                  <a:tcPr marL="0" marR="0" marT="82550" marB="0"/>
                </a:tc>
                <a:tc>
                  <a:txBody>
                    <a:bodyPr/>
                    <a:lstStyle/>
                    <a:p>
                      <a:pPr marR="156845" algn="r">
                        <a:lnSpc>
                          <a:spcPct val="100000"/>
                        </a:lnSpc>
                        <a:spcBef>
                          <a:spcPts val="650"/>
                        </a:spcBef>
                      </a:pPr>
                      <a:r>
                        <a:rPr sz="900" dirty="0">
                          <a:latin typeface="Arial"/>
                          <a:cs typeface="Arial"/>
                        </a:rPr>
                        <a:t>4</a:t>
                      </a:r>
                      <a:endParaRPr sz="900">
                        <a:latin typeface="Arial"/>
                        <a:cs typeface="Arial"/>
                      </a:endParaRPr>
                    </a:p>
                  </a:txBody>
                  <a:tcPr marL="0" marR="0" marT="82550" marB="0"/>
                </a:tc>
                <a:tc>
                  <a:txBody>
                    <a:bodyPr/>
                    <a:lstStyle/>
                    <a:p>
                      <a:pPr marR="92075" algn="r">
                        <a:lnSpc>
                          <a:spcPct val="100000"/>
                        </a:lnSpc>
                        <a:spcBef>
                          <a:spcPts val="650"/>
                        </a:spcBef>
                        <a:tabLst>
                          <a:tab pos="675640" algn="l"/>
                        </a:tabLst>
                      </a:pPr>
                      <a:r>
                        <a:rPr sz="900" dirty="0">
                          <a:latin typeface="Arial"/>
                          <a:cs typeface="Arial"/>
                        </a:rPr>
                        <a:t>4	4</a:t>
                      </a:r>
                      <a:endParaRPr sz="900">
                        <a:latin typeface="Arial"/>
                        <a:cs typeface="Arial"/>
                      </a:endParaRPr>
                    </a:p>
                  </a:txBody>
                  <a:tcPr marL="0" marR="0" marT="82550" marB="0"/>
                </a:tc>
                <a:tc>
                  <a:txBody>
                    <a:bodyPr/>
                    <a:lstStyle/>
                    <a:p>
                      <a:pPr marR="107314" algn="r">
                        <a:lnSpc>
                          <a:spcPct val="100000"/>
                        </a:lnSpc>
                        <a:spcBef>
                          <a:spcPts val="650"/>
                        </a:spcBef>
                      </a:pPr>
                      <a:r>
                        <a:rPr sz="900" dirty="0">
                          <a:latin typeface="Arial"/>
                          <a:cs typeface="Arial"/>
                        </a:rPr>
                        <a:t>4</a:t>
                      </a:r>
                      <a:endParaRPr sz="900">
                        <a:latin typeface="Arial"/>
                        <a:cs typeface="Arial"/>
                      </a:endParaRPr>
                    </a:p>
                  </a:txBody>
                  <a:tcPr marL="0" marR="0" marT="82550" marB="0"/>
                </a:tc>
                <a:tc>
                  <a:txBody>
                    <a:bodyPr/>
                    <a:lstStyle/>
                    <a:p>
                      <a:pPr marR="52069" algn="r">
                        <a:lnSpc>
                          <a:spcPct val="100000"/>
                        </a:lnSpc>
                        <a:spcBef>
                          <a:spcPts val="650"/>
                        </a:spcBef>
                      </a:pPr>
                      <a:r>
                        <a:rPr sz="900" dirty="0">
                          <a:latin typeface="Arial"/>
                          <a:cs typeface="Arial"/>
                        </a:rPr>
                        <a:t>4</a:t>
                      </a:r>
                      <a:endParaRPr sz="900">
                        <a:latin typeface="Arial"/>
                        <a:cs typeface="Arial"/>
                      </a:endParaRPr>
                    </a:p>
                  </a:txBody>
                  <a:tcPr marL="0" marR="0" marT="82550" marB="0"/>
                </a:tc>
              </a:tr>
              <a:tr h="187672">
                <a:tc>
                  <a:txBody>
                    <a:bodyPr/>
                    <a:lstStyle/>
                    <a:p>
                      <a:pPr marR="278130" algn="r">
                        <a:lnSpc>
                          <a:spcPts val="990"/>
                        </a:lnSpc>
                        <a:spcBef>
                          <a:spcPts val="385"/>
                        </a:spcBef>
                        <a:tabLst>
                          <a:tab pos="1480185" algn="l"/>
                        </a:tabLst>
                      </a:pPr>
                      <a:r>
                        <a:rPr sz="900" b="1" spc="-20" dirty="0">
                          <a:latin typeface="Arial"/>
                          <a:cs typeface="Arial"/>
                        </a:rPr>
                        <a:t>W</a:t>
                      </a:r>
                      <a:r>
                        <a:rPr sz="900" b="1" dirty="0">
                          <a:latin typeface="Arial"/>
                          <a:cs typeface="Arial"/>
                        </a:rPr>
                        <a:t>oodlawn	</a:t>
                      </a:r>
                      <a:r>
                        <a:rPr sz="900" dirty="0">
                          <a:latin typeface="Arial"/>
                          <a:cs typeface="Arial"/>
                        </a:rPr>
                        <a:t>26</a:t>
                      </a:r>
                      <a:endParaRPr sz="900">
                        <a:latin typeface="Arial"/>
                        <a:cs typeface="Arial"/>
                      </a:endParaRPr>
                    </a:p>
                  </a:txBody>
                  <a:tcPr marL="0" marR="0" marT="48895" marB="0"/>
                </a:tc>
                <a:tc>
                  <a:txBody>
                    <a:bodyPr/>
                    <a:lstStyle/>
                    <a:p>
                      <a:pPr marR="156845" algn="r">
                        <a:lnSpc>
                          <a:spcPts val="990"/>
                        </a:lnSpc>
                        <a:spcBef>
                          <a:spcPts val="385"/>
                        </a:spcBef>
                      </a:pPr>
                      <a:r>
                        <a:rPr sz="900" dirty="0">
                          <a:latin typeface="Arial"/>
                          <a:cs typeface="Arial"/>
                        </a:rPr>
                        <a:t>26</a:t>
                      </a:r>
                      <a:endParaRPr sz="900">
                        <a:latin typeface="Arial"/>
                        <a:cs typeface="Arial"/>
                      </a:endParaRPr>
                    </a:p>
                  </a:txBody>
                  <a:tcPr marL="0" marR="0" marT="48895" marB="0"/>
                </a:tc>
                <a:tc>
                  <a:txBody>
                    <a:bodyPr/>
                    <a:lstStyle/>
                    <a:p>
                      <a:pPr marR="92075" algn="r">
                        <a:lnSpc>
                          <a:spcPts val="990"/>
                        </a:lnSpc>
                        <a:spcBef>
                          <a:spcPts val="385"/>
                        </a:spcBef>
                        <a:tabLst>
                          <a:tab pos="675640" algn="l"/>
                        </a:tabLst>
                      </a:pPr>
                      <a:r>
                        <a:rPr sz="900" dirty="0">
                          <a:latin typeface="Arial"/>
                          <a:cs typeface="Arial"/>
                        </a:rPr>
                        <a:t>26	26</a:t>
                      </a:r>
                      <a:endParaRPr sz="900">
                        <a:latin typeface="Arial"/>
                        <a:cs typeface="Arial"/>
                      </a:endParaRPr>
                    </a:p>
                  </a:txBody>
                  <a:tcPr marL="0" marR="0" marT="48895" marB="0"/>
                </a:tc>
                <a:tc>
                  <a:txBody>
                    <a:bodyPr/>
                    <a:lstStyle/>
                    <a:p>
                      <a:pPr marR="106045" algn="r">
                        <a:lnSpc>
                          <a:spcPts val="990"/>
                        </a:lnSpc>
                        <a:spcBef>
                          <a:spcPts val="385"/>
                        </a:spcBef>
                      </a:pPr>
                      <a:r>
                        <a:rPr sz="900" dirty="0">
                          <a:latin typeface="Arial"/>
                          <a:cs typeface="Arial"/>
                        </a:rPr>
                        <a:t>26</a:t>
                      </a:r>
                      <a:endParaRPr sz="900">
                        <a:latin typeface="Arial"/>
                        <a:cs typeface="Arial"/>
                      </a:endParaRPr>
                    </a:p>
                  </a:txBody>
                  <a:tcPr marL="0" marR="0" marT="48895" marB="0"/>
                </a:tc>
                <a:tc>
                  <a:txBody>
                    <a:bodyPr/>
                    <a:lstStyle/>
                    <a:p>
                      <a:pPr marR="52069" algn="r">
                        <a:lnSpc>
                          <a:spcPts val="990"/>
                        </a:lnSpc>
                        <a:spcBef>
                          <a:spcPts val="385"/>
                        </a:spcBef>
                      </a:pPr>
                      <a:r>
                        <a:rPr sz="900" dirty="0">
                          <a:latin typeface="Arial"/>
                          <a:cs typeface="Arial"/>
                        </a:rPr>
                        <a:t>26</a:t>
                      </a:r>
                      <a:endParaRPr sz="900">
                        <a:latin typeface="Arial"/>
                        <a:cs typeface="Arial"/>
                      </a:endParaRPr>
                    </a:p>
                  </a:txBody>
                  <a:tcPr marL="0" marR="0" marT="48895" marB="0"/>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70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[33]:</a:t>
            </a:r>
            <a:endParaRPr sz="1050">
              <a:latin typeface="Arial"/>
              <a:cs typeface="Arial"/>
            </a:endParaRPr>
          </a:p>
        </p:txBody>
      </p:sp>
      <p:sp>
        <p:nvSpPr>
          <p:cNvPr id="5" name="object 5"/>
          <p:cNvSpPr/>
          <p:nvPr/>
        </p:nvSpPr>
        <p:spPr>
          <a:xfrm>
            <a:off x="1420811" y="425958"/>
            <a:ext cx="5857875" cy="2066925"/>
          </a:xfrm>
          <a:custGeom>
            <a:avLst/>
            <a:gdLst/>
            <a:ahLst/>
            <a:cxnLst/>
            <a:rect l="l" t="t" r="r" b="b"/>
            <a:pathLst>
              <a:path w="5857875" h="2066925">
                <a:moveTo>
                  <a:pt x="0" y="2047875"/>
                </a:moveTo>
                <a:lnTo>
                  <a:pt x="0" y="19050"/>
                </a:lnTo>
                <a:lnTo>
                  <a:pt x="361" y="19050"/>
                </a:lnTo>
                <a:lnTo>
                  <a:pt x="1085" y="9525"/>
                </a:lnTo>
                <a:lnTo>
                  <a:pt x="10572" y="9525"/>
                </a:lnTo>
                <a:lnTo>
                  <a:pt x="12392" y="0"/>
                </a:lnTo>
                <a:lnTo>
                  <a:pt x="14287" y="0"/>
                </a:lnTo>
                <a:lnTo>
                  <a:pt x="5843587" y="0"/>
                </a:lnTo>
                <a:lnTo>
                  <a:pt x="5845482" y="0"/>
                </a:lnTo>
                <a:lnTo>
                  <a:pt x="5847302" y="9525"/>
                </a:lnTo>
                <a:lnTo>
                  <a:pt x="5856789" y="9525"/>
                </a:lnTo>
                <a:lnTo>
                  <a:pt x="5857513" y="19050"/>
                </a:lnTo>
                <a:lnTo>
                  <a:pt x="5857875" y="19050"/>
                </a:lnTo>
                <a:lnTo>
                  <a:pt x="5857875" y="2047875"/>
                </a:lnTo>
                <a:lnTo>
                  <a:pt x="5857513" y="2047875"/>
                </a:lnTo>
                <a:lnTo>
                  <a:pt x="5856789" y="2057400"/>
                </a:lnTo>
                <a:lnTo>
                  <a:pt x="5845482" y="2057400"/>
                </a:lnTo>
                <a:lnTo>
                  <a:pt x="5843587" y="2066925"/>
                </a:lnTo>
                <a:lnTo>
                  <a:pt x="14287" y="2066925"/>
                </a:lnTo>
                <a:lnTo>
                  <a:pt x="12392" y="2057400"/>
                </a:lnTo>
                <a:lnTo>
                  <a:pt x="10572" y="2057400"/>
                </a:lnTo>
                <a:lnTo>
                  <a:pt x="1085" y="2057400"/>
                </a:lnTo>
                <a:lnTo>
                  <a:pt x="361" y="2047875"/>
                </a:lnTo>
                <a:lnTo>
                  <a:pt x="0" y="2047875"/>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1432717" y="470407"/>
            <a:ext cx="5834380" cy="1966595"/>
          </a:xfrm>
          <a:prstGeom prst="rect">
            <a:avLst/>
          </a:prstGeom>
        </p:spPr>
        <p:txBody>
          <a:bodyPr vert="horz" wrap="square" lIns="0" tIns="12700" rIns="0" bIns="0" rtlCol="0">
            <a:spAutoFit/>
          </a:bodyPr>
          <a:lstStyle/>
          <a:p>
            <a:pPr marL="46355">
              <a:lnSpc>
                <a:spcPct val="100000"/>
              </a:lnSpc>
              <a:spcBef>
                <a:spcPts val="100"/>
              </a:spcBef>
            </a:pPr>
            <a:r>
              <a:rPr sz="1050" i="1" spc="-10" dirty="0">
                <a:solidFill>
                  <a:srgbClr val="408080"/>
                </a:solidFill>
                <a:latin typeface="Arial"/>
                <a:cs typeface="Arial"/>
              </a:rPr>
              <a:t># one </a:t>
            </a:r>
            <a:r>
              <a:rPr sz="1050" i="1" spc="90" dirty="0">
                <a:solidFill>
                  <a:srgbClr val="408080"/>
                </a:solidFill>
                <a:latin typeface="Arial"/>
                <a:cs typeface="Arial"/>
              </a:rPr>
              <a:t>hot</a:t>
            </a:r>
            <a:r>
              <a:rPr sz="1050" i="1" spc="295" dirty="0">
                <a:solidFill>
                  <a:srgbClr val="408080"/>
                </a:solidFill>
                <a:latin typeface="Arial"/>
                <a:cs typeface="Arial"/>
              </a:rPr>
              <a:t> </a:t>
            </a:r>
            <a:r>
              <a:rPr sz="1050" i="1" spc="40" dirty="0">
                <a:solidFill>
                  <a:srgbClr val="408080"/>
                </a:solidFill>
                <a:latin typeface="Arial"/>
                <a:cs typeface="Arial"/>
              </a:rPr>
              <a:t>encoding</a:t>
            </a:r>
            <a:endParaRPr sz="1050">
              <a:latin typeface="Arial"/>
              <a:cs typeface="Arial"/>
            </a:endParaRPr>
          </a:p>
          <a:p>
            <a:pPr marL="46355" marR="62230">
              <a:lnSpc>
                <a:spcPct val="101200"/>
              </a:lnSpc>
            </a:pPr>
            <a:r>
              <a:rPr sz="1050" spc="40" dirty="0">
                <a:solidFill>
                  <a:srgbClr val="333333"/>
                </a:solidFill>
                <a:latin typeface="Arial"/>
                <a:cs typeface="Arial"/>
              </a:rPr>
              <a:t>bronx_onehot </a:t>
            </a:r>
            <a:r>
              <a:rPr sz="1050" spc="-40" dirty="0">
                <a:solidFill>
                  <a:srgbClr val="666666"/>
                </a:solidFill>
                <a:latin typeface="Arial"/>
                <a:cs typeface="Arial"/>
              </a:rPr>
              <a:t>= </a:t>
            </a:r>
            <a:r>
              <a:rPr sz="1050" spc="45" dirty="0">
                <a:solidFill>
                  <a:srgbClr val="333333"/>
                </a:solidFill>
                <a:latin typeface="Arial"/>
                <a:cs typeface="Arial"/>
              </a:rPr>
              <a:t>pd</a:t>
            </a:r>
            <a:r>
              <a:rPr sz="1050" spc="45" dirty="0">
                <a:solidFill>
                  <a:srgbClr val="666666"/>
                </a:solidFill>
                <a:latin typeface="Arial"/>
                <a:cs typeface="Arial"/>
              </a:rPr>
              <a:t>.</a:t>
            </a:r>
            <a:r>
              <a:rPr sz="1050" spc="45" dirty="0">
                <a:solidFill>
                  <a:srgbClr val="333333"/>
                </a:solidFill>
                <a:latin typeface="Arial"/>
                <a:cs typeface="Arial"/>
              </a:rPr>
              <a:t>get_dummies(bronx_venues[[</a:t>
            </a:r>
            <a:r>
              <a:rPr sz="1050" spc="45" dirty="0">
                <a:solidFill>
                  <a:srgbClr val="B92020"/>
                </a:solidFill>
                <a:latin typeface="Arial"/>
                <a:cs typeface="Arial"/>
              </a:rPr>
              <a:t>'Venue </a:t>
            </a:r>
            <a:r>
              <a:rPr sz="1050" spc="130" dirty="0">
                <a:solidFill>
                  <a:srgbClr val="B92020"/>
                </a:solidFill>
                <a:latin typeface="Arial"/>
                <a:cs typeface="Arial"/>
              </a:rPr>
              <a:t>Category'</a:t>
            </a:r>
            <a:r>
              <a:rPr sz="1050" spc="130" dirty="0">
                <a:solidFill>
                  <a:srgbClr val="333333"/>
                </a:solidFill>
                <a:latin typeface="Arial"/>
                <a:cs typeface="Arial"/>
              </a:rPr>
              <a:t>]], </a:t>
            </a:r>
            <a:r>
              <a:rPr sz="1050" spc="150" dirty="0">
                <a:solidFill>
                  <a:srgbClr val="333333"/>
                </a:solidFill>
                <a:latin typeface="Arial"/>
                <a:cs typeface="Arial"/>
              </a:rPr>
              <a:t>prefix</a:t>
            </a:r>
            <a:r>
              <a:rPr sz="1050" spc="150" dirty="0">
                <a:solidFill>
                  <a:srgbClr val="666666"/>
                </a:solidFill>
                <a:latin typeface="Arial"/>
                <a:cs typeface="Arial"/>
              </a:rPr>
              <a:t>=</a:t>
            </a:r>
            <a:r>
              <a:rPr sz="1050" spc="150" dirty="0">
                <a:solidFill>
                  <a:srgbClr val="B92020"/>
                </a:solidFill>
                <a:latin typeface="Arial"/>
                <a:cs typeface="Arial"/>
              </a:rPr>
              <a:t>""</a:t>
            </a:r>
            <a:r>
              <a:rPr sz="1050" spc="150" dirty="0">
                <a:solidFill>
                  <a:srgbClr val="333333"/>
                </a:solidFill>
                <a:latin typeface="Arial"/>
                <a:cs typeface="Arial"/>
              </a:rPr>
              <a:t>, </a:t>
            </a:r>
            <a:r>
              <a:rPr sz="1050" spc="70" dirty="0">
                <a:solidFill>
                  <a:srgbClr val="333333"/>
                </a:solidFill>
                <a:latin typeface="Arial"/>
                <a:cs typeface="Arial"/>
              </a:rPr>
              <a:t>pre  </a:t>
            </a:r>
            <a:r>
              <a:rPr sz="1050" spc="114" dirty="0">
                <a:solidFill>
                  <a:srgbClr val="333333"/>
                </a:solidFill>
                <a:latin typeface="Arial"/>
                <a:cs typeface="Arial"/>
              </a:rPr>
              <a:t>fix_sep</a:t>
            </a:r>
            <a:r>
              <a:rPr sz="1050" spc="114" dirty="0">
                <a:solidFill>
                  <a:srgbClr val="666666"/>
                </a:solidFill>
                <a:latin typeface="Arial"/>
                <a:cs typeface="Arial"/>
              </a:rPr>
              <a:t>=</a:t>
            </a:r>
            <a:r>
              <a:rPr sz="1050" spc="114" dirty="0">
                <a:solidFill>
                  <a:srgbClr val="B92020"/>
                </a:solidFill>
                <a:latin typeface="Arial"/>
                <a:cs typeface="Arial"/>
              </a:rPr>
              <a:t>""</a:t>
            </a:r>
            <a:r>
              <a:rPr sz="1050" spc="114"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46355">
              <a:lnSpc>
                <a:spcPct val="100000"/>
              </a:lnSpc>
            </a:pPr>
            <a:r>
              <a:rPr sz="1050" i="1" spc="-10" dirty="0">
                <a:solidFill>
                  <a:srgbClr val="408080"/>
                </a:solidFill>
                <a:latin typeface="Arial"/>
                <a:cs typeface="Arial"/>
              </a:rPr>
              <a:t># add </a:t>
            </a:r>
            <a:r>
              <a:rPr sz="1050" i="1" spc="40" dirty="0">
                <a:solidFill>
                  <a:srgbClr val="408080"/>
                </a:solidFill>
                <a:latin typeface="Arial"/>
                <a:cs typeface="Arial"/>
              </a:rPr>
              <a:t>neighborhood </a:t>
            </a:r>
            <a:r>
              <a:rPr sz="1050" i="1" spc="10" dirty="0">
                <a:solidFill>
                  <a:srgbClr val="408080"/>
                </a:solidFill>
                <a:latin typeface="Arial"/>
                <a:cs typeface="Arial"/>
              </a:rPr>
              <a:t>column </a:t>
            </a:r>
            <a:r>
              <a:rPr sz="1050" i="1" spc="20" dirty="0">
                <a:solidFill>
                  <a:srgbClr val="408080"/>
                </a:solidFill>
                <a:latin typeface="Arial"/>
                <a:cs typeface="Arial"/>
              </a:rPr>
              <a:t>back </a:t>
            </a:r>
            <a:r>
              <a:rPr sz="1050" i="1" spc="135" dirty="0">
                <a:solidFill>
                  <a:srgbClr val="408080"/>
                </a:solidFill>
                <a:latin typeface="Arial"/>
                <a:cs typeface="Arial"/>
              </a:rPr>
              <a:t>to</a:t>
            </a:r>
            <a:r>
              <a:rPr sz="1050" i="1" spc="130" dirty="0">
                <a:solidFill>
                  <a:srgbClr val="408080"/>
                </a:solidFill>
                <a:latin typeface="Arial"/>
                <a:cs typeface="Arial"/>
              </a:rPr>
              <a:t> </a:t>
            </a:r>
            <a:r>
              <a:rPr sz="1050" i="1" spc="50" dirty="0">
                <a:solidFill>
                  <a:srgbClr val="408080"/>
                </a:solidFill>
                <a:latin typeface="Arial"/>
                <a:cs typeface="Arial"/>
              </a:rPr>
              <a:t>dataframe</a:t>
            </a:r>
            <a:endParaRPr sz="1050">
              <a:latin typeface="Arial"/>
              <a:cs typeface="Arial"/>
            </a:endParaRPr>
          </a:p>
          <a:p>
            <a:pPr marL="46355">
              <a:lnSpc>
                <a:spcPct val="100000"/>
              </a:lnSpc>
              <a:spcBef>
                <a:spcPts val="15"/>
              </a:spcBef>
            </a:pPr>
            <a:r>
              <a:rPr sz="1050" spc="75" dirty="0">
                <a:solidFill>
                  <a:srgbClr val="333333"/>
                </a:solidFill>
                <a:latin typeface="Arial"/>
                <a:cs typeface="Arial"/>
              </a:rPr>
              <a:t>bronx_onehot[</a:t>
            </a:r>
            <a:r>
              <a:rPr sz="1050" spc="75" dirty="0">
                <a:solidFill>
                  <a:srgbClr val="B92020"/>
                </a:solidFill>
                <a:latin typeface="Arial"/>
                <a:cs typeface="Arial"/>
              </a:rPr>
              <a:t>'Neighborhood'</a:t>
            </a:r>
            <a:r>
              <a:rPr sz="1050" spc="75" dirty="0">
                <a:solidFill>
                  <a:srgbClr val="333333"/>
                </a:solidFill>
                <a:latin typeface="Arial"/>
                <a:cs typeface="Arial"/>
              </a:rPr>
              <a:t>] </a:t>
            </a:r>
            <a:r>
              <a:rPr sz="1050" spc="-40" dirty="0">
                <a:solidFill>
                  <a:srgbClr val="666666"/>
                </a:solidFill>
                <a:latin typeface="Arial"/>
                <a:cs typeface="Arial"/>
              </a:rPr>
              <a:t>=</a:t>
            </a:r>
            <a:r>
              <a:rPr sz="1050" spc="114" dirty="0">
                <a:solidFill>
                  <a:srgbClr val="666666"/>
                </a:solidFill>
                <a:latin typeface="Arial"/>
                <a:cs typeface="Arial"/>
              </a:rPr>
              <a:t> </a:t>
            </a:r>
            <a:r>
              <a:rPr sz="1050" spc="70" dirty="0">
                <a:solidFill>
                  <a:srgbClr val="333333"/>
                </a:solidFill>
                <a:latin typeface="Arial"/>
                <a:cs typeface="Arial"/>
              </a:rPr>
              <a:t>bronx_venues[</a:t>
            </a:r>
            <a:r>
              <a:rPr sz="1050" spc="70" dirty="0">
                <a:solidFill>
                  <a:srgbClr val="B92020"/>
                </a:solidFill>
                <a:latin typeface="Arial"/>
                <a:cs typeface="Arial"/>
              </a:rPr>
              <a:t>'Neighborhood'</a:t>
            </a:r>
            <a:r>
              <a:rPr sz="1050" spc="7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46355">
              <a:lnSpc>
                <a:spcPct val="100000"/>
              </a:lnSpc>
            </a:pPr>
            <a:r>
              <a:rPr sz="1050" i="1" spc="-10" dirty="0">
                <a:solidFill>
                  <a:srgbClr val="408080"/>
                </a:solidFill>
                <a:latin typeface="Arial"/>
                <a:cs typeface="Arial"/>
              </a:rPr>
              <a:t># </a:t>
            </a:r>
            <a:r>
              <a:rPr sz="1050" i="1" spc="-65" dirty="0">
                <a:solidFill>
                  <a:srgbClr val="408080"/>
                </a:solidFill>
                <a:latin typeface="Arial"/>
                <a:cs typeface="Arial"/>
              </a:rPr>
              <a:t>move </a:t>
            </a:r>
            <a:r>
              <a:rPr sz="1050" i="1" spc="40" dirty="0">
                <a:solidFill>
                  <a:srgbClr val="408080"/>
                </a:solidFill>
                <a:latin typeface="Arial"/>
                <a:cs typeface="Arial"/>
              </a:rPr>
              <a:t>neighborhood </a:t>
            </a:r>
            <a:r>
              <a:rPr sz="1050" i="1" spc="10" dirty="0">
                <a:solidFill>
                  <a:srgbClr val="408080"/>
                </a:solidFill>
                <a:latin typeface="Arial"/>
                <a:cs typeface="Arial"/>
              </a:rPr>
              <a:t>column </a:t>
            </a:r>
            <a:r>
              <a:rPr sz="1050" i="1" spc="135" dirty="0">
                <a:solidFill>
                  <a:srgbClr val="408080"/>
                </a:solidFill>
                <a:latin typeface="Arial"/>
                <a:cs typeface="Arial"/>
              </a:rPr>
              <a:t>to </a:t>
            </a:r>
            <a:r>
              <a:rPr sz="1050" i="1" spc="90" dirty="0">
                <a:solidFill>
                  <a:srgbClr val="408080"/>
                </a:solidFill>
                <a:latin typeface="Arial"/>
                <a:cs typeface="Arial"/>
              </a:rPr>
              <a:t>the </a:t>
            </a:r>
            <a:r>
              <a:rPr sz="1050" i="1" spc="235" dirty="0">
                <a:solidFill>
                  <a:srgbClr val="408080"/>
                </a:solidFill>
                <a:latin typeface="Arial"/>
                <a:cs typeface="Arial"/>
              </a:rPr>
              <a:t>first</a:t>
            </a:r>
            <a:r>
              <a:rPr sz="1050" i="1" spc="20" dirty="0">
                <a:solidFill>
                  <a:srgbClr val="408080"/>
                </a:solidFill>
                <a:latin typeface="Arial"/>
                <a:cs typeface="Arial"/>
              </a:rPr>
              <a:t> </a:t>
            </a:r>
            <a:r>
              <a:rPr sz="1050" i="1" spc="10" dirty="0">
                <a:solidFill>
                  <a:srgbClr val="408080"/>
                </a:solidFill>
                <a:latin typeface="Arial"/>
                <a:cs typeface="Arial"/>
              </a:rPr>
              <a:t>column</a:t>
            </a:r>
            <a:endParaRPr sz="1050">
              <a:latin typeface="Arial"/>
              <a:cs typeface="Arial"/>
            </a:endParaRPr>
          </a:p>
          <a:p>
            <a:pPr marL="46355" marR="208915">
              <a:lnSpc>
                <a:spcPct val="101200"/>
              </a:lnSpc>
            </a:pPr>
            <a:r>
              <a:rPr sz="1050" spc="60" dirty="0">
                <a:solidFill>
                  <a:srgbClr val="333333"/>
                </a:solidFill>
                <a:latin typeface="Arial"/>
                <a:cs typeface="Arial"/>
              </a:rPr>
              <a:t>fixed_columns </a:t>
            </a:r>
            <a:r>
              <a:rPr sz="1050" spc="-40" dirty="0">
                <a:solidFill>
                  <a:srgbClr val="666666"/>
                </a:solidFill>
                <a:latin typeface="Arial"/>
                <a:cs typeface="Arial"/>
              </a:rPr>
              <a:t>= </a:t>
            </a:r>
            <a:r>
              <a:rPr sz="1050" spc="85" dirty="0">
                <a:solidFill>
                  <a:srgbClr val="333333"/>
                </a:solidFill>
                <a:latin typeface="Arial"/>
                <a:cs typeface="Arial"/>
              </a:rPr>
              <a:t>[bronx_onehot</a:t>
            </a:r>
            <a:r>
              <a:rPr sz="1050" spc="85" dirty="0">
                <a:solidFill>
                  <a:srgbClr val="666666"/>
                </a:solidFill>
                <a:latin typeface="Arial"/>
                <a:cs typeface="Arial"/>
              </a:rPr>
              <a:t>.</a:t>
            </a:r>
            <a:r>
              <a:rPr sz="1050" spc="85" dirty="0">
                <a:solidFill>
                  <a:srgbClr val="333333"/>
                </a:solidFill>
                <a:latin typeface="Arial"/>
                <a:cs typeface="Arial"/>
              </a:rPr>
              <a:t>columns[</a:t>
            </a:r>
            <a:r>
              <a:rPr sz="1050" spc="85" dirty="0">
                <a:solidFill>
                  <a:srgbClr val="666666"/>
                </a:solidFill>
                <a:latin typeface="Arial"/>
                <a:cs typeface="Arial"/>
              </a:rPr>
              <a:t>-1</a:t>
            </a:r>
            <a:r>
              <a:rPr sz="1050" spc="85" dirty="0">
                <a:solidFill>
                  <a:srgbClr val="333333"/>
                </a:solidFill>
                <a:latin typeface="Arial"/>
                <a:cs typeface="Arial"/>
              </a:rPr>
              <a:t>]] </a:t>
            </a:r>
            <a:r>
              <a:rPr sz="1050" spc="-40" dirty="0">
                <a:solidFill>
                  <a:srgbClr val="666666"/>
                </a:solidFill>
                <a:latin typeface="Arial"/>
                <a:cs typeface="Arial"/>
              </a:rPr>
              <a:t>+ </a:t>
            </a:r>
            <a:r>
              <a:rPr sz="1050" spc="110" dirty="0">
                <a:solidFill>
                  <a:srgbClr val="008000"/>
                </a:solidFill>
                <a:latin typeface="Arial"/>
                <a:cs typeface="Arial"/>
              </a:rPr>
              <a:t>list</a:t>
            </a:r>
            <a:r>
              <a:rPr sz="1050" spc="110" dirty="0">
                <a:solidFill>
                  <a:srgbClr val="333333"/>
                </a:solidFill>
                <a:latin typeface="Arial"/>
                <a:cs typeface="Arial"/>
              </a:rPr>
              <a:t>(bronx_onehot</a:t>
            </a:r>
            <a:r>
              <a:rPr sz="1050" spc="110" dirty="0">
                <a:solidFill>
                  <a:srgbClr val="666666"/>
                </a:solidFill>
                <a:latin typeface="Arial"/>
                <a:cs typeface="Arial"/>
              </a:rPr>
              <a:t>.</a:t>
            </a:r>
            <a:r>
              <a:rPr sz="1050" spc="110" dirty="0">
                <a:solidFill>
                  <a:srgbClr val="333333"/>
                </a:solidFill>
                <a:latin typeface="Arial"/>
                <a:cs typeface="Arial"/>
              </a:rPr>
              <a:t>columns[:</a:t>
            </a:r>
            <a:r>
              <a:rPr sz="1050" spc="110" dirty="0">
                <a:solidFill>
                  <a:srgbClr val="666666"/>
                </a:solidFill>
                <a:latin typeface="Arial"/>
                <a:cs typeface="Arial"/>
              </a:rPr>
              <a:t>-1</a:t>
            </a:r>
            <a:r>
              <a:rPr sz="1050" spc="110" dirty="0">
                <a:solidFill>
                  <a:srgbClr val="333333"/>
                </a:solidFill>
                <a:latin typeface="Arial"/>
                <a:cs typeface="Arial"/>
              </a:rPr>
              <a:t>])  </a:t>
            </a:r>
            <a:r>
              <a:rPr sz="1050" spc="40" dirty="0">
                <a:solidFill>
                  <a:srgbClr val="333333"/>
                </a:solidFill>
                <a:latin typeface="Arial"/>
                <a:cs typeface="Arial"/>
              </a:rPr>
              <a:t>bronx_onehot </a:t>
            </a:r>
            <a:r>
              <a:rPr sz="1050" spc="-40" dirty="0">
                <a:solidFill>
                  <a:srgbClr val="666666"/>
                </a:solidFill>
                <a:latin typeface="Arial"/>
                <a:cs typeface="Arial"/>
              </a:rPr>
              <a:t>=</a:t>
            </a:r>
            <a:r>
              <a:rPr sz="1050" spc="190" dirty="0">
                <a:solidFill>
                  <a:srgbClr val="666666"/>
                </a:solidFill>
                <a:latin typeface="Arial"/>
                <a:cs typeface="Arial"/>
              </a:rPr>
              <a:t> </a:t>
            </a:r>
            <a:r>
              <a:rPr sz="1050" spc="65" dirty="0">
                <a:solidFill>
                  <a:srgbClr val="333333"/>
                </a:solidFill>
                <a:latin typeface="Arial"/>
                <a:cs typeface="Arial"/>
              </a:rPr>
              <a:t>bronx_onehot[fixed_columns]</a:t>
            </a:r>
            <a:endParaRPr sz="1050">
              <a:latin typeface="Arial"/>
              <a:cs typeface="Arial"/>
            </a:endParaRPr>
          </a:p>
          <a:p>
            <a:pPr>
              <a:lnSpc>
                <a:spcPct val="100000"/>
              </a:lnSpc>
              <a:spcBef>
                <a:spcPts val="25"/>
              </a:spcBef>
            </a:pPr>
            <a:endParaRPr sz="1100">
              <a:latin typeface="Arial"/>
              <a:cs typeface="Arial"/>
            </a:endParaRPr>
          </a:p>
          <a:p>
            <a:pPr marL="46355">
              <a:lnSpc>
                <a:spcPct val="100000"/>
              </a:lnSpc>
            </a:pPr>
            <a:r>
              <a:rPr sz="1050" spc="55" dirty="0">
                <a:solidFill>
                  <a:srgbClr val="333333"/>
                </a:solidFill>
                <a:latin typeface="Arial"/>
                <a:cs typeface="Arial"/>
              </a:rPr>
              <a:t>bronx_onehot</a:t>
            </a:r>
            <a:r>
              <a:rPr sz="1050" spc="55" dirty="0">
                <a:solidFill>
                  <a:srgbClr val="666666"/>
                </a:solidFill>
                <a:latin typeface="Arial"/>
                <a:cs typeface="Arial"/>
              </a:rPr>
              <a:t>.</a:t>
            </a:r>
            <a:r>
              <a:rPr sz="1050" spc="55" dirty="0">
                <a:solidFill>
                  <a:srgbClr val="333333"/>
                </a:solidFill>
                <a:latin typeface="Arial"/>
                <a:cs typeface="Arial"/>
              </a:rPr>
              <a:t>head(</a:t>
            </a:r>
            <a:r>
              <a:rPr sz="1050" spc="55" dirty="0">
                <a:solidFill>
                  <a:srgbClr val="666666"/>
                </a:solidFill>
                <a:latin typeface="Arial"/>
                <a:cs typeface="Arial"/>
              </a:rPr>
              <a:t>3</a:t>
            </a:r>
            <a:r>
              <a:rPr sz="1050" spc="55" dirty="0">
                <a:solidFill>
                  <a:srgbClr val="333333"/>
                </a:solidFill>
                <a:latin typeface="Arial"/>
                <a:cs typeface="Arial"/>
              </a:rPr>
              <a:t>)</a:t>
            </a:r>
            <a:endParaRPr sz="1050">
              <a:latin typeface="Arial"/>
              <a:cs typeface="Arial"/>
            </a:endParaRPr>
          </a:p>
        </p:txBody>
      </p:sp>
      <p:sp>
        <p:nvSpPr>
          <p:cNvPr id="7" name="object 7"/>
          <p:cNvSpPr txBox="1"/>
          <p:nvPr/>
        </p:nvSpPr>
        <p:spPr>
          <a:xfrm>
            <a:off x="764281" y="25278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Out[33]:</a:t>
            </a:r>
            <a:endParaRPr sz="1050">
              <a:latin typeface="Arial"/>
              <a:cs typeface="Arial"/>
            </a:endParaRPr>
          </a:p>
        </p:txBody>
      </p:sp>
      <p:grpSp>
        <p:nvGrpSpPr>
          <p:cNvPr id="8" name="object 8"/>
          <p:cNvGrpSpPr/>
          <p:nvPr/>
        </p:nvGrpSpPr>
        <p:grpSpPr>
          <a:xfrm>
            <a:off x="1416049" y="4111657"/>
            <a:ext cx="5810250" cy="161925"/>
            <a:chOff x="1416049" y="4111657"/>
            <a:chExt cx="5810250" cy="161925"/>
          </a:xfrm>
        </p:grpSpPr>
        <p:sp>
          <p:nvSpPr>
            <p:cNvPr id="9" name="object 9"/>
            <p:cNvSpPr/>
            <p:nvPr/>
          </p:nvSpPr>
          <p:spPr>
            <a:xfrm>
              <a:off x="1416049" y="4111657"/>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0" name="object 10"/>
            <p:cNvSpPr/>
            <p:nvPr/>
          </p:nvSpPr>
          <p:spPr>
            <a:xfrm>
              <a:off x="1473199" y="4159282"/>
              <a:ext cx="38100" cy="66675"/>
            </a:xfrm>
            <a:custGeom>
              <a:avLst/>
              <a:gdLst/>
              <a:ahLst/>
              <a:cxnLst/>
              <a:rect l="l" t="t" r="r" b="b"/>
              <a:pathLst>
                <a:path w="38100" h="66675">
                  <a:moveTo>
                    <a:pt x="38100" y="66675"/>
                  </a:moveTo>
                  <a:lnTo>
                    <a:pt x="0" y="33337"/>
                  </a:lnTo>
                  <a:lnTo>
                    <a:pt x="38100" y="0"/>
                  </a:lnTo>
                  <a:lnTo>
                    <a:pt x="38100" y="66675"/>
                  </a:lnTo>
                  <a:close/>
                </a:path>
              </a:pathLst>
            </a:custGeom>
            <a:solidFill>
              <a:srgbClr val="A2A2A2"/>
            </a:solidFill>
          </p:spPr>
          <p:txBody>
            <a:bodyPr wrap="square" lIns="0" tIns="0" rIns="0" bIns="0" rtlCol="0"/>
            <a:lstStyle/>
            <a:p>
              <a:endParaRPr/>
            </a:p>
          </p:txBody>
        </p:sp>
        <p:sp>
          <p:nvSpPr>
            <p:cNvPr id="11" name="object 11"/>
            <p:cNvSpPr/>
            <p:nvPr/>
          </p:nvSpPr>
          <p:spPr>
            <a:xfrm>
              <a:off x="7064374" y="4111657"/>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2" name="object 12"/>
            <p:cNvSpPr/>
            <p:nvPr/>
          </p:nvSpPr>
          <p:spPr>
            <a:xfrm>
              <a:off x="7131049" y="4159282"/>
              <a:ext cx="38100" cy="66675"/>
            </a:xfrm>
            <a:custGeom>
              <a:avLst/>
              <a:gdLst/>
              <a:ahLst/>
              <a:cxnLst/>
              <a:rect l="l" t="t" r="r" b="b"/>
              <a:pathLst>
                <a:path w="38100" h="66675">
                  <a:moveTo>
                    <a:pt x="0" y="66675"/>
                  </a:moveTo>
                  <a:lnTo>
                    <a:pt x="0" y="0"/>
                  </a:lnTo>
                  <a:lnTo>
                    <a:pt x="38100" y="33337"/>
                  </a:lnTo>
                  <a:lnTo>
                    <a:pt x="0" y="66675"/>
                  </a:lnTo>
                  <a:close/>
                </a:path>
              </a:pathLst>
            </a:custGeom>
            <a:solidFill>
              <a:srgbClr val="4F4F4F"/>
            </a:solidFill>
          </p:spPr>
          <p:txBody>
            <a:bodyPr wrap="square" lIns="0" tIns="0" rIns="0" bIns="0" rtlCol="0"/>
            <a:lstStyle/>
            <a:p>
              <a:endParaRPr/>
            </a:p>
          </p:txBody>
        </p:sp>
        <p:sp>
          <p:nvSpPr>
            <p:cNvPr id="13" name="object 13"/>
            <p:cNvSpPr/>
            <p:nvPr/>
          </p:nvSpPr>
          <p:spPr>
            <a:xfrm>
              <a:off x="1577974" y="4111657"/>
              <a:ext cx="5486400" cy="161925"/>
            </a:xfrm>
            <a:custGeom>
              <a:avLst/>
              <a:gdLst/>
              <a:ahLst/>
              <a:cxnLst/>
              <a:rect l="l" t="t" r="r" b="b"/>
              <a:pathLst>
                <a:path w="5486400" h="161925">
                  <a:moveTo>
                    <a:pt x="5486400" y="161925"/>
                  </a:moveTo>
                  <a:lnTo>
                    <a:pt x="0" y="161925"/>
                  </a:lnTo>
                  <a:lnTo>
                    <a:pt x="0" y="0"/>
                  </a:lnTo>
                  <a:lnTo>
                    <a:pt x="5486400" y="0"/>
                  </a:lnTo>
                  <a:lnTo>
                    <a:pt x="5486400" y="161925"/>
                  </a:lnTo>
                  <a:close/>
                </a:path>
              </a:pathLst>
            </a:custGeom>
            <a:solidFill>
              <a:srgbClr val="F1F1F1"/>
            </a:solidFill>
          </p:spPr>
          <p:txBody>
            <a:bodyPr wrap="square" lIns="0" tIns="0" rIns="0" bIns="0" rtlCol="0"/>
            <a:lstStyle/>
            <a:p>
              <a:endParaRPr/>
            </a:p>
          </p:txBody>
        </p:sp>
        <p:sp>
          <p:nvSpPr>
            <p:cNvPr id="14" name="object 14"/>
            <p:cNvSpPr/>
            <p:nvPr/>
          </p:nvSpPr>
          <p:spPr>
            <a:xfrm>
              <a:off x="1577974" y="4130707"/>
              <a:ext cx="333375" cy="123825"/>
            </a:xfrm>
            <a:custGeom>
              <a:avLst/>
              <a:gdLst/>
              <a:ahLst/>
              <a:cxnLst/>
              <a:rect l="l" t="t" r="r" b="b"/>
              <a:pathLst>
                <a:path w="333375" h="123825">
                  <a:moveTo>
                    <a:pt x="333375" y="123825"/>
                  </a:moveTo>
                  <a:lnTo>
                    <a:pt x="0" y="123825"/>
                  </a:lnTo>
                  <a:lnTo>
                    <a:pt x="0" y="0"/>
                  </a:lnTo>
                  <a:lnTo>
                    <a:pt x="333375" y="0"/>
                  </a:lnTo>
                  <a:lnTo>
                    <a:pt x="333375" y="123825"/>
                  </a:lnTo>
                  <a:close/>
                </a:path>
              </a:pathLst>
            </a:custGeom>
            <a:solidFill>
              <a:srgbClr val="000000">
                <a:alpha val="19999"/>
              </a:srgbClr>
            </a:solidFill>
          </p:spPr>
          <p:txBody>
            <a:bodyPr wrap="square" lIns="0" tIns="0" rIns="0" bIns="0" rtlCol="0"/>
            <a:lstStyle/>
            <a:p>
              <a:endParaRPr/>
            </a:p>
          </p:txBody>
        </p:sp>
      </p:grpSp>
      <p:graphicFrame>
        <p:nvGraphicFramePr>
          <p:cNvPr id="15" name="object 15"/>
          <p:cNvGraphicFramePr>
            <a:graphicFrameLocks noGrp="1"/>
          </p:cNvGraphicFramePr>
          <p:nvPr/>
        </p:nvGraphicFramePr>
        <p:xfrm>
          <a:off x="1473199" y="3316320"/>
          <a:ext cx="5752464" cy="686209"/>
        </p:xfrm>
        <a:graphic>
          <a:graphicData uri="http://schemas.openxmlformats.org/drawingml/2006/table">
            <a:tbl>
              <a:tblPr firstRow="1" bandRow="1">
                <a:tableStyleId>{2D5ABB26-0587-4C30-8999-92F81FD0307C}</a:tableStyleId>
              </a:tblPr>
              <a:tblGrid>
                <a:gridCol w="319405"/>
                <a:gridCol w="1059814"/>
                <a:gridCol w="752475"/>
                <a:gridCol w="714375"/>
                <a:gridCol w="609600"/>
                <a:gridCol w="609600"/>
                <a:gridCol w="609600"/>
                <a:gridCol w="542925"/>
                <a:gridCol w="534670"/>
              </a:tblGrid>
              <a:tr h="250887">
                <a:tc>
                  <a:txBody>
                    <a:bodyPr/>
                    <a:lstStyle/>
                    <a:p>
                      <a:pPr marL="57150">
                        <a:lnSpc>
                          <a:spcPct val="100000"/>
                        </a:lnSpc>
                        <a:spcBef>
                          <a:spcPts val="409"/>
                        </a:spcBef>
                      </a:pPr>
                      <a:r>
                        <a:rPr sz="900" b="1"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marL="198755">
                        <a:lnSpc>
                          <a:spcPct val="100000"/>
                        </a:lnSpc>
                        <a:spcBef>
                          <a:spcPts val="409"/>
                        </a:spcBef>
                      </a:pPr>
                      <a:r>
                        <a:rPr sz="900" spc="-5" dirty="0">
                          <a:latin typeface="Arial"/>
                          <a:cs typeface="Arial"/>
                        </a:rPr>
                        <a:t>Wakefield</a:t>
                      </a:r>
                      <a:endParaRPr sz="900">
                        <a:latin typeface="Arial"/>
                        <a:cs typeface="Arial"/>
                      </a:endParaRPr>
                    </a:p>
                  </a:txBody>
                  <a:tcPr marL="0" marR="0" marT="52069" marB="0">
                    <a:lnT w="9525">
                      <a:solidFill>
                        <a:srgbClr val="000000"/>
                      </a:solidFill>
                      <a:prstDash val="solid"/>
                    </a:lnT>
                  </a:tcPr>
                </a:tc>
                <a:tc>
                  <a:txBody>
                    <a:bodyPr/>
                    <a:lstStyle/>
                    <a:p>
                      <a:pPr marR="317500" algn="r">
                        <a:lnSpc>
                          <a:spcPct val="100000"/>
                        </a:lnSpc>
                        <a:spcBef>
                          <a:spcPts val="409"/>
                        </a:spcBef>
                      </a:pPr>
                      <a:r>
                        <a:rPr sz="900"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algn="ctr">
                        <a:lnSpc>
                          <a:spcPct val="100000"/>
                        </a:lnSpc>
                        <a:spcBef>
                          <a:spcPts val="409"/>
                        </a:spcBef>
                      </a:pPr>
                      <a:r>
                        <a:rPr sz="900"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marR="212725" algn="r">
                        <a:lnSpc>
                          <a:spcPct val="100000"/>
                        </a:lnSpc>
                        <a:spcBef>
                          <a:spcPts val="409"/>
                        </a:spcBef>
                      </a:pPr>
                      <a:r>
                        <a:rPr sz="900"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marL="220345">
                        <a:lnSpc>
                          <a:spcPct val="100000"/>
                        </a:lnSpc>
                        <a:spcBef>
                          <a:spcPts val="409"/>
                        </a:spcBef>
                      </a:pPr>
                      <a:r>
                        <a:rPr sz="900"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marR="212725" algn="r">
                        <a:lnSpc>
                          <a:spcPct val="100000"/>
                        </a:lnSpc>
                        <a:spcBef>
                          <a:spcPts val="409"/>
                        </a:spcBef>
                      </a:pPr>
                      <a:r>
                        <a:rPr sz="900"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marL="220345">
                        <a:lnSpc>
                          <a:spcPct val="100000"/>
                        </a:lnSpc>
                        <a:spcBef>
                          <a:spcPts val="409"/>
                        </a:spcBef>
                      </a:pPr>
                      <a:r>
                        <a:rPr sz="900"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marR="204470" algn="r">
                        <a:lnSpc>
                          <a:spcPct val="100000"/>
                        </a:lnSpc>
                        <a:spcBef>
                          <a:spcPts val="409"/>
                        </a:spcBef>
                      </a:pPr>
                      <a:r>
                        <a:rPr sz="900" dirty="0">
                          <a:latin typeface="Arial"/>
                          <a:cs typeface="Arial"/>
                        </a:rPr>
                        <a:t>0</a:t>
                      </a:r>
                      <a:endParaRPr sz="900">
                        <a:latin typeface="Arial"/>
                        <a:cs typeface="Arial"/>
                      </a:endParaRPr>
                    </a:p>
                  </a:txBody>
                  <a:tcPr marL="0" marR="0" marT="52069" marB="0">
                    <a:lnT w="12700">
                      <a:solidFill>
                        <a:srgbClr val="000000"/>
                      </a:solidFill>
                      <a:prstDash val="solid"/>
                    </a:lnT>
                  </a:tcPr>
                </a:tc>
              </a:tr>
              <a:tr h="247650">
                <a:tc>
                  <a:txBody>
                    <a:bodyPr/>
                    <a:lstStyle/>
                    <a:p>
                      <a:pPr marL="57150">
                        <a:lnSpc>
                          <a:spcPct val="100000"/>
                        </a:lnSpc>
                        <a:spcBef>
                          <a:spcPts val="385"/>
                        </a:spcBef>
                      </a:pPr>
                      <a:r>
                        <a:rPr sz="900" b="1" dirty="0">
                          <a:latin typeface="Arial"/>
                          <a:cs typeface="Arial"/>
                        </a:rPr>
                        <a:t>1</a:t>
                      </a:r>
                      <a:endParaRPr sz="900">
                        <a:latin typeface="Arial"/>
                        <a:cs typeface="Arial"/>
                      </a:endParaRPr>
                    </a:p>
                  </a:txBody>
                  <a:tcPr marL="0" marR="0" marT="48895" marB="0"/>
                </a:tc>
                <a:tc>
                  <a:txBody>
                    <a:bodyPr/>
                    <a:lstStyle/>
                    <a:p>
                      <a:pPr marL="198755">
                        <a:lnSpc>
                          <a:spcPct val="100000"/>
                        </a:lnSpc>
                        <a:spcBef>
                          <a:spcPts val="385"/>
                        </a:spcBef>
                      </a:pPr>
                      <a:r>
                        <a:rPr sz="900" spc="-5" dirty="0">
                          <a:latin typeface="Arial"/>
                          <a:cs typeface="Arial"/>
                        </a:rPr>
                        <a:t>Wakefield</a:t>
                      </a:r>
                      <a:endParaRPr sz="900">
                        <a:latin typeface="Arial"/>
                        <a:cs typeface="Arial"/>
                      </a:endParaRPr>
                    </a:p>
                  </a:txBody>
                  <a:tcPr marL="0" marR="0" marT="48895" marB="0"/>
                </a:tc>
                <a:tc>
                  <a:txBody>
                    <a:bodyPr/>
                    <a:lstStyle/>
                    <a:p>
                      <a:pPr marR="317500" algn="r">
                        <a:lnSpc>
                          <a:spcPct val="100000"/>
                        </a:lnSpc>
                        <a:spcBef>
                          <a:spcPts val="385"/>
                        </a:spcBef>
                      </a:pPr>
                      <a:r>
                        <a:rPr sz="900" dirty="0">
                          <a:latin typeface="Arial"/>
                          <a:cs typeface="Arial"/>
                        </a:rPr>
                        <a:t>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a:t>
                      </a:r>
                      <a:endParaRPr sz="900">
                        <a:latin typeface="Arial"/>
                        <a:cs typeface="Arial"/>
                      </a:endParaRPr>
                    </a:p>
                  </a:txBody>
                  <a:tcPr marL="0" marR="0" marT="48895" marB="0"/>
                </a:tc>
                <a:tc>
                  <a:txBody>
                    <a:bodyPr/>
                    <a:lstStyle/>
                    <a:p>
                      <a:pPr marR="212725" algn="r">
                        <a:lnSpc>
                          <a:spcPct val="100000"/>
                        </a:lnSpc>
                        <a:spcBef>
                          <a:spcPts val="385"/>
                        </a:spcBef>
                      </a:pPr>
                      <a:r>
                        <a:rPr sz="900" dirty="0">
                          <a:latin typeface="Arial"/>
                          <a:cs typeface="Arial"/>
                        </a:rPr>
                        <a:t>0</a:t>
                      </a:r>
                      <a:endParaRPr sz="900">
                        <a:latin typeface="Arial"/>
                        <a:cs typeface="Arial"/>
                      </a:endParaRPr>
                    </a:p>
                  </a:txBody>
                  <a:tcPr marL="0" marR="0" marT="48895" marB="0"/>
                </a:tc>
                <a:tc>
                  <a:txBody>
                    <a:bodyPr/>
                    <a:lstStyle/>
                    <a:p>
                      <a:pPr marL="220345">
                        <a:lnSpc>
                          <a:spcPct val="100000"/>
                        </a:lnSpc>
                        <a:spcBef>
                          <a:spcPts val="385"/>
                        </a:spcBef>
                      </a:pPr>
                      <a:r>
                        <a:rPr sz="900" dirty="0">
                          <a:latin typeface="Arial"/>
                          <a:cs typeface="Arial"/>
                        </a:rPr>
                        <a:t>0</a:t>
                      </a:r>
                      <a:endParaRPr sz="900">
                        <a:latin typeface="Arial"/>
                        <a:cs typeface="Arial"/>
                      </a:endParaRPr>
                    </a:p>
                  </a:txBody>
                  <a:tcPr marL="0" marR="0" marT="48895" marB="0"/>
                </a:tc>
                <a:tc>
                  <a:txBody>
                    <a:bodyPr/>
                    <a:lstStyle/>
                    <a:p>
                      <a:pPr marR="212725" algn="r">
                        <a:lnSpc>
                          <a:spcPct val="100000"/>
                        </a:lnSpc>
                        <a:spcBef>
                          <a:spcPts val="385"/>
                        </a:spcBef>
                      </a:pPr>
                      <a:r>
                        <a:rPr sz="900" dirty="0">
                          <a:latin typeface="Arial"/>
                          <a:cs typeface="Arial"/>
                        </a:rPr>
                        <a:t>0</a:t>
                      </a:r>
                      <a:endParaRPr sz="900">
                        <a:latin typeface="Arial"/>
                        <a:cs typeface="Arial"/>
                      </a:endParaRPr>
                    </a:p>
                  </a:txBody>
                  <a:tcPr marL="0" marR="0" marT="48895" marB="0"/>
                </a:tc>
                <a:tc>
                  <a:txBody>
                    <a:bodyPr/>
                    <a:lstStyle/>
                    <a:p>
                      <a:pPr marL="220345">
                        <a:lnSpc>
                          <a:spcPct val="100000"/>
                        </a:lnSpc>
                        <a:spcBef>
                          <a:spcPts val="385"/>
                        </a:spcBef>
                      </a:pPr>
                      <a:r>
                        <a:rPr sz="900" dirty="0">
                          <a:latin typeface="Arial"/>
                          <a:cs typeface="Arial"/>
                        </a:rPr>
                        <a:t>0</a:t>
                      </a:r>
                      <a:endParaRPr sz="900">
                        <a:latin typeface="Arial"/>
                        <a:cs typeface="Arial"/>
                      </a:endParaRPr>
                    </a:p>
                  </a:txBody>
                  <a:tcPr marL="0" marR="0" marT="48895" marB="0"/>
                </a:tc>
                <a:tc>
                  <a:txBody>
                    <a:bodyPr/>
                    <a:lstStyle/>
                    <a:p>
                      <a:pPr marR="204470" algn="r">
                        <a:lnSpc>
                          <a:spcPct val="100000"/>
                        </a:lnSpc>
                        <a:spcBef>
                          <a:spcPts val="385"/>
                        </a:spcBef>
                      </a:pPr>
                      <a:r>
                        <a:rPr sz="900" dirty="0">
                          <a:latin typeface="Arial"/>
                          <a:cs typeface="Arial"/>
                        </a:rPr>
                        <a:t>0</a:t>
                      </a:r>
                      <a:endParaRPr sz="900">
                        <a:latin typeface="Arial"/>
                        <a:cs typeface="Arial"/>
                      </a:endParaRPr>
                    </a:p>
                  </a:txBody>
                  <a:tcPr marL="0" marR="0" marT="48895" marB="0"/>
                </a:tc>
              </a:tr>
              <a:tr h="187672">
                <a:tc>
                  <a:txBody>
                    <a:bodyPr/>
                    <a:lstStyle/>
                    <a:p>
                      <a:pPr marL="57150">
                        <a:lnSpc>
                          <a:spcPts val="990"/>
                        </a:lnSpc>
                        <a:spcBef>
                          <a:spcPts val="385"/>
                        </a:spcBef>
                      </a:pPr>
                      <a:r>
                        <a:rPr sz="900" b="1" dirty="0">
                          <a:latin typeface="Arial"/>
                          <a:cs typeface="Arial"/>
                        </a:rPr>
                        <a:t>2</a:t>
                      </a:r>
                      <a:endParaRPr sz="900">
                        <a:latin typeface="Arial"/>
                        <a:cs typeface="Arial"/>
                      </a:endParaRPr>
                    </a:p>
                  </a:txBody>
                  <a:tcPr marL="0" marR="0" marT="48895" marB="0"/>
                </a:tc>
                <a:tc>
                  <a:txBody>
                    <a:bodyPr/>
                    <a:lstStyle/>
                    <a:p>
                      <a:pPr marL="198755">
                        <a:lnSpc>
                          <a:spcPts val="990"/>
                        </a:lnSpc>
                        <a:spcBef>
                          <a:spcPts val="385"/>
                        </a:spcBef>
                      </a:pPr>
                      <a:r>
                        <a:rPr sz="900" spc="-5" dirty="0">
                          <a:latin typeface="Arial"/>
                          <a:cs typeface="Arial"/>
                        </a:rPr>
                        <a:t>Wakefield</a:t>
                      </a:r>
                      <a:endParaRPr sz="900">
                        <a:latin typeface="Arial"/>
                        <a:cs typeface="Arial"/>
                      </a:endParaRPr>
                    </a:p>
                  </a:txBody>
                  <a:tcPr marL="0" marR="0" marT="48895" marB="0"/>
                </a:tc>
                <a:tc>
                  <a:txBody>
                    <a:bodyPr/>
                    <a:lstStyle/>
                    <a:p>
                      <a:pPr marR="317500" algn="r">
                        <a:lnSpc>
                          <a:spcPts val="990"/>
                        </a:lnSpc>
                        <a:spcBef>
                          <a:spcPts val="385"/>
                        </a:spcBef>
                      </a:pPr>
                      <a:r>
                        <a:rPr sz="900" dirty="0">
                          <a:latin typeface="Arial"/>
                          <a:cs typeface="Arial"/>
                        </a:rPr>
                        <a:t>0</a:t>
                      </a:r>
                      <a:endParaRPr sz="900">
                        <a:latin typeface="Arial"/>
                        <a:cs typeface="Arial"/>
                      </a:endParaRPr>
                    </a:p>
                  </a:txBody>
                  <a:tcPr marL="0" marR="0" marT="48895" marB="0"/>
                </a:tc>
                <a:tc>
                  <a:txBody>
                    <a:bodyPr/>
                    <a:lstStyle/>
                    <a:p>
                      <a:pPr algn="ctr">
                        <a:lnSpc>
                          <a:spcPts val="990"/>
                        </a:lnSpc>
                        <a:spcBef>
                          <a:spcPts val="385"/>
                        </a:spcBef>
                      </a:pPr>
                      <a:r>
                        <a:rPr sz="900" dirty="0">
                          <a:latin typeface="Arial"/>
                          <a:cs typeface="Arial"/>
                        </a:rPr>
                        <a:t>0</a:t>
                      </a:r>
                      <a:endParaRPr sz="900">
                        <a:latin typeface="Arial"/>
                        <a:cs typeface="Arial"/>
                      </a:endParaRPr>
                    </a:p>
                  </a:txBody>
                  <a:tcPr marL="0" marR="0" marT="48895" marB="0"/>
                </a:tc>
                <a:tc>
                  <a:txBody>
                    <a:bodyPr/>
                    <a:lstStyle/>
                    <a:p>
                      <a:pPr marR="212725" algn="r">
                        <a:lnSpc>
                          <a:spcPts val="990"/>
                        </a:lnSpc>
                        <a:spcBef>
                          <a:spcPts val="385"/>
                        </a:spcBef>
                      </a:pPr>
                      <a:r>
                        <a:rPr sz="900" dirty="0">
                          <a:latin typeface="Arial"/>
                          <a:cs typeface="Arial"/>
                        </a:rPr>
                        <a:t>0</a:t>
                      </a:r>
                      <a:endParaRPr sz="900">
                        <a:latin typeface="Arial"/>
                        <a:cs typeface="Arial"/>
                      </a:endParaRPr>
                    </a:p>
                  </a:txBody>
                  <a:tcPr marL="0" marR="0" marT="48895" marB="0"/>
                </a:tc>
                <a:tc>
                  <a:txBody>
                    <a:bodyPr/>
                    <a:lstStyle/>
                    <a:p>
                      <a:pPr marL="220345">
                        <a:lnSpc>
                          <a:spcPts val="990"/>
                        </a:lnSpc>
                        <a:spcBef>
                          <a:spcPts val="385"/>
                        </a:spcBef>
                      </a:pPr>
                      <a:r>
                        <a:rPr sz="900" dirty="0">
                          <a:latin typeface="Arial"/>
                          <a:cs typeface="Arial"/>
                        </a:rPr>
                        <a:t>0</a:t>
                      </a:r>
                      <a:endParaRPr sz="900">
                        <a:latin typeface="Arial"/>
                        <a:cs typeface="Arial"/>
                      </a:endParaRPr>
                    </a:p>
                  </a:txBody>
                  <a:tcPr marL="0" marR="0" marT="48895" marB="0"/>
                </a:tc>
                <a:tc>
                  <a:txBody>
                    <a:bodyPr/>
                    <a:lstStyle/>
                    <a:p>
                      <a:pPr marR="212725" algn="r">
                        <a:lnSpc>
                          <a:spcPts val="990"/>
                        </a:lnSpc>
                        <a:spcBef>
                          <a:spcPts val="385"/>
                        </a:spcBef>
                      </a:pPr>
                      <a:r>
                        <a:rPr sz="900" dirty="0">
                          <a:latin typeface="Arial"/>
                          <a:cs typeface="Arial"/>
                        </a:rPr>
                        <a:t>0</a:t>
                      </a:r>
                      <a:endParaRPr sz="900">
                        <a:latin typeface="Arial"/>
                        <a:cs typeface="Arial"/>
                      </a:endParaRPr>
                    </a:p>
                  </a:txBody>
                  <a:tcPr marL="0" marR="0" marT="48895" marB="0"/>
                </a:tc>
                <a:tc>
                  <a:txBody>
                    <a:bodyPr/>
                    <a:lstStyle/>
                    <a:p>
                      <a:pPr marL="220345">
                        <a:lnSpc>
                          <a:spcPts val="990"/>
                        </a:lnSpc>
                        <a:spcBef>
                          <a:spcPts val="385"/>
                        </a:spcBef>
                      </a:pPr>
                      <a:r>
                        <a:rPr sz="900" dirty="0">
                          <a:latin typeface="Arial"/>
                          <a:cs typeface="Arial"/>
                        </a:rPr>
                        <a:t>0</a:t>
                      </a:r>
                      <a:endParaRPr sz="900">
                        <a:latin typeface="Arial"/>
                        <a:cs typeface="Arial"/>
                      </a:endParaRPr>
                    </a:p>
                  </a:txBody>
                  <a:tcPr marL="0" marR="0" marT="48895" marB="0"/>
                </a:tc>
                <a:tc>
                  <a:txBody>
                    <a:bodyPr/>
                    <a:lstStyle/>
                    <a:p>
                      <a:pPr marR="204470" algn="r">
                        <a:lnSpc>
                          <a:spcPts val="990"/>
                        </a:lnSpc>
                        <a:spcBef>
                          <a:spcPts val="385"/>
                        </a:spcBef>
                      </a:pPr>
                      <a:r>
                        <a:rPr sz="900" dirty="0">
                          <a:latin typeface="Arial"/>
                          <a:cs typeface="Arial"/>
                        </a:rPr>
                        <a:t>0</a:t>
                      </a:r>
                      <a:endParaRPr sz="900">
                        <a:latin typeface="Arial"/>
                        <a:cs typeface="Arial"/>
                      </a:endParaRPr>
                    </a:p>
                  </a:txBody>
                  <a:tcPr marL="0" marR="0" marT="48895" marB="0"/>
                </a:tc>
              </a:tr>
            </a:tbl>
          </a:graphicData>
        </a:graphic>
      </p:graphicFrame>
      <p:sp>
        <p:nvSpPr>
          <p:cNvPr id="20" name="object 20"/>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107</a:t>
            </a:fld>
            <a:r>
              <a:rPr spc="-5" dirty="0"/>
              <a:t>/129</a:t>
            </a:r>
          </a:p>
        </p:txBody>
      </p:sp>
      <p:sp>
        <p:nvSpPr>
          <p:cNvPr id="16" name="object 16"/>
          <p:cNvSpPr txBox="1"/>
          <p:nvPr/>
        </p:nvSpPr>
        <p:spPr>
          <a:xfrm>
            <a:off x="1695647" y="2898807"/>
            <a:ext cx="806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Neighborhood</a:t>
            </a:r>
            <a:endParaRPr sz="900">
              <a:latin typeface="Arial"/>
              <a:cs typeface="Arial"/>
            </a:endParaRPr>
          </a:p>
        </p:txBody>
      </p:sp>
      <p:sp>
        <p:nvSpPr>
          <p:cNvPr id="17" name="object 17"/>
          <p:cNvSpPr txBox="1"/>
          <p:nvPr/>
        </p:nvSpPr>
        <p:spPr>
          <a:xfrm>
            <a:off x="2593678" y="2832132"/>
            <a:ext cx="2127885" cy="295910"/>
          </a:xfrm>
          <a:prstGeom prst="rect">
            <a:avLst/>
          </a:prstGeom>
        </p:spPr>
        <p:txBody>
          <a:bodyPr vert="horz" wrap="square" lIns="0" tIns="20320" rIns="0" bIns="0" rtlCol="0">
            <a:spAutoFit/>
          </a:bodyPr>
          <a:lstStyle/>
          <a:p>
            <a:pPr marL="393700" marR="5080" indent="-381635">
              <a:lnSpc>
                <a:spcPts val="1050"/>
              </a:lnSpc>
              <a:spcBef>
                <a:spcPts val="160"/>
              </a:spcBef>
              <a:tabLst>
                <a:tab pos="1006475" algn="l"/>
                <a:tab pos="1593850" algn="l"/>
              </a:tabLst>
            </a:pPr>
            <a:r>
              <a:rPr sz="900" b="1" dirty="0">
                <a:latin typeface="Arial"/>
                <a:cs typeface="Arial"/>
              </a:rPr>
              <a:t>Accessories	African	American  Store Restaurant</a:t>
            </a:r>
            <a:r>
              <a:rPr sz="900" b="1" spc="240" dirty="0">
                <a:latin typeface="Arial"/>
                <a:cs typeface="Arial"/>
              </a:rPr>
              <a:t> </a:t>
            </a:r>
            <a:r>
              <a:rPr sz="900" b="1" dirty="0">
                <a:latin typeface="Arial"/>
                <a:cs typeface="Arial"/>
              </a:rPr>
              <a:t>Restaurant</a:t>
            </a:r>
            <a:endParaRPr sz="900">
              <a:latin typeface="Arial"/>
              <a:cs typeface="Arial"/>
            </a:endParaRPr>
          </a:p>
        </p:txBody>
      </p:sp>
      <p:sp>
        <p:nvSpPr>
          <p:cNvPr id="18" name="object 18"/>
          <p:cNvSpPr txBox="1"/>
          <p:nvPr/>
        </p:nvSpPr>
        <p:spPr>
          <a:xfrm>
            <a:off x="4813146" y="2898807"/>
            <a:ext cx="413384"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Arcade</a:t>
            </a:r>
            <a:endParaRPr sz="900">
              <a:latin typeface="Arial"/>
              <a:cs typeface="Arial"/>
            </a:endParaRPr>
          </a:p>
        </p:txBody>
      </p:sp>
      <p:sp>
        <p:nvSpPr>
          <p:cNvPr id="19" name="object 19"/>
          <p:cNvSpPr txBox="1"/>
          <p:nvPr/>
        </p:nvSpPr>
        <p:spPr>
          <a:xfrm>
            <a:off x="5318123" y="2832132"/>
            <a:ext cx="1908175" cy="295910"/>
          </a:xfrm>
          <a:prstGeom prst="rect">
            <a:avLst/>
          </a:prstGeom>
        </p:spPr>
        <p:txBody>
          <a:bodyPr vert="horz" wrap="square" lIns="0" tIns="12700" rIns="0" bIns="0" rtlCol="0">
            <a:spAutoFit/>
          </a:bodyPr>
          <a:lstStyle/>
          <a:p>
            <a:pPr marL="285750">
              <a:lnSpc>
                <a:spcPts val="1065"/>
              </a:lnSpc>
              <a:spcBef>
                <a:spcPts val="100"/>
              </a:spcBef>
              <a:tabLst>
                <a:tab pos="949325" algn="l"/>
                <a:tab pos="1530350" algn="l"/>
              </a:tabLst>
            </a:pPr>
            <a:r>
              <a:rPr sz="900" b="1" dirty="0">
                <a:latin typeface="Arial"/>
                <a:cs typeface="Arial"/>
              </a:rPr>
              <a:t>Arepa	Art	Art</a:t>
            </a:r>
            <a:endParaRPr sz="900">
              <a:latin typeface="Arial"/>
              <a:cs typeface="Arial"/>
            </a:endParaRPr>
          </a:p>
          <a:p>
            <a:pPr marL="12700">
              <a:lnSpc>
                <a:spcPts val="1065"/>
              </a:lnSpc>
            </a:pPr>
            <a:r>
              <a:rPr sz="900" b="1" dirty="0">
                <a:latin typeface="Arial"/>
                <a:cs typeface="Arial"/>
              </a:rPr>
              <a:t>Restaurant Gallery Museum</a:t>
            </a:r>
            <a:r>
              <a:rPr sz="900" b="1" spc="160" dirty="0">
                <a:latin typeface="Arial"/>
                <a:cs typeface="Arial"/>
              </a:rPr>
              <a:t> </a:t>
            </a:r>
            <a:r>
              <a:rPr sz="900" b="1" dirty="0">
                <a:latin typeface="Arial"/>
                <a:cs typeface="Arial"/>
              </a:rPr>
              <a:t>R</a:t>
            </a:r>
            <a:endParaRPr sz="900">
              <a:latin typeface="Arial"/>
              <a:cs typeface="Aria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688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[34]:</a:t>
            </a:r>
            <a:endParaRPr sz="1050">
              <a:latin typeface="Arial"/>
              <a:cs typeface="Arial"/>
            </a:endParaRPr>
          </a:p>
        </p:txBody>
      </p:sp>
      <p:sp>
        <p:nvSpPr>
          <p:cNvPr id="5" name="object 5"/>
          <p:cNvSpPr/>
          <p:nvPr/>
        </p:nvSpPr>
        <p:spPr>
          <a:xfrm>
            <a:off x="1420811" y="424433"/>
            <a:ext cx="5857875" cy="447675"/>
          </a:xfrm>
          <a:custGeom>
            <a:avLst/>
            <a:gdLst/>
            <a:ahLst/>
            <a:cxnLst/>
            <a:rect l="l" t="t" r="r" b="b"/>
            <a:pathLst>
              <a:path w="5857875" h="447675">
                <a:moveTo>
                  <a:pt x="0" y="428625"/>
                </a:moveTo>
                <a:lnTo>
                  <a:pt x="0" y="19050"/>
                </a:lnTo>
                <a:lnTo>
                  <a:pt x="361" y="19050"/>
                </a:lnTo>
                <a:lnTo>
                  <a:pt x="1085" y="9525"/>
                </a:lnTo>
                <a:lnTo>
                  <a:pt x="10572" y="9525"/>
                </a:lnTo>
                <a:lnTo>
                  <a:pt x="12392" y="0"/>
                </a:lnTo>
                <a:lnTo>
                  <a:pt x="14287" y="0"/>
                </a:lnTo>
                <a:lnTo>
                  <a:pt x="5843587" y="0"/>
                </a:lnTo>
                <a:lnTo>
                  <a:pt x="5845482" y="0"/>
                </a:lnTo>
                <a:lnTo>
                  <a:pt x="5847302" y="9525"/>
                </a:lnTo>
                <a:lnTo>
                  <a:pt x="5856789" y="9525"/>
                </a:lnTo>
                <a:lnTo>
                  <a:pt x="5857513" y="19050"/>
                </a:lnTo>
                <a:lnTo>
                  <a:pt x="5857875" y="19050"/>
                </a:lnTo>
                <a:lnTo>
                  <a:pt x="5857875" y="428625"/>
                </a:lnTo>
                <a:lnTo>
                  <a:pt x="5857513" y="428625"/>
                </a:lnTo>
                <a:lnTo>
                  <a:pt x="5856789" y="438150"/>
                </a:lnTo>
                <a:lnTo>
                  <a:pt x="5845482" y="438150"/>
                </a:lnTo>
                <a:lnTo>
                  <a:pt x="5843587" y="447675"/>
                </a:lnTo>
                <a:lnTo>
                  <a:pt x="14287" y="447675"/>
                </a:lnTo>
                <a:lnTo>
                  <a:pt x="12392" y="438150"/>
                </a:lnTo>
                <a:lnTo>
                  <a:pt x="10572" y="438150"/>
                </a:lnTo>
                <a:lnTo>
                  <a:pt x="1085" y="438150"/>
                </a:lnTo>
                <a:lnTo>
                  <a:pt x="361" y="428625"/>
                </a:lnTo>
                <a:lnTo>
                  <a:pt x="0" y="428625"/>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1432717" y="468883"/>
            <a:ext cx="5834380" cy="347345"/>
          </a:xfrm>
          <a:prstGeom prst="rect">
            <a:avLst/>
          </a:prstGeom>
        </p:spPr>
        <p:txBody>
          <a:bodyPr vert="horz" wrap="square" lIns="0" tIns="10795" rIns="0" bIns="0" rtlCol="0">
            <a:spAutoFit/>
          </a:bodyPr>
          <a:lstStyle/>
          <a:p>
            <a:pPr marL="46355" marR="428625">
              <a:lnSpc>
                <a:spcPct val="101200"/>
              </a:lnSpc>
              <a:spcBef>
                <a:spcPts val="85"/>
              </a:spcBef>
            </a:pPr>
            <a:r>
              <a:rPr sz="1050" spc="30" dirty="0">
                <a:solidFill>
                  <a:srgbClr val="333333"/>
                </a:solidFill>
                <a:latin typeface="Arial"/>
                <a:cs typeface="Arial"/>
              </a:rPr>
              <a:t>bronx_grouped </a:t>
            </a:r>
            <a:r>
              <a:rPr sz="1050" spc="-40" dirty="0">
                <a:solidFill>
                  <a:srgbClr val="666666"/>
                </a:solidFill>
                <a:latin typeface="Arial"/>
                <a:cs typeface="Arial"/>
              </a:rPr>
              <a:t>= </a:t>
            </a:r>
            <a:r>
              <a:rPr sz="1050" spc="80" dirty="0">
                <a:solidFill>
                  <a:srgbClr val="333333"/>
                </a:solidFill>
                <a:latin typeface="Arial"/>
                <a:cs typeface="Arial"/>
              </a:rPr>
              <a:t>bronx_onehot</a:t>
            </a:r>
            <a:r>
              <a:rPr sz="1050" spc="80" dirty="0">
                <a:solidFill>
                  <a:srgbClr val="666666"/>
                </a:solidFill>
                <a:latin typeface="Arial"/>
                <a:cs typeface="Arial"/>
              </a:rPr>
              <a:t>.</a:t>
            </a:r>
            <a:r>
              <a:rPr sz="1050" spc="80" dirty="0">
                <a:solidFill>
                  <a:srgbClr val="333333"/>
                </a:solidFill>
                <a:latin typeface="Arial"/>
                <a:cs typeface="Arial"/>
              </a:rPr>
              <a:t>groupby(</a:t>
            </a:r>
            <a:r>
              <a:rPr sz="1050" spc="80" dirty="0">
                <a:solidFill>
                  <a:srgbClr val="B92020"/>
                </a:solidFill>
                <a:latin typeface="Arial"/>
                <a:cs typeface="Arial"/>
              </a:rPr>
              <a:t>'Neighborhood'</a:t>
            </a:r>
            <a:r>
              <a:rPr sz="1050" spc="80" dirty="0">
                <a:solidFill>
                  <a:srgbClr val="333333"/>
                </a:solidFill>
                <a:latin typeface="Arial"/>
                <a:cs typeface="Arial"/>
              </a:rPr>
              <a:t>)</a:t>
            </a:r>
            <a:r>
              <a:rPr sz="1050" spc="80" dirty="0">
                <a:solidFill>
                  <a:srgbClr val="666666"/>
                </a:solidFill>
                <a:latin typeface="Arial"/>
                <a:cs typeface="Arial"/>
              </a:rPr>
              <a:t>.</a:t>
            </a:r>
            <a:r>
              <a:rPr sz="1050" spc="80" dirty="0">
                <a:solidFill>
                  <a:srgbClr val="333333"/>
                </a:solidFill>
                <a:latin typeface="Arial"/>
                <a:cs typeface="Arial"/>
              </a:rPr>
              <a:t>mean()</a:t>
            </a:r>
            <a:r>
              <a:rPr sz="1050" spc="80" dirty="0">
                <a:solidFill>
                  <a:srgbClr val="666666"/>
                </a:solidFill>
                <a:latin typeface="Arial"/>
                <a:cs typeface="Arial"/>
              </a:rPr>
              <a:t>.</a:t>
            </a:r>
            <a:r>
              <a:rPr sz="1050" spc="80" dirty="0">
                <a:solidFill>
                  <a:srgbClr val="333333"/>
                </a:solidFill>
                <a:latin typeface="Arial"/>
                <a:cs typeface="Arial"/>
              </a:rPr>
              <a:t>reset_index()  </a:t>
            </a:r>
            <a:r>
              <a:rPr sz="1050" spc="30" dirty="0">
                <a:solidFill>
                  <a:srgbClr val="333333"/>
                </a:solidFill>
                <a:latin typeface="Arial"/>
                <a:cs typeface="Arial"/>
              </a:rPr>
              <a:t>bronx_grouped</a:t>
            </a:r>
            <a:endParaRPr sz="1050">
              <a:latin typeface="Arial"/>
              <a:cs typeface="Arial"/>
            </a:endParaRPr>
          </a:p>
        </p:txBody>
      </p:sp>
      <p:sp>
        <p:nvSpPr>
          <p:cNvPr id="7" name="object 7"/>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108</a:t>
            </a:fld>
            <a:r>
              <a:rPr spc="-5" dirty="0"/>
              <a:t>/129</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object 18"/>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109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03732"/>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Out[34]:</a:t>
            </a:r>
            <a:endParaRPr sz="1050">
              <a:latin typeface="Arial"/>
              <a:cs typeface="Arial"/>
            </a:endParaRPr>
          </a:p>
        </p:txBody>
      </p:sp>
      <p:sp>
        <p:nvSpPr>
          <p:cNvPr id="5" name="object 5"/>
          <p:cNvSpPr txBox="1"/>
          <p:nvPr/>
        </p:nvSpPr>
        <p:spPr>
          <a:xfrm>
            <a:off x="1762322" y="774732"/>
            <a:ext cx="806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Neighborhood</a:t>
            </a:r>
            <a:endParaRPr sz="900">
              <a:latin typeface="Arial"/>
              <a:cs typeface="Arial"/>
            </a:endParaRPr>
          </a:p>
        </p:txBody>
      </p:sp>
      <p:sp>
        <p:nvSpPr>
          <p:cNvPr id="6" name="object 6"/>
          <p:cNvSpPr txBox="1"/>
          <p:nvPr/>
        </p:nvSpPr>
        <p:spPr>
          <a:xfrm>
            <a:off x="2660353" y="708057"/>
            <a:ext cx="6991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Accessories</a:t>
            </a:r>
            <a:endParaRPr sz="900">
              <a:latin typeface="Arial"/>
              <a:cs typeface="Arial"/>
            </a:endParaRPr>
          </a:p>
        </p:txBody>
      </p:sp>
      <p:sp>
        <p:nvSpPr>
          <p:cNvPr id="7" name="object 7"/>
          <p:cNvSpPr txBox="1"/>
          <p:nvPr/>
        </p:nvSpPr>
        <p:spPr>
          <a:xfrm>
            <a:off x="3654373" y="708057"/>
            <a:ext cx="419734"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African</a:t>
            </a:r>
            <a:endParaRPr sz="900">
              <a:latin typeface="Arial"/>
              <a:cs typeface="Arial"/>
            </a:endParaRPr>
          </a:p>
        </p:txBody>
      </p:sp>
      <p:sp>
        <p:nvSpPr>
          <p:cNvPr id="8" name="object 8"/>
          <p:cNvSpPr txBox="1"/>
          <p:nvPr/>
        </p:nvSpPr>
        <p:spPr>
          <a:xfrm>
            <a:off x="4241646" y="708057"/>
            <a:ext cx="5467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American</a:t>
            </a:r>
            <a:endParaRPr sz="900">
              <a:latin typeface="Arial"/>
              <a:cs typeface="Arial"/>
            </a:endParaRPr>
          </a:p>
        </p:txBody>
      </p:sp>
      <p:sp>
        <p:nvSpPr>
          <p:cNvPr id="9" name="object 9"/>
          <p:cNvSpPr txBox="1"/>
          <p:nvPr/>
        </p:nvSpPr>
        <p:spPr>
          <a:xfrm>
            <a:off x="4975071" y="774732"/>
            <a:ext cx="413384"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Arcade</a:t>
            </a:r>
            <a:endParaRPr sz="900">
              <a:latin typeface="Arial"/>
              <a:cs typeface="Arial"/>
            </a:endParaRPr>
          </a:p>
        </p:txBody>
      </p:sp>
      <p:sp>
        <p:nvSpPr>
          <p:cNvPr id="10" name="object 10"/>
          <p:cNvSpPr txBox="1"/>
          <p:nvPr/>
        </p:nvSpPr>
        <p:spPr>
          <a:xfrm>
            <a:off x="5753149" y="708057"/>
            <a:ext cx="3498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Arepa</a:t>
            </a:r>
            <a:endParaRPr sz="900">
              <a:latin typeface="Arial"/>
              <a:cs typeface="Arial"/>
            </a:endParaRPr>
          </a:p>
        </p:txBody>
      </p:sp>
      <p:sp>
        <p:nvSpPr>
          <p:cNvPr id="11" name="object 11"/>
          <p:cNvSpPr txBox="1"/>
          <p:nvPr/>
        </p:nvSpPr>
        <p:spPr>
          <a:xfrm>
            <a:off x="6512025" y="708057"/>
            <a:ext cx="19050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Art</a:t>
            </a:r>
            <a:endParaRPr sz="900">
              <a:latin typeface="Arial"/>
              <a:cs typeface="Arial"/>
            </a:endParaRPr>
          </a:p>
        </p:txBody>
      </p:sp>
      <p:sp>
        <p:nvSpPr>
          <p:cNvPr id="12" name="object 12"/>
          <p:cNvSpPr txBox="1"/>
          <p:nvPr/>
        </p:nvSpPr>
        <p:spPr>
          <a:xfrm>
            <a:off x="7112100" y="708057"/>
            <a:ext cx="1079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A</a:t>
            </a:r>
            <a:endParaRPr sz="900">
              <a:latin typeface="Arial"/>
              <a:cs typeface="Arial"/>
            </a:endParaRPr>
          </a:p>
        </p:txBody>
      </p:sp>
      <p:sp>
        <p:nvSpPr>
          <p:cNvPr id="13" name="object 13"/>
          <p:cNvSpPr txBox="1"/>
          <p:nvPr/>
        </p:nvSpPr>
        <p:spPr>
          <a:xfrm>
            <a:off x="2202258" y="3098832"/>
            <a:ext cx="367030" cy="162560"/>
          </a:xfrm>
          <a:prstGeom prst="rect">
            <a:avLst/>
          </a:prstGeom>
        </p:spPr>
        <p:txBody>
          <a:bodyPr vert="horz" wrap="square" lIns="0" tIns="12700" rIns="0" bIns="0" rtlCol="0">
            <a:spAutoFit/>
          </a:bodyPr>
          <a:lstStyle/>
          <a:p>
            <a:pPr marL="12700">
              <a:lnSpc>
                <a:spcPct val="100000"/>
              </a:lnSpc>
              <a:spcBef>
                <a:spcPts val="100"/>
              </a:spcBef>
            </a:pPr>
            <a:r>
              <a:rPr sz="900" spc="-20" dirty="0">
                <a:latin typeface="Arial"/>
                <a:cs typeface="Arial"/>
              </a:rPr>
              <a:t>V</a:t>
            </a:r>
            <a:r>
              <a:rPr sz="900" dirty="0">
                <a:latin typeface="Arial"/>
                <a:cs typeface="Arial"/>
              </a:rPr>
              <a:t>illage</a:t>
            </a:r>
            <a:endParaRPr sz="900">
              <a:latin typeface="Arial"/>
              <a:cs typeface="Arial"/>
            </a:endParaRPr>
          </a:p>
        </p:txBody>
      </p:sp>
      <p:sp>
        <p:nvSpPr>
          <p:cNvPr id="14" name="object 14"/>
          <p:cNvSpPr txBox="1"/>
          <p:nvPr/>
        </p:nvSpPr>
        <p:spPr>
          <a:xfrm>
            <a:off x="2202258" y="4222782"/>
            <a:ext cx="367030" cy="162560"/>
          </a:xfrm>
          <a:prstGeom prst="rect">
            <a:avLst/>
          </a:prstGeom>
        </p:spPr>
        <p:txBody>
          <a:bodyPr vert="horz" wrap="square" lIns="0" tIns="12700" rIns="0" bIns="0" rtlCol="0">
            <a:spAutoFit/>
          </a:bodyPr>
          <a:lstStyle/>
          <a:p>
            <a:pPr marL="12700">
              <a:lnSpc>
                <a:spcPct val="100000"/>
              </a:lnSpc>
              <a:spcBef>
                <a:spcPts val="100"/>
              </a:spcBef>
            </a:pPr>
            <a:r>
              <a:rPr sz="900" spc="-20" dirty="0">
                <a:latin typeface="Arial"/>
                <a:cs typeface="Arial"/>
              </a:rPr>
              <a:t>V</a:t>
            </a:r>
            <a:r>
              <a:rPr sz="900" dirty="0">
                <a:latin typeface="Arial"/>
                <a:cs typeface="Arial"/>
              </a:rPr>
              <a:t>illage</a:t>
            </a:r>
            <a:endParaRPr sz="900">
              <a:latin typeface="Arial"/>
              <a:cs typeface="Arial"/>
            </a:endParaRPr>
          </a:p>
        </p:txBody>
      </p:sp>
      <p:sp>
        <p:nvSpPr>
          <p:cNvPr id="15" name="object 15"/>
          <p:cNvSpPr txBox="1"/>
          <p:nvPr/>
        </p:nvSpPr>
        <p:spPr>
          <a:xfrm>
            <a:off x="2308224" y="5594382"/>
            <a:ext cx="2609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Park</a:t>
            </a:r>
            <a:endParaRPr sz="900">
              <a:latin typeface="Arial"/>
              <a:cs typeface="Arial"/>
            </a:endParaRPr>
          </a:p>
        </p:txBody>
      </p:sp>
      <p:sp>
        <p:nvSpPr>
          <p:cNvPr id="16" name="object 16"/>
          <p:cNvSpPr txBox="1"/>
          <p:nvPr/>
        </p:nvSpPr>
        <p:spPr>
          <a:xfrm>
            <a:off x="2155675" y="7213632"/>
            <a:ext cx="4133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Heights</a:t>
            </a:r>
            <a:endParaRPr sz="900">
              <a:latin typeface="Arial"/>
              <a:cs typeface="Arial"/>
            </a:endParaRPr>
          </a:p>
        </p:txBody>
      </p:sp>
      <p:graphicFrame>
        <p:nvGraphicFramePr>
          <p:cNvPr id="17" name="object 17"/>
          <p:cNvGraphicFramePr>
            <a:graphicFrameLocks noGrp="1"/>
          </p:cNvGraphicFramePr>
          <p:nvPr/>
        </p:nvGraphicFramePr>
        <p:xfrm>
          <a:off x="1473199" y="864934"/>
          <a:ext cx="5785484" cy="8481115"/>
        </p:xfrm>
        <a:graphic>
          <a:graphicData uri="http://schemas.openxmlformats.org/drawingml/2006/table">
            <a:tbl>
              <a:tblPr firstRow="1" bandRow="1">
                <a:tableStyleId>{2D5ABB26-0587-4C30-8999-92F81FD0307C}</a:tableStyleId>
              </a:tblPr>
              <a:tblGrid>
                <a:gridCol w="1239520"/>
                <a:gridCol w="692150"/>
                <a:gridCol w="714375"/>
                <a:gridCol w="717550"/>
                <a:gridCol w="597535"/>
                <a:gridCol w="1317625"/>
                <a:gridCol w="506729"/>
              </a:tblGrid>
              <a:tr h="327310">
                <a:tc>
                  <a:txBody>
                    <a:bodyPr/>
                    <a:lstStyle/>
                    <a:p>
                      <a:pPr>
                        <a:lnSpc>
                          <a:spcPct val="100000"/>
                        </a:lnSpc>
                      </a:pPr>
                      <a:endParaRPr sz="800">
                        <a:latin typeface="Times New Roman"/>
                        <a:cs typeface="Times New Roman"/>
                      </a:endParaRPr>
                    </a:p>
                  </a:txBody>
                  <a:tcPr marL="0" marR="0" marT="0" marB="0">
                    <a:lnB w="9525">
                      <a:solidFill>
                        <a:srgbClr val="000000"/>
                      </a:solidFill>
                      <a:prstDash val="solid"/>
                    </a:lnB>
                  </a:tcPr>
                </a:tc>
                <a:tc>
                  <a:txBody>
                    <a:bodyPr/>
                    <a:lstStyle/>
                    <a:p>
                      <a:pPr marR="50800" algn="r">
                        <a:lnSpc>
                          <a:spcPts val="994"/>
                        </a:lnSpc>
                      </a:pPr>
                      <a:r>
                        <a:rPr sz="900" b="1" dirty="0">
                          <a:latin typeface="Arial"/>
                          <a:cs typeface="Arial"/>
                        </a:rPr>
                        <a:t>Store</a:t>
                      </a:r>
                      <a:endParaRPr sz="900">
                        <a:latin typeface="Arial"/>
                        <a:cs typeface="Arial"/>
                      </a:endParaRPr>
                    </a:p>
                  </a:txBody>
                  <a:tcPr marL="0" marR="0" marT="0" marB="0">
                    <a:lnB w="9525">
                      <a:solidFill>
                        <a:srgbClr val="000000"/>
                      </a:solidFill>
                      <a:prstDash val="solid"/>
                    </a:lnB>
                  </a:tcPr>
                </a:tc>
                <a:tc>
                  <a:txBody>
                    <a:bodyPr/>
                    <a:lstStyle/>
                    <a:p>
                      <a:pPr marR="50800" algn="r">
                        <a:lnSpc>
                          <a:spcPts val="994"/>
                        </a:lnSpc>
                      </a:pPr>
                      <a:r>
                        <a:rPr sz="900" b="1" dirty="0">
                          <a:latin typeface="Arial"/>
                          <a:cs typeface="Arial"/>
                        </a:rPr>
                        <a:t>Restaurant</a:t>
                      </a:r>
                      <a:endParaRPr sz="900">
                        <a:latin typeface="Arial"/>
                        <a:cs typeface="Arial"/>
                      </a:endParaRPr>
                    </a:p>
                  </a:txBody>
                  <a:tcPr marL="0" marR="0" marT="0" marB="0">
                    <a:lnB w="9525">
                      <a:solidFill>
                        <a:srgbClr val="000000"/>
                      </a:solidFill>
                      <a:prstDash val="solid"/>
                    </a:lnB>
                  </a:tcPr>
                </a:tc>
                <a:tc>
                  <a:txBody>
                    <a:bodyPr/>
                    <a:lstStyle/>
                    <a:p>
                      <a:pPr marR="53975" algn="r">
                        <a:lnSpc>
                          <a:spcPts val="994"/>
                        </a:lnSpc>
                      </a:pPr>
                      <a:r>
                        <a:rPr sz="900" b="1" dirty="0">
                          <a:latin typeface="Arial"/>
                          <a:cs typeface="Arial"/>
                        </a:rPr>
                        <a:t>Restaurant</a:t>
                      </a:r>
                      <a:endParaRPr sz="900">
                        <a:latin typeface="Arial"/>
                        <a:cs typeface="Arial"/>
                      </a:endParaRPr>
                    </a:p>
                  </a:txBody>
                  <a:tcPr marL="0" marR="0" marT="0" marB="0">
                    <a:lnB w="952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9525">
                      <a:solidFill>
                        <a:srgbClr val="000000"/>
                      </a:solidFill>
                      <a:prstDash val="solid"/>
                    </a:lnB>
                  </a:tcPr>
                </a:tc>
                <a:tc>
                  <a:txBody>
                    <a:bodyPr/>
                    <a:lstStyle/>
                    <a:p>
                      <a:pPr marR="53975" algn="r">
                        <a:lnSpc>
                          <a:spcPts val="994"/>
                        </a:lnSpc>
                        <a:tabLst>
                          <a:tab pos="808990" algn="l"/>
                        </a:tabLst>
                      </a:pPr>
                      <a:r>
                        <a:rPr sz="900" b="1" dirty="0">
                          <a:latin typeface="Arial"/>
                          <a:cs typeface="Arial"/>
                        </a:rPr>
                        <a:t>Restaurant	Gallery</a:t>
                      </a:r>
                      <a:endParaRPr sz="900">
                        <a:latin typeface="Arial"/>
                        <a:cs typeface="Arial"/>
                      </a:endParaRPr>
                    </a:p>
                  </a:txBody>
                  <a:tcPr marL="0" marR="0" marT="0" marB="0">
                    <a:lnB w="9525">
                      <a:solidFill>
                        <a:srgbClr val="000000"/>
                      </a:solidFill>
                      <a:prstDash val="solid"/>
                    </a:lnB>
                  </a:tcPr>
                </a:tc>
                <a:tc>
                  <a:txBody>
                    <a:bodyPr/>
                    <a:lstStyle/>
                    <a:p>
                      <a:pPr marL="4445" algn="ctr">
                        <a:lnSpc>
                          <a:spcPts val="994"/>
                        </a:lnSpc>
                      </a:pPr>
                      <a:r>
                        <a:rPr sz="900" b="1" dirty="0">
                          <a:latin typeface="Arial"/>
                          <a:cs typeface="Arial"/>
                        </a:rPr>
                        <a:t>Museu</a:t>
                      </a:r>
                      <a:endParaRPr sz="900">
                        <a:latin typeface="Arial"/>
                        <a:cs typeface="Arial"/>
                      </a:endParaRPr>
                    </a:p>
                  </a:txBody>
                  <a:tcPr marL="0" marR="0" marT="0" marB="0">
                    <a:lnB w="12700">
                      <a:solidFill>
                        <a:srgbClr val="000000"/>
                      </a:solidFill>
                      <a:prstDash val="solid"/>
                    </a:lnB>
                  </a:tcPr>
                </a:tc>
              </a:tr>
              <a:tr h="250887">
                <a:tc>
                  <a:txBody>
                    <a:bodyPr/>
                    <a:lstStyle/>
                    <a:p>
                      <a:pPr marR="149225" algn="r">
                        <a:lnSpc>
                          <a:spcPct val="100000"/>
                        </a:lnSpc>
                        <a:spcBef>
                          <a:spcPts val="409"/>
                        </a:spcBef>
                        <a:tabLst>
                          <a:tab pos="570865" algn="l"/>
                        </a:tabLst>
                      </a:pPr>
                      <a:r>
                        <a:rPr sz="900" b="1" dirty="0">
                          <a:latin typeface="Arial"/>
                          <a:cs typeface="Arial"/>
                        </a:rPr>
                        <a:t>0	</a:t>
                      </a:r>
                      <a:r>
                        <a:rPr sz="900" dirty="0">
                          <a:latin typeface="Arial"/>
                          <a:cs typeface="Arial"/>
                        </a:rPr>
                        <a:t>Allerton</a:t>
                      </a:r>
                      <a:endParaRPr sz="900">
                        <a:latin typeface="Arial"/>
                        <a:cs typeface="Arial"/>
                      </a:endParaRPr>
                    </a:p>
                  </a:txBody>
                  <a:tcPr marL="0" marR="0" marT="52069" marB="0">
                    <a:lnT w="9525">
                      <a:solidFill>
                        <a:srgbClr val="000000"/>
                      </a:solidFill>
                      <a:prstDash val="solid"/>
                    </a:lnT>
                  </a:tcPr>
                </a:tc>
                <a:tc>
                  <a:txBody>
                    <a:bodyPr/>
                    <a:lstStyle/>
                    <a:p>
                      <a:pPr marR="50800" algn="r">
                        <a:lnSpc>
                          <a:spcPct val="100000"/>
                        </a:lnSpc>
                        <a:spcBef>
                          <a:spcPts val="409"/>
                        </a:spcBef>
                      </a:pPr>
                      <a:r>
                        <a:rPr sz="900" dirty="0">
                          <a:latin typeface="Arial"/>
                          <a:cs typeface="Arial"/>
                        </a:rPr>
                        <a:t>0.000000</a:t>
                      </a:r>
                      <a:endParaRPr sz="900">
                        <a:latin typeface="Arial"/>
                        <a:cs typeface="Arial"/>
                      </a:endParaRPr>
                    </a:p>
                  </a:txBody>
                  <a:tcPr marL="0" marR="0" marT="52069" marB="0">
                    <a:lnT w="9525">
                      <a:solidFill>
                        <a:srgbClr val="000000"/>
                      </a:solidFill>
                      <a:prstDash val="solid"/>
                    </a:lnT>
                  </a:tcPr>
                </a:tc>
                <a:tc>
                  <a:txBody>
                    <a:bodyPr/>
                    <a:lstStyle/>
                    <a:p>
                      <a:pPr marR="50800" algn="r">
                        <a:lnSpc>
                          <a:spcPct val="100000"/>
                        </a:lnSpc>
                        <a:spcBef>
                          <a:spcPts val="409"/>
                        </a:spcBef>
                      </a:pPr>
                      <a:r>
                        <a:rPr sz="900" dirty="0">
                          <a:latin typeface="Arial"/>
                          <a:cs typeface="Arial"/>
                        </a:rPr>
                        <a:t>0.000000</a:t>
                      </a:r>
                      <a:endParaRPr sz="900">
                        <a:latin typeface="Arial"/>
                        <a:cs typeface="Arial"/>
                      </a:endParaRPr>
                    </a:p>
                  </a:txBody>
                  <a:tcPr marL="0" marR="0" marT="52069" marB="0">
                    <a:lnT w="9525">
                      <a:solidFill>
                        <a:srgbClr val="000000"/>
                      </a:solidFill>
                      <a:prstDash val="solid"/>
                    </a:lnT>
                  </a:tcPr>
                </a:tc>
                <a:tc>
                  <a:txBody>
                    <a:bodyPr/>
                    <a:lstStyle/>
                    <a:p>
                      <a:pPr marR="53975" algn="r">
                        <a:lnSpc>
                          <a:spcPct val="100000"/>
                        </a:lnSpc>
                        <a:spcBef>
                          <a:spcPts val="409"/>
                        </a:spcBef>
                      </a:pPr>
                      <a:r>
                        <a:rPr sz="900" dirty="0">
                          <a:latin typeface="Arial"/>
                          <a:cs typeface="Arial"/>
                        </a:rPr>
                        <a:t>0.000000</a:t>
                      </a:r>
                      <a:endParaRPr sz="900">
                        <a:latin typeface="Arial"/>
                        <a:cs typeface="Arial"/>
                      </a:endParaRPr>
                    </a:p>
                  </a:txBody>
                  <a:tcPr marL="0" marR="0" marT="52069" marB="0">
                    <a:lnT w="9525">
                      <a:solidFill>
                        <a:srgbClr val="000000"/>
                      </a:solidFill>
                      <a:prstDash val="solid"/>
                    </a:lnT>
                  </a:tcPr>
                </a:tc>
                <a:tc>
                  <a:txBody>
                    <a:bodyPr/>
                    <a:lstStyle/>
                    <a:p>
                      <a:pPr marL="2540" algn="ctr">
                        <a:lnSpc>
                          <a:spcPct val="100000"/>
                        </a:lnSpc>
                        <a:spcBef>
                          <a:spcPts val="409"/>
                        </a:spcBef>
                      </a:pPr>
                      <a:r>
                        <a:rPr sz="900" dirty="0">
                          <a:latin typeface="Arial"/>
                          <a:cs typeface="Arial"/>
                        </a:rPr>
                        <a:t>0.000000</a:t>
                      </a:r>
                      <a:endParaRPr sz="900">
                        <a:latin typeface="Arial"/>
                        <a:cs typeface="Arial"/>
                      </a:endParaRPr>
                    </a:p>
                  </a:txBody>
                  <a:tcPr marL="0" marR="0" marT="52069" marB="0">
                    <a:lnT w="9525">
                      <a:solidFill>
                        <a:srgbClr val="000000"/>
                      </a:solidFill>
                      <a:prstDash val="solid"/>
                    </a:lnT>
                  </a:tcPr>
                </a:tc>
                <a:tc>
                  <a:txBody>
                    <a:bodyPr/>
                    <a:lstStyle/>
                    <a:p>
                      <a:pPr marR="53975" algn="r">
                        <a:lnSpc>
                          <a:spcPct val="100000"/>
                        </a:lnSpc>
                        <a:spcBef>
                          <a:spcPts val="409"/>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52069" marB="0">
                    <a:lnT w="9525">
                      <a:solidFill>
                        <a:srgbClr val="000000"/>
                      </a:solidFill>
                      <a:prstDash val="solid"/>
                    </a:lnT>
                  </a:tcPr>
                </a:tc>
                <a:tc>
                  <a:txBody>
                    <a:bodyPr/>
                    <a:lstStyle/>
                    <a:p>
                      <a:pPr marL="29845" algn="ctr">
                        <a:lnSpc>
                          <a:spcPct val="100000"/>
                        </a:lnSpc>
                        <a:spcBef>
                          <a:spcPts val="409"/>
                        </a:spcBef>
                      </a:pPr>
                      <a:r>
                        <a:rPr sz="900" dirty="0">
                          <a:latin typeface="Arial"/>
                          <a:cs typeface="Arial"/>
                        </a:rPr>
                        <a:t>0.00000</a:t>
                      </a:r>
                      <a:endParaRPr sz="900">
                        <a:latin typeface="Arial"/>
                        <a:cs typeface="Arial"/>
                      </a:endParaRPr>
                    </a:p>
                  </a:txBody>
                  <a:tcPr marL="0" marR="0" marT="52069" marB="0">
                    <a:lnT w="12700">
                      <a:solidFill>
                        <a:srgbClr val="000000"/>
                      </a:solidFill>
                      <a:prstDash val="solid"/>
                    </a:lnT>
                  </a:tcPr>
                </a:tc>
              </a:tr>
              <a:tr h="247650">
                <a:tc>
                  <a:txBody>
                    <a:bodyPr/>
                    <a:lstStyle/>
                    <a:p>
                      <a:pPr marR="149225" algn="r">
                        <a:lnSpc>
                          <a:spcPct val="100000"/>
                        </a:lnSpc>
                        <a:spcBef>
                          <a:spcPts val="385"/>
                        </a:spcBef>
                        <a:tabLst>
                          <a:tab pos="386715" algn="l"/>
                        </a:tabLst>
                      </a:pPr>
                      <a:r>
                        <a:rPr sz="900" b="1" dirty="0">
                          <a:latin typeface="Arial"/>
                          <a:cs typeface="Arial"/>
                        </a:rPr>
                        <a:t>1	</a:t>
                      </a:r>
                      <a:r>
                        <a:rPr sz="900" dirty="0">
                          <a:latin typeface="Arial"/>
                          <a:cs typeface="Arial"/>
                        </a:rPr>
                        <a:t>Baychester</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0.047619</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291465" algn="l"/>
                        </a:tabLst>
                      </a:pPr>
                      <a:r>
                        <a:rPr sz="900" b="1" dirty="0">
                          <a:latin typeface="Arial"/>
                          <a:cs typeface="Arial"/>
                        </a:rPr>
                        <a:t>2	</a:t>
                      </a:r>
                      <a:r>
                        <a:rPr sz="900" dirty="0">
                          <a:latin typeface="Arial"/>
                          <a:cs typeface="Arial"/>
                        </a:rPr>
                        <a:t>Bedford</a:t>
                      </a:r>
                      <a:r>
                        <a:rPr sz="900" spc="-100" dirty="0">
                          <a:latin typeface="Arial"/>
                          <a:cs typeface="Arial"/>
                        </a:rPr>
                        <a:t> </a:t>
                      </a:r>
                      <a:r>
                        <a:rPr sz="900" dirty="0">
                          <a:latin typeface="Arial"/>
                          <a:cs typeface="Arial"/>
                        </a:rPr>
                        <a:t>Park</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539115" algn="l"/>
                        </a:tabLst>
                      </a:pPr>
                      <a:r>
                        <a:rPr sz="900" b="1" dirty="0">
                          <a:latin typeface="Arial"/>
                          <a:cs typeface="Arial"/>
                        </a:rPr>
                        <a:t>3	</a:t>
                      </a:r>
                      <a:r>
                        <a:rPr sz="900" dirty="0">
                          <a:latin typeface="Arial"/>
                          <a:cs typeface="Arial"/>
                        </a:rPr>
                        <a:t>Belmont</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0.010101</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43865" algn="l"/>
                        </a:tabLst>
                      </a:pPr>
                      <a:r>
                        <a:rPr sz="900" b="1" dirty="0">
                          <a:latin typeface="Arial"/>
                          <a:cs typeface="Arial"/>
                        </a:rPr>
                        <a:t>4	</a:t>
                      </a:r>
                      <a:r>
                        <a:rPr sz="900" dirty="0">
                          <a:latin typeface="Arial"/>
                          <a:cs typeface="Arial"/>
                        </a:rPr>
                        <a:t>Bronxdale</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43865" algn="l"/>
                        </a:tabLst>
                      </a:pPr>
                      <a:r>
                        <a:rPr sz="900" b="1" dirty="0">
                          <a:latin typeface="Arial"/>
                          <a:cs typeface="Arial"/>
                        </a:rPr>
                        <a:t>5	</a:t>
                      </a:r>
                      <a:r>
                        <a:rPr sz="900" dirty="0">
                          <a:latin typeface="Arial"/>
                          <a:cs typeface="Arial"/>
                        </a:rPr>
                        <a:t>Castle</a:t>
                      </a:r>
                      <a:r>
                        <a:rPr sz="900" spc="-100" dirty="0">
                          <a:latin typeface="Arial"/>
                          <a:cs typeface="Arial"/>
                        </a:rPr>
                        <a:t> </a:t>
                      </a:r>
                      <a:r>
                        <a:rPr sz="900" dirty="0">
                          <a:latin typeface="Arial"/>
                          <a:cs typeface="Arial"/>
                        </a:rPr>
                        <a:t>Hill</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187672">
                <a:tc>
                  <a:txBody>
                    <a:bodyPr/>
                    <a:lstStyle/>
                    <a:p>
                      <a:pPr marR="149225" algn="r">
                        <a:lnSpc>
                          <a:spcPts val="990"/>
                        </a:lnSpc>
                        <a:spcBef>
                          <a:spcPts val="385"/>
                        </a:spcBef>
                        <a:tabLst>
                          <a:tab pos="424815" algn="l"/>
                        </a:tabLst>
                      </a:pPr>
                      <a:r>
                        <a:rPr sz="900" b="1" dirty="0">
                          <a:latin typeface="Arial"/>
                          <a:cs typeface="Arial"/>
                        </a:rPr>
                        <a:t>6	</a:t>
                      </a:r>
                      <a:r>
                        <a:rPr sz="900" dirty="0">
                          <a:latin typeface="Arial"/>
                          <a:cs typeface="Arial"/>
                        </a:rPr>
                        <a:t>City</a:t>
                      </a:r>
                      <a:r>
                        <a:rPr sz="900" spc="-100" dirty="0">
                          <a:latin typeface="Arial"/>
                          <a:cs typeface="Arial"/>
                        </a:rPr>
                        <a:t> </a:t>
                      </a:r>
                      <a:r>
                        <a:rPr sz="900" dirty="0">
                          <a:latin typeface="Arial"/>
                          <a:cs typeface="Arial"/>
                        </a:rPr>
                        <a:t>Island</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0.037037</a:t>
                      </a:r>
                      <a:endParaRPr sz="900">
                        <a:latin typeface="Arial"/>
                        <a:cs typeface="Arial"/>
                      </a:endParaRPr>
                    </a:p>
                  </a:txBody>
                  <a:tcPr marL="0" marR="0" marT="48895" marB="0"/>
                </a:tc>
                <a:tc>
                  <a:txBody>
                    <a:bodyPr/>
                    <a:lstStyle/>
                    <a:p>
                      <a:pPr marL="2540" algn="ct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ts val="990"/>
                        </a:lnSpc>
                        <a:spcBef>
                          <a:spcPts val="385"/>
                        </a:spcBef>
                      </a:pPr>
                      <a:r>
                        <a:rPr sz="900" dirty="0">
                          <a:latin typeface="Arial"/>
                          <a:cs typeface="Arial"/>
                        </a:rPr>
                        <a:t>0.00000</a:t>
                      </a:r>
                      <a:endParaRPr sz="900">
                        <a:latin typeface="Arial"/>
                        <a:cs typeface="Arial"/>
                      </a:endParaRPr>
                    </a:p>
                  </a:txBody>
                  <a:tcPr marL="0" marR="0" marT="48895" marB="0"/>
                </a:tc>
              </a:tr>
              <a:tr h="440977">
                <a:tc>
                  <a:txBody>
                    <a:bodyPr/>
                    <a:lstStyle/>
                    <a:p>
                      <a:pPr marR="149225" algn="r">
                        <a:lnSpc>
                          <a:spcPct val="100000"/>
                        </a:lnSpc>
                        <a:spcBef>
                          <a:spcPts val="860"/>
                        </a:spcBef>
                        <a:tabLst>
                          <a:tab pos="431165" algn="l"/>
                        </a:tabLst>
                      </a:pPr>
                      <a:r>
                        <a:rPr sz="1350" b="1" baseline="-33950" dirty="0">
                          <a:latin typeface="Arial"/>
                          <a:cs typeface="Arial"/>
                        </a:rPr>
                        <a:t>7	</a:t>
                      </a:r>
                      <a:r>
                        <a:rPr sz="900" dirty="0">
                          <a:latin typeface="Arial"/>
                          <a:cs typeface="Arial"/>
                        </a:rPr>
                        <a:t>Claremont</a:t>
                      </a:r>
                      <a:endParaRPr sz="900">
                        <a:latin typeface="Arial"/>
                        <a:cs typeface="Arial"/>
                      </a:endParaRPr>
                    </a:p>
                  </a:txBody>
                  <a:tcPr marL="0" marR="0" marT="109220" marB="0"/>
                </a:tc>
                <a:tc>
                  <a:txBody>
                    <a:bodyPr/>
                    <a:lstStyle/>
                    <a:p>
                      <a:pPr>
                        <a:lnSpc>
                          <a:spcPct val="100000"/>
                        </a:lnSpc>
                      </a:pPr>
                      <a:endParaRPr sz="1200">
                        <a:latin typeface="Times New Roman"/>
                        <a:cs typeface="Times New Roman"/>
                      </a:endParaRPr>
                    </a:p>
                    <a:p>
                      <a:pPr marR="50800"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0800"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540" algn="ct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9845" algn="ctr">
                        <a:lnSpc>
                          <a:spcPct val="100000"/>
                        </a:lnSpc>
                        <a:spcBef>
                          <a:spcPts val="5"/>
                        </a:spcBef>
                      </a:pPr>
                      <a:r>
                        <a:rPr sz="900" dirty="0">
                          <a:latin typeface="Arial"/>
                          <a:cs typeface="Arial"/>
                        </a:rPr>
                        <a:t>0.00000</a:t>
                      </a:r>
                      <a:endParaRPr sz="900">
                        <a:latin typeface="Arial"/>
                        <a:cs typeface="Arial"/>
                      </a:endParaRPr>
                    </a:p>
                  </a:txBody>
                  <a:tcPr marL="0" marR="0" marT="0" marB="0"/>
                </a:tc>
              </a:tr>
              <a:tr h="247650">
                <a:tc>
                  <a:txBody>
                    <a:bodyPr/>
                    <a:lstStyle/>
                    <a:p>
                      <a:pPr marR="149225" algn="r">
                        <a:lnSpc>
                          <a:spcPct val="100000"/>
                        </a:lnSpc>
                        <a:spcBef>
                          <a:spcPts val="385"/>
                        </a:spcBef>
                        <a:tabLst>
                          <a:tab pos="310515" algn="l"/>
                        </a:tabLst>
                      </a:pPr>
                      <a:r>
                        <a:rPr sz="900" b="1" dirty="0">
                          <a:latin typeface="Arial"/>
                          <a:cs typeface="Arial"/>
                        </a:rPr>
                        <a:t>8	</a:t>
                      </a:r>
                      <a:r>
                        <a:rPr sz="900" dirty="0">
                          <a:latin typeface="Arial"/>
                          <a:cs typeface="Arial"/>
                        </a:rPr>
                        <a:t>Clason</a:t>
                      </a:r>
                      <a:r>
                        <a:rPr sz="900" spc="-100" dirty="0">
                          <a:latin typeface="Arial"/>
                          <a:cs typeface="Arial"/>
                        </a:rPr>
                        <a:t> </a:t>
                      </a:r>
                      <a:r>
                        <a:rPr sz="900" dirty="0">
                          <a:latin typeface="Arial"/>
                          <a:cs typeface="Arial"/>
                        </a:rPr>
                        <a:t>Point</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18465" algn="l"/>
                        </a:tabLst>
                      </a:pPr>
                      <a:r>
                        <a:rPr sz="900" b="1" dirty="0">
                          <a:latin typeface="Arial"/>
                          <a:cs typeface="Arial"/>
                        </a:rPr>
                        <a:t>9	</a:t>
                      </a:r>
                      <a:r>
                        <a:rPr sz="900" dirty="0">
                          <a:latin typeface="Arial"/>
                          <a:cs typeface="Arial"/>
                        </a:rPr>
                        <a:t>Co-op</a:t>
                      </a:r>
                      <a:r>
                        <a:rPr sz="900" spc="-100" dirty="0">
                          <a:latin typeface="Arial"/>
                          <a:cs typeface="Arial"/>
                        </a:rPr>
                        <a:t> </a:t>
                      </a:r>
                      <a:r>
                        <a:rPr sz="900" dirty="0">
                          <a:latin typeface="Arial"/>
                          <a:cs typeface="Arial"/>
                        </a:rPr>
                        <a:t>City</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0.055556</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187672">
                <a:tc>
                  <a:txBody>
                    <a:bodyPr/>
                    <a:lstStyle/>
                    <a:p>
                      <a:pPr marR="149225" algn="r">
                        <a:lnSpc>
                          <a:spcPts val="990"/>
                        </a:lnSpc>
                        <a:spcBef>
                          <a:spcPts val="385"/>
                        </a:spcBef>
                        <a:tabLst>
                          <a:tab pos="469265" algn="l"/>
                        </a:tabLst>
                      </a:pPr>
                      <a:r>
                        <a:rPr sz="900" b="1" dirty="0">
                          <a:latin typeface="Arial"/>
                          <a:cs typeface="Arial"/>
                        </a:rPr>
                        <a:t>10	</a:t>
                      </a:r>
                      <a:r>
                        <a:rPr sz="900" dirty="0">
                          <a:latin typeface="Arial"/>
                          <a:cs typeface="Arial"/>
                        </a:rPr>
                        <a:t>Concourse</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ts val="990"/>
                        </a:lnSpc>
                        <a:spcBef>
                          <a:spcPts val="385"/>
                        </a:spcBef>
                      </a:pPr>
                      <a:r>
                        <a:rPr sz="900" dirty="0">
                          <a:latin typeface="Arial"/>
                          <a:cs typeface="Arial"/>
                        </a:rPr>
                        <a:t>0.04347</a:t>
                      </a:r>
                      <a:endParaRPr sz="900">
                        <a:latin typeface="Arial"/>
                        <a:cs typeface="Arial"/>
                      </a:endParaRPr>
                    </a:p>
                  </a:txBody>
                  <a:tcPr marL="0" marR="0" marT="48895" marB="0"/>
                </a:tc>
              </a:tr>
              <a:tr h="440977">
                <a:tc>
                  <a:txBody>
                    <a:bodyPr/>
                    <a:lstStyle/>
                    <a:p>
                      <a:pPr marR="149225" algn="r">
                        <a:lnSpc>
                          <a:spcPct val="100000"/>
                        </a:lnSpc>
                        <a:spcBef>
                          <a:spcPts val="860"/>
                        </a:spcBef>
                        <a:tabLst>
                          <a:tab pos="462915" algn="l"/>
                        </a:tabLst>
                      </a:pPr>
                      <a:r>
                        <a:rPr sz="1350" b="1" spc="-75" baseline="-33950" dirty="0">
                          <a:latin typeface="Arial"/>
                          <a:cs typeface="Arial"/>
                        </a:rPr>
                        <a:t>1</a:t>
                      </a:r>
                      <a:r>
                        <a:rPr sz="1350" b="1" baseline="-33950" dirty="0">
                          <a:latin typeface="Arial"/>
                          <a:cs typeface="Arial"/>
                        </a:rPr>
                        <a:t>1	</a:t>
                      </a:r>
                      <a:r>
                        <a:rPr sz="900" dirty="0">
                          <a:latin typeface="Arial"/>
                          <a:cs typeface="Arial"/>
                        </a:rPr>
                        <a:t>Concourse</a:t>
                      </a:r>
                      <a:endParaRPr sz="900">
                        <a:latin typeface="Arial"/>
                        <a:cs typeface="Arial"/>
                      </a:endParaRPr>
                    </a:p>
                  </a:txBody>
                  <a:tcPr marL="0" marR="0" marT="109220" marB="0"/>
                </a:tc>
                <a:tc>
                  <a:txBody>
                    <a:bodyPr/>
                    <a:lstStyle/>
                    <a:p>
                      <a:pPr>
                        <a:lnSpc>
                          <a:spcPct val="100000"/>
                        </a:lnSpc>
                      </a:pPr>
                      <a:endParaRPr sz="1200">
                        <a:latin typeface="Times New Roman"/>
                        <a:cs typeface="Times New Roman"/>
                      </a:endParaRPr>
                    </a:p>
                    <a:p>
                      <a:pPr marR="50800"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0800"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540" algn="ct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9845" algn="ctr">
                        <a:lnSpc>
                          <a:spcPct val="100000"/>
                        </a:lnSpc>
                        <a:spcBef>
                          <a:spcPts val="5"/>
                        </a:spcBef>
                      </a:pPr>
                      <a:r>
                        <a:rPr sz="900" dirty="0">
                          <a:latin typeface="Arial"/>
                          <a:cs typeface="Arial"/>
                        </a:rPr>
                        <a:t>0.00000</a:t>
                      </a:r>
                      <a:endParaRPr sz="900">
                        <a:latin typeface="Arial"/>
                        <a:cs typeface="Arial"/>
                      </a:endParaRPr>
                    </a:p>
                  </a:txBody>
                  <a:tcPr marL="0" marR="0" marT="0" marB="0"/>
                </a:tc>
              </a:tr>
              <a:tr h="247650">
                <a:tc>
                  <a:txBody>
                    <a:bodyPr/>
                    <a:lstStyle/>
                    <a:p>
                      <a:pPr marR="149225" algn="r">
                        <a:lnSpc>
                          <a:spcPct val="100000"/>
                        </a:lnSpc>
                        <a:spcBef>
                          <a:spcPts val="385"/>
                        </a:spcBef>
                        <a:tabLst>
                          <a:tab pos="354965" algn="l"/>
                        </a:tabLst>
                      </a:pPr>
                      <a:r>
                        <a:rPr sz="900" b="1" dirty="0">
                          <a:latin typeface="Arial"/>
                          <a:cs typeface="Arial"/>
                        </a:rPr>
                        <a:t>12	</a:t>
                      </a:r>
                      <a:r>
                        <a:rPr sz="900" dirty="0">
                          <a:latin typeface="Arial"/>
                          <a:cs typeface="Arial"/>
                        </a:rPr>
                        <a:t>Country</a:t>
                      </a:r>
                      <a:r>
                        <a:rPr sz="900" spc="-100" dirty="0">
                          <a:latin typeface="Arial"/>
                          <a:cs typeface="Arial"/>
                        </a:rPr>
                        <a:t> </a:t>
                      </a:r>
                      <a:r>
                        <a:rPr sz="900" dirty="0">
                          <a:latin typeface="Arial"/>
                          <a:cs typeface="Arial"/>
                        </a:rPr>
                        <a:t>Club</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340360" algn="l"/>
                        </a:tabLst>
                      </a:pPr>
                      <a:r>
                        <a:rPr sz="900" b="1" dirty="0">
                          <a:latin typeface="Arial"/>
                          <a:cs typeface="Arial"/>
                        </a:rPr>
                        <a:t>13	</a:t>
                      </a:r>
                      <a:r>
                        <a:rPr sz="900" dirty="0">
                          <a:latin typeface="Arial"/>
                          <a:cs typeface="Arial"/>
                        </a:rPr>
                        <a:t>East</a:t>
                      </a:r>
                      <a:r>
                        <a:rPr sz="900" spc="-100" dirty="0">
                          <a:latin typeface="Arial"/>
                          <a:cs typeface="Arial"/>
                        </a:rPr>
                        <a:t> </a:t>
                      </a:r>
                      <a:r>
                        <a:rPr sz="900" spc="-5" dirty="0">
                          <a:latin typeface="Arial"/>
                          <a:cs typeface="Arial"/>
                        </a:rPr>
                        <a:t>Tremont</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18465" algn="l"/>
                        </a:tabLst>
                      </a:pPr>
                      <a:r>
                        <a:rPr sz="900" b="1" dirty="0">
                          <a:latin typeface="Arial"/>
                          <a:cs typeface="Arial"/>
                        </a:rPr>
                        <a:t>14	</a:t>
                      </a:r>
                      <a:r>
                        <a:rPr sz="900" dirty="0">
                          <a:latin typeface="Arial"/>
                          <a:cs typeface="Arial"/>
                        </a:rPr>
                        <a:t>Eastchester</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187672">
                <a:tc>
                  <a:txBody>
                    <a:bodyPr/>
                    <a:lstStyle/>
                    <a:p>
                      <a:pPr marR="149225" algn="r">
                        <a:lnSpc>
                          <a:spcPts val="990"/>
                        </a:lnSpc>
                        <a:spcBef>
                          <a:spcPts val="385"/>
                        </a:spcBef>
                        <a:tabLst>
                          <a:tab pos="520065" algn="l"/>
                        </a:tabLst>
                      </a:pPr>
                      <a:r>
                        <a:rPr sz="900" b="1" dirty="0">
                          <a:latin typeface="Arial"/>
                          <a:cs typeface="Arial"/>
                        </a:rPr>
                        <a:t>15	</a:t>
                      </a:r>
                      <a:r>
                        <a:rPr sz="900" dirty="0">
                          <a:latin typeface="Arial"/>
                          <a:cs typeface="Arial"/>
                        </a:rPr>
                        <a:t>Edenwald</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ts val="990"/>
                        </a:lnSpc>
                        <a:spcBef>
                          <a:spcPts val="385"/>
                        </a:spcBef>
                      </a:pPr>
                      <a:r>
                        <a:rPr sz="900" dirty="0">
                          <a:latin typeface="Arial"/>
                          <a:cs typeface="Arial"/>
                        </a:rPr>
                        <a:t>0.00000</a:t>
                      </a:r>
                      <a:endParaRPr sz="900">
                        <a:latin typeface="Arial"/>
                        <a:cs typeface="Arial"/>
                      </a:endParaRPr>
                    </a:p>
                  </a:txBody>
                  <a:tcPr marL="0" marR="0" marT="48895" marB="0"/>
                </a:tc>
              </a:tr>
              <a:tr h="440977">
                <a:tc>
                  <a:txBody>
                    <a:bodyPr/>
                    <a:lstStyle/>
                    <a:p>
                      <a:pPr marR="149225" algn="r">
                        <a:lnSpc>
                          <a:spcPct val="100000"/>
                        </a:lnSpc>
                        <a:spcBef>
                          <a:spcPts val="860"/>
                        </a:spcBef>
                        <a:tabLst>
                          <a:tab pos="475615" algn="l"/>
                        </a:tabLst>
                      </a:pPr>
                      <a:r>
                        <a:rPr sz="1350" b="1" baseline="-33950" dirty="0">
                          <a:latin typeface="Arial"/>
                          <a:cs typeface="Arial"/>
                        </a:rPr>
                        <a:t>16	</a:t>
                      </a:r>
                      <a:r>
                        <a:rPr sz="900" dirty="0">
                          <a:latin typeface="Arial"/>
                          <a:cs typeface="Arial"/>
                        </a:rPr>
                        <a:t>Edgewater</a:t>
                      </a:r>
                      <a:endParaRPr sz="900">
                        <a:latin typeface="Arial"/>
                        <a:cs typeface="Arial"/>
                      </a:endParaRPr>
                    </a:p>
                  </a:txBody>
                  <a:tcPr marL="0" marR="0" marT="109220" marB="0"/>
                </a:tc>
                <a:tc>
                  <a:txBody>
                    <a:bodyPr/>
                    <a:lstStyle/>
                    <a:p>
                      <a:pPr>
                        <a:lnSpc>
                          <a:spcPct val="100000"/>
                        </a:lnSpc>
                      </a:pPr>
                      <a:endParaRPr sz="1200">
                        <a:latin typeface="Times New Roman"/>
                        <a:cs typeface="Times New Roman"/>
                      </a:endParaRPr>
                    </a:p>
                    <a:p>
                      <a:pPr marR="50800"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0800"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0.045455</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540" algn="ct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9845" algn="ctr">
                        <a:lnSpc>
                          <a:spcPct val="100000"/>
                        </a:lnSpc>
                        <a:spcBef>
                          <a:spcPts val="5"/>
                        </a:spcBef>
                      </a:pPr>
                      <a:r>
                        <a:rPr sz="900" dirty="0">
                          <a:latin typeface="Arial"/>
                          <a:cs typeface="Arial"/>
                        </a:rPr>
                        <a:t>0.00000</a:t>
                      </a:r>
                      <a:endParaRPr sz="900">
                        <a:latin typeface="Arial"/>
                        <a:cs typeface="Arial"/>
                      </a:endParaRPr>
                    </a:p>
                  </a:txBody>
                  <a:tcPr marL="0" marR="0" marT="0" marB="0"/>
                </a:tc>
              </a:tr>
              <a:tr h="247650">
                <a:tc>
                  <a:txBody>
                    <a:bodyPr/>
                    <a:lstStyle/>
                    <a:p>
                      <a:pPr marR="149225" algn="r">
                        <a:lnSpc>
                          <a:spcPct val="100000"/>
                        </a:lnSpc>
                        <a:spcBef>
                          <a:spcPts val="385"/>
                        </a:spcBef>
                        <a:tabLst>
                          <a:tab pos="558165" algn="l"/>
                        </a:tabLst>
                      </a:pPr>
                      <a:r>
                        <a:rPr sz="900" b="1" dirty="0">
                          <a:latin typeface="Arial"/>
                          <a:cs typeface="Arial"/>
                        </a:rPr>
                        <a:t>17	</a:t>
                      </a:r>
                      <a:r>
                        <a:rPr sz="900" dirty="0">
                          <a:latin typeface="Arial"/>
                          <a:cs typeface="Arial"/>
                        </a:rPr>
                        <a:t>Fieldston</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564515" algn="l"/>
                        </a:tabLst>
                      </a:pPr>
                      <a:r>
                        <a:rPr sz="900" b="1" dirty="0">
                          <a:latin typeface="Arial"/>
                          <a:cs typeface="Arial"/>
                        </a:rPr>
                        <a:t>18	</a:t>
                      </a:r>
                      <a:r>
                        <a:rPr sz="900" dirty="0">
                          <a:latin typeface="Arial"/>
                          <a:cs typeface="Arial"/>
                        </a:rPr>
                        <a:t>Fordham</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0.012500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0.012500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24815" algn="l"/>
                        </a:tabLst>
                      </a:pPr>
                      <a:r>
                        <a:rPr sz="900" b="1" dirty="0">
                          <a:latin typeface="Arial"/>
                          <a:cs typeface="Arial"/>
                        </a:rPr>
                        <a:t>19	</a:t>
                      </a:r>
                      <a:r>
                        <a:rPr sz="900" dirty="0">
                          <a:latin typeface="Arial"/>
                          <a:cs typeface="Arial"/>
                        </a:rPr>
                        <a:t>High</a:t>
                      </a:r>
                      <a:r>
                        <a:rPr sz="900" spc="-105" dirty="0">
                          <a:latin typeface="Arial"/>
                          <a:cs typeface="Arial"/>
                        </a:rPr>
                        <a:t> </a:t>
                      </a:r>
                      <a:r>
                        <a:rPr sz="900" dirty="0">
                          <a:latin typeface="Arial"/>
                          <a:cs typeface="Arial"/>
                        </a:rPr>
                        <a:t>Bridge</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31165" algn="l"/>
                        </a:tabLst>
                      </a:pPr>
                      <a:r>
                        <a:rPr sz="900" b="1" dirty="0">
                          <a:latin typeface="Arial"/>
                          <a:cs typeface="Arial"/>
                        </a:rPr>
                        <a:t>20	</a:t>
                      </a:r>
                      <a:r>
                        <a:rPr sz="900" dirty="0">
                          <a:latin typeface="Arial"/>
                          <a:cs typeface="Arial"/>
                        </a:rPr>
                        <a:t>Hunts</a:t>
                      </a:r>
                      <a:r>
                        <a:rPr sz="900" spc="-100" dirty="0">
                          <a:latin typeface="Arial"/>
                          <a:cs typeface="Arial"/>
                        </a:rPr>
                        <a:t> </a:t>
                      </a:r>
                      <a:r>
                        <a:rPr sz="900" dirty="0">
                          <a:latin typeface="Arial"/>
                          <a:cs typeface="Arial"/>
                        </a:rPr>
                        <a:t>Point</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187672">
                <a:tc>
                  <a:txBody>
                    <a:bodyPr/>
                    <a:lstStyle/>
                    <a:p>
                      <a:pPr marR="149225" algn="r">
                        <a:lnSpc>
                          <a:spcPts val="990"/>
                        </a:lnSpc>
                        <a:spcBef>
                          <a:spcPts val="385"/>
                        </a:spcBef>
                        <a:tabLst>
                          <a:tab pos="418465" algn="l"/>
                        </a:tabLst>
                      </a:pPr>
                      <a:r>
                        <a:rPr sz="900" b="1" dirty="0">
                          <a:latin typeface="Arial"/>
                          <a:cs typeface="Arial"/>
                        </a:rPr>
                        <a:t>21	</a:t>
                      </a:r>
                      <a:r>
                        <a:rPr sz="900" dirty="0">
                          <a:latin typeface="Arial"/>
                          <a:cs typeface="Arial"/>
                        </a:rPr>
                        <a:t>Kingsbridge</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ts val="990"/>
                        </a:lnSpc>
                        <a:spcBef>
                          <a:spcPts val="385"/>
                        </a:spcBef>
                      </a:pPr>
                      <a:r>
                        <a:rPr sz="900" dirty="0">
                          <a:latin typeface="Arial"/>
                          <a:cs typeface="Arial"/>
                        </a:rPr>
                        <a:t>0.00000</a:t>
                      </a:r>
                      <a:endParaRPr sz="900">
                        <a:latin typeface="Arial"/>
                        <a:cs typeface="Arial"/>
                      </a:endParaRPr>
                    </a:p>
                  </a:txBody>
                  <a:tcPr marL="0" marR="0" marT="48895" marB="0"/>
                </a:tc>
              </a:tr>
              <a:tr h="440977">
                <a:tc>
                  <a:txBody>
                    <a:bodyPr/>
                    <a:lstStyle/>
                    <a:p>
                      <a:pPr marR="149225" algn="r">
                        <a:lnSpc>
                          <a:spcPct val="100000"/>
                        </a:lnSpc>
                        <a:spcBef>
                          <a:spcPts val="860"/>
                        </a:spcBef>
                        <a:tabLst>
                          <a:tab pos="418465" algn="l"/>
                        </a:tabLst>
                      </a:pPr>
                      <a:r>
                        <a:rPr sz="1350" b="1" baseline="-33950" dirty="0">
                          <a:latin typeface="Arial"/>
                          <a:cs typeface="Arial"/>
                        </a:rPr>
                        <a:t>22	</a:t>
                      </a:r>
                      <a:r>
                        <a:rPr sz="900" dirty="0">
                          <a:latin typeface="Arial"/>
                          <a:cs typeface="Arial"/>
                        </a:rPr>
                        <a:t>Kingsbridge</a:t>
                      </a:r>
                      <a:endParaRPr sz="900">
                        <a:latin typeface="Arial"/>
                        <a:cs typeface="Arial"/>
                      </a:endParaRPr>
                    </a:p>
                  </a:txBody>
                  <a:tcPr marL="0" marR="0" marT="109220" marB="0"/>
                </a:tc>
                <a:tc>
                  <a:txBody>
                    <a:bodyPr/>
                    <a:lstStyle/>
                    <a:p>
                      <a:pPr>
                        <a:lnSpc>
                          <a:spcPct val="100000"/>
                        </a:lnSpc>
                      </a:pPr>
                      <a:endParaRPr sz="1200">
                        <a:latin typeface="Times New Roman"/>
                        <a:cs typeface="Times New Roman"/>
                      </a:endParaRPr>
                    </a:p>
                    <a:p>
                      <a:pPr marR="50800"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0800"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540" algn="ct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9845" algn="ctr">
                        <a:lnSpc>
                          <a:spcPct val="100000"/>
                        </a:lnSpc>
                        <a:spcBef>
                          <a:spcPts val="5"/>
                        </a:spcBef>
                      </a:pPr>
                      <a:r>
                        <a:rPr sz="900" dirty="0">
                          <a:latin typeface="Arial"/>
                          <a:cs typeface="Arial"/>
                        </a:rPr>
                        <a:t>0.00000</a:t>
                      </a:r>
                      <a:endParaRPr sz="900">
                        <a:latin typeface="Arial"/>
                        <a:cs typeface="Arial"/>
                      </a:endParaRPr>
                    </a:p>
                  </a:txBody>
                  <a:tcPr marL="0" marR="0" marT="0" marB="0"/>
                </a:tc>
              </a:tr>
              <a:tr h="247650">
                <a:tc>
                  <a:txBody>
                    <a:bodyPr/>
                    <a:lstStyle/>
                    <a:p>
                      <a:pPr marR="149225" algn="r">
                        <a:lnSpc>
                          <a:spcPct val="100000"/>
                        </a:lnSpc>
                        <a:spcBef>
                          <a:spcPts val="385"/>
                        </a:spcBef>
                        <a:tabLst>
                          <a:tab pos="494665" algn="l"/>
                        </a:tabLst>
                      </a:pPr>
                      <a:r>
                        <a:rPr sz="900" b="1" dirty="0">
                          <a:latin typeface="Arial"/>
                          <a:cs typeface="Arial"/>
                        </a:rPr>
                        <a:t>23	</a:t>
                      </a:r>
                      <a:r>
                        <a:rPr sz="900" dirty="0">
                          <a:latin typeface="Arial"/>
                          <a:cs typeface="Arial"/>
                        </a:rPr>
                        <a:t>Longwood</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615315" algn="l"/>
                        </a:tabLst>
                      </a:pPr>
                      <a:r>
                        <a:rPr sz="900" b="1" dirty="0">
                          <a:latin typeface="Arial"/>
                          <a:cs typeface="Arial"/>
                        </a:rPr>
                        <a:t>24	</a:t>
                      </a:r>
                      <a:r>
                        <a:rPr sz="900" dirty="0">
                          <a:latin typeface="Arial"/>
                          <a:cs typeface="Arial"/>
                        </a:rPr>
                        <a:t>Melrose</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0.034483</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285115" algn="l"/>
                        </a:tabLst>
                      </a:pPr>
                      <a:r>
                        <a:rPr sz="900" b="1" dirty="0">
                          <a:latin typeface="Arial"/>
                          <a:cs typeface="Arial"/>
                        </a:rPr>
                        <a:t>25	</a:t>
                      </a:r>
                      <a:r>
                        <a:rPr sz="900" dirty="0">
                          <a:latin typeface="Arial"/>
                          <a:cs typeface="Arial"/>
                        </a:rPr>
                        <a:t>Morris</a:t>
                      </a:r>
                      <a:r>
                        <a:rPr sz="900" spc="-100" dirty="0">
                          <a:latin typeface="Arial"/>
                          <a:cs typeface="Arial"/>
                        </a:rPr>
                        <a:t> </a:t>
                      </a:r>
                      <a:r>
                        <a:rPr sz="900" dirty="0">
                          <a:latin typeface="Arial"/>
                          <a:cs typeface="Arial"/>
                        </a:rPr>
                        <a:t>Heights</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38150" algn="l"/>
                        </a:tabLst>
                      </a:pPr>
                      <a:r>
                        <a:rPr sz="900" b="1" dirty="0">
                          <a:latin typeface="Arial"/>
                          <a:cs typeface="Arial"/>
                        </a:rPr>
                        <a:t>26	</a:t>
                      </a:r>
                      <a:r>
                        <a:rPr sz="900" dirty="0">
                          <a:latin typeface="Arial"/>
                          <a:cs typeface="Arial"/>
                        </a:rPr>
                        <a:t>Morris</a:t>
                      </a:r>
                      <a:r>
                        <a:rPr sz="900" spc="-100" dirty="0">
                          <a:latin typeface="Arial"/>
                          <a:cs typeface="Arial"/>
                        </a:rPr>
                        <a:t> </a:t>
                      </a:r>
                      <a:r>
                        <a:rPr sz="900" dirty="0">
                          <a:latin typeface="Arial"/>
                          <a:cs typeface="Arial"/>
                        </a:rPr>
                        <a:t>Park</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0.045455</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88315" algn="l"/>
                        </a:tabLst>
                      </a:pPr>
                      <a:r>
                        <a:rPr sz="900" b="1" dirty="0">
                          <a:latin typeface="Arial"/>
                          <a:cs typeface="Arial"/>
                        </a:rPr>
                        <a:t>27	</a:t>
                      </a:r>
                      <a:r>
                        <a:rPr sz="900" dirty="0">
                          <a:latin typeface="Arial"/>
                          <a:cs typeface="Arial"/>
                        </a:rPr>
                        <a:t>Morrisania</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37515" algn="l"/>
                        </a:tabLst>
                      </a:pPr>
                      <a:r>
                        <a:rPr sz="900" b="1" dirty="0">
                          <a:latin typeface="Arial"/>
                          <a:cs typeface="Arial"/>
                        </a:rPr>
                        <a:t>28	</a:t>
                      </a:r>
                      <a:r>
                        <a:rPr sz="900" dirty="0">
                          <a:latin typeface="Arial"/>
                          <a:cs typeface="Arial"/>
                        </a:rPr>
                        <a:t>Mott</a:t>
                      </a:r>
                      <a:r>
                        <a:rPr sz="900" spc="-100" dirty="0">
                          <a:latin typeface="Arial"/>
                          <a:cs typeface="Arial"/>
                        </a:rPr>
                        <a:t> </a:t>
                      </a:r>
                      <a:r>
                        <a:rPr sz="900" dirty="0">
                          <a:latin typeface="Arial"/>
                          <a:cs typeface="Arial"/>
                        </a:rPr>
                        <a:t>Haven</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R="149225" algn="r">
                        <a:lnSpc>
                          <a:spcPct val="100000"/>
                        </a:lnSpc>
                        <a:spcBef>
                          <a:spcPts val="385"/>
                        </a:spcBef>
                        <a:tabLst>
                          <a:tab pos="405765" algn="l"/>
                        </a:tabLst>
                      </a:pPr>
                      <a:r>
                        <a:rPr sz="900" b="1" dirty="0">
                          <a:latin typeface="Arial"/>
                          <a:cs typeface="Arial"/>
                        </a:rPr>
                        <a:t>29	</a:t>
                      </a:r>
                      <a:r>
                        <a:rPr sz="900" dirty="0">
                          <a:latin typeface="Arial"/>
                          <a:cs typeface="Arial"/>
                        </a:rPr>
                        <a:t>Mount</a:t>
                      </a:r>
                      <a:r>
                        <a:rPr sz="900" spc="-100" dirty="0">
                          <a:latin typeface="Arial"/>
                          <a:cs typeface="Arial"/>
                        </a:rPr>
                        <a:t> </a:t>
                      </a:r>
                      <a:r>
                        <a:rPr sz="900" dirty="0">
                          <a:latin typeface="Arial"/>
                          <a:cs typeface="Arial"/>
                        </a:rPr>
                        <a:t>Eden</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187672">
                <a:tc>
                  <a:txBody>
                    <a:bodyPr/>
                    <a:lstStyle/>
                    <a:p>
                      <a:pPr marR="149225" algn="r">
                        <a:lnSpc>
                          <a:spcPts val="990"/>
                        </a:lnSpc>
                        <a:spcBef>
                          <a:spcPts val="385"/>
                        </a:spcBef>
                        <a:tabLst>
                          <a:tab pos="399415" algn="l"/>
                        </a:tabLst>
                      </a:pPr>
                      <a:r>
                        <a:rPr sz="900" b="1" dirty="0">
                          <a:latin typeface="Arial"/>
                          <a:cs typeface="Arial"/>
                        </a:rPr>
                        <a:t>30	</a:t>
                      </a:r>
                      <a:r>
                        <a:rPr sz="900" dirty="0">
                          <a:latin typeface="Arial"/>
                          <a:cs typeface="Arial"/>
                        </a:rPr>
                        <a:t>Mount</a:t>
                      </a:r>
                      <a:r>
                        <a:rPr sz="900" spc="-100" dirty="0">
                          <a:latin typeface="Arial"/>
                          <a:cs typeface="Arial"/>
                        </a:rPr>
                        <a:t> </a:t>
                      </a:r>
                      <a:r>
                        <a:rPr sz="900" dirty="0">
                          <a:latin typeface="Arial"/>
                          <a:cs typeface="Arial"/>
                        </a:rPr>
                        <a:t>Hope</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540" algn="ct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r>
                        <a:rPr sz="900" spc="120" dirty="0">
                          <a:latin typeface="Arial"/>
                          <a:cs typeface="Arial"/>
                        </a:rPr>
                        <a:t> </a:t>
                      </a:r>
                      <a:r>
                        <a:rPr sz="900" dirty="0">
                          <a:latin typeface="Arial"/>
                          <a:cs typeface="Arial"/>
                        </a:rPr>
                        <a:t>0.000000</a:t>
                      </a:r>
                      <a:endParaRPr sz="900">
                        <a:latin typeface="Arial"/>
                        <a:cs typeface="Arial"/>
                      </a:endParaRPr>
                    </a:p>
                  </a:txBody>
                  <a:tcPr marL="0" marR="0" marT="48895" marB="0"/>
                </a:tc>
                <a:tc>
                  <a:txBody>
                    <a:bodyPr/>
                    <a:lstStyle/>
                    <a:p>
                      <a:pPr marL="29845" algn="ctr">
                        <a:lnSpc>
                          <a:spcPts val="990"/>
                        </a:lnSpc>
                        <a:spcBef>
                          <a:spcPts val="385"/>
                        </a:spcBef>
                      </a:pPr>
                      <a:r>
                        <a:rPr sz="900" dirty="0">
                          <a:latin typeface="Arial"/>
                          <a:cs typeface="Arial"/>
                        </a:rPr>
                        <a:t>0.00000</a:t>
                      </a:r>
                      <a:endParaRPr sz="900">
                        <a:latin typeface="Arial"/>
                        <a:cs typeface="Arial"/>
                      </a:endParaRPr>
                    </a:p>
                  </a:txBody>
                  <a:tcPr marL="0" marR="0" marT="48895"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277995" cy="9253220"/>
          </a:xfrm>
          <a:prstGeom prst="rect">
            <a:avLst/>
          </a:prstGeom>
        </p:spPr>
        <p:txBody>
          <a:bodyPr vert="horz" wrap="square" lIns="0" tIns="10795" rIns="0" bIns="0" rtlCol="0">
            <a:spAutoFit/>
          </a:bodyPr>
          <a:lstStyle/>
          <a:p>
            <a:pPr marL="158750" marR="2790825">
              <a:lnSpc>
                <a:spcPct val="101200"/>
              </a:lnSpc>
              <a:spcBef>
                <a:spcPts val="85"/>
              </a:spcBef>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[-73.83579759808117,</a:t>
            </a:r>
            <a:endParaRPr sz="1050">
              <a:latin typeface="Arial"/>
              <a:cs typeface="Arial"/>
            </a:endParaRPr>
          </a:p>
          <a:p>
            <a:pPr marL="232410">
              <a:lnSpc>
                <a:spcPct val="100000"/>
              </a:lnSpc>
              <a:spcBef>
                <a:spcPts val="15"/>
              </a:spcBef>
            </a:pPr>
            <a:r>
              <a:rPr sz="1050" spc="20" dirty="0">
                <a:latin typeface="Arial"/>
                <a:cs typeface="Arial"/>
              </a:rPr>
              <a:t>40.866858107252696,</a:t>
            </a:r>
            <a:endParaRPr sz="1050">
              <a:latin typeface="Arial"/>
              <a:cs typeface="Arial"/>
            </a:endParaRPr>
          </a:p>
          <a:p>
            <a:pPr marL="232410">
              <a:lnSpc>
                <a:spcPct val="100000"/>
              </a:lnSpc>
              <a:spcBef>
                <a:spcPts val="15"/>
              </a:spcBef>
            </a:pPr>
            <a:r>
              <a:rPr sz="1050" spc="35" dirty="0">
                <a:latin typeface="Arial"/>
                <a:cs typeface="Arial"/>
              </a:rPr>
              <a:t>-73.83579759808117,</a:t>
            </a:r>
            <a:endParaRPr sz="1050">
              <a:latin typeface="Arial"/>
              <a:cs typeface="Arial"/>
            </a:endParaRPr>
          </a:p>
          <a:p>
            <a:pPr marL="232410">
              <a:lnSpc>
                <a:spcPct val="100000"/>
              </a:lnSpc>
              <a:spcBef>
                <a:spcPts val="15"/>
              </a:spcBef>
            </a:pPr>
            <a:r>
              <a:rPr sz="1050" spc="50" dirty="0">
                <a:latin typeface="Arial"/>
                <a:cs typeface="Arial"/>
              </a:rPr>
              <a:t>40.866858107252696]}},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[-73.85475564017999,</a:t>
            </a:r>
            <a:r>
              <a:rPr sz="1050" spc="40" dirty="0">
                <a:latin typeface="Arial"/>
                <a:cs typeface="Arial"/>
              </a:rPr>
              <a:t> </a:t>
            </a:r>
            <a:r>
              <a:rPr sz="1050" spc="45" dirty="0">
                <a:latin typeface="Arial"/>
                <a:cs typeface="Arial"/>
              </a:rPr>
              <a:t>40.85741349808865]},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40" dirty="0">
                <a:latin typeface="Arial"/>
                <a:cs typeface="Arial"/>
              </a:rPr>
              <a:t>'Pelham </a:t>
            </a:r>
            <a:r>
              <a:rPr sz="1050" spc="75" dirty="0">
                <a:latin typeface="Arial"/>
                <a:cs typeface="Arial"/>
              </a:rPr>
              <a:t>Parkway',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1910714">
              <a:lnSpc>
                <a:spcPct val="101200"/>
              </a:lnSpc>
            </a:pPr>
            <a:r>
              <a:rPr sz="1050" spc="140" dirty="0">
                <a:latin typeface="Arial"/>
                <a:cs typeface="Arial"/>
              </a:rPr>
              <a:t>'annoline1': </a:t>
            </a:r>
            <a:r>
              <a:rPr sz="1050" spc="40" dirty="0">
                <a:latin typeface="Arial"/>
                <a:cs typeface="Arial"/>
              </a:rPr>
              <a:t>'Pelham </a:t>
            </a:r>
            <a:r>
              <a:rPr sz="1050" spc="75" dirty="0">
                <a:latin typeface="Arial"/>
                <a:cs typeface="Arial"/>
              </a:rPr>
              <a:t>Parkway',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[-73.85475564017999,</a:t>
            </a:r>
            <a:endParaRPr sz="1050">
              <a:latin typeface="Arial"/>
              <a:cs typeface="Arial"/>
            </a:endParaRPr>
          </a:p>
          <a:p>
            <a:pPr marL="232410">
              <a:lnSpc>
                <a:spcPct val="100000"/>
              </a:lnSpc>
              <a:spcBef>
                <a:spcPts val="15"/>
              </a:spcBef>
            </a:pPr>
            <a:r>
              <a:rPr sz="1050" spc="25" dirty="0">
                <a:latin typeface="Arial"/>
                <a:cs typeface="Arial"/>
              </a:rPr>
              <a:t>40.85741349808865,</a:t>
            </a:r>
            <a:endParaRPr sz="1050">
              <a:latin typeface="Arial"/>
              <a:cs typeface="Arial"/>
            </a:endParaRPr>
          </a:p>
          <a:p>
            <a:pPr marL="232410">
              <a:lnSpc>
                <a:spcPct val="100000"/>
              </a:lnSpc>
              <a:spcBef>
                <a:spcPts val="15"/>
              </a:spcBef>
            </a:pPr>
            <a:r>
              <a:rPr sz="1050" spc="35" dirty="0">
                <a:latin typeface="Arial"/>
                <a:cs typeface="Arial"/>
              </a:rPr>
              <a:t>-73.85475564017999,</a:t>
            </a:r>
            <a:endParaRPr sz="1050">
              <a:latin typeface="Arial"/>
              <a:cs typeface="Arial"/>
            </a:endParaRPr>
          </a:p>
          <a:p>
            <a:pPr marL="232410">
              <a:lnSpc>
                <a:spcPct val="100000"/>
              </a:lnSpc>
              <a:spcBef>
                <a:spcPts val="15"/>
              </a:spcBef>
            </a:pPr>
            <a:r>
              <a:rPr sz="1050" spc="55" dirty="0">
                <a:latin typeface="Arial"/>
                <a:cs typeface="Arial"/>
              </a:rPr>
              <a:t>40.85741349808865]}},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[-73.78648845267413,</a:t>
            </a:r>
            <a:r>
              <a:rPr sz="1050" spc="40" dirty="0">
                <a:latin typeface="Arial"/>
                <a:cs typeface="Arial"/>
              </a:rPr>
              <a:t> </a:t>
            </a:r>
            <a:r>
              <a:rPr sz="1050" spc="45" dirty="0">
                <a:latin typeface="Arial"/>
                <a:cs typeface="Arial"/>
              </a:rPr>
              <a:t>40.84724670491813]},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75" dirty="0">
                <a:latin typeface="Arial"/>
                <a:cs typeface="Arial"/>
              </a:rPr>
              <a:t>'City </a:t>
            </a:r>
            <a:r>
              <a:rPr sz="1050" spc="165" dirty="0">
                <a:latin typeface="Arial"/>
                <a:cs typeface="Arial"/>
              </a:rPr>
              <a:t>Island',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220" dirty="0">
                <a:latin typeface="Arial"/>
                <a:cs typeface="Arial"/>
              </a:rPr>
              <a:t>'City',</a:t>
            </a:r>
            <a:endParaRPr sz="1050">
              <a:latin typeface="Arial"/>
              <a:cs typeface="Arial"/>
            </a:endParaRPr>
          </a:p>
          <a:p>
            <a:pPr marL="158750" marR="2497455">
              <a:lnSpc>
                <a:spcPct val="101200"/>
              </a:lnSpc>
            </a:pPr>
            <a:r>
              <a:rPr sz="1050" spc="140" dirty="0">
                <a:latin typeface="Arial"/>
                <a:cs typeface="Arial"/>
              </a:rPr>
              <a:t>'annoline2': </a:t>
            </a:r>
            <a:r>
              <a:rPr sz="1050" spc="185" dirty="0">
                <a:latin typeface="Arial"/>
                <a:cs typeface="Arial"/>
              </a:rPr>
              <a:t>'Island',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[-73.78648845267413,</a:t>
            </a:r>
            <a:endParaRPr sz="1050">
              <a:latin typeface="Arial"/>
              <a:cs typeface="Arial"/>
            </a:endParaRPr>
          </a:p>
          <a:p>
            <a:pPr marL="232410">
              <a:lnSpc>
                <a:spcPct val="100000"/>
              </a:lnSpc>
              <a:spcBef>
                <a:spcPts val="15"/>
              </a:spcBef>
            </a:pPr>
            <a:r>
              <a:rPr sz="1050" spc="25" dirty="0">
                <a:latin typeface="Arial"/>
                <a:cs typeface="Arial"/>
              </a:rPr>
              <a:t>40.84724670491813,</a:t>
            </a:r>
            <a:endParaRPr sz="1050">
              <a:latin typeface="Arial"/>
              <a:cs typeface="Arial"/>
            </a:endParaRPr>
          </a:p>
          <a:p>
            <a:pPr marL="232410">
              <a:lnSpc>
                <a:spcPct val="100000"/>
              </a:lnSpc>
              <a:spcBef>
                <a:spcPts val="15"/>
              </a:spcBef>
            </a:pPr>
            <a:r>
              <a:rPr sz="1050" spc="35" dirty="0">
                <a:latin typeface="Arial"/>
                <a:cs typeface="Arial"/>
              </a:rPr>
              <a:t>-73.78648845267413,</a:t>
            </a:r>
            <a:endParaRPr sz="1050">
              <a:latin typeface="Arial"/>
              <a:cs typeface="Arial"/>
            </a:endParaRPr>
          </a:p>
          <a:p>
            <a:pPr marL="232410">
              <a:lnSpc>
                <a:spcPct val="100000"/>
              </a:lnSpc>
              <a:spcBef>
                <a:spcPts val="15"/>
              </a:spcBef>
            </a:pPr>
            <a:r>
              <a:rPr sz="1050" spc="55" dirty="0">
                <a:latin typeface="Arial"/>
                <a:cs typeface="Arial"/>
              </a:rPr>
              <a:t>40.84724670491813]}},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[-73.8855121841913,</a:t>
            </a:r>
            <a:r>
              <a:rPr sz="1050" spc="385" dirty="0">
                <a:latin typeface="Arial"/>
                <a:cs typeface="Arial"/>
              </a:rPr>
              <a:t> </a:t>
            </a:r>
            <a:r>
              <a:rPr sz="1050" spc="45" dirty="0">
                <a:latin typeface="Arial"/>
                <a:cs typeface="Arial"/>
              </a:rPr>
              <a:t>40.870185164975325]},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'Bedford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'Bedford',  'annoline2':</a:t>
            </a:r>
            <a:r>
              <a:rPr sz="1050" spc="265" dirty="0">
                <a:latin typeface="Arial"/>
                <a:cs typeface="Arial"/>
              </a:rPr>
              <a:t> </a:t>
            </a:r>
            <a:r>
              <a:rPr sz="1050" spc="165" dirty="0">
                <a:latin typeface="Arial"/>
                <a:cs typeface="Arial"/>
              </a:rPr>
              <a:t>'Park',</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[-73.8855121841913,</a:t>
            </a:r>
            <a:endParaRPr sz="1050">
              <a:latin typeface="Arial"/>
              <a:cs typeface="Arial"/>
            </a:endParaRPr>
          </a:p>
          <a:p>
            <a:pPr marL="232410">
              <a:lnSpc>
                <a:spcPct val="100000"/>
              </a:lnSpc>
              <a:spcBef>
                <a:spcPts val="15"/>
              </a:spcBef>
            </a:pPr>
            <a:r>
              <a:rPr sz="1050" spc="20" dirty="0">
                <a:latin typeface="Arial"/>
                <a:cs typeface="Arial"/>
              </a:rPr>
              <a:t>40.870185164975325,</a:t>
            </a:r>
            <a:endParaRPr sz="1050">
              <a:latin typeface="Arial"/>
              <a:cs typeface="Arial"/>
            </a:endParaRPr>
          </a:p>
          <a:p>
            <a:pPr marL="232410">
              <a:lnSpc>
                <a:spcPct val="100000"/>
              </a:lnSpc>
              <a:spcBef>
                <a:spcPts val="15"/>
              </a:spcBef>
            </a:pPr>
            <a:r>
              <a:rPr sz="1050" spc="35" dirty="0">
                <a:latin typeface="Arial"/>
                <a:cs typeface="Arial"/>
              </a:rPr>
              <a:t>-73.8855121841913,</a:t>
            </a:r>
            <a:endParaRPr sz="1050">
              <a:latin typeface="Arial"/>
              <a:cs typeface="Arial"/>
            </a:endParaRPr>
          </a:p>
          <a:p>
            <a:pPr marL="232410">
              <a:lnSpc>
                <a:spcPct val="100000"/>
              </a:lnSpc>
              <a:spcBef>
                <a:spcPts val="15"/>
              </a:spcBef>
            </a:pPr>
            <a:r>
              <a:rPr sz="1050" spc="50" dirty="0">
                <a:latin typeface="Arial"/>
                <a:cs typeface="Arial"/>
              </a:rPr>
              <a:t>40.870185164975325]}},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'nyu_2451_34572.15',</a:t>
            </a:r>
            <a:endParaRPr sz="1050">
              <a:latin typeface="Arial"/>
              <a:cs typeface="Aria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7260208"/>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[35]:</a:t>
            </a:r>
            <a:endParaRPr sz="1050">
              <a:latin typeface="Arial"/>
              <a:cs typeface="Arial"/>
            </a:endParaRPr>
          </a:p>
        </p:txBody>
      </p:sp>
      <p:sp>
        <p:nvSpPr>
          <p:cNvPr id="5" name="object 5"/>
          <p:cNvSpPr/>
          <p:nvPr/>
        </p:nvSpPr>
        <p:spPr>
          <a:xfrm>
            <a:off x="1420811" y="7225283"/>
            <a:ext cx="5857875" cy="276225"/>
          </a:xfrm>
          <a:custGeom>
            <a:avLst/>
            <a:gdLst/>
            <a:ahLst/>
            <a:cxnLst/>
            <a:rect l="l" t="t" r="r" b="b"/>
            <a:pathLst>
              <a:path w="5857875" h="276225">
                <a:moveTo>
                  <a:pt x="0" y="257175"/>
                </a:moveTo>
                <a:lnTo>
                  <a:pt x="0" y="9525"/>
                </a:lnTo>
                <a:lnTo>
                  <a:pt x="361" y="9525"/>
                </a:lnTo>
                <a:lnTo>
                  <a:pt x="1085" y="0"/>
                </a:lnTo>
                <a:lnTo>
                  <a:pt x="5856789" y="0"/>
                </a:lnTo>
                <a:lnTo>
                  <a:pt x="5857513" y="9525"/>
                </a:lnTo>
                <a:lnTo>
                  <a:pt x="5857875" y="9525"/>
                </a:lnTo>
                <a:lnTo>
                  <a:pt x="5857875" y="257175"/>
                </a:lnTo>
                <a:lnTo>
                  <a:pt x="5857513" y="257175"/>
                </a:lnTo>
                <a:lnTo>
                  <a:pt x="5856789" y="266700"/>
                </a:lnTo>
                <a:lnTo>
                  <a:pt x="5845482" y="266700"/>
                </a:lnTo>
                <a:lnTo>
                  <a:pt x="5843587" y="276225"/>
                </a:lnTo>
                <a:lnTo>
                  <a:pt x="14287" y="276225"/>
                </a:lnTo>
                <a:lnTo>
                  <a:pt x="12392" y="266700"/>
                </a:lnTo>
                <a:lnTo>
                  <a:pt x="10572" y="266700"/>
                </a:lnTo>
                <a:lnTo>
                  <a:pt x="1085" y="266700"/>
                </a:lnTo>
                <a:lnTo>
                  <a:pt x="361" y="257175"/>
                </a:lnTo>
                <a:lnTo>
                  <a:pt x="0" y="257175"/>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1432717" y="7260208"/>
            <a:ext cx="5834380" cy="185420"/>
          </a:xfrm>
          <a:prstGeom prst="rect">
            <a:avLst/>
          </a:prstGeom>
        </p:spPr>
        <p:txBody>
          <a:bodyPr vert="horz" wrap="square" lIns="0" tIns="12700" rIns="0" bIns="0" rtlCol="0">
            <a:spAutoFit/>
          </a:bodyPr>
          <a:lstStyle/>
          <a:p>
            <a:pPr marL="46355">
              <a:lnSpc>
                <a:spcPct val="100000"/>
              </a:lnSpc>
              <a:spcBef>
                <a:spcPts val="100"/>
              </a:spcBef>
            </a:pPr>
            <a:r>
              <a:rPr sz="1050" spc="35" dirty="0">
                <a:solidFill>
                  <a:srgbClr val="333333"/>
                </a:solidFill>
                <a:latin typeface="Arial"/>
                <a:cs typeface="Arial"/>
              </a:rPr>
              <a:t>bronx_grouped</a:t>
            </a:r>
            <a:r>
              <a:rPr sz="1050" spc="35" dirty="0">
                <a:solidFill>
                  <a:srgbClr val="666666"/>
                </a:solidFill>
                <a:latin typeface="Arial"/>
                <a:cs typeface="Arial"/>
              </a:rPr>
              <a:t>.</a:t>
            </a:r>
            <a:r>
              <a:rPr sz="1050" spc="35" dirty="0">
                <a:solidFill>
                  <a:srgbClr val="333333"/>
                </a:solidFill>
                <a:latin typeface="Arial"/>
                <a:cs typeface="Arial"/>
              </a:rPr>
              <a:t>shape</a:t>
            </a:r>
            <a:endParaRPr sz="1050">
              <a:latin typeface="Arial"/>
              <a:cs typeface="Arial"/>
            </a:endParaRPr>
          </a:p>
        </p:txBody>
      </p:sp>
      <p:grpSp>
        <p:nvGrpSpPr>
          <p:cNvPr id="7" name="object 7"/>
          <p:cNvGrpSpPr/>
          <p:nvPr/>
        </p:nvGrpSpPr>
        <p:grpSpPr>
          <a:xfrm>
            <a:off x="1416049" y="6940570"/>
            <a:ext cx="5810250" cy="161925"/>
            <a:chOff x="1416049" y="6940570"/>
            <a:chExt cx="5810250" cy="161925"/>
          </a:xfrm>
        </p:grpSpPr>
        <p:sp>
          <p:nvSpPr>
            <p:cNvPr id="8" name="object 8"/>
            <p:cNvSpPr/>
            <p:nvPr/>
          </p:nvSpPr>
          <p:spPr>
            <a:xfrm>
              <a:off x="1416049" y="6940570"/>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9" name="object 9"/>
            <p:cNvSpPr/>
            <p:nvPr/>
          </p:nvSpPr>
          <p:spPr>
            <a:xfrm>
              <a:off x="1473199" y="6988195"/>
              <a:ext cx="38100" cy="66675"/>
            </a:xfrm>
            <a:custGeom>
              <a:avLst/>
              <a:gdLst/>
              <a:ahLst/>
              <a:cxnLst/>
              <a:rect l="l" t="t" r="r" b="b"/>
              <a:pathLst>
                <a:path w="38100" h="66675">
                  <a:moveTo>
                    <a:pt x="38100" y="66675"/>
                  </a:moveTo>
                  <a:lnTo>
                    <a:pt x="0" y="33337"/>
                  </a:lnTo>
                  <a:lnTo>
                    <a:pt x="38100" y="0"/>
                  </a:lnTo>
                  <a:lnTo>
                    <a:pt x="38100" y="66675"/>
                  </a:lnTo>
                  <a:close/>
                </a:path>
              </a:pathLst>
            </a:custGeom>
            <a:solidFill>
              <a:srgbClr val="A2A2A2"/>
            </a:solidFill>
          </p:spPr>
          <p:txBody>
            <a:bodyPr wrap="square" lIns="0" tIns="0" rIns="0" bIns="0" rtlCol="0"/>
            <a:lstStyle/>
            <a:p>
              <a:endParaRPr/>
            </a:p>
          </p:txBody>
        </p:sp>
        <p:sp>
          <p:nvSpPr>
            <p:cNvPr id="10" name="object 10"/>
            <p:cNvSpPr/>
            <p:nvPr/>
          </p:nvSpPr>
          <p:spPr>
            <a:xfrm>
              <a:off x="7064374" y="6940570"/>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1" name="object 11"/>
            <p:cNvSpPr/>
            <p:nvPr/>
          </p:nvSpPr>
          <p:spPr>
            <a:xfrm>
              <a:off x="7131049" y="6988195"/>
              <a:ext cx="38100" cy="66675"/>
            </a:xfrm>
            <a:custGeom>
              <a:avLst/>
              <a:gdLst/>
              <a:ahLst/>
              <a:cxnLst/>
              <a:rect l="l" t="t" r="r" b="b"/>
              <a:pathLst>
                <a:path w="38100" h="66675">
                  <a:moveTo>
                    <a:pt x="0" y="66675"/>
                  </a:moveTo>
                  <a:lnTo>
                    <a:pt x="0" y="0"/>
                  </a:lnTo>
                  <a:lnTo>
                    <a:pt x="38100" y="33337"/>
                  </a:lnTo>
                  <a:lnTo>
                    <a:pt x="0" y="66675"/>
                  </a:lnTo>
                  <a:close/>
                </a:path>
              </a:pathLst>
            </a:custGeom>
            <a:solidFill>
              <a:srgbClr val="4F4F4F"/>
            </a:solidFill>
          </p:spPr>
          <p:txBody>
            <a:bodyPr wrap="square" lIns="0" tIns="0" rIns="0" bIns="0" rtlCol="0"/>
            <a:lstStyle/>
            <a:p>
              <a:endParaRPr/>
            </a:p>
          </p:txBody>
        </p:sp>
        <p:sp>
          <p:nvSpPr>
            <p:cNvPr id="12" name="object 12"/>
            <p:cNvSpPr/>
            <p:nvPr/>
          </p:nvSpPr>
          <p:spPr>
            <a:xfrm>
              <a:off x="1577974" y="6940570"/>
              <a:ext cx="5486400" cy="161925"/>
            </a:xfrm>
            <a:custGeom>
              <a:avLst/>
              <a:gdLst/>
              <a:ahLst/>
              <a:cxnLst/>
              <a:rect l="l" t="t" r="r" b="b"/>
              <a:pathLst>
                <a:path w="5486400" h="161925">
                  <a:moveTo>
                    <a:pt x="5486400" y="161925"/>
                  </a:moveTo>
                  <a:lnTo>
                    <a:pt x="0" y="161925"/>
                  </a:lnTo>
                  <a:lnTo>
                    <a:pt x="0" y="0"/>
                  </a:lnTo>
                  <a:lnTo>
                    <a:pt x="5486400" y="0"/>
                  </a:lnTo>
                  <a:lnTo>
                    <a:pt x="5486400" y="161925"/>
                  </a:lnTo>
                  <a:close/>
                </a:path>
              </a:pathLst>
            </a:custGeom>
            <a:solidFill>
              <a:srgbClr val="F1F1F1"/>
            </a:solidFill>
          </p:spPr>
          <p:txBody>
            <a:bodyPr wrap="square" lIns="0" tIns="0" rIns="0" bIns="0" rtlCol="0"/>
            <a:lstStyle/>
            <a:p>
              <a:endParaRPr/>
            </a:p>
          </p:txBody>
        </p:sp>
        <p:sp>
          <p:nvSpPr>
            <p:cNvPr id="13" name="object 13"/>
            <p:cNvSpPr/>
            <p:nvPr/>
          </p:nvSpPr>
          <p:spPr>
            <a:xfrm>
              <a:off x="1577974" y="6959620"/>
              <a:ext cx="295275" cy="123825"/>
            </a:xfrm>
            <a:custGeom>
              <a:avLst/>
              <a:gdLst/>
              <a:ahLst/>
              <a:cxnLst/>
              <a:rect l="l" t="t" r="r" b="b"/>
              <a:pathLst>
                <a:path w="295275" h="123825">
                  <a:moveTo>
                    <a:pt x="295275" y="123825"/>
                  </a:moveTo>
                  <a:lnTo>
                    <a:pt x="0" y="123825"/>
                  </a:lnTo>
                  <a:lnTo>
                    <a:pt x="0" y="0"/>
                  </a:lnTo>
                  <a:lnTo>
                    <a:pt x="295275" y="0"/>
                  </a:lnTo>
                  <a:lnTo>
                    <a:pt x="295275" y="123825"/>
                  </a:lnTo>
                  <a:close/>
                </a:path>
              </a:pathLst>
            </a:custGeom>
            <a:solidFill>
              <a:srgbClr val="000000">
                <a:alpha val="19999"/>
              </a:srgbClr>
            </a:solidFill>
          </p:spPr>
          <p:txBody>
            <a:bodyPr wrap="square" lIns="0" tIns="0" rIns="0" bIns="0" rtlCol="0"/>
            <a:lstStyle/>
            <a:p>
              <a:endParaRPr/>
            </a:p>
          </p:txBody>
        </p:sp>
      </p:grpSp>
      <p:sp>
        <p:nvSpPr>
          <p:cNvPr id="14" name="object 14"/>
          <p:cNvSpPr/>
          <p:nvPr/>
        </p:nvSpPr>
        <p:spPr>
          <a:xfrm>
            <a:off x="1473187" y="1016024"/>
            <a:ext cx="5753100" cy="9525"/>
          </a:xfrm>
          <a:custGeom>
            <a:avLst/>
            <a:gdLst/>
            <a:ahLst/>
            <a:cxnLst/>
            <a:rect l="l" t="t" r="r" b="b"/>
            <a:pathLst>
              <a:path w="5753100" h="9525">
                <a:moveTo>
                  <a:pt x="5753100" y="0"/>
                </a:moveTo>
                <a:lnTo>
                  <a:pt x="5753100" y="0"/>
                </a:lnTo>
                <a:lnTo>
                  <a:pt x="0" y="0"/>
                </a:lnTo>
                <a:lnTo>
                  <a:pt x="0" y="9525"/>
                </a:lnTo>
                <a:lnTo>
                  <a:pt x="5753100" y="9525"/>
                </a:lnTo>
                <a:lnTo>
                  <a:pt x="5753100" y="0"/>
                </a:lnTo>
                <a:close/>
              </a:path>
            </a:pathLst>
          </a:custGeom>
          <a:solidFill>
            <a:srgbClr val="000000"/>
          </a:solidFill>
        </p:spPr>
        <p:txBody>
          <a:bodyPr wrap="square" lIns="0" tIns="0" rIns="0" bIns="0" rtlCol="0"/>
          <a:lstStyle/>
          <a:p>
            <a:endParaRPr/>
          </a:p>
        </p:txBody>
      </p:sp>
      <p:graphicFrame>
        <p:nvGraphicFramePr>
          <p:cNvPr id="15" name="object 15"/>
          <p:cNvGraphicFramePr>
            <a:graphicFrameLocks noGrp="1"/>
          </p:cNvGraphicFramePr>
          <p:nvPr/>
        </p:nvGraphicFramePr>
        <p:xfrm>
          <a:off x="1501724" y="560122"/>
          <a:ext cx="5761351" cy="1775518"/>
        </p:xfrm>
        <a:graphic>
          <a:graphicData uri="http://schemas.openxmlformats.org/drawingml/2006/table">
            <a:tbl>
              <a:tblPr firstRow="1" bandRow="1">
                <a:tableStyleId>{2D5ABB26-0587-4C30-8999-92F81FD0307C}</a:tableStyleId>
              </a:tblPr>
              <a:tblGrid>
                <a:gridCol w="298450"/>
                <a:gridCol w="841375"/>
                <a:gridCol w="764539"/>
                <a:gridCol w="715010"/>
                <a:gridCol w="688339"/>
                <a:gridCol w="687704"/>
                <a:gridCol w="657860"/>
                <a:gridCol w="600710"/>
                <a:gridCol w="507364"/>
              </a:tblGrid>
              <a:tr h="261044">
                <a:tc gridSpan="3">
                  <a:txBody>
                    <a:bodyPr/>
                    <a:lstStyle/>
                    <a:p>
                      <a:pPr marL="273050">
                        <a:lnSpc>
                          <a:spcPts val="800"/>
                        </a:lnSpc>
                        <a:spcBef>
                          <a:spcPts val="439"/>
                        </a:spcBef>
                      </a:pPr>
                      <a:r>
                        <a:rPr sz="900" b="1" dirty="0">
                          <a:latin typeface="Arial"/>
                          <a:cs typeface="Arial"/>
                        </a:rPr>
                        <a:t>Neighborhood  </a:t>
                      </a:r>
                      <a:r>
                        <a:rPr sz="900" b="1" spc="70" dirty="0">
                          <a:latin typeface="Arial"/>
                          <a:cs typeface="Arial"/>
                        </a:rPr>
                        <a:t> </a:t>
                      </a:r>
                      <a:r>
                        <a:rPr sz="1350" b="1" baseline="30864" dirty="0">
                          <a:latin typeface="Arial"/>
                          <a:cs typeface="Arial"/>
                        </a:rPr>
                        <a:t>Accessories</a:t>
                      </a:r>
                      <a:endParaRPr sz="1350" baseline="30864">
                        <a:latin typeface="Arial"/>
                        <a:cs typeface="Arial"/>
                      </a:endParaRPr>
                    </a:p>
                    <a:p>
                      <a:pPr marR="50800" algn="r">
                        <a:lnSpc>
                          <a:spcPts val="715"/>
                        </a:lnSpc>
                      </a:pPr>
                      <a:r>
                        <a:rPr sz="900" b="1" dirty="0">
                          <a:latin typeface="Arial"/>
                          <a:cs typeface="Arial"/>
                        </a:rPr>
                        <a:t>Store</a:t>
                      </a:r>
                      <a:endParaRPr sz="900">
                        <a:latin typeface="Arial"/>
                        <a:cs typeface="Arial"/>
                      </a:endParaRPr>
                    </a:p>
                  </a:txBody>
                  <a:tcPr marL="0" marR="0" marT="55879" marB="0"/>
                </a:tc>
                <a:tc hMerge="1">
                  <a:txBody>
                    <a:bodyPr/>
                    <a:lstStyle/>
                    <a:p>
                      <a:endParaRPr/>
                    </a:p>
                  </a:txBody>
                  <a:tcPr marL="0" marR="0" marT="0" marB="0"/>
                </a:tc>
                <a:tc hMerge="1">
                  <a:txBody>
                    <a:bodyPr/>
                    <a:lstStyle/>
                    <a:p>
                      <a:endParaRPr/>
                    </a:p>
                  </a:txBody>
                  <a:tcPr marL="0" marR="0" marT="0" marB="0"/>
                </a:tc>
                <a:tc>
                  <a:txBody>
                    <a:bodyPr/>
                    <a:lstStyle/>
                    <a:p>
                      <a:pPr marR="50800" algn="r">
                        <a:lnSpc>
                          <a:spcPts val="980"/>
                        </a:lnSpc>
                      </a:pPr>
                      <a:r>
                        <a:rPr sz="900" b="1" dirty="0">
                          <a:latin typeface="Arial"/>
                          <a:cs typeface="Arial"/>
                        </a:rPr>
                        <a:t>African</a:t>
                      </a:r>
                      <a:endParaRPr sz="900">
                        <a:latin typeface="Arial"/>
                        <a:cs typeface="Arial"/>
                      </a:endParaRPr>
                    </a:p>
                    <a:p>
                      <a:pPr marR="50800" algn="r">
                        <a:lnSpc>
                          <a:spcPts val="975"/>
                        </a:lnSpc>
                      </a:pPr>
                      <a:r>
                        <a:rPr sz="900" b="1" dirty="0">
                          <a:latin typeface="Arial"/>
                          <a:cs typeface="Arial"/>
                        </a:rPr>
                        <a:t>Restaurant</a:t>
                      </a:r>
                      <a:endParaRPr sz="900">
                        <a:latin typeface="Arial"/>
                        <a:cs typeface="Arial"/>
                      </a:endParaRPr>
                    </a:p>
                  </a:txBody>
                  <a:tcPr marL="0" marR="0" marT="0" marB="0"/>
                </a:tc>
                <a:tc gridSpan="5">
                  <a:txBody>
                    <a:bodyPr/>
                    <a:lstStyle/>
                    <a:p>
                      <a:pPr marL="134620">
                        <a:lnSpc>
                          <a:spcPts val="980"/>
                        </a:lnSpc>
                        <a:tabLst>
                          <a:tab pos="868044" algn="l"/>
                          <a:tab pos="1645920" algn="l"/>
                          <a:tab pos="2404745" algn="l"/>
                          <a:tab pos="3004820" algn="l"/>
                        </a:tabLst>
                      </a:pPr>
                      <a:r>
                        <a:rPr sz="900" b="1" dirty="0">
                          <a:latin typeface="Arial"/>
                          <a:cs typeface="Arial"/>
                        </a:rPr>
                        <a:t>American	</a:t>
                      </a:r>
                      <a:r>
                        <a:rPr sz="1350" b="1" baseline="-33950" dirty="0">
                          <a:latin typeface="Arial"/>
                          <a:cs typeface="Arial"/>
                        </a:rPr>
                        <a:t>Arcade	</a:t>
                      </a:r>
                      <a:r>
                        <a:rPr sz="900" b="1" dirty="0">
                          <a:latin typeface="Arial"/>
                          <a:cs typeface="Arial"/>
                        </a:rPr>
                        <a:t>Arepa	Art	A</a:t>
                      </a:r>
                      <a:endParaRPr sz="900">
                        <a:latin typeface="Arial"/>
                        <a:cs typeface="Arial"/>
                      </a:endParaRPr>
                    </a:p>
                    <a:p>
                      <a:pPr marL="58419">
                        <a:lnSpc>
                          <a:spcPts val="975"/>
                        </a:lnSpc>
                        <a:tabLst>
                          <a:tab pos="1372870" algn="l"/>
                          <a:tab pos="2182495" algn="l"/>
                          <a:tab pos="2706370" algn="l"/>
                        </a:tabLst>
                      </a:pPr>
                      <a:r>
                        <a:rPr sz="900" b="1" dirty="0">
                          <a:latin typeface="Arial"/>
                          <a:cs typeface="Arial"/>
                        </a:rPr>
                        <a:t>Restaurant	Restaurant	Gallery	Museu</a:t>
                      </a:r>
                      <a:endParaRPr sz="900">
                        <a:latin typeface="Arial"/>
                        <a:cs typeface="Arial"/>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396180">
                <a:tc gridSpan="3">
                  <a:txBody>
                    <a:bodyPr/>
                    <a:lstStyle/>
                    <a:p>
                      <a:pPr>
                        <a:lnSpc>
                          <a:spcPct val="100000"/>
                        </a:lnSpc>
                        <a:spcBef>
                          <a:spcPts val="35"/>
                        </a:spcBef>
                      </a:pPr>
                      <a:endParaRPr sz="2150">
                        <a:latin typeface="Times New Roman"/>
                        <a:cs typeface="Times New Roman"/>
                      </a:endParaRPr>
                    </a:p>
                    <a:p>
                      <a:pPr marL="31750">
                        <a:lnSpc>
                          <a:spcPts val="509"/>
                        </a:lnSpc>
                        <a:tabLst>
                          <a:tab pos="774065" algn="l"/>
                          <a:tab pos="1367790" algn="l"/>
                        </a:tabLst>
                      </a:pPr>
                      <a:r>
                        <a:rPr sz="900" b="1" dirty="0">
                          <a:latin typeface="Arial"/>
                          <a:cs typeface="Arial"/>
                        </a:rPr>
                        <a:t>31	</a:t>
                      </a:r>
                      <a:r>
                        <a:rPr sz="1350" baseline="30864" dirty="0">
                          <a:latin typeface="Arial"/>
                          <a:cs typeface="Arial"/>
                        </a:rPr>
                        <a:t>North	</a:t>
                      </a:r>
                      <a:r>
                        <a:rPr sz="900" dirty="0">
                          <a:latin typeface="Arial"/>
                          <a:cs typeface="Arial"/>
                        </a:rPr>
                        <a:t>0.000000</a:t>
                      </a:r>
                      <a:endParaRPr sz="900">
                        <a:latin typeface="Arial"/>
                        <a:cs typeface="Arial"/>
                      </a:endParaRPr>
                    </a:p>
                  </a:txBody>
                  <a:tcPr marL="0" marR="0" marT="4445"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000">
                        <a:latin typeface="Times New Roman"/>
                        <a:cs typeface="Times New Roman"/>
                      </a:endParaRPr>
                    </a:p>
                    <a:p>
                      <a:pPr>
                        <a:lnSpc>
                          <a:spcPct val="100000"/>
                        </a:lnSpc>
                        <a:spcBef>
                          <a:spcPts val="35"/>
                        </a:spcBef>
                      </a:pPr>
                      <a:endParaRPr sz="1150">
                        <a:latin typeface="Times New Roman"/>
                        <a:cs typeface="Times New Roman"/>
                      </a:endParaRPr>
                    </a:p>
                    <a:p>
                      <a:pPr marR="50800" algn="r">
                        <a:lnSpc>
                          <a:spcPts val="509"/>
                        </a:lnSpc>
                      </a:pPr>
                      <a:r>
                        <a:rPr sz="900" dirty="0">
                          <a:latin typeface="Arial"/>
                          <a:cs typeface="Arial"/>
                        </a:rPr>
                        <a:t>0.000000</a:t>
                      </a:r>
                      <a:endParaRPr sz="900">
                        <a:latin typeface="Arial"/>
                        <a:cs typeface="Arial"/>
                      </a:endParaRPr>
                    </a:p>
                  </a:txBody>
                  <a:tcPr marL="0" marR="0" marT="0" marB="0"/>
                </a:tc>
                <a:tc gridSpan="5">
                  <a:txBody>
                    <a:bodyPr/>
                    <a:lstStyle/>
                    <a:p>
                      <a:pPr>
                        <a:lnSpc>
                          <a:spcPct val="100000"/>
                        </a:lnSpc>
                      </a:pPr>
                      <a:endParaRPr sz="1000">
                        <a:latin typeface="Times New Roman"/>
                        <a:cs typeface="Times New Roman"/>
                      </a:endParaRPr>
                    </a:p>
                    <a:p>
                      <a:pPr>
                        <a:lnSpc>
                          <a:spcPct val="100000"/>
                        </a:lnSpc>
                        <a:spcBef>
                          <a:spcPts val="35"/>
                        </a:spcBef>
                      </a:pPr>
                      <a:endParaRPr sz="1150">
                        <a:latin typeface="Times New Roman"/>
                        <a:cs typeface="Times New Roman"/>
                      </a:endParaRPr>
                    </a:p>
                    <a:p>
                      <a:pPr marL="178435">
                        <a:lnSpc>
                          <a:spcPts val="509"/>
                        </a:lnSpc>
                        <a:tabLst>
                          <a:tab pos="1492885" algn="l"/>
                        </a:tabLst>
                      </a:pPr>
                      <a:r>
                        <a:rPr sz="900" dirty="0">
                          <a:latin typeface="Arial"/>
                          <a:cs typeface="Arial"/>
                        </a:rPr>
                        <a:t>0.000000  </a:t>
                      </a:r>
                      <a:r>
                        <a:rPr sz="900" spc="220" dirty="0">
                          <a:latin typeface="Arial"/>
                          <a:cs typeface="Arial"/>
                        </a:rPr>
                        <a:t> </a:t>
                      </a:r>
                      <a:r>
                        <a:rPr sz="900" dirty="0">
                          <a:latin typeface="Arial"/>
                          <a:cs typeface="Arial"/>
                        </a:rPr>
                        <a:t>0.000000	0.000000 0.000000</a:t>
                      </a:r>
                      <a:r>
                        <a:rPr sz="900" spc="100" dirty="0">
                          <a:latin typeface="Arial"/>
                          <a:cs typeface="Arial"/>
                        </a:rPr>
                        <a:t> </a:t>
                      </a:r>
                      <a:r>
                        <a:rPr sz="900" dirty="0">
                          <a:latin typeface="Arial"/>
                          <a:cs typeface="Arial"/>
                        </a:rPr>
                        <a:t>0.00000</a:t>
                      </a:r>
                      <a:endParaRPr sz="900">
                        <a:latin typeface="Arial"/>
                        <a:cs typeface="Arial"/>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187672">
                <a:tc>
                  <a:txBody>
                    <a:bodyPr/>
                    <a:lstStyle/>
                    <a:p>
                      <a:pPr>
                        <a:lnSpc>
                          <a:spcPct val="100000"/>
                        </a:lnSpc>
                      </a:pPr>
                      <a:endParaRPr sz="800">
                        <a:latin typeface="Times New Roman"/>
                        <a:cs typeface="Times New Roman"/>
                      </a:endParaRPr>
                    </a:p>
                  </a:txBody>
                  <a:tcPr marL="0" marR="0" marT="0" marB="0"/>
                </a:tc>
                <a:tc>
                  <a:txBody>
                    <a:bodyPr/>
                    <a:lstStyle/>
                    <a:p>
                      <a:pPr marR="77470" algn="r">
                        <a:lnSpc>
                          <a:spcPts val="994"/>
                        </a:lnSpc>
                      </a:pPr>
                      <a:r>
                        <a:rPr sz="900" dirty="0">
                          <a:latin typeface="Arial"/>
                          <a:cs typeface="Arial"/>
                        </a:rPr>
                        <a:t>Riverdale</a:t>
                      </a:r>
                      <a:endParaRPr sz="900">
                        <a:latin typeface="Arial"/>
                        <a:cs typeface="Arial"/>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r>
              <a:tr h="247650">
                <a:tc>
                  <a:txBody>
                    <a:bodyPr/>
                    <a:lstStyle/>
                    <a:p>
                      <a:pPr marL="31750">
                        <a:lnSpc>
                          <a:spcPct val="100000"/>
                        </a:lnSpc>
                        <a:spcBef>
                          <a:spcPts val="385"/>
                        </a:spcBef>
                      </a:pPr>
                      <a:r>
                        <a:rPr sz="900" b="1" dirty="0">
                          <a:latin typeface="Arial"/>
                          <a:cs typeface="Arial"/>
                        </a:rPr>
                        <a:t>32</a:t>
                      </a:r>
                      <a:endParaRPr sz="900">
                        <a:latin typeface="Arial"/>
                        <a:cs typeface="Arial"/>
                      </a:endParaRPr>
                    </a:p>
                  </a:txBody>
                  <a:tcPr marL="0" marR="0" marT="48895" marB="0"/>
                </a:tc>
                <a:tc>
                  <a:txBody>
                    <a:bodyPr/>
                    <a:lstStyle/>
                    <a:p>
                      <a:pPr marR="77470" algn="r">
                        <a:lnSpc>
                          <a:spcPct val="100000"/>
                        </a:lnSpc>
                        <a:spcBef>
                          <a:spcPts val="385"/>
                        </a:spcBef>
                      </a:pPr>
                      <a:r>
                        <a:rPr sz="900" dirty="0">
                          <a:latin typeface="Arial"/>
                          <a:cs typeface="Arial"/>
                        </a:rPr>
                        <a:t>Norwood</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24130" algn="r">
                        <a:lnSpc>
                          <a:spcPct val="100000"/>
                        </a:lnSpc>
                        <a:spcBef>
                          <a:spcPts val="385"/>
                        </a:spcBef>
                      </a:pPr>
                      <a:r>
                        <a:rPr sz="900" dirty="0">
                          <a:latin typeface="Arial"/>
                          <a:cs typeface="Arial"/>
                        </a:rPr>
                        <a:t>0.030303</a:t>
                      </a:r>
                      <a:endParaRPr sz="900">
                        <a:latin typeface="Arial"/>
                        <a:cs typeface="Arial"/>
                      </a:endParaRPr>
                    </a:p>
                  </a:txBody>
                  <a:tcPr marL="0" marR="0" marT="48895" marB="0"/>
                </a:tc>
                <a:tc>
                  <a:txBody>
                    <a:bodyPr/>
                    <a:lstStyle/>
                    <a:p>
                      <a:pPr marL="9144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L="31750">
                        <a:lnSpc>
                          <a:spcPct val="100000"/>
                        </a:lnSpc>
                        <a:spcBef>
                          <a:spcPts val="385"/>
                        </a:spcBef>
                      </a:pPr>
                      <a:r>
                        <a:rPr sz="900" b="1" dirty="0">
                          <a:latin typeface="Arial"/>
                          <a:cs typeface="Arial"/>
                        </a:rPr>
                        <a:t>33</a:t>
                      </a:r>
                      <a:endParaRPr sz="900">
                        <a:latin typeface="Arial"/>
                        <a:cs typeface="Arial"/>
                      </a:endParaRPr>
                    </a:p>
                  </a:txBody>
                  <a:tcPr marL="0" marR="0" marT="48895" marB="0"/>
                </a:tc>
                <a:tc>
                  <a:txBody>
                    <a:bodyPr/>
                    <a:lstStyle/>
                    <a:p>
                      <a:pPr marR="77470" algn="r">
                        <a:lnSpc>
                          <a:spcPct val="100000"/>
                        </a:lnSpc>
                        <a:spcBef>
                          <a:spcPts val="385"/>
                        </a:spcBef>
                      </a:pPr>
                      <a:r>
                        <a:rPr sz="900" dirty="0">
                          <a:latin typeface="Arial"/>
                          <a:cs typeface="Arial"/>
                        </a:rPr>
                        <a:t>Olinville</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2413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9144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L="31750">
                        <a:lnSpc>
                          <a:spcPct val="100000"/>
                        </a:lnSpc>
                        <a:spcBef>
                          <a:spcPts val="385"/>
                        </a:spcBef>
                      </a:pPr>
                      <a:r>
                        <a:rPr sz="900" b="1" dirty="0">
                          <a:latin typeface="Arial"/>
                          <a:cs typeface="Arial"/>
                        </a:rPr>
                        <a:t>34</a:t>
                      </a:r>
                      <a:endParaRPr sz="900">
                        <a:latin typeface="Arial"/>
                        <a:cs typeface="Arial"/>
                      </a:endParaRPr>
                    </a:p>
                  </a:txBody>
                  <a:tcPr marL="0" marR="0" marT="48895" marB="0"/>
                </a:tc>
                <a:tc>
                  <a:txBody>
                    <a:bodyPr/>
                    <a:lstStyle/>
                    <a:p>
                      <a:pPr marR="77470" algn="r">
                        <a:lnSpc>
                          <a:spcPct val="100000"/>
                        </a:lnSpc>
                        <a:spcBef>
                          <a:spcPts val="385"/>
                        </a:spcBef>
                      </a:pPr>
                      <a:r>
                        <a:rPr sz="900" dirty="0">
                          <a:latin typeface="Arial"/>
                          <a:cs typeface="Arial"/>
                        </a:rPr>
                        <a:t>Parkchester</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24130" algn="r">
                        <a:lnSpc>
                          <a:spcPct val="100000"/>
                        </a:lnSpc>
                        <a:spcBef>
                          <a:spcPts val="385"/>
                        </a:spcBef>
                      </a:pPr>
                      <a:r>
                        <a:rPr sz="900" dirty="0">
                          <a:latin typeface="Arial"/>
                          <a:cs typeface="Arial"/>
                        </a:rPr>
                        <a:t>0.066667</a:t>
                      </a:r>
                      <a:endParaRPr sz="900">
                        <a:latin typeface="Arial"/>
                        <a:cs typeface="Arial"/>
                      </a:endParaRPr>
                    </a:p>
                  </a:txBody>
                  <a:tcPr marL="0" marR="0" marT="48895" marB="0"/>
                </a:tc>
                <a:tc>
                  <a:txBody>
                    <a:bodyPr/>
                    <a:lstStyle/>
                    <a:p>
                      <a:pPr marL="9144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187672">
                <a:tc>
                  <a:txBody>
                    <a:bodyPr/>
                    <a:lstStyle/>
                    <a:p>
                      <a:pPr marL="31750">
                        <a:lnSpc>
                          <a:spcPts val="990"/>
                        </a:lnSpc>
                        <a:spcBef>
                          <a:spcPts val="385"/>
                        </a:spcBef>
                      </a:pPr>
                      <a:r>
                        <a:rPr sz="900" b="1" dirty="0">
                          <a:latin typeface="Arial"/>
                          <a:cs typeface="Arial"/>
                        </a:rPr>
                        <a:t>35</a:t>
                      </a:r>
                      <a:endParaRPr sz="900">
                        <a:latin typeface="Arial"/>
                        <a:cs typeface="Arial"/>
                      </a:endParaRPr>
                    </a:p>
                  </a:txBody>
                  <a:tcPr marL="0" marR="0" marT="48895" marB="0"/>
                </a:tc>
                <a:tc>
                  <a:txBody>
                    <a:bodyPr/>
                    <a:lstStyle/>
                    <a:p>
                      <a:pPr marR="77470" algn="r">
                        <a:lnSpc>
                          <a:spcPts val="990"/>
                        </a:lnSpc>
                        <a:spcBef>
                          <a:spcPts val="385"/>
                        </a:spcBef>
                      </a:pPr>
                      <a:r>
                        <a:rPr sz="900" dirty="0">
                          <a:latin typeface="Arial"/>
                          <a:cs typeface="Arial"/>
                        </a:rPr>
                        <a:t>Pelham</a:t>
                      </a:r>
                      <a:r>
                        <a:rPr sz="900" spc="-100" dirty="0">
                          <a:latin typeface="Arial"/>
                          <a:cs typeface="Arial"/>
                        </a:rPr>
                        <a:t> </a:t>
                      </a:r>
                      <a:r>
                        <a:rPr sz="900" dirty="0">
                          <a:latin typeface="Arial"/>
                          <a:cs typeface="Arial"/>
                        </a:rPr>
                        <a:t>Bay</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24130"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91440">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ts val="990"/>
                        </a:lnSpc>
                        <a:spcBef>
                          <a:spcPts val="385"/>
                        </a:spcBef>
                      </a:pPr>
                      <a:r>
                        <a:rPr sz="900" dirty="0">
                          <a:latin typeface="Arial"/>
                          <a:cs typeface="Arial"/>
                        </a:rPr>
                        <a:t>0.00000</a:t>
                      </a:r>
                      <a:endParaRPr sz="900">
                        <a:latin typeface="Arial"/>
                        <a:cs typeface="Arial"/>
                      </a:endParaRPr>
                    </a:p>
                  </a:txBody>
                  <a:tcPr marL="0" marR="0" marT="48895" marB="0"/>
                </a:tc>
              </a:tr>
            </a:tbl>
          </a:graphicData>
        </a:graphic>
      </p:graphicFrame>
      <p:sp>
        <p:nvSpPr>
          <p:cNvPr id="20" name="object 20"/>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110</a:t>
            </a:fld>
            <a:r>
              <a:rPr spc="-5" dirty="0"/>
              <a:t>/129</a:t>
            </a:r>
          </a:p>
        </p:txBody>
      </p:sp>
      <p:sp>
        <p:nvSpPr>
          <p:cNvPr id="16" name="object 16"/>
          <p:cNvSpPr txBox="1"/>
          <p:nvPr/>
        </p:nvSpPr>
        <p:spPr>
          <a:xfrm>
            <a:off x="2104924" y="2565420"/>
            <a:ext cx="4641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Gardens</a:t>
            </a:r>
            <a:endParaRPr sz="900">
              <a:latin typeface="Arial"/>
              <a:cs typeface="Arial"/>
            </a:endParaRPr>
          </a:p>
        </p:txBody>
      </p:sp>
      <p:graphicFrame>
        <p:nvGraphicFramePr>
          <p:cNvPr id="17" name="object 17"/>
          <p:cNvGraphicFramePr>
            <a:graphicFrameLocks noGrp="1"/>
          </p:cNvGraphicFramePr>
          <p:nvPr/>
        </p:nvGraphicFramePr>
        <p:xfrm>
          <a:off x="1501724" y="2522272"/>
          <a:ext cx="5756908" cy="4309166"/>
        </p:xfrm>
        <a:graphic>
          <a:graphicData uri="http://schemas.openxmlformats.org/drawingml/2006/table">
            <a:tbl>
              <a:tblPr firstRow="1" bandRow="1">
                <a:tableStyleId>{2D5ABB26-0587-4C30-8999-92F81FD0307C}</a:tableStyleId>
              </a:tblPr>
              <a:tblGrid>
                <a:gridCol w="225425"/>
                <a:gridCol w="1111250"/>
                <a:gridCol w="627380"/>
                <a:gridCol w="714375"/>
                <a:gridCol w="657224"/>
                <a:gridCol w="657225"/>
                <a:gridCol w="657225"/>
                <a:gridCol w="600075"/>
                <a:gridCol w="506729"/>
              </a:tblGrid>
              <a:tr h="127694">
                <a:tc gridSpan="3">
                  <a:txBody>
                    <a:bodyPr/>
                    <a:lstStyle/>
                    <a:p>
                      <a:pPr marL="31750">
                        <a:lnSpc>
                          <a:spcPts val="905"/>
                        </a:lnSpc>
                        <a:tabLst>
                          <a:tab pos="666115" algn="l"/>
                          <a:tab pos="1367790" algn="l"/>
                        </a:tabLst>
                      </a:pPr>
                      <a:r>
                        <a:rPr sz="900" b="1" dirty="0">
                          <a:latin typeface="Arial"/>
                          <a:cs typeface="Arial"/>
                        </a:rPr>
                        <a:t>36	</a:t>
                      </a:r>
                      <a:r>
                        <a:rPr sz="1350" baseline="30864" dirty="0">
                          <a:latin typeface="Arial"/>
                          <a:cs typeface="Arial"/>
                        </a:rPr>
                        <a:t>Pelham	</a:t>
                      </a:r>
                      <a:r>
                        <a:rPr sz="900" dirty="0">
                          <a:latin typeface="Arial"/>
                          <a:cs typeface="Arial"/>
                        </a:rPr>
                        <a:t>0.000000</a:t>
                      </a:r>
                      <a:endParaRPr sz="900">
                        <a:latin typeface="Arial"/>
                        <a:cs typeface="Arial"/>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111125" algn="r">
                        <a:lnSpc>
                          <a:spcPts val="905"/>
                        </a:lnSpc>
                      </a:pPr>
                      <a:r>
                        <a:rPr sz="900" dirty="0">
                          <a:latin typeface="Arial"/>
                          <a:cs typeface="Arial"/>
                        </a:rPr>
                        <a:t>0.000000</a:t>
                      </a:r>
                      <a:endParaRPr sz="900">
                        <a:latin typeface="Arial"/>
                        <a:cs typeface="Arial"/>
                      </a:endParaRPr>
                    </a:p>
                  </a:txBody>
                  <a:tcPr marL="0" marR="0" marT="0" marB="0"/>
                </a:tc>
                <a:tc>
                  <a:txBody>
                    <a:bodyPr/>
                    <a:lstStyle/>
                    <a:p>
                      <a:pPr marR="53975" algn="r">
                        <a:lnSpc>
                          <a:spcPts val="905"/>
                        </a:lnSpc>
                      </a:pPr>
                      <a:r>
                        <a:rPr sz="900" dirty="0">
                          <a:latin typeface="Arial"/>
                          <a:cs typeface="Arial"/>
                        </a:rPr>
                        <a:t>0.045455</a:t>
                      </a:r>
                      <a:endParaRPr sz="900">
                        <a:latin typeface="Arial"/>
                        <a:cs typeface="Arial"/>
                      </a:endParaRPr>
                    </a:p>
                  </a:txBody>
                  <a:tcPr marL="0" marR="0" marT="0" marB="0"/>
                </a:tc>
                <a:tc>
                  <a:txBody>
                    <a:bodyPr/>
                    <a:lstStyle/>
                    <a:p>
                      <a:pPr marL="61594">
                        <a:lnSpc>
                          <a:spcPts val="905"/>
                        </a:lnSpc>
                      </a:pPr>
                      <a:r>
                        <a:rPr sz="900" dirty="0">
                          <a:latin typeface="Arial"/>
                          <a:cs typeface="Arial"/>
                        </a:rPr>
                        <a:t>0.000000</a:t>
                      </a:r>
                      <a:endParaRPr sz="900">
                        <a:latin typeface="Arial"/>
                        <a:cs typeface="Arial"/>
                      </a:endParaRPr>
                    </a:p>
                  </a:txBody>
                  <a:tcPr marL="0" marR="0" marT="0" marB="0"/>
                </a:tc>
                <a:tc>
                  <a:txBody>
                    <a:bodyPr/>
                    <a:lstStyle/>
                    <a:p>
                      <a:pPr marR="53975" algn="r">
                        <a:lnSpc>
                          <a:spcPts val="905"/>
                        </a:lnSpc>
                      </a:pPr>
                      <a:r>
                        <a:rPr sz="900" dirty="0">
                          <a:latin typeface="Arial"/>
                          <a:cs typeface="Arial"/>
                        </a:rPr>
                        <a:t>0.000000</a:t>
                      </a:r>
                      <a:endParaRPr sz="900">
                        <a:latin typeface="Arial"/>
                        <a:cs typeface="Arial"/>
                      </a:endParaRPr>
                    </a:p>
                  </a:txBody>
                  <a:tcPr marL="0" marR="0" marT="0" marB="0"/>
                </a:tc>
                <a:tc>
                  <a:txBody>
                    <a:bodyPr/>
                    <a:lstStyle/>
                    <a:p>
                      <a:pPr algn="ctr">
                        <a:lnSpc>
                          <a:spcPts val="905"/>
                        </a:lnSpc>
                      </a:pPr>
                      <a:r>
                        <a:rPr sz="900" dirty="0">
                          <a:latin typeface="Arial"/>
                          <a:cs typeface="Arial"/>
                        </a:rPr>
                        <a:t>0.000000</a:t>
                      </a:r>
                      <a:endParaRPr sz="900">
                        <a:latin typeface="Arial"/>
                        <a:cs typeface="Arial"/>
                      </a:endParaRPr>
                    </a:p>
                  </a:txBody>
                  <a:tcPr marL="0" marR="0" marT="0" marB="0"/>
                </a:tc>
                <a:tc>
                  <a:txBody>
                    <a:bodyPr/>
                    <a:lstStyle/>
                    <a:p>
                      <a:pPr marL="29845" algn="ctr">
                        <a:lnSpc>
                          <a:spcPts val="905"/>
                        </a:lnSpc>
                      </a:pPr>
                      <a:r>
                        <a:rPr sz="900" dirty="0">
                          <a:latin typeface="Arial"/>
                          <a:cs typeface="Arial"/>
                        </a:rPr>
                        <a:t>0.00000</a:t>
                      </a:r>
                      <a:endParaRPr sz="900">
                        <a:latin typeface="Arial"/>
                        <a:cs typeface="Arial"/>
                      </a:endParaRPr>
                    </a:p>
                  </a:txBody>
                  <a:tcPr marL="0" marR="0" marT="0" marB="0"/>
                </a:tc>
              </a:tr>
              <a:tr h="319980">
                <a:tc gridSpan="3">
                  <a:txBody>
                    <a:bodyPr/>
                    <a:lstStyle/>
                    <a:p>
                      <a:pPr>
                        <a:lnSpc>
                          <a:spcPct val="100000"/>
                        </a:lnSpc>
                        <a:spcBef>
                          <a:spcPts val="10"/>
                        </a:spcBef>
                      </a:pPr>
                      <a:endParaRPr sz="1650">
                        <a:latin typeface="Times New Roman"/>
                        <a:cs typeface="Times New Roman"/>
                      </a:endParaRPr>
                    </a:p>
                    <a:p>
                      <a:pPr marL="31750">
                        <a:lnSpc>
                          <a:spcPts val="509"/>
                        </a:lnSpc>
                        <a:tabLst>
                          <a:tab pos="666115" algn="l"/>
                          <a:tab pos="1367790" algn="l"/>
                        </a:tabLst>
                      </a:pPr>
                      <a:r>
                        <a:rPr sz="900" b="1" dirty="0">
                          <a:latin typeface="Arial"/>
                          <a:cs typeface="Arial"/>
                        </a:rPr>
                        <a:t>37	</a:t>
                      </a:r>
                      <a:r>
                        <a:rPr sz="1350" baseline="30864" dirty="0">
                          <a:latin typeface="Arial"/>
                          <a:cs typeface="Arial"/>
                        </a:rPr>
                        <a:t>Pelham	</a:t>
                      </a:r>
                      <a:r>
                        <a:rPr sz="900" dirty="0">
                          <a:latin typeface="Arial"/>
                          <a:cs typeface="Arial"/>
                        </a:rPr>
                        <a:t>0.000000</a:t>
                      </a:r>
                      <a:endParaRPr sz="900">
                        <a:latin typeface="Arial"/>
                        <a:cs typeface="Arial"/>
                      </a:endParaRPr>
                    </a:p>
                  </a:txBody>
                  <a:tcPr marL="0" marR="0" marT="127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000">
                        <a:latin typeface="Times New Roman"/>
                        <a:cs typeface="Times New Roman"/>
                      </a:endParaRPr>
                    </a:p>
                    <a:p>
                      <a:pPr marR="111125" algn="r">
                        <a:lnSpc>
                          <a:spcPts val="509"/>
                        </a:lnSpc>
                        <a:spcBef>
                          <a:spcPts val="760"/>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000">
                        <a:latin typeface="Times New Roman"/>
                        <a:cs typeface="Times New Roman"/>
                      </a:endParaRPr>
                    </a:p>
                    <a:p>
                      <a:pPr marR="53975" algn="r">
                        <a:lnSpc>
                          <a:spcPts val="509"/>
                        </a:lnSpc>
                        <a:spcBef>
                          <a:spcPts val="760"/>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000">
                        <a:latin typeface="Times New Roman"/>
                        <a:cs typeface="Times New Roman"/>
                      </a:endParaRPr>
                    </a:p>
                    <a:p>
                      <a:pPr marL="61594">
                        <a:lnSpc>
                          <a:spcPts val="509"/>
                        </a:lnSpc>
                        <a:spcBef>
                          <a:spcPts val="760"/>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000">
                        <a:latin typeface="Times New Roman"/>
                        <a:cs typeface="Times New Roman"/>
                      </a:endParaRPr>
                    </a:p>
                    <a:p>
                      <a:pPr marR="53975" algn="r">
                        <a:lnSpc>
                          <a:spcPts val="509"/>
                        </a:lnSpc>
                        <a:spcBef>
                          <a:spcPts val="760"/>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000">
                        <a:latin typeface="Times New Roman"/>
                        <a:cs typeface="Times New Roman"/>
                      </a:endParaRPr>
                    </a:p>
                    <a:p>
                      <a:pPr algn="ctr">
                        <a:lnSpc>
                          <a:spcPts val="509"/>
                        </a:lnSpc>
                        <a:spcBef>
                          <a:spcPts val="760"/>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000">
                        <a:latin typeface="Times New Roman"/>
                        <a:cs typeface="Times New Roman"/>
                      </a:endParaRPr>
                    </a:p>
                    <a:p>
                      <a:pPr marL="29845" algn="ctr">
                        <a:lnSpc>
                          <a:spcPts val="509"/>
                        </a:lnSpc>
                        <a:spcBef>
                          <a:spcPts val="760"/>
                        </a:spcBef>
                      </a:pPr>
                      <a:r>
                        <a:rPr sz="900" dirty="0">
                          <a:latin typeface="Arial"/>
                          <a:cs typeface="Arial"/>
                        </a:rPr>
                        <a:t>0.00000</a:t>
                      </a:r>
                      <a:endParaRPr sz="900">
                        <a:latin typeface="Arial"/>
                        <a:cs typeface="Arial"/>
                      </a:endParaRPr>
                    </a:p>
                  </a:txBody>
                  <a:tcPr marL="0" marR="0" marT="0" marB="0"/>
                </a:tc>
              </a:tr>
              <a:tr h="187672">
                <a:tc>
                  <a:txBody>
                    <a:bodyPr/>
                    <a:lstStyle/>
                    <a:p>
                      <a:pPr>
                        <a:lnSpc>
                          <a:spcPct val="100000"/>
                        </a:lnSpc>
                      </a:pPr>
                      <a:endParaRPr sz="800">
                        <a:latin typeface="Times New Roman"/>
                        <a:cs typeface="Times New Roman"/>
                      </a:endParaRPr>
                    </a:p>
                  </a:txBody>
                  <a:tcPr marL="0" marR="0" marT="0" marB="0"/>
                </a:tc>
                <a:tc>
                  <a:txBody>
                    <a:bodyPr/>
                    <a:lstStyle/>
                    <a:p>
                      <a:pPr marR="274320" algn="r">
                        <a:lnSpc>
                          <a:spcPts val="994"/>
                        </a:lnSpc>
                      </a:pPr>
                      <a:r>
                        <a:rPr sz="900" dirty="0">
                          <a:latin typeface="Arial"/>
                          <a:cs typeface="Arial"/>
                        </a:rPr>
                        <a:t>Parkway</a:t>
                      </a:r>
                      <a:endParaRPr sz="900">
                        <a:latin typeface="Arial"/>
                        <a:cs typeface="Arial"/>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r>
              <a:tr h="247650">
                <a:tc>
                  <a:txBody>
                    <a:bodyPr/>
                    <a:lstStyle/>
                    <a:p>
                      <a:pPr marL="31750">
                        <a:lnSpc>
                          <a:spcPct val="100000"/>
                        </a:lnSpc>
                        <a:spcBef>
                          <a:spcPts val="385"/>
                        </a:spcBef>
                      </a:pPr>
                      <a:r>
                        <a:rPr sz="900" b="1" dirty="0">
                          <a:latin typeface="Arial"/>
                          <a:cs typeface="Arial"/>
                        </a:rPr>
                        <a:t>38</a:t>
                      </a:r>
                      <a:endParaRPr sz="900">
                        <a:latin typeface="Arial"/>
                        <a:cs typeface="Arial"/>
                      </a:endParaRPr>
                    </a:p>
                  </a:txBody>
                  <a:tcPr marL="0" marR="0" marT="48895" marB="0"/>
                </a:tc>
                <a:tc>
                  <a:txBody>
                    <a:bodyPr/>
                    <a:lstStyle/>
                    <a:p>
                      <a:pPr marR="274320" algn="r">
                        <a:lnSpc>
                          <a:spcPct val="100000"/>
                        </a:lnSpc>
                        <a:spcBef>
                          <a:spcPts val="385"/>
                        </a:spcBef>
                      </a:pPr>
                      <a:r>
                        <a:rPr sz="900" dirty="0">
                          <a:latin typeface="Arial"/>
                          <a:cs typeface="Arial"/>
                        </a:rPr>
                        <a:t>Port</a:t>
                      </a:r>
                      <a:r>
                        <a:rPr sz="900" spc="-100" dirty="0">
                          <a:latin typeface="Arial"/>
                          <a:cs typeface="Arial"/>
                        </a:rPr>
                        <a:t> </a:t>
                      </a:r>
                      <a:r>
                        <a:rPr sz="900" dirty="0">
                          <a:latin typeface="Arial"/>
                          <a:cs typeface="Arial"/>
                        </a:rPr>
                        <a:t>Morris</a:t>
                      </a:r>
                      <a:endParaRPr sz="900">
                        <a:latin typeface="Arial"/>
                        <a:cs typeface="Arial"/>
                      </a:endParaRPr>
                    </a:p>
                  </a:txBody>
                  <a:tcPr marL="0" marR="0" marT="48895" marB="0"/>
                </a:tc>
                <a:tc>
                  <a:txBody>
                    <a:bodyPr/>
                    <a:lstStyle/>
                    <a:p>
                      <a:pPr marL="3175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L="31750">
                        <a:lnSpc>
                          <a:spcPct val="100000"/>
                        </a:lnSpc>
                        <a:spcBef>
                          <a:spcPts val="385"/>
                        </a:spcBef>
                      </a:pPr>
                      <a:r>
                        <a:rPr sz="900" b="1" dirty="0">
                          <a:latin typeface="Arial"/>
                          <a:cs typeface="Arial"/>
                        </a:rPr>
                        <a:t>39</a:t>
                      </a:r>
                      <a:endParaRPr sz="900">
                        <a:latin typeface="Arial"/>
                        <a:cs typeface="Arial"/>
                      </a:endParaRPr>
                    </a:p>
                  </a:txBody>
                  <a:tcPr marL="0" marR="0" marT="48895" marB="0"/>
                </a:tc>
                <a:tc>
                  <a:txBody>
                    <a:bodyPr/>
                    <a:lstStyle/>
                    <a:p>
                      <a:pPr marR="274320" algn="r">
                        <a:lnSpc>
                          <a:spcPct val="100000"/>
                        </a:lnSpc>
                        <a:spcBef>
                          <a:spcPts val="385"/>
                        </a:spcBef>
                      </a:pPr>
                      <a:r>
                        <a:rPr sz="900" dirty="0">
                          <a:latin typeface="Arial"/>
                          <a:cs typeface="Arial"/>
                        </a:rPr>
                        <a:t>Riverdale</a:t>
                      </a:r>
                      <a:endParaRPr sz="900">
                        <a:latin typeface="Arial"/>
                        <a:cs typeface="Arial"/>
                      </a:endParaRPr>
                    </a:p>
                  </a:txBody>
                  <a:tcPr marL="0" marR="0" marT="48895" marB="0"/>
                </a:tc>
                <a:tc>
                  <a:txBody>
                    <a:bodyPr/>
                    <a:lstStyle/>
                    <a:p>
                      <a:pPr marL="3175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L="31750">
                        <a:lnSpc>
                          <a:spcPct val="100000"/>
                        </a:lnSpc>
                        <a:spcBef>
                          <a:spcPts val="385"/>
                        </a:spcBef>
                      </a:pPr>
                      <a:r>
                        <a:rPr sz="900" b="1" dirty="0">
                          <a:latin typeface="Arial"/>
                          <a:cs typeface="Arial"/>
                        </a:rPr>
                        <a:t>40</a:t>
                      </a:r>
                      <a:endParaRPr sz="900">
                        <a:latin typeface="Arial"/>
                        <a:cs typeface="Arial"/>
                      </a:endParaRPr>
                    </a:p>
                  </a:txBody>
                  <a:tcPr marL="0" marR="0" marT="48895" marB="0"/>
                </a:tc>
                <a:tc>
                  <a:txBody>
                    <a:bodyPr/>
                    <a:lstStyle/>
                    <a:p>
                      <a:pPr marR="274320" algn="r">
                        <a:lnSpc>
                          <a:spcPct val="100000"/>
                        </a:lnSpc>
                        <a:spcBef>
                          <a:spcPts val="385"/>
                        </a:spcBef>
                      </a:pPr>
                      <a:r>
                        <a:rPr sz="900" dirty="0">
                          <a:latin typeface="Arial"/>
                          <a:cs typeface="Arial"/>
                        </a:rPr>
                        <a:t>Schuylerville</a:t>
                      </a:r>
                      <a:endParaRPr sz="900">
                        <a:latin typeface="Arial"/>
                        <a:cs typeface="Arial"/>
                      </a:endParaRPr>
                    </a:p>
                  </a:txBody>
                  <a:tcPr marL="0" marR="0" marT="48895" marB="0"/>
                </a:tc>
                <a:tc>
                  <a:txBody>
                    <a:bodyPr/>
                    <a:lstStyle/>
                    <a:p>
                      <a:pPr marL="3175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0.058824</a:t>
                      </a:r>
                      <a:endParaRPr sz="900">
                        <a:latin typeface="Arial"/>
                        <a:cs typeface="Arial"/>
                      </a:endParaRPr>
                    </a:p>
                  </a:txBody>
                  <a:tcPr marL="0" marR="0" marT="48895" marB="0"/>
                </a:tc>
                <a:tc>
                  <a:txBody>
                    <a:bodyPr/>
                    <a:lstStyle/>
                    <a:p>
                      <a:pPr marL="61594">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L="31750">
                        <a:lnSpc>
                          <a:spcPct val="100000"/>
                        </a:lnSpc>
                        <a:spcBef>
                          <a:spcPts val="385"/>
                        </a:spcBef>
                      </a:pPr>
                      <a:r>
                        <a:rPr sz="900" b="1" dirty="0">
                          <a:latin typeface="Arial"/>
                          <a:cs typeface="Arial"/>
                        </a:rPr>
                        <a:t>41</a:t>
                      </a:r>
                      <a:endParaRPr sz="900">
                        <a:latin typeface="Arial"/>
                        <a:cs typeface="Arial"/>
                      </a:endParaRPr>
                    </a:p>
                  </a:txBody>
                  <a:tcPr marL="0" marR="0" marT="48895" marB="0"/>
                </a:tc>
                <a:tc>
                  <a:txBody>
                    <a:bodyPr/>
                    <a:lstStyle/>
                    <a:p>
                      <a:pPr marR="274320" algn="r">
                        <a:lnSpc>
                          <a:spcPct val="100000"/>
                        </a:lnSpc>
                        <a:spcBef>
                          <a:spcPts val="385"/>
                        </a:spcBef>
                      </a:pPr>
                      <a:r>
                        <a:rPr sz="900" dirty="0">
                          <a:latin typeface="Arial"/>
                          <a:cs typeface="Arial"/>
                        </a:rPr>
                        <a:t>Soundview</a:t>
                      </a:r>
                      <a:endParaRPr sz="900">
                        <a:latin typeface="Arial"/>
                        <a:cs typeface="Arial"/>
                      </a:endParaRPr>
                    </a:p>
                  </a:txBody>
                  <a:tcPr marL="0" marR="0" marT="48895" marB="0"/>
                </a:tc>
                <a:tc>
                  <a:txBody>
                    <a:bodyPr/>
                    <a:lstStyle/>
                    <a:p>
                      <a:pPr marL="3175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L="31750">
                        <a:lnSpc>
                          <a:spcPct val="100000"/>
                        </a:lnSpc>
                        <a:spcBef>
                          <a:spcPts val="385"/>
                        </a:spcBef>
                      </a:pPr>
                      <a:r>
                        <a:rPr sz="900" b="1" dirty="0">
                          <a:latin typeface="Arial"/>
                          <a:cs typeface="Arial"/>
                        </a:rPr>
                        <a:t>42</a:t>
                      </a:r>
                      <a:endParaRPr sz="900">
                        <a:latin typeface="Arial"/>
                        <a:cs typeface="Arial"/>
                      </a:endParaRPr>
                    </a:p>
                  </a:txBody>
                  <a:tcPr marL="0" marR="0" marT="48895" marB="0"/>
                </a:tc>
                <a:tc>
                  <a:txBody>
                    <a:bodyPr/>
                    <a:lstStyle/>
                    <a:p>
                      <a:pPr marR="274320" algn="r">
                        <a:lnSpc>
                          <a:spcPct val="100000"/>
                        </a:lnSpc>
                        <a:spcBef>
                          <a:spcPts val="385"/>
                        </a:spcBef>
                      </a:pPr>
                      <a:r>
                        <a:rPr sz="900" dirty="0">
                          <a:latin typeface="Arial"/>
                          <a:cs typeface="Arial"/>
                        </a:rPr>
                        <a:t>Spuyten</a:t>
                      </a:r>
                      <a:r>
                        <a:rPr sz="900" spc="-100" dirty="0">
                          <a:latin typeface="Arial"/>
                          <a:cs typeface="Arial"/>
                        </a:rPr>
                        <a:t> </a:t>
                      </a:r>
                      <a:r>
                        <a:rPr sz="900" dirty="0">
                          <a:latin typeface="Arial"/>
                          <a:cs typeface="Arial"/>
                        </a:rPr>
                        <a:t>Duyvil</a:t>
                      </a:r>
                      <a:endParaRPr sz="900">
                        <a:latin typeface="Arial"/>
                        <a:cs typeface="Arial"/>
                      </a:endParaRPr>
                    </a:p>
                  </a:txBody>
                  <a:tcPr marL="0" marR="0" marT="48895" marB="0"/>
                </a:tc>
                <a:tc>
                  <a:txBody>
                    <a:bodyPr/>
                    <a:lstStyle/>
                    <a:p>
                      <a:pPr marL="3175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L="31750">
                        <a:lnSpc>
                          <a:spcPct val="100000"/>
                        </a:lnSpc>
                        <a:spcBef>
                          <a:spcPts val="385"/>
                        </a:spcBef>
                      </a:pPr>
                      <a:r>
                        <a:rPr sz="900" b="1" dirty="0">
                          <a:latin typeface="Arial"/>
                          <a:cs typeface="Arial"/>
                        </a:rPr>
                        <a:t>43</a:t>
                      </a:r>
                      <a:endParaRPr sz="900">
                        <a:latin typeface="Arial"/>
                        <a:cs typeface="Arial"/>
                      </a:endParaRPr>
                    </a:p>
                  </a:txBody>
                  <a:tcPr marL="0" marR="0" marT="48895" marB="0"/>
                </a:tc>
                <a:tc>
                  <a:txBody>
                    <a:bodyPr/>
                    <a:lstStyle/>
                    <a:p>
                      <a:pPr marR="274320" algn="r">
                        <a:lnSpc>
                          <a:spcPct val="100000"/>
                        </a:lnSpc>
                        <a:spcBef>
                          <a:spcPts val="385"/>
                        </a:spcBef>
                      </a:pPr>
                      <a:r>
                        <a:rPr sz="900" dirty="0">
                          <a:latin typeface="Arial"/>
                          <a:cs typeface="Arial"/>
                        </a:rPr>
                        <a:t>Throgs</a:t>
                      </a:r>
                      <a:r>
                        <a:rPr sz="900" spc="-100" dirty="0">
                          <a:latin typeface="Arial"/>
                          <a:cs typeface="Arial"/>
                        </a:rPr>
                        <a:t> </a:t>
                      </a:r>
                      <a:r>
                        <a:rPr sz="900" dirty="0">
                          <a:latin typeface="Arial"/>
                          <a:cs typeface="Arial"/>
                        </a:rPr>
                        <a:t>Neck</a:t>
                      </a:r>
                      <a:endParaRPr sz="900">
                        <a:latin typeface="Arial"/>
                        <a:cs typeface="Arial"/>
                      </a:endParaRPr>
                    </a:p>
                  </a:txBody>
                  <a:tcPr marL="0" marR="0" marT="48895" marB="0"/>
                </a:tc>
                <a:tc>
                  <a:txBody>
                    <a:bodyPr/>
                    <a:lstStyle/>
                    <a:p>
                      <a:pPr marL="3175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0.100000</a:t>
                      </a:r>
                      <a:endParaRPr sz="900">
                        <a:latin typeface="Arial"/>
                        <a:cs typeface="Arial"/>
                      </a:endParaRPr>
                    </a:p>
                  </a:txBody>
                  <a:tcPr marL="0" marR="0" marT="48895" marB="0"/>
                </a:tc>
                <a:tc>
                  <a:txBody>
                    <a:bodyPr/>
                    <a:lstStyle/>
                    <a:p>
                      <a:pPr marL="61594">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187672">
                <a:tc>
                  <a:txBody>
                    <a:bodyPr/>
                    <a:lstStyle/>
                    <a:p>
                      <a:pPr marL="31750">
                        <a:lnSpc>
                          <a:spcPts val="990"/>
                        </a:lnSpc>
                        <a:spcBef>
                          <a:spcPts val="385"/>
                        </a:spcBef>
                      </a:pPr>
                      <a:r>
                        <a:rPr sz="900" b="1" dirty="0">
                          <a:latin typeface="Arial"/>
                          <a:cs typeface="Arial"/>
                        </a:rPr>
                        <a:t>44</a:t>
                      </a:r>
                      <a:endParaRPr sz="900">
                        <a:latin typeface="Arial"/>
                        <a:cs typeface="Arial"/>
                      </a:endParaRPr>
                    </a:p>
                  </a:txBody>
                  <a:tcPr marL="0" marR="0" marT="48895" marB="0"/>
                </a:tc>
                <a:tc>
                  <a:txBody>
                    <a:bodyPr/>
                    <a:lstStyle/>
                    <a:p>
                      <a:pPr marR="274320" algn="r">
                        <a:lnSpc>
                          <a:spcPts val="990"/>
                        </a:lnSpc>
                        <a:spcBef>
                          <a:spcPts val="385"/>
                        </a:spcBef>
                      </a:pPr>
                      <a:r>
                        <a:rPr sz="900" dirty="0">
                          <a:latin typeface="Arial"/>
                          <a:cs typeface="Arial"/>
                        </a:rPr>
                        <a:t>Unionport</a:t>
                      </a:r>
                      <a:endParaRPr sz="900">
                        <a:latin typeface="Arial"/>
                        <a:cs typeface="Arial"/>
                      </a:endParaRPr>
                    </a:p>
                  </a:txBody>
                  <a:tcPr marL="0" marR="0" marT="48895" marB="0"/>
                </a:tc>
                <a:tc>
                  <a:txBody>
                    <a:bodyPr/>
                    <a:lstStyle/>
                    <a:p>
                      <a:pPr marL="31750">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ts val="990"/>
                        </a:lnSpc>
                        <a:spcBef>
                          <a:spcPts val="385"/>
                        </a:spcBef>
                      </a:pPr>
                      <a:r>
                        <a:rPr sz="900" dirty="0">
                          <a:latin typeface="Arial"/>
                          <a:cs typeface="Arial"/>
                        </a:rPr>
                        <a:t>0.00000</a:t>
                      </a:r>
                      <a:endParaRPr sz="900">
                        <a:latin typeface="Arial"/>
                        <a:cs typeface="Arial"/>
                      </a:endParaRPr>
                    </a:p>
                  </a:txBody>
                  <a:tcPr marL="0" marR="0" marT="48895" marB="0"/>
                </a:tc>
              </a:tr>
              <a:tr h="440977">
                <a:tc>
                  <a:txBody>
                    <a:bodyPr/>
                    <a:lstStyle/>
                    <a:p>
                      <a:pPr>
                        <a:lnSpc>
                          <a:spcPct val="100000"/>
                        </a:lnSpc>
                      </a:pPr>
                      <a:endParaRPr sz="1200">
                        <a:latin typeface="Times New Roman"/>
                        <a:cs typeface="Times New Roman"/>
                      </a:endParaRPr>
                    </a:p>
                    <a:p>
                      <a:pPr marL="31750">
                        <a:lnSpc>
                          <a:spcPct val="100000"/>
                        </a:lnSpc>
                        <a:spcBef>
                          <a:spcPts val="5"/>
                        </a:spcBef>
                      </a:pPr>
                      <a:r>
                        <a:rPr sz="900" b="1" dirty="0">
                          <a:latin typeface="Arial"/>
                          <a:cs typeface="Arial"/>
                        </a:rPr>
                        <a:t>45</a:t>
                      </a:r>
                      <a:endParaRPr sz="900">
                        <a:latin typeface="Arial"/>
                        <a:cs typeface="Arial"/>
                      </a:endParaRPr>
                    </a:p>
                  </a:txBody>
                  <a:tcPr marL="0" marR="0" marT="0" marB="0"/>
                </a:tc>
                <a:tc>
                  <a:txBody>
                    <a:bodyPr/>
                    <a:lstStyle/>
                    <a:p>
                      <a:pPr>
                        <a:lnSpc>
                          <a:spcPct val="100000"/>
                        </a:lnSpc>
                        <a:spcBef>
                          <a:spcPts val="55"/>
                        </a:spcBef>
                      </a:pPr>
                      <a:endParaRPr sz="750">
                        <a:latin typeface="Times New Roman"/>
                        <a:cs typeface="Times New Roman"/>
                      </a:endParaRPr>
                    </a:p>
                    <a:p>
                      <a:pPr marL="440690" marR="274320" indent="-114300">
                        <a:lnSpc>
                          <a:spcPts val="1050"/>
                        </a:lnSpc>
                      </a:pPr>
                      <a:r>
                        <a:rPr sz="900" dirty="0">
                          <a:latin typeface="Arial"/>
                          <a:cs typeface="Arial"/>
                        </a:rPr>
                        <a:t>University  Heights</a:t>
                      </a:r>
                      <a:endParaRPr sz="900">
                        <a:latin typeface="Arial"/>
                        <a:cs typeface="Arial"/>
                      </a:endParaRPr>
                    </a:p>
                  </a:txBody>
                  <a:tcPr marL="0" marR="0" marT="6985" marB="0"/>
                </a:tc>
                <a:tc>
                  <a:txBody>
                    <a:bodyPr/>
                    <a:lstStyle/>
                    <a:p>
                      <a:pPr>
                        <a:lnSpc>
                          <a:spcPct val="100000"/>
                        </a:lnSpc>
                      </a:pPr>
                      <a:endParaRPr sz="1200">
                        <a:latin typeface="Times New Roman"/>
                        <a:cs typeface="Times New Roman"/>
                      </a:endParaRPr>
                    </a:p>
                    <a:p>
                      <a:pPr marL="31750">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11125" algn="r">
                        <a:lnSpc>
                          <a:spcPct val="100000"/>
                        </a:lnSpc>
                        <a:spcBef>
                          <a:spcPts val="5"/>
                        </a:spcBef>
                      </a:pPr>
                      <a:r>
                        <a:rPr sz="900" dirty="0">
                          <a:latin typeface="Arial"/>
                          <a:cs typeface="Arial"/>
                        </a:rPr>
                        <a:t>0.043478</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61594">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algn="ct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9845" algn="ctr">
                        <a:lnSpc>
                          <a:spcPct val="100000"/>
                        </a:lnSpc>
                        <a:spcBef>
                          <a:spcPts val="5"/>
                        </a:spcBef>
                      </a:pPr>
                      <a:r>
                        <a:rPr sz="900" dirty="0">
                          <a:latin typeface="Arial"/>
                          <a:cs typeface="Arial"/>
                        </a:rPr>
                        <a:t>0.00000</a:t>
                      </a:r>
                      <a:endParaRPr sz="900">
                        <a:latin typeface="Arial"/>
                        <a:cs typeface="Arial"/>
                      </a:endParaRPr>
                    </a:p>
                  </a:txBody>
                  <a:tcPr marL="0" marR="0" marT="0" marB="0"/>
                </a:tc>
              </a:tr>
              <a:tr h="247650">
                <a:tc>
                  <a:txBody>
                    <a:bodyPr/>
                    <a:lstStyle/>
                    <a:p>
                      <a:pPr marL="31750">
                        <a:lnSpc>
                          <a:spcPct val="100000"/>
                        </a:lnSpc>
                        <a:spcBef>
                          <a:spcPts val="385"/>
                        </a:spcBef>
                      </a:pPr>
                      <a:r>
                        <a:rPr sz="900" b="1" dirty="0">
                          <a:latin typeface="Arial"/>
                          <a:cs typeface="Arial"/>
                        </a:rPr>
                        <a:t>46</a:t>
                      </a:r>
                      <a:endParaRPr sz="900">
                        <a:latin typeface="Arial"/>
                        <a:cs typeface="Arial"/>
                      </a:endParaRPr>
                    </a:p>
                  </a:txBody>
                  <a:tcPr marL="0" marR="0" marT="48895" marB="0"/>
                </a:tc>
                <a:tc>
                  <a:txBody>
                    <a:bodyPr/>
                    <a:lstStyle/>
                    <a:p>
                      <a:pPr marR="274320" algn="r">
                        <a:lnSpc>
                          <a:spcPct val="100000"/>
                        </a:lnSpc>
                        <a:spcBef>
                          <a:spcPts val="385"/>
                        </a:spcBef>
                      </a:pPr>
                      <a:r>
                        <a:rPr sz="900" spc="-25" dirty="0">
                          <a:latin typeface="Arial"/>
                          <a:cs typeface="Arial"/>
                        </a:rPr>
                        <a:t>Van</a:t>
                      </a:r>
                      <a:r>
                        <a:rPr sz="900" spc="-95" dirty="0">
                          <a:latin typeface="Arial"/>
                          <a:cs typeface="Arial"/>
                        </a:rPr>
                        <a:t> </a:t>
                      </a:r>
                      <a:r>
                        <a:rPr sz="900" dirty="0">
                          <a:latin typeface="Arial"/>
                          <a:cs typeface="Arial"/>
                        </a:rPr>
                        <a:t>Nest</a:t>
                      </a:r>
                      <a:endParaRPr sz="900">
                        <a:latin typeface="Arial"/>
                        <a:cs typeface="Arial"/>
                      </a:endParaRPr>
                    </a:p>
                  </a:txBody>
                  <a:tcPr marL="0" marR="0" marT="48895" marB="0"/>
                </a:tc>
                <a:tc>
                  <a:txBody>
                    <a:bodyPr/>
                    <a:lstStyle/>
                    <a:p>
                      <a:pPr marL="3175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247650">
                <a:tc>
                  <a:txBody>
                    <a:bodyPr/>
                    <a:lstStyle/>
                    <a:p>
                      <a:pPr marL="31750">
                        <a:lnSpc>
                          <a:spcPct val="100000"/>
                        </a:lnSpc>
                        <a:spcBef>
                          <a:spcPts val="385"/>
                        </a:spcBef>
                      </a:pPr>
                      <a:r>
                        <a:rPr sz="900" b="1" dirty="0">
                          <a:latin typeface="Arial"/>
                          <a:cs typeface="Arial"/>
                        </a:rPr>
                        <a:t>47</a:t>
                      </a:r>
                      <a:endParaRPr sz="900">
                        <a:latin typeface="Arial"/>
                        <a:cs typeface="Arial"/>
                      </a:endParaRPr>
                    </a:p>
                  </a:txBody>
                  <a:tcPr marL="0" marR="0" marT="48895" marB="0"/>
                </a:tc>
                <a:tc>
                  <a:txBody>
                    <a:bodyPr/>
                    <a:lstStyle/>
                    <a:p>
                      <a:pPr marR="274320" algn="r">
                        <a:lnSpc>
                          <a:spcPct val="100000"/>
                        </a:lnSpc>
                        <a:spcBef>
                          <a:spcPts val="385"/>
                        </a:spcBef>
                      </a:pPr>
                      <a:r>
                        <a:rPr sz="900" spc="-35" dirty="0">
                          <a:latin typeface="Arial"/>
                          <a:cs typeface="Arial"/>
                        </a:rPr>
                        <a:t>W</a:t>
                      </a:r>
                      <a:r>
                        <a:rPr sz="900" dirty="0">
                          <a:latin typeface="Arial"/>
                          <a:cs typeface="Arial"/>
                        </a:rPr>
                        <a:t>akefield</a:t>
                      </a:r>
                      <a:endParaRPr sz="900">
                        <a:latin typeface="Arial"/>
                        <a:cs typeface="Arial"/>
                      </a:endParaRPr>
                    </a:p>
                  </a:txBody>
                  <a:tcPr marL="0" marR="0" marT="48895" marB="0"/>
                </a:tc>
                <a:tc>
                  <a:txBody>
                    <a:bodyPr/>
                    <a:lstStyle/>
                    <a:p>
                      <a:pPr marL="3175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187672">
                <a:tc>
                  <a:txBody>
                    <a:bodyPr/>
                    <a:lstStyle/>
                    <a:p>
                      <a:pPr marL="31750">
                        <a:lnSpc>
                          <a:spcPts val="990"/>
                        </a:lnSpc>
                        <a:spcBef>
                          <a:spcPts val="385"/>
                        </a:spcBef>
                      </a:pPr>
                      <a:r>
                        <a:rPr sz="900" b="1" dirty="0">
                          <a:latin typeface="Arial"/>
                          <a:cs typeface="Arial"/>
                        </a:rPr>
                        <a:t>48</a:t>
                      </a:r>
                      <a:endParaRPr sz="900">
                        <a:latin typeface="Arial"/>
                        <a:cs typeface="Arial"/>
                      </a:endParaRPr>
                    </a:p>
                  </a:txBody>
                  <a:tcPr marL="0" marR="0" marT="48895" marB="0"/>
                </a:tc>
                <a:tc>
                  <a:txBody>
                    <a:bodyPr/>
                    <a:lstStyle/>
                    <a:p>
                      <a:pPr marR="274320" algn="r">
                        <a:lnSpc>
                          <a:spcPts val="990"/>
                        </a:lnSpc>
                        <a:spcBef>
                          <a:spcPts val="385"/>
                        </a:spcBef>
                      </a:pPr>
                      <a:r>
                        <a:rPr sz="900" spc="-5" dirty="0">
                          <a:latin typeface="Arial"/>
                          <a:cs typeface="Arial"/>
                        </a:rPr>
                        <a:t>West</a:t>
                      </a:r>
                      <a:r>
                        <a:rPr sz="900" spc="-100" dirty="0">
                          <a:latin typeface="Arial"/>
                          <a:cs typeface="Arial"/>
                        </a:rPr>
                        <a:t> </a:t>
                      </a:r>
                      <a:r>
                        <a:rPr sz="900" dirty="0">
                          <a:latin typeface="Arial"/>
                          <a:cs typeface="Arial"/>
                        </a:rPr>
                        <a:t>Farms</a:t>
                      </a:r>
                      <a:endParaRPr sz="900">
                        <a:latin typeface="Arial"/>
                        <a:cs typeface="Arial"/>
                      </a:endParaRPr>
                    </a:p>
                  </a:txBody>
                  <a:tcPr marL="0" marR="0" marT="48895" marB="0"/>
                </a:tc>
                <a:tc>
                  <a:txBody>
                    <a:bodyPr/>
                    <a:lstStyle/>
                    <a:p>
                      <a:pPr marL="31750">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ts val="990"/>
                        </a:lnSpc>
                        <a:spcBef>
                          <a:spcPts val="385"/>
                        </a:spcBef>
                      </a:pPr>
                      <a:r>
                        <a:rPr sz="900" dirty="0">
                          <a:latin typeface="Arial"/>
                          <a:cs typeface="Arial"/>
                        </a:rPr>
                        <a:t>0.047619</a:t>
                      </a:r>
                      <a:endParaRPr sz="900">
                        <a:latin typeface="Arial"/>
                        <a:cs typeface="Arial"/>
                      </a:endParaRPr>
                    </a:p>
                  </a:txBody>
                  <a:tcPr marL="0" marR="0" marT="48895" marB="0"/>
                </a:tc>
                <a:tc>
                  <a:txBody>
                    <a:bodyPr/>
                    <a:lstStyle/>
                    <a:p>
                      <a:pPr marL="29845" algn="ctr">
                        <a:lnSpc>
                          <a:spcPts val="990"/>
                        </a:lnSpc>
                        <a:spcBef>
                          <a:spcPts val="385"/>
                        </a:spcBef>
                      </a:pPr>
                      <a:r>
                        <a:rPr sz="900" dirty="0">
                          <a:latin typeface="Arial"/>
                          <a:cs typeface="Arial"/>
                        </a:rPr>
                        <a:t>0.00000</a:t>
                      </a:r>
                      <a:endParaRPr sz="900">
                        <a:latin typeface="Arial"/>
                        <a:cs typeface="Arial"/>
                      </a:endParaRPr>
                    </a:p>
                  </a:txBody>
                  <a:tcPr marL="0" marR="0" marT="48895" marB="0"/>
                </a:tc>
              </a:tr>
              <a:tr h="440977">
                <a:tc>
                  <a:txBody>
                    <a:bodyPr/>
                    <a:lstStyle/>
                    <a:p>
                      <a:pPr>
                        <a:lnSpc>
                          <a:spcPct val="100000"/>
                        </a:lnSpc>
                      </a:pPr>
                      <a:endParaRPr sz="1200">
                        <a:latin typeface="Times New Roman"/>
                        <a:cs typeface="Times New Roman"/>
                      </a:endParaRPr>
                    </a:p>
                    <a:p>
                      <a:pPr marL="31750">
                        <a:lnSpc>
                          <a:spcPct val="100000"/>
                        </a:lnSpc>
                        <a:spcBef>
                          <a:spcPts val="5"/>
                        </a:spcBef>
                      </a:pPr>
                      <a:r>
                        <a:rPr sz="900" b="1" dirty="0">
                          <a:latin typeface="Arial"/>
                          <a:cs typeface="Arial"/>
                        </a:rPr>
                        <a:t>49</a:t>
                      </a:r>
                      <a:endParaRPr sz="900">
                        <a:latin typeface="Arial"/>
                        <a:cs typeface="Arial"/>
                      </a:endParaRPr>
                    </a:p>
                  </a:txBody>
                  <a:tcPr marL="0" marR="0" marT="0" marB="0"/>
                </a:tc>
                <a:tc>
                  <a:txBody>
                    <a:bodyPr/>
                    <a:lstStyle/>
                    <a:p>
                      <a:pPr marR="274320" algn="r">
                        <a:lnSpc>
                          <a:spcPts val="1065"/>
                        </a:lnSpc>
                        <a:spcBef>
                          <a:spcPts val="860"/>
                        </a:spcBef>
                      </a:pPr>
                      <a:r>
                        <a:rPr sz="900" spc="-20" dirty="0">
                          <a:latin typeface="Arial"/>
                          <a:cs typeface="Arial"/>
                        </a:rPr>
                        <a:t>W</a:t>
                      </a:r>
                      <a:r>
                        <a:rPr sz="900" dirty="0">
                          <a:latin typeface="Arial"/>
                          <a:cs typeface="Arial"/>
                        </a:rPr>
                        <a:t>estchester</a:t>
                      </a:r>
                      <a:endParaRPr sz="900">
                        <a:latin typeface="Arial"/>
                        <a:cs typeface="Arial"/>
                      </a:endParaRPr>
                    </a:p>
                    <a:p>
                      <a:pPr marR="274320" algn="r">
                        <a:lnSpc>
                          <a:spcPts val="1065"/>
                        </a:lnSpc>
                      </a:pPr>
                      <a:r>
                        <a:rPr sz="900" dirty="0">
                          <a:latin typeface="Arial"/>
                          <a:cs typeface="Arial"/>
                        </a:rPr>
                        <a:t>Square</a:t>
                      </a:r>
                      <a:endParaRPr sz="900">
                        <a:latin typeface="Arial"/>
                        <a:cs typeface="Arial"/>
                      </a:endParaRPr>
                    </a:p>
                  </a:txBody>
                  <a:tcPr marL="0" marR="0" marT="109220" marB="0"/>
                </a:tc>
                <a:tc>
                  <a:txBody>
                    <a:bodyPr/>
                    <a:lstStyle/>
                    <a:p>
                      <a:pPr>
                        <a:lnSpc>
                          <a:spcPct val="100000"/>
                        </a:lnSpc>
                      </a:pPr>
                      <a:endParaRPr sz="1200">
                        <a:latin typeface="Times New Roman"/>
                        <a:cs typeface="Times New Roman"/>
                      </a:endParaRPr>
                    </a:p>
                    <a:p>
                      <a:pPr marL="31750">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111125"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61594">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R="53975" algn="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algn="ctr">
                        <a:lnSpc>
                          <a:spcPct val="100000"/>
                        </a:lnSpc>
                        <a:spcBef>
                          <a:spcPts val="5"/>
                        </a:spcBef>
                      </a:pPr>
                      <a:r>
                        <a:rPr sz="900" dirty="0">
                          <a:latin typeface="Arial"/>
                          <a:cs typeface="Arial"/>
                        </a:rPr>
                        <a:t>0.000000</a:t>
                      </a:r>
                      <a:endParaRPr sz="900">
                        <a:latin typeface="Arial"/>
                        <a:cs typeface="Arial"/>
                      </a:endParaRPr>
                    </a:p>
                  </a:txBody>
                  <a:tcPr marL="0" marR="0" marT="0" marB="0"/>
                </a:tc>
                <a:tc>
                  <a:txBody>
                    <a:bodyPr/>
                    <a:lstStyle/>
                    <a:p>
                      <a:pPr>
                        <a:lnSpc>
                          <a:spcPct val="100000"/>
                        </a:lnSpc>
                      </a:pPr>
                      <a:endParaRPr sz="1200">
                        <a:latin typeface="Times New Roman"/>
                        <a:cs typeface="Times New Roman"/>
                      </a:endParaRPr>
                    </a:p>
                    <a:p>
                      <a:pPr marL="29845" algn="ctr">
                        <a:lnSpc>
                          <a:spcPct val="100000"/>
                        </a:lnSpc>
                        <a:spcBef>
                          <a:spcPts val="5"/>
                        </a:spcBef>
                      </a:pPr>
                      <a:r>
                        <a:rPr sz="900" dirty="0">
                          <a:latin typeface="Arial"/>
                          <a:cs typeface="Arial"/>
                        </a:rPr>
                        <a:t>0.00000</a:t>
                      </a:r>
                      <a:endParaRPr sz="900">
                        <a:latin typeface="Arial"/>
                        <a:cs typeface="Arial"/>
                      </a:endParaRPr>
                    </a:p>
                  </a:txBody>
                  <a:tcPr marL="0" marR="0" marT="0" marB="0"/>
                </a:tc>
              </a:tr>
              <a:tr h="247650">
                <a:tc>
                  <a:txBody>
                    <a:bodyPr/>
                    <a:lstStyle/>
                    <a:p>
                      <a:pPr marL="31750">
                        <a:lnSpc>
                          <a:spcPct val="100000"/>
                        </a:lnSpc>
                        <a:spcBef>
                          <a:spcPts val="385"/>
                        </a:spcBef>
                      </a:pPr>
                      <a:r>
                        <a:rPr sz="900" b="1" dirty="0">
                          <a:latin typeface="Arial"/>
                          <a:cs typeface="Arial"/>
                        </a:rPr>
                        <a:t>50</a:t>
                      </a:r>
                      <a:endParaRPr sz="900">
                        <a:latin typeface="Arial"/>
                        <a:cs typeface="Arial"/>
                      </a:endParaRPr>
                    </a:p>
                  </a:txBody>
                  <a:tcPr marL="0" marR="0" marT="48895" marB="0"/>
                </a:tc>
                <a:tc>
                  <a:txBody>
                    <a:bodyPr/>
                    <a:lstStyle/>
                    <a:p>
                      <a:pPr marR="274320" algn="r">
                        <a:lnSpc>
                          <a:spcPct val="100000"/>
                        </a:lnSpc>
                        <a:spcBef>
                          <a:spcPts val="385"/>
                        </a:spcBef>
                      </a:pPr>
                      <a:r>
                        <a:rPr sz="900" dirty="0">
                          <a:latin typeface="Arial"/>
                          <a:cs typeface="Arial"/>
                        </a:rPr>
                        <a:t>Williamsbridge</a:t>
                      </a:r>
                      <a:endParaRPr sz="900">
                        <a:latin typeface="Arial"/>
                        <a:cs typeface="Arial"/>
                      </a:endParaRPr>
                    </a:p>
                  </a:txBody>
                  <a:tcPr marL="0" marR="0" marT="48895" marB="0"/>
                </a:tc>
                <a:tc>
                  <a:txBody>
                    <a:bodyPr/>
                    <a:lstStyle/>
                    <a:p>
                      <a:pPr marL="31750">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ct val="100000"/>
                        </a:lnSpc>
                        <a:spcBef>
                          <a:spcPts val="385"/>
                        </a:spcBef>
                      </a:pPr>
                      <a:r>
                        <a:rPr sz="900" dirty="0">
                          <a:latin typeface="Arial"/>
                          <a:cs typeface="Arial"/>
                        </a:rPr>
                        <a:t>0.00000</a:t>
                      </a:r>
                      <a:endParaRPr sz="900">
                        <a:latin typeface="Arial"/>
                        <a:cs typeface="Arial"/>
                      </a:endParaRPr>
                    </a:p>
                  </a:txBody>
                  <a:tcPr marL="0" marR="0" marT="48895" marB="0"/>
                </a:tc>
              </a:tr>
              <a:tr h="187672">
                <a:tc>
                  <a:txBody>
                    <a:bodyPr/>
                    <a:lstStyle/>
                    <a:p>
                      <a:pPr marL="31750">
                        <a:lnSpc>
                          <a:spcPts val="990"/>
                        </a:lnSpc>
                        <a:spcBef>
                          <a:spcPts val="385"/>
                        </a:spcBef>
                      </a:pPr>
                      <a:r>
                        <a:rPr sz="900" b="1" dirty="0">
                          <a:latin typeface="Arial"/>
                          <a:cs typeface="Arial"/>
                        </a:rPr>
                        <a:t>51</a:t>
                      </a:r>
                      <a:endParaRPr sz="900">
                        <a:latin typeface="Arial"/>
                        <a:cs typeface="Arial"/>
                      </a:endParaRPr>
                    </a:p>
                  </a:txBody>
                  <a:tcPr marL="0" marR="0" marT="48895" marB="0"/>
                </a:tc>
                <a:tc>
                  <a:txBody>
                    <a:bodyPr/>
                    <a:lstStyle/>
                    <a:p>
                      <a:pPr marR="274320" algn="r">
                        <a:lnSpc>
                          <a:spcPts val="990"/>
                        </a:lnSpc>
                        <a:spcBef>
                          <a:spcPts val="385"/>
                        </a:spcBef>
                      </a:pPr>
                      <a:r>
                        <a:rPr sz="900" spc="-20" dirty="0">
                          <a:latin typeface="Arial"/>
                          <a:cs typeface="Arial"/>
                        </a:rPr>
                        <a:t>W</a:t>
                      </a:r>
                      <a:r>
                        <a:rPr sz="900" dirty="0">
                          <a:latin typeface="Arial"/>
                          <a:cs typeface="Arial"/>
                        </a:rPr>
                        <a:t>oodlawn</a:t>
                      </a:r>
                      <a:endParaRPr sz="900">
                        <a:latin typeface="Arial"/>
                        <a:cs typeface="Arial"/>
                      </a:endParaRPr>
                    </a:p>
                  </a:txBody>
                  <a:tcPr marL="0" marR="0" marT="48895" marB="0"/>
                </a:tc>
                <a:tc>
                  <a:txBody>
                    <a:bodyPr/>
                    <a:lstStyle/>
                    <a:p>
                      <a:pPr marL="31750">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11112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61594">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R="53975" algn="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algn="ctr">
                        <a:lnSpc>
                          <a:spcPts val="990"/>
                        </a:lnSpc>
                        <a:spcBef>
                          <a:spcPts val="385"/>
                        </a:spcBef>
                      </a:pPr>
                      <a:r>
                        <a:rPr sz="900" dirty="0">
                          <a:latin typeface="Arial"/>
                          <a:cs typeface="Arial"/>
                        </a:rPr>
                        <a:t>0.000000</a:t>
                      </a:r>
                      <a:endParaRPr sz="900">
                        <a:latin typeface="Arial"/>
                        <a:cs typeface="Arial"/>
                      </a:endParaRPr>
                    </a:p>
                  </a:txBody>
                  <a:tcPr marL="0" marR="0" marT="48895" marB="0"/>
                </a:tc>
                <a:tc>
                  <a:txBody>
                    <a:bodyPr/>
                    <a:lstStyle/>
                    <a:p>
                      <a:pPr marL="29845" algn="ctr">
                        <a:lnSpc>
                          <a:spcPts val="990"/>
                        </a:lnSpc>
                        <a:spcBef>
                          <a:spcPts val="385"/>
                        </a:spcBef>
                      </a:pPr>
                      <a:r>
                        <a:rPr sz="900" dirty="0">
                          <a:latin typeface="Arial"/>
                          <a:cs typeface="Arial"/>
                        </a:rPr>
                        <a:t>0.00000</a:t>
                      </a:r>
                      <a:endParaRPr sz="900">
                        <a:latin typeface="Arial"/>
                        <a:cs typeface="Arial"/>
                      </a:endParaRPr>
                    </a:p>
                  </a:txBody>
                  <a:tcPr marL="0" marR="0" marT="48895" marB="0"/>
                </a:tc>
              </a:tr>
            </a:tbl>
          </a:graphicData>
        </a:graphic>
      </p:graphicFrame>
      <p:sp>
        <p:nvSpPr>
          <p:cNvPr id="18" name="object 18"/>
          <p:cNvSpPr txBox="1"/>
          <p:nvPr/>
        </p:nvSpPr>
        <p:spPr>
          <a:xfrm>
            <a:off x="764281" y="7536433"/>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Out[35]:</a:t>
            </a:r>
            <a:endParaRPr sz="1050">
              <a:latin typeface="Arial"/>
              <a:cs typeface="Arial"/>
            </a:endParaRPr>
          </a:p>
        </p:txBody>
      </p:sp>
      <p:sp>
        <p:nvSpPr>
          <p:cNvPr id="19" name="object 19"/>
          <p:cNvSpPr txBox="1"/>
          <p:nvPr/>
        </p:nvSpPr>
        <p:spPr>
          <a:xfrm>
            <a:off x="1457374" y="7545958"/>
            <a:ext cx="685800" cy="185420"/>
          </a:xfrm>
          <a:prstGeom prst="rect">
            <a:avLst/>
          </a:prstGeom>
        </p:spPr>
        <p:txBody>
          <a:bodyPr vert="horz" wrap="square" lIns="0" tIns="12700" rIns="0" bIns="0" rtlCol="0">
            <a:spAutoFit/>
          </a:bodyPr>
          <a:lstStyle/>
          <a:p>
            <a:pPr marL="12700">
              <a:lnSpc>
                <a:spcPct val="100000"/>
              </a:lnSpc>
              <a:spcBef>
                <a:spcPts val="100"/>
              </a:spcBef>
            </a:pPr>
            <a:r>
              <a:rPr sz="1050" spc="125" dirty="0">
                <a:latin typeface="Arial"/>
                <a:cs typeface="Arial"/>
              </a:rPr>
              <a:t>(52,</a:t>
            </a:r>
            <a:r>
              <a:rPr sz="1050" spc="200" dirty="0">
                <a:latin typeface="Arial"/>
                <a:cs typeface="Arial"/>
              </a:rPr>
              <a:t> </a:t>
            </a:r>
            <a:r>
              <a:rPr sz="1050" spc="50" dirty="0">
                <a:latin typeface="Arial"/>
                <a:cs typeface="Arial"/>
              </a:rPr>
              <a:t>169)</a:t>
            </a:r>
            <a:endParaRPr sz="1050">
              <a:latin typeface="Arial"/>
              <a:cs typeface="Aria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111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70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[36]:</a:t>
            </a:r>
            <a:endParaRPr sz="1050">
              <a:latin typeface="Arial"/>
              <a:cs typeface="Arial"/>
            </a:endParaRPr>
          </a:p>
        </p:txBody>
      </p:sp>
      <p:sp>
        <p:nvSpPr>
          <p:cNvPr id="5" name="object 5"/>
          <p:cNvSpPr txBox="1"/>
          <p:nvPr/>
        </p:nvSpPr>
        <p:spPr>
          <a:xfrm>
            <a:off x="1420811" y="435483"/>
            <a:ext cx="5857875" cy="2324100"/>
          </a:xfrm>
          <a:prstGeom prst="rect">
            <a:avLst/>
          </a:prstGeom>
          <a:ln w="19050">
            <a:solidFill>
              <a:srgbClr val="CFCFCF"/>
            </a:solidFill>
          </a:ln>
        </p:spPr>
        <p:txBody>
          <a:bodyPr vert="horz" wrap="square" lIns="0" tIns="47625" rIns="0" bIns="0" rtlCol="0">
            <a:spAutoFit/>
          </a:bodyPr>
          <a:lstStyle/>
          <a:p>
            <a:pPr marL="58419">
              <a:lnSpc>
                <a:spcPct val="100000"/>
              </a:lnSpc>
              <a:spcBef>
                <a:spcPts val="375"/>
              </a:spcBef>
            </a:pPr>
            <a:r>
              <a:rPr sz="1050" dirty="0">
                <a:solidFill>
                  <a:srgbClr val="333333"/>
                </a:solidFill>
                <a:latin typeface="Arial"/>
                <a:cs typeface="Arial"/>
              </a:rPr>
              <a:t>num_top_venues </a:t>
            </a:r>
            <a:r>
              <a:rPr sz="1050" spc="-40" dirty="0">
                <a:solidFill>
                  <a:srgbClr val="666666"/>
                </a:solidFill>
                <a:latin typeface="Arial"/>
                <a:cs typeface="Arial"/>
              </a:rPr>
              <a:t>=</a:t>
            </a:r>
            <a:r>
              <a:rPr sz="1050" spc="15" dirty="0">
                <a:solidFill>
                  <a:srgbClr val="666666"/>
                </a:solidFill>
                <a:latin typeface="Arial"/>
                <a:cs typeface="Arial"/>
              </a:rPr>
              <a:t> </a:t>
            </a:r>
            <a:r>
              <a:rPr sz="1050" spc="-10" dirty="0">
                <a:solidFill>
                  <a:srgbClr val="666666"/>
                </a:solidFill>
                <a:latin typeface="Arial"/>
                <a:cs typeface="Arial"/>
              </a:rPr>
              <a:t>5</a:t>
            </a:r>
            <a:endParaRPr sz="1050">
              <a:latin typeface="Arial"/>
              <a:cs typeface="Arial"/>
            </a:endParaRPr>
          </a:p>
          <a:p>
            <a:pPr>
              <a:lnSpc>
                <a:spcPct val="100000"/>
              </a:lnSpc>
              <a:spcBef>
                <a:spcPts val="10"/>
              </a:spcBef>
            </a:pPr>
            <a:endParaRPr sz="1100">
              <a:latin typeface="Arial"/>
              <a:cs typeface="Arial"/>
            </a:endParaRPr>
          </a:p>
          <a:p>
            <a:pPr marL="351790" marR="2712720" indent="-293370">
              <a:lnSpc>
                <a:spcPct val="101200"/>
              </a:lnSpc>
            </a:pPr>
            <a:r>
              <a:rPr sz="1050" b="1" spc="110" dirty="0">
                <a:solidFill>
                  <a:srgbClr val="008000"/>
                </a:solidFill>
                <a:latin typeface="Arial"/>
                <a:cs typeface="Arial"/>
              </a:rPr>
              <a:t>for </a:t>
            </a:r>
            <a:r>
              <a:rPr sz="1050" spc="-10" dirty="0">
                <a:solidFill>
                  <a:srgbClr val="333333"/>
                </a:solidFill>
                <a:latin typeface="Arial"/>
                <a:cs typeface="Arial"/>
              </a:rPr>
              <a:t>hood </a:t>
            </a:r>
            <a:r>
              <a:rPr sz="1050" b="1" spc="110" dirty="0">
                <a:solidFill>
                  <a:srgbClr val="7216AB"/>
                </a:solidFill>
                <a:latin typeface="Arial"/>
                <a:cs typeface="Arial"/>
              </a:rPr>
              <a:t>in </a:t>
            </a:r>
            <a:r>
              <a:rPr sz="1050" spc="75" dirty="0">
                <a:solidFill>
                  <a:srgbClr val="333333"/>
                </a:solidFill>
                <a:latin typeface="Arial"/>
                <a:cs typeface="Arial"/>
              </a:rPr>
              <a:t>bronx_grouped[</a:t>
            </a:r>
            <a:r>
              <a:rPr sz="1050" spc="75" dirty="0">
                <a:solidFill>
                  <a:srgbClr val="B92020"/>
                </a:solidFill>
                <a:latin typeface="Arial"/>
                <a:cs typeface="Arial"/>
              </a:rPr>
              <a:t>'Neighborhood'</a:t>
            </a:r>
            <a:r>
              <a:rPr sz="1050" spc="75" dirty="0">
                <a:solidFill>
                  <a:srgbClr val="333333"/>
                </a:solidFill>
                <a:latin typeface="Arial"/>
                <a:cs typeface="Arial"/>
              </a:rPr>
              <a:t>]:  </a:t>
            </a:r>
            <a:r>
              <a:rPr sz="1050" spc="150" dirty="0">
                <a:solidFill>
                  <a:srgbClr val="008000"/>
                </a:solidFill>
                <a:latin typeface="Arial"/>
                <a:cs typeface="Arial"/>
              </a:rPr>
              <a:t>print</a:t>
            </a:r>
            <a:r>
              <a:rPr sz="1050" spc="150" dirty="0">
                <a:solidFill>
                  <a:srgbClr val="333333"/>
                </a:solidFill>
                <a:latin typeface="Arial"/>
                <a:cs typeface="Arial"/>
              </a:rPr>
              <a:t>(</a:t>
            </a:r>
            <a:r>
              <a:rPr sz="1050" spc="150" dirty="0">
                <a:solidFill>
                  <a:srgbClr val="B92020"/>
                </a:solidFill>
                <a:latin typeface="Arial"/>
                <a:cs typeface="Arial"/>
              </a:rPr>
              <a:t>"----"</a:t>
            </a:r>
            <a:r>
              <a:rPr sz="1050" spc="150" dirty="0">
                <a:solidFill>
                  <a:srgbClr val="666666"/>
                </a:solidFill>
                <a:latin typeface="Arial"/>
                <a:cs typeface="Arial"/>
              </a:rPr>
              <a:t>+</a:t>
            </a:r>
            <a:r>
              <a:rPr sz="1050" spc="150" dirty="0">
                <a:solidFill>
                  <a:srgbClr val="333333"/>
                </a:solidFill>
                <a:latin typeface="Arial"/>
                <a:cs typeface="Arial"/>
              </a:rPr>
              <a:t>hood</a:t>
            </a:r>
            <a:r>
              <a:rPr sz="1050" spc="150" dirty="0">
                <a:solidFill>
                  <a:srgbClr val="666666"/>
                </a:solidFill>
                <a:latin typeface="Arial"/>
                <a:cs typeface="Arial"/>
              </a:rPr>
              <a:t>+</a:t>
            </a:r>
            <a:r>
              <a:rPr sz="1050" spc="150" dirty="0">
                <a:solidFill>
                  <a:srgbClr val="B92020"/>
                </a:solidFill>
                <a:latin typeface="Arial"/>
                <a:cs typeface="Arial"/>
              </a:rPr>
              <a:t>"----"</a:t>
            </a:r>
            <a:r>
              <a:rPr sz="1050" spc="150" dirty="0">
                <a:solidFill>
                  <a:srgbClr val="333333"/>
                </a:solidFill>
                <a:latin typeface="Arial"/>
                <a:cs typeface="Arial"/>
              </a:rPr>
              <a:t>)</a:t>
            </a:r>
            <a:endParaRPr sz="1050">
              <a:latin typeface="Arial"/>
              <a:cs typeface="Arial"/>
            </a:endParaRPr>
          </a:p>
          <a:p>
            <a:pPr marL="351790">
              <a:lnSpc>
                <a:spcPct val="100000"/>
              </a:lnSpc>
              <a:spcBef>
                <a:spcPts val="15"/>
              </a:spcBef>
            </a:pPr>
            <a:r>
              <a:rPr sz="1050" spc="-10" dirty="0">
                <a:solidFill>
                  <a:srgbClr val="333333"/>
                </a:solidFill>
                <a:latin typeface="Arial"/>
                <a:cs typeface="Arial"/>
              </a:rPr>
              <a:t>temp </a:t>
            </a:r>
            <a:r>
              <a:rPr sz="1050" spc="-40" dirty="0">
                <a:solidFill>
                  <a:srgbClr val="666666"/>
                </a:solidFill>
                <a:latin typeface="Arial"/>
                <a:cs typeface="Arial"/>
              </a:rPr>
              <a:t>= </a:t>
            </a:r>
            <a:r>
              <a:rPr sz="1050" spc="65" dirty="0">
                <a:solidFill>
                  <a:srgbClr val="333333"/>
                </a:solidFill>
                <a:latin typeface="Arial"/>
                <a:cs typeface="Arial"/>
              </a:rPr>
              <a:t>bronx_grouped[bronx_grouped[</a:t>
            </a:r>
            <a:r>
              <a:rPr sz="1050" spc="65" dirty="0">
                <a:solidFill>
                  <a:srgbClr val="B92020"/>
                </a:solidFill>
                <a:latin typeface="Arial"/>
                <a:cs typeface="Arial"/>
              </a:rPr>
              <a:t>'Neighborhood'</a:t>
            </a:r>
            <a:r>
              <a:rPr sz="1050" spc="65" dirty="0">
                <a:solidFill>
                  <a:srgbClr val="333333"/>
                </a:solidFill>
                <a:latin typeface="Arial"/>
                <a:cs typeface="Arial"/>
              </a:rPr>
              <a:t>] </a:t>
            </a:r>
            <a:r>
              <a:rPr sz="1050" spc="-40" dirty="0">
                <a:solidFill>
                  <a:srgbClr val="666666"/>
                </a:solidFill>
                <a:latin typeface="Arial"/>
                <a:cs typeface="Arial"/>
              </a:rPr>
              <a:t>==</a:t>
            </a:r>
            <a:r>
              <a:rPr sz="1050" spc="204" dirty="0">
                <a:solidFill>
                  <a:srgbClr val="666666"/>
                </a:solidFill>
                <a:latin typeface="Arial"/>
                <a:cs typeface="Arial"/>
              </a:rPr>
              <a:t> </a:t>
            </a:r>
            <a:r>
              <a:rPr sz="1050" spc="85" dirty="0">
                <a:solidFill>
                  <a:srgbClr val="333333"/>
                </a:solidFill>
                <a:latin typeface="Arial"/>
                <a:cs typeface="Arial"/>
              </a:rPr>
              <a:t>hood]</a:t>
            </a:r>
            <a:r>
              <a:rPr sz="1050" spc="85" dirty="0">
                <a:solidFill>
                  <a:srgbClr val="666666"/>
                </a:solidFill>
                <a:latin typeface="Arial"/>
                <a:cs typeface="Arial"/>
              </a:rPr>
              <a:t>.</a:t>
            </a:r>
            <a:r>
              <a:rPr sz="1050" spc="85" dirty="0">
                <a:solidFill>
                  <a:srgbClr val="333333"/>
                </a:solidFill>
                <a:latin typeface="Arial"/>
                <a:cs typeface="Arial"/>
              </a:rPr>
              <a:t>T</a:t>
            </a:r>
            <a:r>
              <a:rPr sz="1050" spc="85" dirty="0">
                <a:solidFill>
                  <a:srgbClr val="666666"/>
                </a:solidFill>
                <a:latin typeface="Arial"/>
                <a:cs typeface="Arial"/>
              </a:rPr>
              <a:t>.</a:t>
            </a:r>
            <a:r>
              <a:rPr sz="1050" spc="85" dirty="0">
                <a:solidFill>
                  <a:srgbClr val="333333"/>
                </a:solidFill>
                <a:latin typeface="Arial"/>
                <a:cs typeface="Arial"/>
              </a:rPr>
              <a:t>reset_index</a:t>
            </a:r>
            <a:endParaRPr sz="1050">
              <a:latin typeface="Arial"/>
              <a:cs typeface="Arial"/>
            </a:endParaRPr>
          </a:p>
          <a:p>
            <a:pPr marL="58419">
              <a:lnSpc>
                <a:spcPct val="100000"/>
              </a:lnSpc>
              <a:spcBef>
                <a:spcPts val="15"/>
              </a:spcBef>
            </a:pPr>
            <a:r>
              <a:rPr sz="1050" spc="225" dirty="0">
                <a:solidFill>
                  <a:srgbClr val="333333"/>
                </a:solidFill>
                <a:latin typeface="Arial"/>
                <a:cs typeface="Arial"/>
              </a:rPr>
              <a:t>()</a:t>
            </a:r>
            <a:endParaRPr sz="1050">
              <a:latin typeface="Arial"/>
              <a:cs typeface="Arial"/>
            </a:endParaRPr>
          </a:p>
          <a:p>
            <a:pPr marL="351790" marR="3225800">
              <a:lnSpc>
                <a:spcPct val="101200"/>
              </a:lnSpc>
            </a:pPr>
            <a:r>
              <a:rPr sz="1050" spc="30" dirty="0">
                <a:solidFill>
                  <a:srgbClr val="333333"/>
                </a:solidFill>
                <a:latin typeface="Arial"/>
                <a:cs typeface="Arial"/>
              </a:rPr>
              <a:t>temp</a:t>
            </a:r>
            <a:r>
              <a:rPr sz="1050" spc="30" dirty="0">
                <a:solidFill>
                  <a:srgbClr val="666666"/>
                </a:solidFill>
                <a:latin typeface="Arial"/>
                <a:cs typeface="Arial"/>
              </a:rPr>
              <a:t>.</a:t>
            </a:r>
            <a:r>
              <a:rPr sz="1050" spc="30" dirty="0">
                <a:solidFill>
                  <a:srgbClr val="333333"/>
                </a:solidFill>
                <a:latin typeface="Arial"/>
                <a:cs typeface="Arial"/>
              </a:rPr>
              <a:t>columns </a:t>
            </a:r>
            <a:r>
              <a:rPr sz="1050" spc="-40" dirty="0">
                <a:solidFill>
                  <a:srgbClr val="666666"/>
                </a:solidFill>
                <a:latin typeface="Arial"/>
                <a:cs typeface="Arial"/>
              </a:rPr>
              <a:t>= </a:t>
            </a:r>
            <a:r>
              <a:rPr sz="1050" spc="175" dirty="0">
                <a:solidFill>
                  <a:srgbClr val="333333"/>
                </a:solidFill>
                <a:latin typeface="Arial"/>
                <a:cs typeface="Arial"/>
              </a:rPr>
              <a:t>[</a:t>
            </a:r>
            <a:r>
              <a:rPr sz="1050" spc="175" dirty="0">
                <a:solidFill>
                  <a:srgbClr val="B92020"/>
                </a:solidFill>
                <a:latin typeface="Arial"/>
                <a:cs typeface="Arial"/>
              </a:rPr>
              <a:t>'venue'</a:t>
            </a:r>
            <a:r>
              <a:rPr sz="1050" spc="175" dirty="0">
                <a:solidFill>
                  <a:srgbClr val="333333"/>
                </a:solidFill>
                <a:latin typeface="Arial"/>
                <a:cs typeface="Arial"/>
              </a:rPr>
              <a:t>,</a:t>
            </a:r>
            <a:r>
              <a:rPr sz="1050" spc="175" dirty="0">
                <a:solidFill>
                  <a:srgbClr val="B92020"/>
                </a:solidFill>
                <a:latin typeface="Arial"/>
                <a:cs typeface="Arial"/>
              </a:rPr>
              <a:t>'freq'</a:t>
            </a:r>
            <a:r>
              <a:rPr sz="1050" spc="175" dirty="0">
                <a:solidFill>
                  <a:srgbClr val="333333"/>
                </a:solidFill>
                <a:latin typeface="Arial"/>
                <a:cs typeface="Arial"/>
              </a:rPr>
              <a:t>]  </a:t>
            </a:r>
            <a:r>
              <a:rPr sz="1050" spc="-10" dirty="0">
                <a:solidFill>
                  <a:srgbClr val="333333"/>
                </a:solidFill>
                <a:latin typeface="Arial"/>
                <a:cs typeface="Arial"/>
              </a:rPr>
              <a:t>temp </a:t>
            </a:r>
            <a:r>
              <a:rPr sz="1050" spc="-40" dirty="0">
                <a:solidFill>
                  <a:srgbClr val="666666"/>
                </a:solidFill>
                <a:latin typeface="Arial"/>
                <a:cs typeface="Arial"/>
              </a:rPr>
              <a:t>=</a:t>
            </a:r>
            <a:r>
              <a:rPr sz="1050" spc="35" dirty="0">
                <a:solidFill>
                  <a:srgbClr val="666666"/>
                </a:solidFill>
                <a:latin typeface="Arial"/>
                <a:cs typeface="Arial"/>
              </a:rPr>
              <a:t> </a:t>
            </a:r>
            <a:r>
              <a:rPr sz="1050" spc="135" dirty="0">
                <a:solidFill>
                  <a:srgbClr val="333333"/>
                </a:solidFill>
                <a:latin typeface="Arial"/>
                <a:cs typeface="Arial"/>
              </a:rPr>
              <a:t>temp</a:t>
            </a:r>
            <a:r>
              <a:rPr sz="1050" spc="135" dirty="0">
                <a:solidFill>
                  <a:srgbClr val="666666"/>
                </a:solidFill>
                <a:latin typeface="Arial"/>
                <a:cs typeface="Arial"/>
              </a:rPr>
              <a:t>.</a:t>
            </a:r>
            <a:r>
              <a:rPr sz="1050" spc="135" dirty="0">
                <a:solidFill>
                  <a:srgbClr val="333333"/>
                </a:solidFill>
                <a:latin typeface="Arial"/>
                <a:cs typeface="Arial"/>
              </a:rPr>
              <a:t>iloc[</a:t>
            </a:r>
            <a:r>
              <a:rPr sz="1050" spc="135" dirty="0">
                <a:solidFill>
                  <a:srgbClr val="666666"/>
                </a:solidFill>
                <a:latin typeface="Arial"/>
                <a:cs typeface="Arial"/>
              </a:rPr>
              <a:t>1</a:t>
            </a:r>
            <a:r>
              <a:rPr sz="1050" spc="135" dirty="0">
                <a:solidFill>
                  <a:srgbClr val="333333"/>
                </a:solidFill>
                <a:latin typeface="Arial"/>
                <a:cs typeface="Arial"/>
              </a:rPr>
              <a:t>:]</a:t>
            </a:r>
            <a:endParaRPr sz="1050">
              <a:latin typeface="Arial"/>
              <a:cs typeface="Arial"/>
            </a:endParaRPr>
          </a:p>
          <a:p>
            <a:pPr marL="351790" marR="2494280">
              <a:lnSpc>
                <a:spcPct val="101200"/>
              </a:lnSpc>
            </a:pPr>
            <a:r>
              <a:rPr sz="1050" spc="145" dirty="0">
                <a:solidFill>
                  <a:srgbClr val="333333"/>
                </a:solidFill>
                <a:latin typeface="Arial"/>
                <a:cs typeface="Arial"/>
              </a:rPr>
              <a:t>temp[</a:t>
            </a:r>
            <a:r>
              <a:rPr sz="1050" spc="145" dirty="0">
                <a:solidFill>
                  <a:srgbClr val="B92020"/>
                </a:solidFill>
                <a:latin typeface="Arial"/>
                <a:cs typeface="Arial"/>
              </a:rPr>
              <a:t>'freq'</a:t>
            </a:r>
            <a:r>
              <a:rPr sz="1050" spc="145" dirty="0">
                <a:solidFill>
                  <a:srgbClr val="333333"/>
                </a:solidFill>
                <a:latin typeface="Arial"/>
                <a:cs typeface="Arial"/>
              </a:rPr>
              <a:t>] </a:t>
            </a:r>
            <a:r>
              <a:rPr sz="1050" spc="-40" dirty="0">
                <a:solidFill>
                  <a:srgbClr val="666666"/>
                </a:solidFill>
                <a:latin typeface="Arial"/>
                <a:cs typeface="Arial"/>
              </a:rPr>
              <a:t>= </a:t>
            </a:r>
            <a:r>
              <a:rPr sz="1050" spc="145" dirty="0">
                <a:solidFill>
                  <a:srgbClr val="333333"/>
                </a:solidFill>
                <a:latin typeface="Arial"/>
                <a:cs typeface="Arial"/>
              </a:rPr>
              <a:t>temp[</a:t>
            </a:r>
            <a:r>
              <a:rPr sz="1050" spc="145" dirty="0">
                <a:solidFill>
                  <a:srgbClr val="B92020"/>
                </a:solidFill>
                <a:latin typeface="Arial"/>
                <a:cs typeface="Arial"/>
              </a:rPr>
              <a:t>'freq'</a:t>
            </a:r>
            <a:r>
              <a:rPr sz="1050" spc="145" dirty="0">
                <a:solidFill>
                  <a:srgbClr val="333333"/>
                </a:solidFill>
                <a:latin typeface="Arial"/>
                <a:cs typeface="Arial"/>
              </a:rPr>
              <a:t>]</a:t>
            </a:r>
            <a:r>
              <a:rPr sz="1050" spc="145" dirty="0">
                <a:solidFill>
                  <a:srgbClr val="666666"/>
                </a:solidFill>
                <a:latin typeface="Arial"/>
                <a:cs typeface="Arial"/>
              </a:rPr>
              <a:t>.</a:t>
            </a:r>
            <a:r>
              <a:rPr sz="1050" spc="145" dirty="0">
                <a:solidFill>
                  <a:srgbClr val="333333"/>
                </a:solidFill>
                <a:latin typeface="Arial"/>
                <a:cs typeface="Arial"/>
              </a:rPr>
              <a:t>astype(</a:t>
            </a:r>
            <a:r>
              <a:rPr sz="1050" spc="145" dirty="0">
                <a:solidFill>
                  <a:srgbClr val="008000"/>
                </a:solidFill>
                <a:latin typeface="Arial"/>
                <a:cs typeface="Arial"/>
              </a:rPr>
              <a:t>float</a:t>
            </a:r>
            <a:r>
              <a:rPr sz="1050" spc="145" dirty="0">
                <a:solidFill>
                  <a:srgbClr val="333333"/>
                </a:solidFill>
                <a:latin typeface="Arial"/>
                <a:cs typeface="Arial"/>
              </a:rPr>
              <a:t>)  </a:t>
            </a:r>
            <a:r>
              <a:rPr sz="1050" spc="-10" dirty="0">
                <a:solidFill>
                  <a:srgbClr val="333333"/>
                </a:solidFill>
                <a:latin typeface="Arial"/>
                <a:cs typeface="Arial"/>
              </a:rPr>
              <a:t>temp </a:t>
            </a:r>
            <a:r>
              <a:rPr sz="1050" spc="-40" dirty="0">
                <a:solidFill>
                  <a:srgbClr val="666666"/>
                </a:solidFill>
                <a:latin typeface="Arial"/>
                <a:cs typeface="Arial"/>
              </a:rPr>
              <a:t>= </a:t>
            </a:r>
            <a:r>
              <a:rPr sz="1050" spc="125" dirty="0">
                <a:solidFill>
                  <a:srgbClr val="333333"/>
                </a:solidFill>
                <a:latin typeface="Arial"/>
                <a:cs typeface="Arial"/>
              </a:rPr>
              <a:t>temp</a:t>
            </a:r>
            <a:r>
              <a:rPr sz="1050" spc="125" dirty="0">
                <a:solidFill>
                  <a:srgbClr val="666666"/>
                </a:solidFill>
                <a:latin typeface="Arial"/>
                <a:cs typeface="Arial"/>
              </a:rPr>
              <a:t>.</a:t>
            </a:r>
            <a:r>
              <a:rPr sz="1050" spc="125" dirty="0">
                <a:solidFill>
                  <a:srgbClr val="333333"/>
                </a:solidFill>
                <a:latin typeface="Arial"/>
                <a:cs typeface="Arial"/>
              </a:rPr>
              <a:t>round({</a:t>
            </a:r>
            <a:r>
              <a:rPr sz="1050" spc="125" dirty="0">
                <a:solidFill>
                  <a:srgbClr val="B92020"/>
                </a:solidFill>
                <a:latin typeface="Arial"/>
                <a:cs typeface="Arial"/>
              </a:rPr>
              <a:t>'freq'</a:t>
            </a:r>
            <a:r>
              <a:rPr sz="1050" spc="125" dirty="0">
                <a:solidFill>
                  <a:srgbClr val="333333"/>
                </a:solidFill>
                <a:latin typeface="Arial"/>
                <a:cs typeface="Arial"/>
              </a:rPr>
              <a:t>:</a:t>
            </a:r>
            <a:r>
              <a:rPr sz="1050" spc="355" dirty="0">
                <a:solidFill>
                  <a:srgbClr val="333333"/>
                </a:solidFill>
                <a:latin typeface="Arial"/>
                <a:cs typeface="Arial"/>
              </a:rPr>
              <a:t> </a:t>
            </a:r>
            <a:r>
              <a:rPr sz="1050" spc="145" dirty="0">
                <a:solidFill>
                  <a:srgbClr val="666666"/>
                </a:solidFill>
                <a:latin typeface="Arial"/>
                <a:cs typeface="Arial"/>
              </a:rPr>
              <a:t>2</a:t>
            </a:r>
            <a:r>
              <a:rPr sz="1050" spc="145" dirty="0">
                <a:solidFill>
                  <a:srgbClr val="333333"/>
                </a:solidFill>
                <a:latin typeface="Arial"/>
                <a:cs typeface="Arial"/>
              </a:rPr>
              <a:t>})</a:t>
            </a:r>
            <a:endParaRPr sz="1050">
              <a:latin typeface="Arial"/>
              <a:cs typeface="Arial"/>
            </a:endParaRPr>
          </a:p>
          <a:p>
            <a:pPr marL="58419" marR="74295" indent="292735">
              <a:lnSpc>
                <a:spcPct val="101200"/>
              </a:lnSpc>
            </a:pPr>
            <a:r>
              <a:rPr sz="1050" spc="130" dirty="0">
                <a:solidFill>
                  <a:srgbClr val="008000"/>
                </a:solidFill>
                <a:latin typeface="Arial"/>
                <a:cs typeface="Arial"/>
              </a:rPr>
              <a:t>print</a:t>
            </a:r>
            <a:r>
              <a:rPr sz="1050" spc="130" dirty="0">
                <a:solidFill>
                  <a:srgbClr val="333333"/>
                </a:solidFill>
                <a:latin typeface="Arial"/>
                <a:cs typeface="Arial"/>
              </a:rPr>
              <a:t>(temp</a:t>
            </a:r>
            <a:r>
              <a:rPr sz="1050" spc="130" dirty="0">
                <a:solidFill>
                  <a:srgbClr val="666666"/>
                </a:solidFill>
                <a:latin typeface="Arial"/>
                <a:cs typeface="Arial"/>
              </a:rPr>
              <a:t>.</a:t>
            </a:r>
            <a:r>
              <a:rPr sz="1050" spc="130" dirty="0">
                <a:solidFill>
                  <a:srgbClr val="333333"/>
                </a:solidFill>
                <a:latin typeface="Arial"/>
                <a:cs typeface="Arial"/>
              </a:rPr>
              <a:t>sort_values(</a:t>
            </a:r>
            <a:r>
              <a:rPr sz="1050" spc="130" dirty="0">
                <a:solidFill>
                  <a:srgbClr val="B92020"/>
                </a:solidFill>
                <a:latin typeface="Arial"/>
                <a:cs typeface="Arial"/>
              </a:rPr>
              <a:t>'freq'</a:t>
            </a:r>
            <a:r>
              <a:rPr sz="1050" spc="130" dirty="0">
                <a:solidFill>
                  <a:srgbClr val="333333"/>
                </a:solidFill>
                <a:latin typeface="Arial"/>
                <a:cs typeface="Arial"/>
              </a:rPr>
              <a:t>, </a:t>
            </a:r>
            <a:r>
              <a:rPr sz="1050" spc="65" dirty="0">
                <a:solidFill>
                  <a:srgbClr val="333333"/>
                </a:solidFill>
                <a:latin typeface="Arial"/>
                <a:cs typeface="Arial"/>
              </a:rPr>
              <a:t>ascending</a:t>
            </a:r>
            <a:r>
              <a:rPr sz="1050" spc="65" dirty="0">
                <a:solidFill>
                  <a:srgbClr val="666666"/>
                </a:solidFill>
                <a:latin typeface="Arial"/>
                <a:cs typeface="Arial"/>
              </a:rPr>
              <a:t>=</a:t>
            </a:r>
            <a:r>
              <a:rPr sz="1050" b="1" spc="65" dirty="0">
                <a:solidFill>
                  <a:srgbClr val="008000"/>
                </a:solidFill>
                <a:latin typeface="Arial"/>
                <a:cs typeface="Arial"/>
              </a:rPr>
              <a:t>False</a:t>
            </a:r>
            <a:r>
              <a:rPr sz="1050" spc="65" dirty="0">
                <a:solidFill>
                  <a:srgbClr val="333333"/>
                </a:solidFill>
                <a:latin typeface="Arial"/>
                <a:cs typeface="Arial"/>
              </a:rPr>
              <a:t>)</a:t>
            </a:r>
            <a:r>
              <a:rPr sz="1050" spc="65" dirty="0">
                <a:solidFill>
                  <a:srgbClr val="666666"/>
                </a:solidFill>
                <a:latin typeface="Arial"/>
                <a:cs typeface="Arial"/>
              </a:rPr>
              <a:t>.</a:t>
            </a:r>
            <a:r>
              <a:rPr sz="1050" spc="65" dirty="0">
                <a:solidFill>
                  <a:srgbClr val="333333"/>
                </a:solidFill>
                <a:latin typeface="Arial"/>
                <a:cs typeface="Arial"/>
              </a:rPr>
              <a:t>reset_index(drop</a:t>
            </a:r>
            <a:r>
              <a:rPr sz="1050" spc="65" dirty="0">
                <a:solidFill>
                  <a:srgbClr val="666666"/>
                </a:solidFill>
                <a:latin typeface="Arial"/>
                <a:cs typeface="Arial"/>
              </a:rPr>
              <a:t>=</a:t>
            </a:r>
            <a:r>
              <a:rPr sz="1050" b="1" spc="65" dirty="0">
                <a:solidFill>
                  <a:srgbClr val="008000"/>
                </a:solidFill>
                <a:latin typeface="Arial"/>
                <a:cs typeface="Arial"/>
              </a:rPr>
              <a:t>True</a:t>
            </a:r>
            <a:r>
              <a:rPr sz="1050" spc="65" dirty="0">
                <a:solidFill>
                  <a:srgbClr val="333333"/>
                </a:solidFill>
                <a:latin typeface="Arial"/>
                <a:cs typeface="Arial"/>
              </a:rPr>
              <a:t>)</a:t>
            </a:r>
            <a:r>
              <a:rPr sz="1050" spc="65" dirty="0">
                <a:solidFill>
                  <a:srgbClr val="666666"/>
                </a:solidFill>
                <a:latin typeface="Arial"/>
                <a:cs typeface="Arial"/>
              </a:rPr>
              <a:t>.</a:t>
            </a:r>
            <a:r>
              <a:rPr sz="1050" spc="65" dirty="0">
                <a:solidFill>
                  <a:srgbClr val="333333"/>
                </a:solidFill>
                <a:latin typeface="Arial"/>
                <a:cs typeface="Arial"/>
              </a:rPr>
              <a:t>hea  </a:t>
            </a:r>
            <a:r>
              <a:rPr sz="1050" spc="35" dirty="0">
                <a:solidFill>
                  <a:srgbClr val="333333"/>
                </a:solidFill>
                <a:latin typeface="Arial"/>
                <a:cs typeface="Arial"/>
              </a:rPr>
              <a:t>d(num_top_venues))</a:t>
            </a:r>
            <a:endParaRPr sz="1050">
              <a:latin typeface="Arial"/>
              <a:cs typeface="Arial"/>
            </a:endParaRPr>
          </a:p>
          <a:p>
            <a:pPr marL="351790">
              <a:lnSpc>
                <a:spcPct val="100000"/>
              </a:lnSpc>
              <a:spcBef>
                <a:spcPts val="15"/>
              </a:spcBef>
            </a:pPr>
            <a:r>
              <a:rPr sz="1050" spc="200" dirty="0">
                <a:solidFill>
                  <a:srgbClr val="008000"/>
                </a:solidFill>
                <a:latin typeface="Arial"/>
                <a:cs typeface="Arial"/>
              </a:rPr>
              <a:t>print</a:t>
            </a:r>
            <a:r>
              <a:rPr sz="1050" spc="200" dirty="0">
                <a:solidFill>
                  <a:srgbClr val="333333"/>
                </a:solidFill>
                <a:latin typeface="Arial"/>
                <a:cs typeface="Arial"/>
              </a:rPr>
              <a:t>(</a:t>
            </a:r>
            <a:r>
              <a:rPr sz="1050" spc="200" dirty="0">
                <a:solidFill>
                  <a:srgbClr val="B92020"/>
                </a:solidFill>
                <a:latin typeface="Arial"/>
                <a:cs typeface="Arial"/>
              </a:rPr>
              <a:t>'</a:t>
            </a:r>
            <a:r>
              <a:rPr sz="1050" b="1" spc="200" dirty="0">
                <a:solidFill>
                  <a:srgbClr val="BA6621"/>
                </a:solidFill>
                <a:latin typeface="Arial"/>
                <a:cs typeface="Arial"/>
              </a:rPr>
              <a:t>\n</a:t>
            </a:r>
            <a:r>
              <a:rPr sz="1050" spc="200" dirty="0">
                <a:solidFill>
                  <a:srgbClr val="B92020"/>
                </a:solidFill>
                <a:latin typeface="Arial"/>
                <a:cs typeface="Arial"/>
              </a:rPr>
              <a:t>'</a:t>
            </a:r>
            <a:r>
              <a:rPr sz="1050" spc="200" dirty="0">
                <a:solidFill>
                  <a:srgbClr val="333333"/>
                </a:solidFill>
                <a:latin typeface="Arial"/>
                <a:cs typeface="Arial"/>
              </a:rPr>
              <a:t>)</a:t>
            </a:r>
            <a:endParaRPr sz="1050">
              <a:latin typeface="Arial"/>
              <a:cs typeface="Aria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4"/>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112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411733"/>
            <a:ext cx="1565275" cy="347345"/>
          </a:xfrm>
          <a:prstGeom prst="rect">
            <a:avLst/>
          </a:prstGeom>
        </p:spPr>
        <p:txBody>
          <a:bodyPr vert="horz" wrap="square" lIns="0" tIns="12700" rIns="0" bIns="0" rtlCol="0">
            <a:spAutoFit/>
          </a:bodyPr>
          <a:lstStyle/>
          <a:p>
            <a:pPr marL="12700">
              <a:lnSpc>
                <a:spcPct val="100000"/>
              </a:lnSpc>
              <a:spcBef>
                <a:spcPts val="100"/>
              </a:spcBef>
            </a:pPr>
            <a:r>
              <a:rPr sz="1050" spc="180" dirty="0">
                <a:latin typeface="Arial"/>
                <a:cs typeface="Arial"/>
              </a:rPr>
              <a:t>----Allerton----</a:t>
            </a:r>
            <a:endParaRPr sz="1050">
              <a:latin typeface="Arial"/>
              <a:cs typeface="Arial"/>
            </a:endParaRPr>
          </a:p>
          <a:p>
            <a:pPr marL="1185545">
              <a:lnSpc>
                <a:spcPct val="100000"/>
              </a:lnSpc>
              <a:spcBef>
                <a:spcPts val="15"/>
              </a:spcBef>
            </a:pPr>
            <a:r>
              <a:rPr sz="1050" spc="5" dirty="0">
                <a:latin typeface="Arial"/>
                <a:cs typeface="Arial"/>
              </a:rPr>
              <a:t>venue</a:t>
            </a:r>
            <a:endParaRPr sz="1050">
              <a:latin typeface="Arial"/>
              <a:cs typeface="Arial"/>
            </a:endParaRPr>
          </a:p>
        </p:txBody>
      </p:sp>
      <p:sp>
        <p:nvSpPr>
          <p:cNvPr id="5" name="object 5"/>
          <p:cNvSpPr txBox="1"/>
          <p:nvPr/>
        </p:nvSpPr>
        <p:spPr>
          <a:xfrm>
            <a:off x="3143654" y="57365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0.13</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6" name="object 6"/>
          <p:cNvSpPr txBox="1"/>
          <p:nvPr/>
        </p:nvSpPr>
        <p:spPr>
          <a:xfrm>
            <a:off x="1457374" y="735583"/>
            <a:ext cx="1565275" cy="833119"/>
          </a:xfrm>
          <a:prstGeom prst="rect">
            <a:avLst/>
          </a:prstGeom>
        </p:spPr>
        <p:txBody>
          <a:bodyPr vert="horz" wrap="square" lIns="0" tIns="12700" rIns="0" bIns="0" rtlCol="0">
            <a:spAutoFit/>
          </a:bodyPr>
          <a:lstStyle/>
          <a:p>
            <a:pPr marL="745490" indent="-733425">
              <a:lnSpc>
                <a:spcPct val="100000"/>
              </a:lnSpc>
              <a:spcBef>
                <a:spcPts val="100"/>
              </a:spcBef>
              <a:buAutoNum type="arabicPlain"/>
              <a:tabLst>
                <a:tab pos="745490" algn="l"/>
                <a:tab pos="746125" algn="l"/>
              </a:tabLst>
            </a:pPr>
            <a:r>
              <a:rPr sz="1050" spc="60" dirty="0">
                <a:latin typeface="Arial"/>
                <a:cs typeface="Arial"/>
              </a:rPr>
              <a:t>Pizza</a:t>
            </a:r>
            <a:r>
              <a:rPr sz="1050" spc="220" dirty="0">
                <a:latin typeface="Arial"/>
                <a:cs typeface="Arial"/>
              </a:rPr>
              <a:t> </a:t>
            </a:r>
            <a:r>
              <a:rPr sz="1050" spc="50" dirty="0">
                <a:latin typeface="Arial"/>
                <a:cs typeface="Arial"/>
              </a:rPr>
              <a:t>Place</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125" dirty="0">
                <a:latin typeface="Arial"/>
                <a:cs typeface="Arial"/>
              </a:rPr>
              <a:t>Deli </a:t>
            </a:r>
            <a:r>
              <a:rPr sz="1050" spc="285" dirty="0">
                <a:latin typeface="Arial"/>
                <a:cs typeface="Arial"/>
              </a:rPr>
              <a:t>/</a:t>
            </a:r>
            <a:r>
              <a:rPr sz="1050" spc="365" dirty="0">
                <a:latin typeface="Arial"/>
                <a:cs typeface="Arial"/>
              </a:rPr>
              <a:t> </a:t>
            </a:r>
            <a:r>
              <a:rPr sz="1050" spc="-30" dirty="0">
                <a:latin typeface="Arial"/>
                <a:cs typeface="Arial"/>
              </a:rPr>
              <a:t>Bodega</a:t>
            </a:r>
            <a:endParaRPr sz="1050">
              <a:latin typeface="Arial"/>
              <a:cs typeface="Arial"/>
            </a:endParaRPr>
          </a:p>
          <a:p>
            <a:pPr marL="1332230" indent="-1320165">
              <a:lnSpc>
                <a:spcPct val="100000"/>
              </a:lnSpc>
              <a:spcBef>
                <a:spcPts val="15"/>
              </a:spcBef>
              <a:buAutoNum type="arabicPlain"/>
              <a:tabLst>
                <a:tab pos="1332230" algn="l"/>
                <a:tab pos="1332865" algn="l"/>
              </a:tabLst>
            </a:pPr>
            <a:r>
              <a:rPr sz="1050" spc="-50" dirty="0">
                <a:latin typeface="Arial"/>
                <a:cs typeface="Arial"/>
              </a:rPr>
              <a:t>Spa</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25" dirty="0">
                <a:latin typeface="Arial"/>
                <a:cs typeface="Arial"/>
              </a:rPr>
              <a:t>Chinese</a:t>
            </a:r>
            <a:r>
              <a:rPr sz="1050" spc="240" dirty="0">
                <a:latin typeface="Arial"/>
                <a:cs typeface="Arial"/>
              </a:rPr>
              <a:t> </a:t>
            </a:r>
            <a:r>
              <a:rPr sz="1050" spc="60" dirty="0">
                <a:latin typeface="Arial"/>
                <a:cs typeface="Arial"/>
              </a:rPr>
              <a:t>Restaurant</a:t>
            </a:r>
            <a:endParaRPr sz="1050">
              <a:latin typeface="Arial"/>
              <a:cs typeface="Arial"/>
            </a:endParaRPr>
          </a:p>
          <a:p>
            <a:pPr marL="1111885" indent="-1099820">
              <a:lnSpc>
                <a:spcPct val="100000"/>
              </a:lnSpc>
              <a:spcBef>
                <a:spcPts val="15"/>
              </a:spcBef>
              <a:buAutoNum type="arabicPlain"/>
              <a:tabLst>
                <a:tab pos="1111885" algn="l"/>
                <a:tab pos="1112520" algn="l"/>
              </a:tabLst>
            </a:pPr>
            <a:r>
              <a:rPr sz="1050" spc="30" dirty="0">
                <a:latin typeface="Arial"/>
                <a:cs typeface="Arial"/>
              </a:rPr>
              <a:t>Bakery</a:t>
            </a:r>
            <a:endParaRPr sz="1050">
              <a:latin typeface="Arial"/>
              <a:cs typeface="Arial"/>
            </a:endParaRPr>
          </a:p>
        </p:txBody>
      </p:sp>
      <p:sp>
        <p:nvSpPr>
          <p:cNvPr id="7" name="object 7"/>
          <p:cNvSpPr txBox="1"/>
          <p:nvPr/>
        </p:nvSpPr>
        <p:spPr>
          <a:xfrm>
            <a:off x="1457374" y="1869058"/>
            <a:ext cx="1711960" cy="347345"/>
          </a:xfrm>
          <a:prstGeom prst="rect">
            <a:avLst/>
          </a:prstGeom>
        </p:spPr>
        <p:txBody>
          <a:bodyPr vert="horz" wrap="square" lIns="0" tIns="12700" rIns="0" bIns="0" rtlCol="0">
            <a:spAutoFit/>
          </a:bodyPr>
          <a:lstStyle/>
          <a:p>
            <a:pPr marL="12700">
              <a:lnSpc>
                <a:spcPct val="100000"/>
              </a:lnSpc>
              <a:spcBef>
                <a:spcPts val="100"/>
              </a:spcBef>
            </a:pPr>
            <a:r>
              <a:rPr sz="1050" spc="130" dirty="0">
                <a:latin typeface="Arial"/>
                <a:cs typeface="Arial"/>
              </a:rPr>
              <a:t>----Baychester----</a:t>
            </a:r>
            <a:endParaRPr sz="1050">
              <a:latin typeface="Arial"/>
              <a:cs typeface="Arial"/>
            </a:endParaRPr>
          </a:p>
          <a:p>
            <a:pPr marL="1332230">
              <a:lnSpc>
                <a:spcPct val="100000"/>
              </a:lnSpc>
              <a:spcBef>
                <a:spcPts val="15"/>
              </a:spcBef>
            </a:pPr>
            <a:r>
              <a:rPr sz="1050" spc="5" dirty="0">
                <a:latin typeface="Arial"/>
                <a:cs typeface="Arial"/>
              </a:rPr>
              <a:t>venue</a:t>
            </a:r>
            <a:endParaRPr sz="1050">
              <a:latin typeface="Arial"/>
              <a:cs typeface="Arial"/>
            </a:endParaRPr>
          </a:p>
        </p:txBody>
      </p:sp>
      <p:sp>
        <p:nvSpPr>
          <p:cNvPr id="8" name="object 8"/>
          <p:cNvSpPr txBox="1"/>
          <p:nvPr/>
        </p:nvSpPr>
        <p:spPr>
          <a:xfrm>
            <a:off x="3290287" y="203098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p:txBody>
      </p:sp>
      <p:sp>
        <p:nvSpPr>
          <p:cNvPr id="9" name="object 9"/>
          <p:cNvSpPr txBox="1"/>
          <p:nvPr/>
        </p:nvSpPr>
        <p:spPr>
          <a:xfrm>
            <a:off x="1457374" y="2192908"/>
            <a:ext cx="1711960" cy="833119"/>
          </a:xfrm>
          <a:prstGeom prst="rect">
            <a:avLst/>
          </a:prstGeom>
        </p:spPr>
        <p:txBody>
          <a:bodyPr vert="horz" wrap="square" lIns="0" tIns="12700" rIns="0" bIns="0" rtlCol="0">
            <a:spAutoFit/>
          </a:bodyPr>
          <a:lstStyle/>
          <a:p>
            <a:pPr marL="965200" indent="-953135">
              <a:lnSpc>
                <a:spcPct val="100000"/>
              </a:lnSpc>
              <a:spcBef>
                <a:spcPts val="100"/>
              </a:spcBef>
              <a:buAutoNum type="arabicPlain"/>
              <a:tabLst>
                <a:tab pos="965200" algn="l"/>
                <a:tab pos="965835" algn="l"/>
              </a:tabLst>
            </a:pPr>
            <a:r>
              <a:rPr sz="1050" spc="15" dirty="0">
                <a:latin typeface="Arial"/>
                <a:cs typeface="Arial"/>
              </a:rPr>
              <a:t>Donut</a:t>
            </a:r>
            <a:r>
              <a:rPr sz="1050" spc="220" dirty="0">
                <a:latin typeface="Arial"/>
                <a:cs typeface="Arial"/>
              </a:rPr>
              <a:t> </a:t>
            </a:r>
            <a:r>
              <a:rPr sz="1050" spc="-40" dirty="0">
                <a:latin typeface="Arial"/>
                <a:cs typeface="Arial"/>
              </a:rPr>
              <a:t>Shop</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15" dirty="0">
                <a:latin typeface="Arial"/>
                <a:cs typeface="Arial"/>
              </a:rPr>
              <a:t>Mexican</a:t>
            </a:r>
            <a:r>
              <a:rPr sz="1050" spc="250" dirty="0">
                <a:latin typeface="Arial"/>
                <a:cs typeface="Arial"/>
              </a:rPr>
              <a:t> </a:t>
            </a:r>
            <a:r>
              <a:rPr sz="1050" spc="60" dirty="0">
                <a:latin typeface="Arial"/>
                <a:cs typeface="Arial"/>
              </a:rPr>
              <a:t>Restaurant</a:t>
            </a:r>
            <a:endParaRPr sz="1050">
              <a:latin typeface="Arial"/>
              <a:cs typeface="Arial"/>
            </a:endParaRPr>
          </a:p>
          <a:p>
            <a:pPr marL="892175" indent="-880110">
              <a:lnSpc>
                <a:spcPct val="100000"/>
              </a:lnSpc>
              <a:spcBef>
                <a:spcPts val="15"/>
              </a:spcBef>
              <a:buAutoNum type="arabicPlain"/>
              <a:tabLst>
                <a:tab pos="892175" algn="l"/>
                <a:tab pos="892810" algn="l"/>
              </a:tabLst>
            </a:pPr>
            <a:r>
              <a:rPr sz="1050" spc="30" dirty="0">
                <a:latin typeface="Arial"/>
                <a:cs typeface="Arial"/>
              </a:rPr>
              <a:t>Supermarket</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20" dirty="0">
                <a:latin typeface="Arial"/>
                <a:cs typeface="Arial"/>
              </a:rPr>
              <a:t>Shopping</a:t>
            </a:r>
            <a:r>
              <a:rPr sz="1050" spc="204" dirty="0">
                <a:latin typeface="Arial"/>
                <a:cs typeface="Arial"/>
              </a:rPr>
              <a:t> </a:t>
            </a:r>
            <a:r>
              <a:rPr sz="1050" spc="95" dirty="0">
                <a:latin typeface="Arial"/>
                <a:cs typeface="Arial"/>
              </a:rPr>
              <a:t>Mall</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5" dirty="0">
                <a:latin typeface="Arial"/>
                <a:cs typeface="Arial"/>
              </a:rPr>
              <a:t>Fast </a:t>
            </a:r>
            <a:r>
              <a:rPr sz="1050" spc="-25" dirty="0">
                <a:latin typeface="Arial"/>
                <a:cs typeface="Arial"/>
              </a:rPr>
              <a:t>Food</a:t>
            </a:r>
            <a:r>
              <a:rPr sz="1050" spc="105" dirty="0">
                <a:latin typeface="Arial"/>
                <a:cs typeface="Arial"/>
              </a:rPr>
              <a:t> </a:t>
            </a:r>
            <a:r>
              <a:rPr sz="1050" spc="60" dirty="0">
                <a:latin typeface="Arial"/>
                <a:cs typeface="Arial"/>
              </a:rPr>
              <a:t>Restaurant</a:t>
            </a:r>
            <a:endParaRPr sz="1050">
              <a:latin typeface="Arial"/>
              <a:cs typeface="Arial"/>
            </a:endParaRPr>
          </a:p>
        </p:txBody>
      </p:sp>
      <p:sp>
        <p:nvSpPr>
          <p:cNvPr id="10" name="object 10"/>
          <p:cNvSpPr txBox="1"/>
          <p:nvPr/>
        </p:nvSpPr>
        <p:spPr>
          <a:xfrm>
            <a:off x="1457374" y="3326383"/>
            <a:ext cx="1565275" cy="347345"/>
          </a:xfrm>
          <a:prstGeom prst="rect">
            <a:avLst/>
          </a:prstGeom>
        </p:spPr>
        <p:txBody>
          <a:bodyPr vert="horz" wrap="square" lIns="0" tIns="12700" rIns="0" bIns="0" rtlCol="0">
            <a:spAutoFit/>
          </a:bodyPr>
          <a:lstStyle/>
          <a:p>
            <a:pPr marL="12700">
              <a:lnSpc>
                <a:spcPct val="100000"/>
              </a:lnSpc>
              <a:spcBef>
                <a:spcPts val="100"/>
              </a:spcBef>
            </a:pPr>
            <a:r>
              <a:rPr sz="1050" spc="114" dirty="0">
                <a:latin typeface="Arial"/>
                <a:cs typeface="Arial"/>
              </a:rPr>
              <a:t>----Bedford</a:t>
            </a:r>
            <a:r>
              <a:rPr sz="1050" spc="245" dirty="0">
                <a:latin typeface="Arial"/>
                <a:cs typeface="Arial"/>
              </a:rPr>
              <a:t> </a:t>
            </a:r>
            <a:r>
              <a:rPr sz="1050" spc="130" dirty="0">
                <a:latin typeface="Arial"/>
                <a:cs typeface="Arial"/>
              </a:rPr>
              <a:t>Park----</a:t>
            </a:r>
            <a:endParaRPr sz="1050">
              <a:latin typeface="Arial"/>
              <a:cs typeface="Arial"/>
            </a:endParaRPr>
          </a:p>
          <a:p>
            <a:pPr marL="1185545">
              <a:lnSpc>
                <a:spcPct val="100000"/>
              </a:lnSpc>
              <a:spcBef>
                <a:spcPts val="15"/>
              </a:spcBef>
            </a:pPr>
            <a:r>
              <a:rPr sz="1050" spc="5" dirty="0">
                <a:latin typeface="Arial"/>
                <a:cs typeface="Arial"/>
              </a:rPr>
              <a:t>venue</a:t>
            </a:r>
            <a:endParaRPr sz="1050">
              <a:latin typeface="Arial"/>
              <a:cs typeface="Arial"/>
            </a:endParaRPr>
          </a:p>
        </p:txBody>
      </p:sp>
      <p:sp>
        <p:nvSpPr>
          <p:cNvPr id="11" name="object 11"/>
          <p:cNvSpPr txBox="1"/>
          <p:nvPr/>
        </p:nvSpPr>
        <p:spPr>
          <a:xfrm>
            <a:off x="3143654" y="3488309"/>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p:txBody>
      </p:sp>
      <p:sp>
        <p:nvSpPr>
          <p:cNvPr id="12" name="object 12"/>
          <p:cNvSpPr txBox="1"/>
          <p:nvPr/>
        </p:nvSpPr>
        <p:spPr>
          <a:xfrm>
            <a:off x="1457374" y="3650234"/>
            <a:ext cx="1565275" cy="833119"/>
          </a:xfrm>
          <a:prstGeom prst="rect">
            <a:avLst/>
          </a:prstGeom>
        </p:spPr>
        <p:txBody>
          <a:bodyPr vert="horz" wrap="square" lIns="0" tIns="12700" rIns="0" bIns="0" rtlCol="0">
            <a:spAutoFit/>
          </a:bodyPr>
          <a:lstStyle/>
          <a:p>
            <a:pPr marL="232410" indent="-220345">
              <a:lnSpc>
                <a:spcPct val="100000"/>
              </a:lnSpc>
              <a:spcBef>
                <a:spcPts val="100"/>
              </a:spcBef>
              <a:buAutoNum type="arabicPlain"/>
              <a:tabLst>
                <a:tab pos="232410" algn="l"/>
                <a:tab pos="233045" algn="l"/>
              </a:tabLst>
            </a:pPr>
            <a:r>
              <a:rPr sz="1050" spc="25" dirty="0">
                <a:latin typeface="Arial"/>
                <a:cs typeface="Arial"/>
              </a:rPr>
              <a:t>Chinese</a:t>
            </a:r>
            <a:r>
              <a:rPr sz="1050" spc="240" dirty="0">
                <a:latin typeface="Arial"/>
                <a:cs typeface="Arial"/>
              </a:rPr>
              <a:t> </a:t>
            </a:r>
            <a:r>
              <a:rPr sz="1050" spc="60" dirty="0">
                <a:latin typeface="Arial"/>
                <a:cs typeface="Arial"/>
              </a:rPr>
              <a:t>Restaurant</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1185545" indent="-1173480">
              <a:lnSpc>
                <a:spcPct val="100000"/>
              </a:lnSpc>
              <a:spcBef>
                <a:spcPts val="15"/>
              </a:spcBef>
              <a:buAutoNum type="arabicPlain"/>
              <a:tabLst>
                <a:tab pos="1185545" algn="l"/>
                <a:tab pos="1186180" algn="l"/>
              </a:tabLst>
            </a:pPr>
            <a:r>
              <a:rPr sz="1050" spc="75" dirty="0">
                <a:latin typeface="Arial"/>
                <a:cs typeface="Arial"/>
              </a:rPr>
              <a:t>Diner</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5" dirty="0">
                <a:latin typeface="Arial"/>
                <a:cs typeface="Arial"/>
              </a:rPr>
              <a:t>Mexican</a:t>
            </a:r>
            <a:r>
              <a:rPr sz="1050" spc="250" dirty="0">
                <a:latin typeface="Arial"/>
                <a:cs typeface="Arial"/>
              </a:rPr>
              <a:t> </a:t>
            </a:r>
            <a:r>
              <a:rPr sz="1050" spc="60" dirty="0">
                <a:latin typeface="Arial"/>
                <a:cs typeface="Arial"/>
              </a:rPr>
              <a:t>Restaurant</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125" dirty="0">
                <a:latin typeface="Arial"/>
                <a:cs typeface="Arial"/>
              </a:rPr>
              <a:t>Deli </a:t>
            </a:r>
            <a:r>
              <a:rPr sz="1050" spc="285" dirty="0">
                <a:latin typeface="Arial"/>
                <a:cs typeface="Arial"/>
              </a:rPr>
              <a:t>/</a:t>
            </a:r>
            <a:r>
              <a:rPr sz="1050" spc="365" dirty="0">
                <a:latin typeface="Arial"/>
                <a:cs typeface="Arial"/>
              </a:rPr>
              <a:t> </a:t>
            </a:r>
            <a:r>
              <a:rPr sz="1050" spc="-30" dirty="0">
                <a:latin typeface="Arial"/>
                <a:cs typeface="Arial"/>
              </a:rPr>
              <a:t>Bodega</a:t>
            </a:r>
            <a:endParaRPr sz="1050">
              <a:latin typeface="Arial"/>
              <a:cs typeface="Arial"/>
            </a:endParaRPr>
          </a:p>
        </p:txBody>
      </p:sp>
      <p:sp>
        <p:nvSpPr>
          <p:cNvPr id="13" name="object 13"/>
          <p:cNvSpPr txBox="1"/>
          <p:nvPr/>
        </p:nvSpPr>
        <p:spPr>
          <a:xfrm>
            <a:off x="1457374" y="4783709"/>
            <a:ext cx="1125220" cy="185420"/>
          </a:xfrm>
          <a:prstGeom prst="rect">
            <a:avLst/>
          </a:prstGeom>
        </p:spPr>
        <p:txBody>
          <a:bodyPr vert="horz" wrap="square" lIns="0" tIns="12700" rIns="0" bIns="0" rtlCol="0">
            <a:spAutoFit/>
          </a:bodyPr>
          <a:lstStyle/>
          <a:p>
            <a:pPr marL="12700">
              <a:lnSpc>
                <a:spcPct val="100000"/>
              </a:lnSpc>
              <a:spcBef>
                <a:spcPts val="100"/>
              </a:spcBef>
            </a:pPr>
            <a:r>
              <a:rPr sz="1050" spc="130" dirty="0">
                <a:latin typeface="Arial"/>
                <a:cs typeface="Arial"/>
              </a:rPr>
              <a:t>----Belmont----</a:t>
            </a:r>
            <a:endParaRPr sz="1050">
              <a:latin typeface="Arial"/>
              <a:cs typeface="Arial"/>
            </a:endParaRPr>
          </a:p>
        </p:txBody>
      </p:sp>
      <p:sp>
        <p:nvSpPr>
          <p:cNvPr id="14" name="object 14"/>
          <p:cNvSpPr txBox="1"/>
          <p:nvPr/>
        </p:nvSpPr>
        <p:spPr>
          <a:xfrm>
            <a:off x="1457374" y="4945634"/>
            <a:ext cx="1565275" cy="995044"/>
          </a:xfrm>
          <a:prstGeom prst="rect">
            <a:avLst/>
          </a:prstGeom>
        </p:spPr>
        <p:txBody>
          <a:bodyPr vert="horz" wrap="square" lIns="0" tIns="12700" rIns="0" bIns="0" rtlCol="0">
            <a:spAutoFit/>
          </a:bodyPr>
          <a:lstStyle/>
          <a:p>
            <a:pPr marL="1185545">
              <a:lnSpc>
                <a:spcPct val="100000"/>
              </a:lnSpc>
              <a:spcBef>
                <a:spcPts val="100"/>
              </a:spcBef>
            </a:pPr>
            <a:r>
              <a:rPr sz="1050" spc="5" dirty="0">
                <a:latin typeface="Arial"/>
                <a:cs typeface="Arial"/>
              </a:rPr>
              <a:t>venue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75" dirty="0">
                <a:latin typeface="Arial"/>
                <a:cs typeface="Arial"/>
              </a:rPr>
              <a:t>Italian</a:t>
            </a:r>
            <a:r>
              <a:rPr sz="1050" spc="240" dirty="0">
                <a:latin typeface="Arial"/>
                <a:cs typeface="Arial"/>
              </a:rPr>
              <a:t> </a:t>
            </a:r>
            <a:r>
              <a:rPr sz="1050" spc="60" dirty="0">
                <a:latin typeface="Arial"/>
                <a:cs typeface="Arial"/>
              </a:rPr>
              <a:t>Restaurant</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20" dirty="0">
                <a:latin typeface="Arial"/>
                <a:cs typeface="Arial"/>
              </a:rPr>
              <a:t> </a:t>
            </a:r>
            <a:r>
              <a:rPr sz="1050" spc="50" dirty="0">
                <a:latin typeface="Arial"/>
                <a:cs typeface="Arial"/>
              </a:rPr>
              <a:t>Place</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125" dirty="0">
                <a:latin typeface="Arial"/>
                <a:cs typeface="Arial"/>
              </a:rPr>
              <a:t>Deli </a:t>
            </a:r>
            <a:r>
              <a:rPr sz="1050" spc="285" dirty="0">
                <a:latin typeface="Arial"/>
                <a:cs typeface="Arial"/>
              </a:rPr>
              <a:t>/</a:t>
            </a:r>
            <a:r>
              <a:rPr sz="1050" spc="365" dirty="0">
                <a:latin typeface="Arial"/>
                <a:cs typeface="Arial"/>
              </a:rPr>
              <a:t> </a:t>
            </a:r>
            <a:r>
              <a:rPr sz="1050" spc="-30" dirty="0">
                <a:latin typeface="Arial"/>
                <a:cs typeface="Arial"/>
              </a:rPr>
              <a:t>Bodega</a:t>
            </a:r>
            <a:endParaRPr sz="1050">
              <a:latin typeface="Arial"/>
              <a:cs typeface="Arial"/>
            </a:endParaRPr>
          </a:p>
          <a:p>
            <a:pPr marL="1111885" indent="-1099820">
              <a:lnSpc>
                <a:spcPct val="100000"/>
              </a:lnSpc>
              <a:spcBef>
                <a:spcPts val="15"/>
              </a:spcBef>
              <a:buAutoNum type="arabicPlain"/>
              <a:tabLst>
                <a:tab pos="1111885" algn="l"/>
                <a:tab pos="1112520" algn="l"/>
              </a:tabLst>
            </a:pPr>
            <a:r>
              <a:rPr sz="1050" spc="30" dirty="0">
                <a:latin typeface="Arial"/>
                <a:cs typeface="Arial"/>
              </a:rPr>
              <a:t>Bakery</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5" dirty="0">
                <a:latin typeface="Arial"/>
                <a:cs typeface="Arial"/>
              </a:rPr>
              <a:t>Mexican</a:t>
            </a:r>
            <a:r>
              <a:rPr sz="1050" spc="250" dirty="0">
                <a:latin typeface="Arial"/>
                <a:cs typeface="Arial"/>
              </a:rPr>
              <a:t> </a:t>
            </a:r>
            <a:r>
              <a:rPr sz="1050" spc="60" dirty="0">
                <a:latin typeface="Arial"/>
                <a:cs typeface="Arial"/>
              </a:rPr>
              <a:t>Restaurant</a:t>
            </a:r>
            <a:endParaRPr sz="1050">
              <a:latin typeface="Arial"/>
              <a:cs typeface="Arial"/>
            </a:endParaRPr>
          </a:p>
        </p:txBody>
      </p:sp>
      <p:sp>
        <p:nvSpPr>
          <p:cNvPr id="15" name="object 15"/>
          <p:cNvSpPr txBox="1"/>
          <p:nvPr/>
        </p:nvSpPr>
        <p:spPr>
          <a:xfrm>
            <a:off x="3143654" y="4945634"/>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0.20</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p:txBody>
      </p:sp>
      <p:sp>
        <p:nvSpPr>
          <p:cNvPr id="16" name="object 16"/>
          <p:cNvSpPr txBox="1"/>
          <p:nvPr/>
        </p:nvSpPr>
        <p:spPr>
          <a:xfrm>
            <a:off x="1457374" y="6241034"/>
            <a:ext cx="1271905" cy="185420"/>
          </a:xfrm>
          <a:prstGeom prst="rect">
            <a:avLst/>
          </a:prstGeom>
        </p:spPr>
        <p:txBody>
          <a:bodyPr vert="horz" wrap="square" lIns="0" tIns="12700" rIns="0" bIns="0" rtlCol="0">
            <a:spAutoFit/>
          </a:bodyPr>
          <a:lstStyle/>
          <a:p>
            <a:pPr marL="12700">
              <a:lnSpc>
                <a:spcPct val="100000"/>
              </a:lnSpc>
              <a:spcBef>
                <a:spcPts val="100"/>
              </a:spcBef>
            </a:pPr>
            <a:r>
              <a:rPr sz="1050" spc="130" dirty="0">
                <a:latin typeface="Arial"/>
                <a:cs typeface="Arial"/>
              </a:rPr>
              <a:t>----Bronxdale----</a:t>
            </a:r>
            <a:endParaRPr sz="1050">
              <a:latin typeface="Arial"/>
              <a:cs typeface="Arial"/>
            </a:endParaRPr>
          </a:p>
        </p:txBody>
      </p:sp>
      <p:graphicFrame>
        <p:nvGraphicFramePr>
          <p:cNvPr id="17" name="object 17"/>
          <p:cNvGraphicFramePr>
            <a:graphicFrameLocks noGrp="1"/>
          </p:cNvGraphicFramePr>
          <p:nvPr/>
        </p:nvGraphicFramePr>
        <p:xfrm>
          <a:off x="1438324" y="6449973"/>
          <a:ext cx="2847975" cy="942974"/>
        </p:xfrm>
        <a:graphic>
          <a:graphicData uri="http://schemas.openxmlformats.org/drawingml/2006/table">
            <a:tbl>
              <a:tblPr firstRow="1" bandRow="1">
                <a:tableStyleId>{2D5ABB26-0587-4C30-8999-92F81FD0307C}</a:tableStyleId>
              </a:tblPr>
              <a:tblGrid>
                <a:gridCol w="178435"/>
                <a:gridCol w="622935"/>
                <a:gridCol w="1649095"/>
                <a:gridCol w="397510"/>
              </a:tblGrid>
              <a:tr h="147637">
                <a:tc gridSpan="2">
                  <a:txBody>
                    <a:bodyPr/>
                    <a:lstStyle/>
                    <a:p>
                      <a:pPr>
                        <a:lnSpc>
                          <a:spcPct val="100000"/>
                        </a:lnSpc>
                      </a:pPr>
                      <a:endParaRPr sz="800">
                        <a:latin typeface="Times New Roman"/>
                        <a:cs typeface="Times New Roman"/>
                      </a:endParaRPr>
                    </a:p>
                  </a:txBody>
                  <a:tcPr marL="0" marR="0" marT="0" marB="0"/>
                </a:tc>
                <a:tc hMerge="1">
                  <a:txBody>
                    <a:bodyPr/>
                    <a:lstStyle/>
                    <a:p>
                      <a:endParaRPr/>
                    </a:p>
                  </a:txBody>
                  <a:tcPr marL="0" marR="0" marT="0" marB="0"/>
                </a:tc>
                <a:tc>
                  <a:txBody>
                    <a:bodyPr/>
                    <a:lstStyle/>
                    <a:p>
                      <a:pPr marR="65405" algn="r">
                        <a:lnSpc>
                          <a:spcPts val="990"/>
                        </a:lnSpc>
                      </a:pPr>
                      <a:r>
                        <a:rPr sz="1050" dirty="0">
                          <a:latin typeface="Arial"/>
                          <a:cs typeface="Arial"/>
                        </a:rPr>
                        <a:t>venue</a:t>
                      </a:r>
                      <a:endParaRPr sz="1050">
                        <a:latin typeface="Arial"/>
                        <a:cs typeface="Arial"/>
                      </a:endParaRPr>
                    </a:p>
                  </a:txBody>
                  <a:tcPr marL="0" marR="0" marT="0" marB="0"/>
                </a:tc>
                <a:tc>
                  <a:txBody>
                    <a:bodyPr/>
                    <a:lstStyle/>
                    <a:p>
                      <a:pPr marR="24130" algn="r">
                        <a:lnSpc>
                          <a:spcPts val="990"/>
                        </a:lnSpc>
                      </a:pPr>
                      <a:r>
                        <a:rPr sz="1050" dirty="0">
                          <a:latin typeface="Arial"/>
                          <a:cs typeface="Arial"/>
                        </a:rPr>
                        <a:t>freq</a:t>
                      </a:r>
                      <a:endParaRPr sz="1050">
                        <a:latin typeface="Arial"/>
                        <a:cs typeface="Arial"/>
                      </a:endParaRPr>
                    </a:p>
                  </a:txBody>
                  <a:tcPr marL="0" marR="0" marT="0" marB="0"/>
                </a:tc>
              </a:tr>
              <a:tr h="161925">
                <a:tc>
                  <a:txBody>
                    <a:bodyPr/>
                    <a:lstStyle/>
                    <a:p>
                      <a:pPr marL="31750">
                        <a:lnSpc>
                          <a:spcPts val="1100"/>
                        </a:lnSpc>
                      </a:pPr>
                      <a:r>
                        <a:rPr sz="1050" dirty="0">
                          <a:latin typeface="Arial"/>
                          <a:cs typeface="Arial"/>
                        </a:rPr>
                        <a:t>0</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65405" algn="r">
                        <a:lnSpc>
                          <a:spcPts val="1100"/>
                        </a:lnSpc>
                      </a:pPr>
                      <a:r>
                        <a:rPr sz="1050" spc="80" dirty="0">
                          <a:latin typeface="Arial"/>
                          <a:cs typeface="Arial"/>
                        </a:rPr>
                        <a:t>Breakfast</a:t>
                      </a:r>
                      <a:r>
                        <a:rPr sz="1050" spc="229" dirty="0">
                          <a:latin typeface="Arial"/>
                          <a:cs typeface="Arial"/>
                        </a:rPr>
                        <a:t> </a:t>
                      </a:r>
                      <a:r>
                        <a:rPr sz="1050" spc="35" dirty="0">
                          <a:latin typeface="Arial"/>
                          <a:cs typeface="Arial"/>
                        </a:rPr>
                        <a:t>Spot</a:t>
                      </a:r>
                      <a:endParaRPr sz="1050">
                        <a:latin typeface="Arial"/>
                        <a:cs typeface="Arial"/>
                      </a:endParaRPr>
                    </a:p>
                  </a:txBody>
                  <a:tcPr marL="0" marR="0" marT="0" marB="0"/>
                </a:tc>
                <a:tc>
                  <a:txBody>
                    <a:bodyPr/>
                    <a:lstStyle/>
                    <a:p>
                      <a:pPr marR="24130" algn="r">
                        <a:lnSpc>
                          <a:spcPts val="1100"/>
                        </a:lnSpc>
                      </a:pPr>
                      <a:r>
                        <a:rPr sz="1050" dirty="0">
                          <a:latin typeface="Arial"/>
                          <a:cs typeface="Arial"/>
                        </a:rPr>
                        <a:t>0.09</a:t>
                      </a:r>
                      <a:endParaRPr sz="1050">
                        <a:latin typeface="Arial"/>
                        <a:cs typeface="Arial"/>
                      </a:endParaRPr>
                    </a:p>
                  </a:txBody>
                  <a:tcPr marL="0" marR="0" marT="0" marB="0"/>
                </a:tc>
              </a:tr>
              <a:tr h="161925">
                <a:tc>
                  <a:txBody>
                    <a:bodyPr/>
                    <a:lstStyle/>
                    <a:p>
                      <a:pPr marL="31750">
                        <a:lnSpc>
                          <a:spcPts val="1100"/>
                        </a:lnSpc>
                      </a:pPr>
                      <a:r>
                        <a:rPr sz="1050" dirty="0">
                          <a:latin typeface="Arial"/>
                          <a:cs typeface="Arial"/>
                        </a:rPr>
                        <a:t>1</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65405" algn="r">
                        <a:lnSpc>
                          <a:spcPts val="1100"/>
                        </a:lnSpc>
                      </a:pPr>
                      <a:r>
                        <a:rPr sz="1050" spc="175" dirty="0">
                          <a:latin typeface="Arial"/>
                          <a:cs typeface="Arial"/>
                        </a:rPr>
                        <a:t>Italian</a:t>
                      </a:r>
                      <a:r>
                        <a:rPr sz="1050" spc="229" dirty="0">
                          <a:latin typeface="Arial"/>
                          <a:cs typeface="Arial"/>
                        </a:rPr>
                        <a:t> </a:t>
                      </a:r>
                      <a:r>
                        <a:rPr sz="1050" spc="60" dirty="0">
                          <a:latin typeface="Arial"/>
                          <a:cs typeface="Arial"/>
                        </a:rPr>
                        <a:t>Restaurant</a:t>
                      </a:r>
                      <a:endParaRPr sz="1050">
                        <a:latin typeface="Arial"/>
                        <a:cs typeface="Arial"/>
                      </a:endParaRPr>
                    </a:p>
                  </a:txBody>
                  <a:tcPr marL="0" marR="0" marT="0" marB="0"/>
                </a:tc>
                <a:tc>
                  <a:txBody>
                    <a:bodyPr/>
                    <a:lstStyle/>
                    <a:p>
                      <a:pPr marR="24130" algn="r">
                        <a:lnSpc>
                          <a:spcPts val="1100"/>
                        </a:lnSpc>
                      </a:pPr>
                      <a:r>
                        <a:rPr sz="1050" dirty="0">
                          <a:latin typeface="Arial"/>
                          <a:cs typeface="Arial"/>
                        </a:rPr>
                        <a:t>0.09</a:t>
                      </a:r>
                      <a:endParaRPr sz="1050">
                        <a:latin typeface="Arial"/>
                        <a:cs typeface="Arial"/>
                      </a:endParaRPr>
                    </a:p>
                  </a:txBody>
                  <a:tcPr marL="0" marR="0" marT="0" marB="0"/>
                </a:tc>
              </a:tr>
              <a:tr h="161925">
                <a:tc>
                  <a:txBody>
                    <a:bodyPr/>
                    <a:lstStyle/>
                    <a:p>
                      <a:pPr marL="31750">
                        <a:lnSpc>
                          <a:spcPts val="1100"/>
                        </a:lnSpc>
                      </a:pPr>
                      <a:r>
                        <a:rPr sz="1050" dirty="0">
                          <a:latin typeface="Arial"/>
                          <a:cs typeface="Arial"/>
                        </a:rPr>
                        <a:t>2</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65405" algn="r">
                        <a:lnSpc>
                          <a:spcPts val="1100"/>
                        </a:lnSpc>
                      </a:pPr>
                      <a:r>
                        <a:rPr sz="1050" spc="35" dirty="0">
                          <a:latin typeface="Arial"/>
                          <a:cs typeface="Arial"/>
                        </a:rPr>
                        <a:t>Spanish</a:t>
                      </a:r>
                      <a:r>
                        <a:rPr sz="1050" spc="220" dirty="0">
                          <a:latin typeface="Arial"/>
                          <a:cs typeface="Arial"/>
                        </a:rPr>
                        <a:t> </a:t>
                      </a:r>
                      <a:r>
                        <a:rPr sz="1050" spc="60" dirty="0">
                          <a:latin typeface="Arial"/>
                          <a:cs typeface="Arial"/>
                        </a:rPr>
                        <a:t>Restaurant</a:t>
                      </a:r>
                      <a:endParaRPr sz="1050">
                        <a:latin typeface="Arial"/>
                        <a:cs typeface="Arial"/>
                      </a:endParaRPr>
                    </a:p>
                  </a:txBody>
                  <a:tcPr marL="0" marR="0" marT="0" marB="0"/>
                </a:tc>
                <a:tc>
                  <a:txBody>
                    <a:bodyPr/>
                    <a:lstStyle/>
                    <a:p>
                      <a:pPr marR="24130" algn="r">
                        <a:lnSpc>
                          <a:spcPts val="1100"/>
                        </a:lnSpc>
                      </a:pPr>
                      <a:r>
                        <a:rPr sz="1050" dirty="0">
                          <a:latin typeface="Arial"/>
                          <a:cs typeface="Arial"/>
                        </a:rPr>
                        <a:t>0.09</a:t>
                      </a:r>
                      <a:endParaRPr sz="1050">
                        <a:latin typeface="Arial"/>
                        <a:cs typeface="Arial"/>
                      </a:endParaRPr>
                    </a:p>
                  </a:txBody>
                  <a:tcPr marL="0" marR="0" marT="0" marB="0"/>
                </a:tc>
              </a:tr>
              <a:tr h="161925">
                <a:tc>
                  <a:txBody>
                    <a:bodyPr/>
                    <a:lstStyle/>
                    <a:p>
                      <a:pPr marL="31750">
                        <a:lnSpc>
                          <a:spcPts val="1100"/>
                        </a:lnSpc>
                      </a:pPr>
                      <a:r>
                        <a:rPr sz="1050" dirty="0">
                          <a:latin typeface="Arial"/>
                          <a:cs typeface="Arial"/>
                        </a:rPr>
                        <a:t>3</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65405" algn="r">
                        <a:lnSpc>
                          <a:spcPts val="1100"/>
                        </a:lnSpc>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txBody>
                  <a:tcPr marL="0" marR="0" marT="0" marB="0"/>
                </a:tc>
                <a:tc>
                  <a:txBody>
                    <a:bodyPr/>
                    <a:lstStyle/>
                    <a:p>
                      <a:pPr marR="24130" algn="r">
                        <a:lnSpc>
                          <a:spcPts val="1100"/>
                        </a:lnSpc>
                      </a:pPr>
                      <a:r>
                        <a:rPr sz="1050" dirty="0">
                          <a:latin typeface="Arial"/>
                          <a:cs typeface="Arial"/>
                        </a:rPr>
                        <a:t>0.09</a:t>
                      </a:r>
                      <a:endParaRPr sz="1050">
                        <a:latin typeface="Arial"/>
                        <a:cs typeface="Arial"/>
                      </a:endParaRPr>
                    </a:p>
                  </a:txBody>
                  <a:tcPr marL="0" marR="0" marT="0" marB="0"/>
                </a:tc>
              </a:tr>
              <a:tr h="147637">
                <a:tc>
                  <a:txBody>
                    <a:bodyPr/>
                    <a:lstStyle/>
                    <a:p>
                      <a:pPr marL="31750">
                        <a:lnSpc>
                          <a:spcPts val="1065"/>
                        </a:lnSpc>
                      </a:pPr>
                      <a:r>
                        <a:rPr sz="1050" dirty="0">
                          <a:latin typeface="Arial"/>
                          <a:cs typeface="Arial"/>
                        </a:rPr>
                        <a:t>4</a:t>
                      </a:r>
                      <a:endParaRPr sz="1050">
                        <a:latin typeface="Arial"/>
                        <a:cs typeface="Arial"/>
                      </a:endParaRPr>
                    </a:p>
                  </a:txBody>
                  <a:tcPr marL="0" marR="0" marT="0" marB="0"/>
                </a:tc>
                <a:tc>
                  <a:txBody>
                    <a:bodyPr/>
                    <a:lstStyle/>
                    <a:p>
                      <a:pPr marL="73025">
                        <a:lnSpc>
                          <a:spcPts val="1065"/>
                        </a:lnSpc>
                      </a:pPr>
                      <a:r>
                        <a:rPr sz="1050" spc="15" dirty="0">
                          <a:latin typeface="Arial"/>
                          <a:cs typeface="Arial"/>
                        </a:rPr>
                        <a:t>Paper</a:t>
                      </a:r>
                      <a:r>
                        <a:rPr sz="1050" spc="220" dirty="0">
                          <a:latin typeface="Arial"/>
                          <a:cs typeface="Arial"/>
                        </a:rPr>
                        <a:t> </a:t>
                      </a:r>
                      <a:r>
                        <a:rPr sz="1050" spc="285" dirty="0">
                          <a:latin typeface="Arial"/>
                          <a:cs typeface="Arial"/>
                        </a:rPr>
                        <a:t>/</a:t>
                      </a:r>
                      <a:endParaRPr sz="1050">
                        <a:latin typeface="Arial"/>
                        <a:cs typeface="Arial"/>
                      </a:endParaRPr>
                    </a:p>
                  </a:txBody>
                  <a:tcPr marL="0" marR="0" marT="0" marB="0"/>
                </a:tc>
                <a:tc>
                  <a:txBody>
                    <a:bodyPr/>
                    <a:lstStyle/>
                    <a:p>
                      <a:pPr marR="65405" algn="r">
                        <a:lnSpc>
                          <a:spcPts val="1065"/>
                        </a:lnSpc>
                      </a:pPr>
                      <a:r>
                        <a:rPr sz="1050" spc="120" dirty="0">
                          <a:latin typeface="Arial"/>
                          <a:cs typeface="Arial"/>
                        </a:rPr>
                        <a:t>Office </a:t>
                      </a:r>
                      <a:r>
                        <a:rPr sz="1050" spc="70" dirty="0">
                          <a:latin typeface="Arial"/>
                          <a:cs typeface="Arial"/>
                        </a:rPr>
                        <a:t>Supplies</a:t>
                      </a:r>
                      <a:r>
                        <a:rPr sz="1050" spc="375" dirty="0">
                          <a:latin typeface="Arial"/>
                          <a:cs typeface="Arial"/>
                        </a:rPr>
                        <a:t> </a:t>
                      </a:r>
                      <a:r>
                        <a:rPr sz="1050" spc="75" dirty="0">
                          <a:latin typeface="Arial"/>
                          <a:cs typeface="Arial"/>
                        </a:rPr>
                        <a:t>Store</a:t>
                      </a:r>
                      <a:endParaRPr sz="1050">
                        <a:latin typeface="Arial"/>
                        <a:cs typeface="Arial"/>
                      </a:endParaRPr>
                    </a:p>
                  </a:txBody>
                  <a:tcPr marL="0" marR="0" marT="0" marB="0"/>
                </a:tc>
                <a:tc>
                  <a:txBody>
                    <a:bodyPr/>
                    <a:lstStyle/>
                    <a:p>
                      <a:pPr marR="24130" algn="r">
                        <a:lnSpc>
                          <a:spcPts val="1065"/>
                        </a:lnSpc>
                      </a:pPr>
                      <a:r>
                        <a:rPr sz="1050" dirty="0">
                          <a:latin typeface="Arial"/>
                          <a:cs typeface="Arial"/>
                        </a:rPr>
                        <a:t>0.09</a:t>
                      </a:r>
                      <a:endParaRPr sz="1050">
                        <a:latin typeface="Arial"/>
                        <a:cs typeface="Arial"/>
                      </a:endParaRPr>
                    </a:p>
                  </a:txBody>
                  <a:tcPr marL="0" marR="0" marT="0" marB="0"/>
                </a:tc>
              </a:tr>
            </a:tbl>
          </a:graphicData>
        </a:graphic>
      </p:graphicFrame>
      <p:sp>
        <p:nvSpPr>
          <p:cNvPr id="18" name="object 18"/>
          <p:cNvSpPr txBox="1"/>
          <p:nvPr/>
        </p:nvSpPr>
        <p:spPr>
          <a:xfrm>
            <a:off x="1457374" y="7698358"/>
            <a:ext cx="1418590" cy="185420"/>
          </a:xfrm>
          <a:prstGeom prst="rect">
            <a:avLst/>
          </a:prstGeom>
        </p:spPr>
        <p:txBody>
          <a:bodyPr vert="horz" wrap="square" lIns="0" tIns="12700" rIns="0" bIns="0" rtlCol="0">
            <a:spAutoFit/>
          </a:bodyPr>
          <a:lstStyle/>
          <a:p>
            <a:pPr marL="12700">
              <a:lnSpc>
                <a:spcPct val="100000"/>
              </a:lnSpc>
              <a:spcBef>
                <a:spcPts val="100"/>
              </a:spcBef>
            </a:pPr>
            <a:r>
              <a:rPr sz="1050" spc="135" dirty="0">
                <a:latin typeface="Arial"/>
                <a:cs typeface="Arial"/>
              </a:rPr>
              <a:t>----Castle</a:t>
            </a:r>
            <a:r>
              <a:rPr sz="1050" spc="235" dirty="0">
                <a:latin typeface="Arial"/>
                <a:cs typeface="Arial"/>
              </a:rPr>
              <a:t> </a:t>
            </a:r>
            <a:r>
              <a:rPr sz="1050" spc="220" dirty="0">
                <a:latin typeface="Arial"/>
                <a:cs typeface="Arial"/>
              </a:rPr>
              <a:t>Hill----</a:t>
            </a:r>
            <a:endParaRPr sz="1050">
              <a:latin typeface="Arial"/>
              <a:cs typeface="Arial"/>
            </a:endParaRPr>
          </a:p>
        </p:txBody>
      </p:sp>
      <p:sp>
        <p:nvSpPr>
          <p:cNvPr id="19" name="object 19"/>
          <p:cNvSpPr txBox="1"/>
          <p:nvPr/>
        </p:nvSpPr>
        <p:spPr>
          <a:xfrm>
            <a:off x="1457374" y="7860283"/>
            <a:ext cx="2518410" cy="995044"/>
          </a:xfrm>
          <a:prstGeom prst="rect">
            <a:avLst/>
          </a:prstGeom>
        </p:spPr>
        <p:txBody>
          <a:bodyPr vert="horz" wrap="square" lIns="0" tIns="12700" rIns="0" bIns="0" rtlCol="0">
            <a:spAutoFit/>
          </a:bodyPr>
          <a:lstStyle/>
          <a:p>
            <a:pPr marL="2138680">
              <a:lnSpc>
                <a:spcPct val="100000"/>
              </a:lnSpc>
              <a:spcBef>
                <a:spcPts val="100"/>
              </a:spcBef>
            </a:pPr>
            <a:r>
              <a:rPr sz="1050" spc="5" dirty="0">
                <a:latin typeface="Arial"/>
                <a:cs typeface="Arial"/>
              </a:rPr>
              <a:t>venue</a:t>
            </a:r>
            <a:endParaRPr sz="1050">
              <a:latin typeface="Arial"/>
              <a:cs typeface="Arial"/>
            </a:endParaRPr>
          </a:p>
          <a:p>
            <a:pPr marL="1478915" indent="-1466850">
              <a:lnSpc>
                <a:spcPct val="100000"/>
              </a:lnSpc>
              <a:spcBef>
                <a:spcPts val="15"/>
              </a:spcBef>
              <a:buAutoNum type="arabicPlain"/>
              <a:tabLst>
                <a:tab pos="1478915" algn="l"/>
                <a:tab pos="1479550" algn="l"/>
              </a:tabLst>
            </a:pPr>
            <a:r>
              <a:rPr sz="1050" spc="70" dirty="0">
                <a:latin typeface="Arial"/>
                <a:cs typeface="Arial"/>
              </a:rPr>
              <a:t>Baseball</a:t>
            </a:r>
            <a:r>
              <a:rPr sz="1050" spc="220" dirty="0">
                <a:latin typeface="Arial"/>
                <a:cs typeface="Arial"/>
              </a:rPr>
              <a:t> </a:t>
            </a:r>
            <a:r>
              <a:rPr sz="1050" spc="120" dirty="0">
                <a:latin typeface="Arial"/>
                <a:cs typeface="Arial"/>
              </a:rPr>
              <a:t>Field</a:t>
            </a:r>
            <a:endParaRPr sz="1050">
              <a:latin typeface="Arial"/>
              <a:cs typeface="Arial"/>
            </a:endParaRPr>
          </a:p>
          <a:p>
            <a:pPr marL="1551940" indent="-1539875">
              <a:lnSpc>
                <a:spcPct val="100000"/>
              </a:lnSpc>
              <a:spcBef>
                <a:spcPts val="15"/>
              </a:spcBef>
              <a:buAutoNum type="arabicPlain"/>
              <a:tabLst>
                <a:tab pos="1551940" algn="l"/>
                <a:tab pos="1552575" algn="l"/>
              </a:tabLst>
            </a:pPr>
            <a:r>
              <a:rPr sz="1050" spc="125" dirty="0">
                <a:latin typeface="Arial"/>
                <a:cs typeface="Arial"/>
              </a:rPr>
              <a:t>Deli </a:t>
            </a:r>
            <a:r>
              <a:rPr sz="1050" spc="285" dirty="0">
                <a:latin typeface="Arial"/>
                <a:cs typeface="Arial"/>
              </a:rPr>
              <a:t>/</a:t>
            </a:r>
            <a:r>
              <a:rPr sz="1050" spc="360" dirty="0">
                <a:latin typeface="Arial"/>
                <a:cs typeface="Arial"/>
              </a:rPr>
              <a:t> </a:t>
            </a:r>
            <a:r>
              <a:rPr sz="1050" spc="-30" dirty="0">
                <a:latin typeface="Arial"/>
                <a:cs typeface="Arial"/>
              </a:rPr>
              <a:t>Bodega</a:t>
            </a:r>
            <a:endParaRPr sz="1050">
              <a:latin typeface="Arial"/>
              <a:cs typeface="Arial"/>
            </a:endParaRPr>
          </a:p>
          <a:p>
            <a:pPr marL="2138680" indent="-2126615">
              <a:lnSpc>
                <a:spcPct val="100000"/>
              </a:lnSpc>
              <a:spcBef>
                <a:spcPts val="15"/>
              </a:spcBef>
              <a:buAutoNum type="arabicPlain"/>
              <a:tabLst>
                <a:tab pos="2138680" algn="l"/>
                <a:tab pos="2139315" algn="l"/>
              </a:tabLst>
            </a:pPr>
            <a:r>
              <a:rPr sz="1050" spc="75" dirty="0">
                <a:latin typeface="Arial"/>
                <a:cs typeface="Arial"/>
              </a:rPr>
              <a:t>Diner</a:t>
            </a:r>
            <a:endParaRPr sz="1050">
              <a:latin typeface="Arial"/>
              <a:cs typeface="Arial"/>
            </a:endParaRPr>
          </a:p>
          <a:p>
            <a:pPr marL="1698625" indent="-1686560">
              <a:lnSpc>
                <a:spcPct val="100000"/>
              </a:lnSpc>
              <a:spcBef>
                <a:spcPts val="15"/>
              </a:spcBef>
              <a:buAutoNum type="arabicPlain"/>
              <a:tabLst>
                <a:tab pos="1698625" algn="l"/>
                <a:tab pos="1699260"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40" dirty="0">
                <a:latin typeface="Arial"/>
                <a:cs typeface="Arial"/>
              </a:rPr>
              <a:t>Southern </a:t>
            </a:r>
            <a:r>
              <a:rPr sz="1050" spc="285" dirty="0">
                <a:latin typeface="Arial"/>
                <a:cs typeface="Arial"/>
              </a:rPr>
              <a:t>/ </a:t>
            </a:r>
            <a:r>
              <a:rPr sz="1050" spc="50" dirty="0">
                <a:latin typeface="Arial"/>
                <a:cs typeface="Arial"/>
              </a:rPr>
              <a:t>Soul </a:t>
            </a:r>
            <a:r>
              <a:rPr sz="1050" spc="-25" dirty="0">
                <a:latin typeface="Arial"/>
                <a:cs typeface="Arial"/>
              </a:rPr>
              <a:t>Food</a:t>
            </a:r>
            <a:r>
              <a:rPr sz="1050" spc="75" dirty="0">
                <a:latin typeface="Arial"/>
                <a:cs typeface="Arial"/>
              </a:rPr>
              <a:t> </a:t>
            </a:r>
            <a:r>
              <a:rPr sz="1050" spc="60" dirty="0">
                <a:latin typeface="Arial"/>
                <a:cs typeface="Arial"/>
              </a:rPr>
              <a:t>Restaurant</a:t>
            </a:r>
            <a:endParaRPr sz="1050">
              <a:latin typeface="Arial"/>
              <a:cs typeface="Arial"/>
            </a:endParaRPr>
          </a:p>
        </p:txBody>
      </p:sp>
      <p:sp>
        <p:nvSpPr>
          <p:cNvPr id="20" name="object 20"/>
          <p:cNvSpPr txBox="1"/>
          <p:nvPr/>
        </p:nvSpPr>
        <p:spPr>
          <a:xfrm>
            <a:off x="4096768" y="786028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p:txBody>
      </p:sp>
      <p:sp>
        <p:nvSpPr>
          <p:cNvPr id="21" name="object 21"/>
          <p:cNvSpPr txBox="1"/>
          <p:nvPr/>
        </p:nvSpPr>
        <p:spPr>
          <a:xfrm>
            <a:off x="1457374" y="9155683"/>
            <a:ext cx="1418590" cy="185420"/>
          </a:xfrm>
          <a:prstGeom prst="rect">
            <a:avLst/>
          </a:prstGeom>
        </p:spPr>
        <p:txBody>
          <a:bodyPr vert="horz" wrap="square" lIns="0" tIns="12700" rIns="0" bIns="0" rtlCol="0">
            <a:spAutoFit/>
          </a:bodyPr>
          <a:lstStyle/>
          <a:p>
            <a:pPr marL="12700">
              <a:lnSpc>
                <a:spcPct val="100000"/>
              </a:lnSpc>
              <a:spcBef>
                <a:spcPts val="100"/>
              </a:spcBef>
            </a:pPr>
            <a:r>
              <a:rPr sz="1050" spc="175" dirty="0">
                <a:latin typeface="Arial"/>
                <a:cs typeface="Arial"/>
              </a:rPr>
              <a:t>----City</a:t>
            </a:r>
            <a:r>
              <a:rPr sz="1050" spc="225" dirty="0">
                <a:latin typeface="Arial"/>
                <a:cs typeface="Arial"/>
              </a:rPr>
              <a:t> </a:t>
            </a:r>
            <a:r>
              <a:rPr sz="1050" spc="155" dirty="0">
                <a:latin typeface="Arial"/>
                <a:cs typeface="Arial"/>
              </a:rPr>
              <a:t>Island----</a:t>
            </a:r>
            <a:endParaRPr sz="1050">
              <a:latin typeface="Arial"/>
              <a:cs typeface="Arial"/>
            </a:endParaRPr>
          </a:p>
        </p:txBody>
      </p:sp>
      <p:sp>
        <p:nvSpPr>
          <p:cNvPr id="22" name="object 22"/>
          <p:cNvSpPr txBox="1"/>
          <p:nvPr/>
        </p:nvSpPr>
        <p:spPr>
          <a:xfrm>
            <a:off x="2190539" y="9317608"/>
            <a:ext cx="1565275" cy="347345"/>
          </a:xfrm>
          <a:prstGeom prst="rect">
            <a:avLst/>
          </a:prstGeom>
        </p:spPr>
        <p:txBody>
          <a:bodyPr vert="horz" wrap="square" lIns="0" tIns="10795" rIns="0" bIns="0" rtlCol="0">
            <a:spAutoFit/>
          </a:bodyPr>
          <a:lstStyle/>
          <a:p>
            <a:pPr marL="12700" marR="5080" indent="732790">
              <a:lnSpc>
                <a:spcPct val="101200"/>
              </a:lnSpc>
              <a:spcBef>
                <a:spcPts val="85"/>
              </a:spcBef>
              <a:tabLst>
                <a:tab pos="1258570" algn="l"/>
              </a:tabLst>
            </a:pPr>
            <a:r>
              <a:rPr sz="1050" spc="5" dirty="0">
                <a:latin typeface="Arial"/>
                <a:cs typeface="Arial"/>
              </a:rPr>
              <a:t>venue	</a:t>
            </a:r>
            <a:r>
              <a:rPr sz="1050" spc="110" dirty="0">
                <a:latin typeface="Arial"/>
                <a:cs typeface="Arial"/>
              </a:rPr>
              <a:t>freq  </a:t>
            </a:r>
            <a:r>
              <a:rPr sz="1050" spc="40" dirty="0">
                <a:latin typeface="Arial"/>
                <a:cs typeface="Arial"/>
              </a:rPr>
              <a:t>Harbor </a:t>
            </a:r>
            <a:r>
              <a:rPr sz="1050" spc="-10" dirty="0">
                <a:latin typeface="Arial"/>
                <a:cs typeface="Arial"/>
              </a:rPr>
              <a:t> </a:t>
            </a:r>
            <a:r>
              <a:rPr sz="1050" spc="285" dirty="0">
                <a:latin typeface="Arial"/>
                <a:cs typeface="Arial"/>
              </a:rPr>
              <a:t>/</a:t>
            </a:r>
            <a:r>
              <a:rPr sz="1050" dirty="0">
                <a:latin typeface="Arial"/>
                <a:cs typeface="Arial"/>
              </a:rPr>
              <a:t> </a:t>
            </a:r>
            <a:r>
              <a:rPr sz="1050" spc="-10" dirty="0">
                <a:latin typeface="Arial"/>
                <a:cs typeface="Arial"/>
              </a:rPr>
              <a:t> </a:t>
            </a:r>
            <a:r>
              <a:rPr sz="1050" spc="40" dirty="0">
                <a:latin typeface="Arial"/>
                <a:cs typeface="Arial"/>
              </a:rPr>
              <a:t>Marina</a:t>
            </a:r>
            <a:r>
              <a:rPr sz="1050" dirty="0">
                <a:latin typeface="Arial"/>
                <a:cs typeface="Arial"/>
              </a:rPr>
              <a:t>	</a:t>
            </a:r>
            <a:r>
              <a:rPr sz="1050" spc="65" dirty="0">
                <a:latin typeface="Arial"/>
                <a:cs typeface="Arial"/>
              </a:rPr>
              <a:t>0.11</a:t>
            </a:r>
            <a:endParaRPr sz="1050">
              <a:latin typeface="Arial"/>
              <a:cs typeface="Arial"/>
            </a:endParaRPr>
          </a:p>
        </p:txBody>
      </p:sp>
      <p:sp>
        <p:nvSpPr>
          <p:cNvPr id="23" name="object 23"/>
          <p:cNvSpPr txBox="1"/>
          <p:nvPr/>
        </p:nvSpPr>
        <p:spPr>
          <a:xfrm>
            <a:off x="1457374" y="9479533"/>
            <a:ext cx="99060" cy="185420"/>
          </a:xfrm>
          <a:prstGeom prst="rect">
            <a:avLst/>
          </a:prstGeom>
        </p:spPr>
        <p:txBody>
          <a:bodyPr vert="horz" wrap="square" lIns="0" tIns="12700" rIns="0" bIns="0" rtlCol="0">
            <a:spAutoFit/>
          </a:bodyPr>
          <a:lstStyle/>
          <a:p>
            <a:pPr marL="12700">
              <a:lnSpc>
                <a:spcPct val="100000"/>
              </a:lnSpc>
              <a:spcBef>
                <a:spcPts val="100"/>
              </a:spcBef>
            </a:pPr>
            <a:r>
              <a:rPr sz="1050" spc="-10" dirty="0">
                <a:latin typeface="Arial"/>
                <a:cs typeface="Arial"/>
              </a:rPr>
              <a:t>0</a:t>
            </a:r>
            <a:endParaRPr sz="1050">
              <a:latin typeface="Arial"/>
              <a:cs typeface="Aria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75" dirty="0"/>
              <a:t> </a:t>
            </a:r>
            <a:fld id="{81D60167-4931-47E6-BA6A-407CBD079E47}" type="slidenum">
              <a:rPr spc="-5" dirty="0"/>
              <a:t>113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graphicFrame>
        <p:nvGraphicFramePr>
          <p:cNvPr id="3" name="object 3"/>
          <p:cNvGraphicFramePr>
            <a:graphicFrameLocks noGrp="1"/>
          </p:cNvGraphicFramePr>
          <p:nvPr/>
        </p:nvGraphicFramePr>
        <p:xfrm>
          <a:off x="1438324" y="187424"/>
          <a:ext cx="3792220" cy="825297"/>
        </p:xfrm>
        <a:graphic>
          <a:graphicData uri="http://schemas.openxmlformats.org/drawingml/2006/table">
            <a:tbl>
              <a:tblPr firstRow="1" bandRow="1">
                <a:tableStyleId>{2D5ABB26-0587-4C30-8999-92F81FD0307C}</a:tableStyleId>
              </a:tblPr>
              <a:tblGrid>
                <a:gridCol w="1938020"/>
                <a:gridCol w="1854200"/>
              </a:tblGrid>
              <a:tr h="353810">
                <a:tc>
                  <a:txBody>
                    <a:bodyPr/>
                    <a:lstStyle/>
                    <a:p>
                      <a:pPr>
                        <a:lnSpc>
                          <a:spcPct val="100000"/>
                        </a:lnSpc>
                        <a:spcBef>
                          <a:spcPts val="30"/>
                        </a:spcBef>
                      </a:pPr>
                      <a:endParaRPr sz="1150">
                        <a:latin typeface="Times New Roman"/>
                        <a:cs typeface="Times New Roman"/>
                      </a:endParaRPr>
                    </a:p>
                    <a:p>
                      <a:pPr marL="31750">
                        <a:lnSpc>
                          <a:spcPct val="100000"/>
                        </a:lnSpc>
                        <a:tabLst>
                          <a:tab pos="251460" algn="l"/>
                        </a:tabLst>
                      </a:pPr>
                      <a:r>
                        <a:rPr sz="1050" spc="-10" dirty="0">
                          <a:latin typeface="Arial"/>
                          <a:cs typeface="Arial"/>
                        </a:rPr>
                        <a:t>1	</a:t>
                      </a:r>
                      <a:r>
                        <a:rPr sz="1050" spc="175" dirty="0">
                          <a:latin typeface="Arial"/>
                          <a:cs typeface="Arial"/>
                        </a:rPr>
                        <a:t>Thrift </a:t>
                      </a:r>
                      <a:r>
                        <a:rPr sz="1050" spc="285" dirty="0">
                          <a:latin typeface="Arial"/>
                          <a:cs typeface="Arial"/>
                        </a:rPr>
                        <a:t>/ </a:t>
                      </a:r>
                      <a:r>
                        <a:rPr sz="1050" spc="65" dirty="0">
                          <a:latin typeface="Arial"/>
                          <a:cs typeface="Arial"/>
                        </a:rPr>
                        <a:t>Vintage</a:t>
                      </a:r>
                      <a:r>
                        <a:rPr sz="1050" spc="345" dirty="0">
                          <a:latin typeface="Arial"/>
                          <a:cs typeface="Arial"/>
                        </a:rPr>
                        <a:t> </a:t>
                      </a:r>
                      <a:r>
                        <a:rPr sz="1050" spc="75" dirty="0">
                          <a:latin typeface="Arial"/>
                          <a:cs typeface="Arial"/>
                        </a:rPr>
                        <a:t>Store</a:t>
                      </a:r>
                      <a:endParaRPr sz="1050">
                        <a:latin typeface="Arial"/>
                        <a:cs typeface="Arial"/>
                      </a:endParaRPr>
                    </a:p>
                  </a:txBody>
                  <a:tcPr marL="0" marR="0" marT="3810" marB="0"/>
                </a:tc>
                <a:tc>
                  <a:txBody>
                    <a:bodyPr/>
                    <a:lstStyle/>
                    <a:p>
                      <a:pPr marL="90170">
                        <a:lnSpc>
                          <a:spcPts val="885"/>
                        </a:lnSpc>
                      </a:pPr>
                      <a:r>
                        <a:rPr sz="800" dirty="0">
                          <a:latin typeface="Arial"/>
                          <a:cs typeface="Arial"/>
                        </a:rPr>
                        <a:t>The Battle of Neighborhoods </a:t>
                      </a:r>
                      <a:r>
                        <a:rPr sz="800" spc="-5" dirty="0">
                          <a:latin typeface="Arial"/>
                          <a:cs typeface="Arial"/>
                        </a:rPr>
                        <a:t>(Week</a:t>
                      </a:r>
                      <a:r>
                        <a:rPr sz="800" spc="-75" dirty="0">
                          <a:latin typeface="Arial"/>
                          <a:cs typeface="Arial"/>
                        </a:rPr>
                        <a:t> </a:t>
                      </a:r>
                      <a:r>
                        <a:rPr sz="800" dirty="0">
                          <a:latin typeface="Arial"/>
                          <a:cs typeface="Arial"/>
                        </a:rPr>
                        <a:t>1)</a:t>
                      </a:r>
                      <a:endParaRPr sz="800">
                        <a:latin typeface="Arial"/>
                        <a:cs typeface="Arial"/>
                      </a:endParaRPr>
                    </a:p>
                    <a:p>
                      <a:pPr marL="73025">
                        <a:lnSpc>
                          <a:spcPct val="100000"/>
                        </a:lnSpc>
                        <a:spcBef>
                          <a:spcPts val="465"/>
                        </a:spcBef>
                      </a:pPr>
                      <a:r>
                        <a:rPr sz="1050" spc="65" dirty="0">
                          <a:latin typeface="Arial"/>
                          <a:cs typeface="Arial"/>
                        </a:rPr>
                        <a:t>0.07</a:t>
                      </a:r>
                      <a:endParaRPr sz="1050">
                        <a:latin typeface="Arial"/>
                        <a:cs typeface="Arial"/>
                      </a:endParaRPr>
                    </a:p>
                  </a:txBody>
                  <a:tcPr marL="0" marR="0" marT="0" marB="0"/>
                </a:tc>
              </a:tr>
              <a:tr h="161925">
                <a:tc>
                  <a:txBody>
                    <a:bodyPr/>
                    <a:lstStyle/>
                    <a:p>
                      <a:pPr marL="31750">
                        <a:lnSpc>
                          <a:spcPts val="1100"/>
                        </a:lnSpc>
                        <a:tabLst>
                          <a:tab pos="911225" algn="l"/>
                        </a:tabLst>
                      </a:pPr>
                      <a:r>
                        <a:rPr sz="1050" spc="-10" dirty="0">
                          <a:latin typeface="Arial"/>
                          <a:cs typeface="Arial"/>
                        </a:rPr>
                        <a:t>2	</a:t>
                      </a:r>
                      <a:r>
                        <a:rPr sz="1050" spc="35" dirty="0">
                          <a:latin typeface="Arial"/>
                          <a:cs typeface="Arial"/>
                        </a:rPr>
                        <a:t>Boat </a:t>
                      </a:r>
                      <a:r>
                        <a:rPr sz="1050" spc="110" dirty="0">
                          <a:latin typeface="Arial"/>
                          <a:cs typeface="Arial"/>
                        </a:rPr>
                        <a:t>or</a:t>
                      </a:r>
                      <a:r>
                        <a:rPr sz="1050" spc="150" dirty="0">
                          <a:latin typeface="Arial"/>
                          <a:cs typeface="Arial"/>
                        </a:rPr>
                        <a:t> </a:t>
                      </a:r>
                      <a:r>
                        <a:rPr sz="1050" spc="85" dirty="0">
                          <a:latin typeface="Arial"/>
                          <a:cs typeface="Arial"/>
                        </a:rPr>
                        <a:t>Ferry</a:t>
                      </a:r>
                      <a:endParaRPr sz="1050">
                        <a:latin typeface="Arial"/>
                        <a:cs typeface="Arial"/>
                      </a:endParaRPr>
                    </a:p>
                  </a:txBody>
                  <a:tcPr marL="0" marR="0" marT="0" marB="0"/>
                </a:tc>
                <a:tc>
                  <a:txBody>
                    <a:bodyPr/>
                    <a:lstStyle/>
                    <a:p>
                      <a:pPr marL="73025">
                        <a:lnSpc>
                          <a:spcPts val="1100"/>
                        </a:lnSpc>
                      </a:pPr>
                      <a:r>
                        <a:rPr sz="1050" spc="65" dirty="0">
                          <a:latin typeface="Arial"/>
                          <a:cs typeface="Arial"/>
                        </a:rPr>
                        <a:t>0.07</a:t>
                      </a:r>
                      <a:endParaRPr sz="1050">
                        <a:latin typeface="Arial"/>
                        <a:cs typeface="Arial"/>
                      </a:endParaRPr>
                    </a:p>
                  </a:txBody>
                  <a:tcPr marL="0" marR="0" marT="0" marB="0"/>
                </a:tc>
              </a:tr>
              <a:tr h="161925">
                <a:tc>
                  <a:txBody>
                    <a:bodyPr/>
                    <a:lstStyle/>
                    <a:p>
                      <a:pPr marL="31750">
                        <a:lnSpc>
                          <a:spcPts val="1100"/>
                        </a:lnSpc>
                        <a:tabLst>
                          <a:tab pos="544830" algn="l"/>
                        </a:tabLst>
                      </a:pPr>
                      <a:r>
                        <a:rPr sz="1050" spc="-10" dirty="0">
                          <a:latin typeface="Arial"/>
                          <a:cs typeface="Arial"/>
                        </a:rPr>
                        <a:t>3	</a:t>
                      </a:r>
                      <a:r>
                        <a:rPr sz="1050" spc="15" dirty="0">
                          <a:latin typeface="Arial"/>
                          <a:cs typeface="Arial"/>
                        </a:rPr>
                        <a:t>Seafood</a:t>
                      </a:r>
                      <a:r>
                        <a:rPr sz="1050" spc="260" dirty="0">
                          <a:latin typeface="Arial"/>
                          <a:cs typeface="Arial"/>
                        </a:rPr>
                        <a:t> </a:t>
                      </a:r>
                      <a:r>
                        <a:rPr sz="1050" spc="60" dirty="0">
                          <a:latin typeface="Arial"/>
                          <a:cs typeface="Arial"/>
                        </a:rPr>
                        <a:t>Restaurant</a:t>
                      </a:r>
                      <a:endParaRPr sz="1050">
                        <a:latin typeface="Arial"/>
                        <a:cs typeface="Arial"/>
                      </a:endParaRPr>
                    </a:p>
                  </a:txBody>
                  <a:tcPr marL="0" marR="0" marT="0" marB="0"/>
                </a:tc>
                <a:tc>
                  <a:txBody>
                    <a:bodyPr/>
                    <a:lstStyle/>
                    <a:p>
                      <a:pPr marL="73025">
                        <a:lnSpc>
                          <a:spcPts val="1100"/>
                        </a:lnSpc>
                      </a:pPr>
                      <a:r>
                        <a:rPr sz="1050" spc="65" dirty="0">
                          <a:latin typeface="Arial"/>
                          <a:cs typeface="Arial"/>
                        </a:rPr>
                        <a:t>0.07</a:t>
                      </a:r>
                      <a:endParaRPr sz="1050">
                        <a:latin typeface="Arial"/>
                        <a:cs typeface="Arial"/>
                      </a:endParaRPr>
                    </a:p>
                  </a:txBody>
                  <a:tcPr marL="0" marR="0" marT="0" marB="0"/>
                </a:tc>
              </a:tr>
              <a:tr h="147637">
                <a:tc>
                  <a:txBody>
                    <a:bodyPr/>
                    <a:lstStyle/>
                    <a:p>
                      <a:pPr marL="31750">
                        <a:lnSpc>
                          <a:spcPts val="1065"/>
                        </a:lnSpc>
                        <a:tabLst>
                          <a:tab pos="837565" algn="l"/>
                        </a:tabLst>
                      </a:pPr>
                      <a:r>
                        <a:rPr sz="1050" spc="-10" dirty="0">
                          <a:latin typeface="Arial"/>
                          <a:cs typeface="Arial"/>
                        </a:rPr>
                        <a:t>4	</a:t>
                      </a:r>
                      <a:r>
                        <a:rPr sz="1050" spc="70" dirty="0">
                          <a:latin typeface="Arial"/>
                          <a:cs typeface="Arial"/>
                        </a:rPr>
                        <a:t>Baseball</a:t>
                      </a:r>
                      <a:r>
                        <a:rPr sz="1050" spc="250" dirty="0">
                          <a:latin typeface="Arial"/>
                          <a:cs typeface="Arial"/>
                        </a:rPr>
                        <a:t> </a:t>
                      </a:r>
                      <a:r>
                        <a:rPr sz="1050" spc="120" dirty="0">
                          <a:latin typeface="Arial"/>
                          <a:cs typeface="Arial"/>
                        </a:rPr>
                        <a:t>Field</a:t>
                      </a:r>
                      <a:endParaRPr sz="1050">
                        <a:latin typeface="Arial"/>
                        <a:cs typeface="Arial"/>
                      </a:endParaRPr>
                    </a:p>
                  </a:txBody>
                  <a:tcPr marL="0" marR="0" marT="0" marB="0"/>
                </a:tc>
                <a:tc>
                  <a:txBody>
                    <a:bodyPr/>
                    <a:lstStyle/>
                    <a:p>
                      <a:pPr marL="73025">
                        <a:lnSpc>
                          <a:spcPts val="1065"/>
                        </a:lnSpc>
                      </a:pPr>
                      <a:r>
                        <a:rPr sz="1050" spc="65" dirty="0">
                          <a:latin typeface="Arial"/>
                          <a:cs typeface="Arial"/>
                        </a:rPr>
                        <a:t>0.04</a:t>
                      </a:r>
                      <a:endParaRPr sz="1050">
                        <a:latin typeface="Arial"/>
                        <a:cs typeface="Arial"/>
                      </a:endParaRPr>
                    </a:p>
                  </a:txBody>
                  <a:tcPr marL="0" marR="0" marT="0" marB="0"/>
                </a:tc>
              </a:tr>
            </a:tbl>
          </a:graphicData>
        </a:graphic>
      </p:graphicFrame>
      <p:sp>
        <p:nvSpPr>
          <p:cNvPr id="4" name="object 4"/>
          <p:cNvSpPr txBox="1"/>
          <p:nvPr/>
        </p:nvSpPr>
        <p:spPr>
          <a:xfrm>
            <a:off x="1457374" y="1318132"/>
            <a:ext cx="1858645" cy="185420"/>
          </a:xfrm>
          <a:prstGeom prst="rect">
            <a:avLst/>
          </a:prstGeom>
        </p:spPr>
        <p:txBody>
          <a:bodyPr vert="horz" wrap="square" lIns="0" tIns="12700" rIns="0" bIns="0" rtlCol="0">
            <a:spAutoFit/>
          </a:bodyPr>
          <a:lstStyle/>
          <a:p>
            <a:pPr marL="12700">
              <a:lnSpc>
                <a:spcPct val="100000"/>
              </a:lnSpc>
              <a:spcBef>
                <a:spcPts val="100"/>
              </a:spcBef>
            </a:pPr>
            <a:r>
              <a:rPr sz="1050" spc="95" dirty="0">
                <a:latin typeface="Arial"/>
                <a:cs typeface="Arial"/>
              </a:rPr>
              <a:t>----Claremont</a:t>
            </a:r>
            <a:r>
              <a:rPr sz="1050" spc="250" dirty="0">
                <a:latin typeface="Arial"/>
                <a:cs typeface="Arial"/>
              </a:rPr>
              <a:t> </a:t>
            </a:r>
            <a:r>
              <a:rPr sz="1050" spc="160" dirty="0">
                <a:latin typeface="Arial"/>
                <a:cs typeface="Arial"/>
              </a:rPr>
              <a:t>Village----</a:t>
            </a:r>
            <a:endParaRPr sz="1050">
              <a:latin typeface="Arial"/>
              <a:cs typeface="Arial"/>
            </a:endParaRPr>
          </a:p>
        </p:txBody>
      </p:sp>
      <p:sp>
        <p:nvSpPr>
          <p:cNvPr id="5" name="object 5"/>
          <p:cNvSpPr txBox="1"/>
          <p:nvPr/>
        </p:nvSpPr>
        <p:spPr>
          <a:xfrm>
            <a:off x="1457374" y="1480057"/>
            <a:ext cx="1565275" cy="995044"/>
          </a:xfrm>
          <a:prstGeom prst="rect">
            <a:avLst/>
          </a:prstGeom>
        </p:spPr>
        <p:txBody>
          <a:bodyPr vert="horz" wrap="square" lIns="0" tIns="12700" rIns="0" bIns="0" rtlCol="0">
            <a:spAutoFit/>
          </a:bodyPr>
          <a:lstStyle/>
          <a:p>
            <a:pPr marL="1185545">
              <a:lnSpc>
                <a:spcPct val="100000"/>
              </a:lnSpc>
              <a:spcBef>
                <a:spcPts val="100"/>
              </a:spcBef>
            </a:pPr>
            <a:r>
              <a:rPr sz="1050" spc="5" dirty="0">
                <a:latin typeface="Arial"/>
                <a:cs typeface="Arial"/>
              </a:rPr>
              <a:t>venue</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40" dirty="0">
                <a:latin typeface="Arial"/>
                <a:cs typeface="Arial"/>
              </a:rPr>
              <a:t>Grocery</a:t>
            </a:r>
            <a:r>
              <a:rPr sz="1050" spc="210" dirty="0">
                <a:latin typeface="Arial"/>
                <a:cs typeface="Arial"/>
              </a:rPr>
              <a:t> </a:t>
            </a:r>
            <a:r>
              <a:rPr sz="1050" spc="75" dirty="0">
                <a:latin typeface="Arial"/>
                <a:cs typeface="Arial"/>
              </a:rPr>
              <a:t>Store</a:t>
            </a:r>
            <a:endParaRPr sz="1050">
              <a:latin typeface="Arial"/>
              <a:cs typeface="Arial"/>
            </a:endParaRPr>
          </a:p>
          <a:p>
            <a:pPr marL="1111885" indent="-1099820">
              <a:lnSpc>
                <a:spcPct val="100000"/>
              </a:lnSpc>
              <a:spcBef>
                <a:spcPts val="15"/>
              </a:spcBef>
              <a:buAutoNum type="arabicPlain"/>
              <a:tabLst>
                <a:tab pos="1111885" algn="l"/>
                <a:tab pos="1112520" algn="l"/>
              </a:tabLst>
            </a:pPr>
            <a:r>
              <a:rPr sz="1050" spc="30" dirty="0">
                <a:latin typeface="Arial"/>
                <a:cs typeface="Arial"/>
              </a:rPr>
              <a:t>Bakery</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25" dirty="0">
                <a:latin typeface="Arial"/>
                <a:cs typeface="Arial"/>
              </a:rPr>
              <a:t>Chinese</a:t>
            </a:r>
            <a:r>
              <a:rPr sz="1050" spc="240" dirty="0">
                <a:latin typeface="Arial"/>
                <a:cs typeface="Arial"/>
              </a:rPr>
              <a:t> </a:t>
            </a:r>
            <a:r>
              <a:rPr sz="1050" spc="60" dirty="0">
                <a:latin typeface="Arial"/>
                <a:cs typeface="Arial"/>
              </a:rPr>
              <a:t>Restaurant</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20" dirty="0">
                <a:latin typeface="Arial"/>
                <a:cs typeface="Arial"/>
              </a:rPr>
              <a:t> </a:t>
            </a:r>
            <a:r>
              <a:rPr sz="1050" spc="50" dirty="0">
                <a:latin typeface="Arial"/>
                <a:cs typeface="Arial"/>
              </a:rPr>
              <a:t>Place</a:t>
            </a:r>
            <a:endParaRPr sz="1050">
              <a:latin typeface="Arial"/>
              <a:cs typeface="Arial"/>
            </a:endParaRPr>
          </a:p>
        </p:txBody>
      </p:sp>
      <p:sp>
        <p:nvSpPr>
          <p:cNvPr id="6" name="object 6"/>
          <p:cNvSpPr txBox="1"/>
          <p:nvPr/>
        </p:nvSpPr>
        <p:spPr>
          <a:xfrm>
            <a:off x="3143654" y="1480057"/>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0.19</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7" name="object 7"/>
          <p:cNvSpPr txBox="1"/>
          <p:nvPr/>
        </p:nvSpPr>
        <p:spPr>
          <a:xfrm>
            <a:off x="1457374" y="2775457"/>
            <a:ext cx="2518410" cy="1156970"/>
          </a:xfrm>
          <a:prstGeom prst="rect">
            <a:avLst/>
          </a:prstGeom>
        </p:spPr>
        <p:txBody>
          <a:bodyPr vert="horz" wrap="square" lIns="0" tIns="12700" rIns="0" bIns="0" rtlCol="0">
            <a:spAutoFit/>
          </a:bodyPr>
          <a:lstStyle/>
          <a:p>
            <a:pPr marL="12700">
              <a:lnSpc>
                <a:spcPct val="100000"/>
              </a:lnSpc>
              <a:spcBef>
                <a:spcPts val="100"/>
              </a:spcBef>
            </a:pPr>
            <a:r>
              <a:rPr sz="1050" spc="110" dirty="0">
                <a:latin typeface="Arial"/>
                <a:cs typeface="Arial"/>
              </a:rPr>
              <a:t>----Clason</a:t>
            </a:r>
            <a:r>
              <a:rPr sz="1050" spc="275" dirty="0">
                <a:latin typeface="Arial"/>
                <a:cs typeface="Arial"/>
              </a:rPr>
              <a:t> </a:t>
            </a:r>
            <a:r>
              <a:rPr sz="1050" spc="155" dirty="0">
                <a:latin typeface="Arial"/>
                <a:cs typeface="Arial"/>
              </a:rPr>
              <a:t>Point----</a:t>
            </a:r>
            <a:endParaRPr sz="1050">
              <a:latin typeface="Arial"/>
              <a:cs typeface="Arial"/>
            </a:endParaRPr>
          </a:p>
          <a:p>
            <a:pPr marL="1698625">
              <a:lnSpc>
                <a:spcPct val="100000"/>
              </a:lnSpc>
              <a:spcBef>
                <a:spcPts val="15"/>
              </a:spcBef>
              <a:tabLst>
                <a:tab pos="2211705" algn="l"/>
              </a:tabLst>
            </a:pPr>
            <a:r>
              <a:rPr sz="1050" spc="5" dirty="0">
                <a:latin typeface="Arial"/>
                <a:cs typeface="Arial"/>
              </a:rPr>
              <a:t>venue	</a:t>
            </a:r>
            <a:r>
              <a:rPr sz="1050" spc="125" dirty="0">
                <a:latin typeface="Arial"/>
                <a:cs typeface="Arial"/>
              </a:rPr>
              <a:t>freq</a:t>
            </a:r>
            <a:endParaRPr sz="1050">
              <a:latin typeface="Arial"/>
              <a:cs typeface="Arial"/>
            </a:endParaRPr>
          </a:p>
          <a:p>
            <a:pPr marL="1772285" indent="-1760220">
              <a:lnSpc>
                <a:spcPct val="100000"/>
              </a:lnSpc>
              <a:spcBef>
                <a:spcPts val="15"/>
              </a:spcBef>
              <a:buAutoNum type="arabicPlain"/>
              <a:tabLst>
                <a:tab pos="1771650" algn="l"/>
                <a:tab pos="1772920" algn="l"/>
                <a:tab pos="2285365" algn="l"/>
              </a:tabLst>
            </a:pPr>
            <a:r>
              <a:rPr sz="1050" spc="35" dirty="0">
                <a:latin typeface="Arial"/>
                <a:cs typeface="Arial"/>
              </a:rPr>
              <a:t>Park	</a:t>
            </a:r>
            <a:r>
              <a:rPr sz="1050" spc="90" dirty="0">
                <a:latin typeface="Arial"/>
                <a:cs typeface="Arial"/>
              </a:rPr>
              <a:t>0.4</a:t>
            </a:r>
            <a:endParaRPr sz="1050">
              <a:latin typeface="Arial"/>
              <a:cs typeface="Arial"/>
            </a:endParaRPr>
          </a:p>
          <a:p>
            <a:pPr marL="1772285" indent="-1760220">
              <a:lnSpc>
                <a:spcPct val="100000"/>
              </a:lnSpc>
              <a:spcBef>
                <a:spcPts val="15"/>
              </a:spcBef>
              <a:buAutoNum type="arabicPlain"/>
              <a:tabLst>
                <a:tab pos="1771650" algn="l"/>
                <a:tab pos="1772920" algn="l"/>
                <a:tab pos="2285365" algn="l"/>
              </a:tabLst>
            </a:pPr>
            <a:r>
              <a:rPr sz="1050" spc="50" dirty="0">
                <a:latin typeface="Arial"/>
                <a:cs typeface="Arial"/>
              </a:rPr>
              <a:t>Pool	</a:t>
            </a:r>
            <a:r>
              <a:rPr sz="1050" spc="90" dirty="0">
                <a:latin typeface="Arial"/>
                <a:cs typeface="Arial"/>
              </a:rPr>
              <a:t>0.1</a:t>
            </a:r>
            <a:endParaRPr sz="1050">
              <a:latin typeface="Arial"/>
              <a:cs typeface="Arial"/>
            </a:endParaRPr>
          </a:p>
          <a:p>
            <a:pPr marL="1111885" indent="-1099820">
              <a:lnSpc>
                <a:spcPct val="100000"/>
              </a:lnSpc>
              <a:spcBef>
                <a:spcPts val="15"/>
              </a:spcBef>
              <a:buAutoNum type="arabicPlain"/>
              <a:tabLst>
                <a:tab pos="1111885" algn="l"/>
                <a:tab pos="1112520" algn="l"/>
                <a:tab pos="2285365" algn="l"/>
              </a:tabLst>
            </a:pPr>
            <a:r>
              <a:rPr sz="1050" spc="10" dirty="0">
                <a:latin typeface="Arial"/>
                <a:cs typeface="Arial"/>
              </a:rPr>
              <a:t>Moving </a:t>
            </a:r>
            <a:r>
              <a:rPr sz="1050" spc="-10" dirty="0">
                <a:latin typeface="Arial"/>
                <a:cs typeface="Arial"/>
              </a:rPr>
              <a:t> </a:t>
            </a:r>
            <a:r>
              <a:rPr sz="1050" spc="70" dirty="0">
                <a:latin typeface="Arial"/>
                <a:cs typeface="Arial"/>
              </a:rPr>
              <a:t>Target</a:t>
            </a:r>
            <a:r>
              <a:rPr sz="1050" dirty="0">
                <a:latin typeface="Arial"/>
                <a:cs typeface="Arial"/>
              </a:rPr>
              <a:t>	</a:t>
            </a:r>
            <a:r>
              <a:rPr sz="1050" spc="90" dirty="0">
                <a:latin typeface="Arial"/>
                <a:cs typeface="Arial"/>
              </a:rPr>
              <a:t>0.1</a:t>
            </a:r>
            <a:endParaRPr sz="1050">
              <a:latin typeface="Arial"/>
              <a:cs typeface="Arial"/>
            </a:endParaRPr>
          </a:p>
          <a:p>
            <a:pPr marL="1111885" indent="-1099820">
              <a:lnSpc>
                <a:spcPct val="100000"/>
              </a:lnSpc>
              <a:spcBef>
                <a:spcPts val="15"/>
              </a:spcBef>
              <a:buAutoNum type="arabicPlain"/>
              <a:tabLst>
                <a:tab pos="1111885" algn="l"/>
                <a:tab pos="1112520" algn="l"/>
                <a:tab pos="2285365" algn="l"/>
              </a:tabLst>
            </a:pPr>
            <a:r>
              <a:rPr sz="1050" spc="35" dirty="0">
                <a:latin typeface="Arial"/>
                <a:cs typeface="Arial"/>
              </a:rPr>
              <a:t>Boat </a:t>
            </a:r>
            <a:r>
              <a:rPr sz="1050" spc="-10" dirty="0">
                <a:latin typeface="Arial"/>
                <a:cs typeface="Arial"/>
              </a:rPr>
              <a:t> </a:t>
            </a:r>
            <a:r>
              <a:rPr sz="1050" spc="110" dirty="0">
                <a:latin typeface="Arial"/>
                <a:cs typeface="Arial"/>
              </a:rPr>
              <a:t>or</a:t>
            </a:r>
            <a:r>
              <a:rPr sz="1050" dirty="0">
                <a:latin typeface="Arial"/>
                <a:cs typeface="Arial"/>
              </a:rPr>
              <a:t> </a:t>
            </a:r>
            <a:r>
              <a:rPr sz="1050" spc="-10" dirty="0">
                <a:latin typeface="Arial"/>
                <a:cs typeface="Arial"/>
              </a:rPr>
              <a:t> </a:t>
            </a:r>
            <a:r>
              <a:rPr sz="1050" spc="85" dirty="0">
                <a:latin typeface="Arial"/>
                <a:cs typeface="Arial"/>
              </a:rPr>
              <a:t>Ferry</a:t>
            </a:r>
            <a:r>
              <a:rPr sz="1050" dirty="0">
                <a:latin typeface="Arial"/>
                <a:cs typeface="Arial"/>
              </a:rPr>
              <a:t>	</a:t>
            </a:r>
            <a:r>
              <a:rPr sz="1050" spc="90" dirty="0">
                <a:latin typeface="Arial"/>
                <a:cs typeface="Arial"/>
              </a:rPr>
              <a:t>0.1</a:t>
            </a:r>
            <a:endParaRPr sz="1050">
              <a:latin typeface="Arial"/>
              <a:cs typeface="Arial"/>
            </a:endParaRPr>
          </a:p>
          <a:p>
            <a:pPr marL="232410" indent="-220345">
              <a:lnSpc>
                <a:spcPct val="100000"/>
              </a:lnSpc>
              <a:spcBef>
                <a:spcPts val="15"/>
              </a:spcBef>
              <a:buAutoNum type="arabicPlain"/>
              <a:tabLst>
                <a:tab pos="232410" algn="l"/>
                <a:tab pos="233045" algn="l"/>
                <a:tab pos="2285365" algn="l"/>
              </a:tabLst>
            </a:pPr>
            <a:r>
              <a:rPr sz="1050" spc="25" dirty="0">
                <a:latin typeface="Arial"/>
                <a:cs typeface="Arial"/>
              </a:rPr>
              <a:t>South </a:t>
            </a:r>
            <a:r>
              <a:rPr sz="1050" spc="-10" dirty="0">
                <a:latin typeface="Arial"/>
                <a:cs typeface="Arial"/>
              </a:rPr>
              <a:t> </a:t>
            </a:r>
            <a:r>
              <a:rPr sz="1050" spc="20" dirty="0">
                <a:latin typeface="Arial"/>
                <a:cs typeface="Arial"/>
              </a:rPr>
              <a:t>American</a:t>
            </a:r>
            <a:r>
              <a:rPr sz="1050" dirty="0">
                <a:latin typeface="Arial"/>
                <a:cs typeface="Arial"/>
              </a:rPr>
              <a:t> </a:t>
            </a:r>
            <a:r>
              <a:rPr sz="1050" spc="-10" dirty="0">
                <a:latin typeface="Arial"/>
                <a:cs typeface="Arial"/>
              </a:rPr>
              <a:t> </a:t>
            </a:r>
            <a:r>
              <a:rPr sz="1050" spc="60" dirty="0">
                <a:latin typeface="Arial"/>
                <a:cs typeface="Arial"/>
              </a:rPr>
              <a:t>Restaurant</a:t>
            </a:r>
            <a:r>
              <a:rPr sz="1050" dirty="0">
                <a:latin typeface="Arial"/>
                <a:cs typeface="Arial"/>
              </a:rPr>
              <a:t>	</a:t>
            </a:r>
            <a:r>
              <a:rPr sz="1050" spc="90" dirty="0">
                <a:latin typeface="Arial"/>
                <a:cs typeface="Arial"/>
              </a:rPr>
              <a:t>0.1</a:t>
            </a:r>
            <a:endParaRPr sz="1050">
              <a:latin typeface="Arial"/>
              <a:cs typeface="Arial"/>
            </a:endParaRPr>
          </a:p>
        </p:txBody>
      </p:sp>
      <p:sp>
        <p:nvSpPr>
          <p:cNvPr id="8" name="object 8"/>
          <p:cNvSpPr txBox="1"/>
          <p:nvPr/>
        </p:nvSpPr>
        <p:spPr>
          <a:xfrm>
            <a:off x="1457374" y="4232783"/>
            <a:ext cx="1711960" cy="347345"/>
          </a:xfrm>
          <a:prstGeom prst="rect">
            <a:avLst/>
          </a:prstGeom>
        </p:spPr>
        <p:txBody>
          <a:bodyPr vert="horz" wrap="square" lIns="0" tIns="12700" rIns="0" bIns="0" rtlCol="0">
            <a:spAutoFit/>
          </a:bodyPr>
          <a:lstStyle/>
          <a:p>
            <a:pPr marL="12700">
              <a:lnSpc>
                <a:spcPct val="100000"/>
              </a:lnSpc>
              <a:spcBef>
                <a:spcPts val="100"/>
              </a:spcBef>
            </a:pPr>
            <a:r>
              <a:rPr sz="1050" spc="100" dirty="0">
                <a:latin typeface="Arial"/>
                <a:cs typeface="Arial"/>
              </a:rPr>
              <a:t>----Co-op</a:t>
            </a:r>
            <a:r>
              <a:rPr sz="1050" spc="270" dirty="0">
                <a:latin typeface="Arial"/>
                <a:cs typeface="Arial"/>
              </a:rPr>
              <a:t> </a:t>
            </a:r>
            <a:r>
              <a:rPr sz="1050" spc="175" dirty="0">
                <a:latin typeface="Arial"/>
                <a:cs typeface="Arial"/>
              </a:rPr>
              <a:t>City----</a:t>
            </a:r>
            <a:endParaRPr sz="1050">
              <a:latin typeface="Arial"/>
              <a:cs typeface="Arial"/>
            </a:endParaRPr>
          </a:p>
          <a:p>
            <a:pPr marL="1332230">
              <a:lnSpc>
                <a:spcPct val="100000"/>
              </a:lnSpc>
              <a:spcBef>
                <a:spcPts val="15"/>
              </a:spcBef>
            </a:pPr>
            <a:r>
              <a:rPr sz="1050" spc="5" dirty="0">
                <a:latin typeface="Arial"/>
                <a:cs typeface="Arial"/>
              </a:rPr>
              <a:t>venue</a:t>
            </a:r>
            <a:endParaRPr sz="1050">
              <a:latin typeface="Arial"/>
              <a:cs typeface="Arial"/>
            </a:endParaRPr>
          </a:p>
        </p:txBody>
      </p:sp>
      <p:sp>
        <p:nvSpPr>
          <p:cNvPr id="9" name="object 9"/>
          <p:cNvSpPr txBox="1"/>
          <p:nvPr/>
        </p:nvSpPr>
        <p:spPr>
          <a:xfrm>
            <a:off x="3290287" y="439470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10" name="object 10"/>
          <p:cNvSpPr txBox="1"/>
          <p:nvPr/>
        </p:nvSpPr>
        <p:spPr>
          <a:xfrm>
            <a:off x="1457374" y="4556633"/>
            <a:ext cx="1711960" cy="833119"/>
          </a:xfrm>
          <a:prstGeom prst="rect">
            <a:avLst/>
          </a:prstGeom>
        </p:spPr>
        <p:txBody>
          <a:bodyPr vert="horz" wrap="square" lIns="0" tIns="12700" rIns="0" bIns="0" rtlCol="0">
            <a:spAutoFit/>
          </a:bodyPr>
          <a:lstStyle/>
          <a:p>
            <a:pPr marL="232410" indent="-220345">
              <a:lnSpc>
                <a:spcPct val="100000"/>
              </a:lnSpc>
              <a:spcBef>
                <a:spcPts val="100"/>
              </a:spcBef>
              <a:buAutoNum type="arabicPlain"/>
              <a:tabLst>
                <a:tab pos="232410" algn="l"/>
                <a:tab pos="233045" algn="l"/>
              </a:tabLst>
            </a:pPr>
            <a:r>
              <a:rPr sz="1050" spc="65" dirty="0">
                <a:latin typeface="Arial"/>
                <a:cs typeface="Arial"/>
              </a:rPr>
              <a:t>Fast </a:t>
            </a:r>
            <a:r>
              <a:rPr sz="1050" spc="-25" dirty="0">
                <a:latin typeface="Arial"/>
                <a:cs typeface="Arial"/>
              </a:rPr>
              <a:t>Food</a:t>
            </a:r>
            <a:r>
              <a:rPr sz="1050" spc="105" dirty="0">
                <a:latin typeface="Arial"/>
                <a:cs typeface="Arial"/>
              </a:rPr>
              <a:t> </a:t>
            </a:r>
            <a:r>
              <a:rPr sz="1050" spc="60" dirty="0">
                <a:latin typeface="Arial"/>
                <a:cs typeface="Arial"/>
              </a:rPr>
              <a:t>Restaurant</a:t>
            </a:r>
            <a:endParaRPr sz="1050">
              <a:latin typeface="Arial"/>
              <a:cs typeface="Arial"/>
            </a:endParaRPr>
          </a:p>
          <a:p>
            <a:pPr marL="892175" indent="-880110">
              <a:lnSpc>
                <a:spcPct val="100000"/>
              </a:lnSpc>
              <a:spcBef>
                <a:spcPts val="15"/>
              </a:spcBef>
              <a:buAutoNum type="arabicPlain"/>
              <a:tabLst>
                <a:tab pos="892175" algn="l"/>
                <a:tab pos="892810"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70" dirty="0">
                <a:latin typeface="Arial"/>
                <a:cs typeface="Arial"/>
              </a:rPr>
              <a:t>Mattress</a:t>
            </a:r>
            <a:r>
              <a:rPr sz="1050" spc="215" dirty="0">
                <a:latin typeface="Arial"/>
                <a:cs typeface="Arial"/>
              </a:rPr>
              <a:t> </a:t>
            </a:r>
            <a:r>
              <a:rPr sz="1050" spc="75" dirty="0">
                <a:latin typeface="Arial"/>
                <a:cs typeface="Arial"/>
              </a:rPr>
              <a:t>Store</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25" dirty="0">
                <a:latin typeface="Arial"/>
                <a:cs typeface="Arial"/>
              </a:rPr>
              <a:t>Chinese</a:t>
            </a:r>
            <a:r>
              <a:rPr sz="1050" spc="240" dirty="0">
                <a:latin typeface="Arial"/>
                <a:cs typeface="Arial"/>
              </a:rPr>
              <a:t> </a:t>
            </a:r>
            <a:r>
              <a:rPr sz="1050" spc="60" dirty="0">
                <a:latin typeface="Arial"/>
                <a:cs typeface="Arial"/>
              </a:rPr>
              <a:t>Restaurant</a:t>
            </a:r>
            <a:endParaRPr sz="1050">
              <a:latin typeface="Arial"/>
              <a:cs typeface="Arial"/>
            </a:endParaRPr>
          </a:p>
          <a:p>
            <a:pPr marL="525780" indent="-513715">
              <a:lnSpc>
                <a:spcPct val="100000"/>
              </a:lnSpc>
              <a:spcBef>
                <a:spcPts val="15"/>
              </a:spcBef>
              <a:buAutoNum type="arabicPlain"/>
              <a:tabLst>
                <a:tab pos="525780" algn="l"/>
                <a:tab pos="526415" algn="l"/>
              </a:tabLst>
            </a:pPr>
            <a:r>
              <a:rPr sz="1050" spc="90" dirty="0">
                <a:latin typeface="Arial"/>
                <a:cs typeface="Arial"/>
              </a:rPr>
              <a:t>Basketball</a:t>
            </a:r>
            <a:r>
              <a:rPr sz="1050" spc="235" dirty="0">
                <a:latin typeface="Arial"/>
                <a:cs typeface="Arial"/>
              </a:rPr>
              <a:t> </a:t>
            </a:r>
            <a:r>
              <a:rPr sz="1050" spc="60" dirty="0">
                <a:latin typeface="Arial"/>
                <a:cs typeface="Arial"/>
              </a:rPr>
              <a:t>Court</a:t>
            </a:r>
            <a:endParaRPr sz="1050">
              <a:latin typeface="Arial"/>
              <a:cs typeface="Arial"/>
            </a:endParaRPr>
          </a:p>
        </p:txBody>
      </p:sp>
      <p:sp>
        <p:nvSpPr>
          <p:cNvPr id="11" name="object 11"/>
          <p:cNvSpPr txBox="1"/>
          <p:nvPr/>
        </p:nvSpPr>
        <p:spPr>
          <a:xfrm>
            <a:off x="1457374" y="5690108"/>
            <a:ext cx="1638935" cy="347345"/>
          </a:xfrm>
          <a:prstGeom prst="rect">
            <a:avLst/>
          </a:prstGeom>
        </p:spPr>
        <p:txBody>
          <a:bodyPr vert="horz" wrap="square" lIns="0" tIns="12700" rIns="0" bIns="0" rtlCol="0">
            <a:spAutoFit/>
          </a:bodyPr>
          <a:lstStyle/>
          <a:p>
            <a:pPr marL="12700">
              <a:lnSpc>
                <a:spcPct val="100000"/>
              </a:lnSpc>
              <a:spcBef>
                <a:spcPts val="100"/>
              </a:spcBef>
            </a:pPr>
            <a:r>
              <a:rPr sz="1050" spc="110" dirty="0">
                <a:latin typeface="Arial"/>
                <a:cs typeface="Arial"/>
              </a:rPr>
              <a:t>----Concourse----</a:t>
            </a:r>
            <a:endParaRPr sz="1050">
              <a:latin typeface="Arial"/>
              <a:cs typeface="Arial"/>
            </a:endParaRPr>
          </a:p>
          <a:p>
            <a:pPr marL="1258570">
              <a:lnSpc>
                <a:spcPct val="100000"/>
              </a:lnSpc>
              <a:spcBef>
                <a:spcPts val="15"/>
              </a:spcBef>
            </a:pPr>
            <a:r>
              <a:rPr sz="1050" spc="5" dirty="0">
                <a:latin typeface="Arial"/>
                <a:cs typeface="Arial"/>
              </a:rPr>
              <a:t>venue</a:t>
            </a:r>
            <a:endParaRPr sz="1050">
              <a:latin typeface="Arial"/>
              <a:cs typeface="Arial"/>
            </a:endParaRPr>
          </a:p>
        </p:txBody>
      </p:sp>
      <p:sp>
        <p:nvSpPr>
          <p:cNvPr id="12" name="object 12"/>
          <p:cNvSpPr txBox="1"/>
          <p:nvPr/>
        </p:nvSpPr>
        <p:spPr>
          <a:xfrm>
            <a:off x="3216971" y="585203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0.17</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p:txBody>
      </p:sp>
      <p:sp>
        <p:nvSpPr>
          <p:cNvPr id="13" name="object 13"/>
          <p:cNvSpPr txBox="1"/>
          <p:nvPr/>
        </p:nvSpPr>
        <p:spPr>
          <a:xfrm>
            <a:off x="1457374" y="6013958"/>
            <a:ext cx="1638935" cy="833119"/>
          </a:xfrm>
          <a:prstGeom prst="rect">
            <a:avLst/>
          </a:prstGeom>
        </p:spPr>
        <p:txBody>
          <a:bodyPr vert="horz" wrap="square" lIns="0" tIns="12700" rIns="0" bIns="0" rtlCol="0">
            <a:spAutoFit/>
          </a:bodyPr>
          <a:lstStyle/>
          <a:p>
            <a:pPr marL="672465" indent="-660400">
              <a:lnSpc>
                <a:spcPct val="100000"/>
              </a:lnSpc>
              <a:spcBef>
                <a:spcPts val="100"/>
              </a:spcBef>
              <a:buAutoNum type="arabicPlain"/>
              <a:tabLst>
                <a:tab pos="672465" algn="l"/>
                <a:tab pos="673100" algn="l"/>
              </a:tabLst>
            </a:pPr>
            <a:r>
              <a:rPr sz="1050" spc="40" dirty="0">
                <a:latin typeface="Arial"/>
                <a:cs typeface="Arial"/>
              </a:rPr>
              <a:t>Grocery</a:t>
            </a:r>
            <a:r>
              <a:rPr sz="1050" spc="220" dirty="0">
                <a:latin typeface="Arial"/>
                <a:cs typeface="Arial"/>
              </a:rPr>
              <a:t> </a:t>
            </a:r>
            <a:r>
              <a:rPr sz="1050" spc="75" dirty="0">
                <a:latin typeface="Arial"/>
                <a:cs typeface="Arial"/>
              </a:rPr>
              <a:t>Store</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125" dirty="0">
                <a:latin typeface="Arial"/>
                <a:cs typeface="Arial"/>
              </a:rPr>
              <a:t>Deli </a:t>
            </a:r>
            <a:r>
              <a:rPr sz="1050" spc="285" dirty="0">
                <a:latin typeface="Arial"/>
                <a:cs typeface="Arial"/>
              </a:rPr>
              <a:t>/</a:t>
            </a:r>
            <a:r>
              <a:rPr sz="1050" spc="365" dirty="0">
                <a:latin typeface="Arial"/>
                <a:cs typeface="Arial"/>
              </a:rPr>
              <a:t> </a:t>
            </a:r>
            <a:r>
              <a:rPr sz="1050" spc="-30" dirty="0">
                <a:latin typeface="Arial"/>
                <a:cs typeface="Arial"/>
              </a:rPr>
              <a:t>Bodega</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1185545" indent="-1173480">
              <a:lnSpc>
                <a:spcPct val="100000"/>
              </a:lnSpc>
              <a:spcBef>
                <a:spcPts val="15"/>
              </a:spcBef>
              <a:buAutoNum type="arabicPlain"/>
              <a:tabLst>
                <a:tab pos="1185545" algn="l"/>
                <a:tab pos="1186180" algn="l"/>
              </a:tabLst>
            </a:pPr>
            <a:r>
              <a:rPr sz="1050" spc="30" dirty="0">
                <a:latin typeface="Arial"/>
                <a:cs typeface="Arial"/>
              </a:rPr>
              <a:t>Bakery</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95" dirty="0">
                <a:latin typeface="Arial"/>
                <a:cs typeface="Arial"/>
              </a:rPr>
              <a:t>Fried </a:t>
            </a:r>
            <a:r>
              <a:rPr sz="1050" spc="35" dirty="0">
                <a:latin typeface="Arial"/>
                <a:cs typeface="Arial"/>
              </a:rPr>
              <a:t>Chicken</a:t>
            </a:r>
            <a:r>
              <a:rPr sz="1050" spc="25" dirty="0">
                <a:latin typeface="Arial"/>
                <a:cs typeface="Arial"/>
              </a:rPr>
              <a:t> </a:t>
            </a:r>
            <a:r>
              <a:rPr sz="1050" spc="130" dirty="0">
                <a:latin typeface="Arial"/>
                <a:cs typeface="Arial"/>
              </a:rPr>
              <a:t>Joint</a:t>
            </a:r>
            <a:endParaRPr sz="1050">
              <a:latin typeface="Arial"/>
              <a:cs typeface="Arial"/>
            </a:endParaRPr>
          </a:p>
        </p:txBody>
      </p:sp>
      <p:sp>
        <p:nvSpPr>
          <p:cNvPr id="14" name="object 14"/>
          <p:cNvSpPr txBox="1"/>
          <p:nvPr/>
        </p:nvSpPr>
        <p:spPr>
          <a:xfrm>
            <a:off x="1457374" y="7147432"/>
            <a:ext cx="1858645" cy="185420"/>
          </a:xfrm>
          <a:prstGeom prst="rect">
            <a:avLst/>
          </a:prstGeom>
        </p:spPr>
        <p:txBody>
          <a:bodyPr vert="horz" wrap="square" lIns="0" tIns="12700" rIns="0" bIns="0" rtlCol="0">
            <a:spAutoFit/>
          </a:bodyPr>
          <a:lstStyle/>
          <a:p>
            <a:pPr marL="12700">
              <a:lnSpc>
                <a:spcPct val="100000"/>
              </a:lnSpc>
              <a:spcBef>
                <a:spcPts val="100"/>
              </a:spcBef>
            </a:pPr>
            <a:r>
              <a:rPr sz="1050" spc="75" dirty="0">
                <a:latin typeface="Arial"/>
                <a:cs typeface="Arial"/>
              </a:rPr>
              <a:t>----Concourse</a:t>
            </a:r>
            <a:r>
              <a:rPr sz="1050" spc="275" dirty="0">
                <a:latin typeface="Arial"/>
                <a:cs typeface="Arial"/>
              </a:rPr>
              <a:t> </a:t>
            </a:r>
            <a:r>
              <a:rPr sz="1050" spc="160" dirty="0">
                <a:latin typeface="Arial"/>
                <a:cs typeface="Arial"/>
              </a:rPr>
              <a:t>Village----</a:t>
            </a:r>
            <a:endParaRPr sz="1050">
              <a:latin typeface="Arial"/>
              <a:cs typeface="Arial"/>
            </a:endParaRPr>
          </a:p>
        </p:txBody>
      </p:sp>
      <p:sp>
        <p:nvSpPr>
          <p:cNvPr id="15" name="object 15"/>
          <p:cNvSpPr txBox="1"/>
          <p:nvPr/>
        </p:nvSpPr>
        <p:spPr>
          <a:xfrm>
            <a:off x="1457374" y="7309357"/>
            <a:ext cx="1711960" cy="995044"/>
          </a:xfrm>
          <a:prstGeom prst="rect">
            <a:avLst/>
          </a:prstGeom>
        </p:spPr>
        <p:txBody>
          <a:bodyPr vert="horz" wrap="square" lIns="0" tIns="12700" rIns="0" bIns="0" rtlCol="0">
            <a:spAutoFit/>
          </a:bodyPr>
          <a:lstStyle/>
          <a:p>
            <a:pPr marL="1332230">
              <a:lnSpc>
                <a:spcPct val="100000"/>
              </a:lnSpc>
              <a:spcBef>
                <a:spcPts val="100"/>
              </a:spcBef>
            </a:pPr>
            <a:r>
              <a:rPr sz="1050" spc="5" dirty="0">
                <a:latin typeface="Arial"/>
                <a:cs typeface="Arial"/>
              </a:rPr>
              <a:t>venue</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5" dirty="0">
                <a:latin typeface="Arial"/>
                <a:cs typeface="Arial"/>
              </a:rPr>
              <a:t>Sandwich</a:t>
            </a:r>
            <a:r>
              <a:rPr sz="1050" spc="215" dirty="0">
                <a:latin typeface="Arial"/>
                <a:cs typeface="Arial"/>
              </a:rPr>
              <a:t> </a:t>
            </a:r>
            <a:r>
              <a:rPr sz="1050" spc="50" dirty="0">
                <a:latin typeface="Arial"/>
                <a:cs typeface="Arial"/>
              </a:rPr>
              <a:t>Place</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125" dirty="0">
                <a:latin typeface="Arial"/>
                <a:cs typeface="Arial"/>
              </a:rPr>
              <a:t>Deli </a:t>
            </a:r>
            <a:r>
              <a:rPr sz="1050" spc="285" dirty="0">
                <a:latin typeface="Arial"/>
                <a:cs typeface="Arial"/>
              </a:rPr>
              <a:t>/</a:t>
            </a:r>
            <a:r>
              <a:rPr sz="1050" spc="360" dirty="0">
                <a:latin typeface="Arial"/>
                <a:cs typeface="Arial"/>
              </a:rPr>
              <a:t> </a:t>
            </a:r>
            <a:r>
              <a:rPr sz="1050" spc="-30" dirty="0">
                <a:latin typeface="Arial"/>
                <a:cs typeface="Arial"/>
              </a:rPr>
              <a:t>Bodega</a:t>
            </a:r>
            <a:endParaRPr sz="1050">
              <a:latin typeface="Arial"/>
              <a:cs typeface="Arial"/>
            </a:endParaRPr>
          </a:p>
          <a:p>
            <a:pPr marL="892175" indent="-880110">
              <a:lnSpc>
                <a:spcPct val="100000"/>
              </a:lnSpc>
              <a:spcBef>
                <a:spcPts val="15"/>
              </a:spcBef>
              <a:buAutoNum type="arabicPlain"/>
              <a:tabLst>
                <a:tab pos="892175" algn="l"/>
                <a:tab pos="892810"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5" dirty="0">
                <a:latin typeface="Arial"/>
                <a:cs typeface="Arial"/>
              </a:rPr>
              <a:t>Fast </a:t>
            </a:r>
            <a:r>
              <a:rPr sz="1050" spc="-25" dirty="0">
                <a:latin typeface="Arial"/>
                <a:cs typeface="Arial"/>
              </a:rPr>
              <a:t>Food</a:t>
            </a:r>
            <a:r>
              <a:rPr sz="1050" spc="105" dirty="0">
                <a:latin typeface="Arial"/>
                <a:cs typeface="Arial"/>
              </a:rPr>
              <a:t> </a:t>
            </a:r>
            <a:r>
              <a:rPr sz="1050" spc="60" dirty="0">
                <a:latin typeface="Arial"/>
                <a:cs typeface="Arial"/>
              </a:rPr>
              <a:t>Restaurant</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15" dirty="0">
                <a:latin typeface="Arial"/>
                <a:cs typeface="Arial"/>
              </a:rPr>
              <a:t>Mexican</a:t>
            </a:r>
            <a:r>
              <a:rPr sz="1050" spc="250" dirty="0">
                <a:latin typeface="Arial"/>
                <a:cs typeface="Arial"/>
              </a:rPr>
              <a:t> </a:t>
            </a:r>
            <a:r>
              <a:rPr sz="1050" spc="60" dirty="0">
                <a:latin typeface="Arial"/>
                <a:cs typeface="Arial"/>
              </a:rPr>
              <a:t>Restaurant</a:t>
            </a:r>
            <a:endParaRPr sz="1050">
              <a:latin typeface="Arial"/>
              <a:cs typeface="Arial"/>
            </a:endParaRPr>
          </a:p>
        </p:txBody>
      </p:sp>
      <p:sp>
        <p:nvSpPr>
          <p:cNvPr id="16" name="object 16"/>
          <p:cNvSpPr txBox="1"/>
          <p:nvPr/>
        </p:nvSpPr>
        <p:spPr>
          <a:xfrm>
            <a:off x="3290287" y="7309357"/>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p:txBody>
      </p:sp>
      <p:sp>
        <p:nvSpPr>
          <p:cNvPr id="17" name="object 17"/>
          <p:cNvSpPr txBox="1"/>
          <p:nvPr/>
        </p:nvSpPr>
        <p:spPr>
          <a:xfrm>
            <a:off x="1457374" y="8928607"/>
            <a:ext cx="1565275" cy="671195"/>
          </a:xfrm>
          <a:prstGeom prst="rect">
            <a:avLst/>
          </a:prstGeom>
        </p:spPr>
        <p:txBody>
          <a:bodyPr vert="horz" wrap="square" lIns="0" tIns="12700" rIns="0" bIns="0" rtlCol="0">
            <a:spAutoFit/>
          </a:bodyPr>
          <a:lstStyle/>
          <a:p>
            <a:pPr marL="525780" indent="-513715">
              <a:lnSpc>
                <a:spcPct val="100000"/>
              </a:lnSpc>
              <a:spcBef>
                <a:spcPts val="100"/>
              </a:spcBef>
              <a:buAutoNum type="arabicPlain"/>
              <a:tabLst>
                <a:tab pos="525780" algn="l"/>
                <a:tab pos="526415" algn="l"/>
              </a:tabLst>
            </a:pPr>
            <a:r>
              <a:rPr sz="1050" spc="5" dirty="0">
                <a:latin typeface="Arial"/>
                <a:cs typeface="Arial"/>
              </a:rPr>
              <a:t>Sandwich</a:t>
            </a:r>
            <a:r>
              <a:rPr sz="1050" spc="215" dirty="0">
                <a:latin typeface="Arial"/>
                <a:cs typeface="Arial"/>
              </a:rPr>
              <a:t> </a:t>
            </a:r>
            <a:r>
              <a:rPr sz="1050" spc="50" dirty="0">
                <a:latin typeface="Arial"/>
                <a:cs typeface="Arial"/>
              </a:rPr>
              <a:t>Place</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45" dirty="0">
                <a:latin typeface="Arial"/>
                <a:cs typeface="Arial"/>
              </a:rPr>
              <a:t>Playground</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35" dirty="0">
                <a:latin typeface="Arial"/>
                <a:cs typeface="Arial"/>
              </a:rPr>
              <a:t>Athletics </a:t>
            </a:r>
            <a:r>
              <a:rPr sz="1050" spc="-125" dirty="0">
                <a:latin typeface="Arial"/>
                <a:cs typeface="Arial"/>
              </a:rPr>
              <a:t>&amp;</a:t>
            </a:r>
            <a:r>
              <a:rPr sz="1050" spc="25" dirty="0">
                <a:latin typeface="Arial"/>
                <a:cs typeface="Arial"/>
              </a:rPr>
              <a:t> </a:t>
            </a:r>
            <a:r>
              <a:rPr sz="1050" spc="70" dirty="0">
                <a:latin typeface="Arial"/>
                <a:cs typeface="Arial"/>
              </a:rPr>
              <a:t>Sports</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25" dirty="0">
                <a:latin typeface="Arial"/>
                <a:cs typeface="Arial"/>
              </a:rPr>
              <a:t>Chinese</a:t>
            </a:r>
            <a:r>
              <a:rPr sz="1050" spc="240" dirty="0">
                <a:latin typeface="Arial"/>
                <a:cs typeface="Arial"/>
              </a:rPr>
              <a:t> </a:t>
            </a:r>
            <a:r>
              <a:rPr sz="1050" spc="60" dirty="0">
                <a:latin typeface="Arial"/>
                <a:cs typeface="Arial"/>
              </a:rPr>
              <a:t>Restaurant</a:t>
            </a:r>
            <a:endParaRPr sz="1050">
              <a:latin typeface="Arial"/>
              <a:cs typeface="Arial"/>
            </a:endParaRPr>
          </a:p>
        </p:txBody>
      </p:sp>
      <p:sp>
        <p:nvSpPr>
          <p:cNvPr id="18" name="object 18"/>
          <p:cNvSpPr txBox="1"/>
          <p:nvPr/>
        </p:nvSpPr>
        <p:spPr>
          <a:xfrm>
            <a:off x="1457374" y="8604757"/>
            <a:ext cx="2005330" cy="995044"/>
          </a:xfrm>
          <a:prstGeom prst="rect">
            <a:avLst/>
          </a:prstGeom>
        </p:spPr>
        <p:txBody>
          <a:bodyPr vert="horz" wrap="square" lIns="0" tIns="12700" rIns="0" bIns="0" rtlCol="0">
            <a:spAutoFit/>
          </a:bodyPr>
          <a:lstStyle/>
          <a:p>
            <a:pPr marL="12700">
              <a:lnSpc>
                <a:spcPct val="100000"/>
              </a:lnSpc>
              <a:spcBef>
                <a:spcPts val="100"/>
              </a:spcBef>
            </a:pPr>
            <a:r>
              <a:rPr sz="1050" spc="114" dirty="0">
                <a:latin typeface="Arial"/>
                <a:cs typeface="Arial"/>
              </a:rPr>
              <a:t>----Country</a:t>
            </a:r>
            <a:r>
              <a:rPr sz="1050" spc="270" dirty="0">
                <a:latin typeface="Arial"/>
                <a:cs typeface="Arial"/>
              </a:rPr>
              <a:t> </a:t>
            </a:r>
            <a:r>
              <a:rPr sz="1050" spc="130" dirty="0">
                <a:latin typeface="Arial"/>
                <a:cs typeface="Arial"/>
              </a:rPr>
              <a:t>Club----</a:t>
            </a:r>
            <a:endParaRPr sz="1050">
              <a:latin typeface="Arial"/>
              <a:cs typeface="Arial"/>
            </a:endParaRPr>
          </a:p>
          <a:p>
            <a:pPr marR="5080" algn="r">
              <a:lnSpc>
                <a:spcPct val="100000"/>
              </a:lnSpc>
              <a:spcBef>
                <a:spcPts val="15"/>
              </a:spcBef>
              <a:tabLst>
                <a:tab pos="513080" algn="l"/>
              </a:tabLst>
            </a:pPr>
            <a:r>
              <a:rPr sz="1050" spc="5" dirty="0">
                <a:latin typeface="Arial"/>
                <a:cs typeface="Arial"/>
              </a:rPr>
              <a:t>venue	</a:t>
            </a:r>
            <a:r>
              <a:rPr sz="1050" spc="125" dirty="0">
                <a:latin typeface="Arial"/>
                <a:cs typeface="Arial"/>
              </a:rPr>
              <a:t>freq</a:t>
            </a:r>
            <a:endParaRPr sz="1050">
              <a:latin typeface="Arial"/>
              <a:cs typeface="Arial"/>
            </a:endParaRPr>
          </a:p>
          <a:p>
            <a:pPr marR="5080" algn="r">
              <a:lnSpc>
                <a:spcPct val="100000"/>
              </a:lnSpc>
              <a:spcBef>
                <a:spcPts val="15"/>
              </a:spcBef>
            </a:pPr>
            <a:r>
              <a:rPr sz="1050" spc="90" dirty="0">
                <a:latin typeface="Arial"/>
                <a:cs typeface="Arial"/>
              </a:rPr>
              <a:t>0.4</a:t>
            </a:r>
            <a:endParaRPr sz="1050">
              <a:latin typeface="Arial"/>
              <a:cs typeface="Arial"/>
            </a:endParaRPr>
          </a:p>
          <a:p>
            <a:pPr marR="5080" algn="r">
              <a:lnSpc>
                <a:spcPct val="100000"/>
              </a:lnSpc>
              <a:spcBef>
                <a:spcPts val="15"/>
              </a:spcBef>
            </a:pPr>
            <a:r>
              <a:rPr sz="1050" spc="90" dirty="0">
                <a:latin typeface="Arial"/>
                <a:cs typeface="Arial"/>
              </a:rPr>
              <a:t>0.2</a:t>
            </a:r>
            <a:endParaRPr sz="1050">
              <a:latin typeface="Arial"/>
              <a:cs typeface="Arial"/>
            </a:endParaRPr>
          </a:p>
          <a:p>
            <a:pPr marR="5080" algn="r">
              <a:lnSpc>
                <a:spcPct val="100000"/>
              </a:lnSpc>
              <a:spcBef>
                <a:spcPts val="15"/>
              </a:spcBef>
            </a:pPr>
            <a:r>
              <a:rPr sz="1050" spc="90" dirty="0">
                <a:latin typeface="Arial"/>
                <a:cs typeface="Arial"/>
              </a:rPr>
              <a:t>0.2</a:t>
            </a:r>
            <a:endParaRPr sz="1050">
              <a:latin typeface="Arial"/>
              <a:cs typeface="Arial"/>
            </a:endParaRPr>
          </a:p>
          <a:p>
            <a:pPr marR="5080" algn="r">
              <a:lnSpc>
                <a:spcPct val="100000"/>
              </a:lnSpc>
              <a:spcBef>
                <a:spcPts val="15"/>
              </a:spcBef>
            </a:pPr>
            <a:r>
              <a:rPr sz="1050" spc="90" dirty="0">
                <a:latin typeface="Arial"/>
                <a:cs typeface="Arial"/>
              </a:rPr>
              <a:t>0.2</a:t>
            </a:r>
            <a:endParaRPr sz="1050">
              <a:latin typeface="Arial"/>
              <a:cs typeface="Aria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75" dirty="0"/>
              <a:t> </a:t>
            </a:r>
            <a:fld id="{81D60167-4931-47E6-BA6A-407CBD079E47}" type="slidenum">
              <a:rPr spc="-5" dirty="0"/>
              <a:t>114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345058"/>
            <a:ext cx="2005330" cy="671195"/>
          </a:xfrm>
          <a:prstGeom prst="rect">
            <a:avLst/>
          </a:prstGeom>
        </p:spPr>
        <p:txBody>
          <a:bodyPr vert="horz" wrap="square" lIns="0" tIns="12700" rIns="0" bIns="0" rtlCol="0">
            <a:spAutoFit/>
          </a:bodyPr>
          <a:lstStyle/>
          <a:p>
            <a:pPr marL="12700">
              <a:lnSpc>
                <a:spcPct val="100000"/>
              </a:lnSpc>
              <a:spcBef>
                <a:spcPts val="100"/>
              </a:spcBef>
              <a:tabLst>
                <a:tab pos="305435" algn="l"/>
                <a:tab pos="1771650" algn="l"/>
              </a:tabLst>
            </a:pPr>
            <a:r>
              <a:rPr sz="1050" spc="-10" dirty="0">
                <a:latin typeface="Arial"/>
                <a:cs typeface="Arial"/>
              </a:rPr>
              <a:t>4	</a:t>
            </a:r>
            <a:r>
              <a:rPr sz="1050" spc="60" dirty="0">
                <a:latin typeface="Arial"/>
                <a:cs typeface="Arial"/>
              </a:rPr>
              <a:t>Accessories </a:t>
            </a:r>
            <a:r>
              <a:rPr sz="1050" spc="-10" dirty="0">
                <a:latin typeface="Arial"/>
                <a:cs typeface="Arial"/>
              </a:rPr>
              <a:t> </a:t>
            </a:r>
            <a:r>
              <a:rPr sz="1050" spc="75" dirty="0">
                <a:latin typeface="Arial"/>
                <a:cs typeface="Arial"/>
              </a:rPr>
              <a:t>Store</a:t>
            </a:r>
            <a:r>
              <a:rPr sz="1050" dirty="0">
                <a:latin typeface="Arial"/>
                <a:cs typeface="Arial"/>
              </a:rPr>
              <a:t>	</a:t>
            </a:r>
            <a:r>
              <a:rPr sz="1050" spc="90" dirty="0">
                <a:latin typeface="Arial"/>
                <a:cs typeface="Arial"/>
              </a:rPr>
              <a:t>0.0</a:t>
            </a:r>
            <a:endParaRPr sz="1050">
              <a:latin typeface="Arial"/>
              <a:cs typeface="Arial"/>
            </a:endParaRPr>
          </a:p>
          <a:p>
            <a:pPr>
              <a:lnSpc>
                <a:spcPct val="100000"/>
              </a:lnSpc>
            </a:pPr>
            <a:endParaRPr sz="1000">
              <a:latin typeface="Arial"/>
              <a:cs typeface="Arial"/>
            </a:endParaRPr>
          </a:p>
          <a:p>
            <a:pPr>
              <a:lnSpc>
                <a:spcPct val="100000"/>
              </a:lnSpc>
              <a:spcBef>
                <a:spcPts val="35"/>
              </a:spcBef>
            </a:pPr>
            <a:endParaRPr sz="1200">
              <a:latin typeface="Arial"/>
              <a:cs typeface="Arial"/>
            </a:endParaRPr>
          </a:p>
          <a:p>
            <a:pPr marL="12700">
              <a:lnSpc>
                <a:spcPct val="100000"/>
              </a:lnSpc>
            </a:pPr>
            <a:r>
              <a:rPr sz="1050" spc="135" dirty="0">
                <a:latin typeface="Arial"/>
                <a:cs typeface="Arial"/>
              </a:rPr>
              <a:t>----East</a:t>
            </a:r>
            <a:r>
              <a:rPr sz="1050" spc="280" dirty="0">
                <a:latin typeface="Arial"/>
                <a:cs typeface="Arial"/>
              </a:rPr>
              <a:t> </a:t>
            </a:r>
            <a:r>
              <a:rPr sz="1050" spc="90" dirty="0">
                <a:latin typeface="Arial"/>
                <a:cs typeface="Arial"/>
              </a:rPr>
              <a:t>Tremont----</a:t>
            </a:r>
            <a:endParaRPr sz="1050">
              <a:latin typeface="Arial"/>
              <a:cs typeface="Arial"/>
            </a:endParaRPr>
          </a:p>
        </p:txBody>
      </p:sp>
      <p:sp>
        <p:nvSpPr>
          <p:cNvPr id="5" name="object 5"/>
          <p:cNvSpPr txBox="1"/>
          <p:nvPr/>
        </p:nvSpPr>
        <p:spPr>
          <a:xfrm>
            <a:off x="1457374" y="992758"/>
            <a:ext cx="1271905" cy="995044"/>
          </a:xfrm>
          <a:prstGeom prst="rect">
            <a:avLst/>
          </a:prstGeom>
        </p:spPr>
        <p:txBody>
          <a:bodyPr vert="horz" wrap="square" lIns="0" tIns="12700" rIns="0" bIns="0" rtlCol="0">
            <a:spAutoFit/>
          </a:bodyPr>
          <a:lstStyle/>
          <a:p>
            <a:pPr marL="892175">
              <a:lnSpc>
                <a:spcPct val="100000"/>
              </a:lnSpc>
              <a:spcBef>
                <a:spcPts val="100"/>
              </a:spcBef>
            </a:pPr>
            <a:r>
              <a:rPr sz="1050" spc="5" dirty="0">
                <a:latin typeface="Arial"/>
                <a:cs typeface="Arial"/>
              </a:rPr>
              <a:t>venue</a:t>
            </a:r>
            <a:endParaRPr sz="1050">
              <a:latin typeface="Arial"/>
              <a:cs typeface="Arial"/>
            </a:endParaRPr>
          </a:p>
          <a:p>
            <a:pPr marL="452120" indent="-440055">
              <a:lnSpc>
                <a:spcPct val="100000"/>
              </a:lnSpc>
              <a:spcBef>
                <a:spcPts val="15"/>
              </a:spcBef>
              <a:buAutoNum type="arabicPlain"/>
              <a:tabLst>
                <a:tab pos="452120" algn="l"/>
                <a:tab pos="452755" algn="l"/>
              </a:tabLst>
            </a:pPr>
            <a:r>
              <a:rPr sz="1050" spc="60" dirty="0">
                <a:latin typeface="Arial"/>
                <a:cs typeface="Arial"/>
              </a:rPr>
              <a:t>Pizza</a:t>
            </a:r>
            <a:r>
              <a:rPr sz="1050" spc="220" dirty="0">
                <a:latin typeface="Arial"/>
                <a:cs typeface="Arial"/>
              </a:rPr>
              <a:t> </a:t>
            </a:r>
            <a:r>
              <a:rPr sz="1050" spc="50" dirty="0">
                <a:latin typeface="Arial"/>
                <a:cs typeface="Arial"/>
              </a:rPr>
              <a:t>Place</a:t>
            </a:r>
            <a:endParaRPr sz="1050">
              <a:latin typeface="Arial"/>
              <a:cs typeface="Arial"/>
            </a:endParaRPr>
          </a:p>
          <a:p>
            <a:pPr marL="525780" indent="-513715">
              <a:lnSpc>
                <a:spcPct val="100000"/>
              </a:lnSpc>
              <a:spcBef>
                <a:spcPts val="15"/>
              </a:spcBef>
              <a:buAutoNum type="arabicPlain"/>
              <a:tabLst>
                <a:tab pos="525780" algn="l"/>
                <a:tab pos="526415" algn="l"/>
              </a:tabLst>
            </a:pPr>
            <a:r>
              <a:rPr sz="1050" spc="60" dirty="0">
                <a:latin typeface="Arial"/>
                <a:cs typeface="Arial"/>
              </a:rPr>
              <a:t>Restaurant</a:t>
            </a:r>
            <a:endParaRPr sz="1050">
              <a:latin typeface="Arial"/>
              <a:cs typeface="Arial"/>
            </a:endParaRPr>
          </a:p>
          <a:p>
            <a:pPr marL="965200" indent="-953135">
              <a:lnSpc>
                <a:spcPct val="100000"/>
              </a:lnSpc>
              <a:spcBef>
                <a:spcPts val="15"/>
              </a:spcBef>
              <a:buAutoNum type="arabicPlain"/>
              <a:tabLst>
                <a:tab pos="965200" algn="l"/>
                <a:tab pos="965835" algn="l"/>
              </a:tabLst>
            </a:pPr>
            <a:r>
              <a:rPr sz="1050" spc="-25" dirty="0">
                <a:latin typeface="Arial"/>
                <a:cs typeface="Arial"/>
              </a:rPr>
              <a:t>Bank</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5" dirty="0">
                <a:latin typeface="Arial"/>
                <a:cs typeface="Arial"/>
              </a:rPr>
              <a:t>Discount</a:t>
            </a:r>
            <a:r>
              <a:rPr sz="1050" spc="210" dirty="0">
                <a:latin typeface="Arial"/>
                <a:cs typeface="Arial"/>
              </a:rPr>
              <a:t> </a:t>
            </a:r>
            <a:r>
              <a:rPr sz="1050" spc="75" dirty="0">
                <a:latin typeface="Arial"/>
                <a:cs typeface="Arial"/>
              </a:rPr>
              <a:t>Store</a:t>
            </a:r>
            <a:endParaRPr sz="1050">
              <a:latin typeface="Arial"/>
              <a:cs typeface="Arial"/>
            </a:endParaRPr>
          </a:p>
          <a:p>
            <a:pPr marL="525780" indent="-513715">
              <a:lnSpc>
                <a:spcPct val="100000"/>
              </a:lnSpc>
              <a:spcBef>
                <a:spcPts val="15"/>
              </a:spcBef>
              <a:buAutoNum type="arabicPlain"/>
              <a:tabLst>
                <a:tab pos="525780" algn="l"/>
                <a:tab pos="526415" algn="l"/>
              </a:tabLst>
            </a:pPr>
            <a:r>
              <a:rPr sz="1050" spc="15" dirty="0">
                <a:latin typeface="Arial"/>
                <a:cs typeface="Arial"/>
              </a:rPr>
              <a:t>Donut</a:t>
            </a:r>
            <a:r>
              <a:rPr sz="1050" spc="215" dirty="0">
                <a:latin typeface="Arial"/>
                <a:cs typeface="Arial"/>
              </a:rPr>
              <a:t> </a:t>
            </a:r>
            <a:r>
              <a:rPr sz="1050" spc="-40" dirty="0">
                <a:latin typeface="Arial"/>
                <a:cs typeface="Arial"/>
              </a:rPr>
              <a:t>Shop</a:t>
            </a:r>
            <a:endParaRPr sz="1050">
              <a:latin typeface="Arial"/>
              <a:cs typeface="Arial"/>
            </a:endParaRPr>
          </a:p>
        </p:txBody>
      </p:sp>
      <p:sp>
        <p:nvSpPr>
          <p:cNvPr id="6" name="object 6"/>
          <p:cNvSpPr txBox="1"/>
          <p:nvPr/>
        </p:nvSpPr>
        <p:spPr>
          <a:xfrm>
            <a:off x="2850388" y="99275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0.18</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7" name="object 7"/>
          <p:cNvSpPr txBox="1"/>
          <p:nvPr/>
        </p:nvSpPr>
        <p:spPr>
          <a:xfrm>
            <a:off x="1457374" y="2288158"/>
            <a:ext cx="1711960" cy="347345"/>
          </a:xfrm>
          <a:prstGeom prst="rect">
            <a:avLst/>
          </a:prstGeom>
        </p:spPr>
        <p:txBody>
          <a:bodyPr vert="horz" wrap="square" lIns="0" tIns="12700" rIns="0" bIns="0" rtlCol="0">
            <a:spAutoFit/>
          </a:bodyPr>
          <a:lstStyle/>
          <a:p>
            <a:pPr marL="12700">
              <a:lnSpc>
                <a:spcPct val="100000"/>
              </a:lnSpc>
              <a:spcBef>
                <a:spcPts val="100"/>
              </a:spcBef>
            </a:pPr>
            <a:r>
              <a:rPr sz="1050" spc="135" dirty="0">
                <a:latin typeface="Arial"/>
                <a:cs typeface="Arial"/>
              </a:rPr>
              <a:t>----Eastchester----</a:t>
            </a:r>
            <a:endParaRPr sz="1050">
              <a:latin typeface="Arial"/>
              <a:cs typeface="Arial"/>
            </a:endParaRPr>
          </a:p>
          <a:p>
            <a:pPr marL="1332230">
              <a:lnSpc>
                <a:spcPct val="100000"/>
              </a:lnSpc>
              <a:spcBef>
                <a:spcPts val="15"/>
              </a:spcBef>
            </a:pPr>
            <a:r>
              <a:rPr sz="1050" spc="5" dirty="0">
                <a:latin typeface="Arial"/>
                <a:cs typeface="Arial"/>
              </a:rPr>
              <a:t>venue</a:t>
            </a:r>
            <a:endParaRPr sz="1050">
              <a:latin typeface="Arial"/>
              <a:cs typeface="Arial"/>
            </a:endParaRPr>
          </a:p>
        </p:txBody>
      </p:sp>
      <p:sp>
        <p:nvSpPr>
          <p:cNvPr id="8" name="object 8"/>
          <p:cNvSpPr txBox="1"/>
          <p:nvPr/>
        </p:nvSpPr>
        <p:spPr>
          <a:xfrm>
            <a:off x="3290287" y="245008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0.17</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9" name="object 9"/>
          <p:cNvSpPr txBox="1"/>
          <p:nvPr/>
        </p:nvSpPr>
        <p:spPr>
          <a:xfrm>
            <a:off x="1457374" y="2612008"/>
            <a:ext cx="1711960" cy="833119"/>
          </a:xfrm>
          <a:prstGeom prst="rect">
            <a:avLst/>
          </a:prstGeom>
        </p:spPr>
        <p:txBody>
          <a:bodyPr vert="horz" wrap="square" lIns="0" tIns="12700" rIns="0" bIns="0" rtlCol="0">
            <a:spAutoFit/>
          </a:bodyPr>
          <a:lstStyle/>
          <a:p>
            <a:pPr marL="232410" indent="-220345">
              <a:lnSpc>
                <a:spcPct val="100000"/>
              </a:lnSpc>
              <a:spcBef>
                <a:spcPts val="100"/>
              </a:spcBef>
              <a:buAutoNum type="arabicPlain"/>
              <a:tabLst>
                <a:tab pos="232410" algn="l"/>
                <a:tab pos="233045" algn="l"/>
              </a:tabLst>
            </a:pPr>
            <a:r>
              <a:rPr sz="1050" spc="35" dirty="0">
                <a:latin typeface="Arial"/>
                <a:cs typeface="Arial"/>
              </a:rPr>
              <a:t>Caribbean</a:t>
            </a:r>
            <a:r>
              <a:rPr sz="1050" spc="254" dirty="0">
                <a:latin typeface="Arial"/>
                <a:cs typeface="Arial"/>
              </a:rPr>
              <a:t> </a:t>
            </a:r>
            <a:r>
              <a:rPr sz="1050" spc="60" dirty="0">
                <a:latin typeface="Arial"/>
                <a:cs typeface="Arial"/>
              </a:rPr>
              <a:t>Restaurant</a:t>
            </a:r>
            <a:endParaRPr sz="1050">
              <a:latin typeface="Arial"/>
              <a:cs typeface="Arial"/>
            </a:endParaRPr>
          </a:p>
          <a:p>
            <a:pPr marL="1332230" indent="-1320165">
              <a:lnSpc>
                <a:spcPct val="100000"/>
              </a:lnSpc>
              <a:spcBef>
                <a:spcPts val="15"/>
              </a:spcBef>
              <a:buAutoNum type="arabicPlain"/>
              <a:tabLst>
                <a:tab pos="1332230" algn="l"/>
                <a:tab pos="1332865" algn="l"/>
              </a:tabLst>
            </a:pPr>
            <a:r>
              <a:rPr sz="1050" spc="75" dirty="0">
                <a:latin typeface="Arial"/>
                <a:cs typeface="Arial"/>
              </a:rPr>
              <a:t>Diner</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125" dirty="0">
                <a:latin typeface="Arial"/>
                <a:cs typeface="Arial"/>
              </a:rPr>
              <a:t>Deli </a:t>
            </a:r>
            <a:r>
              <a:rPr sz="1050" spc="285" dirty="0">
                <a:latin typeface="Arial"/>
                <a:cs typeface="Arial"/>
              </a:rPr>
              <a:t>/</a:t>
            </a:r>
            <a:r>
              <a:rPr sz="1050" spc="360" dirty="0">
                <a:latin typeface="Arial"/>
                <a:cs typeface="Arial"/>
              </a:rPr>
              <a:t> </a:t>
            </a:r>
            <a:r>
              <a:rPr sz="1050" spc="-30" dirty="0">
                <a:latin typeface="Arial"/>
                <a:cs typeface="Arial"/>
              </a:rPr>
              <a:t>Bodega</a:t>
            </a:r>
            <a:endParaRPr sz="1050">
              <a:latin typeface="Arial"/>
              <a:cs typeface="Arial"/>
            </a:endParaRPr>
          </a:p>
          <a:p>
            <a:pPr marL="892175" indent="-880110">
              <a:lnSpc>
                <a:spcPct val="100000"/>
              </a:lnSpc>
              <a:spcBef>
                <a:spcPts val="15"/>
              </a:spcBef>
              <a:buAutoNum type="arabicPlain"/>
              <a:tabLst>
                <a:tab pos="892175" algn="l"/>
                <a:tab pos="892810"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15" dirty="0">
                <a:latin typeface="Arial"/>
                <a:cs typeface="Arial"/>
              </a:rPr>
              <a:t>Seafood</a:t>
            </a:r>
            <a:r>
              <a:rPr sz="1050" spc="245" dirty="0">
                <a:latin typeface="Arial"/>
                <a:cs typeface="Arial"/>
              </a:rPr>
              <a:t> </a:t>
            </a:r>
            <a:r>
              <a:rPr sz="1050" spc="60" dirty="0">
                <a:latin typeface="Arial"/>
                <a:cs typeface="Arial"/>
              </a:rPr>
              <a:t>Restaurant</a:t>
            </a:r>
            <a:endParaRPr sz="1050">
              <a:latin typeface="Arial"/>
              <a:cs typeface="Arial"/>
            </a:endParaRPr>
          </a:p>
        </p:txBody>
      </p:sp>
      <p:sp>
        <p:nvSpPr>
          <p:cNvPr id="10" name="object 10"/>
          <p:cNvSpPr txBox="1"/>
          <p:nvPr/>
        </p:nvSpPr>
        <p:spPr>
          <a:xfrm>
            <a:off x="1457374" y="3745484"/>
            <a:ext cx="2592070" cy="1156970"/>
          </a:xfrm>
          <a:prstGeom prst="rect">
            <a:avLst/>
          </a:prstGeom>
        </p:spPr>
        <p:txBody>
          <a:bodyPr vert="horz" wrap="square" lIns="0" tIns="12700" rIns="0" bIns="0" rtlCol="0">
            <a:spAutoFit/>
          </a:bodyPr>
          <a:lstStyle/>
          <a:p>
            <a:pPr marL="12700">
              <a:lnSpc>
                <a:spcPct val="100000"/>
              </a:lnSpc>
              <a:spcBef>
                <a:spcPts val="100"/>
              </a:spcBef>
            </a:pPr>
            <a:r>
              <a:rPr sz="1050" spc="110" dirty="0">
                <a:latin typeface="Arial"/>
                <a:cs typeface="Arial"/>
              </a:rPr>
              <a:t>----Edenwald----</a:t>
            </a:r>
            <a:endParaRPr sz="1050">
              <a:latin typeface="Arial"/>
              <a:cs typeface="Arial"/>
            </a:endParaRPr>
          </a:p>
          <a:p>
            <a:pPr marL="1772285">
              <a:lnSpc>
                <a:spcPct val="100000"/>
              </a:lnSpc>
              <a:spcBef>
                <a:spcPts val="15"/>
              </a:spcBef>
              <a:tabLst>
                <a:tab pos="2285365" algn="l"/>
              </a:tabLst>
            </a:pPr>
            <a:r>
              <a:rPr sz="1050" spc="5" dirty="0">
                <a:latin typeface="Arial"/>
                <a:cs typeface="Arial"/>
              </a:rPr>
              <a:t>venue	</a:t>
            </a:r>
            <a:r>
              <a:rPr sz="1050" spc="125" dirty="0">
                <a:latin typeface="Arial"/>
                <a:cs typeface="Arial"/>
              </a:rPr>
              <a:t>freq</a:t>
            </a:r>
            <a:endParaRPr sz="1050">
              <a:latin typeface="Arial"/>
              <a:cs typeface="Arial"/>
            </a:endParaRPr>
          </a:p>
          <a:p>
            <a:pPr marL="1332230" indent="-1320165">
              <a:lnSpc>
                <a:spcPct val="100000"/>
              </a:lnSpc>
              <a:spcBef>
                <a:spcPts val="15"/>
              </a:spcBef>
              <a:buAutoNum type="arabicPlain"/>
              <a:tabLst>
                <a:tab pos="1332230" algn="l"/>
                <a:tab pos="1332865" algn="l"/>
                <a:tab pos="2358390" algn="l"/>
              </a:tabLst>
            </a:pPr>
            <a:r>
              <a:rPr sz="1050" spc="30" dirty="0">
                <a:latin typeface="Arial"/>
                <a:cs typeface="Arial"/>
              </a:rPr>
              <a:t>Supermarket	</a:t>
            </a:r>
            <a:r>
              <a:rPr sz="1050" spc="90" dirty="0">
                <a:latin typeface="Arial"/>
                <a:cs typeface="Arial"/>
              </a:rPr>
              <a:t>0.2</a:t>
            </a:r>
            <a:endParaRPr sz="1050">
              <a:latin typeface="Arial"/>
              <a:cs typeface="Arial"/>
            </a:endParaRPr>
          </a:p>
          <a:p>
            <a:pPr marL="232410" indent="-220345">
              <a:lnSpc>
                <a:spcPct val="100000"/>
              </a:lnSpc>
              <a:spcBef>
                <a:spcPts val="15"/>
              </a:spcBef>
              <a:buAutoNum type="arabicPlain"/>
              <a:tabLst>
                <a:tab pos="232410" algn="l"/>
                <a:tab pos="233045" algn="l"/>
                <a:tab pos="2358390" algn="l"/>
              </a:tabLst>
            </a:pPr>
            <a:r>
              <a:rPr sz="1050" spc="85" dirty="0">
                <a:latin typeface="Arial"/>
                <a:cs typeface="Arial"/>
              </a:rPr>
              <a:t>Construction </a:t>
            </a:r>
            <a:r>
              <a:rPr sz="1050" spc="-10" dirty="0">
                <a:latin typeface="Arial"/>
                <a:cs typeface="Arial"/>
              </a:rPr>
              <a:t> </a:t>
            </a:r>
            <a:r>
              <a:rPr sz="1050" spc="-125" dirty="0">
                <a:latin typeface="Arial"/>
                <a:cs typeface="Arial"/>
              </a:rPr>
              <a:t>&amp;</a:t>
            </a:r>
            <a:r>
              <a:rPr sz="1050" dirty="0">
                <a:latin typeface="Arial"/>
                <a:cs typeface="Arial"/>
              </a:rPr>
              <a:t> </a:t>
            </a:r>
            <a:r>
              <a:rPr sz="1050" spc="-10" dirty="0">
                <a:latin typeface="Arial"/>
                <a:cs typeface="Arial"/>
              </a:rPr>
              <a:t> </a:t>
            </a:r>
            <a:r>
              <a:rPr sz="1050" spc="35" dirty="0">
                <a:latin typeface="Arial"/>
                <a:cs typeface="Arial"/>
              </a:rPr>
              <a:t>Landscaping</a:t>
            </a:r>
            <a:r>
              <a:rPr sz="1050" dirty="0">
                <a:latin typeface="Arial"/>
                <a:cs typeface="Arial"/>
              </a:rPr>
              <a:t>	</a:t>
            </a:r>
            <a:r>
              <a:rPr sz="1050" spc="90" dirty="0">
                <a:latin typeface="Arial"/>
                <a:cs typeface="Arial"/>
              </a:rPr>
              <a:t>0.2</a:t>
            </a:r>
            <a:endParaRPr sz="1050">
              <a:latin typeface="Arial"/>
              <a:cs typeface="Arial"/>
            </a:endParaRPr>
          </a:p>
          <a:p>
            <a:pPr marL="1332230" indent="-1320165">
              <a:lnSpc>
                <a:spcPct val="100000"/>
              </a:lnSpc>
              <a:spcBef>
                <a:spcPts val="15"/>
              </a:spcBef>
              <a:buAutoNum type="arabicPlain"/>
              <a:tabLst>
                <a:tab pos="1332230" algn="l"/>
                <a:tab pos="1332865" algn="l"/>
                <a:tab pos="2358390" algn="l"/>
              </a:tabLst>
            </a:pPr>
            <a:r>
              <a:rPr sz="1050" spc="80" dirty="0">
                <a:latin typeface="Arial"/>
                <a:cs typeface="Arial"/>
              </a:rPr>
              <a:t>Fish </a:t>
            </a:r>
            <a:r>
              <a:rPr sz="1050" spc="-10" dirty="0">
                <a:latin typeface="Arial"/>
                <a:cs typeface="Arial"/>
              </a:rPr>
              <a:t> </a:t>
            </a:r>
            <a:r>
              <a:rPr sz="1050" spc="40" dirty="0">
                <a:latin typeface="Arial"/>
                <a:cs typeface="Arial"/>
              </a:rPr>
              <a:t>Market</a:t>
            </a:r>
            <a:r>
              <a:rPr sz="1050" dirty="0">
                <a:latin typeface="Arial"/>
                <a:cs typeface="Arial"/>
              </a:rPr>
              <a:t>	</a:t>
            </a:r>
            <a:r>
              <a:rPr sz="1050" spc="90" dirty="0">
                <a:latin typeface="Arial"/>
                <a:cs typeface="Arial"/>
              </a:rPr>
              <a:t>0.2</a:t>
            </a:r>
            <a:endParaRPr sz="1050">
              <a:latin typeface="Arial"/>
              <a:cs typeface="Arial"/>
            </a:endParaRPr>
          </a:p>
          <a:p>
            <a:pPr marL="1332230" indent="-1320165">
              <a:lnSpc>
                <a:spcPct val="100000"/>
              </a:lnSpc>
              <a:spcBef>
                <a:spcPts val="15"/>
              </a:spcBef>
              <a:buAutoNum type="arabicPlain"/>
              <a:tabLst>
                <a:tab pos="1332230" algn="l"/>
                <a:tab pos="1332865" algn="l"/>
                <a:tab pos="2358390" algn="l"/>
              </a:tabLst>
            </a:pPr>
            <a:r>
              <a:rPr sz="1050" spc="-65" dirty="0">
                <a:latin typeface="Arial"/>
                <a:cs typeface="Arial"/>
              </a:rPr>
              <a:t>Gas </a:t>
            </a:r>
            <a:r>
              <a:rPr sz="1050" spc="-10" dirty="0">
                <a:latin typeface="Arial"/>
                <a:cs typeface="Arial"/>
              </a:rPr>
              <a:t> </a:t>
            </a:r>
            <a:r>
              <a:rPr sz="1050" spc="110" dirty="0">
                <a:latin typeface="Arial"/>
                <a:cs typeface="Arial"/>
              </a:rPr>
              <a:t>Station</a:t>
            </a:r>
            <a:r>
              <a:rPr sz="1050" dirty="0">
                <a:latin typeface="Arial"/>
                <a:cs typeface="Arial"/>
              </a:rPr>
              <a:t>	</a:t>
            </a:r>
            <a:r>
              <a:rPr sz="1050" spc="90" dirty="0">
                <a:latin typeface="Arial"/>
                <a:cs typeface="Arial"/>
              </a:rPr>
              <a:t>0.2</a:t>
            </a:r>
            <a:endParaRPr sz="1050">
              <a:latin typeface="Arial"/>
              <a:cs typeface="Arial"/>
            </a:endParaRPr>
          </a:p>
          <a:p>
            <a:pPr marL="1185545" indent="-1173480">
              <a:lnSpc>
                <a:spcPct val="100000"/>
              </a:lnSpc>
              <a:spcBef>
                <a:spcPts val="15"/>
              </a:spcBef>
              <a:buAutoNum type="arabicPlain"/>
              <a:tabLst>
                <a:tab pos="1185545" algn="l"/>
                <a:tab pos="1186180" algn="l"/>
                <a:tab pos="2358390" algn="l"/>
              </a:tabLst>
            </a:pPr>
            <a:r>
              <a:rPr sz="1050" spc="40" dirty="0">
                <a:latin typeface="Arial"/>
                <a:cs typeface="Arial"/>
              </a:rPr>
              <a:t>Grocery </a:t>
            </a:r>
            <a:r>
              <a:rPr sz="1050" spc="-10" dirty="0">
                <a:latin typeface="Arial"/>
                <a:cs typeface="Arial"/>
              </a:rPr>
              <a:t> </a:t>
            </a:r>
            <a:r>
              <a:rPr sz="1050" spc="75" dirty="0">
                <a:latin typeface="Arial"/>
                <a:cs typeface="Arial"/>
              </a:rPr>
              <a:t>Store</a:t>
            </a:r>
            <a:r>
              <a:rPr sz="1050" dirty="0">
                <a:latin typeface="Arial"/>
                <a:cs typeface="Arial"/>
              </a:rPr>
              <a:t>	</a:t>
            </a:r>
            <a:r>
              <a:rPr sz="1050" spc="90" dirty="0">
                <a:latin typeface="Arial"/>
                <a:cs typeface="Arial"/>
              </a:rPr>
              <a:t>0.2</a:t>
            </a:r>
            <a:endParaRPr sz="1050">
              <a:latin typeface="Arial"/>
              <a:cs typeface="Arial"/>
            </a:endParaRPr>
          </a:p>
        </p:txBody>
      </p:sp>
      <p:sp>
        <p:nvSpPr>
          <p:cNvPr id="11" name="object 11"/>
          <p:cNvSpPr txBox="1"/>
          <p:nvPr/>
        </p:nvSpPr>
        <p:spPr>
          <a:xfrm>
            <a:off x="1457374" y="5202809"/>
            <a:ext cx="1638935" cy="347345"/>
          </a:xfrm>
          <a:prstGeom prst="rect">
            <a:avLst/>
          </a:prstGeom>
        </p:spPr>
        <p:txBody>
          <a:bodyPr vert="horz" wrap="square" lIns="0" tIns="12700" rIns="0" bIns="0" rtlCol="0">
            <a:spAutoFit/>
          </a:bodyPr>
          <a:lstStyle/>
          <a:p>
            <a:pPr marL="12700">
              <a:lnSpc>
                <a:spcPct val="100000"/>
              </a:lnSpc>
              <a:spcBef>
                <a:spcPts val="100"/>
              </a:spcBef>
            </a:pPr>
            <a:r>
              <a:rPr sz="1050" spc="80" dirty="0">
                <a:latin typeface="Arial"/>
                <a:cs typeface="Arial"/>
              </a:rPr>
              <a:t>----Edgewater</a:t>
            </a:r>
            <a:r>
              <a:rPr sz="1050" spc="250" dirty="0">
                <a:latin typeface="Arial"/>
                <a:cs typeface="Arial"/>
              </a:rPr>
              <a:t> </a:t>
            </a:r>
            <a:r>
              <a:rPr sz="1050" spc="130" dirty="0">
                <a:latin typeface="Arial"/>
                <a:cs typeface="Arial"/>
              </a:rPr>
              <a:t>Park----</a:t>
            </a:r>
            <a:endParaRPr sz="1050">
              <a:latin typeface="Arial"/>
              <a:cs typeface="Arial"/>
            </a:endParaRPr>
          </a:p>
          <a:p>
            <a:pPr marL="1185545">
              <a:lnSpc>
                <a:spcPct val="100000"/>
              </a:lnSpc>
              <a:spcBef>
                <a:spcPts val="15"/>
              </a:spcBef>
            </a:pPr>
            <a:r>
              <a:rPr sz="1050" spc="5" dirty="0">
                <a:latin typeface="Arial"/>
                <a:cs typeface="Arial"/>
              </a:rPr>
              <a:t>venue</a:t>
            </a:r>
            <a:endParaRPr sz="1050">
              <a:latin typeface="Arial"/>
              <a:cs typeface="Arial"/>
            </a:endParaRPr>
          </a:p>
        </p:txBody>
      </p:sp>
      <p:sp>
        <p:nvSpPr>
          <p:cNvPr id="12" name="object 12"/>
          <p:cNvSpPr txBox="1"/>
          <p:nvPr/>
        </p:nvSpPr>
        <p:spPr>
          <a:xfrm>
            <a:off x="3143654" y="5364734"/>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0.18</a:t>
            </a:r>
            <a:endParaRPr sz="1050">
              <a:latin typeface="Arial"/>
              <a:cs typeface="Arial"/>
            </a:endParaRPr>
          </a:p>
          <a:p>
            <a:pPr marL="12700">
              <a:lnSpc>
                <a:spcPct val="100000"/>
              </a:lnSpc>
              <a:spcBef>
                <a:spcPts val="15"/>
              </a:spcBef>
            </a:pPr>
            <a:r>
              <a:rPr sz="1050" spc="65" dirty="0">
                <a:latin typeface="Arial"/>
                <a:cs typeface="Arial"/>
              </a:rPr>
              <a:t>0.14</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p:txBody>
      </p:sp>
      <p:sp>
        <p:nvSpPr>
          <p:cNvPr id="13" name="object 13"/>
          <p:cNvSpPr txBox="1"/>
          <p:nvPr/>
        </p:nvSpPr>
        <p:spPr>
          <a:xfrm>
            <a:off x="1457374" y="5526659"/>
            <a:ext cx="1565275" cy="833119"/>
          </a:xfrm>
          <a:prstGeom prst="rect">
            <a:avLst/>
          </a:prstGeom>
        </p:spPr>
        <p:txBody>
          <a:bodyPr vert="horz" wrap="square" lIns="0" tIns="12700" rIns="0" bIns="0" rtlCol="0">
            <a:spAutoFit/>
          </a:bodyPr>
          <a:lstStyle/>
          <a:p>
            <a:pPr marL="232410" indent="-220345">
              <a:lnSpc>
                <a:spcPct val="100000"/>
              </a:lnSpc>
              <a:spcBef>
                <a:spcPts val="100"/>
              </a:spcBef>
              <a:buAutoNum type="arabicPlain"/>
              <a:tabLst>
                <a:tab pos="232410" algn="l"/>
                <a:tab pos="233045" algn="l"/>
              </a:tabLst>
            </a:pPr>
            <a:r>
              <a:rPr sz="1050" spc="175" dirty="0">
                <a:latin typeface="Arial"/>
                <a:cs typeface="Arial"/>
              </a:rPr>
              <a:t>Italian</a:t>
            </a:r>
            <a:r>
              <a:rPr sz="1050" spc="240" dirty="0">
                <a:latin typeface="Arial"/>
                <a:cs typeface="Arial"/>
              </a:rPr>
              <a:t> </a:t>
            </a:r>
            <a:r>
              <a:rPr sz="1050" spc="60" dirty="0">
                <a:latin typeface="Arial"/>
                <a:cs typeface="Arial"/>
              </a:rPr>
              <a:t>Restaurant</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125" dirty="0">
                <a:latin typeface="Arial"/>
                <a:cs typeface="Arial"/>
              </a:rPr>
              <a:t>Deli </a:t>
            </a:r>
            <a:r>
              <a:rPr sz="1050" spc="285" dirty="0">
                <a:latin typeface="Arial"/>
                <a:cs typeface="Arial"/>
              </a:rPr>
              <a:t>/</a:t>
            </a:r>
            <a:r>
              <a:rPr sz="1050" spc="365" dirty="0">
                <a:latin typeface="Arial"/>
                <a:cs typeface="Arial"/>
              </a:rPr>
              <a:t> </a:t>
            </a:r>
            <a:r>
              <a:rPr sz="1050" spc="-30" dirty="0">
                <a:latin typeface="Arial"/>
                <a:cs typeface="Arial"/>
              </a:rPr>
              <a:t>Bodega</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Coffee</a:t>
            </a:r>
            <a:r>
              <a:rPr sz="1050" spc="204" dirty="0">
                <a:latin typeface="Arial"/>
                <a:cs typeface="Arial"/>
              </a:rPr>
              <a:t> </a:t>
            </a:r>
            <a:r>
              <a:rPr sz="1050" spc="-40" dirty="0">
                <a:latin typeface="Arial"/>
                <a:cs typeface="Arial"/>
              </a:rPr>
              <a:t>Shop</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1332230" indent="-1320165">
              <a:lnSpc>
                <a:spcPct val="100000"/>
              </a:lnSpc>
              <a:spcBef>
                <a:spcPts val="15"/>
              </a:spcBef>
              <a:buAutoNum type="arabicPlain"/>
              <a:tabLst>
                <a:tab pos="1332230" algn="l"/>
                <a:tab pos="1332865" algn="l"/>
              </a:tabLst>
            </a:pPr>
            <a:r>
              <a:rPr sz="1050" spc="-50" dirty="0">
                <a:latin typeface="Arial"/>
                <a:cs typeface="Arial"/>
              </a:rPr>
              <a:t>Pub</a:t>
            </a:r>
            <a:endParaRPr sz="1050">
              <a:latin typeface="Arial"/>
              <a:cs typeface="Arial"/>
            </a:endParaRPr>
          </a:p>
        </p:txBody>
      </p:sp>
      <p:sp>
        <p:nvSpPr>
          <p:cNvPr id="14" name="object 14"/>
          <p:cNvSpPr txBox="1"/>
          <p:nvPr/>
        </p:nvSpPr>
        <p:spPr>
          <a:xfrm>
            <a:off x="1457374" y="6660134"/>
            <a:ext cx="1492250" cy="347345"/>
          </a:xfrm>
          <a:prstGeom prst="rect">
            <a:avLst/>
          </a:prstGeom>
        </p:spPr>
        <p:txBody>
          <a:bodyPr vert="horz" wrap="square" lIns="0" tIns="12700" rIns="0" bIns="0" rtlCol="0">
            <a:spAutoFit/>
          </a:bodyPr>
          <a:lstStyle/>
          <a:p>
            <a:pPr marL="12700">
              <a:lnSpc>
                <a:spcPct val="100000"/>
              </a:lnSpc>
              <a:spcBef>
                <a:spcPts val="100"/>
              </a:spcBef>
            </a:pPr>
            <a:r>
              <a:rPr sz="1050" spc="160" dirty="0">
                <a:latin typeface="Arial"/>
                <a:cs typeface="Arial"/>
              </a:rPr>
              <a:t>----Fieldston----</a:t>
            </a:r>
            <a:endParaRPr sz="1050">
              <a:latin typeface="Arial"/>
              <a:cs typeface="Arial"/>
            </a:endParaRPr>
          </a:p>
          <a:p>
            <a:pPr marL="1111885">
              <a:lnSpc>
                <a:spcPct val="100000"/>
              </a:lnSpc>
              <a:spcBef>
                <a:spcPts val="15"/>
              </a:spcBef>
            </a:pPr>
            <a:r>
              <a:rPr sz="1050" spc="5" dirty="0">
                <a:latin typeface="Arial"/>
                <a:cs typeface="Arial"/>
              </a:rPr>
              <a:t>venue</a:t>
            </a:r>
            <a:endParaRPr sz="1050">
              <a:latin typeface="Arial"/>
              <a:cs typeface="Arial"/>
            </a:endParaRPr>
          </a:p>
        </p:txBody>
      </p:sp>
      <p:sp>
        <p:nvSpPr>
          <p:cNvPr id="15" name="object 15"/>
          <p:cNvSpPr txBox="1"/>
          <p:nvPr/>
        </p:nvSpPr>
        <p:spPr>
          <a:xfrm>
            <a:off x="3070337" y="682205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0.25</a:t>
            </a:r>
            <a:endParaRPr sz="1050">
              <a:latin typeface="Arial"/>
              <a:cs typeface="Arial"/>
            </a:endParaRPr>
          </a:p>
          <a:p>
            <a:pPr marL="12700">
              <a:lnSpc>
                <a:spcPct val="100000"/>
              </a:lnSpc>
              <a:spcBef>
                <a:spcPts val="15"/>
              </a:spcBef>
            </a:pPr>
            <a:r>
              <a:rPr sz="1050" spc="65" dirty="0">
                <a:latin typeface="Arial"/>
                <a:cs typeface="Arial"/>
              </a:rPr>
              <a:t>0.25</a:t>
            </a:r>
            <a:endParaRPr sz="1050">
              <a:latin typeface="Arial"/>
              <a:cs typeface="Arial"/>
            </a:endParaRPr>
          </a:p>
          <a:p>
            <a:pPr marL="12700">
              <a:lnSpc>
                <a:spcPct val="100000"/>
              </a:lnSpc>
              <a:spcBef>
                <a:spcPts val="15"/>
              </a:spcBef>
            </a:pPr>
            <a:r>
              <a:rPr sz="1050" spc="65" dirty="0">
                <a:latin typeface="Arial"/>
                <a:cs typeface="Arial"/>
              </a:rPr>
              <a:t>0.25</a:t>
            </a:r>
            <a:endParaRPr sz="1050">
              <a:latin typeface="Arial"/>
              <a:cs typeface="Arial"/>
            </a:endParaRPr>
          </a:p>
          <a:p>
            <a:pPr marL="12700">
              <a:lnSpc>
                <a:spcPct val="100000"/>
              </a:lnSpc>
              <a:spcBef>
                <a:spcPts val="15"/>
              </a:spcBef>
            </a:pPr>
            <a:r>
              <a:rPr sz="1050" spc="65" dirty="0">
                <a:latin typeface="Arial"/>
                <a:cs typeface="Arial"/>
              </a:rPr>
              <a:t>0.25</a:t>
            </a:r>
            <a:endParaRPr sz="1050">
              <a:latin typeface="Arial"/>
              <a:cs typeface="Arial"/>
            </a:endParaRPr>
          </a:p>
          <a:p>
            <a:pPr marL="12700">
              <a:lnSpc>
                <a:spcPct val="100000"/>
              </a:lnSpc>
              <a:spcBef>
                <a:spcPts val="15"/>
              </a:spcBef>
            </a:pPr>
            <a:r>
              <a:rPr sz="1050" spc="65" dirty="0">
                <a:latin typeface="Arial"/>
                <a:cs typeface="Arial"/>
              </a:rPr>
              <a:t>0.00</a:t>
            </a:r>
            <a:endParaRPr sz="1050">
              <a:latin typeface="Arial"/>
              <a:cs typeface="Arial"/>
            </a:endParaRPr>
          </a:p>
        </p:txBody>
      </p:sp>
      <p:sp>
        <p:nvSpPr>
          <p:cNvPr id="16" name="object 16"/>
          <p:cNvSpPr txBox="1"/>
          <p:nvPr/>
        </p:nvSpPr>
        <p:spPr>
          <a:xfrm>
            <a:off x="1457374" y="6983983"/>
            <a:ext cx="1492250" cy="833119"/>
          </a:xfrm>
          <a:prstGeom prst="rect">
            <a:avLst/>
          </a:prstGeom>
        </p:spPr>
        <p:txBody>
          <a:bodyPr vert="horz" wrap="square" lIns="0" tIns="12700" rIns="0" bIns="0" rtlCol="0">
            <a:spAutoFit/>
          </a:bodyPr>
          <a:lstStyle/>
          <a:p>
            <a:pPr marL="1111885" indent="-1099820">
              <a:lnSpc>
                <a:spcPct val="100000"/>
              </a:lnSpc>
              <a:spcBef>
                <a:spcPts val="100"/>
              </a:spcBef>
              <a:buAutoNum type="arabicPlain"/>
              <a:tabLst>
                <a:tab pos="1111885" algn="l"/>
                <a:tab pos="1112520" algn="l"/>
              </a:tabLst>
            </a:pPr>
            <a:r>
              <a:rPr sz="1050" spc="50" dirty="0">
                <a:latin typeface="Arial"/>
                <a:cs typeface="Arial"/>
              </a:rPr>
              <a:t>Plaza</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25" dirty="0">
                <a:latin typeface="Arial"/>
                <a:cs typeface="Arial"/>
              </a:rPr>
              <a:t>Wine</a:t>
            </a:r>
            <a:r>
              <a:rPr sz="1050" spc="215" dirty="0">
                <a:latin typeface="Arial"/>
                <a:cs typeface="Arial"/>
              </a:rPr>
              <a:t> </a:t>
            </a:r>
            <a:r>
              <a:rPr sz="1050" spc="-40" dirty="0">
                <a:latin typeface="Arial"/>
                <a:cs typeface="Arial"/>
              </a:rPr>
              <a:t>Shop</a:t>
            </a:r>
            <a:endParaRPr sz="1050">
              <a:latin typeface="Arial"/>
              <a:cs typeface="Arial"/>
            </a:endParaRPr>
          </a:p>
          <a:p>
            <a:pPr marL="1111885" indent="-1099820">
              <a:lnSpc>
                <a:spcPct val="100000"/>
              </a:lnSpc>
              <a:spcBef>
                <a:spcPts val="15"/>
              </a:spcBef>
              <a:buAutoNum type="arabicPlain"/>
              <a:tabLst>
                <a:tab pos="1111885" algn="l"/>
                <a:tab pos="1112520" algn="l"/>
              </a:tabLst>
            </a:pPr>
            <a:r>
              <a:rPr sz="1050" spc="85" dirty="0">
                <a:latin typeface="Arial"/>
                <a:cs typeface="Arial"/>
              </a:rPr>
              <a:t>River</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0" dirty="0">
                <a:latin typeface="Arial"/>
                <a:cs typeface="Arial"/>
              </a:rPr>
              <a:t>Accessories</a:t>
            </a:r>
            <a:r>
              <a:rPr sz="1050" spc="220" dirty="0">
                <a:latin typeface="Arial"/>
                <a:cs typeface="Arial"/>
              </a:rPr>
              <a:t> </a:t>
            </a:r>
            <a:r>
              <a:rPr sz="1050" spc="75" dirty="0">
                <a:latin typeface="Arial"/>
                <a:cs typeface="Arial"/>
              </a:rPr>
              <a:t>Store</a:t>
            </a:r>
            <a:endParaRPr sz="1050">
              <a:latin typeface="Arial"/>
              <a:cs typeface="Arial"/>
            </a:endParaRPr>
          </a:p>
        </p:txBody>
      </p:sp>
      <p:sp>
        <p:nvSpPr>
          <p:cNvPr id="17" name="object 17"/>
          <p:cNvSpPr txBox="1"/>
          <p:nvPr/>
        </p:nvSpPr>
        <p:spPr>
          <a:xfrm>
            <a:off x="1457374" y="8117458"/>
            <a:ext cx="1492250" cy="347345"/>
          </a:xfrm>
          <a:prstGeom prst="rect">
            <a:avLst/>
          </a:prstGeom>
        </p:spPr>
        <p:txBody>
          <a:bodyPr vert="horz" wrap="square" lIns="0" tIns="12700" rIns="0" bIns="0" rtlCol="0">
            <a:spAutoFit/>
          </a:bodyPr>
          <a:lstStyle/>
          <a:p>
            <a:pPr marL="12700">
              <a:lnSpc>
                <a:spcPct val="100000"/>
              </a:lnSpc>
              <a:spcBef>
                <a:spcPts val="100"/>
              </a:spcBef>
            </a:pPr>
            <a:r>
              <a:rPr sz="1050" spc="110" dirty="0">
                <a:latin typeface="Arial"/>
                <a:cs typeface="Arial"/>
              </a:rPr>
              <a:t>----Fordham----</a:t>
            </a:r>
            <a:endParaRPr sz="1050">
              <a:latin typeface="Arial"/>
              <a:cs typeface="Arial"/>
            </a:endParaRPr>
          </a:p>
          <a:p>
            <a:pPr marL="1111885">
              <a:lnSpc>
                <a:spcPct val="100000"/>
              </a:lnSpc>
              <a:spcBef>
                <a:spcPts val="15"/>
              </a:spcBef>
            </a:pPr>
            <a:r>
              <a:rPr sz="1050" spc="5" dirty="0">
                <a:latin typeface="Arial"/>
                <a:cs typeface="Arial"/>
              </a:rPr>
              <a:t>venue</a:t>
            </a:r>
            <a:endParaRPr sz="1050">
              <a:latin typeface="Arial"/>
              <a:cs typeface="Arial"/>
            </a:endParaRPr>
          </a:p>
        </p:txBody>
      </p:sp>
      <p:sp>
        <p:nvSpPr>
          <p:cNvPr id="18" name="object 18"/>
          <p:cNvSpPr txBox="1"/>
          <p:nvPr/>
        </p:nvSpPr>
        <p:spPr>
          <a:xfrm>
            <a:off x="3070337" y="827938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p:txBody>
      </p:sp>
      <p:sp>
        <p:nvSpPr>
          <p:cNvPr id="19" name="object 19"/>
          <p:cNvSpPr txBox="1"/>
          <p:nvPr/>
        </p:nvSpPr>
        <p:spPr>
          <a:xfrm>
            <a:off x="1457374" y="8441308"/>
            <a:ext cx="1492250" cy="833119"/>
          </a:xfrm>
          <a:prstGeom prst="rect">
            <a:avLst/>
          </a:prstGeom>
        </p:spPr>
        <p:txBody>
          <a:bodyPr vert="horz" wrap="square" lIns="0" tIns="12700" rIns="0" bIns="0" rtlCol="0">
            <a:spAutoFit/>
          </a:bodyPr>
          <a:lstStyle/>
          <a:p>
            <a:pPr marL="232410" indent="-220345">
              <a:lnSpc>
                <a:spcPct val="100000"/>
              </a:lnSpc>
              <a:spcBef>
                <a:spcPts val="100"/>
              </a:spcBef>
              <a:buAutoNum type="arabicPlain"/>
              <a:tabLst>
                <a:tab pos="232410" algn="l"/>
                <a:tab pos="233045" algn="l"/>
              </a:tabLst>
            </a:pPr>
            <a:r>
              <a:rPr sz="1050" spc="60" dirty="0">
                <a:latin typeface="Arial"/>
                <a:cs typeface="Arial"/>
              </a:rPr>
              <a:t>Mobile </a:t>
            </a:r>
            <a:r>
              <a:rPr sz="1050" spc="-30" dirty="0">
                <a:latin typeface="Arial"/>
                <a:cs typeface="Arial"/>
              </a:rPr>
              <a:t>Phone</a:t>
            </a:r>
            <a:r>
              <a:rPr sz="1050" spc="85" dirty="0">
                <a:latin typeface="Arial"/>
                <a:cs typeface="Arial"/>
              </a:rPr>
              <a:t> </a:t>
            </a:r>
            <a:r>
              <a:rPr sz="1050" spc="-40" dirty="0">
                <a:latin typeface="Arial"/>
                <a:cs typeface="Arial"/>
              </a:rPr>
              <a:t>Shop</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40" dirty="0">
                <a:latin typeface="Arial"/>
                <a:cs typeface="Arial"/>
              </a:rPr>
              <a:t>Shoe</a:t>
            </a:r>
            <a:r>
              <a:rPr sz="1050" spc="200" dirty="0">
                <a:latin typeface="Arial"/>
                <a:cs typeface="Arial"/>
              </a:rPr>
              <a:t> </a:t>
            </a:r>
            <a:r>
              <a:rPr sz="1050" spc="75" dirty="0">
                <a:latin typeface="Arial"/>
                <a:cs typeface="Arial"/>
              </a:rPr>
              <a:t>Store</a:t>
            </a:r>
            <a:endParaRPr sz="1050">
              <a:latin typeface="Arial"/>
              <a:cs typeface="Arial"/>
            </a:endParaRPr>
          </a:p>
          <a:p>
            <a:pPr marL="1185545" indent="-1173480">
              <a:lnSpc>
                <a:spcPct val="100000"/>
              </a:lnSpc>
              <a:spcBef>
                <a:spcPts val="15"/>
              </a:spcBef>
              <a:buAutoNum type="arabicPlain"/>
              <a:tabLst>
                <a:tab pos="1185545" algn="l"/>
                <a:tab pos="1186180" algn="l"/>
              </a:tabLst>
            </a:pPr>
            <a:r>
              <a:rPr sz="1050" spc="-25" dirty="0">
                <a:latin typeface="Arial"/>
                <a:cs typeface="Arial"/>
              </a:rPr>
              <a:t>Bank</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15" dirty="0">
                <a:latin typeface="Arial"/>
                <a:cs typeface="Arial"/>
              </a:rPr>
              <a:t>Donut</a:t>
            </a:r>
            <a:r>
              <a:rPr sz="1050" spc="204" dirty="0">
                <a:latin typeface="Arial"/>
                <a:cs typeface="Arial"/>
              </a:rPr>
              <a:t> </a:t>
            </a:r>
            <a:r>
              <a:rPr sz="1050" spc="-40" dirty="0">
                <a:latin typeface="Arial"/>
                <a:cs typeface="Arial"/>
              </a:rPr>
              <a:t>Shop</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4"/>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75" dirty="0"/>
              <a:t> </a:t>
            </a:r>
            <a:fld id="{81D60167-4931-47E6-BA6A-407CBD079E47}" type="slidenum">
              <a:rPr spc="-5" dirty="0"/>
              <a:t>115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346582"/>
            <a:ext cx="1492250" cy="185420"/>
          </a:xfrm>
          <a:prstGeom prst="rect">
            <a:avLst/>
          </a:prstGeom>
        </p:spPr>
        <p:txBody>
          <a:bodyPr vert="horz" wrap="square" lIns="0" tIns="12700" rIns="0" bIns="0" rtlCol="0">
            <a:spAutoFit/>
          </a:bodyPr>
          <a:lstStyle/>
          <a:p>
            <a:pPr marL="12700">
              <a:lnSpc>
                <a:spcPct val="100000"/>
              </a:lnSpc>
              <a:spcBef>
                <a:spcPts val="100"/>
              </a:spcBef>
              <a:tabLst>
                <a:tab pos="745490" algn="l"/>
              </a:tabLst>
            </a:pPr>
            <a:r>
              <a:rPr sz="1050" spc="130" dirty="0">
                <a:latin typeface="Arial"/>
                <a:cs typeface="Arial"/>
              </a:rPr>
              <a:t>----High	Bridge----</a:t>
            </a:r>
            <a:endParaRPr sz="1050">
              <a:latin typeface="Arial"/>
              <a:cs typeface="Arial"/>
            </a:endParaRPr>
          </a:p>
        </p:txBody>
      </p:sp>
      <p:sp>
        <p:nvSpPr>
          <p:cNvPr id="5" name="object 5"/>
          <p:cNvSpPr txBox="1"/>
          <p:nvPr/>
        </p:nvSpPr>
        <p:spPr>
          <a:xfrm>
            <a:off x="1457374" y="508507"/>
            <a:ext cx="2078355" cy="995044"/>
          </a:xfrm>
          <a:prstGeom prst="rect">
            <a:avLst/>
          </a:prstGeom>
        </p:spPr>
        <p:txBody>
          <a:bodyPr vert="horz" wrap="square" lIns="0" tIns="12700" rIns="0" bIns="0" rtlCol="0">
            <a:spAutoFit/>
          </a:bodyPr>
          <a:lstStyle/>
          <a:p>
            <a:pPr marL="1698625">
              <a:lnSpc>
                <a:spcPct val="100000"/>
              </a:lnSpc>
              <a:spcBef>
                <a:spcPts val="100"/>
              </a:spcBef>
            </a:pPr>
            <a:r>
              <a:rPr sz="1050" spc="5" dirty="0">
                <a:latin typeface="Arial"/>
                <a:cs typeface="Arial"/>
              </a:rPr>
              <a:t>venue</a:t>
            </a:r>
            <a:endParaRPr sz="1050">
              <a:latin typeface="Arial"/>
              <a:cs typeface="Arial"/>
            </a:endParaRPr>
          </a:p>
          <a:p>
            <a:pPr marL="1478915" indent="-1466850">
              <a:lnSpc>
                <a:spcPct val="100000"/>
              </a:lnSpc>
              <a:spcBef>
                <a:spcPts val="15"/>
              </a:spcBef>
              <a:buAutoNum type="arabicPlain"/>
              <a:tabLst>
                <a:tab pos="1478915" algn="l"/>
                <a:tab pos="1479550" algn="l"/>
              </a:tabLst>
            </a:pPr>
            <a:r>
              <a:rPr sz="1050" spc="-15" dirty="0">
                <a:latin typeface="Arial"/>
                <a:cs typeface="Arial"/>
              </a:rPr>
              <a:t>Pharmacy</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30" dirty="0">
                <a:latin typeface="Arial"/>
                <a:cs typeface="Arial"/>
              </a:rPr>
              <a:t>Supermarket</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20" dirty="0">
                <a:latin typeface="Arial"/>
                <a:cs typeface="Arial"/>
              </a:rPr>
              <a:t>Latin </a:t>
            </a:r>
            <a:r>
              <a:rPr sz="1050" spc="20" dirty="0">
                <a:latin typeface="Arial"/>
                <a:cs typeface="Arial"/>
              </a:rPr>
              <a:t>American</a:t>
            </a:r>
            <a:r>
              <a:rPr sz="1050" dirty="0">
                <a:latin typeface="Arial"/>
                <a:cs typeface="Arial"/>
              </a:rPr>
              <a:t> </a:t>
            </a:r>
            <a:r>
              <a:rPr sz="1050" spc="60" dirty="0">
                <a:latin typeface="Arial"/>
                <a:cs typeface="Arial"/>
              </a:rPr>
              <a:t>Restaurant</a:t>
            </a:r>
            <a:endParaRPr sz="1050">
              <a:latin typeface="Arial"/>
              <a:cs typeface="Arial"/>
            </a:endParaRPr>
          </a:p>
        </p:txBody>
      </p:sp>
      <p:sp>
        <p:nvSpPr>
          <p:cNvPr id="6" name="object 6"/>
          <p:cNvSpPr txBox="1"/>
          <p:nvPr/>
        </p:nvSpPr>
        <p:spPr>
          <a:xfrm>
            <a:off x="3656869" y="508507"/>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0.15</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p:txBody>
      </p:sp>
      <p:sp>
        <p:nvSpPr>
          <p:cNvPr id="7" name="object 7"/>
          <p:cNvSpPr txBox="1"/>
          <p:nvPr/>
        </p:nvSpPr>
        <p:spPr>
          <a:xfrm>
            <a:off x="1457374" y="1803907"/>
            <a:ext cx="1418590" cy="185420"/>
          </a:xfrm>
          <a:prstGeom prst="rect">
            <a:avLst/>
          </a:prstGeom>
        </p:spPr>
        <p:txBody>
          <a:bodyPr vert="horz" wrap="square" lIns="0" tIns="12700" rIns="0" bIns="0" rtlCol="0">
            <a:spAutoFit/>
          </a:bodyPr>
          <a:lstStyle/>
          <a:p>
            <a:pPr marL="12700">
              <a:lnSpc>
                <a:spcPct val="100000"/>
              </a:lnSpc>
              <a:spcBef>
                <a:spcPts val="100"/>
              </a:spcBef>
            </a:pPr>
            <a:r>
              <a:rPr sz="1050" spc="114" dirty="0">
                <a:latin typeface="Arial"/>
                <a:cs typeface="Arial"/>
              </a:rPr>
              <a:t>----Hunts</a:t>
            </a:r>
            <a:r>
              <a:rPr sz="1050" spc="220" dirty="0">
                <a:latin typeface="Arial"/>
                <a:cs typeface="Arial"/>
              </a:rPr>
              <a:t> </a:t>
            </a:r>
            <a:r>
              <a:rPr sz="1050" spc="155" dirty="0">
                <a:latin typeface="Arial"/>
                <a:cs typeface="Arial"/>
              </a:rPr>
              <a:t>Point----</a:t>
            </a:r>
            <a:endParaRPr sz="1050">
              <a:latin typeface="Arial"/>
              <a:cs typeface="Arial"/>
            </a:endParaRPr>
          </a:p>
        </p:txBody>
      </p:sp>
      <p:sp>
        <p:nvSpPr>
          <p:cNvPr id="8" name="object 8"/>
          <p:cNvSpPr txBox="1"/>
          <p:nvPr/>
        </p:nvSpPr>
        <p:spPr>
          <a:xfrm>
            <a:off x="1457374" y="1965832"/>
            <a:ext cx="1271905" cy="995044"/>
          </a:xfrm>
          <a:prstGeom prst="rect">
            <a:avLst/>
          </a:prstGeom>
        </p:spPr>
        <p:txBody>
          <a:bodyPr vert="horz" wrap="square" lIns="0" tIns="12700" rIns="0" bIns="0" rtlCol="0">
            <a:spAutoFit/>
          </a:bodyPr>
          <a:lstStyle/>
          <a:p>
            <a:pPr marR="5080" algn="r">
              <a:lnSpc>
                <a:spcPct val="100000"/>
              </a:lnSpc>
              <a:spcBef>
                <a:spcPts val="100"/>
              </a:spcBef>
            </a:pPr>
            <a:r>
              <a:rPr sz="1050" spc="5" dirty="0">
                <a:latin typeface="Arial"/>
                <a:cs typeface="Arial"/>
              </a:rPr>
              <a:t>venue</a:t>
            </a:r>
            <a:endParaRPr sz="1050">
              <a:latin typeface="Arial"/>
              <a:cs typeface="Arial"/>
            </a:endParaRPr>
          </a:p>
          <a:p>
            <a:pPr marL="219710" marR="5080" indent="-219710" algn="r">
              <a:lnSpc>
                <a:spcPct val="100000"/>
              </a:lnSpc>
              <a:spcBef>
                <a:spcPts val="15"/>
              </a:spcBef>
              <a:buAutoNum type="arabicPlain"/>
              <a:tabLst>
                <a:tab pos="219710" algn="l"/>
                <a:tab pos="220345" algn="l"/>
              </a:tabLst>
            </a:pPr>
            <a:r>
              <a:rPr sz="1050" spc="-20" dirty="0">
                <a:latin typeface="Arial"/>
                <a:cs typeface="Arial"/>
              </a:rPr>
              <a:t>Waste</a:t>
            </a:r>
            <a:r>
              <a:rPr sz="1050" spc="220" dirty="0">
                <a:latin typeface="Arial"/>
                <a:cs typeface="Arial"/>
              </a:rPr>
              <a:t> </a:t>
            </a:r>
            <a:r>
              <a:rPr sz="1050" spc="165" dirty="0">
                <a:latin typeface="Arial"/>
                <a:cs typeface="Arial"/>
              </a:rPr>
              <a:t>Facility</a:t>
            </a:r>
            <a:endParaRPr sz="1050">
              <a:latin typeface="Arial"/>
              <a:cs typeface="Arial"/>
            </a:endParaRPr>
          </a:p>
          <a:p>
            <a:pPr marL="586105" marR="5080" indent="-586105" algn="r">
              <a:lnSpc>
                <a:spcPct val="100000"/>
              </a:lnSpc>
              <a:spcBef>
                <a:spcPts val="15"/>
              </a:spcBef>
              <a:buAutoNum type="arabicPlain"/>
              <a:tabLst>
                <a:tab pos="586105" algn="l"/>
                <a:tab pos="586740" algn="l"/>
              </a:tabLst>
            </a:pPr>
            <a:r>
              <a:rPr sz="1050" spc="85" dirty="0">
                <a:latin typeface="Arial"/>
                <a:cs typeface="Arial"/>
              </a:rPr>
              <a:t>Juice</a:t>
            </a:r>
            <a:r>
              <a:rPr sz="1050" spc="195" dirty="0">
                <a:latin typeface="Arial"/>
                <a:cs typeface="Arial"/>
              </a:rPr>
              <a:t> </a:t>
            </a:r>
            <a:r>
              <a:rPr sz="1050" spc="30" dirty="0">
                <a:latin typeface="Arial"/>
                <a:cs typeface="Arial"/>
              </a:rPr>
              <a:t>Bar</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165" dirty="0">
                <a:latin typeface="Arial"/>
                <a:cs typeface="Arial"/>
              </a:rPr>
              <a:t>BBQ  </a:t>
            </a:r>
            <a:r>
              <a:rPr sz="1050" spc="-45" dirty="0">
                <a:latin typeface="Arial"/>
                <a:cs typeface="Arial"/>
              </a:rPr>
              <a:t> </a:t>
            </a:r>
            <a:r>
              <a:rPr sz="1050" spc="130" dirty="0">
                <a:latin typeface="Arial"/>
                <a:cs typeface="Arial"/>
              </a:rPr>
              <a:t>Joint</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10" dirty="0">
                <a:latin typeface="Arial"/>
                <a:cs typeface="Arial"/>
              </a:rPr>
              <a:t>Gourmet</a:t>
            </a:r>
            <a:r>
              <a:rPr sz="1050" spc="225" dirty="0">
                <a:latin typeface="Arial"/>
                <a:cs typeface="Arial"/>
              </a:rPr>
              <a:t> </a:t>
            </a:r>
            <a:r>
              <a:rPr sz="1050" spc="-40" dirty="0">
                <a:latin typeface="Arial"/>
                <a:cs typeface="Arial"/>
              </a:rPr>
              <a:t>Shop</a:t>
            </a:r>
            <a:endParaRPr sz="1050">
              <a:latin typeface="Arial"/>
              <a:cs typeface="Arial"/>
            </a:endParaRPr>
          </a:p>
          <a:p>
            <a:pPr marL="305435" indent="-293370">
              <a:lnSpc>
                <a:spcPct val="100000"/>
              </a:lnSpc>
              <a:spcBef>
                <a:spcPts val="15"/>
              </a:spcBef>
              <a:buAutoNum type="arabicPlain"/>
              <a:tabLst>
                <a:tab pos="305435" algn="l"/>
                <a:tab pos="306070" algn="l"/>
              </a:tabLst>
            </a:pPr>
            <a:r>
              <a:rPr sz="1050" spc="40" dirty="0">
                <a:latin typeface="Arial"/>
                <a:cs typeface="Arial"/>
              </a:rPr>
              <a:t>Grocery</a:t>
            </a:r>
            <a:r>
              <a:rPr sz="1050" spc="210" dirty="0">
                <a:latin typeface="Arial"/>
                <a:cs typeface="Arial"/>
              </a:rPr>
              <a:t> </a:t>
            </a:r>
            <a:r>
              <a:rPr sz="1050" spc="75" dirty="0">
                <a:latin typeface="Arial"/>
                <a:cs typeface="Arial"/>
              </a:rPr>
              <a:t>Store</a:t>
            </a:r>
            <a:endParaRPr sz="1050">
              <a:latin typeface="Arial"/>
              <a:cs typeface="Arial"/>
            </a:endParaRPr>
          </a:p>
        </p:txBody>
      </p:sp>
      <p:sp>
        <p:nvSpPr>
          <p:cNvPr id="9" name="object 9"/>
          <p:cNvSpPr txBox="1"/>
          <p:nvPr/>
        </p:nvSpPr>
        <p:spPr>
          <a:xfrm>
            <a:off x="2850388" y="1965832"/>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0.15</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p:txBody>
      </p:sp>
      <p:sp>
        <p:nvSpPr>
          <p:cNvPr id="10" name="object 10"/>
          <p:cNvSpPr txBox="1"/>
          <p:nvPr/>
        </p:nvSpPr>
        <p:spPr>
          <a:xfrm>
            <a:off x="1457374" y="3261232"/>
            <a:ext cx="1418590" cy="185420"/>
          </a:xfrm>
          <a:prstGeom prst="rect">
            <a:avLst/>
          </a:prstGeom>
        </p:spPr>
        <p:txBody>
          <a:bodyPr vert="horz" wrap="square" lIns="0" tIns="12700" rIns="0" bIns="0" rtlCol="0">
            <a:spAutoFit/>
          </a:bodyPr>
          <a:lstStyle/>
          <a:p>
            <a:pPr marL="12700">
              <a:lnSpc>
                <a:spcPct val="100000"/>
              </a:lnSpc>
              <a:spcBef>
                <a:spcPts val="100"/>
              </a:spcBef>
            </a:pPr>
            <a:r>
              <a:rPr sz="1050" spc="135" dirty="0">
                <a:latin typeface="Arial"/>
                <a:cs typeface="Arial"/>
              </a:rPr>
              <a:t>----Kingsbridge----</a:t>
            </a:r>
            <a:endParaRPr sz="1050">
              <a:latin typeface="Arial"/>
              <a:cs typeface="Arial"/>
            </a:endParaRPr>
          </a:p>
        </p:txBody>
      </p:sp>
      <p:sp>
        <p:nvSpPr>
          <p:cNvPr id="11" name="object 11"/>
          <p:cNvSpPr txBox="1"/>
          <p:nvPr/>
        </p:nvSpPr>
        <p:spPr>
          <a:xfrm>
            <a:off x="1457374" y="3423158"/>
            <a:ext cx="2078355" cy="995044"/>
          </a:xfrm>
          <a:prstGeom prst="rect">
            <a:avLst/>
          </a:prstGeom>
        </p:spPr>
        <p:txBody>
          <a:bodyPr vert="horz" wrap="square" lIns="0" tIns="12700" rIns="0" bIns="0" rtlCol="0">
            <a:spAutoFit/>
          </a:bodyPr>
          <a:lstStyle/>
          <a:p>
            <a:pPr marL="1698625">
              <a:lnSpc>
                <a:spcPct val="100000"/>
              </a:lnSpc>
              <a:spcBef>
                <a:spcPts val="100"/>
              </a:spcBef>
            </a:pPr>
            <a:r>
              <a:rPr sz="1050" spc="5" dirty="0">
                <a:latin typeface="Arial"/>
                <a:cs typeface="Arial"/>
              </a:rPr>
              <a:t>venue</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1845310" indent="-1833245">
              <a:lnSpc>
                <a:spcPct val="100000"/>
              </a:lnSpc>
              <a:spcBef>
                <a:spcPts val="15"/>
              </a:spcBef>
              <a:buAutoNum type="arabicPlain"/>
              <a:tabLst>
                <a:tab pos="1845310" algn="l"/>
                <a:tab pos="1845945" algn="l"/>
              </a:tabLst>
            </a:pPr>
            <a:r>
              <a:rPr sz="1050" spc="30" dirty="0">
                <a:latin typeface="Arial"/>
                <a:cs typeface="Arial"/>
              </a:rPr>
              <a:t>Bar</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30" dirty="0">
                <a:latin typeface="Arial"/>
                <a:cs typeface="Arial"/>
              </a:rPr>
              <a:t>Supermarket</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15" dirty="0">
                <a:latin typeface="Arial"/>
                <a:cs typeface="Arial"/>
              </a:rPr>
              <a:t>Mexican</a:t>
            </a:r>
            <a:r>
              <a:rPr sz="1050" spc="250" dirty="0">
                <a:latin typeface="Arial"/>
                <a:cs typeface="Arial"/>
              </a:rPr>
              <a:t> </a:t>
            </a:r>
            <a:r>
              <a:rPr sz="1050" spc="60" dirty="0">
                <a:latin typeface="Arial"/>
                <a:cs typeface="Arial"/>
              </a:rPr>
              <a:t>Restaurant</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20" dirty="0">
                <a:latin typeface="Arial"/>
                <a:cs typeface="Arial"/>
              </a:rPr>
              <a:t>Latin </a:t>
            </a:r>
            <a:r>
              <a:rPr sz="1050" spc="20" dirty="0">
                <a:latin typeface="Arial"/>
                <a:cs typeface="Arial"/>
              </a:rPr>
              <a:t>American</a:t>
            </a:r>
            <a:r>
              <a:rPr sz="1050" dirty="0">
                <a:latin typeface="Arial"/>
                <a:cs typeface="Arial"/>
              </a:rPr>
              <a:t> </a:t>
            </a:r>
            <a:r>
              <a:rPr sz="1050" spc="60" dirty="0">
                <a:latin typeface="Arial"/>
                <a:cs typeface="Arial"/>
              </a:rPr>
              <a:t>Restaurant</a:t>
            </a:r>
            <a:endParaRPr sz="1050">
              <a:latin typeface="Arial"/>
              <a:cs typeface="Arial"/>
            </a:endParaRPr>
          </a:p>
        </p:txBody>
      </p:sp>
      <p:sp>
        <p:nvSpPr>
          <p:cNvPr id="12" name="object 12"/>
          <p:cNvSpPr txBox="1"/>
          <p:nvPr/>
        </p:nvSpPr>
        <p:spPr>
          <a:xfrm>
            <a:off x="3656869" y="342315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p:txBody>
      </p:sp>
      <p:sp>
        <p:nvSpPr>
          <p:cNvPr id="13" name="object 13"/>
          <p:cNvSpPr txBox="1"/>
          <p:nvPr/>
        </p:nvSpPr>
        <p:spPr>
          <a:xfrm>
            <a:off x="1457374" y="4718558"/>
            <a:ext cx="2005330" cy="185420"/>
          </a:xfrm>
          <a:prstGeom prst="rect">
            <a:avLst/>
          </a:prstGeom>
        </p:spPr>
        <p:txBody>
          <a:bodyPr vert="horz" wrap="square" lIns="0" tIns="12700" rIns="0" bIns="0" rtlCol="0">
            <a:spAutoFit/>
          </a:bodyPr>
          <a:lstStyle/>
          <a:p>
            <a:pPr marL="12700">
              <a:lnSpc>
                <a:spcPct val="100000"/>
              </a:lnSpc>
              <a:spcBef>
                <a:spcPts val="100"/>
              </a:spcBef>
            </a:pPr>
            <a:r>
              <a:rPr sz="1050" spc="110" dirty="0">
                <a:latin typeface="Arial"/>
                <a:cs typeface="Arial"/>
              </a:rPr>
              <a:t>----Kingsbridge</a:t>
            </a:r>
            <a:r>
              <a:rPr sz="1050" spc="265" dirty="0">
                <a:latin typeface="Arial"/>
                <a:cs typeface="Arial"/>
              </a:rPr>
              <a:t> </a:t>
            </a:r>
            <a:r>
              <a:rPr sz="1050" spc="125" dirty="0">
                <a:latin typeface="Arial"/>
                <a:cs typeface="Arial"/>
              </a:rPr>
              <a:t>Heights----</a:t>
            </a:r>
            <a:endParaRPr sz="1050">
              <a:latin typeface="Arial"/>
              <a:cs typeface="Arial"/>
            </a:endParaRPr>
          </a:p>
        </p:txBody>
      </p:sp>
      <p:sp>
        <p:nvSpPr>
          <p:cNvPr id="14" name="object 14"/>
          <p:cNvSpPr txBox="1"/>
          <p:nvPr/>
        </p:nvSpPr>
        <p:spPr>
          <a:xfrm>
            <a:off x="1457374" y="4880483"/>
            <a:ext cx="1565275" cy="995044"/>
          </a:xfrm>
          <a:prstGeom prst="rect">
            <a:avLst/>
          </a:prstGeom>
        </p:spPr>
        <p:txBody>
          <a:bodyPr vert="horz" wrap="square" lIns="0" tIns="12700" rIns="0" bIns="0" rtlCol="0">
            <a:spAutoFit/>
          </a:bodyPr>
          <a:lstStyle/>
          <a:p>
            <a:pPr marL="1185545">
              <a:lnSpc>
                <a:spcPct val="100000"/>
              </a:lnSpc>
              <a:spcBef>
                <a:spcPts val="100"/>
              </a:spcBef>
            </a:pPr>
            <a:r>
              <a:rPr sz="1050" spc="5" dirty="0">
                <a:latin typeface="Arial"/>
                <a:cs typeface="Arial"/>
              </a:rPr>
              <a:t>venue</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25" dirty="0">
                <a:latin typeface="Arial"/>
                <a:cs typeface="Arial"/>
              </a:rPr>
              <a:t>Food</a:t>
            </a:r>
            <a:r>
              <a:rPr sz="1050" spc="204" dirty="0">
                <a:latin typeface="Arial"/>
                <a:cs typeface="Arial"/>
              </a:rPr>
              <a:t> </a:t>
            </a:r>
            <a:r>
              <a:rPr sz="1050" spc="50" dirty="0">
                <a:latin typeface="Arial"/>
                <a:cs typeface="Arial"/>
              </a:rPr>
              <a:t>Truck</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25" dirty="0">
                <a:latin typeface="Arial"/>
                <a:cs typeface="Arial"/>
              </a:rPr>
              <a:t>Chinese</a:t>
            </a:r>
            <a:r>
              <a:rPr sz="1050" spc="240" dirty="0">
                <a:latin typeface="Arial"/>
                <a:cs typeface="Arial"/>
              </a:rPr>
              <a:t> </a:t>
            </a:r>
            <a:r>
              <a:rPr sz="1050" spc="60" dirty="0">
                <a:latin typeface="Arial"/>
                <a:cs typeface="Arial"/>
              </a:rPr>
              <a:t>Restaurant</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Coffee</a:t>
            </a:r>
            <a:r>
              <a:rPr sz="1050" spc="220" dirty="0">
                <a:latin typeface="Arial"/>
                <a:cs typeface="Arial"/>
              </a:rPr>
              <a:t> </a:t>
            </a:r>
            <a:r>
              <a:rPr sz="1050" spc="-40" dirty="0">
                <a:latin typeface="Arial"/>
                <a:cs typeface="Arial"/>
              </a:rPr>
              <a:t>Shop</a:t>
            </a:r>
            <a:endParaRPr sz="1050">
              <a:latin typeface="Arial"/>
              <a:cs typeface="Arial"/>
            </a:endParaRPr>
          </a:p>
        </p:txBody>
      </p:sp>
      <p:sp>
        <p:nvSpPr>
          <p:cNvPr id="15" name="object 15"/>
          <p:cNvSpPr txBox="1"/>
          <p:nvPr/>
        </p:nvSpPr>
        <p:spPr>
          <a:xfrm>
            <a:off x="3143654" y="488048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0.13</a:t>
            </a:r>
            <a:endParaRPr sz="1050">
              <a:latin typeface="Arial"/>
              <a:cs typeface="Arial"/>
            </a:endParaRPr>
          </a:p>
          <a:p>
            <a:pPr marL="12700">
              <a:lnSpc>
                <a:spcPct val="100000"/>
              </a:lnSpc>
              <a:spcBef>
                <a:spcPts val="15"/>
              </a:spcBef>
            </a:pP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p:txBody>
      </p:sp>
      <p:sp>
        <p:nvSpPr>
          <p:cNvPr id="16" name="object 16"/>
          <p:cNvSpPr txBox="1"/>
          <p:nvPr/>
        </p:nvSpPr>
        <p:spPr>
          <a:xfrm>
            <a:off x="1457374" y="6175883"/>
            <a:ext cx="1198880" cy="185420"/>
          </a:xfrm>
          <a:prstGeom prst="rect">
            <a:avLst/>
          </a:prstGeom>
        </p:spPr>
        <p:txBody>
          <a:bodyPr vert="horz" wrap="square" lIns="0" tIns="12700" rIns="0" bIns="0" rtlCol="0">
            <a:spAutoFit/>
          </a:bodyPr>
          <a:lstStyle/>
          <a:p>
            <a:pPr marL="12700">
              <a:lnSpc>
                <a:spcPct val="100000"/>
              </a:lnSpc>
              <a:spcBef>
                <a:spcPts val="100"/>
              </a:spcBef>
            </a:pPr>
            <a:r>
              <a:rPr sz="1050" spc="95" dirty="0">
                <a:latin typeface="Arial"/>
                <a:cs typeface="Arial"/>
              </a:rPr>
              <a:t>----Longwood----</a:t>
            </a:r>
            <a:endParaRPr sz="1050">
              <a:latin typeface="Arial"/>
              <a:cs typeface="Arial"/>
            </a:endParaRPr>
          </a:p>
        </p:txBody>
      </p:sp>
      <p:sp>
        <p:nvSpPr>
          <p:cNvPr id="17" name="object 17"/>
          <p:cNvSpPr txBox="1"/>
          <p:nvPr/>
        </p:nvSpPr>
        <p:spPr>
          <a:xfrm>
            <a:off x="1457374" y="6337808"/>
            <a:ext cx="1711960" cy="995044"/>
          </a:xfrm>
          <a:prstGeom prst="rect">
            <a:avLst/>
          </a:prstGeom>
        </p:spPr>
        <p:txBody>
          <a:bodyPr vert="horz" wrap="square" lIns="0" tIns="12700" rIns="0" bIns="0" rtlCol="0">
            <a:spAutoFit/>
          </a:bodyPr>
          <a:lstStyle/>
          <a:p>
            <a:pPr marL="1332230">
              <a:lnSpc>
                <a:spcPct val="100000"/>
              </a:lnSpc>
              <a:spcBef>
                <a:spcPts val="100"/>
              </a:spcBef>
            </a:pPr>
            <a:r>
              <a:rPr sz="1050" spc="5" dirty="0">
                <a:latin typeface="Arial"/>
                <a:cs typeface="Arial"/>
              </a:rPr>
              <a:t>venue</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125" dirty="0">
                <a:latin typeface="Arial"/>
                <a:cs typeface="Arial"/>
              </a:rPr>
              <a:t>Deli </a:t>
            </a:r>
            <a:r>
              <a:rPr sz="1050" spc="285" dirty="0">
                <a:latin typeface="Arial"/>
                <a:cs typeface="Arial"/>
              </a:rPr>
              <a:t>/</a:t>
            </a:r>
            <a:r>
              <a:rPr sz="1050" spc="360" dirty="0">
                <a:latin typeface="Arial"/>
                <a:cs typeface="Arial"/>
              </a:rPr>
              <a:t> </a:t>
            </a:r>
            <a:r>
              <a:rPr sz="1050" spc="-30" dirty="0">
                <a:latin typeface="Arial"/>
                <a:cs typeface="Arial"/>
              </a:rPr>
              <a:t>Bodega</a:t>
            </a:r>
            <a:endParaRPr sz="1050">
              <a:latin typeface="Arial"/>
              <a:cs typeface="Arial"/>
            </a:endParaRPr>
          </a:p>
          <a:p>
            <a:pPr marL="1332230" indent="-1320165">
              <a:lnSpc>
                <a:spcPct val="100000"/>
              </a:lnSpc>
              <a:spcBef>
                <a:spcPts val="15"/>
              </a:spcBef>
              <a:buAutoNum type="arabicPlain"/>
              <a:tabLst>
                <a:tab pos="1332230" algn="l"/>
                <a:tab pos="1332865" algn="l"/>
              </a:tabLst>
            </a:pPr>
            <a:r>
              <a:rPr sz="1050" spc="75" dirty="0">
                <a:latin typeface="Arial"/>
                <a:cs typeface="Arial"/>
              </a:rPr>
              <a:t>Diner</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5" dirty="0">
                <a:latin typeface="Arial"/>
                <a:cs typeface="Arial"/>
              </a:rPr>
              <a:t>Fast </a:t>
            </a:r>
            <a:r>
              <a:rPr sz="1050" spc="-25" dirty="0">
                <a:latin typeface="Arial"/>
                <a:cs typeface="Arial"/>
              </a:rPr>
              <a:t>Food</a:t>
            </a:r>
            <a:r>
              <a:rPr sz="1050" spc="105" dirty="0">
                <a:latin typeface="Arial"/>
                <a:cs typeface="Arial"/>
              </a:rPr>
              <a:t> </a:t>
            </a:r>
            <a:r>
              <a:rPr sz="1050" spc="60" dirty="0">
                <a:latin typeface="Arial"/>
                <a:cs typeface="Arial"/>
              </a:rPr>
              <a:t>Restaurant</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40" dirty="0">
                <a:latin typeface="Arial"/>
                <a:cs typeface="Arial"/>
              </a:rPr>
              <a:t>Grocery</a:t>
            </a:r>
            <a:r>
              <a:rPr sz="1050" spc="210" dirty="0">
                <a:latin typeface="Arial"/>
                <a:cs typeface="Arial"/>
              </a:rPr>
              <a:t> </a:t>
            </a:r>
            <a:r>
              <a:rPr sz="1050" spc="75" dirty="0">
                <a:latin typeface="Arial"/>
                <a:cs typeface="Arial"/>
              </a:rPr>
              <a:t>Store</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5" dirty="0">
                <a:latin typeface="Arial"/>
                <a:cs typeface="Arial"/>
              </a:rPr>
              <a:t>Sandwich</a:t>
            </a:r>
            <a:r>
              <a:rPr sz="1050" spc="215" dirty="0">
                <a:latin typeface="Arial"/>
                <a:cs typeface="Arial"/>
              </a:rPr>
              <a:t> </a:t>
            </a:r>
            <a:r>
              <a:rPr sz="1050" spc="50" dirty="0">
                <a:latin typeface="Arial"/>
                <a:cs typeface="Arial"/>
              </a:rPr>
              <a:t>Place</a:t>
            </a:r>
            <a:endParaRPr sz="1050">
              <a:latin typeface="Arial"/>
              <a:cs typeface="Arial"/>
            </a:endParaRPr>
          </a:p>
        </p:txBody>
      </p:sp>
      <p:sp>
        <p:nvSpPr>
          <p:cNvPr id="18" name="object 18"/>
          <p:cNvSpPr txBox="1"/>
          <p:nvPr/>
        </p:nvSpPr>
        <p:spPr>
          <a:xfrm>
            <a:off x="3290287" y="633780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0.14</a:t>
            </a:r>
            <a:endParaRPr sz="1050">
              <a:latin typeface="Arial"/>
              <a:cs typeface="Arial"/>
            </a:endParaRPr>
          </a:p>
          <a:p>
            <a:pPr marL="12700">
              <a:lnSpc>
                <a:spcPct val="100000"/>
              </a:lnSpc>
              <a:spcBef>
                <a:spcPts val="15"/>
              </a:spcBef>
            </a:pPr>
            <a:r>
              <a:rPr sz="1050" spc="65" dirty="0">
                <a:latin typeface="Arial"/>
                <a:cs typeface="Arial"/>
              </a:rPr>
              <a:t>0.14</a:t>
            </a:r>
            <a:endParaRPr sz="1050">
              <a:latin typeface="Arial"/>
              <a:cs typeface="Arial"/>
            </a:endParaRPr>
          </a:p>
          <a:p>
            <a:pPr marL="12700">
              <a:lnSpc>
                <a:spcPct val="100000"/>
              </a:lnSpc>
              <a:spcBef>
                <a:spcPts val="15"/>
              </a:spcBef>
            </a:pPr>
            <a:r>
              <a:rPr sz="1050" spc="65" dirty="0">
                <a:latin typeface="Arial"/>
                <a:cs typeface="Arial"/>
              </a:rPr>
              <a:t>0.14</a:t>
            </a:r>
            <a:endParaRPr sz="1050">
              <a:latin typeface="Arial"/>
              <a:cs typeface="Arial"/>
            </a:endParaRPr>
          </a:p>
          <a:p>
            <a:pPr marL="12700">
              <a:lnSpc>
                <a:spcPct val="100000"/>
              </a:lnSpc>
              <a:spcBef>
                <a:spcPts val="15"/>
              </a:spcBef>
            </a:pPr>
            <a:r>
              <a:rPr sz="1050" spc="65" dirty="0">
                <a:latin typeface="Arial"/>
                <a:cs typeface="Arial"/>
              </a:rPr>
              <a:t>0.14</a:t>
            </a:r>
            <a:endParaRPr sz="1050">
              <a:latin typeface="Arial"/>
              <a:cs typeface="Arial"/>
            </a:endParaRPr>
          </a:p>
          <a:p>
            <a:pPr marL="12700">
              <a:lnSpc>
                <a:spcPct val="100000"/>
              </a:lnSpc>
              <a:spcBef>
                <a:spcPts val="15"/>
              </a:spcBef>
            </a:pPr>
            <a:r>
              <a:rPr sz="1050" spc="65" dirty="0">
                <a:latin typeface="Arial"/>
                <a:cs typeface="Arial"/>
              </a:rPr>
              <a:t>0.14</a:t>
            </a:r>
            <a:endParaRPr sz="1050">
              <a:latin typeface="Arial"/>
              <a:cs typeface="Arial"/>
            </a:endParaRPr>
          </a:p>
        </p:txBody>
      </p:sp>
      <p:sp>
        <p:nvSpPr>
          <p:cNvPr id="19" name="object 19"/>
          <p:cNvSpPr txBox="1"/>
          <p:nvPr/>
        </p:nvSpPr>
        <p:spPr>
          <a:xfrm>
            <a:off x="1457374" y="7633207"/>
            <a:ext cx="1271905" cy="347345"/>
          </a:xfrm>
          <a:prstGeom prst="rect">
            <a:avLst/>
          </a:prstGeom>
        </p:spPr>
        <p:txBody>
          <a:bodyPr vert="horz" wrap="square" lIns="0" tIns="12700" rIns="0" bIns="0" rtlCol="0">
            <a:spAutoFit/>
          </a:bodyPr>
          <a:lstStyle/>
          <a:p>
            <a:pPr marL="12700">
              <a:lnSpc>
                <a:spcPct val="100000"/>
              </a:lnSpc>
              <a:spcBef>
                <a:spcPts val="100"/>
              </a:spcBef>
            </a:pPr>
            <a:r>
              <a:rPr sz="1050" spc="140" dirty="0">
                <a:latin typeface="Arial"/>
                <a:cs typeface="Arial"/>
              </a:rPr>
              <a:t>----Melrose----</a:t>
            </a:r>
            <a:endParaRPr sz="1050">
              <a:latin typeface="Arial"/>
              <a:cs typeface="Arial"/>
            </a:endParaRPr>
          </a:p>
          <a:p>
            <a:pPr marL="892175">
              <a:lnSpc>
                <a:spcPct val="100000"/>
              </a:lnSpc>
              <a:spcBef>
                <a:spcPts val="15"/>
              </a:spcBef>
            </a:pPr>
            <a:r>
              <a:rPr sz="1050" spc="5" dirty="0">
                <a:latin typeface="Arial"/>
                <a:cs typeface="Arial"/>
              </a:rPr>
              <a:t>venue</a:t>
            </a:r>
            <a:endParaRPr sz="1050">
              <a:latin typeface="Arial"/>
              <a:cs typeface="Arial"/>
            </a:endParaRPr>
          </a:p>
        </p:txBody>
      </p:sp>
      <p:sp>
        <p:nvSpPr>
          <p:cNvPr id="20" name="object 20"/>
          <p:cNvSpPr txBox="1"/>
          <p:nvPr/>
        </p:nvSpPr>
        <p:spPr>
          <a:xfrm>
            <a:off x="2850388" y="7795132"/>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p:txBody>
      </p:sp>
      <p:sp>
        <p:nvSpPr>
          <p:cNvPr id="21" name="object 21"/>
          <p:cNvSpPr txBox="1"/>
          <p:nvPr/>
        </p:nvSpPr>
        <p:spPr>
          <a:xfrm>
            <a:off x="1457374" y="7957057"/>
            <a:ext cx="1271905" cy="833119"/>
          </a:xfrm>
          <a:prstGeom prst="rect">
            <a:avLst/>
          </a:prstGeom>
        </p:spPr>
        <p:txBody>
          <a:bodyPr vert="horz" wrap="square" lIns="0" tIns="12700" rIns="0" bIns="0" rtlCol="0">
            <a:spAutoFit/>
          </a:bodyPr>
          <a:lstStyle/>
          <a:p>
            <a:pPr marL="452120" indent="-440055">
              <a:lnSpc>
                <a:spcPct val="100000"/>
              </a:lnSpc>
              <a:spcBef>
                <a:spcPts val="100"/>
              </a:spcBef>
              <a:buAutoNum type="arabicPlain"/>
              <a:tabLst>
                <a:tab pos="452120" algn="l"/>
                <a:tab pos="452755" algn="l"/>
              </a:tabLst>
            </a:pPr>
            <a:r>
              <a:rPr sz="1050" spc="60" dirty="0">
                <a:latin typeface="Arial"/>
                <a:cs typeface="Arial"/>
              </a:rPr>
              <a:t>Pizza</a:t>
            </a:r>
            <a:r>
              <a:rPr sz="1050" spc="220" dirty="0">
                <a:latin typeface="Arial"/>
                <a:cs typeface="Arial"/>
              </a:rPr>
              <a:t> </a:t>
            </a:r>
            <a:r>
              <a:rPr sz="1050" spc="50" dirty="0">
                <a:latin typeface="Arial"/>
                <a:cs typeface="Arial"/>
              </a:rPr>
              <a:t>Place</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15" dirty="0">
                <a:latin typeface="Arial"/>
                <a:cs typeface="Arial"/>
              </a:rPr>
              <a:t>Pharmacy</a:t>
            </a:r>
            <a:endParaRPr sz="1050">
              <a:latin typeface="Arial"/>
              <a:cs typeface="Arial"/>
            </a:endParaRPr>
          </a:p>
          <a:p>
            <a:pPr marL="305435" indent="-293370">
              <a:lnSpc>
                <a:spcPct val="100000"/>
              </a:lnSpc>
              <a:spcBef>
                <a:spcPts val="15"/>
              </a:spcBef>
              <a:buAutoNum type="arabicPlain"/>
              <a:tabLst>
                <a:tab pos="305435" algn="l"/>
                <a:tab pos="306070" algn="l"/>
              </a:tabLst>
            </a:pPr>
            <a:r>
              <a:rPr sz="1050" spc="40" dirty="0">
                <a:latin typeface="Arial"/>
                <a:cs typeface="Arial"/>
              </a:rPr>
              <a:t>Grocery</a:t>
            </a:r>
            <a:r>
              <a:rPr sz="1050" spc="220" dirty="0">
                <a:latin typeface="Arial"/>
                <a:cs typeface="Arial"/>
              </a:rPr>
              <a:t> </a:t>
            </a:r>
            <a:r>
              <a:rPr sz="1050" spc="75" dirty="0">
                <a:latin typeface="Arial"/>
                <a:cs typeface="Arial"/>
              </a:rPr>
              <a:t>Store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5" dirty="0">
                <a:latin typeface="Arial"/>
                <a:cs typeface="Arial"/>
              </a:rPr>
              <a:t>Sandwich</a:t>
            </a:r>
            <a:r>
              <a:rPr sz="1050" spc="215" dirty="0">
                <a:latin typeface="Arial"/>
                <a:cs typeface="Arial"/>
              </a:rPr>
              <a:t> </a:t>
            </a:r>
            <a:r>
              <a:rPr sz="1050" spc="50" dirty="0">
                <a:latin typeface="Arial"/>
                <a:cs typeface="Arial"/>
              </a:rPr>
              <a:t>Place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5" dirty="0">
                <a:latin typeface="Arial"/>
                <a:cs typeface="Arial"/>
              </a:rPr>
              <a:t>Discount</a:t>
            </a:r>
            <a:r>
              <a:rPr sz="1050" spc="195" dirty="0">
                <a:latin typeface="Arial"/>
                <a:cs typeface="Arial"/>
              </a:rPr>
              <a:t> </a:t>
            </a:r>
            <a:r>
              <a:rPr sz="1050" spc="75" dirty="0">
                <a:latin typeface="Arial"/>
                <a:cs typeface="Arial"/>
              </a:rPr>
              <a:t>Store</a:t>
            </a:r>
            <a:endParaRPr sz="1050">
              <a:latin typeface="Arial"/>
              <a:cs typeface="Arial"/>
            </a:endParaRPr>
          </a:p>
        </p:txBody>
      </p:sp>
      <p:sp>
        <p:nvSpPr>
          <p:cNvPr id="22" name="object 22"/>
          <p:cNvSpPr txBox="1"/>
          <p:nvPr/>
        </p:nvSpPr>
        <p:spPr>
          <a:xfrm>
            <a:off x="1457374" y="9090532"/>
            <a:ext cx="1638935" cy="509270"/>
          </a:xfrm>
          <a:prstGeom prst="rect">
            <a:avLst/>
          </a:prstGeom>
        </p:spPr>
        <p:txBody>
          <a:bodyPr vert="horz" wrap="square" lIns="0" tIns="12700" rIns="0" bIns="0" rtlCol="0">
            <a:spAutoFit/>
          </a:bodyPr>
          <a:lstStyle/>
          <a:p>
            <a:pPr marL="12700">
              <a:lnSpc>
                <a:spcPct val="100000"/>
              </a:lnSpc>
              <a:spcBef>
                <a:spcPts val="100"/>
              </a:spcBef>
            </a:pPr>
            <a:r>
              <a:rPr sz="1050" spc="145" dirty="0">
                <a:latin typeface="Arial"/>
                <a:cs typeface="Arial"/>
              </a:rPr>
              <a:t>----Morris</a:t>
            </a:r>
            <a:r>
              <a:rPr sz="1050" spc="215" dirty="0">
                <a:latin typeface="Arial"/>
                <a:cs typeface="Arial"/>
              </a:rPr>
              <a:t> </a:t>
            </a:r>
            <a:r>
              <a:rPr sz="1050" spc="125" dirty="0">
                <a:latin typeface="Arial"/>
                <a:cs typeface="Arial"/>
              </a:rPr>
              <a:t>Heights----</a:t>
            </a:r>
            <a:endParaRPr sz="1050">
              <a:latin typeface="Arial"/>
              <a:cs typeface="Arial"/>
            </a:endParaRPr>
          </a:p>
          <a:p>
            <a:pPr marR="78105" algn="r">
              <a:lnSpc>
                <a:spcPct val="100000"/>
              </a:lnSpc>
              <a:spcBef>
                <a:spcPts val="15"/>
              </a:spcBef>
            </a:pPr>
            <a:r>
              <a:rPr sz="1050" spc="5" dirty="0">
                <a:latin typeface="Arial"/>
                <a:cs typeface="Arial"/>
              </a:rPr>
              <a:t>venue</a:t>
            </a:r>
            <a:endParaRPr sz="1050">
              <a:latin typeface="Arial"/>
              <a:cs typeface="Arial"/>
            </a:endParaRPr>
          </a:p>
          <a:p>
            <a:pPr marR="78105" algn="r">
              <a:lnSpc>
                <a:spcPct val="100000"/>
              </a:lnSpc>
              <a:spcBef>
                <a:spcPts val="15"/>
              </a:spcBef>
              <a:tabLst>
                <a:tab pos="219710" algn="l"/>
              </a:tabLst>
            </a:pPr>
            <a:r>
              <a:rPr sz="1050" spc="-10" dirty="0">
                <a:latin typeface="Arial"/>
                <a:cs typeface="Arial"/>
              </a:rPr>
              <a:t>0	</a:t>
            </a:r>
            <a:r>
              <a:rPr sz="1050" spc="35" dirty="0">
                <a:latin typeface="Arial"/>
                <a:cs typeface="Arial"/>
              </a:rPr>
              <a:t>Spanish</a:t>
            </a:r>
            <a:r>
              <a:rPr sz="1050" spc="220" dirty="0">
                <a:latin typeface="Arial"/>
                <a:cs typeface="Arial"/>
              </a:rPr>
              <a:t> </a:t>
            </a:r>
            <a:r>
              <a:rPr sz="1050" spc="60" dirty="0">
                <a:latin typeface="Arial"/>
                <a:cs typeface="Arial"/>
              </a:rPr>
              <a:t>Restaurant</a:t>
            </a:r>
            <a:endParaRPr sz="1050">
              <a:latin typeface="Arial"/>
              <a:cs typeface="Arial"/>
            </a:endParaRPr>
          </a:p>
        </p:txBody>
      </p:sp>
      <p:sp>
        <p:nvSpPr>
          <p:cNvPr id="23" name="object 23"/>
          <p:cNvSpPr txBox="1"/>
          <p:nvPr/>
        </p:nvSpPr>
        <p:spPr>
          <a:xfrm>
            <a:off x="3143654" y="9252457"/>
            <a:ext cx="318770" cy="347345"/>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0.22</a:t>
            </a:r>
            <a:endParaRPr sz="1050">
              <a:latin typeface="Arial"/>
              <a:cs typeface="Aria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4"/>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75" dirty="0"/>
              <a:t> </a:t>
            </a:r>
            <a:fld id="{81D60167-4931-47E6-BA6A-407CBD079E47}" type="slidenum">
              <a:rPr spc="-5" dirty="0"/>
              <a:t>116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345058"/>
            <a:ext cx="1565275" cy="671195"/>
          </a:xfrm>
          <a:prstGeom prst="rect">
            <a:avLst/>
          </a:prstGeom>
        </p:spPr>
        <p:txBody>
          <a:bodyPr vert="horz" wrap="square" lIns="0" tIns="12700" rIns="0" bIns="0" rtlCol="0">
            <a:spAutoFit/>
          </a:bodyPr>
          <a:lstStyle/>
          <a:p>
            <a:pPr marL="305435" indent="-293370">
              <a:lnSpc>
                <a:spcPct val="100000"/>
              </a:lnSpc>
              <a:spcBef>
                <a:spcPts val="100"/>
              </a:spcBef>
              <a:buAutoNum type="arabicPlain"/>
              <a:tabLst>
                <a:tab pos="305435" algn="l"/>
                <a:tab pos="306070" algn="l"/>
              </a:tabLst>
            </a:pPr>
            <a:r>
              <a:rPr sz="1050" spc="65" dirty="0">
                <a:latin typeface="Arial"/>
                <a:cs typeface="Arial"/>
              </a:rPr>
              <a:t>Recreation</a:t>
            </a:r>
            <a:r>
              <a:rPr sz="1050" spc="245" dirty="0">
                <a:latin typeface="Arial"/>
                <a:cs typeface="Arial"/>
              </a:rPr>
              <a:t> </a:t>
            </a:r>
            <a:r>
              <a:rPr sz="1050" spc="50" dirty="0">
                <a:latin typeface="Arial"/>
                <a:cs typeface="Arial"/>
              </a:rPr>
              <a:t>Center</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25" dirty="0">
                <a:latin typeface="Arial"/>
                <a:cs typeface="Arial"/>
              </a:rPr>
              <a:t>Bank</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125" dirty="0">
                <a:latin typeface="Arial"/>
                <a:cs typeface="Arial"/>
              </a:rPr>
              <a:t>Deli </a:t>
            </a:r>
            <a:r>
              <a:rPr sz="1050" spc="285" dirty="0">
                <a:latin typeface="Arial"/>
                <a:cs typeface="Arial"/>
              </a:rPr>
              <a:t>/</a:t>
            </a:r>
            <a:r>
              <a:rPr sz="1050" spc="365" dirty="0">
                <a:latin typeface="Arial"/>
                <a:cs typeface="Arial"/>
              </a:rPr>
              <a:t> </a:t>
            </a:r>
            <a:r>
              <a:rPr sz="1050" spc="-30" dirty="0">
                <a:latin typeface="Arial"/>
                <a:cs typeface="Arial"/>
              </a:rPr>
              <a:t>Bodega</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30" dirty="0">
                <a:latin typeface="Arial"/>
                <a:cs typeface="Arial"/>
              </a:rPr>
              <a:t>Supermarket</a:t>
            </a:r>
            <a:endParaRPr sz="1050">
              <a:latin typeface="Arial"/>
              <a:cs typeface="Arial"/>
            </a:endParaRPr>
          </a:p>
        </p:txBody>
      </p:sp>
      <p:sp>
        <p:nvSpPr>
          <p:cNvPr id="5" name="object 5"/>
          <p:cNvSpPr txBox="1"/>
          <p:nvPr/>
        </p:nvSpPr>
        <p:spPr>
          <a:xfrm>
            <a:off x="3143654" y="345058"/>
            <a:ext cx="318770" cy="671195"/>
          </a:xfrm>
          <a:prstGeom prst="rect">
            <a:avLst/>
          </a:prstGeom>
        </p:spPr>
        <p:txBody>
          <a:bodyPr vert="horz" wrap="square" lIns="0" tIns="12700" rIns="0" bIns="0" rtlCol="0">
            <a:spAutoFit/>
          </a:bodyPr>
          <a:lstStyle/>
          <a:p>
            <a:pPr marL="12700">
              <a:lnSpc>
                <a:spcPct val="100000"/>
              </a:lnSpc>
              <a:spcBef>
                <a:spcPts val="100"/>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p:txBody>
      </p:sp>
      <p:sp>
        <p:nvSpPr>
          <p:cNvPr id="6" name="object 6"/>
          <p:cNvSpPr txBox="1"/>
          <p:nvPr/>
        </p:nvSpPr>
        <p:spPr>
          <a:xfrm>
            <a:off x="1457374" y="1316608"/>
            <a:ext cx="1418590" cy="185420"/>
          </a:xfrm>
          <a:prstGeom prst="rect">
            <a:avLst/>
          </a:prstGeom>
        </p:spPr>
        <p:txBody>
          <a:bodyPr vert="horz" wrap="square" lIns="0" tIns="12700" rIns="0" bIns="0" rtlCol="0">
            <a:spAutoFit/>
          </a:bodyPr>
          <a:lstStyle/>
          <a:p>
            <a:pPr marL="12700">
              <a:lnSpc>
                <a:spcPct val="100000"/>
              </a:lnSpc>
              <a:spcBef>
                <a:spcPts val="100"/>
              </a:spcBef>
            </a:pPr>
            <a:r>
              <a:rPr sz="1050" spc="145" dirty="0">
                <a:latin typeface="Arial"/>
                <a:cs typeface="Arial"/>
              </a:rPr>
              <a:t>----Morris</a:t>
            </a:r>
            <a:r>
              <a:rPr sz="1050" spc="220" dirty="0">
                <a:latin typeface="Arial"/>
                <a:cs typeface="Arial"/>
              </a:rPr>
              <a:t> </a:t>
            </a:r>
            <a:r>
              <a:rPr sz="1050" spc="130" dirty="0">
                <a:latin typeface="Arial"/>
                <a:cs typeface="Arial"/>
              </a:rPr>
              <a:t>Park----</a:t>
            </a:r>
            <a:endParaRPr sz="1050">
              <a:latin typeface="Arial"/>
              <a:cs typeface="Arial"/>
            </a:endParaRPr>
          </a:p>
        </p:txBody>
      </p:sp>
      <p:sp>
        <p:nvSpPr>
          <p:cNvPr id="7" name="object 7"/>
          <p:cNvSpPr txBox="1"/>
          <p:nvPr/>
        </p:nvSpPr>
        <p:spPr>
          <a:xfrm>
            <a:off x="1457374" y="1478533"/>
            <a:ext cx="1271905" cy="995044"/>
          </a:xfrm>
          <a:prstGeom prst="rect">
            <a:avLst/>
          </a:prstGeom>
        </p:spPr>
        <p:txBody>
          <a:bodyPr vert="horz" wrap="square" lIns="0" tIns="12700" rIns="0" bIns="0" rtlCol="0">
            <a:spAutoFit/>
          </a:bodyPr>
          <a:lstStyle/>
          <a:p>
            <a:pPr marL="892175">
              <a:lnSpc>
                <a:spcPct val="100000"/>
              </a:lnSpc>
              <a:spcBef>
                <a:spcPts val="100"/>
              </a:spcBef>
            </a:pPr>
            <a:r>
              <a:rPr sz="1050" spc="5" dirty="0">
                <a:latin typeface="Arial"/>
                <a:cs typeface="Arial"/>
              </a:rPr>
              <a:t>venue</a:t>
            </a:r>
            <a:endParaRPr sz="1050">
              <a:latin typeface="Arial"/>
              <a:cs typeface="Arial"/>
            </a:endParaRPr>
          </a:p>
          <a:p>
            <a:pPr marL="452120" indent="-440055">
              <a:lnSpc>
                <a:spcPct val="100000"/>
              </a:lnSpc>
              <a:spcBef>
                <a:spcPts val="15"/>
              </a:spcBef>
              <a:buAutoNum type="arabicPlain"/>
              <a:tabLst>
                <a:tab pos="452120" algn="l"/>
                <a:tab pos="452755" algn="l"/>
              </a:tabLst>
            </a:pPr>
            <a:r>
              <a:rPr sz="1050" spc="60" dirty="0">
                <a:latin typeface="Arial"/>
                <a:cs typeface="Arial"/>
              </a:rPr>
              <a:t>Pizza</a:t>
            </a:r>
            <a:r>
              <a:rPr sz="1050" spc="220" dirty="0">
                <a:latin typeface="Arial"/>
                <a:cs typeface="Arial"/>
              </a:rPr>
              <a:t> </a:t>
            </a:r>
            <a:r>
              <a:rPr sz="1050" spc="50" dirty="0">
                <a:latin typeface="Arial"/>
                <a:cs typeface="Arial"/>
              </a:rPr>
              <a:t>Place</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30" dirty="0">
                <a:latin typeface="Arial"/>
                <a:cs typeface="Arial"/>
              </a:rPr>
              <a:t>Bakery</a:t>
            </a:r>
            <a:endParaRPr sz="1050">
              <a:latin typeface="Arial"/>
              <a:cs typeface="Arial"/>
            </a:endParaRPr>
          </a:p>
          <a:p>
            <a:pPr marL="305435" indent="-293370">
              <a:lnSpc>
                <a:spcPct val="100000"/>
              </a:lnSpc>
              <a:spcBef>
                <a:spcPts val="15"/>
              </a:spcBef>
              <a:buAutoNum type="arabicPlain"/>
              <a:tabLst>
                <a:tab pos="305435" algn="l"/>
                <a:tab pos="306070" algn="l"/>
              </a:tabLst>
            </a:pPr>
            <a:r>
              <a:rPr sz="1050" spc="125" dirty="0">
                <a:latin typeface="Arial"/>
                <a:cs typeface="Arial"/>
              </a:rPr>
              <a:t>Deli </a:t>
            </a:r>
            <a:r>
              <a:rPr sz="1050" spc="285" dirty="0">
                <a:latin typeface="Arial"/>
                <a:cs typeface="Arial"/>
              </a:rPr>
              <a:t>/</a:t>
            </a:r>
            <a:r>
              <a:rPr sz="1050" spc="360" dirty="0">
                <a:latin typeface="Arial"/>
                <a:cs typeface="Arial"/>
              </a:rPr>
              <a:t> </a:t>
            </a:r>
            <a:r>
              <a:rPr sz="1050" spc="-30" dirty="0">
                <a:latin typeface="Arial"/>
                <a:cs typeface="Arial"/>
              </a:rPr>
              <a:t>Bodega</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50" dirty="0">
                <a:latin typeface="Arial"/>
                <a:cs typeface="Arial"/>
              </a:rPr>
              <a:t>Burger</a:t>
            </a:r>
            <a:r>
              <a:rPr sz="1050" spc="210" dirty="0">
                <a:latin typeface="Arial"/>
                <a:cs typeface="Arial"/>
              </a:rPr>
              <a:t> </a:t>
            </a:r>
            <a:r>
              <a:rPr sz="1050" spc="130" dirty="0">
                <a:latin typeface="Arial"/>
                <a:cs typeface="Arial"/>
              </a:rPr>
              <a:t>Joint</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5" dirty="0">
                <a:latin typeface="Arial"/>
                <a:cs typeface="Arial"/>
              </a:rPr>
              <a:t>Sandwich</a:t>
            </a:r>
            <a:r>
              <a:rPr sz="1050" spc="225" dirty="0">
                <a:latin typeface="Arial"/>
                <a:cs typeface="Arial"/>
              </a:rPr>
              <a:t> </a:t>
            </a:r>
            <a:r>
              <a:rPr sz="1050" spc="50" dirty="0">
                <a:latin typeface="Arial"/>
                <a:cs typeface="Arial"/>
              </a:rPr>
              <a:t>Place</a:t>
            </a:r>
            <a:endParaRPr sz="1050">
              <a:latin typeface="Arial"/>
              <a:cs typeface="Arial"/>
            </a:endParaRPr>
          </a:p>
        </p:txBody>
      </p:sp>
      <p:sp>
        <p:nvSpPr>
          <p:cNvPr id="8" name="object 8"/>
          <p:cNvSpPr txBox="1"/>
          <p:nvPr/>
        </p:nvSpPr>
        <p:spPr>
          <a:xfrm>
            <a:off x="2850388" y="147853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0.18</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p:txBody>
      </p:sp>
      <p:sp>
        <p:nvSpPr>
          <p:cNvPr id="9" name="object 9"/>
          <p:cNvSpPr txBox="1"/>
          <p:nvPr/>
        </p:nvSpPr>
        <p:spPr>
          <a:xfrm>
            <a:off x="1457374" y="2773933"/>
            <a:ext cx="1711960" cy="347345"/>
          </a:xfrm>
          <a:prstGeom prst="rect">
            <a:avLst/>
          </a:prstGeom>
        </p:spPr>
        <p:txBody>
          <a:bodyPr vert="horz" wrap="square" lIns="0" tIns="12700" rIns="0" bIns="0" rtlCol="0">
            <a:spAutoFit/>
          </a:bodyPr>
          <a:lstStyle/>
          <a:p>
            <a:pPr marL="12700">
              <a:lnSpc>
                <a:spcPct val="100000"/>
              </a:lnSpc>
              <a:spcBef>
                <a:spcPts val="100"/>
              </a:spcBef>
            </a:pPr>
            <a:r>
              <a:rPr sz="1050" spc="145" dirty="0">
                <a:latin typeface="Arial"/>
                <a:cs typeface="Arial"/>
              </a:rPr>
              <a:t>----Morrisania----</a:t>
            </a:r>
            <a:endParaRPr sz="1050">
              <a:latin typeface="Arial"/>
              <a:cs typeface="Arial"/>
            </a:endParaRPr>
          </a:p>
          <a:p>
            <a:pPr marL="1332230">
              <a:lnSpc>
                <a:spcPct val="100000"/>
              </a:lnSpc>
              <a:spcBef>
                <a:spcPts val="15"/>
              </a:spcBef>
            </a:pPr>
            <a:r>
              <a:rPr sz="1050" spc="5" dirty="0">
                <a:latin typeface="Arial"/>
                <a:cs typeface="Arial"/>
              </a:rPr>
              <a:t>venue</a:t>
            </a:r>
            <a:endParaRPr sz="1050">
              <a:latin typeface="Arial"/>
              <a:cs typeface="Arial"/>
            </a:endParaRPr>
          </a:p>
        </p:txBody>
      </p:sp>
      <p:sp>
        <p:nvSpPr>
          <p:cNvPr id="10" name="object 10"/>
          <p:cNvSpPr txBox="1"/>
          <p:nvPr/>
        </p:nvSpPr>
        <p:spPr>
          <a:xfrm>
            <a:off x="3290287" y="293585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0.15</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p:txBody>
      </p:sp>
      <p:sp>
        <p:nvSpPr>
          <p:cNvPr id="11" name="object 11"/>
          <p:cNvSpPr txBox="1"/>
          <p:nvPr/>
        </p:nvSpPr>
        <p:spPr>
          <a:xfrm>
            <a:off x="1457374" y="3097783"/>
            <a:ext cx="1711960" cy="833119"/>
          </a:xfrm>
          <a:prstGeom prst="rect">
            <a:avLst/>
          </a:prstGeom>
        </p:spPr>
        <p:txBody>
          <a:bodyPr vert="horz" wrap="square" lIns="0" tIns="12700" rIns="0" bIns="0" rtlCol="0">
            <a:spAutoFit/>
          </a:bodyPr>
          <a:lstStyle/>
          <a:p>
            <a:pPr marL="672465" indent="-660400">
              <a:lnSpc>
                <a:spcPct val="100000"/>
              </a:lnSpc>
              <a:spcBef>
                <a:spcPts val="100"/>
              </a:spcBef>
              <a:buAutoNum type="arabicPlain"/>
              <a:tabLst>
                <a:tab pos="672465" algn="l"/>
                <a:tab pos="673100" algn="l"/>
              </a:tabLst>
            </a:pPr>
            <a:r>
              <a:rPr sz="1050" spc="65" dirty="0">
                <a:latin typeface="Arial"/>
                <a:cs typeface="Arial"/>
              </a:rPr>
              <a:t>Discount</a:t>
            </a:r>
            <a:r>
              <a:rPr sz="1050" spc="195" dirty="0">
                <a:latin typeface="Arial"/>
                <a:cs typeface="Arial"/>
              </a:rPr>
              <a:t> </a:t>
            </a:r>
            <a:r>
              <a:rPr sz="1050" spc="75" dirty="0">
                <a:latin typeface="Arial"/>
                <a:cs typeface="Arial"/>
              </a:rPr>
              <a:t>Store</a:t>
            </a:r>
            <a:endParaRPr sz="1050">
              <a:latin typeface="Arial"/>
              <a:cs typeface="Arial"/>
            </a:endParaRPr>
          </a:p>
          <a:p>
            <a:pPr marL="892175" indent="-880110">
              <a:lnSpc>
                <a:spcPct val="100000"/>
              </a:lnSpc>
              <a:spcBef>
                <a:spcPts val="15"/>
              </a:spcBef>
              <a:buAutoNum type="arabicPlain"/>
              <a:tabLst>
                <a:tab pos="892175" algn="l"/>
                <a:tab pos="892810"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40" dirty="0">
                <a:latin typeface="Arial"/>
                <a:cs typeface="Arial"/>
              </a:rPr>
              <a:t>Grocery</a:t>
            </a:r>
            <a:r>
              <a:rPr sz="1050" spc="210" dirty="0">
                <a:latin typeface="Arial"/>
                <a:cs typeface="Arial"/>
              </a:rPr>
              <a:t> </a:t>
            </a:r>
            <a:r>
              <a:rPr sz="1050" spc="75" dirty="0">
                <a:latin typeface="Arial"/>
                <a:cs typeface="Arial"/>
              </a:rPr>
              <a:t>Store</a:t>
            </a:r>
            <a:endParaRPr sz="1050">
              <a:latin typeface="Arial"/>
              <a:cs typeface="Arial"/>
            </a:endParaRPr>
          </a:p>
          <a:p>
            <a:pPr marL="965200" indent="-953135">
              <a:lnSpc>
                <a:spcPct val="100000"/>
              </a:lnSpc>
              <a:spcBef>
                <a:spcPts val="15"/>
              </a:spcBef>
              <a:buAutoNum type="arabicPlain"/>
              <a:tabLst>
                <a:tab pos="965200" algn="l"/>
                <a:tab pos="965835" algn="l"/>
              </a:tabLst>
            </a:pPr>
            <a:r>
              <a:rPr sz="1050" spc="15" dirty="0">
                <a:latin typeface="Arial"/>
                <a:cs typeface="Arial"/>
              </a:rPr>
              <a:t>Donut</a:t>
            </a:r>
            <a:r>
              <a:rPr sz="1050" spc="204" dirty="0">
                <a:latin typeface="Arial"/>
                <a:cs typeface="Arial"/>
              </a:rPr>
              <a:t> </a:t>
            </a:r>
            <a:r>
              <a:rPr sz="1050" spc="-40" dirty="0">
                <a:latin typeface="Arial"/>
                <a:cs typeface="Arial"/>
              </a:rPr>
              <a:t>Shop</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5" dirty="0">
                <a:latin typeface="Arial"/>
                <a:cs typeface="Arial"/>
              </a:rPr>
              <a:t>Fast </a:t>
            </a:r>
            <a:r>
              <a:rPr sz="1050" spc="-25" dirty="0">
                <a:latin typeface="Arial"/>
                <a:cs typeface="Arial"/>
              </a:rPr>
              <a:t>Food</a:t>
            </a:r>
            <a:r>
              <a:rPr sz="1050" spc="105" dirty="0">
                <a:latin typeface="Arial"/>
                <a:cs typeface="Arial"/>
              </a:rPr>
              <a:t> </a:t>
            </a:r>
            <a:r>
              <a:rPr sz="1050" spc="60" dirty="0">
                <a:latin typeface="Arial"/>
                <a:cs typeface="Arial"/>
              </a:rPr>
              <a:t>Restaurant</a:t>
            </a:r>
            <a:endParaRPr sz="1050">
              <a:latin typeface="Arial"/>
              <a:cs typeface="Arial"/>
            </a:endParaRPr>
          </a:p>
        </p:txBody>
      </p:sp>
      <p:sp>
        <p:nvSpPr>
          <p:cNvPr id="12" name="object 12"/>
          <p:cNvSpPr txBox="1"/>
          <p:nvPr/>
        </p:nvSpPr>
        <p:spPr>
          <a:xfrm>
            <a:off x="1457374" y="4231259"/>
            <a:ext cx="1565275" cy="347345"/>
          </a:xfrm>
          <a:prstGeom prst="rect">
            <a:avLst/>
          </a:prstGeom>
        </p:spPr>
        <p:txBody>
          <a:bodyPr vert="horz" wrap="square" lIns="0" tIns="12700" rIns="0" bIns="0" rtlCol="0">
            <a:spAutoFit/>
          </a:bodyPr>
          <a:lstStyle/>
          <a:p>
            <a:pPr marL="12700">
              <a:lnSpc>
                <a:spcPct val="100000"/>
              </a:lnSpc>
              <a:spcBef>
                <a:spcPts val="100"/>
              </a:spcBef>
            </a:pPr>
            <a:r>
              <a:rPr sz="1050" spc="145" dirty="0">
                <a:latin typeface="Arial"/>
                <a:cs typeface="Arial"/>
              </a:rPr>
              <a:t>----Mott</a:t>
            </a:r>
            <a:r>
              <a:rPr sz="1050" spc="270" dirty="0">
                <a:latin typeface="Arial"/>
                <a:cs typeface="Arial"/>
              </a:rPr>
              <a:t> </a:t>
            </a:r>
            <a:r>
              <a:rPr sz="1050" spc="80" dirty="0">
                <a:latin typeface="Arial"/>
                <a:cs typeface="Arial"/>
              </a:rPr>
              <a:t>Haven----</a:t>
            </a:r>
            <a:endParaRPr sz="1050">
              <a:latin typeface="Arial"/>
              <a:cs typeface="Arial"/>
            </a:endParaRPr>
          </a:p>
          <a:p>
            <a:pPr marL="1185545">
              <a:lnSpc>
                <a:spcPct val="100000"/>
              </a:lnSpc>
              <a:spcBef>
                <a:spcPts val="15"/>
              </a:spcBef>
            </a:pPr>
            <a:r>
              <a:rPr sz="1050" spc="5" dirty="0">
                <a:latin typeface="Arial"/>
                <a:cs typeface="Arial"/>
              </a:rPr>
              <a:t>venue</a:t>
            </a:r>
            <a:endParaRPr sz="1050">
              <a:latin typeface="Arial"/>
              <a:cs typeface="Arial"/>
            </a:endParaRPr>
          </a:p>
        </p:txBody>
      </p:sp>
      <p:sp>
        <p:nvSpPr>
          <p:cNvPr id="13" name="object 13"/>
          <p:cNvSpPr txBox="1"/>
          <p:nvPr/>
        </p:nvSpPr>
        <p:spPr>
          <a:xfrm>
            <a:off x="3143654" y="4393184"/>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14" name="object 14"/>
          <p:cNvSpPr txBox="1"/>
          <p:nvPr/>
        </p:nvSpPr>
        <p:spPr>
          <a:xfrm>
            <a:off x="1457374" y="4555109"/>
            <a:ext cx="1565275" cy="833119"/>
          </a:xfrm>
          <a:prstGeom prst="rect">
            <a:avLst/>
          </a:prstGeom>
        </p:spPr>
        <p:txBody>
          <a:bodyPr vert="horz" wrap="square" lIns="0" tIns="12700" rIns="0" bIns="0" rtlCol="0">
            <a:spAutoFit/>
          </a:bodyPr>
          <a:lstStyle/>
          <a:p>
            <a:pPr marL="232410" indent="-220345">
              <a:lnSpc>
                <a:spcPct val="100000"/>
              </a:lnSpc>
              <a:spcBef>
                <a:spcPts val="100"/>
              </a:spcBef>
              <a:buAutoNum type="arabicPlain"/>
              <a:tabLst>
                <a:tab pos="232410" algn="l"/>
                <a:tab pos="233045" algn="l"/>
              </a:tabLst>
            </a:pPr>
            <a:r>
              <a:rPr sz="1050" spc="35" dirty="0">
                <a:latin typeface="Arial"/>
                <a:cs typeface="Arial"/>
              </a:rPr>
              <a:t>Spanish</a:t>
            </a:r>
            <a:r>
              <a:rPr sz="1050" spc="225" dirty="0">
                <a:latin typeface="Arial"/>
                <a:cs typeface="Arial"/>
              </a:rPr>
              <a:t> </a:t>
            </a:r>
            <a:r>
              <a:rPr sz="1050" spc="60" dirty="0">
                <a:latin typeface="Arial"/>
                <a:cs typeface="Arial"/>
              </a:rPr>
              <a:t>Restaurant</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15" dirty="0">
                <a:latin typeface="Arial"/>
                <a:cs typeface="Arial"/>
              </a:rPr>
              <a:t>Donut</a:t>
            </a:r>
            <a:r>
              <a:rPr sz="1050" spc="204" dirty="0">
                <a:latin typeface="Arial"/>
                <a:cs typeface="Arial"/>
              </a:rPr>
              <a:t> </a:t>
            </a:r>
            <a:r>
              <a:rPr sz="1050" spc="-40" dirty="0">
                <a:latin typeface="Arial"/>
                <a:cs typeface="Arial"/>
              </a:rPr>
              <a:t>Shop</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50" dirty="0">
                <a:latin typeface="Arial"/>
                <a:cs typeface="Arial"/>
              </a:rPr>
              <a:t>Storage</a:t>
            </a:r>
            <a:r>
              <a:rPr sz="1050" spc="235" dirty="0">
                <a:latin typeface="Arial"/>
                <a:cs typeface="Arial"/>
              </a:rPr>
              <a:t> </a:t>
            </a:r>
            <a:r>
              <a:rPr sz="1050" spc="165" dirty="0">
                <a:latin typeface="Arial"/>
                <a:cs typeface="Arial"/>
              </a:rPr>
              <a:t>Facility</a:t>
            </a:r>
            <a:endParaRPr sz="1050">
              <a:latin typeface="Arial"/>
              <a:cs typeface="Arial"/>
            </a:endParaRPr>
          </a:p>
          <a:p>
            <a:pPr marL="1111885" indent="-1099820">
              <a:lnSpc>
                <a:spcPct val="100000"/>
              </a:lnSpc>
              <a:spcBef>
                <a:spcPts val="15"/>
              </a:spcBef>
              <a:buAutoNum type="arabicPlain"/>
              <a:tabLst>
                <a:tab pos="1111885" algn="l"/>
                <a:tab pos="1112520" algn="l"/>
              </a:tabLst>
            </a:pPr>
            <a:r>
              <a:rPr sz="1050" spc="30" dirty="0">
                <a:latin typeface="Arial"/>
                <a:cs typeface="Arial"/>
              </a:rPr>
              <a:t>Bakery</a:t>
            </a:r>
            <a:endParaRPr sz="1050">
              <a:latin typeface="Arial"/>
              <a:cs typeface="Arial"/>
            </a:endParaRPr>
          </a:p>
        </p:txBody>
      </p:sp>
      <p:sp>
        <p:nvSpPr>
          <p:cNvPr id="15" name="object 15"/>
          <p:cNvSpPr txBox="1"/>
          <p:nvPr/>
        </p:nvSpPr>
        <p:spPr>
          <a:xfrm>
            <a:off x="1457374" y="5688584"/>
            <a:ext cx="1711960" cy="347345"/>
          </a:xfrm>
          <a:prstGeom prst="rect">
            <a:avLst/>
          </a:prstGeom>
        </p:spPr>
        <p:txBody>
          <a:bodyPr vert="horz" wrap="square" lIns="0" tIns="12700" rIns="0" bIns="0" rtlCol="0">
            <a:spAutoFit/>
          </a:bodyPr>
          <a:lstStyle/>
          <a:p>
            <a:pPr marL="12700">
              <a:lnSpc>
                <a:spcPct val="100000"/>
              </a:lnSpc>
              <a:spcBef>
                <a:spcPts val="100"/>
              </a:spcBef>
            </a:pPr>
            <a:r>
              <a:rPr sz="1050" spc="95" dirty="0">
                <a:latin typeface="Arial"/>
                <a:cs typeface="Arial"/>
              </a:rPr>
              <a:t>----Mount</a:t>
            </a:r>
            <a:r>
              <a:rPr sz="1050" spc="270" dirty="0">
                <a:latin typeface="Arial"/>
                <a:cs typeface="Arial"/>
              </a:rPr>
              <a:t> </a:t>
            </a:r>
            <a:r>
              <a:rPr sz="1050" spc="95" dirty="0">
                <a:latin typeface="Arial"/>
                <a:cs typeface="Arial"/>
              </a:rPr>
              <a:t>Eden----</a:t>
            </a:r>
            <a:endParaRPr sz="1050">
              <a:latin typeface="Arial"/>
              <a:cs typeface="Arial"/>
            </a:endParaRPr>
          </a:p>
          <a:p>
            <a:pPr marL="1332230">
              <a:lnSpc>
                <a:spcPct val="100000"/>
              </a:lnSpc>
              <a:spcBef>
                <a:spcPts val="15"/>
              </a:spcBef>
            </a:pPr>
            <a:r>
              <a:rPr sz="1050" spc="5" dirty="0">
                <a:latin typeface="Arial"/>
                <a:cs typeface="Arial"/>
              </a:rPr>
              <a:t>venue</a:t>
            </a:r>
            <a:endParaRPr sz="1050">
              <a:latin typeface="Arial"/>
              <a:cs typeface="Arial"/>
            </a:endParaRPr>
          </a:p>
        </p:txBody>
      </p:sp>
      <p:sp>
        <p:nvSpPr>
          <p:cNvPr id="16" name="object 16"/>
          <p:cNvSpPr txBox="1"/>
          <p:nvPr/>
        </p:nvSpPr>
        <p:spPr>
          <a:xfrm>
            <a:off x="3290287" y="5850509"/>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17" name="object 17"/>
          <p:cNvSpPr txBox="1"/>
          <p:nvPr/>
        </p:nvSpPr>
        <p:spPr>
          <a:xfrm>
            <a:off x="1457374" y="6012434"/>
            <a:ext cx="1711960" cy="833119"/>
          </a:xfrm>
          <a:prstGeom prst="rect">
            <a:avLst/>
          </a:prstGeom>
        </p:spPr>
        <p:txBody>
          <a:bodyPr vert="horz" wrap="square" lIns="0" tIns="12700" rIns="0" bIns="0" rtlCol="0">
            <a:spAutoFit/>
          </a:bodyPr>
          <a:lstStyle/>
          <a:p>
            <a:pPr marL="1111885" indent="-1099820">
              <a:lnSpc>
                <a:spcPct val="100000"/>
              </a:lnSpc>
              <a:spcBef>
                <a:spcPts val="100"/>
              </a:spcBef>
              <a:buAutoNum type="arabicPlain"/>
              <a:tabLst>
                <a:tab pos="1111885" algn="l"/>
                <a:tab pos="1112520" algn="l"/>
              </a:tabLst>
            </a:pPr>
            <a:r>
              <a:rPr sz="1050" spc="-15" dirty="0">
                <a:latin typeface="Arial"/>
                <a:cs typeface="Arial"/>
              </a:rPr>
              <a:t>Pharmacy</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5" dirty="0">
                <a:latin typeface="Arial"/>
                <a:cs typeface="Arial"/>
              </a:rPr>
              <a:t>Fast </a:t>
            </a:r>
            <a:r>
              <a:rPr sz="1050" spc="-25" dirty="0">
                <a:latin typeface="Arial"/>
                <a:cs typeface="Arial"/>
              </a:rPr>
              <a:t>Food</a:t>
            </a:r>
            <a:r>
              <a:rPr sz="1050" spc="105" dirty="0">
                <a:latin typeface="Arial"/>
                <a:cs typeface="Arial"/>
              </a:rPr>
              <a:t> </a:t>
            </a:r>
            <a:r>
              <a:rPr sz="1050" spc="60" dirty="0">
                <a:latin typeface="Arial"/>
                <a:cs typeface="Arial"/>
              </a:rPr>
              <a:t>Restaurant</a:t>
            </a:r>
            <a:endParaRPr sz="1050">
              <a:latin typeface="Arial"/>
              <a:cs typeface="Arial"/>
            </a:endParaRPr>
          </a:p>
          <a:p>
            <a:pPr marL="892175" indent="-880110">
              <a:lnSpc>
                <a:spcPct val="100000"/>
              </a:lnSpc>
              <a:spcBef>
                <a:spcPts val="15"/>
              </a:spcBef>
              <a:buAutoNum type="arabicPlain"/>
              <a:tabLst>
                <a:tab pos="892175" algn="l"/>
                <a:tab pos="892810" algn="l"/>
              </a:tabLst>
            </a:pPr>
            <a:r>
              <a:rPr sz="1050" spc="30" dirty="0">
                <a:latin typeface="Arial"/>
                <a:cs typeface="Arial"/>
              </a:rPr>
              <a:t>Supermarket</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35" dirty="0">
                <a:latin typeface="Arial"/>
                <a:cs typeface="Arial"/>
              </a:rPr>
              <a:t>Spanish</a:t>
            </a:r>
            <a:r>
              <a:rPr sz="1050" spc="225" dirty="0">
                <a:latin typeface="Arial"/>
                <a:cs typeface="Arial"/>
              </a:rPr>
              <a:t> </a:t>
            </a:r>
            <a:r>
              <a:rPr sz="1050" spc="60" dirty="0">
                <a:latin typeface="Arial"/>
                <a:cs typeface="Arial"/>
              </a:rPr>
              <a:t>Restaurant</a:t>
            </a:r>
            <a:endParaRPr sz="1050">
              <a:latin typeface="Arial"/>
              <a:cs typeface="Arial"/>
            </a:endParaRPr>
          </a:p>
          <a:p>
            <a:pPr marL="1478915" indent="-1466850">
              <a:lnSpc>
                <a:spcPct val="100000"/>
              </a:lnSpc>
              <a:spcBef>
                <a:spcPts val="15"/>
              </a:spcBef>
              <a:buAutoNum type="arabicPlain"/>
              <a:tabLst>
                <a:tab pos="1478915" algn="l"/>
                <a:tab pos="1479550" algn="l"/>
              </a:tabLst>
            </a:pPr>
            <a:r>
              <a:rPr sz="1050" spc="30" dirty="0">
                <a:latin typeface="Arial"/>
                <a:cs typeface="Arial"/>
              </a:rPr>
              <a:t>Bar</a:t>
            </a:r>
            <a:endParaRPr sz="1050">
              <a:latin typeface="Arial"/>
              <a:cs typeface="Arial"/>
            </a:endParaRPr>
          </a:p>
        </p:txBody>
      </p:sp>
      <p:sp>
        <p:nvSpPr>
          <p:cNvPr id="18" name="object 18"/>
          <p:cNvSpPr txBox="1"/>
          <p:nvPr/>
        </p:nvSpPr>
        <p:spPr>
          <a:xfrm>
            <a:off x="1457374" y="7145908"/>
            <a:ext cx="1565275" cy="347345"/>
          </a:xfrm>
          <a:prstGeom prst="rect">
            <a:avLst/>
          </a:prstGeom>
        </p:spPr>
        <p:txBody>
          <a:bodyPr vert="horz" wrap="square" lIns="0" tIns="12700" rIns="0" bIns="0" rtlCol="0">
            <a:spAutoFit/>
          </a:bodyPr>
          <a:lstStyle/>
          <a:p>
            <a:pPr marL="12700">
              <a:lnSpc>
                <a:spcPct val="100000"/>
              </a:lnSpc>
              <a:spcBef>
                <a:spcPts val="100"/>
              </a:spcBef>
            </a:pPr>
            <a:r>
              <a:rPr sz="1050" spc="95" dirty="0">
                <a:latin typeface="Arial"/>
                <a:cs typeface="Arial"/>
              </a:rPr>
              <a:t>----Mount</a:t>
            </a:r>
            <a:r>
              <a:rPr sz="1050" spc="270" dirty="0">
                <a:latin typeface="Arial"/>
                <a:cs typeface="Arial"/>
              </a:rPr>
              <a:t> </a:t>
            </a:r>
            <a:r>
              <a:rPr sz="1050" spc="85" dirty="0">
                <a:latin typeface="Arial"/>
                <a:cs typeface="Arial"/>
              </a:rPr>
              <a:t>Hope----</a:t>
            </a:r>
            <a:endParaRPr sz="1050">
              <a:latin typeface="Arial"/>
              <a:cs typeface="Arial"/>
            </a:endParaRPr>
          </a:p>
          <a:p>
            <a:pPr marL="1185545">
              <a:lnSpc>
                <a:spcPct val="100000"/>
              </a:lnSpc>
              <a:spcBef>
                <a:spcPts val="15"/>
              </a:spcBef>
            </a:pPr>
            <a:r>
              <a:rPr sz="1050" spc="5" dirty="0">
                <a:latin typeface="Arial"/>
                <a:cs typeface="Arial"/>
              </a:rPr>
              <a:t>venue</a:t>
            </a:r>
            <a:endParaRPr sz="1050">
              <a:latin typeface="Arial"/>
              <a:cs typeface="Arial"/>
            </a:endParaRPr>
          </a:p>
        </p:txBody>
      </p:sp>
      <p:sp>
        <p:nvSpPr>
          <p:cNvPr id="19" name="object 19"/>
          <p:cNvSpPr txBox="1"/>
          <p:nvPr/>
        </p:nvSpPr>
        <p:spPr>
          <a:xfrm>
            <a:off x="3143654" y="730783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0.15</a:t>
            </a:r>
            <a:endParaRPr sz="1050">
              <a:latin typeface="Arial"/>
              <a:cs typeface="Arial"/>
            </a:endParaRPr>
          </a:p>
          <a:p>
            <a:pPr marL="12700">
              <a:lnSpc>
                <a:spcPct val="100000"/>
              </a:lnSpc>
              <a:spcBef>
                <a:spcPts val="15"/>
              </a:spcBef>
            </a:pPr>
            <a:r>
              <a:rPr sz="1050" spc="65" dirty="0">
                <a:latin typeface="Arial"/>
                <a:cs typeface="Arial"/>
              </a:rPr>
              <a:t>0.15</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p:txBody>
      </p:sp>
      <p:sp>
        <p:nvSpPr>
          <p:cNvPr id="20" name="object 20"/>
          <p:cNvSpPr txBox="1"/>
          <p:nvPr/>
        </p:nvSpPr>
        <p:spPr>
          <a:xfrm>
            <a:off x="1457374" y="7469758"/>
            <a:ext cx="1565275" cy="833119"/>
          </a:xfrm>
          <a:prstGeom prst="rect">
            <a:avLst/>
          </a:prstGeom>
        </p:spPr>
        <p:txBody>
          <a:bodyPr vert="horz" wrap="square" lIns="0" tIns="12700" rIns="0" bIns="0" rtlCol="0">
            <a:spAutoFit/>
          </a:bodyPr>
          <a:lstStyle/>
          <a:p>
            <a:pPr marL="598805" indent="-586740">
              <a:lnSpc>
                <a:spcPct val="100000"/>
              </a:lnSpc>
              <a:spcBef>
                <a:spcPts val="100"/>
              </a:spcBef>
              <a:buAutoNum type="arabicPlain"/>
              <a:tabLst>
                <a:tab pos="598805" algn="l"/>
                <a:tab pos="599440" algn="l"/>
              </a:tabLst>
            </a:pPr>
            <a:r>
              <a:rPr sz="1050" spc="40" dirty="0">
                <a:latin typeface="Arial"/>
                <a:cs typeface="Arial"/>
              </a:rPr>
              <a:t>Grocery</a:t>
            </a:r>
            <a:r>
              <a:rPr sz="1050" spc="210" dirty="0">
                <a:latin typeface="Arial"/>
                <a:cs typeface="Arial"/>
              </a:rPr>
              <a:t> </a:t>
            </a:r>
            <a:r>
              <a:rPr sz="1050" spc="75" dirty="0">
                <a:latin typeface="Arial"/>
                <a:cs typeface="Arial"/>
              </a:rPr>
              <a:t>Store</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35" dirty="0">
                <a:latin typeface="Arial"/>
                <a:cs typeface="Arial"/>
              </a:rPr>
              <a:t>Spanish</a:t>
            </a:r>
            <a:r>
              <a:rPr sz="1050" spc="225" dirty="0">
                <a:latin typeface="Arial"/>
                <a:cs typeface="Arial"/>
              </a:rPr>
              <a:t> </a:t>
            </a:r>
            <a:r>
              <a:rPr sz="1050" spc="60" dirty="0">
                <a:latin typeface="Arial"/>
                <a:cs typeface="Arial"/>
              </a:rPr>
              <a:t>Restaurant</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10" dirty="0">
                <a:latin typeface="Arial"/>
                <a:cs typeface="Arial"/>
              </a:rPr>
              <a:t>Moving</a:t>
            </a:r>
            <a:r>
              <a:rPr sz="1050" spc="220" dirty="0">
                <a:latin typeface="Arial"/>
                <a:cs typeface="Arial"/>
              </a:rPr>
              <a:t> </a:t>
            </a:r>
            <a:r>
              <a:rPr sz="1050" spc="70" dirty="0">
                <a:latin typeface="Arial"/>
                <a:cs typeface="Arial"/>
              </a:rPr>
              <a:t>Target</a:t>
            </a:r>
            <a:endParaRPr sz="1050">
              <a:latin typeface="Arial"/>
              <a:cs typeface="Arial"/>
            </a:endParaRPr>
          </a:p>
          <a:p>
            <a:pPr marL="525780" indent="-513715">
              <a:lnSpc>
                <a:spcPct val="100000"/>
              </a:lnSpc>
              <a:spcBef>
                <a:spcPts val="15"/>
              </a:spcBef>
              <a:buAutoNum type="arabicPlain"/>
              <a:tabLst>
                <a:tab pos="525780" algn="l"/>
                <a:tab pos="526415" algn="l"/>
              </a:tabLst>
            </a:pPr>
            <a:r>
              <a:rPr sz="1050" spc="110" dirty="0">
                <a:latin typeface="Arial"/>
                <a:cs typeface="Arial"/>
              </a:rPr>
              <a:t>Ice </a:t>
            </a:r>
            <a:r>
              <a:rPr sz="1050" spc="-55" dirty="0">
                <a:latin typeface="Arial"/>
                <a:cs typeface="Arial"/>
              </a:rPr>
              <a:t>Cream</a:t>
            </a:r>
            <a:r>
              <a:rPr sz="1050" spc="-15" dirty="0">
                <a:latin typeface="Arial"/>
                <a:cs typeface="Arial"/>
              </a:rPr>
              <a:t> </a:t>
            </a:r>
            <a:r>
              <a:rPr sz="1050" spc="-40" dirty="0">
                <a:latin typeface="Arial"/>
                <a:cs typeface="Arial"/>
              </a:rPr>
              <a:t>Shop</a:t>
            </a:r>
            <a:endParaRPr sz="1050">
              <a:latin typeface="Arial"/>
              <a:cs typeface="Arial"/>
            </a:endParaRPr>
          </a:p>
        </p:txBody>
      </p:sp>
      <p:sp>
        <p:nvSpPr>
          <p:cNvPr id="21" name="object 21"/>
          <p:cNvSpPr txBox="1"/>
          <p:nvPr/>
        </p:nvSpPr>
        <p:spPr>
          <a:xfrm>
            <a:off x="1457374" y="8603233"/>
            <a:ext cx="1711960" cy="185420"/>
          </a:xfrm>
          <a:prstGeom prst="rect">
            <a:avLst/>
          </a:prstGeom>
        </p:spPr>
        <p:txBody>
          <a:bodyPr vert="horz" wrap="square" lIns="0" tIns="12700" rIns="0" bIns="0" rtlCol="0">
            <a:spAutoFit/>
          </a:bodyPr>
          <a:lstStyle/>
          <a:p>
            <a:pPr marL="12700">
              <a:lnSpc>
                <a:spcPct val="100000"/>
              </a:lnSpc>
              <a:spcBef>
                <a:spcPts val="100"/>
              </a:spcBef>
            </a:pPr>
            <a:r>
              <a:rPr sz="1050" spc="135" dirty="0">
                <a:latin typeface="Arial"/>
                <a:cs typeface="Arial"/>
              </a:rPr>
              <a:t>----North</a:t>
            </a:r>
            <a:r>
              <a:rPr sz="1050" spc="245" dirty="0">
                <a:latin typeface="Arial"/>
                <a:cs typeface="Arial"/>
              </a:rPr>
              <a:t> </a:t>
            </a:r>
            <a:r>
              <a:rPr sz="1050" spc="125" dirty="0">
                <a:latin typeface="Arial"/>
                <a:cs typeface="Arial"/>
              </a:rPr>
              <a:t>Riverdale----</a:t>
            </a:r>
            <a:endParaRPr sz="1050">
              <a:latin typeface="Arial"/>
              <a:cs typeface="Arial"/>
            </a:endParaRPr>
          </a:p>
        </p:txBody>
      </p:sp>
      <p:sp>
        <p:nvSpPr>
          <p:cNvPr id="22" name="object 22"/>
          <p:cNvSpPr txBox="1"/>
          <p:nvPr/>
        </p:nvSpPr>
        <p:spPr>
          <a:xfrm>
            <a:off x="1457374" y="8765158"/>
            <a:ext cx="1565275" cy="833119"/>
          </a:xfrm>
          <a:prstGeom prst="rect">
            <a:avLst/>
          </a:prstGeom>
        </p:spPr>
        <p:txBody>
          <a:bodyPr vert="horz" wrap="square" lIns="0" tIns="12700" rIns="0" bIns="0" rtlCol="0">
            <a:spAutoFit/>
          </a:bodyPr>
          <a:lstStyle/>
          <a:p>
            <a:pPr marL="1185545">
              <a:lnSpc>
                <a:spcPct val="100000"/>
              </a:lnSpc>
              <a:spcBef>
                <a:spcPts val="100"/>
              </a:spcBef>
            </a:pPr>
            <a:r>
              <a:rPr sz="1050" spc="5" dirty="0">
                <a:latin typeface="Arial"/>
                <a:cs typeface="Arial"/>
              </a:rPr>
              <a:t>venue</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25" dirty="0">
                <a:latin typeface="Arial"/>
                <a:cs typeface="Arial"/>
              </a:rPr>
              <a:t>Bank</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75" dirty="0">
                <a:latin typeface="Arial"/>
                <a:cs typeface="Arial"/>
              </a:rPr>
              <a:t>Italian</a:t>
            </a:r>
            <a:r>
              <a:rPr sz="1050" spc="240" dirty="0">
                <a:latin typeface="Arial"/>
                <a:cs typeface="Arial"/>
              </a:rPr>
              <a:t> </a:t>
            </a:r>
            <a:r>
              <a:rPr sz="1050" spc="60" dirty="0">
                <a:latin typeface="Arial"/>
                <a:cs typeface="Arial"/>
              </a:rPr>
              <a:t>Restaurant</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50" dirty="0">
                <a:latin typeface="Arial"/>
                <a:cs typeface="Arial"/>
              </a:rPr>
              <a:t>Pool</a:t>
            </a:r>
            <a:endParaRPr sz="1050">
              <a:latin typeface="Arial"/>
              <a:cs typeface="Arial"/>
            </a:endParaRPr>
          </a:p>
        </p:txBody>
      </p:sp>
      <p:sp>
        <p:nvSpPr>
          <p:cNvPr id="23" name="object 23"/>
          <p:cNvSpPr txBox="1"/>
          <p:nvPr/>
        </p:nvSpPr>
        <p:spPr>
          <a:xfrm>
            <a:off x="3143654" y="8765158"/>
            <a:ext cx="318770" cy="833119"/>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0.14</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75" dirty="0"/>
              <a:t> </a:t>
            </a:r>
            <a:fld id="{81D60167-4931-47E6-BA6A-407CBD079E47}" type="slidenum">
              <a:rPr spc="-5" dirty="0"/>
              <a:t>117</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346582"/>
            <a:ext cx="99060" cy="185420"/>
          </a:xfrm>
          <a:prstGeom prst="rect">
            <a:avLst/>
          </a:prstGeom>
        </p:spPr>
        <p:txBody>
          <a:bodyPr vert="horz" wrap="square" lIns="0" tIns="12700" rIns="0" bIns="0" rtlCol="0">
            <a:spAutoFit/>
          </a:bodyPr>
          <a:lstStyle/>
          <a:p>
            <a:pPr marL="12700">
              <a:lnSpc>
                <a:spcPct val="100000"/>
              </a:lnSpc>
              <a:spcBef>
                <a:spcPts val="100"/>
              </a:spcBef>
            </a:pPr>
            <a:r>
              <a:rPr sz="1050" spc="-10" dirty="0">
                <a:latin typeface="Arial"/>
                <a:cs typeface="Arial"/>
              </a:rPr>
              <a:t>4</a:t>
            </a:r>
            <a:endParaRPr sz="1050">
              <a:latin typeface="Arial"/>
              <a:cs typeface="Arial"/>
            </a:endParaRPr>
          </a:p>
        </p:txBody>
      </p:sp>
      <p:sp>
        <p:nvSpPr>
          <p:cNvPr id="5" name="object 5"/>
          <p:cNvSpPr txBox="1"/>
          <p:nvPr/>
        </p:nvSpPr>
        <p:spPr>
          <a:xfrm>
            <a:off x="2117223" y="346582"/>
            <a:ext cx="905510" cy="185420"/>
          </a:xfrm>
          <a:prstGeom prst="rect">
            <a:avLst/>
          </a:prstGeom>
        </p:spPr>
        <p:txBody>
          <a:bodyPr vert="horz" wrap="square" lIns="0" tIns="12700" rIns="0" bIns="0" rtlCol="0">
            <a:spAutoFit/>
          </a:bodyPr>
          <a:lstStyle/>
          <a:p>
            <a:pPr marL="12700">
              <a:lnSpc>
                <a:spcPct val="100000"/>
              </a:lnSpc>
              <a:spcBef>
                <a:spcPts val="100"/>
              </a:spcBef>
            </a:pPr>
            <a:r>
              <a:rPr sz="1050" spc="50" dirty="0">
                <a:latin typeface="Arial"/>
                <a:cs typeface="Arial"/>
              </a:rPr>
              <a:t>Burger</a:t>
            </a:r>
            <a:r>
              <a:rPr sz="1050" spc="220" dirty="0">
                <a:latin typeface="Arial"/>
                <a:cs typeface="Arial"/>
              </a:rPr>
              <a:t> </a:t>
            </a:r>
            <a:r>
              <a:rPr sz="1050" spc="130" dirty="0">
                <a:latin typeface="Arial"/>
                <a:cs typeface="Arial"/>
              </a:rPr>
              <a:t>Joint</a:t>
            </a:r>
            <a:endParaRPr sz="1050">
              <a:latin typeface="Arial"/>
              <a:cs typeface="Arial"/>
            </a:endParaRPr>
          </a:p>
        </p:txBody>
      </p:sp>
      <p:sp>
        <p:nvSpPr>
          <p:cNvPr id="6" name="object 6"/>
          <p:cNvSpPr txBox="1"/>
          <p:nvPr/>
        </p:nvSpPr>
        <p:spPr>
          <a:xfrm>
            <a:off x="3143654" y="346582"/>
            <a:ext cx="318770" cy="185420"/>
          </a:xfrm>
          <a:prstGeom prst="rect">
            <a:avLst/>
          </a:prstGeom>
        </p:spPr>
        <p:txBody>
          <a:bodyPr vert="horz" wrap="square" lIns="0" tIns="12700" rIns="0" bIns="0" rtlCol="0">
            <a:spAutoFit/>
          </a:bodyPr>
          <a:lstStyle/>
          <a:p>
            <a:pPr marL="12700">
              <a:lnSpc>
                <a:spcPct val="100000"/>
              </a:lnSpc>
              <a:spcBef>
                <a:spcPts val="100"/>
              </a:spcBef>
            </a:pPr>
            <a:r>
              <a:rPr sz="1050" spc="65" dirty="0">
                <a:latin typeface="Arial"/>
                <a:cs typeface="Arial"/>
              </a:rPr>
              <a:t>0.05</a:t>
            </a:r>
            <a:endParaRPr sz="1050">
              <a:latin typeface="Arial"/>
              <a:cs typeface="Arial"/>
            </a:endParaRPr>
          </a:p>
        </p:txBody>
      </p:sp>
      <p:sp>
        <p:nvSpPr>
          <p:cNvPr id="7" name="object 7"/>
          <p:cNvSpPr txBox="1"/>
          <p:nvPr/>
        </p:nvSpPr>
        <p:spPr>
          <a:xfrm>
            <a:off x="1457374" y="832357"/>
            <a:ext cx="1125220" cy="185420"/>
          </a:xfrm>
          <a:prstGeom prst="rect">
            <a:avLst/>
          </a:prstGeom>
        </p:spPr>
        <p:txBody>
          <a:bodyPr vert="horz" wrap="square" lIns="0" tIns="12700" rIns="0" bIns="0" rtlCol="0">
            <a:spAutoFit/>
          </a:bodyPr>
          <a:lstStyle/>
          <a:p>
            <a:pPr marL="12700">
              <a:lnSpc>
                <a:spcPct val="100000"/>
              </a:lnSpc>
              <a:spcBef>
                <a:spcPts val="100"/>
              </a:spcBef>
            </a:pPr>
            <a:r>
              <a:rPr sz="1050" spc="110" dirty="0">
                <a:latin typeface="Arial"/>
                <a:cs typeface="Arial"/>
              </a:rPr>
              <a:t>----Norwood----</a:t>
            </a:r>
            <a:endParaRPr sz="1050">
              <a:latin typeface="Arial"/>
              <a:cs typeface="Arial"/>
            </a:endParaRPr>
          </a:p>
        </p:txBody>
      </p:sp>
      <p:graphicFrame>
        <p:nvGraphicFramePr>
          <p:cNvPr id="8" name="object 8"/>
          <p:cNvGraphicFramePr>
            <a:graphicFrameLocks noGrp="1"/>
          </p:cNvGraphicFramePr>
          <p:nvPr/>
        </p:nvGraphicFramePr>
        <p:xfrm>
          <a:off x="1438324" y="1041297"/>
          <a:ext cx="2044065" cy="619124"/>
        </p:xfrm>
        <a:graphic>
          <a:graphicData uri="http://schemas.openxmlformats.org/drawingml/2006/table">
            <a:tbl>
              <a:tblPr firstRow="1" bandRow="1">
                <a:tableStyleId>{2D5ABB26-0587-4C30-8999-92F81FD0307C}</a:tableStyleId>
              </a:tblPr>
              <a:tblGrid>
                <a:gridCol w="434975"/>
                <a:gridCol w="733425"/>
                <a:gridCol w="476885"/>
                <a:gridCol w="398780"/>
              </a:tblGrid>
              <a:tr h="147637">
                <a:tc gridSpan="2">
                  <a:txBody>
                    <a:bodyPr/>
                    <a:lstStyle/>
                    <a:p>
                      <a:pPr>
                        <a:lnSpc>
                          <a:spcPct val="100000"/>
                        </a:lnSpc>
                      </a:pPr>
                      <a:endParaRPr sz="800">
                        <a:latin typeface="Times New Roman"/>
                        <a:cs typeface="Times New Roman"/>
                      </a:endParaRPr>
                    </a:p>
                  </a:txBody>
                  <a:tcPr marL="0" marR="0" marT="0" marB="0"/>
                </a:tc>
                <a:tc hMerge="1">
                  <a:txBody>
                    <a:bodyPr/>
                    <a:lstStyle/>
                    <a:p>
                      <a:endParaRPr/>
                    </a:p>
                  </a:txBody>
                  <a:tcPr marL="0" marR="0" marT="0" marB="0"/>
                </a:tc>
                <a:tc>
                  <a:txBody>
                    <a:bodyPr/>
                    <a:lstStyle/>
                    <a:p>
                      <a:pPr marR="65405" algn="r">
                        <a:lnSpc>
                          <a:spcPts val="990"/>
                        </a:lnSpc>
                      </a:pPr>
                      <a:r>
                        <a:rPr sz="1050" dirty="0">
                          <a:latin typeface="Arial"/>
                          <a:cs typeface="Arial"/>
                        </a:rPr>
                        <a:t>venue</a:t>
                      </a:r>
                      <a:endParaRPr sz="1050">
                        <a:latin typeface="Arial"/>
                        <a:cs typeface="Arial"/>
                      </a:endParaRPr>
                    </a:p>
                  </a:txBody>
                  <a:tcPr marL="0" marR="0" marT="0" marB="0"/>
                </a:tc>
                <a:tc>
                  <a:txBody>
                    <a:bodyPr/>
                    <a:lstStyle/>
                    <a:p>
                      <a:pPr marL="41275" algn="ctr">
                        <a:lnSpc>
                          <a:spcPts val="990"/>
                        </a:lnSpc>
                      </a:pPr>
                      <a:r>
                        <a:rPr sz="1050" spc="125" dirty="0">
                          <a:latin typeface="Arial"/>
                          <a:cs typeface="Arial"/>
                        </a:rPr>
                        <a:t>freq</a:t>
                      </a:r>
                      <a:endParaRPr sz="1050">
                        <a:latin typeface="Arial"/>
                        <a:cs typeface="Arial"/>
                      </a:endParaRPr>
                    </a:p>
                  </a:txBody>
                  <a:tcPr marL="0" marR="0" marT="0" marB="0"/>
                </a:tc>
              </a:tr>
              <a:tr h="161925">
                <a:tc>
                  <a:txBody>
                    <a:bodyPr/>
                    <a:lstStyle/>
                    <a:p>
                      <a:pPr marL="31750">
                        <a:lnSpc>
                          <a:spcPts val="1100"/>
                        </a:lnSpc>
                      </a:pPr>
                      <a:r>
                        <a:rPr sz="1050" dirty="0">
                          <a:latin typeface="Arial"/>
                          <a:cs typeface="Arial"/>
                        </a:rPr>
                        <a:t>0</a:t>
                      </a:r>
                      <a:endParaRPr sz="1050">
                        <a:latin typeface="Arial"/>
                        <a:cs typeface="Arial"/>
                      </a:endParaRPr>
                    </a:p>
                  </a:txBody>
                  <a:tcPr marL="0" marR="0" marT="0" marB="0"/>
                </a:tc>
                <a:tc>
                  <a:txBody>
                    <a:bodyPr/>
                    <a:lstStyle/>
                    <a:p>
                      <a:pPr marL="329565">
                        <a:lnSpc>
                          <a:spcPts val="1100"/>
                        </a:lnSpc>
                      </a:pPr>
                      <a:r>
                        <a:rPr sz="1050" spc="60" dirty="0">
                          <a:latin typeface="Arial"/>
                          <a:cs typeface="Arial"/>
                        </a:rPr>
                        <a:t>Pizza</a:t>
                      </a:r>
                      <a:endParaRPr sz="1050">
                        <a:latin typeface="Arial"/>
                        <a:cs typeface="Arial"/>
                      </a:endParaRPr>
                    </a:p>
                  </a:txBody>
                  <a:tcPr marL="0" marR="0" marT="0" marB="0"/>
                </a:tc>
                <a:tc>
                  <a:txBody>
                    <a:bodyPr/>
                    <a:lstStyle/>
                    <a:p>
                      <a:pPr marR="65405" algn="r">
                        <a:lnSpc>
                          <a:spcPts val="1100"/>
                        </a:lnSpc>
                      </a:pPr>
                      <a:r>
                        <a:rPr sz="1050" dirty="0">
                          <a:latin typeface="Arial"/>
                          <a:cs typeface="Arial"/>
                        </a:rPr>
                        <a:t>Place</a:t>
                      </a:r>
                      <a:endParaRPr sz="1050">
                        <a:latin typeface="Arial"/>
                        <a:cs typeface="Arial"/>
                      </a:endParaRPr>
                    </a:p>
                  </a:txBody>
                  <a:tcPr marL="0" marR="0" marT="0" marB="0"/>
                </a:tc>
                <a:tc>
                  <a:txBody>
                    <a:bodyPr/>
                    <a:lstStyle/>
                    <a:p>
                      <a:pPr marL="41275" algn="ctr">
                        <a:lnSpc>
                          <a:spcPts val="1100"/>
                        </a:lnSpc>
                      </a:pPr>
                      <a:r>
                        <a:rPr sz="1050" spc="65" dirty="0">
                          <a:latin typeface="Arial"/>
                          <a:cs typeface="Arial"/>
                        </a:rPr>
                        <a:t>0.15</a:t>
                      </a:r>
                      <a:endParaRPr sz="1050">
                        <a:latin typeface="Arial"/>
                        <a:cs typeface="Arial"/>
                      </a:endParaRPr>
                    </a:p>
                  </a:txBody>
                  <a:tcPr marL="0" marR="0" marT="0" marB="0"/>
                </a:tc>
              </a:tr>
              <a:tr h="161925">
                <a:tc>
                  <a:txBody>
                    <a:bodyPr/>
                    <a:lstStyle/>
                    <a:p>
                      <a:pPr marL="31750">
                        <a:lnSpc>
                          <a:spcPts val="1100"/>
                        </a:lnSpc>
                      </a:pPr>
                      <a:r>
                        <a:rPr sz="1050" dirty="0">
                          <a:latin typeface="Arial"/>
                          <a:cs typeface="Arial"/>
                        </a:rPr>
                        <a:t>1</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65405" algn="r">
                        <a:lnSpc>
                          <a:spcPts val="1100"/>
                        </a:lnSpc>
                      </a:pPr>
                      <a:r>
                        <a:rPr sz="1050" dirty="0">
                          <a:latin typeface="Arial"/>
                          <a:cs typeface="Arial"/>
                        </a:rPr>
                        <a:t>Park</a:t>
                      </a:r>
                      <a:endParaRPr sz="1050">
                        <a:latin typeface="Arial"/>
                        <a:cs typeface="Arial"/>
                      </a:endParaRPr>
                    </a:p>
                  </a:txBody>
                  <a:tcPr marL="0" marR="0" marT="0" marB="0"/>
                </a:tc>
                <a:tc>
                  <a:txBody>
                    <a:bodyPr/>
                    <a:lstStyle/>
                    <a:p>
                      <a:pPr marL="41275" algn="ctr">
                        <a:lnSpc>
                          <a:spcPts val="1100"/>
                        </a:lnSpc>
                      </a:pPr>
                      <a:r>
                        <a:rPr sz="1050" spc="65" dirty="0">
                          <a:latin typeface="Arial"/>
                          <a:cs typeface="Arial"/>
                        </a:rPr>
                        <a:t>0.09</a:t>
                      </a:r>
                      <a:endParaRPr sz="1050">
                        <a:latin typeface="Arial"/>
                        <a:cs typeface="Arial"/>
                      </a:endParaRPr>
                    </a:p>
                  </a:txBody>
                  <a:tcPr marL="0" marR="0" marT="0" marB="0"/>
                </a:tc>
              </a:tr>
              <a:tr h="147637">
                <a:tc>
                  <a:txBody>
                    <a:bodyPr/>
                    <a:lstStyle/>
                    <a:p>
                      <a:pPr marL="31750">
                        <a:lnSpc>
                          <a:spcPts val="1065"/>
                        </a:lnSpc>
                      </a:pPr>
                      <a:r>
                        <a:rPr sz="1050" dirty="0">
                          <a:latin typeface="Arial"/>
                          <a:cs typeface="Arial"/>
                        </a:rPr>
                        <a:t>2</a:t>
                      </a:r>
                      <a:endParaRPr sz="1050">
                        <a:latin typeface="Arial"/>
                        <a:cs typeface="Arial"/>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R="65405" algn="r">
                        <a:lnSpc>
                          <a:spcPts val="1065"/>
                        </a:lnSpc>
                      </a:pPr>
                      <a:r>
                        <a:rPr sz="1050" dirty="0">
                          <a:latin typeface="Arial"/>
                          <a:cs typeface="Arial"/>
                        </a:rPr>
                        <a:t>Bank</a:t>
                      </a:r>
                      <a:endParaRPr sz="1050">
                        <a:latin typeface="Arial"/>
                        <a:cs typeface="Arial"/>
                      </a:endParaRPr>
                    </a:p>
                  </a:txBody>
                  <a:tcPr marL="0" marR="0" marT="0" marB="0"/>
                </a:tc>
                <a:tc>
                  <a:txBody>
                    <a:bodyPr/>
                    <a:lstStyle/>
                    <a:p>
                      <a:pPr marL="41275" algn="ctr">
                        <a:lnSpc>
                          <a:spcPts val="1065"/>
                        </a:lnSpc>
                      </a:pPr>
                      <a:r>
                        <a:rPr sz="1050" spc="65" dirty="0">
                          <a:latin typeface="Arial"/>
                          <a:cs typeface="Arial"/>
                        </a:rPr>
                        <a:t>0.09</a:t>
                      </a:r>
                      <a:endParaRPr sz="1050">
                        <a:latin typeface="Arial"/>
                        <a:cs typeface="Arial"/>
                      </a:endParaRPr>
                    </a:p>
                  </a:txBody>
                  <a:tcPr marL="0" marR="0" marT="0" marB="0"/>
                </a:tc>
              </a:tr>
            </a:tbl>
          </a:graphicData>
        </a:graphic>
      </p:graphicFrame>
      <p:sp>
        <p:nvSpPr>
          <p:cNvPr id="9" name="object 9"/>
          <p:cNvSpPr txBox="1"/>
          <p:nvPr/>
        </p:nvSpPr>
        <p:spPr>
          <a:xfrm>
            <a:off x="1457374" y="1641982"/>
            <a:ext cx="1565275" cy="347345"/>
          </a:xfrm>
          <a:prstGeom prst="rect">
            <a:avLst/>
          </a:prstGeom>
        </p:spPr>
        <p:txBody>
          <a:bodyPr vert="horz" wrap="square" lIns="0" tIns="12700" rIns="0" bIns="0" rtlCol="0">
            <a:spAutoFit/>
          </a:bodyPr>
          <a:lstStyle/>
          <a:p>
            <a:pPr marL="232410" indent="-220345">
              <a:lnSpc>
                <a:spcPct val="100000"/>
              </a:lnSpc>
              <a:spcBef>
                <a:spcPts val="100"/>
              </a:spcBef>
              <a:buAutoNum type="arabicPlain" startAt="3"/>
              <a:tabLst>
                <a:tab pos="232410" algn="l"/>
                <a:tab pos="233045" algn="l"/>
              </a:tabLst>
            </a:pPr>
            <a:r>
              <a:rPr sz="1050" spc="15" dirty="0">
                <a:latin typeface="Arial"/>
                <a:cs typeface="Arial"/>
              </a:rPr>
              <a:t>Mexican</a:t>
            </a:r>
            <a:r>
              <a:rPr sz="1050" spc="250" dirty="0">
                <a:latin typeface="Arial"/>
                <a:cs typeface="Arial"/>
              </a:rPr>
              <a:t> </a:t>
            </a:r>
            <a:r>
              <a:rPr sz="1050" spc="60" dirty="0">
                <a:latin typeface="Arial"/>
                <a:cs typeface="Arial"/>
              </a:rPr>
              <a:t>Restaurant</a:t>
            </a:r>
            <a:endParaRPr sz="1050">
              <a:latin typeface="Arial"/>
              <a:cs typeface="Arial"/>
            </a:endParaRPr>
          </a:p>
          <a:p>
            <a:pPr marL="745490" indent="-733425">
              <a:lnSpc>
                <a:spcPct val="100000"/>
              </a:lnSpc>
              <a:spcBef>
                <a:spcPts val="15"/>
              </a:spcBef>
              <a:buAutoNum type="arabicPlain" startAt="3"/>
              <a:tabLst>
                <a:tab pos="745490" algn="l"/>
                <a:tab pos="746125" algn="l"/>
              </a:tabLst>
            </a:pPr>
            <a:r>
              <a:rPr sz="1050" spc="-30" dirty="0">
                <a:latin typeface="Arial"/>
                <a:cs typeface="Arial"/>
              </a:rPr>
              <a:t>Bus</a:t>
            </a:r>
            <a:r>
              <a:rPr sz="1050" spc="210" dirty="0">
                <a:latin typeface="Arial"/>
                <a:cs typeface="Arial"/>
              </a:rPr>
              <a:t> </a:t>
            </a:r>
            <a:r>
              <a:rPr sz="1050" spc="110" dirty="0">
                <a:latin typeface="Arial"/>
                <a:cs typeface="Arial"/>
              </a:rPr>
              <a:t>Station</a:t>
            </a:r>
            <a:endParaRPr sz="1050">
              <a:latin typeface="Arial"/>
              <a:cs typeface="Arial"/>
            </a:endParaRPr>
          </a:p>
        </p:txBody>
      </p:sp>
      <p:sp>
        <p:nvSpPr>
          <p:cNvPr id="10" name="object 10"/>
          <p:cNvSpPr txBox="1"/>
          <p:nvPr/>
        </p:nvSpPr>
        <p:spPr>
          <a:xfrm>
            <a:off x="3143654" y="1641982"/>
            <a:ext cx="318770" cy="347345"/>
          </a:xfrm>
          <a:prstGeom prst="rect">
            <a:avLst/>
          </a:prstGeom>
        </p:spPr>
        <p:txBody>
          <a:bodyPr vert="horz" wrap="square" lIns="0" tIns="12700" rIns="0" bIns="0" rtlCol="0">
            <a:spAutoFit/>
          </a:bodyPr>
          <a:lstStyle/>
          <a:p>
            <a:pPr marL="12700">
              <a:lnSpc>
                <a:spcPct val="100000"/>
              </a:lnSpc>
              <a:spcBef>
                <a:spcPts val="100"/>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11" name="object 11"/>
          <p:cNvSpPr txBox="1"/>
          <p:nvPr/>
        </p:nvSpPr>
        <p:spPr>
          <a:xfrm>
            <a:off x="1457374" y="2289682"/>
            <a:ext cx="1271905" cy="185420"/>
          </a:xfrm>
          <a:prstGeom prst="rect">
            <a:avLst/>
          </a:prstGeom>
        </p:spPr>
        <p:txBody>
          <a:bodyPr vert="horz" wrap="square" lIns="0" tIns="12700" rIns="0" bIns="0" rtlCol="0">
            <a:spAutoFit/>
          </a:bodyPr>
          <a:lstStyle/>
          <a:p>
            <a:pPr marL="12700">
              <a:lnSpc>
                <a:spcPct val="100000"/>
              </a:lnSpc>
              <a:spcBef>
                <a:spcPts val="100"/>
              </a:spcBef>
            </a:pPr>
            <a:r>
              <a:rPr sz="1050" spc="195" dirty="0">
                <a:latin typeface="Arial"/>
                <a:cs typeface="Arial"/>
              </a:rPr>
              <a:t>----Olinville----</a:t>
            </a:r>
            <a:endParaRPr sz="1050">
              <a:latin typeface="Arial"/>
              <a:cs typeface="Arial"/>
            </a:endParaRPr>
          </a:p>
        </p:txBody>
      </p:sp>
      <p:sp>
        <p:nvSpPr>
          <p:cNvPr id="12" name="object 12"/>
          <p:cNvSpPr txBox="1"/>
          <p:nvPr/>
        </p:nvSpPr>
        <p:spPr>
          <a:xfrm>
            <a:off x="1457374" y="2451607"/>
            <a:ext cx="1711960" cy="995044"/>
          </a:xfrm>
          <a:prstGeom prst="rect">
            <a:avLst/>
          </a:prstGeom>
        </p:spPr>
        <p:txBody>
          <a:bodyPr vert="horz" wrap="square" lIns="0" tIns="12700" rIns="0" bIns="0" rtlCol="0">
            <a:spAutoFit/>
          </a:bodyPr>
          <a:lstStyle/>
          <a:p>
            <a:pPr marL="1332230">
              <a:lnSpc>
                <a:spcPct val="100000"/>
              </a:lnSpc>
              <a:spcBef>
                <a:spcPts val="100"/>
              </a:spcBef>
            </a:pPr>
            <a:r>
              <a:rPr sz="1050" spc="5" dirty="0">
                <a:latin typeface="Arial"/>
                <a:cs typeface="Arial"/>
              </a:rPr>
              <a:t>venue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35" dirty="0">
                <a:latin typeface="Arial"/>
                <a:cs typeface="Arial"/>
              </a:rPr>
              <a:t>Caribbean</a:t>
            </a:r>
            <a:r>
              <a:rPr sz="1050" spc="254" dirty="0">
                <a:latin typeface="Arial"/>
                <a:cs typeface="Arial"/>
              </a:rPr>
              <a:t> </a:t>
            </a:r>
            <a:r>
              <a:rPr sz="1050" spc="60" dirty="0">
                <a:latin typeface="Arial"/>
                <a:cs typeface="Arial"/>
              </a:rPr>
              <a:t>Restaurant</a:t>
            </a:r>
            <a:endParaRPr sz="1050">
              <a:latin typeface="Arial"/>
              <a:cs typeface="Arial"/>
            </a:endParaRPr>
          </a:p>
          <a:p>
            <a:pPr marL="305435" indent="-293370">
              <a:lnSpc>
                <a:spcPct val="100000"/>
              </a:lnSpc>
              <a:spcBef>
                <a:spcPts val="15"/>
              </a:spcBef>
              <a:buAutoNum type="arabicPlain"/>
              <a:tabLst>
                <a:tab pos="305435" algn="l"/>
                <a:tab pos="306070" algn="l"/>
              </a:tabLst>
            </a:pPr>
            <a:r>
              <a:rPr sz="1050" spc="95" dirty="0">
                <a:latin typeface="Arial"/>
                <a:cs typeface="Arial"/>
              </a:rPr>
              <a:t>Fried </a:t>
            </a:r>
            <a:r>
              <a:rPr sz="1050" spc="35" dirty="0">
                <a:latin typeface="Arial"/>
                <a:cs typeface="Arial"/>
              </a:rPr>
              <a:t>Chicken</a:t>
            </a:r>
            <a:r>
              <a:rPr sz="1050" spc="25" dirty="0">
                <a:latin typeface="Arial"/>
                <a:cs typeface="Arial"/>
              </a:rPr>
              <a:t> </a:t>
            </a:r>
            <a:r>
              <a:rPr sz="1050" spc="130" dirty="0">
                <a:latin typeface="Arial"/>
                <a:cs typeface="Arial"/>
              </a:rPr>
              <a:t>Joint</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90" dirty="0">
                <a:latin typeface="Arial"/>
                <a:cs typeface="Arial"/>
              </a:rPr>
              <a:t>Liquor</a:t>
            </a:r>
            <a:r>
              <a:rPr sz="1050" spc="185" dirty="0">
                <a:latin typeface="Arial"/>
                <a:cs typeface="Arial"/>
              </a:rPr>
              <a:t> </a:t>
            </a:r>
            <a:r>
              <a:rPr sz="1050" spc="75" dirty="0">
                <a:latin typeface="Arial"/>
                <a:cs typeface="Arial"/>
              </a:rPr>
              <a:t>Store</a:t>
            </a:r>
            <a:endParaRPr sz="1050">
              <a:latin typeface="Arial"/>
              <a:cs typeface="Arial"/>
            </a:endParaRPr>
          </a:p>
          <a:p>
            <a:pPr marL="892175" indent="-880110">
              <a:lnSpc>
                <a:spcPct val="100000"/>
              </a:lnSpc>
              <a:spcBef>
                <a:spcPts val="15"/>
              </a:spcBef>
              <a:buAutoNum type="arabicPlain"/>
              <a:tabLst>
                <a:tab pos="892175" algn="l"/>
                <a:tab pos="892810" algn="l"/>
              </a:tabLst>
            </a:pPr>
            <a:r>
              <a:rPr sz="1050" spc="30" dirty="0">
                <a:latin typeface="Arial"/>
                <a:cs typeface="Arial"/>
              </a:rPr>
              <a:t>Supermarket</a:t>
            </a:r>
            <a:endParaRPr sz="1050">
              <a:latin typeface="Arial"/>
              <a:cs typeface="Arial"/>
            </a:endParaRPr>
          </a:p>
          <a:p>
            <a:pPr marL="1405255" indent="-1393190">
              <a:lnSpc>
                <a:spcPct val="100000"/>
              </a:lnSpc>
              <a:spcBef>
                <a:spcPts val="15"/>
              </a:spcBef>
              <a:buAutoNum type="arabicPlain"/>
              <a:tabLst>
                <a:tab pos="1405255" algn="l"/>
                <a:tab pos="1405890" algn="l"/>
              </a:tabLst>
            </a:pPr>
            <a:r>
              <a:rPr sz="1050" spc="-25" dirty="0">
                <a:latin typeface="Arial"/>
                <a:cs typeface="Arial"/>
              </a:rPr>
              <a:t>Food</a:t>
            </a:r>
            <a:endParaRPr sz="1050">
              <a:latin typeface="Arial"/>
              <a:cs typeface="Arial"/>
            </a:endParaRPr>
          </a:p>
        </p:txBody>
      </p:sp>
      <p:sp>
        <p:nvSpPr>
          <p:cNvPr id="13" name="object 13"/>
          <p:cNvSpPr txBox="1"/>
          <p:nvPr/>
        </p:nvSpPr>
        <p:spPr>
          <a:xfrm>
            <a:off x="3290287" y="2451607"/>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0.25</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p:txBody>
      </p:sp>
      <p:sp>
        <p:nvSpPr>
          <p:cNvPr id="14" name="object 14"/>
          <p:cNvSpPr txBox="1"/>
          <p:nvPr/>
        </p:nvSpPr>
        <p:spPr>
          <a:xfrm>
            <a:off x="1457374" y="3747008"/>
            <a:ext cx="1638935" cy="347345"/>
          </a:xfrm>
          <a:prstGeom prst="rect">
            <a:avLst/>
          </a:prstGeom>
        </p:spPr>
        <p:txBody>
          <a:bodyPr vert="horz" wrap="square" lIns="0" tIns="12700" rIns="0" bIns="0" rtlCol="0">
            <a:spAutoFit/>
          </a:bodyPr>
          <a:lstStyle/>
          <a:p>
            <a:pPr marL="12700">
              <a:lnSpc>
                <a:spcPct val="100000"/>
              </a:lnSpc>
              <a:spcBef>
                <a:spcPts val="100"/>
              </a:spcBef>
            </a:pPr>
            <a:r>
              <a:rPr sz="1050" spc="135" dirty="0">
                <a:latin typeface="Arial"/>
                <a:cs typeface="Arial"/>
              </a:rPr>
              <a:t>----Parkchester----</a:t>
            </a:r>
            <a:endParaRPr sz="1050">
              <a:latin typeface="Arial"/>
              <a:cs typeface="Arial"/>
            </a:endParaRPr>
          </a:p>
          <a:p>
            <a:pPr marL="1258570">
              <a:lnSpc>
                <a:spcPct val="100000"/>
              </a:lnSpc>
              <a:spcBef>
                <a:spcPts val="15"/>
              </a:spcBef>
            </a:pPr>
            <a:r>
              <a:rPr sz="1050" spc="5" dirty="0">
                <a:latin typeface="Arial"/>
                <a:cs typeface="Arial"/>
              </a:rPr>
              <a:t>venue</a:t>
            </a:r>
            <a:endParaRPr sz="1050">
              <a:latin typeface="Arial"/>
              <a:cs typeface="Arial"/>
            </a:endParaRPr>
          </a:p>
        </p:txBody>
      </p:sp>
      <p:sp>
        <p:nvSpPr>
          <p:cNvPr id="15" name="object 15"/>
          <p:cNvSpPr txBox="1"/>
          <p:nvPr/>
        </p:nvSpPr>
        <p:spPr>
          <a:xfrm>
            <a:off x="3216971" y="390893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0.13</a:t>
            </a:r>
            <a:endParaRPr sz="1050">
              <a:latin typeface="Arial"/>
              <a:cs typeface="Arial"/>
            </a:endParaRPr>
          </a:p>
          <a:p>
            <a:pPr marL="12700">
              <a:lnSpc>
                <a:spcPct val="100000"/>
              </a:lnSpc>
              <a:spcBef>
                <a:spcPts val="15"/>
              </a:spcBef>
            </a:pP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p:txBody>
      </p:sp>
      <p:sp>
        <p:nvSpPr>
          <p:cNvPr id="16" name="object 16"/>
          <p:cNvSpPr txBox="1"/>
          <p:nvPr/>
        </p:nvSpPr>
        <p:spPr>
          <a:xfrm>
            <a:off x="1457374" y="4070858"/>
            <a:ext cx="1638935" cy="833119"/>
          </a:xfrm>
          <a:prstGeom prst="rect">
            <a:avLst/>
          </a:prstGeom>
        </p:spPr>
        <p:txBody>
          <a:bodyPr vert="horz" wrap="square" lIns="0" tIns="12700" rIns="0" bIns="0" rtlCol="0">
            <a:spAutoFit/>
          </a:bodyPr>
          <a:lstStyle/>
          <a:p>
            <a:pPr marL="819150" indent="-807085">
              <a:lnSpc>
                <a:spcPct val="100000"/>
              </a:lnSpc>
              <a:spcBef>
                <a:spcPts val="100"/>
              </a:spcBef>
              <a:buAutoNum type="arabicPlain"/>
              <a:tabLst>
                <a:tab pos="818515" algn="l"/>
                <a:tab pos="819785" algn="l"/>
              </a:tabLst>
            </a:pPr>
            <a:r>
              <a:rPr sz="1050" spc="30" dirty="0">
                <a:latin typeface="Arial"/>
                <a:cs typeface="Arial"/>
              </a:rPr>
              <a:t>Supermarket</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20" dirty="0">
                <a:latin typeface="Arial"/>
                <a:cs typeface="Arial"/>
              </a:rPr>
              <a:t>American</a:t>
            </a:r>
            <a:r>
              <a:rPr sz="1050" spc="245" dirty="0">
                <a:latin typeface="Arial"/>
                <a:cs typeface="Arial"/>
              </a:rPr>
              <a:t> </a:t>
            </a:r>
            <a:r>
              <a:rPr sz="1050" spc="60" dirty="0">
                <a:latin typeface="Arial"/>
                <a:cs typeface="Arial"/>
              </a:rPr>
              <a:t>Restaurant</a:t>
            </a:r>
            <a:endParaRPr sz="1050">
              <a:latin typeface="Arial"/>
              <a:cs typeface="Arial"/>
            </a:endParaRPr>
          </a:p>
          <a:p>
            <a:pPr marL="892175" indent="-880110">
              <a:lnSpc>
                <a:spcPct val="100000"/>
              </a:lnSpc>
              <a:spcBef>
                <a:spcPts val="15"/>
              </a:spcBef>
              <a:buAutoNum type="arabicPlain"/>
              <a:tabLst>
                <a:tab pos="892175" algn="l"/>
                <a:tab pos="892810" algn="l"/>
              </a:tabLst>
            </a:pPr>
            <a:r>
              <a:rPr sz="1050" spc="65" dirty="0">
                <a:latin typeface="Arial"/>
                <a:cs typeface="Arial"/>
              </a:rPr>
              <a:t>Kids</a:t>
            </a:r>
            <a:r>
              <a:rPr sz="1050" spc="190" dirty="0">
                <a:latin typeface="Arial"/>
                <a:cs typeface="Arial"/>
              </a:rPr>
              <a:t> </a:t>
            </a:r>
            <a:r>
              <a:rPr sz="1050" spc="75" dirty="0">
                <a:latin typeface="Arial"/>
                <a:cs typeface="Arial"/>
              </a:rPr>
              <a:t>Store</a:t>
            </a:r>
            <a:endParaRPr sz="1050">
              <a:latin typeface="Arial"/>
              <a:cs typeface="Arial"/>
            </a:endParaRPr>
          </a:p>
          <a:p>
            <a:pPr marL="1332230" indent="-1320165">
              <a:lnSpc>
                <a:spcPct val="100000"/>
              </a:lnSpc>
              <a:spcBef>
                <a:spcPts val="15"/>
              </a:spcBef>
              <a:buAutoNum type="arabicPlain"/>
              <a:tabLst>
                <a:tab pos="1332230" algn="l"/>
                <a:tab pos="1332865" algn="l"/>
              </a:tabLst>
            </a:pPr>
            <a:r>
              <a:rPr sz="1050" spc="-25" dirty="0">
                <a:latin typeface="Arial"/>
                <a:cs typeface="Arial"/>
              </a:rPr>
              <a:t>Bank</a:t>
            </a:r>
            <a:endParaRPr sz="1050">
              <a:latin typeface="Arial"/>
              <a:cs typeface="Arial"/>
            </a:endParaRPr>
          </a:p>
        </p:txBody>
      </p:sp>
      <p:sp>
        <p:nvSpPr>
          <p:cNvPr id="17" name="object 17"/>
          <p:cNvSpPr txBox="1"/>
          <p:nvPr/>
        </p:nvSpPr>
        <p:spPr>
          <a:xfrm>
            <a:off x="1457374" y="5204333"/>
            <a:ext cx="1711960" cy="347345"/>
          </a:xfrm>
          <a:prstGeom prst="rect">
            <a:avLst/>
          </a:prstGeom>
        </p:spPr>
        <p:txBody>
          <a:bodyPr vert="horz" wrap="square" lIns="0" tIns="12700" rIns="0" bIns="0" rtlCol="0">
            <a:spAutoFit/>
          </a:bodyPr>
          <a:lstStyle/>
          <a:p>
            <a:pPr marL="12700">
              <a:lnSpc>
                <a:spcPct val="100000"/>
              </a:lnSpc>
              <a:spcBef>
                <a:spcPts val="100"/>
              </a:spcBef>
            </a:pPr>
            <a:r>
              <a:rPr sz="1050" spc="80" dirty="0">
                <a:latin typeface="Arial"/>
                <a:cs typeface="Arial"/>
              </a:rPr>
              <a:t>----Pelham</a:t>
            </a:r>
            <a:r>
              <a:rPr sz="1050" spc="270" dirty="0">
                <a:latin typeface="Arial"/>
                <a:cs typeface="Arial"/>
              </a:rPr>
              <a:t> </a:t>
            </a:r>
            <a:r>
              <a:rPr sz="1050" spc="114" dirty="0">
                <a:latin typeface="Arial"/>
                <a:cs typeface="Arial"/>
              </a:rPr>
              <a:t>Bay----</a:t>
            </a:r>
            <a:endParaRPr sz="1050">
              <a:latin typeface="Arial"/>
              <a:cs typeface="Arial"/>
            </a:endParaRPr>
          </a:p>
          <a:p>
            <a:pPr marL="1332230">
              <a:lnSpc>
                <a:spcPct val="100000"/>
              </a:lnSpc>
              <a:spcBef>
                <a:spcPts val="15"/>
              </a:spcBef>
            </a:pPr>
            <a:r>
              <a:rPr sz="1050" spc="5" dirty="0">
                <a:latin typeface="Arial"/>
                <a:cs typeface="Arial"/>
              </a:rPr>
              <a:t>venue</a:t>
            </a:r>
            <a:endParaRPr sz="1050">
              <a:latin typeface="Arial"/>
              <a:cs typeface="Arial"/>
            </a:endParaRPr>
          </a:p>
        </p:txBody>
      </p:sp>
      <p:sp>
        <p:nvSpPr>
          <p:cNvPr id="18" name="object 18"/>
          <p:cNvSpPr txBox="1"/>
          <p:nvPr/>
        </p:nvSpPr>
        <p:spPr>
          <a:xfrm>
            <a:off x="3290287" y="536625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p:txBody>
      </p:sp>
      <p:sp>
        <p:nvSpPr>
          <p:cNvPr id="19" name="object 19"/>
          <p:cNvSpPr txBox="1"/>
          <p:nvPr/>
        </p:nvSpPr>
        <p:spPr>
          <a:xfrm>
            <a:off x="1457374" y="5528183"/>
            <a:ext cx="1711960" cy="833119"/>
          </a:xfrm>
          <a:prstGeom prst="rect">
            <a:avLst/>
          </a:prstGeom>
        </p:spPr>
        <p:txBody>
          <a:bodyPr vert="horz" wrap="square" lIns="0" tIns="12700" rIns="0" bIns="0" rtlCol="0">
            <a:spAutoFit/>
          </a:bodyPr>
          <a:lstStyle/>
          <a:p>
            <a:pPr marL="232410" indent="-220345">
              <a:lnSpc>
                <a:spcPct val="100000"/>
              </a:lnSpc>
              <a:spcBef>
                <a:spcPts val="100"/>
              </a:spcBef>
              <a:buAutoNum type="arabicPlain"/>
              <a:tabLst>
                <a:tab pos="232410" algn="l"/>
                <a:tab pos="233045" algn="l"/>
              </a:tabLst>
            </a:pPr>
            <a:r>
              <a:rPr sz="1050" spc="65" dirty="0">
                <a:latin typeface="Arial"/>
                <a:cs typeface="Arial"/>
              </a:rPr>
              <a:t>Fast </a:t>
            </a:r>
            <a:r>
              <a:rPr sz="1050" spc="-25" dirty="0">
                <a:latin typeface="Arial"/>
                <a:cs typeface="Arial"/>
              </a:rPr>
              <a:t>Food</a:t>
            </a:r>
            <a:r>
              <a:rPr sz="1050" spc="105" dirty="0">
                <a:latin typeface="Arial"/>
                <a:cs typeface="Arial"/>
              </a:rPr>
              <a:t> </a:t>
            </a:r>
            <a:r>
              <a:rPr sz="1050" spc="60" dirty="0">
                <a:latin typeface="Arial"/>
                <a:cs typeface="Arial"/>
              </a:rPr>
              <a:t>Restaurant</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175" dirty="0">
                <a:latin typeface="Arial"/>
                <a:cs typeface="Arial"/>
              </a:rPr>
              <a:t>Italian</a:t>
            </a:r>
            <a:r>
              <a:rPr sz="1050" spc="240" dirty="0">
                <a:latin typeface="Arial"/>
                <a:cs typeface="Arial"/>
              </a:rPr>
              <a:t> </a:t>
            </a:r>
            <a:r>
              <a:rPr sz="1050" spc="60" dirty="0">
                <a:latin typeface="Arial"/>
                <a:cs typeface="Arial"/>
              </a:rPr>
              <a:t>Restaurant</a:t>
            </a:r>
            <a:endParaRPr sz="1050">
              <a:latin typeface="Arial"/>
              <a:cs typeface="Arial"/>
            </a:endParaRPr>
          </a:p>
          <a:p>
            <a:pPr marL="1405255" indent="-1393190">
              <a:lnSpc>
                <a:spcPct val="100000"/>
              </a:lnSpc>
              <a:spcBef>
                <a:spcPts val="15"/>
              </a:spcBef>
              <a:buAutoNum type="arabicPlain"/>
              <a:tabLst>
                <a:tab pos="1405255" algn="l"/>
                <a:tab pos="1405890" algn="l"/>
              </a:tabLst>
            </a:pPr>
            <a:r>
              <a:rPr sz="1050" spc="-25" dirty="0">
                <a:latin typeface="Arial"/>
                <a:cs typeface="Arial"/>
              </a:rPr>
              <a:t>Bank</a:t>
            </a:r>
            <a:endParaRPr sz="1050">
              <a:latin typeface="Arial"/>
              <a:cs typeface="Arial"/>
            </a:endParaRPr>
          </a:p>
          <a:p>
            <a:pPr marL="452120" indent="-440055">
              <a:lnSpc>
                <a:spcPct val="100000"/>
              </a:lnSpc>
              <a:spcBef>
                <a:spcPts val="15"/>
              </a:spcBef>
              <a:buAutoNum type="arabicPlain"/>
              <a:tabLst>
                <a:tab pos="452120" algn="l"/>
                <a:tab pos="452755" algn="l"/>
              </a:tabLst>
            </a:pPr>
            <a:r>
              <a:rPr sz="1050" spc="20" dirty="0">
                <a:latin typeface="Arial"/>
                <a:cs typeface="Arial"/>
              </a:rPr>
              <a:t>Convenience</a:t>
            </a:r>
            <a:r>
              <a:rPr sz="1050" spc="200" dirty="0">
                <a:latin typeface="Arial"/>
                <a:cs typeface="Arial"/>
              </a:rPr>
              <a:t> </a:t>
            </a:r>
            <a:r>
              <a:rPr sz="1050" spc="75" dirty="0">
                <a:latin typeface="Arial"/>
                <a:cs typeface="Arial"/>
              </a:rPr>
              <a:t>Store</a:t>
            </a:r>
            <a:endParaRPr sz="1050">
              <a:latin typeface="Arial"/>
              <a:cs typeface="Arial"/>
            </a:endParaRPr>
          </a:p>
          <a:p>
            <a:pPr marL="965200" indent="-953135">
              <a:lnSpc>
                <a:spcPct val="100000"/>
              </a:lnSpc>
              <a:spcBef>
                <a:spcPts val="15"/>
              </a:spcBef>
              <a:buAutoNum type="arabicPlain"/>
              <a:tabLst>
                <a:tab pos="965200" algn="l"/>
                <a:tab pos="965835" algn="l"/>
              </a:tabLst>
            </a:pPr>
            <a:r>
              <a:rPr sz="1050" spc="15" dirty="0">
                <a:latin typeface="Arial"/>
                <a:cs typeface="Arial"/>
              </a:rPr>
              <a:t>Donut</a:t>
            </a:r>
            <a:r>
              <a:rPr sz="1050" spc="220" dirty="0">
                <a:latin typeface="Arial"/>
                <a:cs typeface="Arial"/>
              </a:rPr>
              <a:t> </a:t>
            </a:r>
            <a:r>
              <a:rPr sz="1050" spc="-40" dirty="0">
                <a:latin typeface="Arial"/>
                <a:cs typeface="Arial"/>
              </a:rPr>
              <a:t>Shop</a:t>
            </a:r>
            <a:endParaRPr sz="1050">
              <a:latin typeface="Arial"/>
              <a:cs typeface="Arial"/>
            </a:endParaRPr>
          </a:p>
        </p:txBody>
      </p:sp>
      <p:sp>
        <p:nvSpPr>
          <p:cNvPr id="20" name="object 20"/>
          <p:cNvSpPr txBox="1"/>
          <p:nvPr/>
        </p:nvSpPr>
        <p:spPr>
          <a:xfrm>
            <a:off x="1457374" y="6661657"/>
            <a:ext cx="1638935" cy="347345"/>
          </a:xfrm>
          <a:prstGeom prst="rect">
            <a:avLst/>
          </a:prstGeom>
        </p:spPr>
        <p:txBody>
          <a:bodyPr vert="horz" wrap="square" lIns="0" tIns="12700" rIns="0" bIns="0" rtlCol="0">
            <a:spAutoFit/>
          </a:bodyPr>
          <a:lstStyle/>
          <a:p>
            <a:pPr marL="12700">
              <a:lnSpc>
                <a:spcPct val="100000"/>
              </a:lnSpc>
              <a:spcBef>
                <a:spcPts val="100"/>
              </a:spcBef>
            </a:pPr>
            <a:r>
              <a:rPr sz="1050" spc="80" dirty="0">
                <a:latin typeface="Arial"/>
                <a:cs typeface="Arial"/>
              </a:rPr>
              <a:t>----Pelham</a:t>
            </a:r>
            <a:r>
              <a:rPr sz="1050" spc="245" dirty="0">
                <a:latin typeface="Arial"/>
                <a:cs typeface="Arial"/>
              </a:rPr>
              <a:t> </a:t>
            </a:r>
            <a:r>
              <a:rPr sz="1050" spc="80" dirty="0">
                <a:latin typeface="Arial"/>
                <a:cs typeface="Arial"/>
              </a:rPr>
              <a:t>Gardens----</a:t>
            </a:r>
            <a:endParaRPr sz="1050">
              <a:latin typeface="Arial"/>
              <a:cs typeface="Arial"/>
            </a:endParaRPr>
          </a:p>
          <a:p>
            <a:pPr marL="1185545">
              <a:lnSpc>
                <a:spcPct val="100000"/>
              </a:lnSpc>
              <a:spcBef>
                <a:spcPts val="15"/>
              </a:spcBef>
            </a:pPr>
            <a:r>
              <a:rPr sz="1050" spc="5" dirty="0">
                <a:latin typeface="Arial"/>
                <a:cs typeface="Arial"/>
              </a:rPr>
              <a:t>venue</a:t>
            </a:r>
            <a:endParaRPr sz="1050">
              <a:latin typeface="Arial"/>
              <a:cs typeface="Arial"/>
            </a:endParaRPr>
          </a:p>
        </p:txBody>
      </p:sp>
      <p:sp>
        <p:nvSpPr>
          <p:cNvPr id="21" name="object 21"/>
          <p:cNvSpPr txBox="1"/>
          <p:nvPr/>
        </p:nvSpPr>
        <p:spPr>
          <a:xfrm>
            <a:off x="3143654" y="6823582"/>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p:txBody>
      </p:sp>
      <p:sp>
        <p:nvSpPr>
          <p:cNvPr id="22" name="object 22"/>
          <p:cNvSpPr txBox="1"/>
          <p:nvPr/>
        </p:nvSpPr>
        <p:spPr>
          <a:xfrm>
            <a:off x="1457374" y="6985507"/>
            <a:ext cx="1565275" cy="833119"/>
          </a:xfrm>
          <a:prstGeom prst="rect">
            <a:avLst/>
          </a:prstGeom>
        </p:spPr>
        <p:txBody>
          <a:bodyPr vert="horz" wrap="square" lIns="0" tIns="12700" rIns="0" bIns="0" rtlCol="0">
            <a:spAutoFit/>
          </a:bodyPr>
          <a:lstStyle/>
          <a:p>
            <a:pPr marL="745490" indent="-733425">
              <a:lnSpc>
                <a:spcPct val="100000"/>
              </a:lnSpc>
              <a:spcBef>
                <a:spcPts val="100"/>
              </a:spcBef>
              <a:buAutoNum type="arabicPlain"/>
              <a:tabLst>
                <a:tab pos="745490" algn="l"/>
                <a:tab pos="746125"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15" dirty="0">
                <a:latin typeface="Arial"/>
                <a:cs typeface="Arial"/>
              </a:rPr>
              <a:t>Donut</a:t>
            </a:r>
            <a:r>
              <a:rPr sz="1050" spc="204" dirty="0">
                <a:latin typeface="Arial"/>
                <a:cs typeface="Arial"/>
              </a:rPr>
              <a:t> </a:t>
            </a:r>
            <a:r>
              <a:rPr sz="1050" spc="-40" dirty="0">
                <a:latin typeface="Arial"/>
                <a:cs typeface="Arial"/>
              </a:rPr>
              <a:t>Shop</a:t>
            </a:r>
            <a:endParaRPr sz="1050">
              <a:latin typeface="Arial"/>
              <a:cs typeface="Arial"/>
            </a:endParaRPr>
          </a:p>
          <a:p>
            <a:pPr marL="965200" indent="-953135">
              <a:lnSpc>
                <a:spcPct val="100000"/>
              </a:lnSpc>
              <a:spcBef>
                <a:spcPts val="15"/>
              </a:spcBef>
              <a:buAutoNum type="arabicPlain"/>
              <a:tabLst>
                <a:tab pos="965200" algn="l"/>
                <a:tab pos="965835" algn="l"/>
              </a:tabLst>
            </a:pPr>
            <a:r>
              <a:rPr sz="1050" spc="-15" dirty="0">
                <a:latin typeface="Arial"/>
                <a:cs typeface="Arial"/>
              </a:rPr>
              <a:t>Pharmacy</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35" dirty="0">
                <a:latin typeface="Arial"/>
                <a:cs typeface="Arial"/>
              </a:rPr>
              <a:t>Spanish</a:t>
            </a:r>
            <a:r>
              <a:rPr sz="1050" spc="225" dirty="0">
                <a:latin typeface="Arial"/>
                <a:cs typeface="Arial"/>
              </a:rPr>
              <a:t> </a:t>
            </a:r>
            <a:r>
              <a:rPr sz="1050" spc="60" dirty="0">
                <a:latin typeface="Arial"/>
                <a:cs typeface="Arial"/>
              </a:rPr>
              <a:t>Restaurant</a:t>
            </a:r>
            <a:endParaRPr sz="1050">
              <a:latin typeface="Arial"/>
              <a:cs typeface="Arial"/>
            </a:endParaRPr>
          </a:p>
        </p:txBody>
      </p:sp>
      <p:sp>
        <p:nvSpPr>
          <p:cNvPr id="23" name="object 23"/>
          <p:cNvSpPr txBox="1"/>
          <p:nvPr/>
        </p:nvSpPr>
        <p:spPr>
          <a:xfrm>
            <a:off x="1457374" y="8118982"/>
            <a:ext cx="1638935" cy="347345"/>
          </a:xfrm>
          <a:prstGeom prst="rect">
            <a:avLst/>
          </a:prstGeom>
        </p:spPr>
        <p:txBody>
          <a:bodyPr vert="horz" wrap="square" lIns="0" tIns="12700" rIns="0" bIns="0" rtlCol="0">
            <a:spAutoFit/>
          </a:bodyPr>
          <a:lstStyle/>
          <a:p>
            <a:pPr marL="12700">
              <a:lnSpc>
                <a:spcPct val="100000"/>
              </a:lnSpc>
              <a:spcBef>
                <a:spcPts val="100"/>
              </a:spcBef>
            </a:pPr>
            <a:r>
              <a:rPr sz="1050" spc="80" dirty="0">
                <a:latin typeface="Arial"/>
                <a:cs typeface="Arial"/>
              </a:rPr>
              <a:t>----Pelham</a:t>
            </a:r>
            <a:r>
              <a:rPr sz="1050" spc="245" dirty="0">
                <a:latin typeface="Arial"/>
                <a:cs typeface="Arial"/>
              </a:rPr>
              <a:t> </a:t>
            </a:r>
            <a:r>
              <a:rPr sz="1050" spc="80" dirty="0">
                <a:latin typeface="Arial"/>
                <a:cs typeface="Arial"/>
              </a:rPr>
              <a:t>Parkway----</a:t>
            </a:r>
            <a:endParaRPr sz="1050">
              <a:latin typeface="Arial"/>
              <a:cs typeface="Arial"/>
            </a:endParaRPr>
          </a:p>
          <a:p>
            <a:pPr marL="1185545">
              <a:lnSpc>
                <a:spcPct val="100000"/>
              </a:lnSpc>
              <a:spcBef>
                <a:spcPts val="15"/>
              </a:spcBef>
            </a:pPr>
            <a:r>
              <a:rPr sz="1050" spc="5" dirty="0">
                <a:latin typeface="Arial"/>
                <a:cs typeface="Arial"/>
              </a:rPr>
              <a:t>venue</a:t>
            </a:r>
            <a:endParaRPr sz="1050">
              <a:latin typeface="Arial"/>
              <a:cs typeface="Arial"/>
            </a:endParaRPr>
          </a:p>
        </p:txBody>
      </p:sp>
      <p:sp>
        <p:nvSpPr>
          <p:cNvPr id="24" name="object 24"/>
          <p:cNvSpPr txBox="1"/>
          <p:nvPr/>
        </p:nvSpPr>
        <p:spPr>
          <a:xfrm>
            <a:off x="3143654" y="8280907"/>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p:txBody>
      </p:sp>
      <p:sp>
        <p:nvSpPr>
          <p:cNvPr id="25" name="object 25"/>
          <p:cNvSpPr txBox="1"/>
          <p:nvPr/>
        </p:nvSpPr>
        <p:spPr>
          <a:xfrm>
            <a:off x="1457374" y="8442832"/>
            <a:ext cx="1565275" cy="833119"/>
          </a:xfrm>
          <a:prstGeom prst="rect">
            <a:avLst/>
          </a:prstGeom>
        </p:spPr>
        <p:txBody>
          <a:bodyPr vert="horz" wrap="square" lIns="0" tIns="12700" rIns="0" bIns="0" rtlCol="0">
            <a:spAutoFit/>
          </a:bodyPr>
          <a:lstStyle/>
          <a:p>
            <a:pPr marL="232410" indent="-220345">
              <a:lnSpc>
                <a:spcPct val="100000"/>
              </a:lnSpc>
              <a:spcBef>
                <a:spcPts val="100"/>
              </a:spcBef>
              <a:buAutoNum type="arabicPlain"/>
              <a:tabLst>
                <a:tab pos="232410" algn="l"/>
                <a:tab pos="233045" algn="l"/>
              </a:tabLst>
            </a:pPr>
            <a:r>
              <a:rPr sz="1050" spc="175" dirty="0">
                <a:latin typeface="Arial"/>
                <a:cs typeface="Arial"/>
              </a:rPr>
              <a:t>Italian</a:t>
            </a:r>
            <a:r>
              <a:rPr sz="1050" spc="240" dirty="0">
                <a:latin typeface="Arial"/>
                <a:cs typeface="Arial"/>
              </a:rPr>
              <a:t> </a:t>
            </a:r>
            <a:r>
              <a:rPr sz="1050" spc="60" dirty="0">
                <a:latin typeface="Arial"/>
                <a:cs typeface="Arial"/>
              </a:rPr>
              <a:t>Restaurant</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20" dirty="0">
                <a:latin typeface="Arial"/>
                <a:cs typeface="Arial"/>
              </a:rPr>
              <a:t> </a:t>
            </a:r>
            <a:r>
              <a:rPr sz="1050" spc="50" dirty="0">
                <a:latin typeface="Arial"/>
                <a:cs typeface="Arial"/>
              </a:rPr>
              <a:t>Place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5" dirty="0">
                <a:latin typeface="Arial"/>
                <a:cs typeface="Arial"/>
              </a:rPr>
              <a:t>Mexican</a:t>
            </a:r>
            <a:r>
              <a:rPr sz="1050" spc="250" dirty="0">
                <a:latin typeface="Arial"/>
                <a:cs typeface="Arial"/>
              </a:rPr>
              <a:t> </a:t>
            </a:r>
            <a:r>
              <a:rPr sz="1050" spc="60" dirty="0">
                <a:latin typeface="Arial"/>
                <a:cs typeface="Arial"/>
              </a:rPr>
              <a:t>Restaurant</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25" dirty="0">
                <a:latin typeface="Arial"/>
                <a:cs typeface="Arial"/>
              </a:rPr>
              <a:t>Bank</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80" dirty="0">
                <a:latin typeface="Arial"/>
                <a:cs typeface="Arial"/>
              </a:rPr>
              <a:t>Smoke </a:t>
            </a:r>
            <a:r>
              <a:rPr sz="1050" spc="5" dirty="0">
                <a:latin typeface="Arial"/>
                <a:cs typeface="Arial"/>
              </a:rPr>
              <a:t> </a:t>
            </a:r>
            <a:r>
              <a:rPr sz="1050" spc="-40" dirty="0">
                <a:latin typeface="Arial"/>
                <a:cs typeface="Arial"/>
              </a:rPr>
              <a:t>Shop</a:t>
            </a:r>
            <a:endParaRPr sz="1050">
              <a:latin typeface="Arial"/>
              <a:cs typeface="Aria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75" dirty="0"/>
              <a:t> </a:t>
            </a:r>
            <a:fld id="{81D60167-4931-47E6-BA6A-407CBD079E47}" type="slidenum">
              <a:rPr spc="-5" dirty="0"/>
              <a:t>118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345058"/>
            <a:ext cx="1418590" cy="185420"/>
          </a:xfrm>
          <a:prstGeom prst="rect">
            <a:avLst/>
          </a:prstGeom>
        </p:spPr>
        <p:txBody>
          <a:bodyPr vert="horz" wrap="square" lIns="0" tIns="12700" rIns="0" bIns="0" rtlCol="0">
            <a:spAutoFit/>
          </a:bodyPr>
          <a:lstStyle/>
          <a:p>
            <a:pPr marL="12700">
              <a:lnSpc>
                <a:spcPct val="100000"/>
              </a:lnSpc>
              <a:spcBef>
                <a:spcPts val="100"/>
              </a:spcBef>
            </a:pPr>
            <a:r>
              <a:rPr sz="1050" spc="160" dirty="0">
                <a:latin typeface="Arial"/>
                <a:cs typeface="Arial"/>
              </a:rPr>
              <a:t>----Port</a:t>
            </a:r>
            <a:r>
              <a:rPr sz="1050" spc="215" dirty="0">
                <a:latin typeface="Arial"/>
                <a:cs typeface="Arial"/>
              </a:rPr>
              <a:t> </a:t>
            </a:r>
            <a:r>
              <a:rPr sz="1050" spc="145" dirty="0">
                <a:latin typeface="Arial"/>
                <a:cs typeface="Arial"/>
              </a:rPr>
              <a:t>Morris----</a:t>
            </a:r>
            <a:endParaRPr sz="1050">
              <a:latin typeface="Arial"/>
              <a:cs typeface="Arial"/>
            </a:endParaRPr>
          </a:p>
        </p:txBody>
      </p:sp>
      <p:sp>
        <p:nvSpPr>
          <p:cNvPr id="5" name="object 5"/>
          <p:cNvSpPr txBox="1"/>
          <p:nvPr/>
        </p:nvSpPr>
        <p:spPr>
          <a:xfrm>
            <a:off x="1457374" y="506983"/>
            <a:ext cx="2078355" cy="995044"/>
          </a:xfrm>
          <a:prstGeom prst="rect">
            <a:avLst/>
          </a:prstGeom>
        </p:spPr>
        <p:txBody>
          <a:bodyPr vert="horz" wrap="square" lIns="0" tIns="12700" rIns="0" bIns="0" rtlCol="0">
            <a:spAutoFit/>
          </a:bodyPr>
          <a:lstStyle/>
          <a:p>
            <a:pPr marL="1698625">
              <a:lnSpc>
                <a:spcPct val="100000"/>
              </a:lnSpc>
              <a:spcBef>
                <a:spcPts val="100"/>
              </a:spcBef>
            </a:pPr>
            <a:r>
              <a:rPr sz="1050" spc="5" dirty="0">
                <a:latin typeface="Arial"/>
                <a:cs typeface="Arial"/>
              </a:rPr>
              <a:t>venue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20" dirty="0">
                <a:latin typeface="Arial"/>
                <a:cs typeface="Arial"/>
              </a:rPr>
              <a:t>Latin </a:t>
            </a:r>
            <a:r>
              <a:rPr sz="1050" spc="20" dirty="0">
                <a:latin typeface="Arial"/>
                <a:cs typeface="Arial"/>
              </a:rPr>
              <a:t>American</a:t>
            </a:r>
            <a:r>
              <a:rPr sz="1050" dirty="0">
                <a:latin typeface="Arial"/>
                <a:cs typeface="Arial"/>
              </a:rPr>
              <a:t> </a:t>
            </a:r>
            <a:r>
              <a:rPr sz="1050" spc="60" dirty="0">
                <a:latin typeface="Arial"/>
                <a:cs typeface="Arial"/>
              </a:rPr>
              <a:t>Restaurant</a:t>
            </a:r>
            <a:endParaRPr sz="1050">
              <a:latin typeface="Arial"/>
              <a:cs typeface="Arial"/>
            </a:endParaRPr>
          </a:p>
          <a:p>
            <a:pPr marL="452120" indent="-440055">
              <a:lnSpc>
                <a:spcPct val="100000"/>
              </a:lnSpc>
              <a:spcBef>
                <a:spcPts val="15"/>
              </a:spcBef>
              <a:buAutoNum type="arabicPlain"/>
              <a:tabLst>
                <a:tab pos="452120" algn="l"/>
                <a:tab pos="452755" algn="l"/>
              </a:tabLst>
            </a:pPr>
            <a:r>
              <a:rPr sz="1050" spc="110" dirty="0">
                <a:latin typeface="Arial"/>
                <a:cs typeface="Arial"/>
              </a:rPr>
              <a:t>Furniture </a:t>
            </a:r>
            <a:r>
              <a:rPr sz="1050" spc="285" dirty="0">
                <a:latin typeface="Arial"/>
                <a:cs typeface="Arial"/>
              </a:rPr>
              <a:t>/ </a:t>
            </a:r>
            <a:r>
              <a:rPr sz="1050" spc="-125" dirty="0">
                <a:latin typeface="Arial"/>
                <a:cs typeface="Arial"/>
              </a:rPr>
              <a:t>Home</a:t>
            </a:r>
            <a:r>
              <a:rPr sz="1050" spc="-35" dirty="0">
                <a:latin typeface="Arial"/>
                <a:cs typeface="Arial"/>
              </a:rPr>
              <a:t> </a:t>
            </a:r>
            <a:r>
              <a:rPr sz="1050" spc="75" dirty="0">
                <a:latin typeface="Arial"/>
                <a:cs typeface="Arial"/>
              </a:rPr>
              <a:t>Store</a:t>
            </a:r>
            <a:endParaRPr sz="1050">
              <a:latin typeface="Arial"/>
              <a:cs typeface="Arial"/>
            </a:endParaRPr>
          </a:p>
          <a:p>
            <a:pPr marL="1185545" indent="-1173480">
              <a:lnSpc>
                <a:spcPct val="100000"/>
              </a:lnSpc>
              <a:spcBef>
                <a:spcPts val="15"/>
              </a:spcBef>
              <a:buAutoNum type="arabicPlain"/>
              <a:tabLst>
                <a:tab pos="1185545" algn="l"/>
                <a:tab pos="1186180" algn="l"/>
              </a:tabLst>
            </a:pPr>
            <a:r>
              <a:rPr sz="1050" spc="-15" dirty="0">
                <a:latin typeface="Arial"/>
                <a:cs typeface="Arial"/>
              </a:rPr>
              <a:t>Cupcake</a:t>
            </a:r>
            <a:r>
              <a:rPr sz="1050" spc="200" dirty="0">
                <a:latin typeface="Arial"/>
                <a:cs typeface="Arial"/>
              </a:rPr>
              <a:t> </a:t>
            </a:r>
            <a:r>
              <a:rPr sz="1050" spc="-40" dirty="0">
                <a:latin typeface="Arial"/>
                <a:cs typeface="Arial"/>
              </a:rPr>
              <a:t>Shop</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25" dirty="0">
                <a:latin typeface="Arial"/>
                <a:cs typeface="Arial"/>
              </a:rPr>
              <a:t>Music</a:t>
            </a:r>
            <a:r>
              <a:rPr sz="1050" spc="200" dirty="0">
                <a:latin typeface="Arial"/>
                <a:cs typeface="Arial"/>
              </a:rPr>
              <a:t> </a:t>
            </a:r>
            <a:r>
              <a:rPr sz="1050" spc="-30" dirty="0">
                <a:latin typeface="Arial"/>
                <a:cs typeface="Arial"/>
              </a:rPr>
              <a:t>Venue</a:t>
            </a:r>
            <a:endParaRPr sz="1050">
              <a:latin typeface="Arial"/>
              <a:cs typeface="Arial"/>
            </a:endParaRPr>
          </a:p>
          <a:p>
            <a:pPr marL="1332230" indent="-1320165">
              <a:lnSpc>
                <a:spcPct val="100000"/>
              </a:lnSpc>
              <a:spcBef>
                <a:spcPts val="15"/>
              </a:spcBef>
              <a:buAutoNum type="arabicPlain"/>
              <a:tabLst>
                <a:tab pos="1332230" algn="l"/>
                <a:tab pos="1332865" algn="l"/>
              </a:tabLst>
            </a:pPr>
            <a:r>
              <a:rPr sz="1050" spc="60" dirty="0">
                <a:latin typeface="Arial"/>
                <a:cs typeface="Arial"/>
              </a:rPr>
              <a:t>Restaurant</a:t>
            </a:r>
            <a:endParaRPr sz="1050">
              <a:latin typeface="Arial"/>
              <a:cs typeface="Arial"/>
            </a:endParaRPr>
          </a:p>
        </p:txBody>
      </p:sp>
      <p:sp>
        <p:nvSpPr>
          <p:cNvPr id="6" name="object 6"/>
          <p:cNvSpPr txBox="1"/>
          <p:nvPr/>
        </p:nvSpPr>
        <p:spPr>
          <a:xfrm>
            <a:off x="3656869" y="50698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0.13</a:t>
            </a:r>
            <a:endParaRPr sz="1050">
              <a:latin typeface="Arial"/>
              <a:cs typeface="Arial"/>
            </a:endParaRPr>
          </a:p>
          <a:p>
            <a:pPr marL="12700">
              <a:lnSpc>
                <a:spcPct val="100000"/>
              </a:lnSpc>
              <a:spcBef>
                <a:spcPts val="15"/>
              </a:spcBef>
            </a:pPr>
            <a:r>
              <a:rPr sz="1050" spc="65" dirty="0">
                <a:latin typeface="Arial"/>
                <a:cs typeface="Arial"/>
              </a:rPr>
              <a:t>0.13</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a:p>
            <a:pPr marL="12700">
              <a:lnSpc>
                <a:spcPct val="100000"/>
              </a:lnSpc>
              <a:spcBef>
                <a:spcPts val="15"/>
              </a:spcBef>
            </a:pPr>
            <a:r>
              <a:rPr sz="1050" spc="65" dirty="0">
                <a:latin typeface="Arial"/>
                <a:cs typeface="Arial"/>
              </a:rPr>
              <a:t>0.07</a:t>
            </a:r>
            <a:endParaRPr sz="1050">
              <a:latin typeface="Arial"/>
              <a:cs typeface="Arial"/>
            </a:endParaRPr>
          </a:p>
        </p:txBody>
      </p:sp>
      <p:sp>
        <p:nvSpPr>
          <p:cNvPr id="7" name="object 7"/>
          <p:cNvSpPr txBox="1"/>
          <p:nvPr/>
        </p:nvSpPr>
        <p:spPr>
          <a:xfrm>
            <a:off x="1457374" y="1802383"/>
            <a:ext cx="1492250" cy="1156970"/>
          </a:xfrm>
          <a:prstGeom prst="rect">
            <a:avLst/>
          </a:prstGeom>
        </p:spPr>
        <p:txBody>
          <a:bodyPr vert="horz" wrap="square" lIns="0" tIns="12700" rIns="0" bIns="0" rtlCol="0">
            <a:spAutoFit/>
          </a:bodyPr>
          <a:lstStyle/>
          <a:p>
            <a:pPr marL="12700">
              <a:lnSpc>
                <a:spcPct val="100000"/>
              </a:lnSpc>
              <a:spcBef>
                <a:spcPts val="100"/>
              </a:spcBef>
            </a:pPr>
            <a:r>
              <a:rPr sz="1050" spc="150" dirty="0">
                <a:latin typeface="Arial"/>
                <a:cs typeface="Arial"/>
              </a:rPr>
              <a:t>----Riverdale----</a:t>
            </a:r>
            <a:endParaRPr sz="1050">
              <a:latin typeface="Arial"/>
              <a:cs typeface="Arial"/>
            </a:endParaRPr>
          </a:p>
          <a:p>
            <a:pPr marL="672465">
              <a:lnSpc>
                <a:spcPct val="100000"/>
              </a:lnSpc>
              <a:spcBef>
                <a:spcPts val="15"/>
              </a:spcBef>
              <a:tabLst>
                <a:tab pos="1185545" algn="l"/>
              </a:tabLst>
            </a:pPr>
            <a:r>
              <a:rPr sz="1050" spc="5" dirty="0">
                <a:latin typeface="Arial"/>
                <a:cs typeface="Arial"/>
              </a:rPr>
              <a:t>venue	</a:t>
            </a:r>
            <a:r>
              <a:rPr sz="1050" spc="125" dirty="0">
                <a:latin typeface="Arial"/>
                <a:cs typeface="Arial"/>
              </a:rPr>
              <a:t>freq</a:t>
            </a:r>
            <a:endParaRPr sz="1050">
              <a:latin typeface="Arial"/>
              <a:cs typeface="Arial"/>
            </a:endParaRPr>
          </a:p>
          <a:p>
            <a:pPr marL="745490" indent="-733425">
              <a:lnSpc>
                <a:spcPct val="100000"/>
              </a:lnSpc>
              <a:spcBef>
                <a:spcPts val="15"/>
              </a:spcBef>
              <a:buAutoNum type="arabicPlain"/>
              <a:tabLst>
                <a:tab pos="745490" algn="l"/>
                <a:tab pos="746125" algn="l"/>
                <a:tab pos="1258570" algn="l"/>
              </a:tabLst>
            </a:pPr>
            <a:r>
              <a:rPr sz="1050" spc="35" dirty="0">
                <a:latin typeface="Arial"/>
                <a:cs typeface="Arial"/>
              </a:rPr>
              <a:t>Park	</a:t>
            </a:r>
            <a:r>
              <a:rPr sz="1050" spc="90" dirty="0">
                <a:latin typeface="Arial"/>
                <a:cs typeface="Arial"/>
              </a:rPr>
              <a:t>0.2</a:t>
            </a:r>
            <a:endParaRPr sz="1050">
              <a:latin typeface="Arial"/>
              <a:cs typeface="Arial"/>
            </a:endParaRPr>
          </a:p>
          <a:p>
            <a:pPr marL="305435" indent="-293370">
              <a:lnSpc>
                <a:spcPct val="100000"/>
              </a:lnSpc>
              <a:spcBef>
                <a:spcPts val="15"/>
              </a:spcBef>
              <a:buAutoNum type="arabicPlain"/>
              <a:tabLst>
                <a:tab pos="305435" algn="l"/>
                <a:tab pos="306070" algn="l"/>
                <a:tab pos="1258570" algn="l"/>
              </a:tabLst>
            </a:pPr>
            <a:r>
              <a:rPr sz="1050" spc="-25" dirty="0">
                <a:latin typeface="Arial"/>
                <a:cs typeface="Arial"/>
              </a:rPr>
              <a:t>Food </a:t>
            </a:r>
            <a:r>
              <a:rPr sz="1050" spc="-10" dirty="0">
                <a:latin typeface="Arial"/>
                <a:cs typeface="Arial"/>
              </a:rPr>
              <a:t> </a:t>
            </a:r>
            <a:r>
              <a:rPr sz="1050" spc="50" dirty="0">
                <a:latin typeface="Arial"/>
                <a:cs typeface="Arial"/>
              </a:rPr>
              <a:t>Truck</a:t>
            </a:r>
            <a:r>
              <a:rPr sz="1050" dirty="0">
                <a:latin typeface="Arial"/>
                <a:cs typeface="Arial"/>
              </a:rPr>
              <a:t>	</a:t>
            </a:r>
            <a:r>
              <a:rPr sz="1050" spc="90" dirty="0">
                <a:latin typeface="Arial"/>
                <a:cs typeface="Arial"/>
              </a:rPr>
              <a:t>0.1</a:t>
            </a:r>
            <a:endParaRPr sz="1050">
              <a:latin typeface="Arial"/>
              <a:cs typeface="Arial"/>
            </a:endParaRPr>
          </a:p>
          <a:p>
            <a:pPr marL="672465" indent="-660400">
              <a:lnSpc>
                <a:spcPct val="100000"/>
              </a:lnSpc>
              <a:spcBef>
                <a:spcPts val="15"/>
              </a:spcBef>
              <a:buAutoNum type="arabicPlain"/>
              <a:tabLst>
                <a:tab pos="672465" algn="l"/>
                <a:tab pos="673100" algn="l"/>
                <a:tab pos="1258570" algn="l"/>
              </a:tabLst>
            </a:pPr>
            <a:r>
              <a:rPr sz="1050" spc="50" dirty="0">
                <a:latin typeface="Arial"/>
                <a:cs typeface="Arial"/>
              </a:rPr>
              <a:t>Plaza	</a:t>
            </a:r>
            <a:r>
              <a:rPr sz="1050" spc="90" dirty="0">
                <a:latin typeface="Arial"/>
                <a:cs typeface="Arial"/>
              </a:rPr>
              <a:t>0.1</a:t>
            </a:r>
            <a:endParaRPr sz="1050">
              <a:latin typeface="Arial"/>
              <a:cs typeface="Arial"/>
            </a:endParaRPr>
          </a:p>
          <a:p>
            <a:pPr marL="305435" indent="-293370">
              <a:lnSpc>
                <a:spcPct val="100000"/>
              </a:lnSpc>
              <a:spcBef>
                <a:spcPts val="15"/>
              </a:spcBef>
              <a:buAutoNum type="arabicPlain"/>
              <a:tabLst>
                <a:tab pos="305435" algn="l"/>
                <a:tab pos="306070" algn="l"/>
                <a:tab pos="1258570" algn="l"/>
              </a:tabLst>
            </a:pPr>
            <a:r>
              <a:rPr sz="1050" spc="45" dirty="0">
                <a:latin typeface="Arial"/>
                <a:cs typeface="Arial"/>
              </a:rPr>
              <a:t>Playground	</a:t>
            </a:r>
            <a:r>
              <a:rPr sz="1050" spc="90" dirty="0">
                <a:latin typeface="Arial"/>
                <a:cs typeface="Arial"/>
              </a:rPr>
              <a:t>0.1</a:t>
            </a:r>
            <a:endParaRPr sz="1050">
              <a:latin typeface="Arial"/>
              <a:cs typeface="Arial"/>
            </a:endParaRPr>
          </a:p>
          <a:p>
            <a:pPr marL="232410" indent="-220345">
              <a:lnSpc>
                <a:spcPct val="100000"/>
              </a:lnSpc>
              <a:spcBef>
                <a:spcPts val="15"/>
              </a:spcBef>
              <a:buAutoNum type="arabicPlain"/>
              <a:tabLst>
                <a:tab pos="232410" algn="l"/>
                <a:tab pos="233045" algn="l"/>
                <a:tab pos="1258570" algn="l"/>
              </a:tabLst>
            </a:pPr>
            <a:r>
              <a:rPr sz="1050" spc="-30" dirty="0">
                <a:latin typeface="Arial"/>
                <a:cs typeface="Arial"/>
              </a:rPr>
              <a:t>Bus </a:t>
            </a:r>
            <a:r>
              <a:rPr sz="1050" spc="-10" dirty="0">
                <a:latin typeface="Arial"/>
                <a:cs typeface="Arial"/>
              </a:rPr>
              <a:t> </a:t>
            </a:r>
            <a:r>
              <a:rPr sz="1050" spc="110" dirty="0">
                <a:latin typeface="Arial"/>
                <a:cs typeface="Arial"/>
              </a:rPr>
              <a:t>Station</a:t>
            </a:r>
            <a:r>
              <a:rPr sz="1050" dirty="0">
                <a:latin typeface="Arial"/>
                <a:cs typeface="Arial"/>
              </a:rPr>
              <a:t>	</a:t>
            </a:r>
            <a:r>
              <a:rPr sz="1050" spc="90" dirty="0">
                <a:latin typeface="Arial"/>
                <a:cs typeface="Arial"/>
              </a:rPr>
              <a:t>0.1</a:t>
            </a:r>
            <a:endParaRPr sz="1050">
              <a:latin typeface="Arial"/>
              <a:cs typeface="Arial"/>
            </a:endParaRPr>
          </a:p>
        </p:txBody>
      </p:sp>
      <p:sp>
        <p:nvSpPr>
          <p:cNvPr id="8" name="object 8"/>
          <p:cNvSpPr txBox="1"/>
          <p:nvPr/>
        </p:nvSpPr>
        <p:spPr>
          <a:xfrm>
            <a:off x="1457374" y="3259708"/>
            <a:ext cx="1565275" cy="347345"/>
          </a:xfrm>
          <a:prstGeom prst="rect">
            <a:avLst/>
          </a:prstGeom>
        </p:spPr>
        <p:txBody>
          <a:bodyPr vert="horz" wrap="square" lIns="0" tIns="12700" rIns="0" bIns="0" rtlCol="0">
            <a:spAutoFit/>
          </a:bodyPr>
          <a:lstStyle/>
          <a:p>
            <a:pPr marR="5080" algn="r">
              <a:lnSpc>
                <a:spcPct val="100000"/>
              </a:lnSpc>
              <a:spcBef>
                <a:spcPts val="100"/>
              </a:spcBef>
            </a:pPr>
            <a:r>
              <a:rPr sz="1050" spc="160" dirty="0">
                <a:latin typeface="Arial"/>
                <a:cs typeface="Arial"/>
              </a:rPr>
              <a:t>----Schuylerville----</a:t>
            </a:r>
            <a:endParaRPr sz="1050">
              <a:latin typeface="Arial"/>
              <a:cs typeface="Arial"/>
            </a:endParaRPr>
          </a:p>
          <a:p>
            <a:pPr marR="5080" algn="r">
              <a:lnSpc>
                <a:spcPct val="100000"/>
              </a:lnSpc>
              <a:spcBef>
                <a:spcPts val="15"/>
              </a:spcBef>
            </a:pPr>
            <a:r>
              <a:rPr sz="1050" spc="5" dirty="0">
                <a:latin typeface="Arial"/>
                <a:cs typeface="Arial"/>
              </a:rPr>
              <a:t>venue</a:t>
            </a:r>
            <a:endParaRPr sz="1050">
              <a:latin typeface="Arial"/>
              <a:cs typeface="Arial"/>
            </a:endParaRPr>
          </a:p>
        </p:txBody>
      </p:sp>
      <p:sp>
        <p:nvSpPr>
          <p:cNvPr id="9" name="object 9"/>
          <p:cNvSpPr txBox="1"/>
          <p:nvPr/>
        </p:nvSpPr>
        <p:spPr>
          <a:xfrm>
            <a:off x="3143654" y="3421634"/>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0.12</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10" name="object 10"/>
          <p:cNvSpPr txBox="1"/>
          <p:nvPr/>
        </p:nvSpPr>
        <p:spPr>
          <a:xfrm>
            <a:off x="1457374" y="3583559"/>
            <a:ext cx="1565275" cy="833119"/>
          </a:xfrm>
          <a:prstGeom prst="rect">
            <a:avLst/>
          </a:prstGeom>
        </p:spPr>
        <p:txBody>
          <a:bodyPr vert="horz" wrap="square" lIns="0" tIns="12700" rIns="0" bIns="0" rtlCol="0">
            <a:spAutoFit/>
          </a:bodyPr>
          <a:lstStyle/>
          <a:p>
            <a:pPr marL="1185545" indent="-1173480">
              <a:lnSpc>
                <a:spcPct val="100000"/>
              </a:lnSpc>
              <a:spcBef>
                <a:spcPts val="100"/>
              </a:spcBef>
              <a:buAutoNum type="arabicPlain"/>
              <a:tabLst>
                <a:tab pos="1185545" algn="l"/>
                <a:tab pos="1186180" algn="l"/>
              </a:tabLst>
            </a:pPr>
            <a:r>
              <a:rPr sz="1050" spc="75" dirty="0">
                <a:latin typeface="Arial"/>
                <a:cs typeface="Arial"/>
              </a:rPr>
              <a:t>Diner</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5" dirty="0">
                <a:latin typeface="Arial"/>
                <a:cs typeface="Arial"/>
              </a:rPr>
              <a:t>Mexican</a:t>
            </a:r>
            <a:r>
              <a:rPr sz="1050" spc="250" dirty="0">
                <a:latin typeface="Arial"/>
                <a:cs typeface="Arial"/>
              </a:rPr>
              <a:t> </a:t>
            </a:r>
            <a:r>
              <a:rPr sz="1050" spc="60" dirty="0">
                <a:latin typeface="Arial"/>
                <a:cs typeface="Arial"/>
              </a:rPr>
              <a:t>Restaurant</a:t>
            </a:r>
            <a:endParaRPr sz="1050">
              <a:latin typeface="Arial"/>
              <a:cs typeface="Arial"/>
            </a:endParaRPr>
          </a:p>
          <a:p>
            <a:pPr marL="965200" indent="-953135">
              <a:lnSpc>
                <a:spcPct val="100000"/>
              </a:lnSpc>
              <a:spcBef>
                <a:spcPts val="15"/>
              </a:spcBef>
              <a:buAutoNum type="arabicPlain"/>
              <a:tabLst>
                <a:tab pos="965200" algn="l"/>
                <a:tab pos="965835" algn="l"/>
              </a:tabLst>
            </a:pPr>
            <a:r>
              <a:rPr sz="1050" spc="-15" dirty="0">
                <a:latin typeface="Arial"/>
                <a:cs typeface="Arial"/>
              </a:rPr>
              <a:t>Pharmacy</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30" dirty="0">
                <a:latin typeface="Arial"/>
                <a:cs typeface="Arial"/>
              </a:rPr>
              <a:t>Hookah</a:t>
            </a:r>
            <a:r>
              <a:rPr sz="1050" spc="210" dirty="0">
                <a:latin typeface="Arial"/>
                <a:cs typeface="Arial"/>
              </a:rPr>
              <a:t> </a:t>
            </a:r>
            <a:r>
              <a:rPr sz="1050" spc="30" dirty="0">
                <a:latin typeface="Arial"/>
                <a:cs typeface="Arial"/>
              </a:rPr>
              <a:t>Bar</a:t>
            </a:r>
            <a:endParaRPr sz="1050">
              <a:latin typeface="Arial"/>
              <a:cs typeface="Arial"/>
            </a:endParaRPr>
          </a:p>
        </p:txBody>
      </p:sp>
      <p:sp>
        <p:nvSpPr>
          <p:cNvPr id="11" name="object 11"/>
          <p:cNvSpPr txBox="1"/>
          <p:nvPr/>
        </p:nvSpPr>
        <p:spPr>
          <a:xfrm>
            <a:off x="1457374" y="4717034"/>
            <a:ext cx="1638935" cy="347345"/>
          </a:xfrm>
          <a:prstGeom prst="rect">
            <a:avLst/>
          </a:prstGeom>
        </p:spPr>
        <p:txBody>
          <a:bodyPr vert="horz" wrap="square" lIns="0" tIns="12700" rIns="0" bIns="0" rtlCol="0">
            <a:spAutoFit/>
          </a:bodyPr>
          <a:lstStyle/>
          <a:p>
            <a:pPr marL="12700">
              <a:lnSpc>
                <a:spcPct val="100000"/>
              </a:lnSpc>
              <a:spcBef>
                <a:spcPts val="100"/>
              </a:spcBef>
            </a:pPr>
            <a:r>
              <a:rPr sz="1050" spc="110" dirty="0">
                <a:latin typeface="Arial"/>
                <a:cs typeface="Arial"/>
              </a:rPr>
              <a:t>----Soundview----</a:t>
            </a:r>
            <a:endParaRPr sz="1050">
              <a:latin typeface="Arial"/>
              <a:cs typeface="Arial"/>
            </a:endParaRPr>
          </a:p>
          <a:p>
            <a:pPr marL="1258570">
              <a:lnSpc>
                <a:spcPct val="100000"/>
              </a:lnSpc>
              <a:spcBef>
                <a:spcPts val="15"/>
              </a:spcBef>
            </a:pPr>
            <a:r>
              <a:rPr sz="1050" spc="5" dirty="0">
                <a:latin typeface="Arial"/>
                <a:cs typeface="Arial"/>
              </a:rPr>
              <a:t>venue</a:t>
            </a:r>
            <a:endParaRPr sz="1050">
              <a:latin typeface="Arial"/>
              <a:cs typeface="Arial"/>
            </a:endParaRPr>
          </a:p>
        </p:txBody>
      </p:sp>
      <p:sp>
        <p:nvSpPr>
          <p:cNvPr id="12" name="object 12"/>
          <p:cNvSpPr txBox="1"/>
          <p:nvPr/>
        </p:nvSpPr>
        <p:spPr>
          <a:xfrm>
            <a:off x="3216971" y="4878959"/>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0.19</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13" name="object 13"/>
          <p:cNvSpPr txBox="1"/>
          <p:nvPr/>
        </p:nvSpPr>
        <p:spPr>
          <a:xfrm>
            <a:off x="1457374" y="5040884"/>
            <a:ext cx="1638935" cy="833119"/>
          </a:xfrm>
          <a:prstGeom prst="rect">
            <a:avLst/>
          </a:prstGeom>
        </p:spPr>
        <p:txBody>
          <a:bodyPr vert="horz" wrap="square" lIns="0" tIns="12700" rIns="0" bIns="0" rtlCol="0">
            <a:spAutoFit/>
          </a:bodyPr>
          <a:lstStyle/>
          <a:p>
            <a:pPr marL="305435" indent="-293370">
              <a:lnSpc>
                <a:spcPct val="100000"/>
              </a:lnSpc>
              <a:spcBef>
                <a:spcPts val="100"/>
              </a:spcBef>
              <a:buAutoNum type="arabicPlain"/>
              <a:tabLst>
                <a:tab pos="305435" algn="l"/>
                <a:tab pos="306070" algn="l"/>
              </a:tabLst>
            </a:pPr>
            <a:r>
              <a:rPr sz="1050" spc="25" dirty="0">
                <a:latin typeface="Arial"/>
                <a:cs typeface="Arial"/>
              </a:rPr>
              <a:t>Chinese</a:t>
            </a:r>
            <a:r>
              <a:rPr sz="1050" spc="240" dirty="0">
                <a:latin typeface="Arial"/>
                <a:cs typeface="Arial"/>
              </a:rPr>
              <a:t> </a:t>
            </a:r>
            <a:r>
              <a:rPr sz="1050" spc="60" dirty="0">
                <a:latin typeface="Arial"/>
                <a:cs typeface="Arial"/>
              </a:rPr>
              <a:t>Restaurant</a:t>
            </a:r>
            <a:endParaRPr sz="1050">
              <a:latin typeface="Arial"/>
              <a:cs typeface="Arial"/>
            </a:endParaRPr>
          </a:p>
          <a:p>
            <a:pPr marL="1038860" indent="-1026794">
              <a:lnSpc>
                <a:spcPct val="100000"/>
              </a:lnSpc>
              <a:spcBef>
                <a:spcPts val="15"/>
              </a:spcBef>
              <a:buAutoNum type="arabicPlain"/>
              <a:tabLst>
                <a:tab pos="1038860" algn="l"/>
                <a:tab pos="1039494" algn="l"/>
              </a:tabLst>
            </a:pPr>
            <a:r>
              <a:rPr sz="1050" spc="-15" dirty="0">
                <a:latin typeface="Arial"/>
                <a:cs typeface="Arial"/>
              </a:rPr>
              <a:t>Pharmacy</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95" dirty="0">
                <a:latin typeface="Arial"/>
                <a:cs typeface="Arial"/>
              </a:rPr>
              <a:t>Fried </a:t>
            </a:r>
            <a:r>
              <a:rPr sz="1050" spc="35" dirty="0">
                <a:latin typeface="Arial"/>
                <a:cs typeface="Arial"/>
              </a:rPr>
              <a:t>Chicken</a:t>
            </a:r>
            <a:r>
              <a:rPr sz="1050" spc="25" dirty="0">
                <a:latin typeface="Arial"/>
                <a:cs typeface="Arial"/>
              </a:rPr>
              <a:t> </a:t>
            </a:r>
            <a:r>
              <a:rPr sz="1050" spc="130" dirty="0">
                <a:latin typeface="Arial"/>
                <a:cs typeface="Arial"/>
              </a:rPr>
              <a:t>Joint</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65" dirty="0">
                <a:latin typeface="Arial"/>
                <a:cs typeface="Arial"/>
              </a:rPr>
              <a:t>Discount</a:t>
            </a:r>
            <a:r>
              <a:rPr sz="1050" spc="195" dirty="0">
                <a:latin typeface="Arial"/>
                <a:cs typeface="Arial"/>
              </a:rPr>
              <a:t> </a:t>
            </a:r>
            <a:r>
              <a:rPr sz="1050" spc="75" dirty="0">
                <a:latin typeface="Arial"/>
                <a:cs typeface="Arial"/>
              </a:rPr>
              <a:t>Store</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p:txBody>
      </p:sp>
      <p:sp>
        <p:nvSpPr>
          <p:cNvPr id="14" name="object 14"/>
          <p:cNvSpPr txBox="1"/>
          <p:nvPr/>
        </p:nvSpPr>
        <p:spPr>
          <a:xfrm>
            <a:off x="1457374" y="6174359"/>
            <a:ext cx="1711960" cy="347345"/>
          </a:xfrm>
          <a:prstGeom prst="rect">
            <a:avLst/>
          </a:prstGeom>
        </p:spPr>
        <p:txBody>
          <a:bodyPr vert="horz" wrap="square" lIns="0" tIns="12700" rIns="0" bIns="0" rtlCol="0">
            <a:spAutoFit/>
          </a:bodyPr>
          <a:lstStyle/>
          <a:p>
            <a:pPr marL="12700">
              <a:lnSpc>
                <a:spcPct val="100000"/>
              </a:lnSpc>
              <a:spcBef>
                <a:spcPts val="100"/>
              </a:spcBef>
            </a:pPr>
            <a:r>
              <a:rPr sz="1050" spc="95" dirty="0">
                <a:latin typeface="Arial"/>
                <a:cs typeface="Arial"/>
              </a:rPr>
              <a:t>----Spuyten</a:t>
            </a:r>
            <a:r>
              <a:rPr sz="1050" spc="265" dirty="0">
                <a:latin typeface="Arial"/>
                <a:cs typeface="Arial"/>
              </a:rPr>
              <a:t> </a:t>
            </a:r>
            <a:r>
              <a:rPr sz="1050" spc="150" dirty="0">
                <a:latin typeface="Arial"/>
                <a:cs typeface="Arial"/>
              </a:rPr>
              <a:t>Duyvil----</a:t>
            </a:r>
            <a:endParaRPr sz="1050">
              <a:latin typeface="Arial"/>
              <a:cs typeface="Arial"/>
            </a:endParaRPr>
          </a:p>
          <a:p>
            <a:pPr marL="1332230">
              <a:lnSpc>
                <a:spcPct val="100000"/>
              </a:lnSpc>
              <a:spcBef>
                <a:spcPts val="15"/>
              </a:spcBef>
            </a:pPr>
            <a:r>
              <a:rPr sz="1050" spc="5" dirty="0">
                <a:latin typeface="Arial"/>
                <a:cs typeface="Arial"/>
              </a:rPr>
              <a:t>venue</a:t>
            </a:r>
            <a:endParaRPr sz="1050">
              <a:latin typeface="Arial"/>
              <a:cs typeface="Arial"/>
            </a:endParaRPr>
          </a:p>
        </p:txBody>
      </p:sp>
      <p:sp>
        <p:nvSpPr>
          <p:cNvPr id="15" name="object 15"/>
          <p:cNvSpPr txBox="1"/>
          <p:nvPr/>
        </p:nvSpPr>
        <p:spPr>
          <a:xfrm>
            <a:off x="3290287" y="6336284"/>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p:txBody>
      </p:sp>
      <p:sp>
        <p:nvSpPr>
          <p:cNvPr id="16" name="object 16"/>
          <p:cNvSpPr txBox="1"/>
          <p:nvPr/>
        </p:nvSpPr>
        <p:spPr>
          <a:xfrm>
            <a:off x="1457374" y="6498209"/>
            <a:ext cx="1711960" cy="833119"/>
          </a:xfrm>
          <a:prstGeom prst="rect">
            <a:avLst/>
          </a:prstGeom>
        </p:spPr>
        <p:txBody>
          <a:bodyPr vert="horz" wrap="square" lIns="0" tIns="12700" rIns="0" bIns="0" rtlCol="0">
            <a:spAutoFit/>
          </a:bodyPr>
          <a:lstStyle/>
          <a:p>
            <a:pPr marL="819150" indent="-807085">
              <a:lnSpc>
                <a:spcPct val="100000"/>
              </a:lnSpc>
              <a:spcBef>
                <a:spcPts val="100"/>
              </a:spcBef>
              <a:buAutoNum type="arabicPlain"/>
              <a:tabLst>
                <a:tab pos="818515" algn="l"/>
                <a:tab pos="819785" algn="l"/>
              </a:tabLst>
            </a:pPr>
            <a:r>
              <a:rPr sz="1050" spc="125" dirty="0">
                <a:latin typeface="Arial"/>
                <a:cs typeface="Arial"/>
              </a:rPr>
              <a:t>Intersection</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65" dirty="0">
                <a:latin typeface="Arial"/>
                <a:cs typeface="Arial"/>
              </a:rPr>
              <a:t>Thai</a:t>
            </a:r>
            <a:r>
              <a:rPr sz="1050" spc="229" dirty="0">
                <a:latin typeface="Arial"/>
                <a:cs typeface="Arial"/>
              </a:rPr>
              <a:t> </a:t>
            </a:r>
            <a:r>
              <a:rPr sz="1050" spc="60" dirty="0">
                <a:latin typeface="Arial"/>
                <a:cs typeface="Arial"/>
              </a:rPr>
              <a:t>Restaurant</a:t>
            </a:r>
            <a:endParaRPr sz="1050">
              <a:latin typeface="Arial"/>
              <a:cs typeface="Arial"/>
            </a:endParaRPr>
          </a:p>
          <a:p>
            <a:pPr marL="1111885" indent="-1099820">
              <a:lnSpc>
                <a:spcPct val="100000"/>
              </a:lnSpc>
              <a:spcBef>
                <a:spcPts val="15"/>
              </a:spcBef>
              <a:buAutoNum type="arabicPlain"/>
              <a:tabLst>
                <a:tab pos="1111885" algn="l"/>
                <a:tab pos="1112520" algn="l"/>
              </a:tabLst>
            </a:pPr>
            <a:r>
              <a:rPr sz="1050" spc="-15" dirty="0">
                <a:latin typeface="Arial"/>
                <a:cs typeface="Arial"/>
              </a:rPr>
              <a:t>Pharmacy</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50" dirty="0">
                <a:latin typeface="Arial"/>
                <a:cs typeface="Arial"/>
              </a:rPr>
              <a:t>Scenic</a:t>
            </a:r>
            <a:r>
              <a:rPr sz="1050" spc="215" dirty="0">
                <a:latin typeface="Arial"/>
                <a:cs typeface="Arial"/>
              </a:rPr>
              <a:t> </a:t>
            </a:r>
            <a:r>
              <a:rPr sz="1050" spc="40" dirty="0">
                <a:latin typeface="Arial"/>
                <a:cs typeface="Arial"/>
              </a:rPr>
              <a:t>Lookout</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5" dirty="0">
                <a:latin typeface="Arial"/>
                <a:cs typeface="Arial"/>
              </a:rPr>
              <a:t>Fast </a:t>
            </a:r>
            <a:r>
              <a:rPr sz="1050" spc="-25" dirty="0">
                <a:latin typeface="Arial"/>
                <a:cs typeface="Arial"/>
              </a:rPr>
              <a:t>Food</a:t>
            </a:r>
            <a:r>
              <a:rPr sz="1050" spc="105" dirty="0">
                <a:latin typeface="Arial"/>
                <a:cs typeface="Arial"/>
              </a:rPr>
              <a:t> </a:t>
            </a:r>
            <a:r>
              <a:rPr sz="1050" spc="60" dirty="0">
                <a:latin typeface="Arial"/>
                <a:cs typeface="Arial"/>
              </a:rPr>
              <a:t>Restaurant</a:t>
            </a:r>
            <a:endParaRPr sz="1050">
              <a:latin typeface="Arial"/>
              <a:cs typeface="Arial"/>
            </a:endParaRPr>
          </a:p>
        </p:txBody>
      </p:sp>
      <p:sp>
        <p:nvSpPr>
          <p:cNvPr id="17" name="object 17"/>
          <p:cNvSpPr txBox="1"/>
          <p:nvPr/>
        </p:nvSpPr>
        <p:spPr>
          <a:xfrm>
            <a:off x="1457374" y="7955533"/>
            <a:ext cx="1638935" cy="833119"/>
          </a:xfrm>
          <a:prstGeom prst="rect">
            <a:avLst/>
          </a:prstGeom>
        </p:spPr>
        <p:txBody>
          <a:bodyPr vert="horz" wrap="square" lIns="0" tIns="12700" rIns="0" bIns="0" rtlCol="0">
            <a:spAutoFit/>
          </a:bodyPr>
          <a:lstStyle/>
          <a:p>
            <a:pPr marL="819150" indent="-807085">
              <a:lnSpc>
                <a:spcPct val="100000"/>
              </a:lnSpc>
              <a:spcBef>
                <a:spcPts val="100"/>
              </a:spcBef>
              <a:buAutoNum type="arabicPlain"/>
              <a:tabLst>
                <a:tab pos="818515" algn="l"/>
                <a:tab pos="819785" algn="l"/>
              </a:tabLst>
            </a:pPr>
            <a:r>
              <a:rPr sz="1050" spc="60" dirty="0">
                <a:latin typeface="Arial"/>
                <a:cs typeface="Arial"/>
              </a:rPr>
              <a:t>Coffee</a:t>
            </a:r>
            <a:r>
              <a:rPr sz="1050" spc="204" dirty="0">
                <a:latin typeface="Arial"/>
                <a:cs typeface="Arial"/>
              </a:rPr>
              <a:t> </a:t>
            </a:r>
            <a:r>
              <a:rPr sz="1050" spc="-40" dirty="0">
                <a:latin typeface="Arial"/>
                <a:cs typeface="Arial"/>
              </a:rPr>
              <a:t>Shop</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20" dirty="0">
                <a:latin typeface="Arial"/>
                <a:cs typeface="Arial"/>
              </a:rPr>
              <a:t>American</a:t>
            </a:r>
            <a:r>
              <a:rPr sz="1050" spc="245" dirty="0">
                <a:latin typeface="Arial"/>
                <a:cs typeface="Arial"/>
              </a:rPr>
              <a:t> </a:t>
            </a:r>
            <a:r>
              <a:rPr sz="1050" spc="60" dirty="0">
                <a:latin typeface="Arial"/>
                <a:cs typeface="Arial"/>
              </a:rPr>
              <a:t>Restaurant</a:t>
            </a:r>
            <a:endParaRPr sz="1050">
              <a:latin typeface="Arial"/>
              <a:cs typeface="Arial"/>
            </a:endParaRPr>
          </a:p>
          <a:p>
            <a:pPr marL="598805" indent="-586740">
              <a:lnSpc>
                <a:spcPct val="100000"/>
              </a:lnSpc>
              <a:spcBef>
                <a:spcPts val="15"/>
              </a:spcBef>
              <a:buAutoNum type="arabicPlain"/>
              <a:tabLst>
                <a:tab pos="598805" algn="l"/>
                <a:tab pos="599440" algn="l"/>
              </a:tabLst>
            </a:pPr>
            <a:r>
              <a:rPr sz="1050" spc="70" dirty="0">
                <a:latin typeface="Arial"/>
                <a:cs typeface="Arial"/>
              </a:rPr>
              <a:t>Baseball</a:t>
            </a:r>
            <a:r>
              <a:rPr sz="1050" spc="229" dirty="0">
                <a:latin typeface="Arial"/>
                <a:cs typeface="Arial"/>
              </a:rPr>
              <a:t> </a:t>
            </a:r>
            <a:r>
              <a:rPr sz="1050" spc="120" dirty="0">
                <a:latin typeface="Arial"/>
                <a:cs typeface="Arial"/>
              </a:rPr>
              <a:t>Field</a:t>
            </a:r>
            <a:endParaRPr sz="1050">
              <a:latin typeface="Arial"/>
              <a:cs typeface="Arial"/>
            </a:endParaRPr>
          </a:p>
          <a:p>
            <a:pPr marL="305435" indent="-293370">
              <a:lnSpc>
                <a:spcPct val="100000"/>
              </a:lnSpc>
              <a:spcBef>
                <a:spcPts val="15"/>
              </a:spcBef>
              <a:buAutoNum type="arabicPlain"/>
              <a:tabLst>
                <a:tab pos="305435" algn="l"/>
                <a:tab pos="306070" algn="l"/>
              </a:tabLst>
            </a:pPr>
            <a:r>
              <a:rPr sz="1050" spc="175" dirty="0">
                <a:latin typeface="Arial"/>
                <a:cs typeface="Arial"/>
              </a:rPr>
              <a:t>Italian</a:t>
            </a:r>
            <a:r>
              <a:rPr sz="1050" spc="240" dirty="0">
                <a:latin typeface="Arial"/>
                <a:cs typeface="Arial"/>
              </a:rPr>
              <a:t> </a:t>
            </a:r>
            <a:r>
              <a:rPr sz="1050" spc="60" dirty="0">
                <a:latin typeface="Arial"/>
                <a:cs typeface="Arial"/>
              </a:rPr>
              <a:t>Restaurant</a:t>
            </a:r>
            <a:endParaRPr sz="1050">
              <a:latin typeface="Arial"/>
              <a:cs typeface="Arial"/>
            </a:endParaRPr>
          </a:p>
        </p:txBody>
      </p:sp>
      <p:sp>
        <p:nvSpPr>
          <p:cNvPr id="18" name="object 18"/>
          <p:cNvSpPr txBox="1"/>
          <p:nvPr/>
        </p:nvSpPr>
        <p:spPr>
          <a:xfrm>
            <a:off x="1457374" y="7631683"/>
            <a:ext cx="2078355" cy="1156970"/>
          </a:xfrm>
          <a:prstGeom prst="rect">
            <a:avLst/>
          </a:prstGeom>
        </p:spPr>
        <p:txBody>
          <a:bodyPr vert="horz" wrap="square" lIns="0" tIns="12700" rIns="0" bIns="0" rtlCol="0">
            <a:spAutoFit/>
          </a:bodyPr>
          <a:lstStyle/>
          <a:p>
            <a:pPr marL="12700">
              <a:lnSpc>
                <a:spcPct val="100000"/>
              </a:lnSpc>
              <a:spcBef>
                <a:spcPts val="100"/>
              </a:spcBef>
            </a:pPr>
            <a:r>
              <a:rPr sz="1050" spc="110" dirty="0">
                <a:latin typeface="Arial"/>
                <a:cs typeface="Arial"/>
              </a:rPr>
              <a:t>----Throgs</a:t>
            </a:r>
            <a:r>
              <a:rPr sz="1050" spc="275" dirty="0">
                <a:latin typeface="Arial"/>
                <a:cs typeface="Arial"/>
              </a:rPr>
              <a:t> </a:t>
            </a:r>
            <a:r>
              <a:rPr sz="1050" spc="100" dirty="0">
                <a:latin typeface="Arial"/>
                <a:cs typeface="Arial"/>
              </a:rPr>
              <a:t>Neck----</a:t>
            </a:r>
            <a:endParaRPr sz="1050">
              <a:latin typeface="Arial"/>
              <a:cs typeface="Arial"/>
            </a:endParaRPr>
          </a:p>
          <a:p>
            <a:pPr marR="5080" algn="r">
              <a:lnSpc>
                <a:spcPct val="100000"/>
              </a:lnSpc>
              <a:spcBef>
                <a:spcPts val="15"/>
              </a:spcBef>
              <a:tabLst>
                <a:tab pos="513080" algn="l"/>
              </a:tabLst>
            </a:pPr>
            <a:r>
              <a:rPr sz="1050" spc="5" dirty="0">
                <a:latin typeface="Arial"/>
                <a:cs typeface="Arial"/>
              </a:rPr>
              <a:t>venue	</a:t>
            </a:r>
            <a:r>
              <a:rPr sz="1050" spc="125" dirty="0">
                <a:latin typeface="Arial"/>
                <a:cs typeface="Arial"/>
              </a:rPr>
              <a:t>freq</a:t>
            </a:r>
            <a:endParaRPr sz="1050">
              <a:latin typeface="Arial"/>
              <a:cs typeface="Arial"/>
            </a:endParaRPr>
          </a:p>
          <a:p>
            <a:pPr marR="5080" algn="r">
              <a:lnSpc>
                <a:spcPct val="100000"/>
              </a:lnSpc>
              <a:spcBef>
                <a:spcPts val="15"/>
              </a:spcBef>
            </a:pPr>
            <a:r>
              <a:rPr sz="1050" spc="90" dirty="0">
                <a:latin typeface="Arial"/>
                <a:cs typeface="Arial"/>
              </a:rPr>
              <a:t>0.1</a:t>
            </a:r>
            <a:endParaRPr sz="1050">
              <a:latin typeface="Arial"/>
              <a:cs typeface="Arial"/>
            </a:endParaRPr>
          </a:p>
          <a:p>
            <a:pPr marR="5080" algn="r">
              <a:lnSpc>
                <a:spcPct val="100000"/>
              </a:lnSpc>
              <a:spcBef>
                <a:spcPts val="15"/>
              </a:spcBef>
            </a:pPr>
            <a:r>
              <a:rPr sz="1050" spc="90" dirty="0">
                <a:latin typeface="Arial"/>
                <a:cs typeface="Arial"/>
              </a:rPr>
              <a:t>0.1</a:t>
            </a:r>
            <a:endParaRPr sz="1050">
              <a:latin typeface="Arial"/>
              <a:cs typeface="Arial"/>
            </a:endParaRPr>
          </a:p>
          <a:p>
            <a:pPr marR="5080" algn="r">
              <a:lnSpc>
                <a:spcPct val="100000"/>
              </a:lnSpc>
              <a:spcBef>
                <a:spcPts val="15"/>
              </a:spcBef>
            </a:pPr>
            <a:r>
              <a:rPr sz="1050" spc="90" dirty="0">
                <a:latin typeface="Arial"/>
                <a:cs typeface="Arial"/>
              </a:rPr>
              <a:t>0.1</a:t>
            </a:r>
            <a:endParaRPr sz="1050">
              <a:latin typeface="Arial"/>
              <a:cs typeface="Arial"/>
            </a:endParaRPr>
          </a:p>
          <a:p>
            <a:pPr marR="5080" algn="r">
              <a:lnSpc>
                <a:spcPct val="100000"/>
              </a:lnSpc>
              <a:spcBef>
                <a:spcPts val="15"/>
              </a:spcBef>
            </a:pPr>
            <a:r>
              <a:rPr sz="1050" spc="90" dirty="0">
                <a:latin typeface="Arial"/>
                <a:cs typeface="Arial"/>
              </a:rPr>
              <a:t>0.1</a:t>
            </a:r>
            <a:endParaRPr sz="1050">
              <a:latin typeface="Arial"/>
              <a:cs typeface="Arial"/>
            </a:endParaRPr>
          </a:p>
          <a:p>
            <a:pPr marR="5080" algn="r">
              <a:lnSpc>
                <a:spcPct val="100000"/>
              </a:lnSpc>
              <a:spcBef>
                <a:spcPts val="15"/>
              </a:spcBef>
            </a:pPr>
            <a:r>
              <a:rPr sz="1050" spc="90" dirty="0">
                <a:latin typeface="Arial"/>
                <a:cs typeface="Arial"/>
              </a:rPr>
              <a:t>0.1</a:t>
            </a:r>
            <a:endParaRPr sz="1050">
              <a:latin typeface="Arial"/>
              <a:cs typeface="Arial"/>
            </a:endParaRPr>
          </a:p>
        </p:txBody>
      </p:sp>
      <p:sp>
        <p:nvSpPr>
          <p:cNvPr id="19" name="object 19"/>
          <p:cNvSpPr txBox="1"/>
          <p:nvPr/>
        </p:nvSpPr>
        <p:spPr>
          <a:xfrm>
            <a:off x="1457374" y="9089008"/>
            <a:ext cx="2518410" cy="509270"/>
          </a:xfrm>
          <a:prstGeom prst="rect">
            <a:avLst/>
          </a:prstGeom>
        </p:spPr>
        <p:txBody>
          <a:bodyPr vert="horz" wrap="square" lIns="0" tIns="12700" rIns="0" bIns="0" rtlCol="0">
            <a:spAutoFit/>
          </a:bodyPr>
          <a:lstStyle/>
          <a:p>
            <a:pPr marL="12700">
              <a:lnSpc>
                <a:spcPct val="100000"/>
              </a:lnSpc>
              <a:spcBef>
                <a:spcPts val="100"/>
              </a:spcBef>
            </a:pPr>
            <a:r>
              <a:rPr sz="1050" spc="140" dirty="0">
                <a:latin typeface="Arial"/>
                <a:cs typeface="Arial"/>
              </a:rPr>
              <a:t>----Unionport----</a:t>
            </a:r>
            <a:endParaRPr sz="1050">
              <a:latin typeface="Arial"/>
              <a:cs typeface="Arial"/>
            </a:endParaRPr>
          </a:p>
          <a:p>
            <a:pPr marR="5080" algn="r">
              <a:lnSpc>
                <a:spcPct val="100000"/>
              </a:lnSpc>
              <a:spcBef>
                <a:spcPts val="15"/>
              </a:spcBef>
              <a:tabLst>
                <a:tab pos="513080" algn="l"/>
              </a:tabLst>
            </a:pPr>
            <a:r>
              <a:rPr sz="1050" spc="5" dirty="0">
                <a:latin typeface="Arial"/>
                <a:cs typeface="Arial"/>
              </a:rPr>
              <a:t>venue	</a:t>
            </a:r>
            <a:r>
              <a:rPr sz="1050" spc="125" dirty="0">
                <a:latin typeface="Arial"/>
                <a:cs typeface="Arial"/>
              </a:rPr>
              <a:t>freq</a:t>
            </a:r>
            <a:endParaRPr sz="1050">
              <a:latin typeface="Arial"/>
              <a:cs typeface="Arial"/>
            </a:endParaRPr>
          </a:p>
          <a:p>
            <a:pPr marR="5080" algn="r">
              <a:lnSpc>
                <a:spcPct val="100000"/>
              </a:lnSpc>
              <a:spcBef>
                <a:spcPts val="15"/>
              </a:spcBef>
              <a:tabLst>
                <a:tab pos="219710" algn="l"/>
                <a:tab pos="2199005" algn="l"/>
              </a:tabLst>
            </a:pPr>
            <a:r>
              <a:rPr sz="1050" spc="-10" dirty="0">
                <a:latin typeface="Arial"/>
                <a:cs typeface="Arial"/>
              </a:rPr>
              <a:t>0	</a:t>
            </a:r>
            <a:r>
              <a:rPr sz="1050" spc="120" dirty="0">
                <a:latin typeface="Arial"/>
                <a:cs typeface="Arial"/>
              </a:rPr>
              <a:t>Latin </a:t>
            </a:r>
            <a:r>
              <a:rPr sz="1050" spc="-10" dirty="0">
                <a:latin typeface="Arial"/>
                <a:cs typeface="Arial"/>
              </a:rPr>
              <a:t> </a:t>
            </a:r>
            <a:r>
              <a:rPr sz="1050" spc="20" dirty="0">
                <a:latin typeface="Arial"/>
                <a:cs typeface="Arial"/>
              </a:rPr>
              <a:t>American</a:t>
            </a:r>
            <a:r>
              <a:rPr sz="1050" dirty="0">
                <a:latin typeface="Arial"/>
                <a:cs typeface="Arial"/>
              </a:rPr>
              <a:t> </a:t>
            </a:r>
            <a:r>
              <a:rPr sz="1050" spc="-10" dirty="0">
                <a:latin typeface="Arial"/>
                <a:cs typeface="Arial"/>
              </a:rPr>
              <a:t> </a:t>
            </a:r>
            <a:r>
              <a:rPr sz="1050" spc="60" dirty="0">
                <a:latin typeface="Arial"/>
                <a:cs typeface="Arial"/>
              </a:rPr>
              <a:t>Restaurant</a:t>
            </a:r>
            <a:r>
              <a:rPr sz="1050" dirty="0">
                <a:latin typeface="Arial"/>
                <a:cs typeface="Arial"/>
              </a:rPr>
              <a:t>	</a:t>
            </a:r>
            <a:r>
              <a:rPr sz="1050" spc="65" dirty="0">
                <a:latin typeface="Arial"/>
                <a:cs typeface="Arial"/>
              </a:rPr>
              <a:t>0.09</a:t>
            </a:r>
            <a:endParaRPr sz="1050">
              <a:latin typeface="Arial"/>
              <a:cs typeface="Aria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object 2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119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346582"/>
            <a:ext cx="99060" cy="671195"/>
          </a:xfrm>
          <a:prstGeom prst="rect">
            <a:avLst/>
          </a:prstGeom>
        </p:spPr>
        <p:txBody>
          <a:bodyPr vert="horz" wrap="square" lIns="0" tIns="12700" rIns="0" bIns="0" rtlCol="0">
            <a:spAutoFit/>
          </a:bodyPr>
          <a:lstStyle/>
          <a:p>
            <a:pPr marL="12700">
              <a:lnSpc>
                <a:spcPct val="100000"/>
              </a:lnSpc>
              <a:spcBef>
                <a:spcPts val="100"/>
              </a:spcBef>
            </a:pPr>
            <a:r>
              <a:rPr sz="1050" spc="-10" dirty="0">
                <a:latin typeface="Arial"/>
                <a:cs typeface="Arial"/>
              </a:rPr>
              <a:t>1</a:t>
            </a:r>
            <a:endParaRPr sz="1050">
              <a:latin typeface="Arial"/>
              <a:cs typeface="Arial"/>
            </a:endParaRPr>
          </a:p>
          <a:p>
            <a:pPr marL="12700">
              <a:lnSpc>
                <a:spcPct val="100000"/>
              </a:lnSpc>
              <a:spcBef>
                <a:spcPts val="15"/>
              </a:spcBef>
            </a:pPr>
            <a:r>
              <a:rPr sz="1050" spc="-10" dirty="0">
                <a:latin typeface="Arial"/>
                <a:cs typeface="Arial"/>
              </a:rPr>
              <a:t>2</a:t>
            </a:r>
            <a:endParaRPr sz="1050">
              <a:latin typeface="Arial"/>
              <a:cs typeface="Arial"/>
            </a:endParaRPr>
          </a:p>
          <a:p>
            <a:pPr marL="12700">
              <a:lnSpc>
                <a:spcPct val="100000"/>
              </a:lnSpc>
              <a:spcBef>
                <a:spcPts val="15"/>
              </a:spcBef>
            </a:pPr>
            <a:r>
              <a:rPr sz="1050" spc="-10" dirty="0">
                <a:latin typeface="Arial"/>
                <a:cs typeface="Arial"/>
              </a:rPr>
              <a:t>3</a:t>
            </a:r>
            <a:endParaRPr sz="1050">
              <a:latin typeface="Arial"/>
              <a:cs typeface="Arial"/>
            </a:endParaRPr>
          </a:p>
          <a:p>
            <a:pPr marL="12700">
              <a:lnSpc>
                <a:spcPct val="100000"/>
              </a:lnSpc>
              <a:spcBef>
                <a:spcPts val="15"/>
              </a:spcBef>
            </a:pPr>
            <a:r>
              <a:rPr sz="1050" spc="-10" dirty="0">
                <a:latin typeface="Arial"/>
                <a:cs typeface="Arial"/>
              </a:rPr>
              <a:t>4</a:t>
            </a:r>
            <a:endParaRPr sz="1050">
              <a:latin typeface="Arial"/>
              <a:cs typeface="Arial"/>
            </a:endParaRPr>
          </a:p>
        </p:txBody>
      </p:sp>
      <p:sp>
        <p:nvSpPr>
          <p:cNvPr id="5" name="object 5"/>
          <p:cNvSpPr txBox="1"/>
          <p:nvPr/>
        </p:nvSpPr>
        <p:spPr>
          <a:xfrm>
            <a:off x="2263856" y="346582"/>
            <a:ext cx="1271905" cy="671195"/>
          </a:xfrm>
          <a:prstGeom prst="rect">
            <a:avLst/>
          </a:prstGeom>
        </p:spPr>
        <p:txBody>
          <a:bodyPr vert="horz" wrap="square" lIns="0" tIns="10795" rIns="0" bIns="0" rtlCol="0">
            <a:spAutoFit/>
          </a:bodyPr>
          <a:lstStyle/>
          <a:p>
            <a:pPr marL="232410" marR="5080" indent="292735" algn="just">
              <a:lnSpc>
                <a:spcPct val="101200"/>
              </a:lnSpc>
              <a:spcBef>
                <a:spcPts val="85"/>
              </a:spcBef>
            </a:pPr>
            <a:r>
              <a:rPr sz="1050" spc="15" dirty="0">
                <a:latin typeface="Arial"/>
                <a:cs typeface="Arial"/>
              </a:rPr>
              <a:t>Donut </a:t>
            </a:r>
            <a:r>
              <a:rPr sz="1050" spc="-40" dirty="0">
                <a:latin typeface="Arial"/>
                <a:cs typeface="Arial"/>
              </a:rPr>
              <a:t>Shop  </a:t>
            </a:r>
            <a:r>
              <a:rPr sz="1050" spc="110" dirty="0">
                <a:latin typeface="Arial"/>
                <a:cs typeface="Arial"/>
              </a:rPr>
              <a:t>Ice </a:t>
            </a:r>
            <a:r>
              <a:rPr sz="1050" spc="-55" dirty="0">
                <a:latin typeface="Arial"/>
                <a:cs typeface="Arial"/>
              </a:rPr>
              <a:t>Cream </a:t>
            </a:r>
            <a:r>
              <a:rPr sz="1050" spc="-40" dirty="0">
                <a:latin typeface="Arial"/>
                <a:cs typeface="Arial"/>
              </a:rPr>
              <a:t>Shop  </a:t>
            </a:r>
            <a:r>
              <a:rPr sz="1050" spc="125" dirty="0">
                <a:latin typeface="Arial"/>
                <a:cs typeface="Arial"/>
              </a:rPr>
              <a:t>Deli </a:t>
            </a:r>
            <a:r>
              <a:rPr sz="1050" spc="285" dirty="0">
                <a:latin typeface="Arial"/>
                <a:cs typeface="Arial"/>
              </a:rPr>
              <a:t>/</a:t>
            </a:r>
            <a:r>
              <a:rPr sz="1050" spc="385" dirty="0">
                <a:latin typeface="Arial"/>
                <a:cs typeface="Arial"/>
              </a:rPr>
              <a:t> </a:t>
            </a:r>
            <a:r>
              <a:rPr sz="1050" spc="-30" dirty="0">
                <a:latin typeface="Arial"/>
                <a:cs typeface="Arial"/>
              </a:rPr>
              <a:t>Bodega</a:t>
            </a:r>
            <a:endParaRPr sz="1050">
              <a:latin typeface="Arial"/>
              <a:cs typeface="Arial"/>
            </a:endParaRPr>
          </a:p>
          <a:p>
            <a:pPr marL="12700" algn="just">
              <a:lnSpc>
                <a:spcPct val="100000"/>
              </a:lnSpc>
              <a:spcBef>
                <a:spcPts val="15"/>
              </a:spcBef>
            </a:pPr>
            <a:r>
              <a:rPr sz="1050" spc="60" dirty="0">
                <a:latin typeface="Arial"/>
                <a:cs typeface="Arial"/>
              </a:rPr>
              <a:t>Mobile </a:t>
            </a:r>
            <a:r>
              <a:rPr sz="1050" spc="-30" dirty="0">
                <a:latin typeface="Arial"/>
                <a:cs typeface="Arial"/>
              </a:rPr>
              <a:t>Phone</a:t>
            </a:r>
            <a:r>
              <a:rPr sz="1050" spc="85" dirty="0">
                <a:latin typeface="Arial"/>
                <a:cs typeface="Arial"/>
              </a:rPr>
              <a:t> </a:t>
            </a:r>
            <a:r>
              <a:rPr sz="1050" spc="-40" dirty="0">
                <a:latin typeface="Arial"/>
                <a:cs typeface="Arial"/>
              </a:rPr>
              <a:t>Shop</a:t>
            </a:r>
            <a:endParaRPr sz="1050">
              <a:latin typeface="Arial"/>
              <a:cs typeface="Arial"/>
            </a:endParaRPr>
          </a:p>
        </p:txBody>
      </p:sp>
      <p:sp>
        <p:nvSpPr>
          <p:cNvPr id="6" name="object 6"/>
          <p:cNvSpPr txBox="1"/>
          <p:nvPr/>
        </p:nvSpPr>
        <p:spPr>
          <a:xfrm>
            <a:off x="3656870" y="346582"/>
            <a:ext cx="318770" cy="671195"/>
          </a:xfrm>
          <a:prstGeom prst="rect">
            <a:avLst/>
          </a:prstGeom>
        </p:spPr>
        <p:txBody>
          <a:bodyPr vert="horz" wrap="square" lIns="0" tIns="12700" rIns="0" bIns="0" rtlCol="0">
            <a:spAutoFit/>
          </a:bodyPr>
          <a:lstStyle/>
          <a:p>
            <a:pPr marL="12700">
              <a:lnSpc>
                <a:spcPct val="100000"/>
              </a:lnSpc>
              <a:spcBef>
                <a:spcPts val="100"/>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p:txBody>
      </p:sp>
      <p:sp>
        <p:nvSpPr>
          <p:cNvPr id="7" name="object 7"/>
          <p:cNvSpPr txBox="1"/>
          <p:nvPr/>
        </p:nvSpPr>
        <p:spPr>
          <a:xfrm>
            <a:off x="1457374" y="1318132"/>
            <a:ext cx="1931670" cy="185420"/>
          </a:xfrm>
          <a:prstGeom prst="rect">
            <a:avLst/>
          </a:prstGeom>
        </p:spPr>
        <p:txBody>
          <a:bodyPr vert="horz" wrap="square" lIns="0" tIns="12700" rIns="0" bIns="0" rtlCol="0">
            <a:spAutoFit/>
          </a:bodyPr>
          <a:lstStyle/>
          <a:p>
            <a:pPr marL="12700">
              <a:lnSpc>
                <a:spcPct val="100000"/>
              </a:lnSpc>
              <a:spcBef>
                <a:spcPts val="100"/>
              </a:spcBef>
            </a:pPr>
            <a:r>
              <a:rPr sz="1050" spc="145" dirty="0">
                <a:latin typeface="Arial"/>
                <a:cs typeface="Arial"/>
              </a:rPr>
              <a:t>----University</a:t>
            </a:r>
            <a:r>
              <a:rPr sz="1050" spc="245" dirty="0">
                <a:latin typeface="Arial"/>
                <a:cs typeface="Arial"/>
              </a:rPr>
              <a:t> </a:t>
            </a:r>
            <a:r>
              <a:rPr sz="1050" spc="125" dirty="0">
                <a:latin typeface="Arial"/>
                <a:cs typeface="Arial"/>
              </a:rPr>
              <a:t>Heights----</a:t>
            </a:r>
            <a:endParaRPr sz="1050">
              <a:latin typeface="Arial"/>
              <a:cs typeface="Arial"/>
            </a:endParaRPr>
          </a:p>
        </p:txBody>
      </p:sp>
      <p:sp>
        <p:nvSpPr>
          <p:cNvPr id="8" name="object 8"/>
          <p:cNvSpPr txBox="1"/>
          <p:nvPr/>
        </p:nvSpPr>
        <p:spPr>
          <a:xfrm>
            <a:off x="1457374" y="1480057"/>
            <a:ext cx="1565275" cy="995044"/>
          </a:xfrm>
          <a:prstGeom prst="rect">
            <a:avLst/>
          </a:prstGeom>
        </p:spPr>
        <p:txBody>
          <a:bodyPr vert="horz" wrap="square" lIns="0" tIns="12700" rIns="0" bIns="0" rtlCol="0">
            <a:spAutoFit/>
          </a:bodyPr>
          <a:lstStyle/>
          <a:p>
            <a:pPr marL="1185545">
              <a:lnSpc>
                <a:spcPct val="100000"/>
              </a:lnSpc>
              <a:spcBef>
                <a:spcPts val="100"/>
              </a:spcBef>
            </a:pPr>
            <a:r>
              <a:rPr sz="1050" spc="5" dirty="0">
                <a:latin typeface="Arial"/>
                <a:cs typeface="Arial"/>
              </a:rPr>
              <a:t>venue</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25" dirty="0">
                <a:latin typeface="Arial"/>
                <a:cs typeface="Arial"/>
              </a:rPr>
              <a:t>Chinese</a:t>
            </a:r>
            <a:r>
              <a:rPr sz="1050" spc="240" dirty="0">
                <a:latin typeface="Arial"/>
                <a:cs typeface="Arial"/>
              </a:rPr>
              <a:t> </a:t>
            </a:r>
            <a:r>
              <a:rPr sz="1050" spc="60" dirty="0">
                <a:latin typeface="Arial"/>
                <a:cs typeface="Arial"/>
              </a:rPr>
              <a:t>Restaurant</a:t>
            </a:r>
            <a:endParaRPr sz="1050">
              <a:latin typeface="Arial"/>
              <a:cs typeface="Arial"/>
            </a:endParaRPr>
          </a:p>
          <a:p>
            <a:pPr marL="1111885" indent="-1099820">
              <a:lnSpc>
                <a:spcPct val="100000"/>
              </a:lnSpc>
              <a:spcBef>
                <a:spcPts val="15"/>
              </a:spcBef>
              <a:buAutoNum type="arabicPlain"/>
              <a:tabLst>
                <a:tab pos="1111885" algn="l"/>
                <a:tab pos="1112520" algn="l"/>
              </a:tabLst>
            </a:pPr>
            <a:r>
              <a:rPr sz="1050" spc="30" dirty="0">
                <a:latin typeface="Arial"/>
                <a:cs typeface="Arial"/>
              </a:rPr>
              <a:t>Bakery</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15" dirty="0">
                <a:latin typeface="Arial"/>
                <a:cs typeface="Arial"/>
              </a:rPr>
              <a:t>Donut</a:t>
            </a:r>
            <a:r>
              <a:rPr sz="1050" spc="204" dirty="0">
                <a:latin typeface="Arial"/>
                <a:cs typeface="Arial"/>
              </a:rPr>
              <a:t> </a:t>
            </a:r>
            <a:r>
              <a:rPr sz="1050" spc="-40" dirty="0">
                <a:latin typeface="Arial"/>
                <a:cs typeface="Arial"/>
              </a:rPr>
              <a:t>Shop</a:t>
            </a:r>
            <a:endParaRPr sz="1050">
              <a:latin typeface="Arial"/>
              <a:cs typeface="Arial"/>
            </a:endParaRPr>
          </a:p>
          <a:p>
            <a:pPr marL="819150" indent="-807085">
              <a:lnSpc>
                <a:spcPct val="100000"/>
              </a:lnSpc>
              <a:spcBef>
                <a:spcPts val="15"/>
              </a:spcBef>
              <a:buAutoNum type="arabicPlain"/>
              <a:tabLst>
                <a:tab pos="818515" algn="l"/>
                <a:tab pos="819785" algn="l"/>
              </a:tabLst>
            </a:pPr>
            <a:r>
              <a:rPr sz="1050" spc="-40" dirty="0">
                <a:latin typeface="Arial"/>
                <a:cs typeface="Arial"/>
              </a:rPr>
              <a:t>Shoe</a:t>
            </a:r>
            <a:r>
              <a:rPr sz="1050" spc="200" dirty="0">
                <a:latin typeface="Arial"/>
                <a:cs typeface="Arial"/>
              </a:rPr>
              <a:t> </a:t>
            </a:r>
            <a:r>
              <a:rPr sz="1050" spc="75" dirty="0">
                <a:latin typeface="Arial"/>
                <a:cs typeface="Arial"/>
              </a:rPr>
              <a:t>Store</a:t>
            </a:r>
            <a:endParaRPr sz="1050">
              <a:latin typeface="Arial"/>
              <a:cs typeface="Arial"/>
            </a:endParaRPr>
          </a:p>
        </p:txBody>
      </p:sp>
      <p:sp>
        <p:nvSpPr>
          <p:cNvPr id="9" name="object 9"/>
          <p:cNvSpPr txBox="1"/>
          <p:nvPr/>
        </p:nvSpPr>
        <p:spPr>
          <a:xfrm>
            <a:off x="3143654" y="1480057"/>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a:p>
            <a:pPr marL="12700">
              <a:lnSpc>
                <a:spcPct val="100000"/>
              </a:lnSpc>
              <a:spcBef>
                <a:spcPts val="15"/>
              </a:spcBef>
            </a:pPr>
            <a:r>
              <a:rPr sz="1050" spc="65" dirty="0">
                <a:latin typeface="Arial"/>
                <a:cs typeface="Arial"/>
              </a:rPr>
              <a:t>0.04</a:t>
            </a:r>
            <a:endParaRPr sz="1050">
              <a:latin typeface="Arial"/>
              <a:cs typeface="Arial"/>
            </a:endParaRPr>
          </a:p>
        </p:txBody>
      </p:sp>
      <p:sp>
        <p:nvSpPr>
          <p:cNvPr id="10" name="object 10"/>
          <p:cNvSpPr txBox="1"/>
          <p:nvPr/>
        </p:nvSpPr>
        <p:spPr>
          <a:xfrm>
            <a:off x="1457374" y="2775457"/>
            <a:ext cx="1198880" cy="185420"/>
          </a:xfrm>
          <a:prstGeom prst="rect">
            <a:avLst/>
          </a:prstGeom>
        </p:spPr>
        <p:txBody>
          <a:bodyPr vert="horz" wrap="square" lIns="0" tIns="12700" rIns="0" bIns="0" rtlCol="0">
            <a:spAutoFit/>
          </a:bodyPr>
          <a:lstStyle/>
          <a:p>
            <a:pPr marL="12700">
              <a:lnSpc>
                <a:spcPct val="100000"/>
              </a:lnSpc>
              <a:spcBef>
                <a:spcPts val="100"/>
              </a:spcBef>
            </a:pPr>
            <a:r>
              <a:rPr sz="1050" spc="110" dirty="0">
                <a:latin typeface="Arial"/>
                <a:cs typeface="Arial"/>
              </a:rPr>
              <a:t>----Van</a:t>
            </a:r>
            <a:r>
              <a:rPr sz="1050" spc="215" dirty="0">
                <a:latin typeface="Arial"/>
                <a:cs typeface="Arial"/>
              </a:rPr>
              <a:t> </a:t>
            </a:r>
            <a:r>
              <a:rPr sz="1050" spc="130" dirty="0">
                <a:latin typeface="Arial"/>
                <a:cs typeface="Arial"/>
              </a:rPr>
              <a:t>Nest----</a:t>
            </a:r>
            <a:endParaRPr sz="1050">
              <a:latin typeface="Arial"/>
              <a:cs typeface="Arial"/>
            </a:endParaRPr>
          </a:p>
        </p:txBody>
      </p:sp>
      <p:sp>
        <p:nvSpPr>
          <p:cNvPr id="11" name="object 11"/>
          <p:cNvSpPr txBox="1"/>
          <p:nvPr/>
        </p:nvSpPr>
        <p:spPr>
          <a:xfrm>
            <a:off x="1457374" y="2937382"/>
            <a:ext cx="2078355" cy="995044"/>
          </a:xfrm>
          <a:prstGeom prst="rect">
            <a:avLst/>
          </a:prstGeom>
        </p:spPr>
        <p:txBody>
          <a:bodyPr vert="horz" wrap="square" lIns="0" tIns="12700" rIns="0" bIns="0" rtlCol="0">
            <a:spAutoFit/>
          </a:bodyPr>
          <a:lstStyle/>
          <a:p>
            <a:pPr marL="1698625">
              <a:lnSpc>
                <a:spcPct val="100000"/>
              </a:lnSpc>
              <a:spcBef>
                <a:spcPts val="100"/>
              </a:spcBef>
            </a:pPr>
            <a:r>
              <a:rPr sz="1050" spc="5" dirty="0">
                <a:latin typeface="Arial"/>
                <a:cs typeface="Arial"/>
              </a:rPr>
              <a:t>venue</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a:p>
            <a:pPr marL="1111885" indent="-1099820">
              <a:lnSpc>
                <a:spcPct val="100000"/>
              </a:lnSpc>
              <a:spcBef>
                <a:spcPts val="15"/>
              </a:spcBef>
              <a:buAutoNum type="arabicPlain"/>
              <a:tabLst>
                <a:tab pos="1111885" algn="l"/>
                <a:tab pos="1112520" algn="l"/>
              </a:tabLst>
            </a:pPr>
            <a:r>
              <a:rPr sz="1050" spc="125" dirty="0">
                <a:latin typeface="Arial"/>
                <a:cs typeface="Arial"/>
              </a:rPr>
              <a:t>Deli </a:t>
            </a:r>
            <a:r>
              <a:rPr sz="1050" spc="285" dirty="0">
                <a:latin typeface="Arial"/>
                <a:cs typeface="Arial"/>
              </a:rPr>
              <a:t>/</a:t>
            </a:r>
            <a:r>
              <a:rPr sz="1050" spc="360" dirty="0">
                <a:latin typeface="Arial"/>
                <a:cs typeface="Arial"/>
              </a:rPr>
              <a:t> </a:t>
            </a:r>
            <a:r>
              <a:rPr sz="1050" spc="-30" dirty="0">
                <a:latin typeface="Arial"/>
                <a:cs typeface="Arial"/>
              </a:rPr>
              <a:t>Bodega</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0" dirty="0">
                <a:latin typeface="Arial"/>
                <a:cs typeface="Arial"/>
              </a:rPr>
              <a:t>Middle Eastern</a:t>
            </a:r>
            <a:r>
              <a:rPr sz="1050" spc="105" dirty="0">
                <a:latin typeface="Arial"/>
                <a:cs typeface="Arial"/>
              </a:rPr>
              <a:t> </a:t>
            </a:r>
            <a:r>
              <a:rPr sz="1050" spc="60" dirty="0">
                <a:latin typeface="Arial"/>
                <a:cs typeface="Arial"/>
              </a:rPr>
              <a:t>Restaurant</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60" dirty="0">
                <a:latin typeface="Arial"/>
                <a:cs typeface="Arial"/>
              </a:rPr>
              <a:t>Coffee</a:t>
            </a:r>
            <a:r>
              <a:rPr sz="1050" spc="204" dirty="0">
                <a:latin typeface="Arial"/>
                <a:cs typeface="Arial"/>
              </a:rPr>
              <a:t> </a:t>
            </a:r>
            <a:r>
              <a:rPr sz="1050" spc="-40" dirty="0">
                <a:latin typeface="Arial"/>
                <a:cs typeface="Arial"/>
              </a:rPr>
              <a:t>Shop</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30" dirty="0">
                <a:latin typeface="Arial"/>
                <a:cs typeface="Arial"/>
              </a:rPr>
              <a:t>Bus</a:t>
            </a:r>
            <a:r>
              <a:rPr sz="1050" spc="195" dirty="0">
                <a:latin typeface="Arial"/>
                <a:cs typeface="Arial"/>
              </a:rPr>
              <a:t> </a:t>
            </a:r>
            <a:r>
              <a:rPr sz="1050" spc="110" dirty="0">
                <a:latin typeface="Arial"/>
                <a:cs typeface="Arial"/>
              </a:rPr>
              <a:t>Station</a:t>
            </a:r>
            <a:endParaRPr sz="1050">
              <a:latin typeface="Arial"/>
              <a:cs typeface="Arial"/>
            </a:endParaRPr>
          </a:p>
        </p:txBody>
      </p:sp>
      <p:sp>
        <p:nvSpPr>
          <p:cNvPr id="12" name="object 12"/>
          <p:cNvSpPr txBox="1"/>
          <p:nvPr/>
        </p:nvSpPr>
        <p:spPr>
          <a:xfrm>
            <a:off x="3656869" y="2937382"/>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0.22</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13" name="object 13"/>
          <p:cNvSpPr txBox="1"/>
          <p:nvPr/>
        </p:nvSpPr>
        <p:spPr>
          <a:xfrm>
            <a:off x="1457374" y="4232783"/>
            <a:ext cx="1271905" cy="347345"/>
          </a:xfrm>
          <a:prstGeom prst="rect">
            <a:avLst/>
          </a:prstGeom>
        </p:spPr>
        <p:txBody>
          <a:bodyPr vert="horz" wrap="square" lIns="0" tIns="12700" rIns="0" bIns="0" rtlCol="0">
            <a:spAutoFit/>
          </a:bodyPr>
          <a:lstStyle/>
          <a:p>
            <a:pPr marR="5080" algn="r">
              <a:lnSpc>
                <a:spcPct val="100000"/>
              </a:lnSpc>
              <a:spcBef>
                <a:spcPts val="100"/>
              </a:spcBef>
            </a:pPr>
            <a:r>
              <a:rPr sz="1050" spc="140" dirty="0">
                <a:latin typeface="Arial"/>
                <a:cs typeface="Arial"/>
              </a:rPr>
              <a:t>----Wakefield----</a:t>
            </a:r>
            <a:endParaRPr sz="1050">
              <a:latin typeface="Arial"/>
              <a:cs typeface="Arial"/>
            </a:endParaRPr>
          </a:p>
          <a:p>
            <a:pPr marR="5080" algn="r">
              <a:lnSpc>
                <a:spcPct val="100000"/>
              </a:lnSpc>
              <a:spcBef>
                <a:spcPts val="15"/>
              </a:spcBef>
            </a:pPr>
            <a:r>
              <a:rPr sz="1050" spc="5" dirty="0">
                <a:latin typeface="Arial"/>
                <a:cs typeface="Arial"/>
              </a:rPr>
              <a:t>venue</a:t>
            </a:r>
            <a:endParaRPr sz="1050">
              <a:latin typeface="Arial"/>
              <a:cs typeface="Arial"/>
            </a:endParaRPr>
          </a:p>
        </p:txBody>
      </p:sp>
      <p:sp>
        <p:nvSpPr>
          <p:cNvPr id="14" name="object 14"/>
          <p:cNvSpPr txBox="1"/>
          <p:nvPr/>
        </p:nvSpPr>
        <p:spPr>
          <a:xfrm>
            <a:off x="2850388" y="439470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0.22</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a:p>
            <a:pPr marL="12700">
              <a:lnSpc>
                <a:spcPct val="100000"/>
              </a:lnSpc>
              <a:spcBef>
                <a:spcPts val="15"/>
              </a:spcBef>
            </a:pPr>
            <a:r>
              <a:rPr sz="1050" spc="65" dirty="0">
                <a:latin typeface="Arial"/>
                <a:cs typeface="Arial"/>
              </a:rPr>
              <a:t>0.11</a:t>
            </a:r>
            <a:endParaRPr sz="1050">
              <a:latin typeface="Arial"/>
              <a:cs typeface="Arial"/>
            </a:endParaRPr>
          </a:p>
        </p:txBody>
      </p:sp>
      <p:sp>
        <p:nvSpPr>
          <p:cNvPr id="15" name="object 15"/>
          <p:cNvSpPr txBox="1"/>
          <p:nvPr/>
        </p:nvSpPr>
        <p:spPr>
          <a:xfrm>
            <a:off x="1457374" y="4556633"/>
            <a:ext cx="1271905" cy="833119"/>
          </a:xfrm>
          <a:prstGeom prst="rect">
            <a:avLst/>
          </a:prstGeom>
        </p:spPr>
        <p:txBody>
          <a:bodyPr vert="horz" wrap="square" lIns="0" tIns="12700" rIns="0" bIns="0" rtlCol="0">
            <a:spAutoFit/>
          </a:bodyPr>
          <a:lstStyle/>
          <a:p>
            <a:pPr marL="672465" indent="-660400">
              <a:lnSpc>
                <a:spcPct val="100000"/>
              </a:lnSpc>
              <a:spcBef>
                <a:spcPts val="100"/>
              </a:spcBef>
              <a:buAutoNum type="arabicPlain"/>
              <a:tabLst>
                <a:tab pos="672465" algn="l"/>
                <a:tab pos="673100" algn="l"/>
              </a:tabLst>
            </a:pPr>
            <a:r>
              <a:rPr sz="1050" spc="-15" dirty="0">
                <a:latin typeface="Arial"/>
                <a:cs typeface="Arial"/>
              </a:rPr>
              <a:t>Pharmacy</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110" dirty="0">
                <a:latin typeface="Arial"/>
                <a:cs typeface="Arial"/>
              </a:rPr>
              <a:t>Ice </a:t>
            </a:r>
            <a:r>
              <a:rPr sz="1050" spc="-55" dirty="0">
                <a:latin typeface="Arial"/>
                <a:cs typeface="Arial"/>
              </a:rPr>
              <a:t>Cream</a:t>
            </a:r>
            <a:r>
              <a:rPr sz="1050" spc="-15" dirty="0">
                <a:latin typeface="Arial"/>
                <a:cs typeface="Arial"/>
              </a:rPr>
              <a:t> </a:t>
            </a:r>
            <a:r>
              <a:rPr sz="1050" spc="-40" dirty="0">
                <a:latin typeface="Arial"/>
                <a:cs typeface="Arial"/>
              </a:rPr>
              <a:t>Shop</a:t>
            </a:r>
            <a:endParaRPr sz="1050">
              <a:latin typeface="Arial"/>
              <a:cs typeface="Arial"/>
            </a:endParaRPr>
          </a:p>
          <a:p>
            <a:pPr marL="452120" indent="-440055">
              <a:lnSpc>
                <a:spcPct val="100000"/>
              </a:lnSpc>
              <a:spcBef>
                <a:spcPts val="15"/>
              </a:spcBef>
              <a:buAutoNum type="arabicPlain"/>
              <a:tabLst>
                <a:tab pos="452120" algn="l"/>
                <a:tab pos="452755" algn="l"/>
              </a:tabLst>
            </a:pPr>
            <a:r>
              <a:rPr sz="1050" spc="-65" dirty="0">
                <a:latin typeface="Arial"/>
                <a:cs typeface="Arial"/>
              </a:rPr>
              <a:t>Gas</a:t>
            </a:r>
            <a:r>
              <a:rPr sz="1050" spc="-30" dirty="0">
                <a:latin typeface="Arial"/>
                <a:cs typeface="Arial"/>
              </a:rPr>
              <a:t> </a:t>
            </a:r>
            <a:r>
              <a:rPr sz="1050" spc="110" dirty="0">
                <a:latin typeface="Arial"/>
                <a:cs typeface="Arial"/>
              </a:rPr>
              <a:t>Station</a:t>
            </a:r>
            <a:endParaRPr sz="1050">
              <a:latin typeface="Arial"/>
              <a:cs typeface="Arial"/>
            </a:endParaRPr>
          </a:p>
          <a:p>
            <a:pPr marL="525780" indent="-513715">
              <a:lnSpc>
                <a:spcPct val="100000"/>
              </a:lnSpc>
              <a:spcBef>
                <a:spcPts val="15"/>
              </a:spcBef>
              <a:buAutoNum type="arabicPlain"/>
              <a:tabLst>
                <a:tab pos="525780" algn="l"/>
                <a:tab pos="526415" algn="l"/>
              </a:tabLst>
            </a:pPr>
            <a:r>
              <a:rPr sz="1050" spc="15" dirty="0">
                <a:latin typeface="Arial"/>
                <a:cs typeface="Arial"/>
              </a:rPr>
              <a:t>Donut</a:t>
            </a:r>
            <a:r>
              <a:rPr sz="1050" spc="215" dirty="0">
                <a:latin typeface="Arial"/>
                <a:cs typeface="Arial"/>
              </a:rPr>
              <a:t> </a:t>
            </a:r>
            <a:r>
              <a:rPr sz="1050" spc="-40" dirty="0">
                <a:latin typeface="Arial"/>
                <a:cs typeface="Arial"/>
              </a:rPr>
              <a:t>Shop</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5" dirty="0">
                <a:latin typeface="Arial"/>
                <a:cs typeface="Arial"/>
              </a:rPr>
              <a:t>Sandwich</a:t>
            </a:r>
            <a:r>
              <a:rPr sz="1050" spc="225" dirty="0">
                <a:latin typeface="Arial"/>
                <a:cs typeface="Arial"/>
              </a:rPr>
              <a:t> </a:t>
            </a:r>
            <a:r>
              <a:rPr sz="1050" spc="50" dirty="0">
                <a:latin typeface="Arial"/>
                <a:cs typeface="Arial"/>
              </a:rPr>
              <a:t>Place</a:t>
            </a:r>
            <a:endParaRPr sz="1050">
              <a:latin typeface="Arial"/>
              <a:cs typeface="Arial"/>
            </a:endParaRPr>
          </a:p>
        </p:txBody>
      </p:sp>
      <p:sp>
        <p:nvSpPr>
          <p:cNvPr id="16" name="object 16"/>
          <p:cNvSpPr txBox="1"/>
          <p:nvPr/>
        </p:nvSpPr>
        <p:spPr>
          <a:xfrm>
            <a:off x="1457374" y="5690108"/>
            <a:ext cx="1345565" cy="347345"/>
          </a:xfrm>
          <a:prstGeom prst="rect">
            <a:avLst/>
          </a:prstGeom>
        </p:spPr>
        <p:txBody>
          <a:bodyPr vert="horz" wrap="square" lIns="0" tIns="12700" rIns="0" bIns="0" rtlCol="0">
            <a:spAutoFit/>
          </a:bodyPr>
          <a:lstStyle/>
          <a:p>
            <a:pPr marL="12700">
              <a:lnSpc>
                <a:spcPct val="100000"/>
              </a:lnSpc>
              <a:spcBef>
                <a:spcPts val="100"/>
              </a:spcBef>
            </a:pPr>
            <a:r>
              <a:rPr sz="1050" spc="100" dirty="0">
                <a:latin typeface="Arial"/>
                <a:cs typeface="Arial"/>
              </a:rPr>
              <a:t>----West</a:t>
            </a:r>
            <a:r>
              <a:rPr sz="1050" spc="229" dirty="0">
                <a:latin typeface="Arial"/>
                <a:cs typeface="Arial"/>
              </a:rPr>
              <a:t> </a:t>
            </a:r>
            <a:r>
              <a:rPr sz="1050" spc="90" dirty="0">
                <a:latin typeface="Arial"/>
                <a:cs typeface="Arial"/>
              </a:rPr>
              <a:t>Farms----</a:t>
            </a:r>
            <a:endParaRPr sz="1050">
              <a:latin typeface="Arial"/>
              <a:cs typeface="Arial"/>
            </a:endParaRPr>
          </a:p>
          <a:p>
            <a:pPr marL="892175">
              <a:lnSpc>
                <a:spcPct val="100000"/>
              </a:lnSpc>
              <a:spcBef>
                <a:spcPts val="15"/>
              </a:spcBef>
            </a:pPr>
            <a:r>
              <a:rPr sz="1050" spc="5" dirty="0">
                <a:latin typeface="Arial"/>
                <a:cs typeface="Arial"/>
              </a:rPr>
              <a:t>venue</a:t>
            </a:r>
            <a:endParaRPr sz="1050">
              <a:latin typeface="Arial"/>
              <a:cs typeface="Arial"/>
            </a:endParaRPr>
          </a:p>
        </p:txBody>
      </p:sp>
      <p:sp>
        <p:nvSpPr>
          <p:cNvPr id="17" name="object 17"/>
          <p:cNvSpPr txBox="1"/>
          <p:nvPr/>
        </p:nvSpPr>
        <p:spPr>
          <a:xfrm>
            <a:off x="2850388" y="5852033"/>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0.24</a:t>
            </a:r>
            <a:endParaRPr sz="1050">
              <a:latin typeface="Arial"/>
              <a:cs typeface="Arial"/>
            </a:endParaRPr>
          </a:p>
          <a:p>
            <a:pPr marL="12700">
              <a:lnSpc>
                <a:spcPct val="100000"/>
              </a:lnSpc>
              <a:spcBef>
                <a:spcPts val="15"/>
              </a:spcBef>
            </a:pPr>
            <a:r>
              <a:rPr sz="1050" spc="65" dirty="0">
                <a:latin typeface="Arial"/>
                <a:cs typeface="Arial"/>
              </a:rPr>
              <a:t>0.10</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a:p>
            <a:pPr marL="12700">
              <a:lnSpc>
                <a:spcPct val="100000"/>
              </a:lnSpc>
              <a:spcBef>
                <a:spcPts val="15"/>
              </a:spcBef>
            </a:pPr>
            <a:r>
              <a:rPr sz="1050" spc="65" dirty="0">
                <a:latin typeface="Arial"/>
                <a:cs typeface="Arial"/>
              </a:rPr>
              <a:t>0.05</a:t>
            </a:r>
            <a:endParaRPr sz="1050">
              <a:latin typeface="Arial"/>
              <a:cs typeface="Arial"/>
            </a:endParaRPr>
          </a:p>
        </p:txBody>
      </p:sp>
      <p:sp>
        <p:nvSpPr>
          <p:cNvPr id="18" name="object 18"/>
          <p:cNvSpPr txBox="1"/>
          <p:nvPr/>
        </p:nvSpPr>
        <p:spPr>
          <a:xfrm>
            <a:off x="1457374" y="6013958"/>
            <a:ext cx="1271905" cy="833119"/>
          </a:xfrm>
          <a:prstGeom prst="rect">
            <a:avLst/>
          </a:prstGeom>
        </p:spPr>
        <p:txBody>
          <a:bodyPr vert="horz" wrap="square" lIns="0" tIns="12700" rIns="0" bIns="0" rtlCol="0">
            <a:spAutoFit/>
          </a:bodyPr>
          <a:lstStyle/>
          <a:p>
            <a:pPr marL="452120" indent="-440055">
              <a:lnSpc>
                <a:spcPct val="100000"/>
              </a:lnSpc>
              <a:spcBef>
                <a:spcPts val="100"/>
              </a:spcBef>
              <a:buAutoNum type="arabicPlain"/>
              <a:tabLst>
                <a:tab pos="452120" algn="l"/>
                <a:tab pos="452755" algn="l"/>
              </a:tabLst>
            </a:pPr>
            <a:r>
              <a:rPr sz="1050" spc="-30" dirty="0">
                <a:latin typeface="Arial"/>
                <a:cs typeface="Arial"/>
              </a:rPr>
              <a:t>Bus</a:t>
            </a:r>
            <a:r>
              <a:rPr sz="1050" spc="210" dirty="0">
                <a:latin typeface="Arial"/>
                <a:cs typeface="Arial"/>
              </a:rPr>
              <a:t> </a:t>
            </a:r>
            <a:r>
              <a:rPr sz="1050" spc="110" dirty="0">
                <a:latin typeface="Arial"/>
                <a:cs typeface="Arial"/>
              </a:rPr>
              <a:t>Station</a:t>
            </a:r>
            <a:endParaRPr sz="1050">
              <a:latin typeface="Arial"/>
              <a:cs typeface="Arial"/>
            </a:endParaRPr>
          </a:p>
          <a:p>
            <a:pPr marL="965200" indent="-953135">
              <a:lnSpc>
                <a:spcPct val="100000"/>
              </a:lnSpc>
              <a:spcBef>
                <a:spcPts val="15"/>
              </a:spcBef>
              <a:buAutoNum type="arabicPlain"/>
              <a:tabLst>
                <a:tab pos="965200" algn="l"/>
                <a:tab pos="965835" algn="l"/>
              </a:tabLst>
            </a:pPr>
            <a:r>
              <a:rPr sz="1050" spc="35" dirty="0">
                <a:latin typeface="Arial"/>
                <a:cs typeface="Arial"/>
              </a:rPr>
              <a:t>Park</a:t>
            </a:r>
            <a:endParaRPr sz="1050">
              <a:latin typeface="Arial"/>
              <a:cs typeface="Arial"/>
            </a:endParaRPr>
          </a:p>
          <a:p>
            <a:pPr marL="379095" indent="-367030">
              <a:lnSpc>
                <a:spcPct val="100000"/>
              </a:lnSpc>
              <a:spcBef>
                <a:spcPts val="15"/>
              </a:spcBef>
              <a:buAutoNum type="arabicPlain"/>
              <a:tabLst>
                <a:tab pos="379095" algn="l"/>
                <a:tab pos="379730" algn="l"/>
              </a:tabLst>
            </a:pPr>
            <a:r>
              <a:rPr sz="1050" spc="125" dirty="0">
                <a:latin typeface="Arial"/>
                <a:cs typeface="Arial"/>
              </a:rPr>
              <a:t>Intersection</a:t>
            </a:r>
            <a:endParaRPr sz="1050">
              <a:latin typeface="Arial"/>
              <a:cs typeface="Arial"/>
            </a:endParaRPr>
          </a:p>
          <a:p>
            <a:pPr marL="965200" indent="-953135">
              <a:lnSpc>
                <a:spcPct val="100000"/>
              </a:lnSpc>
              <a:spcBef>
                <a:spcPts val="15"/>
              </a:spcBef>
              <a:buAutoNum type="arabicPlain"/>
              <a:tabLst>
                <a:tab pos="965200" algn="l"/>
                <a:tab pos="965835" algn="l"/>
              </a:tabLst>
            </a:pPr>
            <a:r>
              <a:rPr sz="1050" spc="-25" dirty="0">
                <a:latin typeface="Arial"/>
                <a:cs typeface="Arial"/>
              </a:rPr>
              <a:t>Bank</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5" dirty="0">
                <a:latin typeface="Arial"/>
                <a:cs typeface="Arial"/>
              </a:rPr>
              <a:t>Sandwich</a:t>
            </a:r>
            <a:r>
              <a:rPr sz="1050" spc="225" dirty="0">
                <a:latin typeface="Arial"/>
                <a:cs typeface="Arial"/>
              </a:rPr>
              <a:t> </a:t>
            </a:r>
            <a:r>
              <a:rPr sz="1050" spc="50" dirty="0">
                <a:latin typeface="Arial"/>
                <a:cs typeface="Arial"/>
              </a:rPr>
              <a:t>Place</a:t>
            </a:r>
            <a:endParaRPr sz="1050">
              <a:latin typeface="Arial"/>
              <a:cs typeface="Arial"/>
            </a:endParaRPr>
          </a:p>
        </p:txBody>
      </p:sp>
      <p:sp>
        <p:nvSpPr>
          <p:cNvPr id="19" name="object 19"/>
          <p:cNvSpPr txBox="1"/>
          <p:nvPr/>
        </p:nvSpPr>
        <p:spPr>
          <a:xfrm>
            <a:off x="1457374" y="7147432"/>
            <a:ext cx="1931670" cy="185420"/>
          </a:xfrm>
          <a:prstGeom prst="rect">
            <a:avLst/>
          </a:prstGeom>
        </p:spPr>
        <p:txBody>
          <a:bodyPr vert="horz" wrap="square" lIns="0" tIns="12700" rIns="0" bIns="0" rtlCol="0">
            <a:spAutoFit/>
          </a:bodyPr>
          <a:lstStyle/>
          <a:p>
            <a:pPr marL="12700">
              <a:lnSpc>
                <a:spcPct val="100000"/>
              </a:lnSpc>
              <a:spcBef>
                <a:spcPts val="100"/>
              </a:spcBef>
            </a:pPr>
            <a:r>
              <a:rPr sz="1050" spc="95" dirty="0">
                <a:latin typeface="Arial"/>
                <a:cs typeface="Arial"/>
              </a:rPr>
              <a:t>----Westchester</a:t>
            </a:r>
            <a:r>
              <a:rPr sz="1050" spc="229" dirty="0">
                <a:latin typeface="Arial"/>
                <a:cs typeface="Arial"/>
              </a:rPr>
              <a:t> </a:t>
            </a:r>
            <a:r>
              <a:rPr sz="1050" spc="95" dirty="0">
                <a:latin typeface="Arial"/>
                <a:cs typeface="Arial"/>
              </a:rPr>
              <a:t>Square----</a:t>
            </a:r>
            <a:endParaRPr sz="1050">
              <a:latin typeface="Arial"/>
              <a:cs typeface="Arial"/>
            </a:endParaRPr>
          </a:p>
        </p:txBody>
      </p:sp>
      <p:sp>
        <p:nvSpPr>
          <p:cNvPr id="20" name="object 20"/>
          <p:cNvSpPr txBox="1"/>
          <p:nvPr/>
        </p:nvSpPr>
        <p:spPr>
          <a:xfrm>
            <a:off x="1457374" y="7309357"/>
            <a:ext cx="1711960" cy="995044"/>
          </a:xfrm>
          <a:prstGeom prst="rect">
            <a:avLst/>
          </a:prstGeom>
        </p:spPr>
        <p:txBody>
          <a:bodyPr vert="horz" wrap="square" lIns="0" tIns="12700" rIns="0" bIns="0" rtlCol="0">
            <a:spAutoFit/>
          </a:bodyPr>
          <a:lstStyle/>
          <a:p>
            <a:pPr marL="1332230">
              <a:lnSpc>
                <a:spcPct val="100000"/>
              </a:lnSpc>
              <a:spcBef>
                <a:spcPts val="100"/>
              </a:spcBef>
            </a:pPr>
            <a:r>
              <a:rPr sz="1050" spc="5" dirty="0">
                <a:latin typeface="Arial"/>
                <a:cs typeface="Arial"/>
              </a:rPr>
              <a:t>venue</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65" dirty="0">
                <a:latin typeface="Arial"/>
                <a:cs typeface="Arial"/>
              </a:rPr>
              <a:t>Fast </a:t>
            </a:r>
            <a:r>
              <a:rPr sz="1050" spc="-25" dirty="0">
                <a:latin typeface="Arial"/>
                <a:cs typeface="Arial"/>
              </a:rPr>
              <a:t>Food</a:t>
            </a:r>
            <a:r>
              <a:rPr sz="1050" spc="105" dirty="0">
                <a:latin typeface="Arial"/>
                <a:cs typeface="Arial"/>
              </a:rPr>
              <a:t> </a:t>
            </a:r>
            <a:r>
              <a:rPr sz="1050" spc="60" dirty="0">
                <a:latin typeface="Arial"/>
                <a:cs typeface="Arial"/>
              </a:rPr>
              <a:t>Restaurant</a:t>
            </a:r>
            <a:endParaRPr sz="1050">
              <a:latin typeface="Arial"/>
              <a:cs typeface="Arial"/>
            </a:endParaRPr>
          </a:p>
          <a:p>
            <a:pPr marL="1111885" indent="-1099820">
              <a:lnSpc>
                <a:spcPct val="100000"/>
              </a:lnSpc>
              <a:spcBef>
                <a:spcPts val="15"/>
              </a:spcBef>
              <a:buAutoNum type="arabicPlain"/>
              <a:tabLst>
                <a:tab pos="1111885" algn="l"/>
                <a:tab pos="1112520" algn="l"/>
              </a:tabLst>
            </a:pPr>
            <a:r>
              <a:rPr sz="1050" spc="-15" dirty="0">
                <a:latin typeface="Arial"/>
                <a:cs typeface="Arial"/>
              </a:rPr>
              <a:t>Pharmacy</a:t>
            </a:r>
            <a:endParaRPr sz="1050">
              <a:latin typeface="Arial"/>
              <a:cs typeface="Arial"/>
            </a:endParaRPr>
          </a:p>
          <a:p>
            <a:pPr marL="965200" indent="-953135">
              <a:lnSpc>
                <a:spcPct val="100000"/>
              </a:lnSpc>
              <a:spcBef>
                <a:spcPts val="15"/>
              </a:spcBef>
              <a:buAutoNum type="arabicPlain"/>
              <a:tabLst>
                <a:tab pos="965200" algn="l"/>
                <a:tab pos="965835" algn="l"/>
              </a:tabLst>
            </a:pPr>
            <a:r>
              <a:rPr sz="1050" spc="15" dirty="0">
                <a:latin typeface="Arial"/>
                <a:cs typeface="Arial"/>
              </a:rPr>
              <a:t>Donut</a:t>
            </a:r>
            <a:r>
              <a:rPr sz="1050" spc="204" dirty="0">
                <a:latin typeface="Arial"/>
                <a:cs typeface="Arial"/>
              </a:rPr>
              <a:t> </a:t>
            </a:r>
            <a:r>
              <a:rPr sz="1050" spc="-40" dirty="0">
                <a:latin typeface="Arial"/>
                <a:cs typeface="Arial"/>
              </a:rPr>
              <a:t>Shop</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5" dirty="0">
                <a:latin typeface="Arial"/>
                <a:cs typeface="Arial"/>
              </a:rPr>
              <a:t>Sandwich</a:t>
            </a:r>
            <a:r>
              <a:rPr sz="1050" spc="215" dirty="0">
                <a:latin typeface="Arial"/>
                <a:cs typeface="Arial"/>
              </a:rPr>
              <a:t> </a:t>
            </a:r>
            <a:r>
              <a:rPr sz="1050" spc="50" dirty="0">
                <a:latin typeface="Arial"/>
                <a:cs typeface="Arial"/>
              </a:rPr>
              <a:t>Place</a:t>
            </a:r>
            <a:endParaRPr sz="1050">
              <a:latin typeface="Arial"/>
              <a:cs typeface="Arial"/>
            </a:endParaRPr>
          </a:p>
          <a:p>
            <a:pPr marL="892175" indent="-880110">
              <a:lnSpc>
                <a:spcPct val="100000"/>
              </a:lnSpc>
              <a:spcBef>
                <a:spcPts val="15"/>
              </a:spcBef>
              <a:buAutoNum type="arabicPlain"/>
              <a:tabLst>
                <a:tab pos="892175" algn="l"/>
                <a:tab pos="892810"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p:txBody>
      </p:sp>
      <p:sp>
        <p:nvSpPr>
          <p:cNvPr id="21" name="object 21"/>
          <p:cNvSpPr txBox="1"/>
          <p:nvPr/>
        </p:nvSpPr>
        <p:spPr>
          <a:xfrm>
            <a:off x="3290287" y="7309357"/>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0.09</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a:p>
            <a:pPr marL="12700">
              <a:lnSpc>
                <a:spcPct val="100000"/>
              </a:lnSpc>
              <a:spcBef>
                <a:spcPts val="15"/>
              </a:spcBef>
            </a:pPr>
            <a:r>
              <a:rPr sz="1050" spc="65" dirty="0">
                <a:latin typeface="Arial"/>
                <a:cs typeface="Arial"/>
              </a:rPr>
              <a:t>0.06</a:t>
            </a:r>
            <a:endParaRPr sz="1050">
              <a:latin typeface="Arial"/>
              <a:cs typeface="Arial"/>
            </a:endParaRPr>
          </a:p>
        </p:txBody>
      </p:sp>
      <p:sp>
        <p:nvSpPr>
          <p:cNvPr id="22" name="object 22"/>
          <p:cNvSpPr txBox="1"/>
          <p:nvPr/>
        </p:nvSpPr>
        <p:spPr>
          <a:xfrm>
            <a:off x="1457374" y="8604757"/>
            <a:ext cx="1711960" cy="347345"/>
          </a:xfrm>
          <a:prstGeom prst="rect">
            <a:avLst/>
          </a:prstGeom>
        </p:spPr>
        <p:txBody>
          <a:bodyPr vert="horz" wrap="square" lIns="0" tIns="12700" rIns="0" bIns="0" rtlCol="0">
            <a:spAutoFit/>
          </a:bodyPr>
          <a:lstStyle/>
          <a:p>
            <a:pPr marL="12700">
              <a:lnSpc>
                <a:spcPct val="100000"/>
              </a:lnSpc>
              <a:spcBef>
                <a:spcPts val="100"/>
              </a:spcBef>
            </a:pPr>
            <a:r>
              <a:rPr sz="1050" spc="135" dirty="0">
                <a:latin typeface="Arial"/>
                <a:cs typeface="Arial"/>
              </a:rPr>
              <a:t>----Williamsbridge----</a:t>
            </a:r>
            <a:endParaRPr sz="1050">
              <a:latin typeface="Arial"/>
              <a:cs typeface="Arial"/>
            </a:endParaRPr>
          </a:p>
          <a:p>
            <a:pPr marL="1332230">
              <a:lnSpc>
                <a:spcPct val="100000"/>
              </a:lnSpc>
              <a:spcBef>
                <a:spcPts val="15"/>
              </a:spcBef>
            </a:pPr>
            <a:r>
              <a:rPr sz="1050" spc="5" dirty="0">
                <a:latin typeface="Arial"/>
                <a:cs typeface="Arial"/>
              </a:rPr>
              <a:t>venue</a:t>
            </a:r>
            <a:endParaRPr sz="1050">
              <a:latin typeface="Arial"/>
              <a:cs typeface="Arial"/>
            </a:endParaRPr>
          </a:p>
        </p:txBody>
      </p:sp>
      <p:sp>
        <p:nvSpPr>
          <p:cNvPr id="23" name="object 23"/>
          <p:cNvSpPr txBox="1"/>
          <p:nvPr/>
        </p:nvSpPr>
        <p:spPr>
          <a:xfrm>
            <a:off x="3290287" y="8766682"/>
            <a:ext cx="318770" cy="833119"/>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0.25</a:t>
            </a:r>
            <a:endParaRPr sz="1050">
              <a:latin typeface="Arial"/>
              <a:cs typeface="Arial"/>
            </a:endParaRPr>
          </a:p>
          <a:p>
            <a:pPr marL="12700">
              <a:lnSpc>
                <a:spcPct val="100000"/>
              </a:lnSpc>
              <a:spcBef>
                <a:spcPts val="15"/>
              </a:spcBef>
            </a:pPr>
            <a:r>
              <a:rPr sz="1050" spc="65" dirty="0">
                <a:latin typeface="Arial"/>
                <a:cs typeface="Arial"/>
              </a:rPr>
              <a:t>0.25</a:t>
            </a:r>
            <a:endParaRPr sz="1050">
              <a:latin typeface="Arial"/>
              <a:cs typeface="Arial"/>
            </a:endParaRPr>
          </a:p>
          <a:p>
            <a:pPr marL="12700">
              <a:lnSpc>
                <a:spcPct val="100000"/>
              </a:lnSpc>
              <a:spcBef>
                <a:spcPts val="15"/>
              </a:spcBef>
            </a:pPr>
            <a:r>
              <a:rPr sz="1050" spc="65" dirty="0">
                <a:latin typeface="Arial"/>
                <a:cs typeface="Arial"/>
              </a:rPr>
              <a:t>0.25</a:t>
            </a:r>
            <a:endParaRPr sz="1050">
              <a:latin typeface="Arial"/>
              <a:cs typeface="Arial"/>
            </a:endParaRPr>
          </a:p>
          <a:p>
            <a:pPr marL="12700">
              <a:lnSpc>
                <a:spcPct val="100000"/>
              </a:lnSpc>
              <a:spcBef>
                <a:spcPts val="15"/>
              </a:spcBef>
            </a:pPr>
            <a:r>
              <a:rPr sz="1050" spc="65" dirty="0">
                <a:latin typeface="Arial"/>
                <a:cs typeface="Arial"/>
              </a:rPr>
              <a:t>0.25</a:t>
            </a:r>
            <a:endParaRPr sz="1050">
              <a:latin typeface="Arial"/>
              <a:cs typeface="Arial"/>
            </a:endParaRPr>
          </a:p>
        </p:txBody>
      </p:sp>
      <p:sp>
        <p:nvSpPr>
          <p:cNvPr id="24" name="object 24"/>
          <p:cNvSpPr txBox="1"/>
          <p:nvPr/>
        </p:nvSpPr>
        <p:spPr>
          <a:xfrm>
            <a:off x="1457374" y="8928607"/>
            <a:ext cx="1711960" cy="671195"/>
          </a:xfrm>
          <a:prstGeom prst="rect">
            <a:avLst/>
          </a:prstGeom>
        </p:spPr>
        <p:txBody>
          <a:bodyPr vert="horz" wrap="square" lIns="0" tIns="12700" rIns="0" bIns="0" rtlCol="0">
            <a:spAutoFit/>
          </a:bodyPr>
          <a:lstStyle/>
          <a:p>
            <a:pPr marL="232410" indent="-220345">
              <a:lnSpc>
                <a:spcPct val="100000"/>
              </a:lnSpc>
              <a:spcBef>
                <a:spcPts val="100"/>
              </a:spcBef>
              <a:buAutoNum type="arabicPlain"/>
              <a:tabLst>
                <a:tab pos="232410" algn="l"/>
                <a:tab pos="233045" algn="l"/>
              </a:tabLst>
            </a:pPr>
            <a:r>
              <a:rPr sz="1050" spc="35" dirty="0">
                <a:latin typeface="Arial"/>
                <a:cs typeface="Arial"/>
              </a:rPr>
              <a:t>Caribbean</a:t>
            </a:r>
            <a:r>
              <a:rPr sz="1050" spc="254" dirty="0">
                <a:latin typeface="Arial"/>
                <a:cs typeface="Arial"/>
              </a:rPr>
              <a:t> </a:t>
            </a:r>
            <a:r>
              <a:rPr sz="1050" spc="60" dirty="0">
                <a:latin typeface="Arial"/>
                <a:cs typeface="Arial"/>
              </a:rPr>
              <a:t>Restaurant</a:t>
            </a:r>
            <a:endParaRPr sz="1050">
              <a:latin typeface="Arial"/>
              <a:cs typeface="Arial"/>
            </a:endParaRPr>
          </a:p>
          <a:p>
            <a:pPr marL="1478915" indent="-1466850">
              <a:lnSpc>
                <a:spcPct val="100000"/>
              </a:lnSpc>
              <a:spcBef>
                <a:spcPts val="15"/>
              </a:spcBef>
              <a:buAutoNum type="arabicPlain"/>
              <a:tabLst>
                <a:tab pos="1478915" algn="l"/>
                <a:tab pos="1479550" algn="l"/>
              </a:tabLst>
            </a:pPr>
            <a:r>
              <a:rPr sz="1050" spc="30" dirty="0">
                <a:latin typeface="Arial"/>
                <a:cs typeface="Arial"/>
              </a:rPr>
              <a:t>Bar</a:t>
            </a:r>
            <a:endParaRPr sz="1050">
              <a:latin typeface="Arial"/>
              <a:cs typeface="Arial"/>
            </a:endParaRPr>
          </a:p>
          <a:p>
            <a:pPr marL="965200" indent="-953135">
              <a:lnSpc>
                <a:spcPct val="100000"/>
              </a:lnSpc>
              <a:spcBef>
                <a:spcPts val="15"/>
              </a:spcBef>
              <a:buAutoNum type="arabicPlain"/>
              <a:tabLst>
                <a:tab pos="965200" algn="l"/>
                <a:tab pos="965835" algn="l"/>
              </a:tabLst>
            </a:pPr>
            <a:r>
              <a:rPr sz="1050" spc="-40" dirty="0">
                <a:latin typeface="Arial"/>
                <a:cs typeface="Arial"/>
              </a:rPr>
              <a:t>Soup</a:t>
            </a:r>
            <a:r>
              <a:rPr sz="1050" spc="204" dirty="0">
                <a:latin typeface="Arial"/>
                <a:cs typeface="Arial"/>
              </a:rPr>
              <a:t> </a:t>
            </a:r>
            <a:r>
              <a:rPr sz="1050" spc="50" dirty="0">
                <a:latin typeface="Arial"/>
                <a:cs typeface="Arial"/>
              </a:rPr>
              <a:t>Place</a:t>
            </a:r>
            <a:endParaRPr sz="1050">
              <a:latin typeface="Arial"/>
              <a:cs typeface="Arial"/>
            </a:endParaRPr>
          </a:p>
          <a:p>
            <a:pPr marL="1038860" indent="-1026794">
              <a:lnSpc>
                <a:spcPct val="100000"/>
              </a:lnSpc>
              <a:spcBef>
                <a:spcPts val="15"/>
              </a:spcBef>
              <a:buAutoNum type="arabicPlain"/>
              <a:tabLst>
                <a:tab pos="1038860" algn="l"/>
                <a:tab pos="1039494" algn="l"/>
              </a:tabLst>
            </a:pPr>
            <a:r>
              <a:rPr sz="1050" spc="90" dirty="0">
                <a:latin typeface="Arial"/>
                <a:cs typeface="Arial"/>
              </a:rPr>
              <a:t>Nightclub</a:t>
            </a:r>
            <a:endParaRPr sz="105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087"/>
            <a:ext cx="1271905" cy="158750"/>
          </a:xfrm>
          <a:prstGeom prst="rect">
            <a:avLst/>
          </a:prstGeom>
        </p:spPr>
        <p:txBody>
          <a:bodyPr vert="horz" wrap="square" lIns="0" tIns="0" rIns="0" bIns="0" rtlCol="0">
            <a:spAutoFit/>
          </a:bodyPr>
          <a:lstStyle/>
          <a:p>
            <a:pPr marL="12700">
              <a:lnSpc>
                <a:spcPts val="1090"/>
              </a:lnSpc>
            </a:pPr>
            <a:r>
              <a:rPr sz="1050" spc="110" dirty="0">
                <a:latin typeface="Arial"/>
                <a:cs typeface="Arial"/>
              </a:rPr>
              <a:t>'annoangle':</a:t>
            </a:r>
            <a:r>
              <a:rPr sz="1050" spc="220" dirty="0">
                <a:latin typeface="Arial"/>
                <a:cs typeface="Arial"/>
              </a:rPr>
              <a:t> </a:t>
            </a:r>
            <a:r>
              <a:rPr sz="1050" spc="135" dirty="0">
                <a:latin typeface="Arial"/>
                <a:cs typeface="Arial"/>
              </a:rPr>
              <a:t>0.0,</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182"/>
            <a:ext cx="4277995" cy="9317355"/>
          </a:xfrm>
          <a:prstGeom prst="rect">
            <a:avLst/>
          </a:prstGeom>
        </p:spPr>
        <p:txBody>
          <a:bodyPr vert="horz" wrap="square" lIns="0" tIns="57150" rIns="0" bIns="0" rtlCol="0">
            <a:spAutoFit/>
          </a:bodyPr>
          <a:lstStyle/>
          <a:p>
            <a:pPr marL="1862455">
              <a:lnSpc>
                <a:spcPct val="100000"/>
              </a:lnSpc>
              <a:spcBef>
                <a:spcPts val="450"/>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85725">
              <a:lnSpc>
                <a:spcPct val="100000"/>
              </a:lnSpc>
              <a:spcBef>
                <a:spcPts val="46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[-73.9104159619131,</a:t>
            </a:r>
            <a:r>
              <a:rPr sz="1050" spc="85" dirty="0">
                <a:latin typeface="Arial"/>
                <a:cs typeface="Arial"/>
              </a:rPr>
              <a:t> </a:t>
            </a:r>
            <a:r>
              <a:rPr sz="1050" spc="45" dirty="0">
                <a:latin typeface="Arial"/>
                <a:cs typeface="Arial"/>
              </a:rPr>
              <a:t>40.85572707719664]},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957580" indent="-73660">
              <a:lnSpc>
                <a:spcPct val="101200"/>
              </a:lnSpc>
            </a:pPr>
            <a:r>
              <a:rPr sz="1050" spc="160" dirty="0">
                <a:latin typeface="Arial"/>
                <a:cs typeface="Arial"/>
              </a:rPr>
              <a:t>'properties': </a:t>
            </a:r>
            <a:r>
              <a:rPr sz="1050" spc="114" dirty="0">
                <a:latin typeface="Arial"/>
                <a:cs typeface="Arial"/>
              </a:rPr>
              <a:t>{'name': </a:t>
            </a:r>
            <a:r>
              <a:rPr sz="1050" spc="140" dirty="0">
                <a:latin typeface="Arial"/>
                <a:cs typeface="Arial"/>
              </a:rPr>
              <a:t>'University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04085">
              <a:lnSpc>
                <a:spcPct val="101200"/>
              </a:lnSpc>
            </a:pPr>
            <a:r>
              <a:rPr sz="1050" spc="140" dirty="0">
                <a:latin typeface="Arial"/>
                <a:cs typeface="Arial"/>
              </a:rPr>
              <a:t>'annoline1': </a:t>
            </a:r>
            <a:r>
              <a:rPr sz="1050" spc="165" dirty="0">
                <a:latin typeface="Arial"/>
                <a:cs typeface="Arial"/>
              </a:rPr>
              <a:t>'University',  </a:t>
            </a:r>
            <a:r>
              <a:rPr sz="1050" spc="140" dirty="0">
                <a:latin typeface="Arial"/>
                <a:cs typeface="Arial"/>
              </a:rPr>
              <a:t>'annoline2':</a:t>
            </a:r>
            <a:r>
              <a:rPr sz="1050" spc="260" dirty="0">
                <a:latin typeface="Arial"/>
                <a:cs typeface="Arial"/>
              </a:rPr>
              <a:t> </a:t>
            </a:r>
            <a:r>
              <a:rPr sz="1050" spc="150" dirty="0">
                <a:latin typeface="Arial"/>
                <a:cs typeface="Arial"/>
              </a:rPr>
              <a:t>'Heights',</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[-73.9104159619131,</a:t>
            </a:r>
            <a:endParaRPr sz="1050">
              <a:latin typeface="Arial"/>
              <a:cs typeface="Arial"/>
            </a:endParaRPr>
          </a:p>
          <a:p>
            <a:pPr marL="232410">
              <a:lnSpc>
                <a:spcPct val="100000"/>
              </a:lnSpc>
              <a:spcBef>
                <a:spcPts val="15"/>
              </a:spcBef>
            </a:pPr>
            <a:r>
              <a:rPr sz="1050" spc="25" dirty="0">
                <a:latin typeface="Arial"/>
                <a:cs typeface="Arial"/>
              </a:rPr>
              <a:t>40.85572707719664,</a:t>
            </a:r>
            <a:endParaRPr sz="1050">
              <a:latin typeface="Arial"/>
              <a:cs typeface="Arial"/>
            </a:endParaRPr>
          </a:p>
          <a:p>
            <a:pPr marL="232410">
              <a:lnSpc>
                <a:spcPct val="100000"/>
              </a:lnSpc>
              <a:spcBef>
                <a:spcPts val="15"/>
              </a:spcBef>
            </a:pPr>
            <a:r>
              <a:rPr sz="1050" spc="35" dirty="0">
                <a:latin typeface="Arial"/>
                <a:cs typeface="Arial"/>
              </a:rPr>
              <a:t>-73.9104159619131,</a:t>
            </a:r>
            <a:endParaRPr sz="1050">
              <a:latin typeface="Arial"/>
              <a:cs typeface="Arial"/>
            </a:endParaRPr>
          </a:p>
          <a:p>
            <a:pPr marL="232410">
              <a:lnSpc>
                <a:spcPct val="100000"/>
              </a:lnSpc>
              <a:spcBef>
                <a:spcPts val="15"/>
              </a:spcBef>
            </a:pPr>
            <a:r>
              <a:rPr sz="1050" spc="55" dirty="0">
                <a:latin typeface="Arial"/>
                <a:cs typeface="Arial"/>
              </a:rPr>
              <a:t>40.85572707719664]}},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[-73.91967159119565,</a:t>
            </a:r>
            <a:r>
              <a:rPr sz="1050" spc="40" dirty="0">
                <a:latin typeface="Arial"/>
                <a:cs typeface="Arial"/>
              </a:rPr>
              <a:t> </a:t>
            </a:r>
            <a:r>
              <a:rPr sz="1050" spc="45" dirty="0">
                <a:latin typeface="Arial"/>
                <a:cs typeface="Arial"/>
              </a:rPr>
              <a:t>40.84789792606271]},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'Morris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a:t>
            </a:r>
            <a:r>
              <a:rPr sz="1050" spc="175" dirty="0">
                <a:latin typeface="Arial"/>
                <a:cs typeface="Arial"/>
              </a:rPr>
              <a:t>'Morris',  </a:t>
            </a: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[-73.91967159119565,</a:t>
            </a:r>
            <a:endParaRPr sz="1050">
              <a:latin typeface="Arial"/>
              <a:cs typeface="Arial"/>
            </a:endParaRPr>
          </a:p>
          <a:p>
            <a:pPr marL="232410">
              <a:lnSpc>
                <a:spcPct val="100000"/>
              </a:lnSpc>
              <a:spcBef>
                <a:spcPts val="15"/>
              </a:spcBef>
            </a:pPr>
            <a:r>
              <a:rPr sz="1050" spc="25" dirty="0">
                <a:latin typeface="Arial"/>
                <a:cs typeface="Arial"/>
              </a:rPr>
              <a:t>40.84789792606271,</a:t>
            </a:r>
            <a:endParaRPr sz="1050">
              <a:latin typeface="Arial"/>
              <a:cs typeface="Arial"/>
            </a:endParaRPr>
          </a:p>
          <a:p>
            <a:pPr marL="232410">
              <a:lnSpc>
                <a:spcPct val="100000"/>
              </a:lnSpc>
              <a:spcBef>
                <a:spcPts val="15"/>
              </a:spcBef>
            </a:pPr>
            <a:r>
              <a:rPr sz="1050" spc="35" dirty="0">
                <a:latin typeface="Arial"/>
                <a:cs typeface="Arial"/>
              </a:rPr>
              <a:t>-73.91967159119565,</a:t>
            </a:r>
            <a:endParaRPr sz="1050">
              <a:latin typeface="Arial"/>
              <a:cs typeface="Arial"/>
            </a:endParaRPr>
          </a:p>
          <a:p>
            <a:pPr marL="232410">
              <a:lnSpc>
                <a:spcPct val="100000"/>
              </a:lnSpc>
              <a:spcBef>
                <a:spcPts val="15"/>
              </a:spcBef>
            </a:pPr>
            <a:r>
              <a:rPr sz="1050" spc="55" dirty="0">
                <a:latin typeface="Arial"/>
                <a:cs typeface="Arial"/>
              </a:rPr>
              <a:t>40.84789792606271]}},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[-73.89642655981623,</a:t>
            </a:r>
            <a:r>
              <a:rPr sz="1050" spc="40" dirty="0">
                <a:latin typeface="Arial"/>
                <a:cs typeface="Arial"/>
              </a:rPr>
              <a:t> </a:t>
            </a:r>
            <a:r>
              <a:rPr sz="1050" spc="45" dirty="0">
                <a:latin typeface="Arial"/>
                <a:cs typeface="Arial"/>
              </a:rPr>
              <a:t>40.86099679638654]},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'Fordham',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85" dirty="0">
                <a:latin typeface="Arial"/>
                <a:cs typeface="Arial"/>
              </a:rPr>
              <a:t>'Fordham',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[-73.89642655981623,</a:t>
            </a:r>
            <a:endParaRPr sz="1050">
              <a:latin typeface="Arial"/>
              <a:cs typeface="Arial"/>
            </a:endParaRPr>
          </a:p>
          <a:p>
            <a:pPr marL="232410">
              <a:lnSpc>
                <a:spcPct val="100000"/>
              </a:lnSpc>
              <a:spcBef>
                <a:spcPts val="15"/>
              </a:spcBef>
            </a:pPr>
            <a:r>
              <a:rPr sz="1050" spc="25" dirty="0">
                <a:latin typeface="Arial"/>
                <a:cs typeface="Arial"/>
              </a:rPr>
              <a:t>40.86099679638654,</a:t>
            </a:r>
            <a:endParaRPr sz="1050">
              <a:latin typeface="Arial"/>
              <a:cs typeface="Arial"/>
            </a:endParaRPr>
          </a:p>
          <a:p>
            <a:pPr marL="232410">
              <a:lnSpc>
                <a:spcPct val="100000"/>
              </a:lnSpc>
              <a:spcBef>
                <a:spcPts val="15"/>
              </a:spcBef>
            </a:pPr>
            <a:r>
              <a:rPr sz="1050" spc="35" dirty="0">
                <a:latin typeface="Arial"/>
                <a:cs typeface="Arial"/>
              </a:rPr>
              <a:t>-73.89642655981623,</a:t>
            </a:r>
            <a:endParaRPr sz="1050">
              <a:latin typeface="Arial"/>
              <a:cs typeface="Arial"/>
            </a:endParaRPr>
          </a:p>
          <a:p>
            <a:pPr marL="232410">
              <a:lnSpc>
                <a:spcPct val="100000"/>
              </a:lnSpc>
              <a:spcBef>
                <a:spcPts val="15"/>
              </a:spcBef>
            </a:pPr>
            <a:r>
              <a:rPr sz="1050" spc="55" dirty="0">
                <a:latin typeface="Arial"/>
                <a:cs typeface="Arial"/>
              </a:rPr>
              <a:t>40.86099679638654]}},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[-73.88735617532338,</a:t>
            </a:r>
            <a:r>
              <a:rPr sz="1050" spc="40" dirty="0">
                <a:latin typeface="Arial"/>
                <a:cs typeface="Arial"/>
              </a:rPr>
              <a:t> </a:t>
            </a:r>
            <a:r>
              <a:rPr sz="1050" spc="45" dirty="0">
                <a:latin typeface="Arial"/>
                <a:cs typeface="Arial"/>
              </a:rPr>
              <a:t>40.84269615786053]},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'East </a:t>
            </a:r>
            <a:r>
              <a:rPr sz="1050" spc="85" dirty="0">
                <a:latin typeface="Arial"/>
                <a:cs typeface="Arial"/>
              </a:rPr>
              <a:t>Tremont',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75" dirty="0">
                <a:latin typeface="Arial"/>
                <a:cs typeface="Arial"/>
              </a:rPr>
              <a:t>'East',</a:t>
            </a:r>
            <a:endParaRPr sz="1050">
              <a:latin typeface="Arial"/>
              <a:cs typeface="Arial"/>
            </a:endParaRPr>
          </a:p>
          <a:p>
            <a:pPr marL="158750" marR="2424430">
              <a:lnSpc>
                <a:spcPct val="101200"/>
              </a:lnSpc>
            </a:pPr>
            <a:r>
              <a:rPr sz="1050" spc="140" dirty="0">
                <a:latin typeface="Arial"/>
                <a:cs typeface="Arial"/>
              </a:rPr>
              <a:t>'annoline2': </a:t>
            </a:r>
            <a:r>
              <a:rPr sz="1050" spc="114" dirty="0">
                <a:latin typeface="Arial"/>
                <a:cs typeface="Arial"/>
              </a:rPr>
              <a:t>'Tremont',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2410489" y="120879"/>
            <a:ext cx="2800985" cy="410209"/>
          </a:xfrm>
          <a:prstGeom prst="rect">
            <a:avLst/>
          </a:prstGeom>
        </p:spPr>
        <p:txBody>
          <a:bodyPr vert="horz" wrap="square" lIns="0" tIns="56515" rIns="0" bIns="0" rtlCol="0">
            <a:spAutoFit/>
          </a:bodyPr>
          <a:lstStyle/>
          <a:p>
            <a:pPr marL="1056005">
              <a:lnSpc>
                <a:spcPct val="100000"/>
              </a:lnSpc>
              <a:spcBef>
                <a:spcPts val="445"/>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a:p>
            <a:pPr marL="12700">
              <a:lnSpc>
                <a:spcPct val="100000"/>
              </a:lnSpc>
              <a:spcBef>
                <a:spcPts val="459"/>
              </a:spcBef>
              <a:tabLst>
                <a:tab pos="892175" algn="l"/>
              </a:tabLst>
            </a:pPr>
            <a:r>
              <a:rPr sz="1050" spc="45" dirty="0">
                <a:latin typeface="Arial"/>
                <a:cs typeface="Arial"/>
              </a:rPr>
              <a:t>Playground	</a:t>
            </a:r>
            <a:r>
              <a:rPr sz="1050" spc="65" dirty="0">
                <a:latin typeface="Arial"/>
                <a:cs typeface="Arial"/>
              </a:rPr>
              <a:t>0.00</a:t>
            </a:r>
            <a:endParaRPr sz="1050">
              <a:latin typeface="Arial"/>
              <a:cs typeface="Arial"/>
            </a:endParaRPr>
          </a:p>
        </p:txBody>
      </p:sp>
      <p:sp>
        <p:nvSpPr>
          <p:cNvPr id="4" name="object 4"/>
          <p:cNvSpPr txBox="1"/>
          <p:nvPr/>
        </p:nvSpPr>
        <p:spPr>
          <a:xfrm>
            <a:off x="764281" y="25262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[37]:</a:t>
            </a:r>
            <a:endParaRPr sz="1050">
              <a:latin typeface="Arial"/>
              <a:cs typeface="Arial"/>
            </a:endParaRPr>
          </a:p>
        </p:txBody>
      </p:sp>
      <p:sp>
        <p:nvSpPr>
          <p:cNvPr id="5" name="object 5"/>
          <p:cNvSpPr/>
          <p:nvPr/>
        </p:nvSpPr>
        <p:spPr>
          <a:xfrm>
            <a:off x="1420811" y="2491358"/>
            <a:ext cx="5857875" cy="933450"/>
          </a:xfrm>
          <a:custGeom>
            <a:avLst/>
            <a:gdLst/>
            <a:ahLst/>
            <a:cxnLst/>
            <a:rect l="l" t="t" r="r" b="b"/>
            <a:pathLst>
              <a:path w="5857875" h="933450">
                <a:moveTo>
                  <a:pt x="0" y="914400"/>
                </a:moveTo>
                <a:lnTo>
                  <a:pt x="0" y="19050"/>
                </a:lnTo>
                <a:lnTo>
                  <a:pt x="361" y="19050"/>
                </a:lnTo>
                <a:lnTo>
                  <a:pt x="1085" y="9525"/>
                </a:lnTo>
                <a:lnTo>
                  <a:pt x="10572" y="9525"/>
                </a:lnTo>
                <a:lnTo>
                  <a:pt x="12392" y="0"/>
                </a:lnTo>
                <a:lnTo>
                  <a:pt x="14287" y="0"/>
                </a:lnTo>
                <a:lnTo>
                  <a:pt x="5843587" y="0"/>
                </a:lnTo>
                <a:lnTo>
                  <a:pt x="5845482" y="0"/>
                </a:lnTo>
                <a:lnTo>
                  <a:pt x="5847302" y="9525"/>
                </a:lnTo>
                <a:lnTo>
                  <a:pt x="5856789" y="9525"/>
                </a:lnTo>
                <a:lnTo>
                  <a:pt x="5857513" y="19050"/>
                </a:lnTo>
                <a:lnTo>
                  <a:pt x="5857875" y="19050"/>
                </a:lnTo>
                <a:lnTo>
                  <a:pt x="5857875" y="914400"/>
                </a:lnTo>
                <a:lnTo>
                  <a:pt x="5857513" y="914400"/>
                </a:lnTo>
                <a:lnTo>
                  <a:pt x="5856789" y="923925"/>
                </a:lnTo>
                <a:lnTo>
                  <a:pt x="5845482" y="923925"/>
                </a:lnTo>
                <a:lnTo>
                  <a:pt x="5843587" y="933450"/>
                </a:lnTo>
                <a:lnTo>
                  <a:pt x="14287" y="933450"/>
                </a:lnTo>
                <a:lnTo>
                  <a:pt x="12392" y="923925"/>
                </a:lnTo>
                <a:lnTo>
                  <a:pt x="10572" y="923925"/>
                </a:lnTo>
                <a:lnTo>
                  <a:pt x="1085" y="923925"/>
                </a:lnTo>
                <a:lnTo>
                  <a:pt x="361" y="914400"/>
                </a:lnTo>
                <a:lnTo>
                  <a:pt x="0" y="914400"/>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1432717" y="2526283"/>
            <a:ext cx="5834380" cy="833119"/>
          </a:xfrm>
          <a:prstGeom prst="rect">
            <a:avLst/>
          </a:prstGeom>
        </p:spPr>
        <p:txBody>
          <a:bodyPr vert="horz" wrap="square" lIns="0" tIns="10795" rIns="0" bIns="0" rtlCol="0">
            <a:spAutoFit/>
          </a:bodyPr>
          <a:lstStyle/>
          <a:p>
            <a:pPr marL="339725" marR="2040889" indent="-293370">
              <a:lnSpc>
                <a:spcPct val="101200"/>
              </a:lnSpc>
              <a:spcBef>
                <a:spcPts val="85"/>
              </a:spcBef>
            </a:pPr>
            <a:r>
              <a:rPr sz="1050" b="1" spc="50" dirty="0">
                <a:solidFill>
                  <a:srgbClr val="008000"/>
                </a:solidFill>
                <a:latin typeface="Arial"/>
                <a:cs typeface="Arial"/>
              </a:rPr>
              <a:t>def </a:t>
            </a:r>
            <a:r>
              <a:rPr sz="1050" spc="25" dirty="0">
                <a:solidFill>
                  <a:srgbClr val="0000FF"/>
                </a:solidFill>
                <a:latin typeface="Arial"/>
                <a:cs typeface="Arial"/>
              </a:rPr>
              <a:t>return_most_common_venues</a:t>
            </a:r>
            <a:r>
              <a:rPr sz="1050" spc="25" dirty="0">
                <a:solidFill>
                  <a:srgbClr val="333333"/>
                </a:solidFill>
                <a:latin typeface="Arial"/>
                <a:cs typeface="Arial"/>
              </a:rPr>
              <a:t>(row, </a:t>
            </a:r>
            <a:r>
              <a:rPr sz="1050" spc="30" dirty="0">
                <a:solidFill>
                  <a:srgbClr val="333333"/>
                </a:solidFill>
                <a:latin typeface="Arial"/>
                <a:cs typeface="Arial"/>
              </a:rPr>
              <a:t>num_top_venues):  </a:t>
            </a:r>
            <a:r>
              <a:rPr sz="1050" spc="65" dirty="0">
                <a:solidFill>
                  <a:srgbClr val="333333"/>
                </a:solidFill>
                <a:latin typeface="Arial"/>
                <a:cs typeface="Arial"/>
              </a:rPr>
              <a:t>row_categories </a:t>
            </a:r>
            <a:r>
              <a:rPr sz="1050" spc="-40" dirty="0">
                <a:solidFill>
                  <a:srgbClr val="666666"/>
                </a:solidFill>
                <a:latin typeface="Arial"/>
                <a:cs typeface="Arial"/>
              </a:rPr>
              <a:t>=</a:t>
            </a:r>
            <a:r>
              <a:rPr sz="1050" spc="135" dirty="0">
                <a:solidFill>
                  <a:srgbClr val="666666"/>
                </a:solidFill>
                <a:latin typeface="Arial"/>
                <a:cs typeface="Arial"/>
              </a:rPr>
              <a:t> </a:t>
            </a:r>
            <a:r>
              <a:rPr sz="1050" spc="155" dirty="0">
                <a:solidFill>
                  <a:srgbClr val="333333"/>
                </a:solidFill>
                <a:latin typeface="Arial"/>
                <a:cs typeface="Arial"/>
              </a:rPr>
              <a:t>row</a:t>
            </a:r>
            <a:r>
              <a:rPr sz="1050" spc="155" dirty="0">
                <a:solidFill>
                  <a:srgbClr val="666666"/>
                </a:solidFill>
                <a:latin typeface="Arial"/>
                <a:cs typeface="Arial"/>
              </a:rPr>
              <a:t>.</a:t>
            </a:r>
            <a:r>
              <a:rPr sz="1050" spc="155" dirty="0">
                <a:solidFill>
                  <a:srgbClr val="333333"/>
                </a:solidFill>
                <a:latin typeface="Arial"/>
                <a:cs typeface="Arial"/>
              </a:rPr>
              <a:t>iloc[</a:t>
            </a:r>
            <a:r>
              <a:rPr sz="1050" spc="155" dirty="0">
                <a:solidFill>
                  <a:srgbClr val="666666"/>
                </a:solidFill>
                <a:latin typeface="Arial"/>
                <a:cs typeface="Arial"/>
              </a:rPr>
              <a:t>1</a:t>
            </a:r>
            <a:r>
              <a:rPr sz="1050" spc="155" dirty="0">
                <a:solidFill>
                  <a:srgbClr val="333333"/>
                </a:solidFill>
                <a:latin typeface="Arial"/>
                <a:cs typeface="Arial"/>
              </a:rPr>
              <a:t>:]</a:t>
            </a:r>
            <a:endParaRPr sz="1050">
              <a:latin typeface="Arial"/>
              <a:cs typeface="Arial"/>
            </a:endParaRPr>
          </a:p>
          <a:p>
            <a:pPr marL="339725">
              <a:lnSpc>
                <a:spcPct val="100000"/>
              </a:lnSpc>
              <a:spcBef>
                <a:spcPts val="15"/>
              </a:spcBef>
            </a:pPr>
            <a:r>
              <a:rPr sz="1050" spc="70" dirty="0">
                <a:solidFill>
                  <a:srgbClr val="333333"/>
                </a:solidFill>
                <a:latin typeface="Arial"/>
                <a:cs typeface="Arial"/>
              </a:rPr>
              <a:t>row_categories_sorted </a:t>
            </a:r>
            <a:r>
              <a:rPr sz="1050" spc="-40" dirty="0">
                <a:solidFill>
                  <a:srgbClr val="666666"/>
                </a:solidFill>
                <a:latin typeface="Arial"/>
                <a:cs typeface="Arial"/>
              </a:rPr>
              <a:t>=</a:t>
            </a:r>
            <a:r>
              <a:rPr sz="1050" spc="160" dirty="0">
                <a:solidFill>
                  <a:srgbClr val="666666"/>
                </a:solidFill>
                <a:latin typeface="Arial"/>
                <a:cs typeface="Arial"/>
              </a:rPr>
              <a:t> </a:t>
            </a:r>
            <a:r>
              <a:rPr sz="1050" spc="70" dirty="0">
                <a:solidFill>
                  <a:srgbClr val="333333"/>
                </a:solidFill>
                <a:latin typeface="Arial"/>
                <a:cs typeface="Arial"/>
              </a:rPr>
              <a:t>row_categories</a:t>
            </a:r>
            <a:r>
              <a:rPr sz="1050" spc="70" dirty="0">
                <a:solidFill>
                  <a:srgbClr val="666666"/>
                </a:solidFill>
                <a:latin typeface="Arial"/>
                <a:cs typeface="Arial"/>
              </a:rPr>
              <a:t>.</a:t>
            </a:r>
            <a:r>
              <a:rPr sz="1050" spc="70" dirty="0">
                <a:solidFill>
                  <a:srgbClr val="333333"/>
                </a:solidFill>
                <a:latin typeface="Arial"/>
                <a:cs typeface="Arial"/>
              </a:rPr>
              <a:t>sort_values(ascending</a:t>
            </a:r>
            <a:r>
              <a:rPr sz="1050" spc="70" dirty="0">
                <a:solidFill>
                  <a:srgbClr val="666666"/>
                </a:solidFill>
                <a:latin typeface="Arial"/>
                <a:cs typeface="Arial"/>
              </a:rPr>
              <a:t>=</a:t>
            </a:r>
            <a:r>
              <a:rPr sz="1050" b="1" spc="70" dirty="0">
                <a:solidFill>
                  <a:srgbClr val="008000"/>
                </a:solidFill>
                <a:latin typeface="Arial"/>
                <a:cs typeface="Arial"/>
              </a:rPr>
              <a:t>False</a:t>
            </a:r>
            <a:r>
              <a:rPr sz="1050" spc="7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339725">
              <a:lnSpc>
                <a:spcPct val="100000"/>
              </a:lnSpc>
            </a:pPr>
            <a:r>
              <a:rPr sz="1050" b="1" spc="70" dirty="0">
                <a:solidFill>
                  <a:srgbClr val="008000"/>
                </a:solidFill>
                <a:latin typeface="Arial"/>
                <a:cs typeface="Arial"/>
              </a:rPr>
              <a:t>return</a:t>
            </a:r>
            <a:r>
              <a:rPr sz="1050" b="1" spc="280" dirty="0">
                <a:solidFill>
                  <a:srgbClr val="008000"/>
                </a:solidFill>
                <a:latin typeface="Arial"/>
                <a:cs typeface="Arial"/>
              </a:rPr>
              <a:t> </a:t>
            </a:r>
            <a:r>
              <a:rPr sz="1050" spc="70" dirty="0">
                <a:solidFill>
                  <a:srgbClr val="333333"/>
                </a:solidFill>
                <a:latin typeface="Arial"/>
                <a:cs typeface="Arial"/>
              </a:rPr>
              <a:t>row_categories_sorted</a:t>
            </a:r>
            <a:r>
              <a:rPr sz="1050" spc="70" dirty="0">
                <a:solidFill>
                  <a:srgbClr val="666666"/>
                </a:solidFill>
                <a:latin typeface="Arial"/>
                <a:cs typeface="Arial"/>
              </a:rPr>
              <a:t>.</a:t>
            </a:r>
            <a:r>
              <a:rPr sz="1050" spc="70" dirty="0">
                <a:solidFill>
                  <a:srgbClr val="333333"/>
                </a:solidFill>
                <a:latin typeface="Arial"/>
                <a:cs typeface="Arial"/>
              </a:rPr>
              <a:t>index</a:t>
            </a:r>
            <a:r>
              <a:rPr sz="1050" spc="70" dirty="0">
                <a:solidFill>
                  <a:srgbClr val="666666"/>
                </a:solidFill>
                <a:latin typeface="Arial"/>
                <a:cs typeface="Arial"/>
              </a:rPr>
              <a:t>.</a:t>
            </a:r>
            <a:r>
              <a:rPr sz="1050" spc="70" dirty="0">
                <a:solidFill>
                  <a:srgbClr val="333333"/>
                </a:solidFill>
                <a:latin typeface="Arial"/>
                <a:cs typeface="Arial"/>
              </a:rPr>
              <a:t>values[</a:t>
            </a:r>
            <a:r>
              <a:rPr sz="1050" spc="70" dirty="0">
                <a:solidFill>
                  <a:srgbClr val="666666"/>
                </a:solidFill>
                <a:latin typeface="Arial"/>
                <a:cs typeface="Arial"/>
              </a:rPr>
              <a:t>0</a:t>
            </a:r>
            <a:r>
              <a:rPr sz="1050" spc="70" dirty="0">
                <a:solidFill>
                  <a:srgbClr val="333333"/>
                </a:solidFill>
                <a:latin typeface="Arial"/>
                <a:cs typeface="Arial"/>
              </a:rPr>
              <a:t>:num_top_venues]</a:t>
            </a:r>
            <a:endParaRPr sz="1050">
              <a:latin typeface="Arial"/>
              <a:cs typeface="Arial"/>
            </a:endParaRPr>
          </a:p>
        </p:txBody>
      </p:sp>
      <p:sp>
        <p:nvSpPr>
          <p:cNvPr id="11" name="object 11"/>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120</a:t>
            </a:fld>
            <a:r>
              <a:rPr spc="-5" dirty="0"/>
              <a:t>/129</a:t>
            </a:r>
          </a:p>
        </p:txBody>
      </p:sp>
      <p:sp>
        <p:nvSpPr>
          <p:cNvPr id="7" name="object 7"/>
          <p:cNvSpPr txBox="1"/>
          <p:nvPr/>
        </p:nvSpPr>
        <p:spPr>
          <a:xfrm>
            <a:off x="1457374" y="345058"/>
            <a:ext cx="99060" cy="185420"/>
          </a:xfrm>
          <a:prstGeom prst="rect">
            <a:avLst/>
          </a:prstGeom>
        </p:spPr>
        <p:txBody>
          <a:bodyPr vert="horz" wrap="square" lIns="0" tIns="12700" rIns="0" bIns="0" rtlCol="0">
            <a:spAutoFit/>
          </a:bodyPr>
          <a:lstStyle/>
          <a:p>
            <a:pPr marL="12700">
              <a:lnSpc>
                <a:spcPct val="100000"/>
              </a:lnSpc>
              <a:spcBef>
                <a:spcPts val="100"/>
              </a:spcBef>
            </a:pPr>
            <a:r>
              <a:rPr sz="1050" spc="-10" dirty="0">
                <a:latin typeface="Arial"/>
                <a:cs typeface="Arial"/>
              </a:rPr>
              <a:t>4</a:t>
            </a:r>
            <a:endParaRPr sz="1050">
              <a:latin typeface="Arial"/>
              <a:cs typeface="Arial"/>
            </a:endParaRPr>
          </a:p>
        </p:txBody>
      </p:sp>
      <p:sp>
        <p:nvSpPr>
          <p:cNvPr id="8" name="object 8"/>
          <p:cNvSpPr txBox="1"/>
          <p:nvPr/>
        </p:nvSpPr>
        <p:spPr>
          <a:xfrm>
            <a:off x="1457374" y="830833"/>
            <a:ext cx="1492250" cy="347345"/>
          </a:xfrm>
          <a:prstGeom prst="rect">
            <a:avLst/>
          </a:prstGeom>
        </p:spPr>
        <p:txBody>
          <a:bodyPr vert="horz" wrap="square" lIns="0" tIns="12700" rIns="0" bIns="0" rtlCol="0">
            <a:spAutoFit/>
          </a:bodyPr>
          <a:lstStyle/>
          <a:p>
            <a:pPr marL="12700">
              <a:lnSpc>
                <a:spcPct val="100000"/>
              </a:lnSpc>
              <a:spcBef>
                <a:spcPts val="100"/>
              </a:spcBef>
            </a:pPr>
            <a:r>
              <a:rPr sz="1050" spc="95" dirty="0">
                <a:latin typeface="Arial"/>
                <a:cs typeface="Arial"/>
              </a:rPr>
              <a:t>----Woodlawn----</a:t>
            </a:r>
            <a:endParaRPr sz="1050">
              <a:latin typeface="Arial"/>
              <a:cs typeface="Arial"/>
            </a:endParaRPr>
          </a:p>
          <a:p>
            <a:pPr marL="1111885">
              <a:lnSpc>
                <a:spcPct val="100000"/>
              </a:lnSpc>
              <a:spcBef>
                <a:spcPts val="15"/>
              </a:spcBef>
            </a:pPr>
            <a:r>
              <a:rPr sz="1050" spc="5" dirty="0">
                <a:latin typeface="Arial"/>
                <a:cs typeface="Arial"/>
              </a:rPr>
              <a:t>venue</a:t>
            </a:r>
            <a:endParaRPr sz="1050">
              <a:latin typeface="Arial"/>
              <a:cs typeface="Arial"/>
            </a:endParaRPr>
          </a:p>
        </p:txBody>
      </p:sp>
      <p:sp>
        <p:nvSpPr>
          <p:cNvPr id="9" name="object 9"/>
          <p:cNvSpPr txBox="1"/>
          <p:nvPr/>
        </p:nvSpPr>
        <p:spPr>
          <a:xfrm>
            <a:off x="3070337" y="992758"/>
            <a:ext cx="318770" cy="995044"/>
          </a:xfrm>
          <a:prstGeom prst="rect">
            <a:avLst/>
          </a:prstGeom>
        </p:spPr>
        <p:txBody>
          <a:bodyPr vert="horz" wrap="square" lIns="0" tIns="10795" rIns="0" bIns="0" rtlCol="0">
            <a:spAutoFit/>
          </a:bodyPr>
          <a:lstStyle/>
          <a:p>
            <a:pPr marL="12700" marR="5080">
              <a:lnSpc>
                <a:spcPct val="101200"/>
              </a:lnSpc>
              <a:spcBef>
                <a:spcPts val="85"/>
              </a:spcBef>
            </a:pPr>
            <a:r>
              <a:rPr sz="1050" spc="110" dirty="0">
                <a:latin typeface="Arial"/>
                <a:cs typeface="Arial"/>
              </a:rPr>
              <a:t>freq  </a:t>
            </a:r>
            <a:r>
              <a:rPr sz="1050" spc="65" dirty="0">
                <a:latin typeface="Arial"/>
                <a:cs typeface="Arial"/>
              </a:rPr>
              <a:t>0.15</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a:p>
            <a:pPr marL="12700">
              <a:lnSpc>
                <a:spcPct val="100000"/>
              </a:lnSpc>
              <a:spcBef>
                <a:spcPts val="15"/>
              </a:spcBef>
            </a:pPr>
            <a:r>
              <a:rPr sz="1050" spc="65" dirty="0">
                <a:latin typeface="Arial"/>
                <a:cs typeface="Arial"/>
              </a:rPr>
              <a:t>0.08</a:t>
            </a:r>
            <a:endParaRPr sz="1050">
              <a:latin typeface="Arial"/>
              <a:cs typeface="Arial"/>
            </a:endParaRPr>
          </a:p>
        </p:txBody>
      </p:sp>
      <p:sp>
        <p:nvSpPr>
          <p:cNvPr id="10" name="object 10"/>
          <p:cNvSpPr txBox="1"/>
          <p:nvPr/>
        </p:nvSpPr>
        <p:spPr>
          <a:xfrm>
            <a:off x="1457374" y="1154683"/>
            <a:ext cx="1492250" cy="833119"/>
          </a:xfrm>
          <a:prstGeom prst="rect">
            <a:avLst/>
          </a:prstGeom>
        </p:spPr>
        <p:txBody>
          <a:bodyPr vert="horz" wrap="square" lIns="0" tIns="12700" rIns="0" bIns="0" rtlCol="0">
            <a:spAutoFit/>
          </a:bodyPr>
          <a:lstStyle/>
          <a:p>
            <a:pPr marL="525780" indent="-513715">
              <a:lnSpc>
                <a:spcPct val="100000"/>
              </a:lnSpc>
              <a:spcBef>
                <a:spcPts val="100"/>
              </a:spcBef>
              <a:buAutoNum type="arabicPlain"/>
              <a:tabLst>
                <a:tab pos="525780" algn="l"/>
                <a:tab pos="526415" algn="l"/>
              </a:tabLst>
            </a:pPr>
            <a:r>
              <a:rPr sz="1050" spc="125" dirty="0">
                <a:latin typeface="Arial"/>
                <a:cs typeface="Arial"/>
              </a:rPr>
              <a:t>Deli </a:t>
            </a:r>
            <a:r>
              <a:rPr sz="1050" spc="285" dirty="0">
                <a:latin typeface="Arial"/>
                <a:cs typeface="Arial"/>
              </a:rPr>
              <a:t>/</a:t>
            </a:r>
            <a:r>
              <a:rPr sz="1050" spc="365" dirty="0">
                <a:latin typeface="Arial"/>
                <a:cs typeface="Arial"/>
              </a:rPr>
              <a:t> </a:t>
            </a:r>
            <a:r>
              <a:rPr sz="1050" spc="-30" dirty="0">
                <a:latin typeface="Arial"/>
                <a:cs typeface="Arial"/>
              </a:rPr>
              <a:t>Bodega</a:t>
            </a:r>
            <a:endParaRPr sz="1050">
              <a:latin typeface="Arial"/>
              <a:cs typeface="Arial"/>
            </a:endParaRPr>
          </a:p>
          <a:p>
            <a:pPr marL="1258570" indent="-1246505">
              <a:lnSpc>
                <a:spcPct val="100000"/>
              </a:lnSpc>
              <a:spcBef>
                <a:spcPts val="15"/>
              </a:spcBef>
              <a:buAutoNum type="arabicPlain"/>
              <a:tabLst>
                <a:tab pos="1258570" algn="l"/>
                <a:tab pos="1259205" algn="l"/>
              </a:tabLst>
            </a:pPr>
            <a:r>
              <a:rPr sz="1050" spc="-50" dirty="0">
                <a:latin typeface="Arial"/>
                <a:cs typeface="Arial"/>
              </a:rPr>
              <a:t>Pub</a:t>
            </a:r>
            <a:endParaRPr sz="1050">
              <a:latin typeface="Arial"/>
              <a:cs typeface="Arial"/>
            </a:endParaRPr>
          </a:p>
          <a:p>
            <a:pPr marL="232410" indent="-220345">
              <a:lnSpc>
                <a:spcPct val="100000"/>
              </a:lnSpc>
              <a:spcBef>
                <a:spcPts val="15"/>
              </a:spcBef>
              <a:buAutoNum type="arabicPlain"/>
              <a:tabLst>
                <a:tab pos="232410" algn="l"/>
                <a:tab pos="233045" algn="l"/>
              </a:tabLst>
            </a:pPr>
            <a:r>
              <a:rPr sz="1050" spc="-25" dirty="0">
                <a:latin typeface="Arial"/>
                <a:cs typeface="Arial"/>
              </a:rPr>
              <a:t>Food </a:t>
            </a:r>
            <a:r>
              <a:rPr sz="1050" spc="-125" dirty="0">
                <a:latin typeface="Arial"/>
                <a:cs typeface="Arial"/>
              </a:rPr>
              <a:t>&amp; </a:t>
            </a:r>
            <a:r>
              <a:rPr sz="1050" spc="85" dirty="0">
                <a:latin typeface="Arial"/>
                <a:cs typeface="Arial"/>
              </a:rPr>
              <a:t>Drink</a:t>
            </a:r>
            <a:r>
              <a:rPr sz="1050" spc="340" dirty="0">
                <a:latin typeface="Arial"/>
                <a:cs typeface="Arial"/>
              </a:rPr>
              <a:t> </a:t>
            </a:r>
            <a:r>
              <a:rPr sz="1050" spc="-40" dirty="0">
                <a:latin typeface="Arial"/>
                <a:cs typeface="Arial"/>
              </a:rPr>
              <a:t>Shop</a:t>
            </a:r>
            <a:endParaRPr sz="1050">
              <a:latin typeface="Arial"/>
              <a:cs typeface="Arial"/>
            </a:endParaRPr>
          </a:p>
          <a:p>
            <a:pPr marL="745490" indent="-733425">
              <a:lnSpc>
                <a:spcPct val="100000"/>
              </a:lnSpc>
              <a:spcBef>
                <a:spcPts val="15"/>
              </a:spcBef>
              <a:buAutoNum type="arabicPlain"/>
              <a:tabLst>
                <a:tab pos="745490" algn="l"/>
                <a:tab pos="746125" algn="l"/>
              </a:tabLst>
            </a:pPr>
            <a:r>
              <a:rPr sz="1050" spc="45" dirty="0">
                <a:latin typeface="Arial"/>
                <a:cs typeface="Arial"/>
              </a:rPr>
              <a:t>Playground</a:t>
            </a:r>
            <a:endParaRPr sz="1050">
              <a:latin typeface="Arial"/>
              <a:cs typeface="Arial"/>
            </a:endParaRPr>
          </a:p>
          <a:p>
            <a:pPr marL="672465" indent="-660400">
              <a:lnSpc>
                <a:spcPct val="100000"/>
              </a:lnSpc>
              <a:spcBef>
                <a:spcPts val="15"/>
              </a:spcBef>
              <a:buAutoNum type="arabicPlain"/>
              <a:tabLst>
                <a:tab pos="672465" algn="l"/>
                <a:tab pos="673100" algn="l"/>
              </a:tabLst>
            </a:pPr>
            <a:r>
              <a:rPr sz="1050" spc="60" dirty="0">
                <a:latin typeface="Arial"/>
                <a:cs typeface="Arial"/>
              </a:rPr>
              <a:t>Pizza</a:t>
            </a:r>
            <a:r>
              <a:rPr sz="1050" spc="210" dirty="0">
                <a:latin typeface="Arial"/>
                <a:cs typeface="Arial"/>
              </a:rPr>
              <a:t> </a:t>
            </a:r>
            <a:r>
              <a:rPr sz="1050" spc="50" dirty="0">
                <a:latin typeface="Arial"/>
                <a:cs typeface="Arial"/>
              </a:rPr>
              <a:t>Place</a:t>
            </a:r>
            <a:endParaRPr sz="1050">
              <a:latin typeface="Arial"/>
              <a:cs typeface="Aria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04204" y="187424"/>
          <a:ext cx="6974205" cy="4548531"/>
        </p:xfrm>
        <a:graphic>
          <a:graphicData uri="http://schemas.openxmlformats.org/drawingml/2006/table">
            <a:tbl>
              <a:tblPr firstRow="1" bandRow="1">
                <a:tableStyleId>{2D5ABB26-0587-4C30-8999-92F81FD0307C}</a:tableStyleId>
              </a:tblPr>
              <a:tblGrid>
                <a:gridCol w="655955"/>
                <a:gridCol w="460375"/>
                <a:gridCol w="5857875"/>
              </a:tblGrid>
              <a:tr h="238533">
                <a:tc>
                  <a:txBody>
                    <a:bodyPr/>
                    <a:lstStyle/>
                    <a:p>
                      <a:pPr marL="31750">
                        <a:lnSpc>
                          <a:spcPts val="885"/>
                        </a:lnSpc>
                      </a:pPr>
                      <a:r>
                        <a:rPr sz="800" dirty="0">
                          <a:latin typeface="Arial"/>
                          <a:cs typeface="Arial"/>
                        </a:rPr>
                        <a:t>31/05/2020</a:t>
                      </a:r>
                      <a:endParaRPr sz="80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26670" algn="ctr">
                        <a:lnSpc>
                          <a:spcPts val="885"/>
                        </a:lnSpc>
                      </a:pPr>
                      <a:r>
                        <a:rPr sz="800" dirty="0">
                          <a:latin typeface="Arial"/>
                          <a:cs typeface="Arial"/>
                        </a:rPr>
                        <a:t>The Battle of Neighborhoods </a:t>
                      </a:r>
                      <a:r>
                        <a:rPr sz="800" spc="-5" dirty="0">
                          <a:latin typeface="Arial"/>
                          <a:cs typeface="Arial"/>
                        </a:rPr>
                        <a:t>(Week</a:t>
                      </a:r>
                      <a:r>
                        <a:rPr sz="800" spc="-10" dirty="0">
                          <a:latin typeface="Arial"/>
                          <a:cs typeface="Arial"/>
                        </a:rPr>
                        <a:t> </a:t>
                      </a:r>
                      <a:r>
                        <a:rPr sz="800" dirty="0">
                          <a:latin typeface="Arial"/>
                          <a:cs typeface="Arial"/>
                        </a:rPr>
                        <a:t>1)</a:t>
                      </a:r>
                      <a:endParaRPr sz="800">
                        <a:latin typeface="Arial"/>
                        <a:cs typeface="Arial"/>
                      </a:endParaRPr>
                    </a:p>
                  </a:txBody>
                  <a:tcPr marL="0" marR="0" marT="0" marB="0">
                    <a:lnB w="19050">
                      <a:solidFill>
                        <a:srgbClr val="CFCFCF"/>
                      </a:solidFill>
                      <a:prstDash val="solid"/>
                    </a:lnB>
                  </a:tcPr>
                </a:tc>
              </a:tr>
              <a:tr h="320064">
                <a:tc>
                  <a:txBody>
                    <a:bodyPr/>
                    <a:lstStyle/>
                    <a:p>
                      <a:pPr marR="28575" algn="r">
                        <a:lnSpc>
                          <a:spcPct val="100000"/>
                        </a:lnSpc>
                        <a:spcBef>
                          <a:spcPts val="450"/>
                        </a:spcBef>
                      </a:pPr>
                      <a:r>
                        <a:rPr sz="1050" dirty="0">
                          <a:solidFill>
                            <a:srgbClr val="2F3F9E"/>
                          </a:solidFill>
                          <a:latin typeface="Arial"/>
                          <a:cs typeface="Arial"/>
                        </a:rPr>
                        <a:t>In</a:t>
                      </a:r>
                      <a:endParaRPr sz="1050">
                        <a:latin typeface="Arial"/>
                        <a:cs typeface="Arial"/>
                      </a:endParaRPr>
                    </a:p>
                  </a:txBody>
                  <a:tcPr marL="0" marR="0" marT="57150" marB="0"/>
                </a:tc>
                <a:tc>
                  <a:txBody>
                    <a:bodyPr/>
                    <a:lstStyle/>
                    <a:p>
                      <a:pPr marL="36195">
                        <a:lnSpc>
                          <a:spcPct val="100000"/>
                        </a:lnSpc>
                        <a:spcBef>
                          <a:spcPts val="450"/>
                        </a:spcBef>
                      </a:pPr>
                      <a:r>
                        <a:rPr sz="1050" spc="165" dirty="0">
                          <a:solidFill>
                            <a:srgbClr val="2F3F9E"/>
                          </a:solidFill>
                          <a:latin typeface="Arial"/>
                          <a:cs typeface="Arial"/>
                        </a:rPr>
                        <a:t>[38]:</a:t>
                      </a:r>
                      <a:endParaRPr sz="1050">
                        <a:latin typeface="Arial"/>
                        <a:cs typeface="Arial"/>
                      </a:endParaRPr>
                    </a:p>
                  </a:txBody>
                  <a:tcPr marL="0" marR="0" marT="57150" marB="0">
                    <a:lnR w="28575">
                      <a:solidFill>
                        <a:srgbClr val="CFCFCF"/>
                      </a:solidFill>
                      <a:prstDash val="solid"/>
                    </a:lnR>
                  </a:tcPr>
                </a:tc>
                <a:tc>
                  <a:txBody>
                    <a:bodyPr/>
                    <a:lstStyle/>
                    <a:p>
                      <a:pPr marL="58419">
                        <a:lnSpc>
                          <a:spcPct val="100000"/>
                        </a:lnSpc>
                        <a:spcBef>
                          <a:spcPts val="450"/>
                        </a:spcBef>
                      </a:pPr>
                      <a:r>
                        <a:rPr sz="1050" dirty="0">
                          <a:solidFill>
                            <a:srgbClr val="333333"/>
                          </a:solidFill>
                          <a:latin typeface="Arial"/>
                          <a:cs typeface="Arial"/>
                        </a:rPr>
                        <a:t>num_top_venues </a:t>
                      </a:r>
                      <a:r>
                        <a:rPr sz="1050" spc="-40" dirty="0">
                          <a:solidFill>
                            <a:srgbClr val="666666"/>
                          </a:solidFill>
                          <a:latin typeface="Arial"/>
                          <a:cs typeface="Arial"/>
                        </a:rPr>
                        <a:t>=</a:t>
                      </a:r>
                      <a:r>
                        <a:rPr sz="1050" spc="15" dirty="0">
                          <a:solidFill>
                            <a:srgbClr val="666666"/>
                          </a:solidFill>
                          <a:latin typeface="Arial"/>
                          <a:cs typeface="Arial"/>
                        </a:rPr>
                        <a:t> </a:t>
                      </a:r>
                      <a:r>
                        <a:rPr sz="1050" spc="-10" dirty="0">
                          <a:solidFill>
                            <a:srgbClr val="666666"/>
                          </a:solidFill>
                          <a:latin typeface="Arial"/>
                          <a:cs typeface="Arial"/>
                        </a:rPr>
                        <a:t>10</a:t>
                      </a:r>
                      <a:endParaRPr sz="1050">
                        <a:latin typeface="Arial"/>
                        <a:cs typeface="Arial"/>
                      </a:endParaRPr>
                    </a:p>
                  </a:txBody>
                  <a:tcPr marL="0" marR="0" marT="57150" marB="0">
                    <a:lnL w="28575">
                      <a:solidFill>
                        <a:srgbClr val="CFCFCF"/>
                      </a:solidFill>
                      <a:prstDash val="solid"/>
                    </a:lnL>
                    <a:lnR w="28575">
                      <a:solidFill>
                        <a:srgbClr val="CFCFCF"/>
                      </a:solidFill>
                      <a:prstDash val="solid"/>
                    </a:lnR>
                    <a:lnT w="19050">
                      <a:solidFill>
                        <a:srgbClr val="CFCFCF"/>
                      </a:solidFill>
                      <a:prstDash val="solid"/>
                    </a:lnT>
                  </a:tcPr>
                </a:tc>
              </a:tr>
              <a:tr h="32385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lnR w="28575">
                      <a:solidFill>
                        <a:srgbClr val="CFCFCF"/>
                      </a:solidFill>
                      <a:prstDash val="solid"/>
                    </a:lnR>
                  </a:tcPr>
                </a:tc>
                <a:tc>
                  <a:txBody>
                    <a:bodyPr/>
                    <a:lstStyle/>
                    <a:p>
                      <a:pPr marL="58419">
                        <a:lnSpc>
                          <a:spcPct val="100000"/>
                        </a:lnSpc>
                        <a:spcBef>
                          <a:spcPts val="480"/>
                        </a:spcBef>
                      </a:pPr>
                      <a:r>
                        <a:rPr sz="1050" spc="125" dirty="0">
                          <a:solidFill>
                            <a:srgbClr val="333333"/>
                          </a:solidFill>
                          <a:latin typeface="Arial"/>
                          <a:cs typeface="Arial"/>
                        </a:rPr>
                        <a:t>indicators </a:t>
                      </a:r>
                      <a:r>
                        <a:rPr sz="1050" spc="-40" dirty="0">
                          <a:solidFill>
                            <a:srgbClr val="666666"/>
                          </a:solidFill>
                          <a:latin typeface="Arial"/>
                          <a:cs typeface="Arial"/>
                        </a:rPr>
                        <a:t>= </a:t>
                      </a:r>
                      <a:r>
                        <a:rPr sz="1050" spc="275" dirty="0">
                          <a:solidFill>
                            <a:srgbClr val="333333"/>
                          </a:solidFill>
                          <a:latin typeface="Arial"/>
                          <a:cs typeface="Arial"/>
                        </a:rPr>
                        <a:t>[</a:t>
                      </a:r>
                      <a:r>
                        <a:rPr sz="1050" spc="275" dirty="0">
                          <a:solidFill>
                            <a:srgbClr val="B92020"/>
                          </a:solidFill>
                          <a:latin typeface="Arial"/>
                          <a:cs typeface="Arial"/>
                        </a:rPr>
                        <a:t>'st'</a:t>
                      </a:r>
                      <a:r>
                        <a:rPr sz="1050" spc="275" dirty="0">
                          <a:solidFill>
                            <a:srgbClr val="333333"/>
                          </a:solidFill>
                          <a:latin typeface="Arial"/>
                          <a:cs typeface="Arial"/>
                        </a:rPr>
                        <a:t>, </a:t>
                      </a:r>
                      <a:r>
                        <a:rPr sz="1050" spc="200" dirty="0">
                          <a:solidFill>
                            <a:srgbClr val="B92020"/>
                          </a:solidFill>
                          <a:latin typeface="Arial"/>
                          <a:cs typeface="Arial"/>
                        </a:rPr>
                        <a:t>'nd'</a:t>
                      </a:r>
                      <a:r>
                        <a:rPr sz="1050" spc="200" dirty="0">
                          <a:solidFill>
                            <a:srgbClr val="333333"/>
                          </a:solidFill>
                          <a:latin typeface="Arial"/>
                          <a:cs typeface="Arial"/>
                        </a:rPr>
                        <a:t>,</a:t>
                      </a:r>
                      <a:r>
                        <a:rPr sz="1050" spc="95" dirty="0">
                          <a:solidFill>
                            <a:srgbClr val="333333"/>
                          </a:solidFill>
                          <a:latin typeface="Arial"/>
                          <a:cs typeface="Arial"/>
                        </a:rPr>
                        <a:t> </a:t>
                      </a:r>
                      <a:r>
                        <a:rPr sz="1050" spc="250" dirty="0">
                          <a:solidFill>
                            <a:srgbClr val="B92020"/>
                          </a:solidFill>
                          <a:latin typeface="Arial"/>
                          <a:cs typeface="Arial"/>
                        </a:rPr>
                        <a:t>'rd'</a:t>
                      </a:r>
                      <a:r>
                        <a:rPr sz="1050" spc="250" dirty="0">
                          <a:solidFill>
                            <a:srgbClr val="333333"/>
                          </a:solidFill>
                          <a:latin typeface="Arial"/>
                          <a:cs typeface="Arial"/>
                        </a:rPr>
                        <a:t>]</a:t>
                      </a:r>
                      <a:endParaRPr sz="1050">
                        <a:latin typeface="Arial"/>
                        <a:cs typeface="Arial"/>
                      </a:endParaRPr>
                    </a:p>
                  </a:txBody>
                  <a:tcPr marL="0" marR="0" marT="60960" marB="0">
                    <a:lnL w="28575">
                      <a:solidFill>
                        <a:srgbClr val="CFCFCF"/>
                      </a:solidFill>
                      <a:prstDash val="solid"/>
                    </a:lnL>
                    <a:lnR w="28575">
                      <a:solidFill>
                        <a:srgbClr val="CFCFCF"/>
                      </a:solidFill>
                      <a:prstDash val="solid"/>
                    </a:lnR>
                  </a:tcPr>
                </a:tc>
              </a:tr>
              <a:tr h="566737">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lnR w="28575">
                      <a:solidFill>
                        <a:srgbClr val="CFCFCF"/>
                      </a:solidFill>
                      <a:prstDash val="solid"/>
                    </a:lnR>
                  </a:tcPr>
                </a:tc>
                <a:tc>
                  <a:txBody>
                    <a:bodyPr/>
                    <a:lstStyle/>
                    <a:p>
                      <a:pPr marL="58419">
                        <a:lnSpc>
                          <a:spcPct val="100000"/>
                        </a:lnSpc>
                        <a:spcBef>
                          <a:spcPts val="480"/>
                        </a:spcBef>
                      </a:pPr>
                      <a:r>
                        <a:rPr sz="1050" i="1" spc="-10" dirty="0">
                          <a:solidFill>
                            <a:srgbClr val="408080"/>
                          </a:solidFill>
                          <a:latin typeface="Arial"/>
                          <a:cs typeface="Arial"/>
                        </a:rPr>
                        <a:t># </a:t>
                      </a:r>
                      <a:r>
                        <a:rPr sz="1050" i="1" spc="90" dirty="0">
                          <a:solidFill>
                            <a:srgbClr val="408080"/>
                          </a:solidFill>
                          <a:latin typeface="Arial"/>
                          <a:cs typeface="Arial"/>
                        </a:rPr>
                        <a:t>create </a:t>
                      </a:r>
                      <a:r>
                        <a:rPr sz="1050" i="1" spc="15" dirty="0">
                          <a:solidFill>
                            <a:srgbClr val="408080"/>
                          </a:solidFill>
                          <a:latin typeface="Arial"/>
                          <a:cs typeface="Arial"/>
                        </a:rPr>
                        <a:t>columns </a:t>
                      </a:r>
                      <a:r>
                        <a:rPr sz="1050" i="1" spc="70" dirty="0">
                          <a:solidFill>
                            <a:srgbClr val="408080"/>
                          </a:solidFill>
                          <a:latin typeface="Arial"/>
                          <a:cs typeface="Arial"/>
                        </a:rPr>
                        <a:t>according </a:t>
                      </a:r>
                      <a:r>
                        <a:rPr sz="1050" i="1" spc="135" dirty="0">
                          <a:solidFill>
                            <a:srgbClr val="408080"/>
                          </a:solidFill>
                          <a:latin typeface="Arial"/>
                          <a:cs typeface="Arial"/>
                        </a:rPr>
                        <a:t>to </a:t>
                      </a:r>
                      <a:r>
                        <a:rPr sz="1050" i="1" spc="-20" dirty="0">
                          <a:solidFill>
                            <a:srgbClr val="408080"/>
                          </a:solidFill>
                          <a:latin typeface="Arial"/>
                          <a:cs typeface="Arial"/>
                        </a:rPr>
                        <a:t>number </a:t>
                      </a:r>
                      <a:r>
                        <a:rPr sz="1050" i="1" spc="135" dirty="0">
                          <a:solidFill>
                            <a:srgbClr val="408080"/>
                          </a:solidFill>
                          <a:latin typeface="Arial"/>
                          <a:cs typeface="Arial"/>
                        </a:rPr>
                        <a:t>of </a:t>
                      </a:r>
                      <a:r>
                        <a:rPr sz="1050" i="1" spc="90" dirty="0">
                          <a:solidFill>
                            <a:srgbClr val="408080"/>
                          </a:solidFill>
                          <a:latin typeface="Arial"/>
                          <a:cs typeface="Arial"/>
                        </a:rPr>
                        <a:t>top</a:t>
                      </a:r>
                      <a:r>
                        <a:rPr sz="1050" i="1" spc="235" dirty="0">
                          <a:solidFill>
                            <a:srgbClr val="408080"/>
                          </a:solidFill>
                          <a:latin typeface="Arial"/>
                          <a:cs typeface="Arial"/>
                        </a:rPr>
                        <a:t> </a:t>
                      </a:r>
                      <a:r>
                        <a:rPr sz="1050" i="1" spc="10" dirty="0">
                          <a:solidFill>
                            <a:srgbClr val="408080"/>
                          </a:solidFill>
                          <a:latin typeface="Arial"/>
                          <a:cs typeface="Arial"/>
                        </a:rPr>
                        <a:t>venues</a:t>
                      </a:r>
                      <a:endParaRPr sz="1050">
                        <a:latin typeface="Arial"/>
                        <a:cs typeface="Arial"/>
                      </a:endParaRPr>
                    </a:p>
                    <a:p>
                      <a:pPr marL="58419">
                        <a:lnSpc>
                          <a:spcPct val="100000"/>
                        </a:lnSpc>
                        <a:spcBef>
                          <a:spcPts val="15"/>
                        </a:spcBef>
                      </a:pPr>
                      <a:r>
                        <a:rPr sz="1050" spc="15" dirty="0">
                          <a:solidFill>
                            <a:srgbClr val="333333"/>
                          </a:solidFill>
                          <a:latin typeface="Arial"/>
                          <a:cs typeface="Arial"/>
                        </a:rPr>
                        <a:t>columns </a:t>
                      </a:r>
                      <a:r>
                        <a:rPr sz="1050" spc="-40" dirty="0">
                          <a:solidFill>
                            <a:srgbClr val="666666"/>
                          </a:solidFill>
                          <a:latin typeface="Arial"/>
                          <a:cs typeface="Arial"/>
                        </a:rPr>
                        <a:t>=</a:t>
                      </a:r>
                      <a:r>
                        <a:rPr sz="1050" spc="-15" dirty="0">
                          <a:solidFill>
                            <a:srgbClr val="666666"/>
                          </a:solidFill>
                          <a:latin typeface="Arial"/>
                          <a:cs typeface="Arial"/>
                        </a:rPr>
                        <a:t> </a:t>
                      </a:r>
                      <a:r>
                        <a:rPr sz="1050" spc="100" dirty="0">
                          <a:solidFill>
                            <a:srgbClr val="333333"/>
                          </a:solidFill>
                          <a:latin typeface="Arial"/>
                          <a:cs typeface="Arial"/>
                        </a:rPr>
                        <a:t>[</a:t>
                      </a:r>
                      <a:r>
                        <a:rPr sz="1050" spc="100" dirty="0">
                          <a:solidFill>
                            <a:srgbClr val="B92020"/>
                          </a:solidFill>
                          <a:latin typeface="Arial"/>
                          <a:cs typeface="Arial"/>
                        </a:rPr>
                        <a:t>'Neighborhood'</a:t>
                      </a:r>
                      <a:r>
                        <a:rPr sz="1050" spc="100" dirty="0">
                          <a:solidFill>
                            <a:srgbClr val="333333"/>
                          </a:solidFill>
                          <a:latin typeface="Arial"/>
                          <a:cs typeface="Arial"/>
                        </a:rPr>
                        <a:t>]</a:t>
                      </a:r>
                      <a:endParaRPr sz="1050">
                        <a:latin typeface="Arial"/>
                        <a:cs typeface="Arial"/>
                      </a:endParaRPr>
                    </a:p>
                    <a:p>
                      <a:pPr marL="58419">
                        <a:lnSpc>
                          <a:spcPct val="100000"/>
                        </a:lnSpc>
                        <a:spcBef>
                          <a:spcPts val="15"/>
                        </a:spcBef>
                      </a:pPr>
                      <a:r>
                        <a:rPr sz="1050" b="1" spc="110" dirty="0">
                          <a:solidFill>
                            <a:srgbClr val="008000"/>
                          </a:solidFill>
                          <a:latin typeface="Arial"/>
                          <a:cs typeface="Arial"/>
                        </a:rPr>
                        <a:t>for </a:t>
                      </a:r>
                      <a:r>
                        <a:rPr sz="1050" spc="110" dirty="0">
                          <a:solidFill>
                            <a:srgbClr val="333333"/>
                          </a:solidFill>
                          <a:latin typeface="Arial"/>
                          <a:cs typeface="Arial"/>
                        </a:rPr>
                        <a:t>ind </a:t>
                      </a:r>
                      <a:r>
                        <a:rPr sz="1050" b="1" spc="110" dirty="0">
                          <a:solidFill>
                            <a:srgbClr val="7216AB"/>
                          </a:solidFill>
                          <a:latin typeface="Arial"/>
                          <a:cs typeface="Arial"/>
                        </a:rPr>
                        <a:t>in</a:t>
                      </a:r>
                      <a:r>
                        <a:rPr sz="1050" b="1" spc="215" dirty="0">
                          <a:solidFill>
                            <a:srgbClr val="7216AB"/>
                          </a:solidFill>
                          <a:latin typeface="Arial"/>
                          <a:cs typeface="Arial"/>
                        </a:rPr>
                        <a:t> </a:t>
                      </a:r>
                      <a:r>
                        <a:rPr sz="1050" spc="45" dirty="0">
                          <a:solidFill>
                            <a:srgbClr val="333333"/>
                          </a:solidFill>
                          <a:latin typeface="Arial"/>
                          <a:cs typeface="Arial"/>
                        </a:rPr>
                        <a:t>np</a:t>
                      </a:r>
                      <a:r>
                        <a:rPr sz="1050" spc="45" dirty="0">
                          <a:solidFill>
                            <a:srgbClr val="666666"/>
                          </a:solidFill>
                          <a:latin typeface="Arial"/>
                          <a:cs typeface="Arial"/>
                        </a:rPr>
                        <a:t>.</a:t>
                      </a:r>
                      <a:r>
                        <a:rPr sz="1050" spc="45" dirty="0">
                          <a:solidFill>
                            <a:srgbClr val="333333"/>
                          </a:solidFill>
                          <a:latin typeface="Arial"/>
                          <a:cs typeface="Arial"/>
                        </a:rPr>
                        <a:t>arange(num_top_venues):</a:t>
                      </a:r>
                      <a:endParaRPr sz="1050">
                        <a:latin typeface="Arial"/>
                        <a:cs typeface="Arial"/>
                      </a:endParaRPr>
                    </a:p>
                  </a:txBody>
                  <a:tcPr marL="0" marR="0" marT="60960" marB="0">
                    <a:lnL w="28575">
                      <a:solidFill>
                        <a:srgbClr val="CFCFCF"/>
                      </a:solidFill>
                      <a:prstDash val="solid"/>
                    </a:lnL>
                    <a:lnR w="28575">
                      <a:solidFill>
                        <a:srgbClr val="CFCFCF"/>
                      </a:solidFill>
                      <a:prstDash val="solid"/>
                    </a:lnR>
                  </a:tcPr>
                </a:tc>
              </a:tr>
              <a:tr h="2465998">
                <a:tc gridSpan="2">
                  <a:txBody>
                    <a:bodyPr/>
                    <a:lstStyle/>
                    <a:p>
                      <a:pPr>
                        <a:lnSpc>
                          <a:spcPct val="100000"/>
                        </a:lnSpc>
                      </a:pPr>
                      <a:endParaRPr sz="900">
                        <a:latin typeface="Times New Roman"/>
                        <a:cs typeface="Times New Roman"/>
                      </a:endParaRPr>
                    </a:p>
                  </a:txBody>
                  <a:tcPr marL="0" marR="0" marT="0" marB="0">
                    <a:lnR w="28575">
                      <a:solidFill>
                        <a:srgbClr val="CFCFCF"/>
                      </a:solidFill>
                      <a:prstDash val="solid"/>
                    </a:lnR>
                  </a:tcPr>
                </a:tc>
                <a:tc hMerge="1">
                  <a:txBody>
                    <a:bodyPr/>
                    <a:lstStyle/>
                    <a:p>
                      <a:endParaRPr/>
                    </a:p>
                  </a:txBody>
                  <a:tcPr marL="0" marR="0" marT="0" marB="0"/>
                </a:tc>
                <a:tc>
                  <a:txBody>
                    <a:bodyPr/>
                    <a:lstStyle/>
                    <a:p>
                      <a:pPr marL="351790">
                        <a:lnSpc>
                          <a:spcPts val="1100"/>
                        </a:lnSpc>
                      </a:pPr>
                      <a:r>
                        <a:rPr sz="1050" b="1" spc="165" dirty="0">
                          <a:solidFill>
                            <a:srgbClr val="008000"/>
                          </a:solidFill>
                          <a:latin typeface="Arial"/>
                          <a:cs typeface="Arial"/>
                        </a:rPr>
                        <a:t>try</a:t>
                      </a:r>
                      <a:r>
                        <a:rPr sz="1050" spc="165" dirty="0">
                          <a:solidFill>
                            <a:srgbClr val="333333"/>
                          </a:solidFill>
                          <a:latin typeface="Arial"/>
                          <a:cs typeface="Arial"/>
                        </a:rPr>
                        <a:t>:</a:t>
                      </a:r>
                      <a:endParaRPr sz="1050">
                        <a:latin typeface="Arial"/>
                        <a:cs typeface="Arial"/>
                      </a:endParaRPr>
                    </a:p>
                    <a:p>
                      <a:pPr marL="645160">
                        <a:lnSpc>
                          <a:spcPct val="100000"/>
                        </a:lnSpc>
                        <a:spcBef>
                          <a:spcPts val="15"/>
                        </a:spcBef>
                      </a:pPr>
                      <a:r>
                        <a:rPr sz="1050" spc="80" dirty="0">
                          <a:solidFill>
                            <a:srgbClr val="333333"/>
                          </a:solidFill>
                          <a:latin typeface="Arial"/>
                          <a:cs typeface="Arial"/>
                        </a:rPr>
                        <a:t>columns</a:t>
                      </a:r>
                      <a:r>
                        <a:rPr sz="1050" spc="80" dirty="0">
                          <a:solidFill>
                            <a:srgbClr val="666666"/>
                          </a:solidFill>
                          <a:latin typeface="Arial"/>
                          <a:cs typeface="Arial"/>
                        </a:rPr>
                        <a:t>.</a:t>
                      </a:r>
                      <a:r>
                        <a:rPr sz="1050" spc="80" dirty="0">
                          <a:solidFill>
                            <a:srgbClr val="333333"/>
                          </a:solidFill>
                          <a:latin typeface="Arial"/>
                          <a:cs typeface="Arial"/>
                        </a:rPr>
                        <a:t>append(</a:t>
                      </a:r>
                      <a:r>
                        <a:rPr sz="1050" spc="80" dirty="0">
                          <a:solidFill>
                            <a:srgbClr val="B92020"/>
                          </a:solidFill>
                          <a:latin typeface="Arial"/>
                          <a:cs typeface="Arial"/>
                        </a:rPr>
                        <a:t>'</a:t>
                      </a:r>
                      <a:r>
                        <a:rPr sz="1050" b="1" spc="80" dirty="0">
                          <a:solidFill>
                            <a:srgbClr val="66374A"/>
                          </a:solidFill>
                          <a:latin typeface="Arial"/>
                          <a:cs typeface="Arial"/>
                        </a:rPr>
                        <a:t>{}{} </a:t>
                      </a:r>
                      <a:r>
                        <a:rPr sz="1050" spc="5" dirty="0">
                          <a:solidFill>
                            <a:srgbClr val="B92020"/>
                          </a:solidFill>
                          <a:latin typeface="Arial"/>
                          <a:cs typeface="Arial"/>
                        </a:rPr>
                        <a:t>Most </a:t>
                      </a:r>
                      <a:r>
                        <a:rPr sz="1050" spc="-135" dirty="0">
                          <a:solidFill>
                            <a:srgbClr val="B92020"/>
                          </a:solidFill>
                          <a:latin typeface="Arial"/>
                          <a:cs typeface="Arial"/>
                        </a:rPr>
                        <a:t>Common </a:t>
                      </a:r>
                      <a:r>
                        <a:rPr sz="1050" spc="85" dirty="0">
                          <a:solidFill>
                            <a:srgbClr val="B92020"/>
                          </a:solidFill>
                          <a:latin typeface="Arial"/>
                          <a:cs typeface="Arial"/>
                        </a:rPr>
                        <a:t>Venue'</a:t>
                      </a:r>
                      <a:r>
                        <a:rPr sz="1050" spc="85" dirty="0">
                          <a:solidFill>
                            <a:srgbClr val="666666"/>
                          </a:solidFill>
                          <a:latin typeface="Arial"/>
                          <a:cs typeface="Arial"/>
                        </a:rPr>
                        <a:t>.</a:t>
                      </a:r>
                      <a:r>
                        <a:rPr sz="1050" spc="85" dirty="0">
                          <a:solidFill>
                            <a:srgbClr val="333333"/>
                          </a:solidFill>
                          <a:latin typeface="Arial"/>
                          <a:cs typeface="Arial"/>
                        </a:rPr>
                        <a:t>format(ind</a:t>
                      </a:r>
                      <a:r>
                        <a:rPr sz="1050" spc="85" dirty="0">
                          <a:solidFill>
                            <a:srgbClr val="666666"/>
                          </a:solidFill>
                          <a:latin typeface="Arial"/>
                          <a:cs typeface="Arial"/>
                        </a:rPr>
                        <a:t>+1</a:t>
                      </a:r>
                      <a:r>
                        <a:rPr sz="1050" spc="85" dirty="0">
                          <a:solidFill>
                            <a:srgbClr val="333333"/>
                          </a:solidFill>
                          <a:latin typeface="Arial"/>
                          <a:cs typeface="Arial"/>
                        </a:rPr>
                        <a:t>, </a:t>
                      </a:r>
                      <a:r>
                        <a:rPr sz="1050" spc="130" dirty="0">
                          <a:solidFill>
                            <a:srgbClr val="333333"/>
                          </a:solidFill>
                          <a:latin typeface="Arial"/>
                          <a:cs typeface="Arial"/>
                        </a:rPr>
                        <a:t>indicators[ind</a:t>
                      </a:r>
                      <a:endParaRPr sz="1050">
                        <a:latin typeface="Arial"/>
                        <a:cs typeface="Arial"/>
                      </a:endParaRPr>
                    </a:p>
                    <a:p>
                      <a:pPr marL="58419">
                        <a:lnSpc>
                          <a:spcPct val="100000"/>
                        </a:lnSpc>
                        <a:spcBef>
                          <a:spcPts val="15"/>
                        </a:spcBef>
                      </a:pPr>
                      <a:r>
                        <a:rPr sz="1050" spc="245" dirty="0">
                          <a:solidFill>
                            <a:srgbClr val="333333"/>
                          </a:solidFill>
                          <a:latin typeface="Arial"/>
                          <a:cs typeface="Arial"/>
                        </a:rPr>
                        <a:t>]))</a:t>
                      </a:r>
                      <a:endParaRPr sz="1050">
                        <a:latin typeface="Arial"/>
                        <a:cs typeface="Arial"/>
                      </a:endParaRPr>
                    </a:p>
                    <a:p>
                      <a:pPr marL="351790">
                        <a:lnSpc>
                          <a:spcPct val="100000"/>
                        </a:lnSpc>
                        <a:spcBef>
                          <a:spcPts val="15"/>
                        </a:spcBef>
                      </a:pPr>
                      <a:r>
                        <a:rPr sz="1050" b="1" spc="55" dirty="0">
                          <a:solidFill>
                            <a:srgbClr val="008000"/>
                          </a:solidFill>
                          <a:latin typeface="Arial"/>
                          <a:cs typeface="Arial"/>
                        </a:rPr>
                        <a:t>except</a:t>
                      </a:r>
                      <a:r>
                        <a:rPr sz="1050" spc="55" dirty="0">
                          <a:solidFill>
                            <a:srgbClr val="333333"/>
                          </a:solidFill>
                          <a:latin typeface="Arial"/>
                          <a:cs typeface="Arial"/>
                        </a:rPr>
                        <a:t>:</a:t>
                      </a:r>
                      <a:endParaRPr sz="1050">
                        <a:latin typeface="Arial"/>
                        <a:cs typeface="Arial"/>
                      </a:endParaRPr>
                    </a:p>
                    <a:p>
                      <a:pPr marL="645160">
                        <a:lnSpc>
                          <a:spcPct val="100000"/>
                        </a:lnSpc>
                        <a:spcBef>
                          <a:spcPts val="15"/>
                        </a:spcBef>
                      </a:pPr>
                      <a:r>
                        <a:rPr sz="1050" spc="75" dirty="0">
                          <a:solidFill>
                            <a:srgbClr val="333333"/>
                          </a:solidFill>
                          <a:latin typeface="Arial"/>
                          <a:cs typeface="Arial"/>
                        </a:rPr>
                        <a:t>columns</a:t>
                      </a:r>
                      <a:r>
                        <a:rPr sz="1050" spc="75" dirty="0">
                          <a:solidFill>
                            <a:srgbClr val="666666"/>
                          </a:solidFill>
                          <a:latin typeface="Arial"/>
                          <a:cs typeface="Arial"/>
                        </a:rPr>
                        <a:t>.</a:t>
                      </a:r>
                      <a:r>
                        <a:rPr sz="1050" spc="75" dirty="0">
                          <a:solidFill>
                            <a:srgbClr val="333333"/>
                          </a:solidFill>
                          <a:latin typeface="Arial"/>
                          <a:cs typeface="Arial"/>
                        </a:rPr>
                        <a:t>append(</a:t>
                      </a:r>
                      <a:r>
                        <a:rPr sz="1050" spc="75" dirty="0">
                          <a:solidFill>
                            <a:srgbClr val="B92020"/>
                          </a:solidFill>
                          <a:latin typeface="Arial"/>
                          <a:cs typeface="Arial"/>
                        </a:rPr>
                        <a:t>'</a:t>
                      </a:r>
                      <a:r>
                        <a:rPr sz="1050" b="1" spc="75" dirty="0">
                          <a:solidFill>
                            <a:srgbClr val="66374A"/>
                          </a:solidFill>
                          <a:latin typeface="Arial"/>
                          <a:cs typeface="Arial"/>
                        </a:rPr>
                        <a:t>{}</a:t>
                      </a:r>
                      <a:r>
                        <a:rPr sz="1050" spc="75" dirty="0">
                          <a:solidFill>
                            <a:srgbClr val="B92020"/>
                          </a:solidFill>
                          <a:latin typeface="Arial"/>
                          <a:cs typeface="Arial"/>
                        </a:rPr>
                        <a:t>th </a:t>
                      </a:r>
                      <a:r>
                        <a:rPr sz="1050" spc="5" dirty="0">
                          <a:solidFill>
                            <a:srgbClr val="B92020"/>
                          </a:solidFill>
                          <a:latin typeface="Arial"/>
                          <a:cs typeface="Arial"/>
                        </a:rPr>
                        <a:t>Most </a:t>
                      </a:r>
                      <a:r>
                        <a:rPr sz="1050" spc="-135" dirty="0">
                          <a:solidFill>
                            <a:srgbClr val="B92020"/>
                          </a:solidFill>
                          <a:latin typeface="Arial"/>
                          <a:cs typeface="Arial"/>
                        </a:rPr>
                        <a:t>Common</a:t>
                      </a:r>
                      <a:r>
                        <a:rPr sz="1050" spc="-50" dirty="0">
                          <a:solidFill>
                            <a:srgbClr val="B92020"/>
                          </a:solidFill>
                          <a:latin typeface="Arial"/>
                          <a:cs typeface="Arial"/>
                        </a:rPr>
                        <a:t> </a:t>
                      </a:r>
                      <a:r>
                        <a:rPr sz="1050" spc="90" dirty="0">
                          <a:solidFill>
                            <a:srgbClr val="B92020"/>
                          </a:solidFill>
                          <a:latin typeface="Arial"/>
                          <a:cs typeface="Arial"/>
                        </a:rPr>
                        <a:t>Venue'</a:t>
                      </a:r>
                      <a:r>
                        <a:rPr sz="1050" spc="90" dirty="0">
                          <a:solidFill>
                            <a:srgbClr val="666666"/>
                          </a:solidFill>
                          <a:latin typeface="Arial"/>
                          <a:cs typeface="Arial"/>
                        </a:rPr>
                        <a:t>.</a:t>
                      </a:r>
                      <a:r>
                        <a:rPr sz="1050" spc="90" dirty="0">
                          <a:solidFill>
                            <a:srgbClr val="333333"/>
                          </a:solidFill>
                          <a:latin typeface="Arial"/>
                          <a:cs typeface="Arial"/>
                        </a:rPr>
                        <a:t>format(ind</a:t>
                      </a:r>
                      <a:r>
                        <a:rPr sz="1050" spc="90" dirty="0">
                          <a:solidFill>
                            <a:srgbClr val="666666"/>
                          </a:solidFill>
                          <a:latin typeface="Arial"/>
                          <a:cs typeface="Arial"/>
                        </a:rPr>
                        <a:t>+1</a:t>
                      </a:r>
                      <a:r>
                        <a:rPr sz="1050" spc="9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Times New Roman"/>
                        <a:cs typeface="Times New Roman"/>
                      </a:endParaRPr>
                    </a:p>
                    <a:p>
                      <a:pPr marL="58419">
                        <a:lnSpc>
                          <a:spcPct val="100000"/>
                        </a:lnSpc>
                      </a:pPr>
                      <a:r>
                        <a:rPr sz="1050" i="1" spc="-10" dirty="0">
                          <a:solidFill>
                            <a:srgbClr val="408080"/>
                          </a:solidFill>
                          <a:latin typeface="Arial"/>
                          <a:cs typeface="Arial"/>
                        </a:rPr>
                        <a:t># </a:t>
                      </a:r>
                      <a:r>
                        <a:rPr sz="1050" i="1" spc="90" dirty="0">
                          <a:solidFill>
                            <a:srgbClr val="408080"/>
                          </a:solidFill>
                          <a:latin typeface="Arial"/>
                          <a:cs typeface="Arial"/>
                        </a:rPr>
                        <a:t>create </a:t>
                      </a:r>
                      <a:r>
                        <a:rPr sz="1050" i="1" spc="-10" dirty="0">
                          <a:solidFill>
                            <a:srgbClr val="408080"/>
                          </a:solidFill>
                          <a:latin typeface="Arial"/>
                          <a:cs typeface="Arial"/>
                        </a:rPr>
                        <a:t>a </a:t>
                      </a:r>
                      <a:r>
                        <a:rPr sz="1050" i="1" spc="-65" dirty="0">
                          <a:solidFill>
                            <a:srgbClr val="408080"/>
                          </a:solidFill>
                          <a:latin typeface="Arial"/>
                          <a:cs typeface="Arial"/>
                        </a:rPr>
                        <a:t>new</a:t>
                      </a:r>
                      <a:r>
                        <a:rPr sz="1050" i="1" spc="105" dirty="0">
                          <a:solidFill>
                            <a:srgbClr val="408080"/>
                          </a:solidFill>
                          <a:latin typeface="Arial"/>
                          <a:cs typeface="Arial"/>
                        </a:rPr>
                        <a:t> </a:t>
                      </a:r>
                      <a:r>
                        <a:rPr sz="1050" i="1" spc="50" dirty="0">
                          <a:solidFill>
                            <a:srgbClr val="408080"/>
                          </a:solidFill>
                          <a:latin typeface="Arial"/>
                          <a:cs typeface="Arial"/>
                        </a:rPr>
                        <a:t>dataframe</a:t>
                      </a:r>
                      <a:endParaRPr sz="1050">
                        <a:latin typeface="Arial"/>
                        <a:cs typeface="Arial"/>
                      </a:endParaRPr>
                    </a:p>
                    <a:p>
                      <a:pPr marL="58419">
                        <a:lnSpc>
                          <a:spcPct val="100000"/>
                        </a:lnSpc>
                        <a:spcBef>
                          <a:spcPts val="15"/>
                        </a:spcBef>
                      </a:pPr>
                      <a:r>
                        <a:rPr sz="1050" spc="40" dirty="0">
                          <a:solidFill>
                            <a:srgbClr val="333333"/>
                          </a:solidFill>
                          <a:latin typeface="Arial"/>
                          <a:cs typeface="Arial"/>
                        </a:rPr>
                        <a:t>neighborhoods_venues_sorted </a:t>
                      </a:r>
                      <a:r>
                        <a:rPr sz="1050" spc="-40" dirty="0">
                          <a:solidFill>
                            <a:srgbClr val="666666"/>
                          </a:solidFill>
                          <a:latin typeface="Arial"/>
                          <a:cs typeface="Arial"/>
                        </a:rPr>
                        <a:t>=</a:t>
                      </a:r>
                      <a:r>
                        <a:rPr sz="1050" spc="200" dirty="0">
                          <a:solidFill>
                            <a:srgbClr val="666666"/>
                          </a:solidFill>
                          <a:latin typeface="Arial"/>
                          <a:cs typeface="Arial"/>
                        </a:rPr>
                        <a:t> </a:t>
                      </a:r>
                      <a:r>
                        <a:rPr sz="1050" spc="25" dirty="0">
                          <a:solidFill>
                            <a:srgbClr val="333333"/>
                          </a:solidFill>
                          <a:latin typeface="Arial"/>
                          <a:cs typeface="Arial"/>
                        </a:rPr>
                        <a:t>pd</a:t>
                      </a:r>
                      <a:r>
                        <a:rPr sz="1050" spc="25" dirty="0">
                          <a:solidFill>
                            <a:srgbClr val="666666"/>
                          </a:solidFill>
                          <a:latin typeface="Arial"/>
                          <a:cs typeface="Arial"/>
                        </a:rPr>
                        <a:t>.</a:t>
                      </a:r>
                      <a:r>
                        <a:rPr sz="1050" spc="25" dirty="0">
                          <a:solidFill>
                            <a:srgbClr val="333333"/>
                          </a:solidFill>
                          <a:latin typeface="Arial"/>
                          <a:cs typeface="Arial"/>
                        </a:rPr>
                        <a:t>DataFrame(columns</a:t>
                      </a:r>
                      <a:r>
                        <a:rPr sz="1050" spc="25" dirty="0">
                          <a:solidFill>
                            <a:srgbClr val="666666"/>
                          </a:solidFill>
                          <a:latin typeface="Arial"/>
                          <a:cs typeface="Arial"/>
                        </a:rPr>
                        <a:t>=</a:t>
                      </a:r>
                      <a:r>
                        <a:rPr sz="1050" spc="25" dirty="0">
                          <a:solidFill>
                            <a:srgbClr val="333333"/>
                          </a:solidFill>
                          <a:latin typeface="Arial"/>
                          <a:cs typeface="Arial"/>
                        </a:rPr>
                        <a:t>columns)</a:t>
                      </a:r>
                      <a:endParaRPr sz="1050">
                        <a:latin typeface="Arial"/>
                        <a:cs typeface="Arial"/>
                      </a:endParaRPr>
                    </a:p>
                    <a:p>
                      <a:pPr marL="58419">
                        <a:lnSpc>
                          <a:spcPct val="100000"/>
                        </a:lnSpc>
                        <a:spcBef>
                          <a:spcPts val="15"/>
                        </a:spcBef>
                      </a:pPr>
                      <a:r>
                        <a:rPr sz="1050" spc="65" dirty="0">
                          <a:solidFill>
                            <a:srgbClr val="333333"/>
                          </a:solidFill>
                          <a:latin typeface="Arial"/>
                          <a:cs typeface="Arial"/>
                        </a:rPr>
                        <a:t>neighborhoods_venues_sorted[</a:t>
                      </a:r>
                      <a:r>
                        <a:rPr sz="1050" spc="65" dirty="0">
                          <a:solidFill>
                            <a:srgbClr val="B92020"/>
                          </a:solidFill>
                          <a:latin typeface="Arial"/>
                          <a:cs typeface="Arial"/>
                        </a:rPr>
                        <a:t>'Neighborhood'</a:t>
                      </a:r>
                      <a:r>
                        <a:rPr sz="1050" spc="65" dirty="0">
                          <a:solidFill>
                            <a:srgbClr val="333333"/>
                          </a:solidFill>
                          <a:latin typeface="Arial"/>
                          <a:cs typeface="Arial"/>
                        </a:rPr>
                        <a:t>] </a:t>
                      </a:r>
                      <a:r>
                        <a:rPr sz="1050" spc="-40" dirty="0">
                          <a:solidFill>
                            <a:srgbClr val="666666"/>
                          </a:solidFill>
                          <a:latin typeface="Arial"/>
                          <a:cs typeface="Arial"/>
                        </a:rPr>
                        <a:t>=</a:t>
                      </a:r>
                      <a:r>
                        <a:rPr sz="1050" spc="130" dirty="0">
                          <a:solidFill>
                            <a:srgbClr val="666666"/>
                          </a:solidFill>
                          <a:latin typeface="Arial"/>
                          <a:cs typeface="Arial"/>
                        </a:rPr>
                        <a:t> </a:t>
                      </a:r>
                      <a:r>
                        <a:rPr sz="1050" spc="70" dirty="0">
                          <a:solidFill>
                            <a:srgbClr val="333333"/>
                          </a:solidFill>
                          <a:latin typeface="Arial"/>
                          <a:cs typeface="Arial"/>
                        </a:rPr>
                        <a:t>bronx_grouped[</a:t>
                      </a:r>
                      <a:r>
                        <a:rPr sz="1050" spc="70" dirty="0">
                          <a:solidFill>
                            <a:srgbClr val="B92020"/>
                          </a:solidFill>
                          <a:latin typeface="Arial"/>
                          <a:cs typeface="Arial"/>
                        </a:rPr>
                        <a:t>'Neighborhood'</a:t>
                      </a:r>
                      <a:r>
                        <a:rPr sz="1050" spc="7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Times New Roman"/>
                        <a:cs typeface="Times New Roman"/>
                      </a:endParaRPr>
                    </a:p>
                    <a:p>
                      <a:pPr marL="58419">
                        <a:lnSpc>
                          <a:spcPct val="100000"/>
                        </a:lnSpc>
                      </a:pPr>
                      <a:r>
                        <a:rPr sz="1050" b="1" spc="110" dirty="0">
                          <a:solidFill>
                            <a:srgbClr val="008000"/>
                          </a:solidFill>
                          <a:latin typeface="Arial"/>
                          <a:cs typeface="Arial"/>
                        </a:rPr>
                        <a:t>for </a:t>
                      </a:r>
                      <a:r>
                        <a:rPr sz="1050" spc="110" dirty="0">
                          <a:solidFill>
                            <a:srgbClr val="333333"/>
                          </a:solidFill>
                          <a:latin typeface="Arial"/>
                          <a:cs typeface="Arial"/>
                        </a:rPr>
                        <a:t>ind </a:t>
                      </a:r>
                      <a:r>
                        <a:rPr sz="1050" b="1" spc="110" dirty="0">
                          <a:solidFill>
                            <a:srgbClr val="7216AB"/>
                          </a:solidFill>
                          <a:latin typeface="Arial"/>
                          <a:cs typeface="Arial"/>
                        </a:rPr>
                        <a:t>in</a:t>
                      </a:r>
                      <a:r>
                        <a:rPr sz="1050" b="1" spc="220" dirty="0">
                          <a:solidFill>
                            <a:srgbClr val="7216AB"/>
                          </a:solidFill>
                          <a:latin typeface="Arial"/>
                          <a:cs typeface="Arial"/>
                        </a:rPr>
                        <a:t> </a:t>
                      </a:r>
                      <a:r>
                        <a:rPr sz="1050" spc="70" dirty="0">
                          <a:solidFill>
                            <a:srgbClr val="333333"/>
                          </a:solidFill>
                          <a:latin typeface="Arial"/>
                          <a:cs typeface="Arial"/>
                        </a:rPr>
                        <a:t>np</a:t>
                      </a:r>
                      <a:r>
                        <a:rPr sz="1050" spc="70" dirty="0">
                          <a:solidFill>
                            <a:srgbClr val="666666"/>
                          </a:solidFill>
                          <a:latin typeface="Arial"/>
                          <a:cs typeface="Arial"/>
                        </a:rPr>
                        <a:t>.</a:t>
                      </a:r>
                      <a:r>
                        <a:rPr sz="1050" spc="70" dirty="0">
                          <a:solidFill>
                            <a:srgbClr val="333333"/>
                          </a:solidFill>
                          <a:latin typeface="Arial"/>
                          <a:cs typeface="Arial"/>
                        </a:rPr>
                        <a:t>arange(bronx_grouped</a:t>
                      </a:r>
                      <a:r>
                        <a:rPr sz="1050" spc="70" dirty="0">
                          <a:solidFill>
                            <a:srgbClr val="666666"/>
                          </a:solidFill>
                          <a:latin typeface="Arial"/>
                          <a:cs typeface="Arial"/>
                        </a:rPr>
                        <a:t>.</a:t>
                      </a:r>
                      <a:r>
                        <a:rPr sz="1050" spc="70" dirty="0">
                          <a:solidFill>
                            <a:srgbClr val="333333"/>
                          </a:solidFill>
                          <a:latin typeface="Arial"/>
                          <a:cs typeface="Arial"/>
                        </a:rPr>
                        <a:t>shape[</a:t>
                      </a:r>
                      <a:r>
                        <a:rPr sz="1050" spc="70" dirty="0">
                          <a:solidFill>
                            <a:srgbClr val="666666"/>
                          </a:solidFill>
                          <a:latin typeface="Arial"/>
                          <a:cs typeface="Arial"/>
                        </a:rPr>
                        <a:t>0</a:t>
                      </a:r>
                      <a:r>
                        <a:rPr sz="1050" spc="70" dirty="0">
                          <a:solidFill>
                            <a:srgbClr val="333333"/>
                          </a:solidFill>
                          <a:latin typeface="Arial"/>
                          <a:cs typeface="Arial"/>
                        </a:rPr>
                        <a:t>]):</a:t>
                      </a:r>
                      <a:endParaRPr sz="1050">
                        <a:latin typeface="Arial"/>
                        <a:cs typeface="Arial"/>
                      </a:endParaRPr>
                    </a:p>
                    <a:p>
                      <a:pPr marL="58419" marR="73660" indent="292735">
                        <a:lnSpc>
                          <a:spcPct val="101200"/>
                        </a:lnSpc>
                      </a:pPr>
                      <a:r>
                        <a:rPr sz="1050" spc="80" dirty="0">
                          <a:solidFill>
                            <a:srgbClr val="333333"/>
                          </a:solidFill>
                          <a:latin typeface="Arial"/>
                          <a:cs typeface="Arial"/>
                        </a:rPr>
                        <a:t>neighborhoods_venues_sorted</a:t>
                      </a:r>
                      <a:r>
                        <a:rPr sz="1050" spc="80" dirty="0">
                          <a:solidFill>
                            <a:srgbClr val="666666"/>
                          </a:solidFill>
                          <a:latin typeface="Arial"/>
                          <a:cs typeface="Arial"/>
                        </a:rPr>
                        <a:t>.</a:t>
                      </a:r>
                      <a:r>
                        <a:rPr sz="1050" spc="80" dirty="0">
                          <a:solidFill>
                            <a:srgbClr val="333333"/>
                          </a:solidFill>
                          <a:latin typeface="Arial"/>
                          <a:cs typeface="Arial"/>
                        </a:rPr>
                        <a:t>iloc[ind, </a:t>
                      </a:r>
                      <a:r>
                        <a:rPr sz="1050" spc="185" dirty="0">
                          <a:solidFill>
                            <a:srgbClr val="666666"/>
                          </a:solidFill>
                          <a:latin typeface="Arial"/>
                          <a:cs typeface="Arial"/>
                        </a:rPr>
                        <a:t>1</a:t>
                      </a:r>
                      <a:r>
                        <a:rPr sz="1050" spc="185" dirty="0">
                          <a:solidFill>
                            <a:srgbClr val="333333"/>
                          </a:solidFill>
                          <a:latin typeface="Arial"/>
                          <a:cs typeface="Arial"/>
                        </a:rPr>
                        <a:t>:] </a:t>
                      </a:r>
                      <a:r>
                        <a:rPr sz="1050" spc="-40" dirty="0">
                          <a:solidFill>
                            <a:srgbClr val="666666"/>
                          </a:solidFill>
                          <a:latin typeface="Arial"/>
                          <a:cs typeface="Arial"/>
                        </a:rPr>
                        <a:t>= </a:t>
                      </a:r>
                      <a:r>
                        <a:rPr sz="1050" spc="20" dirty="0">
                          <a:solidFill>
                            <a:srgbClr val="333333"/>
                          </a:solidFill>
                          <a:latin typeface="Arial"/>
                          <a:cs typeface="Arial"/>
                        </a:rPr>
                        <a:t>return_most_common_venues(bron  </a:t>
                      </a:r>
                      <a:r>
                        <a:rPr sz="1050" spc="110" dirty="0">
                          <a:solidFill>
                            <a:srgbClr val="333333"/>
                          </a:solidFill>
                          <a:latin typeface="Arial"/>
                          <a:cs typeface="Arial"/>
                        </a:rPr>
                        <a:t>x_grouped</a:t>
                      </a:r>
                      <a:r>
                        <a:rPr sz="1050" spc="110" dirty="0">
                          <a:solidFill>
                            <a:srgbClr val="666666"/>
                          </a:solidFill>
                          <a:latin typeface="Arial"/>
                          <a:cs typeface="Arial"/>
                        </a:rPr>
                        <a:t>.</a:t>
                      </a:r>
                      <a:r>
                        <a:rPr sz="1050" spc="110" dirty="0">
                          <a:solidFill>
                            <a:srgbClr val="333333"/>
                          </a:solidFill>
                          <a:latin typeface="Arial"/>
                          <a:cs typeface="Arial"/>
                        </a:rPr>
                        <a:t>iloc[ind, </a:t>
                      </a:r>
                      <a:r>
                        <a:rPr sz="1050" spc="285" dirty="0">
                          <a:solidFill>
                            <a:srgbClr val="333333"/>
                          </a:solidFill>
                          <a:latin typeface="Arial"/>
                          <a:cs typeface="Arial"/>
                        </a:rPr>
                        <a:t>:],</a:t>
                      </a:r>
                      <a:r>
                        <a:rPr sz="1050" spc="50" dirty="0">
                          <a:solidFill>
                            <a:srgbClr val="333333"/>
                          </a:solidFill>
                          <a:latin typeface="Arial"/>
                          <a:cs typeface="Arial"/>
                        </a:rPr>
                        <a:t> </a:t>
                      </a:r>
                      <a:r>
                        <a:rPr sz="1050" spc="15" dirty="0">
                          <a:solidFill>
                            <a:srgbClr val="333333"/>
                          </a:solidFill>
                          <a:latin typeface="Arial"/>
                          <a:cs typeface="Arial"/>
                        </a:rPr>
                        <a:t>num_top_venues)</a:t>
                      </a:r>
                      <a:endParaRPr sz="1050">
                        <a:latin typeface="Arial"/>
                        <a:cs typeface="Arial"/>
                      </a:endParaRPr>
                    </a:p>
                    <a:p>
                      <a:pPr>
                        <a:lnSpc>
                          <a:spcPct val="100000"/>
                        </a:lnSpc>
                        <a:spcBef>
                          <a:spcPts val="25"/>
                        </a:spcBef>
                      </a:pPr>
                      <a:endParaRPr sz="1100">
                        <a:latin typeface="Times New Roman"/>
                        <a:cs typeface="Times New Roman"/>
                      </a:endParaRPr>
                    </a:p>
                    <a:p>
                      <a:pPr marL="58419">
                        <a:lnSpc>
                          <a:spcPct val="100000"/>
                        </a:lnSpc>
                      </a:pPr>
                      <a:r>
                        <a:rPr sz="1050" spc="50" dirty="0">
                          <a:solidFill>
                            <a:srgbClr val="333333"/>
                          </a:solidFill>
                          <a:latin typeface="Arial"/>
                          <a:cs typeface="Arial"/>
                        </a:rPr>
                        <a:t>neighborhoods_venues_sorted</a:t>
                      </a:r>
                      <a:r>
                        <a:rPr sz="1050" spc="50" dirty="0">
                          <a:solidFill>
                            <a:srgbClr val="666666"/>
                          </a:solidFill>
                          <a:latin typeface="Arial"/>
                          <a:cs typeface="Arial"/>
                        </a:rPr>
                        <a:t>.</a:t>
                      </a:r>
                      <a:r>
                        <a:rPr sz="1050" spc="50" dirty="0">
                          <a:solidFill>
                            <a:srgbClr val="333333"/>
                          </a:solidFill>
                          <a:latin typeface="Arial"/>
                          <a:cs typeface="Arial"/>
                        </a:rPr>
                        <a:t>head()</a:t>
                      </a:r>
                      <a:endParaRPr sz="1050">
                        <a:latin typeface="Arial"/>
                        <a:cs typeface="Arial"/>
                      </a:endParaRPr>
                    </a:p>
                  </a:txBody>
                  <a:tcPr marL="0" marR="0" marT="0" marB="0">
                    <a:lnL w="28575">
                      <a:solidFill>
                        <a:srgbClr val="CFCFCF"/>
                      </a:solidFill>
                      <a:prstDash val="solid"/>
                    </a:lnL>
                    <a:lnR w="28575">
                      <a:solidFill>
                        <a:srgbClr val="CFCFCF"/>
                      </a:solidFill>
                      <a:prstDash val="solid"/>
                    </a:lnR>
                    <a:lnB w="19050">
                      <a:solidFill>
                        <a:srgbClr val="CFCFCF"/>
                      </a:solidFill>
                      <a:prstDash val="solid"/>
                    </a:lnB>
                  </a:tcPr>
                </a:tc>
              </a:tr>
              <a:tr h="633349">
                <a:tc gridSpan="3">
                  <a:txBody>
                    <a:bodyPr/>
                    <a:lstStyle/>
                    <a:p>
                      <a:pPr marL="472440">
                        <a:lnSpc>
                          <a:spcPct val="100000"/>
                        </a:lnSpc>
                        <a:spcBef>
                          <a:spcPts val="450"/>
                        </a:spcBef>
                      </a:pPr>
                      <a:r>
                        <a:rPr sz="1050" spc="110" dirty="0">
                          <a:solidFill>
                            <a:srgbClr val="D84215"/>
                          </a:solidFill>
                          <a:latin typeface="Arial"/>
                          <a:cs typeface="Arial"/>
                        </a:rPr>
                        <a:t>Out[38]:</a:t>
                      </a:r>
                      <a:endParaRPr sz="1050">
                        <a:latin typeface="Arial"/>
                        <a:cs typeface="Arial"/>
                      </a:endParaRPr>
                    </a:p>
                    <a:p>
                      <a:pPr marL="1403985" indent="993140">
                        <a:lnSpc>
                          <a:spcPts val="1050"/>
                        </a:lnSpc>
                        <a:spcBef>
                          <a:spcPts val="145"/>
                        </a:spcBef>
                        <a:tabLst>
                          <a:tab pos="2366010" algn="l"/>
                          <a:tab pos="3035935" algn="l"/>
                          <a:tab pos="3813810" algn="l"/>
                          <a:tab pos="4490085" algn="l"/>
                          <a:tab pos="4515485" algn="l"/>
                          <a:tab pos="5166360" algn="l"/>
                          <a:tab pos="5191760" algn="l"/>
                          <a:tab pos="5937885" algn="l"/>
                          <a:tab pos="5963285" algn="l"/>
                          <a:tab pos="6614159" algn="l"/>
                          <a:tab pos="6639559" algn="l"/>
                        </a:tabLst>
                      </a:pPr>
                      <a:r>
                        <a:rPr sz="900" b="1" dirty="0">
                          <a:latin typeface="Arial"/>
                          <a:cs typeface="Arial"/>
                        </a:rPr>
                        <a:t>1st Most	2nd Most	3rd Most		4th Most		5th Most		6th Most		7th M  Neighborhood	Common	 Common	Common	Common	Common	Common	Comm</a:t>
                      </a:r>
                      <a:endParaRPr sz="900">
                        <a:latin typeface="Arial"/>
                        <a:cs typeface="Arial"/>
                      </a:endParaRPr>
                    </a:p>
                    <a:p>
                      <a:pPr marL="2524125">
                        <a:lnSpc>
                          <a:spcPts val="930"/>
                        </a:lnSpc>
                        <a:tabLst>
                          <a:tab pos="3200400" algn="l"/>
                          <a:tab pos="3971925" algn="l"/>
                          <a:tab pos="4648200" algn="l"/>
                          <a:tab pos="5324475" algn="l"/>
                          <a:tab pos="6096000" algn="l"/>
                          <a:tab pos="6772275" algn="l"/>
                        </a:tabLst>
                      </a:pPr>
                      <a:r>
                        <a:rPr sz="900" b="1" spc="-10" dirty="0">
                          <a:latin typeface="Arial"/>
                          <a:cs typeface="Arial"/>
                        </a:rPr>
                        <a:t>Venue	Venue	Venue	Venue	Venue	Venue	</a:t>
                      </a:r>
                      <a:r>
                        <a:rPr sz="900" b="1" spc="-25" dirty="0">
                          <a:latin typeface="Arial"/>
                          <a:cs typeface="Arial"/>
                        </a:rPr>
                        <a:t>Ve</a:t>
                      </a:r>
                      <a:endParaRPr sz="900">
                        <a:latin typeface="Arial"/>
                        <a:cs typeface="Arial"/>
                      </a:endParaRPr>
                    </a:p>
                  </a:txBody>
                  <a:tcPr marL="0" marR="0" marT="57150" marB="0"/>
                </a:tc>
                <a:tc hMerge="1">
                  <a:txBody>
                    <a:bodyPr/>
                    <a:lstStyle/>
                    <a:p>
                      <a:endParaRPr/>
                    </a:p>
                  </a:txBody>
                  <a:tcPr marL="0" marR="0" marT="0" marB="0"/>
                </a:tc>
                <a:tc hMerge="1">
                  <a:txBody>
                    <a:bodyPr/>
                    <a:lstStyle/>
                    <a:p>
                      <a:endParaRPr/>
                    </a:p>
                  </a:txBody>
                  <a:tcPr marL="0" marR="0" marT="0" marB="0"/>
                </a:tc>
              </a:tr>
            </a:tbl>
          </a:graphicData>
        </a:graphic>
      </p:graphicFrame>
      <p:sp>
        <p:nvSpPr>
          <p:cNvPr id="3" name="object 3"/>
          <p:cNvSpPr txBox="1"/>
          <p:nvPr/>
        </p:nvSpPr>
        <p:spPr>
          <a:xfrm>
            <a:off x="764281" y="734745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[39]:</a:t>
            </a:r>
            <a:endParaRPr sz="1050">
              <a:latin typeface="Arial"/>
              <a:cs typeface="Arial"/>
            </a:endParaRPr>
          </a:p>
        </p:txBody>
      </p:sp>
      <p:sp>
        <p:nvSpPr>
          <p:cNvPr id="4" name="object 4"/>
          <p:cNvSpPr/>
          <p:nvPr/>
        </p:nvSpPr>
        <p:spPr>
          <a:xfrm>
            <a:off x="1420811" y="7303007"/>
            <a:ext cx="5857875" cy="1905000"/>
          </a:xfrm>
          <a:custGeom>
            <a:avLst/>
            <a:gdLst/>
            <a:ahLst/>
            <a:cxnLst/>
            <a:rect l="l" t="t" r="r" b="b"/>
            <a:pathLst>
              <a:path w="5857875" h="1905000">
                <a:moveTo>
                  <a:pt x="0" y="1895475"/>
                </a:moveTo>
                <a:lnTo>
                  <a:pt x="0" y="19050"/>
                </a:lnTo>
                <a:lnTo>
                  <a:pt x="361" y="19050"/>
                </a:lnTo>
                <a:lnTo>
                  <a:pt x="1085" y="9525"/>
                </a:lnTo>
                <a:lnTo>
                  <a:pt x="10572" y="9525"/>
                </a:lnTo>
                <a:lnTo>
                  <a:pt x="12392" y="0"/>
                </a:lnTo>
                <a:lnTo>
                  <a:pt x="14287" y="0"/>
                </a:lnTo>
                <a:lnTo>
                  <a:pt x="5843587" y="0"/>
                </a:lnTo>
                <a:lnTo>
                  <a:pt x="5845482" y="0"/>
                </a:lnTo>
                <a:lnTo>
                  <a:pt x="5847302" y="9525"/>
                </a:lnTo>
                <a:lnTo>
                  <a:pt x="5856789" y="9525"/>
                </a:lnTo>
                <a:lnTo>
                  <a:pt x="5857513" y="19050"/>
                </a:lnTo>
                <a:lnTo>
                  <a:pt x="5857875" y="19050"/>
                </a:lnTo>
                <a:lnTo>
                  <a:pt x="5857875" y="1895475"/>
                </a:lnTo>
                <a:lnTo>
                  <a:pt x="5857513" y="1895475"/>
                </a:lnTo>
                <a:lnTo>
                  <a:pt x="5856789" y="1905000"/>
                </a:lnTo>
                <a:lnTo>
                  <a:pt x="1085" y="1905000"/>
                </a:lnTo>
                <a:lnTo>
                  <a:pt x="361" y="1895475"/>
                </a:lnTo>
                <a:lnTo>
                  <a:pt x="0" y="1895475"/>
                </a:lnTo>
                <a:close/>
              </a:path>
            </a:pathLst>
          </a:custGeom>
          <a:ln w="9525">
            <a:solidFill>
              <a:srgbClr val="CFCFCF"/>
            </a:solidFill>
          </a:ln>
        </p:spPr>
        <p:txBody>
          <a:bodyPr wrap="square" lIns="0" tIns="0" rIns="0" bIns="0" rtlCol="0"/>
          <a:lstStyle/>
          <a:p>
            <a:endParaRPr/>
          </a:p>
        </p:txBody>
      </p:sp>
      <p:sp>
        <p:nvSpPr>
          <p:cNvPr id="5" name="object 5"/>
          <p:cNvSpPr txBox="1"/>
          <p:nvPr/>
        </p:nvSpPr>
        <p:spPr>
          <a:xfrm>
            <a:off x="1431769" y="7347457"/>
            <a:ext cx="5836285" cy="1804670"/>
          </a:xfrm>
          <a:prstGeom prst="rect">
            <a:avLst/>
          </a:prstGeom>
        </p:spPr>
        <p:txBody>
          <a:bodyPr vert="horz" wrap="square" lIns="0" tIns="12700" rIns="0" bIns="0" rtlCol="0">
            <a:spAutoFit/>
          </a:bodyPr>
          <a:lstStyle/>
          <a:p>
            <a:pPr marL="47625">
              <a:lnSpc>
                <a:spcPct val="100000"/>
              </a:lnSpc>
              <a:spcBef>
                <a:spcPts val="100"/>
              </a:spcBef>
            </a:pPr>
            <a:r>
              <a:rPr sz="1050" i="1" spc="-10" dirty="0">
                <a:solidFill>
                  <a:srgbClr val="408080"/>
                </a:solidFill>
                <a:latin typeface="Arial"/>
                <a:cs typeface="Arial"/>
              </a:rPr>
              <a:t># </a:t>
            </a:r>
            <a:r>
              <a:rPr sz="1050" i="1" spc="110" dirty="0">
                <a:solidFill>
                  <a:srgbClr val="408080"/>
                </a:solidFill>
                <a:latin typeface="Arial"/>
                <a:cs typeface="Arial"/>
              </a:rPr>
              <a:t>set </a:t>
            </a:r>
            <a:r>
              <a:rPr sz="1050" i="1" spc="-20" dirty="0">
                <a:solidFill>
                  <a:srgbClr val="408080"/>
                </a:solidFill>
                <a:latin typeface="Arial"/>
                <a:cs typeface="Arial"/>
              </a:rPr>
              <a:t>number </a:t>
            </a:r>
            <a:r>
              <a:rPr sz="1050" i="1" spc="135" dirty="0">
                <a:solidFill>
                  <a:srgbClr val="408080"/>
                </a:solidFill>
                <a:latin typeface="Arial"/>
                <a:cs typeface="Arial"/>
              </a:rPr>
              <a:t>of</a:t>
            </a:r>
            <a:r>
              <a:rPr sz="1050" i="1" spc="85" dirty="0">
                <a:solidFill>
                  <a:srgbClr val="408080"/>
                </a:solidFill>
                <a:latin typeface="Arial"/>
                <a:cs typeface="Arial"/>
              </a:rPr>
              <a:t> </a:t>
            </a:r>
            <a:r>
              <a:rPr sz="1050" i="1" spc="125" dirty="0">
                <a:solidFill>
                  <a:srgbClr val="408080"/>
                </a:solidFill>
                <a:latin typeface="Arial"/>
                <a:cs typeface="Arial"/>
              </a:rPr>
              <a:t>clusters</a:t>
            </a:r>
            <a:endParaRPr sz="1050">
              <a:latin typeface="Arial"/>
              <a:cs typeface="Arial"/>
            </a:endParaRPr>
          </a:p>
          <a:p>
            <a:pPr marL="47625">
              <a:lnSpc>
                <a:spcPct val="100000"/>
              </a:lnSpc>
              <a:spcBef>
                <a:spcPts val="15"/>
              </a:spcBef>
            </a:pPr>
            <a:r>
              <a:rPr sz="1050" spc="114" dirty="0">
                <a:solidFill>
                  <a:srgbClr val="333333"/>
                </a:solidFill>
                <a:latin typeface="Arial"/>
                <a:cs typeface="Arial"/>
              </a:rPr>
              <a:t>kclusters </a:t>
            </a:r>
            <a:r>
              <a:rPr sz="1050" spc="-40" dirty="0">
                <a:solidFill>
                  <a:srgbClr val="666666"/>
                </a:solidFill>
                <a:latin typeface="Arial"/>
                <a:cs typeface="Arial"/>
              </a:rPr>
              <a:t>=</a:t>
            </a:r>
            <a:r>
              <a:rPr sz="1050" spc="35" dirty="0">
                <a:solidFill>
                  <a:srgbClr val="666666"/>
                </a:solidFill>
                <a:latin typeface="Arial"/>
                <a:cs typeface="Arial"/>
              </a:rPr>
              <a:t> </a:t>
            </a:r>
            <a:r>
              <a:rPr sz="1050" spc="-10" dirty="0">
                <a:solidFill>
                  <a:srgbClr val="666666"/>
                </a:solidFill>
                <a:latin typeface="Arial"/>
                <a:cs typeface="Arial"/>
              </a:rPr>
              <a:t>5</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spc="70" dirty="0">
                <a:solidFill>
                  <a:srgbClr val="333333"/>
                </a:solidFill>
                <a:latin typeface="Arial"/>
                <a:cs typeface="Arial"/>
              </a:rPr>
              <a:t>bronx_grouped_clustering </a:t>
            </a:r>
            <a:r>
              <a:rPr sz="1050" spc="-40" dirty="0">
                <a:solidFill>
                  <a:srgbClr val="666666"/>
                </a:solidFill>
                <a:latin typeface="Arial"/>
                <a:cs typeface="Arial"/>
              </a:rPr>
              <a:t>= </a:t>
            </a:r>
            <a:r>
              <a:rPr sz="1050" spc="70" dirty="0">
                <a:solidFill>
                  <a:srgbClr val="333333"/>
                </a:solidFill>
                <a:latin typeface="Arial"/>
                <a:cs typeface="Arial"/>
              </a:rPr>
              <a:t>bronx_grouped</a:t>
            </a:r>
            <a:r>
              <a:rPr sz="1050" spc="70" dirty="0">
                <a:solidFill>
                  <a:srgbClr val="666666"/>
                </a:solidFill>
                <a:latin typeface="Arial"/>
                <a:cs typeface="Arial"/>
              </a:rPr>
              <a:t>.</a:t>
            </a:r>
            <a:r>
              <a:rPr sz="1050" spc="70" dirty="0">
                <a:solidFill>
                  <a:srgbClr val="333333"/>
                </a:solidFill>
                <a:latin typeface="Arial"/>
                <a:cs typeface="Arial"/>
              </a:rPr>
              <a:t>drop(</a:t>
            </a:r>
            <a:r>
              <a:rPr sz="1050" spc="70" dirty="0">
                <a:solidFill>
                  <a:srgbClr val="B92020"/>
                </a:solidFill>
                <a:latin typeface="Arial"/>
                <a:cs typeface="Arial"/>
              </a:rPr>
              <a:t>'Neighborhood'</a:t>
            </a:r>
            <a:r>
              <a:rPr sz="1050" spc="70" dirty="0">
                <a:solidFill>
                  <a:srgbClr val="333333"/>
                </a:solidFill>
                <a:latin typeface="Arial"/>
                <a:cs typeface="Arial"/>
              </a:rPr>
              <a:t>,</a:t>
            </a:r>
            <a:r>
              <a:rPr sz="1050" spc="210" dirty="0">
                <a:solidFill>
                  <a:srgbClr val="333333"/>
                </a:solidFill>
                <a:latin typeface="Arial"/>
                <a:cs typeface="Arial"/>
              </a:rPr>
              <a:t> </a:t>
            </a:r>
            <a:r>
              <a:rPr sz="1050" spc="105" dirty="0">
                <a:solidFill>
                  <a:srgbClr val="666666"/>
                </a:solidFill>
                <a:latin typeface="Arial"/>
                <a:cs typeface="Arial"/>
              </a:rPr>
              <a:t>1</a:t>
            </a:r>
            <a:r>
              <a:rPr sz="1050" spc="105"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i="1" spc="-10" dirty="0">
                <a:solidFill>
                  <a:srgbClr val="408080"/>
                </a:solidFill>
                <a:latin typeface="Arial"/>
                <a:cs typeface="Arial"/>
              </a:rPr>
              <a:t># </a:t>
            </a:r>
            <a:r>
              <a:rPr sz="1050" i="1" spc="70" dirty="0">
                <a:solidFill>
                  <a:srgbClr val="408080"/>
                </a:solidFill>
                <a:latin typeface="Arial"/>
                <a:cs typeface="Arial"/>
              </a:rPr>
              <a:t>run </a:t>
            </a:r>
            <a:r>
              <a:rPr sz="1050" i="1" dirty="0">
                <a:solidFill>
                  <a:srgbClr val="408080"/>
                </a:solidFill>
                <a:latin typeface="Arial"/>
                <a:cs typeface="Arial"/>
              </a:rPr>
              <a:t>k-means</a:t>
            </a:r>
            <a:r>
              <a:rPr sz="1050" i="1" spc="135" dirty="0">
                <a:solidFill>
                  <a:srgbClr val="408080"/>
                </a:solidFill>
                <a:latin typeface="Arial"/>
                <a:cs typeface="Arial"/>
              </a:rPr>
              <a:t> </a:t>
            </a:r>
            <a:r>
              <a:rPr sz="1050" i="1" spc="125" dirty="0">
                <a:solidFill>
                  <a:srgbClr val="408080"/>
                </a:solidFill>
                <a:latin typeface="Arial"/>
                <a:cs typeface="Arial"/>
              </a:rPr>
              <a:t>clustering</a:t>
            </a:r>
            <a:endParaRPr sz="1050">
              <a:latin typeface="Arial"/>
              <a:cs typeface="Arial"/>
            </a:endParaRPr>
          </a:p>
          <a:p>
            <a:pPr marL="47625" marR="63500">
              <a:lnSpc>
                <a:spcPct val="101200"/>
              </a:lnSpc>
            </a:pPr>
            <a:r>
              <a:rPr sz="1050" spc="-40" dirty="0">
                <a:solidFill>
                  <a:srgbClr val="333333"/>
                </a:solidFill>
                <a:latin typeface="Arial"/>
                <a:cs typeface="Arial"/>
              </a:rPr>
              <a:t>kmeans </a:t>
            </a:r>
            <a:r>
              <a:rPr sz="1050" spc="-40" dirty="0">
                <a:solidFill>
                  <a:srgbClr val="666666"/>
                </a:solidFill>
                <a:latin typeface="Arial"/>
                <a:cs typeface="Arial"/>
              </a:rPr>
              <a:t>= </a:t>
            </a:r>
            <a:r>
              <a:rPr sz="1050" spc="75" dirty="0">
                <a:solidFill>
                  <a:srgbClr val="333333"/>
                </a:solidFill>
                <a:latin typeface="Arial"/>
                <a:cs typeface="Arial"/>
              </a:rPr>
              <a:t>KMeans(n_clusters</a:t>
            </a:r>
            <a:r>
              <a:rPr sz="1050" spc="75" dirty="0">
                <a:solidFill>
                  <a:srgbClr val="666666"/>
                </a:solidFill>
                <a:latin typeface="Arial"/>
                <a:cs typeface="Arial"/>
              </a:rPr>
              <a:t>=</a:t>
            </a:r>
            <a:r>
              <a:rPr sz="1050" spc="75" dirty="0">
                <a:solidFill>
                  <a:srgbClr val="333333"/>
                </a:solidFill>
                <a:latin typeface="Arial"/>
                <a:cs typeface="Arial"/>
              </a:rPr>
              <a:t>kclusters, </a:t>
            </a:r>
            <a:r>
              <a:rPr sz="1050" spc="80" dirty="0">
                <a:solidFill>
                  <a:srgbClr val="333333"/>
                </a:solidFill>
                <a:latin typeface="Arial"/>
                <a:cs typeface="Arial"/>
              </a:rPr>
              <a:t>random_state</a:t>
            </a:r>
            <a:r>
              <a:rPr sz="1050" spc="80" dirty="0">
                <a:solidFill>
                  <a:srgbClr val="666666"/>
                </a:solidFill>
                <a:latin typeface="Arial"/>
                <a:cs typeface="Arial"/>
              </a:rPr>
              <a:t>=0</a:t>
            </a:r>
            <a:r>
              <a:rPr sz="1050" spc="80" dirty="0">
                <a:solidFill>
                  <a:srgbClr val="333333"/>
                </a:solidFill>
                <a:latin typeface="Arial"/>
                <a:cs typeface="Arial"/>
              </a:rPr>
              <a:t>)</a:t>
            </a:r>
            <a:r>
              <a:rPr sz="1050" spc="80" dirty="0">
                <a:solidFill>
                  <a:srgbClr val="666666"/>
                </a:solidFill>
                <a:latin typeface="Arial"/>
                <a:cs typeface="Arial"/>
              </a:rPr>
              <a:t>.</a:t>
            </a:r>
            <a:r>
              <a:rPr sz="1050" spc="80" dirty="0">
                <a:solidFill>
                  <a:srgbClr val="333333"/>
                </a:solidFill>
                <a:latin typeface="Arial"/>
                <a:cs typeface="Arial"/>
              </a:rPr>
              <a:t>fit(bronx_grouped_cluste  </a:t>
            </a:r>
            <a:r>
              <a:rPr sz="1050" spc="155" dirty="0">
                <a:solidFill>
                  <a:srgbClr val="333333"/>
                </a:solidFill>
                <a:latin typeface="Arial"/>
                <a:cs typeface="Arial"/>
              </a:rPr>
              <a:t>ring)</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i="1" spc="-10" dirty="0">
                <a:solidFill>
                  <a:srgbClr val="408080"/>
                </a:solidFill>
                <a:latin typeface="Arial"/>
                <a:cs typeface="Arial"/>
              </a:rPr>
              <a:t># </a:t>
            </a:r>
            <a:r>
              <a:rPr sz="1050" i="1" spc="25" dirty="0">
                <a:solidFill>
                  <a:srgbClr val="408080"/>
                </a:solidFill>
                <a:latin typeface="Arial"/>
                <a:cs typeface="Arial"/>
              </a:rPr>
              <a:t>check </a:t>
            </a:r>
            <a:r>
              <a:rPr sz="1050" i="1" spc="135" dirty="0">
                <a:solidFill>
                  <a:srgbClr val="408080"/>
                </a:solidFill>
                <a:latin typeface="Arial"/>
                <a:cs typeface="Arial"/>
              </a:rPr>
              <a:t>cluster </a:t>
            </a:r>
            <a:r>
              <a:rPr sz="1050" i="1" spc="120" dirty="0">
                <a:solidFill>
                  <a:srgbClr val="408080"/>
                </a:solidFill>
                <a:latin typeface="Arial"/>
                <a:cs typeface="Arial"/>
              </a:rPr>
              <a:t>labels </a:t>
            </a:r>
            <a:r>
              <a:rPr sz="1050" i="1" spc="50" dirty="0">
                <a:solidFill>
                  <a:srgbClr val="408080"/>
                </a:solidFill>
                <a:latin typeface="Arial"/>
                <a:cs typeface="Arial"/>
              </a:rPr>
              <a:t>generated </a:t>
            </a:r>
            <a:r>
              <a:rPr sz="1050" i="1" spc="165" dirty="0">
                <a:solidFill>
                  <a:srgbClr val="408080"/>
                </a:solidFill>
                <a:latin typeface="Arial"/>
                <a:cs typeface="Arial"/>
              </a:rPr>
              <a:t>for </a:t>
            </a:r>
            <a:r>
              <a:rPr sz="1050" i="1" spc="5" dirty="0">
                <a:solidFill>
                  <a:srgbClr val="408080"/>
                </a:solidFill>
                <a:latin typeface="Arial"/>
                <a:cs typeface="Arial"/>
              </a:rPr>
              <a:t>each </a:t>
            </a:r>
            <a:r>
              <a:rPr sz="1050" i="1" spc="10" dirty="0">
                <a:solidFill>
                  <a:srgbClr val="408080"/>
                </a:solidFill>
                <a:latin typeface="Arial"/>
                <a:cs typeface="Arial"/>
              </a:rPr>
              <a:t>row </a:t>
            </a:r>
            <a:r>
              <a:rPr sz="1050" i="1" spc="165" dirty="0">
                <a:solidFill>
                  <a:srgbClr val="408080"/>
                </a:solidFill>
                <a:latin typeface="Arial"/>
                <a:cs typeface="Arial"/>
              </a:rPr>
              <a:t>in </a:t>
            </a:r>
            <a:r>
              <a:rPr sz="1050" i="1" spc="90" dirty="0">
                <a:solidFill>
                  <a:srgbClr val="408080"/>
                </a:solidFill>
                <a:latin typeface="Arial"/>
                <a:cs typeface="Arial"/>
              </a:rPr>
              <a:t>the</a:t>
            </a:r>
            <a:r>
              <a:rPr sz="1050" i="1" spc="229" dirty="0">
                <a:solidFill>
                  <a:srgbClr val="408080"/>
                </a:solidFill>
                <a:latin typeface="Arial"/>
                <a:cs typeface="Arial"/>
              </a:rPr>
              <a:t> </a:t>
            </a:r>
            <a:r>
              <a:rPr sz="1050" i="1" spc="50" dirty="0">
                <a:solidFill>
                  <a:srgbClr val="408080"/>
                </a:solidFill>
                <a:latin typeface="Arial"/>
                <a:cs typeface="Arial"/>
              </a:rPr>
              <a:t>dataframe</a:t>
            </a:r>
            <a:endParaRPr sz="1050">
              <a:latin typeface="Arial"/>
              <a:cs typeface="Arial"/>
            </a:endParaRPr>
          </a:p>
          <a:p>
            <a:pPr marL="47625">
              <a:lnSpc>
                <a:spcPct val="100000"/>
              </a:lnSpc>
              <a:spcBef>
                <a:spcPts val="15"/>
              </a:spcBef>
            </a:pPr>
            <a:r>
              <a:rPr sz="1050" spc="75" dirty="0">
                <a:solidFill>
                  <a:srgbClr val="333333"/>
                </a:solidFill>
                <a:latin typeface="Arial"/>
                <a:cs typeface="Arial"/>
              </a:rPr>
              <a:t>kmeans</a:t>
            </a:r>
            <a:r>
              <a:rPr sz="1050" spc="75" dirty="0">
                <a:solidFill>
                  <a:srgbClr val="666666"/>
                </a:solidFill>
                <a:latin typeface="Arial"/>
                <a:cs typeface="Arial"/>
              </a:rPr>
              <a:t>.</a:t>
            </a:r>
            <a:r>
              <a:rPr sz="1050" spc="75" dirty="0">
                <a:solidFill>
                  <a:srgbClr val="333333"/>
                </a:solidFill>
                <a:latin typeface="Arial"/>
                <a:cs typeface="Arial"/>
              </a:rPr>
              <a:t>labels_[</a:t>
            </a:r>
            <a:r>
              <a:rPr sz="1050" spc="75" dirty="0">
                <a:solidFill>
                  <a:srgbClr val="666666"/>
                </a:solidFill>
                <a:latin typeface="Arial"/>
                <a:cs typeface="Arial"/>
              </a:rPr>
              <a:t>0</a:t>
            </a:r>
            <a:r>
              <a:rPr sz="1050" spc="75" dirty="0">
                <a:solidFill>
                  <a:srgbClr val="333333"/>
                </a:solidFill>
                <a:latin typeface="Arial"/>
                <a:cs typeface="Arial"/>
              </a:rPr>
              <a:t>:</a:t>
            </a:r>
            <a:r>
              <a:rPr sz="1050" spc="75" dirty="0">
                <a:solidFill>
                  <a:srgbClr val="666666"/>
                </a:solidFill>
                <a:latin typeface="Arial"/>
                <a:cs typeface="Arial"/>
              </a:rPr>
              <a:t>10</a:t>
            </a:r>
            <a:r>
              <a:rPr sz="1050" spc="75" dirty="0">
                <a:solidFill>
                  <a:srgbClr val="333333"/>
                </a:solidFill>
                <a:latin typeface="Arial"/>
                <a:cs typeface="Arial"/>
              </a:rPr>
              <a:t>]</a:t>
            </a:r>
            <a:endParaRPr sz="1050">
              <a:latin typeface="Arial"/>
              <a:cs typeface="Arial"/>
            </a:endParaRPr>
          </a:p>
        </p:txBody>
      </p:sp>
      <p:grpSp>
        <p:nvGrpSpPr>
          <p:cNvPr id="6" name="object 6"/>
          <p:cNvGrpSpPr/>
          <p:nvPr/>
        </p:nvGrpSpPr>
        <p:grpSpPr>
          <a:xfrm>
            <a:off x="1416049" y="7026310"/>
            <a:ext cx="5810250" cy="161925"/>
            <a:chOff x="1416049" y="7026310"/>
            <a:chExt cx="5810250" cy="161925"/>
          </a:xfrm>
        </p:grpSpPr>
        <p:sp>
          <p:nvSpPr>
            <p:cNvPr id="7" name="object 7"/>
            <p:cNvSpPr/>
            <p:nvPr/>
          </p:nvSpPr>
          <p:spPr>
            <a:xfrm>
              <a:off x="1416049" y="7026310"/>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8" name="object 8"/>
            <p:cNvSpPr/>
            <p:nvPr/>
          </p:nvSpPr>
          <p:spPr>
            <a:xfrm>
              <a:off x="1473199" y="7073935"/>
              <a:ext cx="38100" cy="66675"/>
            </a:xfrm>
            <a:custGeom>
              <a:avLst/>
              <a:gdLst/>
              <a:ahLst/>
              <a:cxnLst/>
              <a:rect l="l" t="t" r="r" b="b"/>
              <a:pathLst>
                <a:path w="38100" h="66675">
                  <a:moveTo>
                    <a:pt x="38100" y="66675"/>
                  </a:moveTo>
                  <a:lnTo>
                    <a:pt x="0" y="33337"/>
                  </a:lnTo>
                  <a:lnTo>
                    <a:pt x="38100" y="0"/>
                  </a:lnTo>
                  <a:lnTo>
                    <a:pt x="38100" y="66675"/>
                  </a:lnTo>
                  <a:close/>
                </a:path>
              </a:pathLst>
            </a:custGeom>
            <a:solidFill>
              <a:srgbClr val="A2A2A2"/>
            </a:solidFill>
          </p:spPr>
          <p:txBody>
            <a:bodyPr wrap="square" lIns="0" tIns="0" rIns="0" bIns="0" rtlCol="0"/>
            <a:lstStyle/>
            <a:p>
              <a:endParaRPr/>
            </a:p>
          </p:txBody>
        </p:sp>
        <p:sp>
          <p:nvSpPr>
            <p:cNvPr id="9" name="object 9"/>
            <p:cNvSpPr/>
            <p:nvPr/>
          </p:nvSpPr>
          <p:spPr>
            <a:xfrm>
              <a:off x="7064374" y="7026310"/>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0" name="object 10"/>
            <p:cNvSpPr/>
            <p:nvPr/>
          </p:nvSpPr>
          <p:spPr>
            <a:xfrm>
              <a:off x="7131049" y="7073935"/>
              <a:ext cx="38100" cy="66675"/>
            </a:xfrm>
            <a:custGeom>
              <a:avLst/>
              <a:gdLst/>
              <a:ahLst/>
              <a:cxnLst/>
              <a:rect l="l" t="t" r="r" b="b"/>
              <a:pathLst>
                <a:path w="38100" h="66675">
                  <a:moveTo>
                    <a:pt x="0" y="66675"/>
                  </a:moveTo>
                  <a:lnTo>
                    <a:pt x="0" y="0"/>
                  </a:lnTo>
                  <a:lnTo>
                    <a:pt x="38100" y="33337"/>
                  </a:lnTo>
                  <a:lnTo>
                    <a:pt x="0" y="66675"/>
                  </a:lnTo>
                  <a:close/>
                </a:path>
              </a:pathLst>
            </a:custGeom>
            <a:solidFill>
              <a:srgbClr val="4F4F4F"/>
            </a:solidFill>
          </p:spPr>
          <p:txBody>
            <a:bodyPr wrap="square" lIns="0" tIns="0" rIns="0" bIns="0" rtlCol="0"/>
            <a:lstStyle/>
            <a:p>
              <a:endParaRPr/>
            </a:p>
          </p:txBody>
        </p:sp>
        <p:sp>
          <p:nvSpPr>
            <p:cNvPr id="11" name="object 11"/>
            <p:cNvSpPr/>
            <p:nvPr/>
          </p:nvSpPr>
          <p:spPr>
            <a:xfrm>
              <a:off x="1577974" y="7026310"/>
              <a:ext cx="5486400" cy="161925"/>
            </a:xfrm>
            <a:custGeom>
              <a:avLst/>
              <a:gdLst/>
              <a:ahLst/>
              <a:cxnLst/>
              <a:rect l="l" t="t" r="r" b="b"/>
              <a:pathLst>
                <a:path w="5486400" h="161925">
                  <a:moveTo>
                    <a:pt x="5486400" y="161925"/>
                  </a:moveTo>
                  <a:lnTo>
                    <a:pt x="0" y="161925"/>
                  </a:lnTo>
                  <a:lnTo>
                    <a:pt x="0" y="0"/>
                  </a:lnTo>
                  <a:lnTo>
                    <a:pt x="5486400" y="0"/>
                  </a:lnTo>
                  <a:lnTo>
                    <a:pt x="5486400" y="161925"/>
                  </a:lnTo>
                  <a:close/>
                </a:path>
              </a:pathLst>
            </a:custGeom>
            <a:solidFill>
              <a:srgbClr val="F1F1F1"/>
            </a:solidFill>
          </p:spPr>
          <p:txBody>
            <a:bodyPr wrap="square" lIns="0" tIns="0" rIns="0" bIns="0" rtlCol="0"/>
            <a:lstStyle/>
            <a:p>
              <a:endParaRPr/>
            </a:p>
          </p:txBody>
        </p:sp>
        <p:sp>
          <p:nvSpPr>
            <p:cNvPr id="12" name="object 12"/>
            <p:cNvSpPr/>
            <p:nvPr/>
          </p:nvSpPr>
          <p:spPr>
            <a:xfrm>
              <a:off x="1577974" y="7045360"/>
              <a:ext cx="3990975" cy="123825"/>
            </a:xfrm>
            <a:custGeom>
              <a:avLst/>
              <a:gdLst/>
              <a:ahLst/>
              <a:cxnLst/>
              <a:rect l="l" t="t" r="r" b="b"/>
              <a:pathLst>
                <a:path w="3990975" h="123825">
                  <a:moveTo>
                    <a:pt x="3990975" y="123825"/>
                  </a:moveTo>
                  <a:lnTo>
                    <a:pt x="0" y="123825"/>
                  </a:lnTo>
                  <a:lnTo>
                    <a:pt x="0" y="0"/>
                  </a:lnTo>
                  <a:lnTo>
                    <a:pt x="3990975" y="0"/>
                  </a:lnTo>
                  <a:lnTo>
                    <a:pt x="3990975" y="123825"/>
                  </a:lnTo>
                  <a:close/>
                </a:path>
              </a:pathLst>
            </a:custGeom>
            <a:solidFill>
              <a:srgbClr val="000000">
                <a:alpha val="19999"/>
              </a:srgbClr>
            </a:solidFill>
          </p:spPr>
          <p:txBody>
            <a:bodyPr wrap="square" lIns="0" tIns="0" rIns="0" bIns="0" rtlCol="0"/>
            <a:lstStyle/>
            <a:p>
              <a:endParaRPr/>
            </a:p>
          </p:txBody>
        </p:sp>
      </p:grpSp>
      <p:sp>
        <p:nvSpPr>
          <p:cNvPr id="13" name="object 13"/>
          <p:cNvSpPr/>
          <p:nvPr/>
        </p:nvSpPr>
        <p:spPr>
          <a:xfrm>
            <a:off x="1473187" y="4797462"/>
            <a:ext cx="5753100" cy="9525"/>
          </a:xfrm>
          <a:custGeom>
            <a:avLst/>
            <a:gdLst/>
            <a:ahLst/>
            <a:cxnLst/>
            <a:rect l="l" t="t" r="r" b="b"/>
            <a:pathLst>
              <a:path w="5753100" h="9525">
                <a:moveTo>
                  <a:pt x="5753100" y="0"/>
                </a:moveTo>
                <a:lnTo>
                  <a:pt x="5753100" y="0"/>
                </a:lnTo>
                <a:lnTo>
                  <a:pt x="0" y="0"/>
                </a:lnTo>
                <a:lnTo>
                  <a:pt x="0" y="9525"/>
                </a:lnTo>
                <a:lnTo>
                  <a:pt x="5753100" y="9525"/>
                </a:lnTo>
                <a:lnTo>
                  <a:pt x="5753100" y="0"/>
                </a:lnTo>
                <a:close/>
              </a:path>
            </a:pathLst>
          </a:custGeom>
          <a:solidFill>
            <a:srgbClr val="000000"/>
          </a:solidFill>
        </p:spPr>
        <p:txBody>
          <a:bodyPr wrap="square" lIns="0" tIns="0" rIns="0" bIns="0" rtlCol="0"/>
          <a:lstStyle/>
          <a:p>
            <a:endParaRPr/>
          </a:p>
        </p:txBody>
      </p:sp>
      <p:sp>
        <p:nvSpPr>
          <p:cNvPr id="14" name="object 14"/>
          <p:cNvSpPr txBox="1"/>
          <p:nvPr/>
        </p:nvSpPr>
        <p:spPr>
          <a:xfrm>
            <a:off x="1517649" y="4908585"/>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0</a:t>
            </a:r>
            <a:endParaRPr sz="900">
              <a:latin typeface="Arial"/>
              <a:cs typeface="Arial"/>
            </a:endParaRPr>
          </a:p>
        </p:txBody>
      </p:sp>
      <p:sp>
        <p:nvSpPr>
          <p:cNvPr id="59" name="object 59"/>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121</a:t>
            </a:fld>
            <a:r>
              <a:rPr spc="-5" dirty="0"/>
              <a:t>/129</a:t>
            </a:r>
          </a:p>
        </p:txBody>
      </p:sp>
      <p:sp>
        <p:nvSpPr>
          <p:cNvPr id="15" name="object 15"/>
          <p:cNvSpPr txBox="1"/>
          <p:nvPr/>
        </p:nvSpPr>
        <p:spPr>
          <a:xfrm>
            <a:off x="2089000" y="4908585"/>
            <a:ext cx="4133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Allerton</a:t>
            </a:r>
            <a:endParaRPr sz="900">
              <a:latin typeface="Arial"/>
              <a:cs typeface="Arial"/>
            </a:endParaRPr>
          </a:p>
        </p:txBody>
      </p:sp>
      <p:sp>
        <p:nvSpPr>
          <p:cNvPr id="16" name="object 16"/>
          <p:cNvSpPr txBox="1"/>
          <p:nvPr/>
        </p:nvSpPr>
        <p:spPr>
          <a:xfrm>
            <a:off x="2866922" y="4841910"/>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17" name="object 17"/>
          <p:cNvSpPr txBox="1"/>
          <p:nvPr/>
        </p:nvSpPr>
        <p:spPr>
          <a:xfrm>
            <a:off x="3625798" y="4908585"/>
            <a:ext cx="229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Spa</a:t>
            </a:r>
            <a:endParaRPr sz="900">
              <a:latin typeface="Arial"/>
              <a:cs typeface="Arial"/>
            </a:endParaRPr>
          </a:p>
        </p:txBody>
      </p:sp>
      <p:sp>
        <p:nvSpPr>
          <p:cNvPr id="18" name="object 18"/>
          <p:cNvSpPr txBox="1"/>
          <p:nvPr/>
        </p:nvSpPr>
        <p:spPr>
          <a:xfrm>
            <a:off x="4206680" y="484191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19" name="object 19"/>
          <p:cNvSpPr txBox="1"/>
          <p:nvPr/>
        </p:nvSpPr>
        <p:spPr>
          <a:xfrm>
            <a:off x="4717896" y="4841910"/>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20" name="object 20"/>
          <p:cNvSpPr txBox="1"/>
          <p:nvPr/>
        </p:nvSpPr>
        <p:spPr>
          <a:xfrm>
            <a:off x="5597473" y="4908585"/>
            <a:ext cx="3816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Bakery</a:t>
            </a:r>
            <a:endParaRPr sz="900">
              <a:latin typeface="Arial"/>
              <a:cs typeface="Arial"/>
            </a:endParaRPr>
          </a:p>
        </p:txBody>
      </p:sp>
      <p:sp>
        <p:nvSpPr>
          <p:cNvPr id="21" name="object 21"/>
          <p:cNvSpPr txBox="1"/>
          <p:nvPr/>
        </p:nvSpPr>
        <p:spPr>
          <a:xfrm>
            <a:off x="6070446" y="4908585"/>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22" name="object 22"/>
          <p:cNvSpPr txBox="1"/>
          <p:nvPr/>
        </p:nvSpPr>
        <p:spPr>
          <a:xfrm>
            <a:off x="7045273" y="4841910"/>
            <a:ext cx="196850" cy="295910"/>
          </a:xfrm>
          <a:prstGeom prst="rect">
            <a:avLst/>
          </a:prstGeom>
        </p:spPr>
        <p:txBody>
          <a:bodyPr vert="horz" wrap="square" lIns="0" tIns="20320" rIns="0" bIns="0" rtlCol="0">
            <a:spAutoFit/>
          </a:bodyPr>
          <a:lstStyle/>
          <a:p>
            <a:pPr marL="100965" marR="5080" indent="-88900">
              <a:lnSpc>
                <a:spcPts val="1050"/>
              </a:lnSpc>
              <a:spcBef>
                <a:spcPts val="160"/>
              </a:spcBef>
            </a:pPr>
            <a:r>
              <a:rPr sz="900" dirty="0">
                <a:latin typeface="Arial"/>
                <a:cs typeface="Arial"/>
              </a:rPr>
              <a:t>Sm  S</a:t>
            </a:r>
            <a:endParaRPr sz="900">
              <a:latin typeface="Arial"/>
              <a:cs typeface="Arial"/>
            </a:endParaRPr>
          </a:p>
        </p:txBody>
      </p:sp>
      <p:sp>
        <p:nvSpPr>
          <p:cNvPr id="23" name="object 23"/>
          <p:cNvSpPr txBox="1"/>
          <p:nvPr/>
        </p:nvSpPr>
        <p:spPr>
          <a:xfrm>
            <a:off x="1517649" y="5289585"/>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1</a:t>
            </a:r>
            <a:endParaRPr sz="900">
              <a:latin typeface="Arial"/>
              <a:cs typeface="Arial"/>
            </a:endParaRPr>
          </a:p>
        </p:txBody>
      </p:sp>
      <p:sp>
        <p:nvSpPr>
          <p:cNvPr id="24" name="object 24"/>
          <p:cNvSpPr txBox="1"/>
          <p:nvPr/>
        </p:nvSpPr>
        <p:spPr>
          <a:xfrm>
            <a:off x="1904899" y="5289585"/>
            <a:ext cx="5975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Baychester</a:t>
            </a:r>
            <a:endParaRPr sz="900">
              <a:latin typeface="Arial"/>
              <a:cs typeface="Arial"/>
            </a:endParaRPr>
          </a:p>
        </p:txBody>
      </p:sp>
      <p:sp>
        <p:nvSpPr>
          <p:cNvPr id="25" name="object 25"/>
          <p:cNvSpPr txBox="1"/>
          <p:nvPr/>
        </p:nvSpPr>
        <p:spPr>
          <a:xfrm>
            <a:off x="2847872" y="5222910"/>
            <a:ext cx="330835" cy="295910"/>
          </a:xfrm>
          <a:prstGeom prst="rect">
            <a:avLst/>
          </a:prstGeom>
        </p:spPr>
        <p:txBody>
          <a:bodyPr vert="horz" wrap="square" lIns="0" tIns="20320" rIns="0" bIns="0" rtlCol="0">
            <a:spAutoFit/>
          </a:bodyPr>
          <a:lstStyle/>
          <a:p>
            <a:pPr marL="50800" marR="5080" indent="-38100">
              <a:lnSpc>
                <a:spcPts val="1050"/>
              </a:lnSpc>
              <a:spcBef>
                <a:spcPts val="160"/>
              </a:spcBef>
            </a:pPr>
            <a:r>
              <a:rPr sz="900" dirty="0">
                <a:latin typeface="Arial"/>
                <a:cs typeface="Arial"/>
              </a:rPr>
              <a:t>Donut  Shop</a:t>
            </a:r>
            <a:endParaRPr sz="900">
              <a:latin typeface="Arial"/>
              <a:cs typeface="Arial"/>
            </a:endParaRPr>
          </a:p>
        </p:txBody>
      </p:sp>
      <p:sp>
        <p:nvSpPr>
          <p:cNvPr id="26" name="object 26"/>
          <p:cNvSpPr txBox="1"/>
          <p:nvPr/>
        </p:nvSpPr>
        <p:spPr>
          <a:xfrm>
            <a:off x="3270096" y="5222910"/>
            <a:ext cx="584835" cy="295910"/>
          </a:xfrm>
          <a:prstGeom prst="rect">
            <a:avLst/>
          </a:prstGeom>
        </p:spPr>
        <p:txBody>
          <a:bodyPr vert="horz" wrap="square" lIns="0" tIns="20320" rIns="0" bIns="0" rtlCol="0">
            <a:spAutoFit/>
          </a:bodyPr>
          <a:lstStyle/>
          <a:p>
            <a:pPr marL="12700" marR="5080" indent="145415">
              <a:lnSpc>
                <a:spcPts val="1050"/>
              </a:lnSpc>
              <a:spcBef>
                <a:spcPts val="160"/>
              </a:spcBef>
            </a:pPr>
            <a:r>
              <a:rPr sz="900" dirty="0">
                <a:latin typeface="Arial"/>
                <a:cs typeface="Arial"/>
              </a:rPr>
              <a:t>Spanish  Restaurant</a:t>
            </a:r>
            <a:endParaRPr sz="900">
              <a:latin typeface="Arial"/>
              <a:cs typeface="Arial"/>
            </a:endParaRPr>
          </a:p>
        </p:txBody>
      </p:sp>
      <p:sp>
        <p:nvSpPr>
          <p:cNvPr id="27" name="object 27"/>
          <p:cNvSpPr txBox="1"/>
          <p:nvPr/>
        </p:nvSpPr>
        <p:spPr>
          <a:xfrm>
            <a:off x="3946371" y="5289585"/>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28" name="object 28"/>
          <p:cNvSpPr txBox="1"/>
          <p:nvPr/>
        </p:nvSpPr>
        <p:spPr>
          <a:xfrm>
            <a:off x="4990997" y="5222910"/>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29" name="object 29"/>
          <p:cNvSpPr txBox="1"/>
          <p:nvPr/>
        </p:nvSpPr>
        <p:spPr>
          <a:xfrm>
            <a:off x="5476772" y="5289585"/>
            <a:ext cx="5022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Pet</a:t>
            </a:r>
            <a:r>
              <a:rPr sz="900" spc="-75" dirty="0">
                <a:latin typeface="Arial"/>
                <a:cs typeface="Arial"/>
              </a:rPr>
              <a:t> </a:t>
            </a:r>
            <a:r>
              <a:rPr sz="900" dirty="0">
                <a:latin typeface="Arial"/>
                <a:cs typeface="Arial"/>
              </a:rPr>
              <a:t>Store</a:t>
            </a:r>
            <a:endParaRPr sz="900">
              <a:latin typeface="Arial"/>
              <a:cs typeface="Arial"/>
            </a:endParaRPr>
          </a:p>
        </p:txBody>
      </p:sp>
      <p:sp>
        <p:nvSpPr>
          <p:cNvPr id="30" name="object 30"/>
          <p:cNvSpPr txBox="1"/>
          <p:nvPr/>
        </p:nvSpPr>
        <p:spPr>
          <a:xfrm>
            <a:off x="6178498" y="5222910"/>
            <a:ext cx="572135" cy="295910"/>
          </a:xfrm>
          <a:prstGeom prst="rect">
            <a:avLst/>
          </a:prstGeom>
        </p:spPr>
        <p:txBody>
          <a:bodyPr vert="horz" wrap="square" lIns="0" tIns="20320" rIns="0" bIns="0" rtlCol="0">
            <a:spAutoFit/>
          </a:bodyPr>
          <a:lstStyle/>
          <a:p>
            <a:pPr marL="126364" marR="5080" indent="-114300">
              <a:lnSpc>
                <a:spcPts val="1050"/>
              </a:lnSpc>
              <a:spcBef>
                <a:spcPts val="160"/>
              </a:spcBef>
            </a:pPr>
            <a:r>
              <a:rPr sz="900" dirty="0">
                <a:latin typeface="Arial"/>
                <a:cs typeface="Arial"/>
              </a:rPr>
              <a:t>Rental</a:t>
            </a:r>
            <a:r>
              <a:rPr sz="900" spc="-95" dirty="0">
                <a:latin typeface="Arial"/>
                <a:cs typeface="Arial"/>
              </a:rPr>
              <a:t> </a:t>
            </a:r>
            <a:r>
              <a:rPr sz="900" dirty="0">
                <a:latin typeface="Arial"/>
                <a:cs typeface="Arial"/>
              </a:rPr>
              <a:t>Car  Location</a:t>
            </a:r>
            <a:endParaRPr sz="900">
              <a:latin typeface="Arial"/>
              <a:cs typeface="Arial"/>
            </a:endParaRPr>
          </a:p>
        </p:txBody>
      </p:sp>
      <p:sp>
        <p:nvSpPr>
          <p:cNvPr id="31" name="object 31"/>
          <p:cNvSpPr txBox="1"/>
          <p:nvPr/>
        </p:nvSpPr>
        <p:spPr>
          <a:xfrm>
            <a:off x="6956271" y="5222910"/>
            <a:ext cx="311785" cy="295910"/>
          </a:xfrm>
          <a:prstGeom prst="rect">
            <a:avLst/>
          </a:prstGeom>
        </p:spPr>
        <p:txBody>
          <a:bodyPr vert="horz" wrap="square" lIns="0" tIns="12700" rIns="0" bIns="0" rtlCol="0">
            <a:spAutoFit/>
          </a:bodyPr>
          <a:lstStyle/>
          <a:p>
            <a:pPr marL="12700">
              <a:lnSpc>
                <a:spcPts val="1065"/>
              </a:lnSpc>
              <a:spcBef>
                <a:spcPts val="100"/>
              </a:spcBef>
            </a:pPr>
            <a:r>
              <a:rPr sz="900" dirty="0">
                <a:latin typeface="Arial"/>
                <a:cs typeface="Arial"/>
              </a:rPr>
              <a:t>Disco</a:t>
            </a:r>
            <a:endParaRPr sz="900">
              <a:latin typeface="Arial"/>
              <a:cs typeface="Arial"/>
            </a:endParaRPr>
          </a:p>
          <a:p>
            <a:pPr marL="184150">
              <a:lnSpc>
                <a:spcPts val="1065"/>
              </a:lnSpc>
            </a:pPr>
            <a:r>
              <a:rPr sz="900" dirty="0">
                <a:latin typeface="Arial"/>
                <a:cs typeface="Arial"/>
              </a:rPr>
              <a:t>S</a:t>
            </a:r>
            <a:endParaRPr sz="900">
              <a:latin typeface="Arial"/>
              <a:cs typeface="Arial"/>
            </a:endParaRPr>
          </a:p>
        </p:txBody>
      </p:sp>
      <p:sp>
        <p:nvSpPr>
          <p:cNvPr id="32" name="object 32"/>
          <p:cNvSpPr txBox="1"/>
          <p:nvPr/>
        </p:nvSpPr>
        <p:spPr>
          <a:xfrm>
            <a:off x="1517649" y="5670585"/>
            <a:ext cx="984885" cy="162560"/>
          </a:xfrm>
          <a:prstGeom prst="rect">
            <a:avLst/>
          </a:prstGeom>
        </p:spPr>
        <p:txBody>
          <a:bodyPr vert="horz" wrap="square" lIns="0" tIns="12700" rIns="0" bIns="0" rtlCol="0">
            <a:spAutoFit/>
          </a:bodyPr>
          <a:lstStyle/>
          <a:p>
            <a:pPr marL="12700">
              <a:lnSpc>
                <a:spcPct val="100000"/>
              </a:lnSpc>
              <a:spcBef>
                <a:spcPts val="100"/>
              </a:spcBef>
              <a:tabLst>
                <a:tab pos="304165" algn="l"/>
              </a:tabLst>
            </a:pPr>
            <a:r>
              <a:rPr sz="900" b="1" dirty="0">
                <a:latin typeface="Arial"/>
                <a:cs typeface="Arial"/>
              </a:rPr>
              <a:t>2	</a:t>
            </a:r>
            <a:r>
              <a:rPr sz="900" dirty="0">
                <a:latin typeface="Arial"/>
                <a:cs typeface="Arial"/>
              </a:rPr>
              <a:t>Bedford</a:t>
            </a:r>
            <a:r>
              <a:rPr sz="900" spc="-70" dirty="0">
                <a:latin typeface="Arial"/>
                <a:cs typeface="Arial"/>
              </a:rPr>
              <a:t> </a:t>
            </a:r>
            <a:r>
              <a:rPr sz="900" dirty="0">
                <a:latin typeface="Arial"/>
                <a:cs typeface="Arial"/>
              </a:rPr>
              <a:t>Park</a:t>
            </a:r>
            <a:endParaRPr sz="900">
              <a:latin typeface="Arial"/>
              <a:cs typeface="Arial"/>
            </a:endParaRPr>
          </a:p>
        </p:txBody>
      </p:sp>
      <p:sp>
        <p:nvSpPr>
          <p:cNvPr id="33" name="object 33"/>
          <p:cNvSpPr txBox="1"/>
          <p:nvPr/>
        </p:nvSpPr>
        <p:spPr>
          <a:xfrm>
            <a:off x="2593821" y="5603910"/>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34" name="object 34"/>
          <p:cNvSpPr txBox="1"/>
          <p:nvPr/>
        </p:nvSpPr>
        <p:spPr>
          <a:xfrm>
            <a:off x="3555998" y="5670585"/>
            <a:ext cx="299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Diner</a:t>
            </a:r>
            <a:endParaRPr sz="900">
              <a:latin typeface="Arial"/>
              <a:cs typeface="Arial"/>
            </a:endParaRPr>
          </a:p>
        </p:txBody>
      </p:sp>
      <p:sp>
        <p:nvSpPr>
          <p:cNvPr id="35" name="object 35"/>
          <p:cNvSpPr txBox="1"/>
          <p:nvPr/>
        </p:nvSpPr>
        <p:spPr>
          <a:xfrm>
            <a:off x="4003521" y="5670585"/>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36" name="object 36"/>
          <p:cNvSpPr txBox="1"/>
          <p:nvPr/>
        </p:nvSpPr>
        <p:spPr>
          <a:xfrm>
            <a:off x="4882945" y="560391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37" name="object 37"/>
          <p:cNvSpPr txBox="1"/>
          <p:nvPr/>
        </p:nvSpPr>
        <p:spPr>
          <a:xfrm>
            <a:off x="5394171" y="5603910"/>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38" name="object 38"/>
          <p:cNvSpPr txBox="1"/>
          <p:nvPr/>
        </p:nvSpPr>
        <p:spPr>
          <a:xfrm>
            <a:off x="6165696" y="5603910"/>
            <a:ext cx="1115060" cy="295910"/>
          </a:xfrm>
          <a:prstGeom prst="rect">
            <a:avLst/>
          </a:prstGeom>
        </p:spPr>
        <p:txBody>
          <a:bodyPr vert="horz" wrap="square" lIns="0" tIns="20320" rIns="0" bIns="0" rtlCol="0">
            <a:spAutoFit/>
          </a:bodyPr>
          <a:lstStyle/>
          <a:p>
            <a:pPr marL="12700" marR="5080" indent="145415">
              <a:lnSpc>
                <a:spcPts val="1050"/>
              </a:lnSpc>
              <a:spcBef>
                <a:spcPts val="160"/>
              </a:spcBef>
              <a:tabLst>
                <a:tab pos="751840" algn="l"/>
                <a:tab pos="961390" algn="l"/>
              </a:tabLst>
            </a:pPr>
            <a:r>
              <a:rPr sz="900" dirty="0">
                <a:latin typeface="Arial"/>
                <a:cs typeface="Arial"/>
              </a:rPr>
              <a:t>Spanish	Sandw  Restaurant		Pl</a:t>
            </a:r>
            <a:endParaRPr sz="900">
              <a:latin typeface="Arial"/>
              <a:cs typeface="Arial"/>
            </a:endParaRPr>
          </a:p>
        </p:txBody>
      </p:sp>
      <p:sp>
        <p:nvSpPr>
          <p:cNvPr id="39" name="object 39"/>
          <p:cNvSpPr txBox="1"/>
          <p:nvPr/>
        </p:nvSpPr>
        <p:spPr>
          <a:xfrm>
            <a:off x="1517649" y="6051585"/>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3</a:t>
            </a:r>
            <a:endParaRPr sz="900">
              <a:latin typeface="Arial"/>
              <a:cs typeface="Arial"/>
            </a:endParaRPr>
          </a:p>
        </p:txBody>
      </p:sp>
      <p:sp>
        <p:nvSpPr>
          <p:cNvPr id="40" name="object 40"/>
          <p:cNvSpPr txBox="1"/>
          <p:nvPr/>
        </p:nvSpPr>
        <p:spPr>
          <a:xfrm>
            <a:off x="2057299" y="6051585"/>
            <a:ext cx="44513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Belmont</a:t>
            </a:r>
            <a:endParaRPr sz="900">
              <a:latin typeface="Arial"/>
              <a:cs typeface="Arial"/>
            </a:endParaRPr>
          </a:p>
        </p:txBody>
      </p:sp>
      <p:sp>
        <p:nvSpPr>
          <p:cNvPr id="41" name="object 41"/>
          <p:cNvSpPr txBox="1"/>
          <p:nvPr/>
        </p:nvSpPr>
        <p:spPr>
          <a:xfrm>
            <a:off x="2593821" y="5984910"/>
            <a:ext cx="584835" cy="295910"/>
          </a:xfrm>
          <a:prstGeom prst="rect">
            <a:avLst/>
          </a:prstGeom>
        </p:spPr>
        <p:txBody>
          <a:bodyPr vert="horz" wrap="square" lIns="0" tIns="20320" rIns="0" bIns="0" rtlCol="0">
            <a:spAutoFit/>
          </a:bodyPr>
          <a:lstStyle/>
          <a:p>
            <a:pPr marL="12700" marR="5080" indent="254000">
              <a:lnSpc>
                <a:spcPts val="1050"/>
              </a:lnSpc>
              <a:spcBef>
                <a:spcPts val="160"/>
              </a:spcBef>
            </a:pPr>
            <a:r>
              <a:rPr sz="900" dirty="0">
                <a:latin typeface="Arial"/>
                <a:cs typeface="Arial"/>
              </a:rPr>
              <a:t>Italian  Restaurant</a:t>
            </a:r>
            <a:endParaRPr sz="900">
              <a:latin typeface="Arial"/>
              <a:cs typeface="Arial"/>
            </a:endParaRPr>
          </a:p>
        </p:txBody>
      </p:sp>
      <p:sp>
        <p:nvSpPr>
          <p:cNvPr id="42" name="object 42"/>
          <p:cNvSpPr txBox="1"/>
          <p:nvPr/>
        </p:nvSpPr>
        <p:spPr>
          <a:xfrm>
            <a:off x="3543197" y="5984910"/>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43" name="object 43"/>
          <p:cNvSpPr txBox="1"/>
          <p:nvPr/>
        </p:nvSpPr>
        <p:spPr>
          <a:xfrm>
            <a:off x="4206680" y="598491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44" name="object 44"/>
          <p:cNvSpPr txBox="1"/>
          <p:nvPr/>
        </p:nvSpPr>
        <p:spPr>
          <a:xfrm>
            <a:off x="4921198" y="6051585"/>
            <a:ext cx="3816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Bakery</a:t>
            </a:r>
            <a:endParaRPr sz="900">
              <a:latin typeface="Arial"/>
              <a:cs typeface="Arial"/>
            </a:endParaRPr>
          </a:p>
        </p:txBody>
      </p:sp>
      <p:sp>
        <p:nvSpPr>
          <p:cNvPr id="45" name="object 45"/>
          <p:cNvSpPr txBox="1"/>
          <p:nvPr/>
        </p:nvSpPr>
        <p:spPr>
          <a:xfrm>
            <a:off x="5394171" y="5984910"/>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46" name="object 46"/>
          <p:cNvSpPr txBox="1"/>
          <p:nvPr/>
        </p:nvSpPr>
        <p:spPr>
          <a:xfrm>
            <a:off x="6318248" y="5984910"/>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47" name="object 47"/>
          <p:cNvSpPr txBox="1"/>
          <p:nvPr/>
        </p:nvSpPr>
        <p:spPr>
          <a:xfrm>
            <a:off x="7007173" y="5984910"/>
            <a:ext cx="229235" cy="295910"/>
          </a:xfrm>
          <a:prstGeom prst="rect">
            <a:avLst/>
          </a:prstGeom>
        </p:spPr>
        <p:txBody>
          <a:bodyPr vert="horz" wrap="square" lIns="0" tIns="20320" rIns="0" bIns="0" rtlCol="0">
            <a:spAutoFit/>
          </a:bodyPr>
          <a:lstStyle/>
          <a:p>
            <a:pPr marL="139065" marR="5080" indent="-127000">
              <a:lnSpc>
                <a:spcPts val="1050"/>
              </a:lnSpc>
              <a:spcBef>
                <a:spcPts val="160"/>
              </a:spcBef>
            </a:pPr>
            <a:r>
              <a:rPr sz="900" dirty="0">
                <a:latin typeface="Arial"/>
                <a:cs typeface="Arial"/>
              </a:rPr>
              <a:t>Des  S</a:t>
            </a:r>
            <a:endParaRPr sz="900">
              <a:latin typeface="Arial"/>
              <a:cs typeface="Arial"/>
            </a:endParaRPr>
          </a:p>
        </p:txBody>
      </p:sp>
      <p:sp>
        <p:nvSpPr>
          <p:cNvPr id="48" name="object 48"/>
          <p:cNvSpPr txBox="1"/>
          <p:nvPr/>
        </p:nvSpPr>
        <p:spPr>
          <a:xfrm>
            <a:off x="1517649" y="6565935"/>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4</a:t>
            </a:r>
            <a:endParaRPr sz="900">
              <a:latin typeface="Arial"/>
              <a:cs typeface="Arial"/>
            </a:endParaRPr>
          </a:p>
        </p:txBody>
      </p:sp>
      <p:sp>
        <p:nvSpPr>
          <p:cNvPr id="49" name="object 49"/>
          <p:cNvSpPr txBox="1"/>
          <p:nvPr/>
        </p:nvSpPr>
        <p:spPr>
          <a:xfrm>
            <a:off x="1961900" y="6565935"/>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Bronxdale</a:t>
            </a:r>
            <a:endParaRPr sz="900">
              <a:latin typeface="Arial"/>
              <a:cs typeface="Arial"/>
            </a:endParaRPr>
          </a:p>
        </p:txBody>
      </p:sp>
      <p:sp>
        <p:nvSpPr>
          <p:cNvPr id="50" name="object 50"/>
          <p:cNvSpPr txBox="1"/>
          <p:nvPr/>
        </p:nvSpPr>
        <p:spPr>
          <a:xfrm>
            <a:off x="2593821" y="6499260"/>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51" name="object 51"/>
          <p:cNvSpPr txBox="1"/>
          <p:nvPr/>
        </p:nvSpPr>
        <p:spPr>
          <a:xfrm>
            <a:off x="3587850" y="6565935"/>
            <a:ext cx="2667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Gym</a:t>
            </a:r>
            <a:endParaRPr sz="900">
              <a:latin typeface="Arial"/>
              <a:cs typeface="Arial"/>
            </a:endParaRPr>
          </a:p>
        </p:txBody>
      </p:sp>
      <p:sp>
        <p:nvSpPr>
          <p:cNvPr id="52" name="object 52"/>
          <p:cNvSpPr txBox="1"/>
          <p:nvPr/>
        </p:nvSpPr>
        <p:spPr>
          <a:xfrm>
            <a:off x="4041478" y="6499260"/>
            <a:ext cx="584835" cy="295910"/>
          </a:xfrm>
          <a:prstGeom prst="rect">
            <a:avLst/>
          </a:prstGeom>
        </p:spPr>
        <p:txBody>
          <a:bodyPr vert="horz" wrap="square" lIns="0" tIns="20320" rIns="0" bIns="0" rtlCol="0">
            <a:spAutoFit/>
          </a:bodyPr>
          <a:lstStyle/>
          <a:p>
            <a:pPr marL="12700" marR="5080">
              <a:lnSpc>
                <a:spcPts val="1050"/>
              </a:lnSpc>
              <a:spcBef>
                <a:spcPts val="160"/>
              </a:spcBef>
            </a:pPr>
            <a:r>
              <a:rPr sz="900" dirty="0">
                <a:latin typeface="Arial"/>
                <a:cs typeface="Arial"/>
              </a:rPr>
              <a:t>Performing  Arts</a:t>
            </a:r>
            <a:r>
              <a:rPr sz="900" spc="-100" dirty="0">
                <a:latin typeface="Arial"/>
                <a:cs typeface="Arial"/>
              </a:rPr>
              <a:t> </a:t>
            </a:r>
            <a:r>
              <a:rPr sz="900" spc="-10" dirty="0">
                <a:latin typeface="Arial"/>
                <a:cs typeface="Arial"/>
              </a:rPr>
              <a:t>Venue</a:t>
            </a:r>
            <a:endParaRPr sz="900">
              <a:latin typeface="Arial"/>
              <a:cs typeface="Arial"/>
            </a:endParaRPr>
          </a:p>
        </p:txBody>
      </p:sp>
      <p:sp>
        <p:nvSpPr>
          <p:cNvPr id="53" name="object 53"/>
          <p:cNvSpPr txBox="1"/>
          <p:nvPr/>
        </p:nvSpPr>
        <p:spPr>
          <a:xfrm>
            <a:off x="4717896" y="6499260"/>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54" name="object 54"/>
          <p:cNvSpPr txBox="1"/>
          <p:nvPr/>
        </p:nvSpPr>
        <p:spPr>
          <a:xfrm>
            <a:off x="5514729" y="6365910"/>
            <a:ext cx="464184" cy="562610"/>
          </a:xfrm>
          <a:prstGeom prst="rect">
            <a:avLst/>
          </a:prstGeom>
        </p:spPr>
        <p:txBody>
          <a:bodyPr vert="horz" wrap="square" lIns="0" tIns="20320" rIns="0" bIns="0" rtlCol="0">
            <a:spAutoFit/>
          </a:bodyPr>
          <a:lstStyle/>
          <a:p>
            <a:pPr marL="12700" marR="5080" indent="69850" algn="r">
              <a:lnSpc>
                <a:spcPts val="1050"/>
              </a:lnSpc>
              <a:spcBef>
                <a:spcPts val="160"/>
              </a:spcBef>
            </a:pPr>
            <a:r>
              <a:rPr sz="900" dirty="0">
                <a:latin typeface="Arial"/>
                <a:cs typeface="Arial"/>
              </a:rPr>
              <a:t>Paper</a:t>
            </a:r>
            <a:r>
              <a:rPr sz="900" spc="-100" dirty="0">
                <a:latin typeface="Arial"/>
                <a:cs typeface="Arial"/>
              </a:rPr>
              <a:t> </a:t>
            </a:r>
            <a:r>
              <a:rPr sz="900" dirty="0">
                <a:latin typeface="Arial"/>
                <a:cs typeface="Arial"/>
              </a:rPr>
              <a:t>/  O</a:t>
            </a:r>
            <a:r>
              <a:rPr sz="900" spc="-20" dirty="0">
                <a:latin typeface="Arial"/>
                <a:cs typeface="Arial"/>
              </a:rPr>
              <a:t>f</a:t>
            </a:r>
            <a:r>
              <a:rPr sz="900" dirty="0">
                <a:latin typeface="Arial"/>
                <a:cs typeface="Arial"/>
              </a:rPr>
              <a:t>fice  Supplies</a:t>
            </a:r>
            <a:endParaRPr sz="900">
              <a:latin typeface="Arial"/>
              <a:cs typeface="Arial"/>
            </a:endParaRPr>
          </a:p>
          <a:p>
            <a:pPr marR="5080" algn="r">
              <a:lnSpc>
                <a:spcPts val="1019"/>
              </a:lnSpc>
            </a:pPr>
            <a:r>
              <a:rPr sz="900" dirty="0">
                <a:latin typeface="Arial"/>
                <a:cs typeface="Arial"/>
              </a:rPr>
              <a:t>Store</a:t>
            </a:r>
            <a:endParaRPr sz="900">
              <a:latin typeface="Arial"/>
              <a:cs typeface="Arial"/>
            </a:endParaRPr>
          </a:p>
        </p:txBody>
      </p:sp>
      <p:sp>
        <p:nvSpPr>
          <p:cNvPr id="55" name="object 55"/>
          <p:cNvSpPr txBox="1"/>
          <p:nvPr/>
        </p:nvSpPr>
        <p:spPr>
          <a:xfrm>
            <a:off x="6165696" y="6432585"/>
            <a:ext cx="584835" cy="429259"/>
          </a:xfrm>
          <a:prstGeom prst="rect">
            <a:avLst/>
          </a:prstGeom>
        </p:spPr>
        <p:txBody>
          <a:bodyPr vert="horz" wrap="square" lIns="0" tIns="20320" rIns="0" bIns="0" rtlCol="0">
            <a:spAutoFit/>
          </a:bodyPr>
          <a:lstStyle/>
          <a:p>
            <a:pPr marL="12700" marR="5080" indent="165100" algn="just">
              <a:lnSpc>
                <a:spcPts val="1050"/>
              </a:lnSpc>
              <a:spcBef>
                <a:spcPts val="160"/>
              </a:spcBef>
            </a:pPr>
            <a:r>
              <a:rPr sz="900" dirty="0">
                <a:latin typeface="Arial"/>
                <a:cs typeface="Arial"/>
              </a:rPr>
              <a:t>Eastern  European  Restaurant</a:t>
            </a:r>
            <a:endParaRPr sz="900">
              <a:latin typeface="Arial"/>
              <a:cs typeface="Arial"/>
            </a:endParaRPr>
          </a:p>
        </p:txBody>
      </p:sp>
      <p:sp>
        <p:nvSpPr>
          <p:cNvPr id="56" name="object 56"/>
          <p:cNvSpPr txBox="1"/>
          <p:nvPr/>
        </p:nvSpPr>
        <p:spPr>
          <a:xfrm>
            <a:off x="6841971" y="6499260"/>
            <a:ext cx="387985" cy="295910"/>
          </a:xfrm>
          <a:prstGeom prst="rect">
            <a:avLst/>
          </a:prstGeom>
        </p:spPr>
        <p:txBody>
          <a:bodyPr vert="horz" wrap="square" lIns="0" tIns="20320" rIns="0" bIns="0" rtlCol="0">
            <a:spAutoFit/>
          </a:bodyPr>
          <a:lstStyle/>
          <a:p>
            <a:pPr marL="12700" marR="5080" indent="145415">
              <a:lnSpc>
                <a:spcPts val="1050"/>
              </a:lnSpc>
              <a:spcBef>
                <a:spcPts val="160"/>
              </a:spcBef>
            </a:pPr>
            <a:r>
              <a:rPr sz="900" dirty="0">
                <a:latin typeface="Arial"/>
                <a:cs typeface="Arial"/>
              </a:rPr>
              <a:t>Spa  Restau</a:t>
            </a:r>
            <a:endParaRPr sz="900">
              <a:latin typeface="Arial"/>
              <a:cs typeface="Arial"/>
            </a:endParaRPr>
          </a:p>
        </p:txBody>
      </p:sp>
      <p:sp>
        <p:nvSpPr>
          <p:cNvPr id="57" name="object 57"/>
          <p:cNvSpPr txBox="1"/>
          <p:nvPr/>
        </p:nvSpPr>
        <p:spPr>
          <a:xfrm>
            <a:off x="764281" y="9242932"/>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Out[39]:</a:t>
            </a:r>
            <a:endParaRPr sz="1050">
              <a:latin typeface="Arial"/>
              <a:cs typeface="Arial"/>
            </a:endParaRPr>
          </a:p>
        </p:txBody>
      </p:sp>
      <p:sp>
        <p:nvSpPr>
          <p:cNvPr id="58" name="object 58"/>
          <p:cNvSpPr txBox="1"/>
          <p:nvPr/>
        </p:nvSpPr>
        <p:spPr>
          <a:xfrm>
            <a:off x="1457374" y="9252457"/>
            <a:ext cx="3691254" cy="185420"/>
          </a:xfrm>
          <a:prstGeom prst="rect">
            <a:avLst/>
          </a:prstGeom>
        </p:spPr>
        <p:txBody>
          <a:bodyPr vert="horz" wrap="square" lIns="0" tIns="12700" rIns="0" bIns="0" rtlCol="0">
            <a:spAutoFit/>
          </a:bodyPr>
          <a:lstStyle/>
          <a:p>
            <a:pPr marL="12700">
              <a:lnSpc>
                <a:spcPct val="100000"/>
              </a:lnSpc>
              <a:spcBef>
                <a:spcPts val="100"/>
              </a:spcBef>
            </a:pPr>
            <a:r>
              <a:rPr sz="1050" spc="140" dirty="0">
                <a:latin typeface="Arial"/>
                <a:cs typeface="Arial"/>
              </a:rPr>
              <a:t>array([0,</a:t>
            </a:r>
            <a:r>
              <a:rPr sz="1050" spc="285" dirty="0">
                <a:latin typeface="Arial"/>
                <a:cs typeface="Arial"/>
              </a:rPr>
              <a:t> </a:t>
            </a:r>
            <a:r>
              <a:rPr sz="1050" spc="135" dirty="0">
                <a:latin typeface="Arial"/>
                <a:cs typeface="Arial"/>
              </a:rPr>
              <a:t>4,</a:t>
            </a:r>
            <a:r>
              <a:rPr sz="1050" spc="285" dirty="0">
                <a:latin typeface="Arial"/>
                <a:cs typeface="Arial"/>
              </a:rPr>
              <a:t> </a:t>
            </a:r>
            <a:r>
              <a:rPr sz="1050" spc="135" dirty="0">
                <a:latin typeface="Arial"/>
                <a:cs typeface="Arial"/>
              </a:rPr>
              <a:t>0,</a:t>
            </a:r>
            <a:r>
              <a:rPr sz="1050" spc="285" dirty="0">
                <a:latin typeface="Arial"/>
                <a:cs typeface="Arial"/>
              </a:rPr>
              <a:t> </a:t>
            </a:r>
            <a:r>
              <a:rPr sz="1050" spc="135" dirty="0">
                <a:latin typeface="Arial"/>
                <a:cs typeface="Arial"/>
              </a:rPr>
              <a:t>0,</a:t>
            </a:r>
            <a:r>
              <a:rPr sz="1050" spc="290" dirty="0">
                <a:latin typeface="Arial"/>
                <a:cs typeface="Arial"/>
              </a:rPr>
              <a:t> </a:t>
            </a:r>
            <a:r>
              <a:rPr sz="1050" spc="135" dirty="0">
                <a:latin typeface="Arial"/>
                <a:cs typeface="Arial"/>
              </a:rPr>
              <a:t>0,</a:t>
            </a:r>
            <a:r>
              <a:rPr sz="1050" spc="285" dirty="0">
                <a:latin typeface="Arial"/>
                <a:cs typeface="Arial"/>
              </a:rPr>
              <a:t> </a:t>
            </a:r>
            <a:r>
              <a:rPr sz="1050" spc="135" dirty="0">
                <a:latin typeface="Arial"/>
                <a:cs typeface="Arial"/>
              </a:rPr>
              <a:t>0,</a:t>
            </a:r>
            <a:r>
              <a:rPr sz="1050" spc="285" dirty="0">
                <a:latin typeface="Arial"/>
                <a:cs typeface="Arial"/>
              </a:rPr>
              <a:t> </a:t>
            </a:r>
            <a:r>
              <a:rPr sz="1050" spc="135" dirty="0">
                <a:latin typeface="Arial"/>
                <a:cs typeface="Arial"/>
              </a:rPr>
              <a:t>0,</a:t>
            </a:r>
            <a:r>
              <a:rPr sz="1050" spc="285" dirty="0">
                <a:latin typeface="Arial"/>
                <a:cs typeface="Arial"/>
              </a:rPr>
              <a:t> </a:t>
            </a:r>
            <a:r>
              <a:rPr sz="1050" spc="135" dirty="0">
                <a:latin typeface="Arial"/>
                <a:cs typeface="Arial"/>
              </a:rPr>
              <a:t>0,</a:t>
            </a:r>
            <a:r>
              <a:rPr sz="1050" spc="285" dirty="0">
                <a:latin typeface="Arial"/>
                <a:cs typeface="Arial"/>
              </a:rPr>
              <a:t> </a:t>
            </a:r>
            <a:r>
              <a:rPr sz="1050" spc="135" dirty="0">
                <a:latin typeface="Arial"/>
                <a:cs typeface="Arial"/>
              </a:rPr>
              <a:t>3,</a:t>
            </a:r>
            <a:r>
              <a:rPr sz="1050" spc="290" dirty="0">
                <a:latin typeface="Arial"/>
                <a:cs typeface="Arial"/>
              </a:rPr>
              <a:t> </a:t>
            </a:r>
            <a:r>
              <a:rPr sz="1050" spc="185" dirty="0">
                <a:latin typeface="Arial"/>
                <a:cs typeface="Arial"/>
              </a:rPr>
              <a:t>0],</a:t>
            </a:r>
            <a:r>
              <a:rPr sz="1050" spc="285" dirty="0">
                <a:latin typeface="Arial"/>
                <a:cs typeface="Arial"/>
              </a:rPr>
              <a:t> </a:t>
            </a:r>
            <a:r>
              <a:rPr sz="1050" spc="90" dirty="0">
                <a:latin typeface="Arial"/>
                <a:cs typeface="Arial"/>
              </a:rPr>
              <a:t>dtype=int32)</a:t>
            </a:r>
            <a:endParaRPr sz="1050">
              <a:latin typeface="Arial"/>
              <a:cs typeface="Aria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688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[40]:</a:t>
            </a:r>
            <a:endParaRPr sz="1050">
              <a:latin typeface="Arial"/>
              <a:cs typeface="Arial"/>
            </a:endParaRPr>
          </a:p>
        </p:txBody>
      </p:sp>
      <p:sp>
        <p:nvSpPr>
          <p:cNvPr id="5" name="object 5"/>
          <p:cNvSpPr/>
          <p:nvPr/>
        </p:nvSpPr>
        <p:spPr>
          <a:xfrm>
            <a:off x="1420811" y="424433"/>
            <a:ext cx="5857875" cy="1933575"/>
          </a:xfrm>
          <a:custGeom>
            <a:avLst/>
            <a:gdLst/>
            <a:ahLst/>
            <a:cxnLst/>
            <a:rect l="l" t="t" r="r" b="b"/>
            <a:pathLst>
              <a:path w="5857875" h="1933575">
                <a:moveTo>
                  <a:pt x="0" y="1914525"/>
                </a:moveTo>
                <a:lnTo>
                  <a:pt x="0" y="19050"/>
                </a:lnTo>
                <a:lnTo>
                  <a:pt x="361" y="19050"/>
                </a:lnTo>
                <a:lnTo>
                  <a:pt x="1085" y="9525"/>
                </a:lnTo>
                <a:lnTo>
                  <a:pt x="10572" y="9525"/>
                </a:lnTo>
                <a:lnTo>
                  <a:pt x="12392" y="0"/>
                </a:lnTo>
                <a:lnTo>
                  <a:pt x="14287" y="0"/>
                </a:lnTo>
                <a:lnTo>
                  <a:pt x="5843587" y="0"/>
                </a:lnTo>
                <a:lnTo>
                  <a:pt x="5845482" y="0"/>
                </a:lnTo>
                <a:lnTo>
                  <a:pt x="5847302" y="9525"/>
                </a:lnTo>
                <a:lnTo>
                  <a:pt x="5856789" y="9525"/>
                </a:lnTo>
                <a:lnTo>
                  <a:pt x="5857513" y="19050"/>
                </a:lnTo>
                <a:lnTo>
                  <a:pt x="5857875" y="19050"/>
                </a:lnTo>
                <a:lnTo>
                  <a:pt x="5857875" y="1914525"/>
                </a:lnTo>
                <a:lnTo>
                  <a:pt x="5857513" y="1914525"/>
                </a:lnTo>
                <a:lnTo>
                  <a:pt x="5856789" y="1924050"/>
                </a:lnTo>
                <a:lnTo>
                  <a:pt x="5845482" y="1924050"/>
                </a:lnTo>
                <a:lnTo>
                  <a:pt x="5843587" y="1933575"/>
                </a:lnTo>
                <a:lnTo>
                  <a:pt x="14287" y="1933575"/>
                </a:lnTo>
                <a:lnTo>
                  <a:pt x="12392" y="1924050"/>
                </a:lnTo>
                <a:lnTo>
                  <a:pt x="10572" y="1924050"/>
                </a:lnTo>
                <a:lnTo>
                  <a:pt x="1085" y="1924050"/>
                </a:lnTo>
                <a:lnTo>
                  <a:pt x="361" y="1914525"/>
                </a:lnTo>
                <a:lnTo>
                  <a:pt x="0" y="1914525"/>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1432717" y="468883"/>
            <a:ext cx="5834380" cy="1804670"/>
          </a:xfrm>
          <a:prstGeom prst="rect">
            <a:avLst/>
          </a:prstGeom>
        </p:spPr>
        <p:txBody>
          <a:bodyPr vert="horz" wrap="square" lIns="0" tIns="12700" rIns="0" bIns="0" rtlCol="0">
            <a:spAutoFit/>
          </a:bodyPr>
          <a:lstStyle/>
          <a:p>
            <a:pPr marL="46355">
              <a:lnSpc>
                <a:spcPct val="100000"/>
              </a:lnSpc>
              <a:spcBef>
                <a:spcPts val="100"/>
              </a:spcBef>
            </a:pPr>
            <a:r>
              <a:rPr sz="1050" i="1" spc="-10" dirty="0">
                <a:solidFill>
                  <a:srgbClr val="408080"/>
                </a:solidFill>
                <a:latin typeface="Arial"/>
                <a:cs typeface="Arial"/>
              </a:rPr>
              <a:t># add </a:t>
            </a:r>
            <a:r>
              <a:rPr sz="1050" i="1" spc="125" dirty="0">
                <a:solidFill>
                  <a:srgbClr val="408080"/>
                </a:solidFill>
                <a:latin typeface="Arial"/>
                <a:cs typeface="Arial"/>
              </a:rPr>
              <a:t>clustering</a:t>
            </a:r>
            <a:r>
              <a:rPr sz="1050" i="1" spc="295" dirty="0">
                <a:solidFill>
                  <a:srgbClr val="408080"/>
                </a:solidFill>
                <a:latin typeface="Arial"/>
                <a:cs typeface="Arial"/>
              </a:rPr>
              <a:t> </a:t>
            </a:r>
            <a:r>
              <a:rPr sz="1050" i="1" spc="120" dirty="0">
                <a:solidFill>
                  <a:srgbClr val="408080"/>
                </a:solidFill>
                <a:latin typeface="Arial"/>
                <a:cs typeface="Arial"/>
              </a:rPr>
              <a:t>labels</a:t>
            </a:r>
            <a:endParaRPr sz="1050">
              <a:latin typeface="Arial"/>
              <a:cs typeface="Arial"/>
            </a:endParaRPr>
          </a:p>
          <a:p>
            <a:pPr marL="46355">
              <a:lnSpc>
                <a:spcPct val="100000"/>
              </a:lnSpc>
              <a:spcBef>
                <a:spcPts val="15"/>
              </a:spcBef>
            </a:pPr>
            <a:r>
              <a:rPr sz="1050" spc="75" dirty="0">
                <a:solidFill>
                  <a:srgbClr val="333333"/>
                </a:solidFill>
                <a:latin typeface="Arial"/>
                <a:cs typeface="Arial"/>
              </a:rPr>
              <a:t>neighborhoods_venues_sorted</a:t>
            </a:r>
            <a:r>
              <a:rPr sz="1050" spc="75" dirty="0">
                <a:solidFill>
                  <a:srgbClr val="666666"/>
                </a:solidFill>
                <a:latin typeface="Arial"/>
                <a:cs typeface="Arial"/>
              </a:rPr>
              <a:t>.</a:t>
            </a:r>
            <a:r>
              <a:rPr sz="1050" spc="75" dirty="0">
                <a:solidFill>
                  <a:srgbClr val="333333"/>
                </a:solidFill>
                <a:latin typeface="Arial"/>
                <a:cs typeface="Arial"/>
              </a:rPr>
              <a:t>insert(</a:t>
            </a:r>
            <a:r>
              <a:rPr sz="1050" spc="75" dirty="0">
                <a:solidFill>
                  <a:srgbClr val="666666"/>
                </a:solidFill>
                <a:latin typeface="Arial"/>
                <a:cs typeface="Arial"/>
              </a:rPr>
              <a:t>0</a:t>
            </a:r>
            <a:r>
              <a:rPr sz="1050" spc="75" dirty="0">
                <a:solidFill>
                  <a:srgbClr val="333333"/>
                </a:solidFill>
                <a:latin typeface="Arial"/>
                <a:cs typeface="Arial"/>
              </a:rPr>
              <a:t>, </a:t>
            </a:r>
            <a:r>
              <a:rPr sz="1050" spc="135" dirty="0">
                <a:solidFill>
                  <a:srgbClr val="B92020"/>
                </a:solidFill>
                <a:latin typeface="Arial"/>
                <a:cs typeface="Arial"/>
              </a:rPr>
              <a:t>'Cluster </a:t>
            </a:r>
            <a:r>
              <a:rPr sz="1050" spc="125" dirty="0">
                <a:solidFill>
                  <a:srgbClr val="B92020"/>
                </a:solidFill>
                <a:latin typeface="Arial"/>
                <a:cs typeface="Arial"/>
              </a:rPr>
              <a:t>Labels'</a:t>
            </a:r>
            <a:r>
              <a:rPr sz="1050" spc="125" dirty="0">
                <a:solidFill>
                  <a:srgbClr val="333333"/>
                </a:solidFill>
                <a:latin typeface="Arial"/>
                <a:cs typeface="Arial"/>
              </a:rPr>
              <a:t>,</a:t>
            </a:r>
            <a:r>
              <a:rPr sz="1050" spc="270" dirty="0">
                <a:solidFill>
                  <a:srgbClr val="333333"/>
                </a:solidFill>
                <a:latin typeface="Arial"/>
                <a:cs typeface="Arial"/>
              </a:rPr>
              <a:t> </a:t>
            </a:r>
            <a:r>
              <a:rPr sz="1050" spc="65" dirty="0">
                <a:solidFill>
                  <a:srgbClr val="333333"/>
                </a:solidFill>
                <a:latin typeface="Arial"/>
                <a:cs typeface="Arial"/>
              </a:rPr>
              <a:t>kmeans</a:t>
            </a:r>
            <a:r>
              <a:rPr sz="1050" spc="65" dirty="0">
                <a:solidFill>
                  <a:srgbClr val="666666"/>
                </a:solidFill>
                <a:latin typeface="Arial"/>
                <a:cs typeface="Arial"/>
              </a:rPr>
              <a:t>.</a:t>
            </a:r>
            <a:r>
              <a:rPr sz="1050" spc="65" dirty="0">
                <a:solidFill>
                  <a:srgbClr val="333333"/>
                </a:solidFill>
                <a:latin typeface="Arial"/>
                <a:cs typeface="Arial"/>
              </a:rPr>
              <a:t>labels_)</a:t>
            </a:r>
            <a:endParaRPr sz="1050">
              <a:latin typeface="Arial"/>
              <a:cs typeface="Arial"/>
            </a:endParaRPr>
          </a:p>
          <a:p>
            <a:pPr>
              <a:lnSpc>
                <a:spcPct val="100000"/>
              </a:lnSpc>
              <a:spcBef>
                <a:spcPts val="25"/>
              </a:spcBef>
            </a:pPr>
            <a:endParaRPr sz="1100">
              <a:latin typeface="Arial"/>
              <a:cs typeface="Arial"/>
            </a:endParaRPr>
          </a:p>
          <a:p>
            <a:pPr marL="46355">
              <a:lnSpc>
                <a:spcPct val="100000"/>
              </a:lnSpc>
            </a:pPr>
            <a:r>
              <a:rPr sz="1050" spc="10" dirty="0">
                <a:solidFill>
                  <a:srgbClr val="333333"/>
                </a:solidFill>
                <a:latin typeface="Arial"/>
                <a:cs typeface="Arial"/>
              </a:rPr>
              <a:t>bronx_merged </a:t>
            </a:r>
            <a:r>
              <a:rPr sz="1050" spc="-40" dirty="0">
                <a:solidFill>
                  <a:srgbClr val="666666"/>
                </a:solidFill>
                <a:latin typeface="Arial"/>
                <a:cs typeface="Arial"/>
              </a:rPr>
              <a:t>=</a:t>
            </a:r>
            <a:r>
              <a:rPr sz="1050" spc="-5" dirty="0">
                <a:solidFill>
                  <a:srgbClr val="666666"/>
                </a:solidFill>
                <a:latin typeface="Arial"/>
                <a:cs typeface="Arial"/>
              </a:rPr>
              <a:t> </a:t>
            </a:r>
            <a:r>
              <a:rPr sz="1050" spc="50" dirty="0">
                <a:solidFill>
                  <a:srgbClr val="333333"/>
                </a:solidFill>
                <a:latin typeface="Arial"/>
                <a:cs typeface="Arial"/>
              </a:rPr>
              <a:t>bronx_data</a:t>
            </a:r>
            <a:endParaRPr sz="1050">
              <a:latin typeface="Arial"/>
              <a:cs typeface="Arial"/>
            </a:endParaRPr>
          </a:p>
          <a:p>
            <a:pPr>
              <a:lnSpc>
                <a:spcPct val="100000"/>
              </a:lnSpc>
              <a:spcBef>
                <a:spcPts val="10"/>
              </a:spcBef>
            </a:pPr>
            <a:endParaRPr sz="1100">
              <a:latin typeface="Arial"/>
              <a:cs typeface="Arial"/>
            </a:endParaRPr>
          </a:p>
          <a:p>
            <a:pPr marL="46355" marR="60325">
              <a:lnSpc>
                <a:spcPct val="101200"/>
              </a:lnSpc>
            </a:pPr>
            <a:r>
              <a:rPr sz="1050" i="1" spc="-10" dirty="0">
                <a:solidFill>
                  <a:srgbClr val="408080"/>
                </a:solidFill>
                <a:latin typeface="Arial"/>
                <a:cs typeface="Arial"/>
              </a:rPr>
              <a:t># </a:t>
            </a:r>
            <a:r>
              <a:rPr sz="1050" i="1" spc="-20" dirty="0">
                <a:solidFill>
                  <a:srgbClr val="408080"/>
                </a:solidFill>
                <a:latin typeface="Arial"/>
                <a:cs typeface="Arial"/>
              </a:rPr>
              <a:t>merge </a:t>
            </a:r>
            <a:r>
              <a:rPr sz="1050" i="1" spc="60" dirty="0">
                <a:solidFill>
                  <a:srgbClr val="408080"/>
                </a:solidFill>
                <a:latin typeface="Arial"/>
                <a:cs typeface="Arial"/>
              </a:rPr>
              <a:t>toronto_grouped </a:t>
            </a:r>
            <a:r>
              <a:rPr sz="1050" i="1" spc="110" dirty="0">
                <a:solidFill>
                  <a:srgbClr val="408080"/>
                </a:solidFill>
                <a:latin typeface="Arial"/>
                <a:cs typeface="Arial"/>
              </a:rPr>
              <a:t>with </a:t>
            </a:r>
            <a:r>
              <a:rPr sz="1050" i="1" spc="85" dirty="0">
                <a:solidFill>
                  <a:srgbClr val="408080"/>
                </a:solidFill>
                <a:latin typeface="Arial"/>
                <a:cs typeface="Arial"/>
              </a:rPr>
              <a:t>toronto_data </a:t>
            </a:r>
            <a:r>
              <a:rPr sz="1050" i="1" spc="135" dirty="0">
                <a:solidFill>
                  <a:srgbClr val="408080"/>
                </a:solidFill>
                <a:latin typeface="Arial"/>
                <a:cs typeface="Arial"/>
              </a:rPr>
              <a:t>to </a:t>
            </a:r>
            <a:r>
              <a:rPr sz="1050" i="1" spc="-10" dirty="0">
                <a:solidFill>
                  <a:srgbClr val="408080"/>
                </a:solidFill>
                <a:latin typeface="Arial"/>
                <a:cs typeface="Arial"/>
              </a:rPr>
              <a:t>add </a:t>
            </a:r>
            <a:r>
              <a:rPr sz="1050" i="1" spc="135" dirty="0">
                <a:solidFill>
                  <a:srgbClr val="408080"/>
                </a:solidFill>
                <a:latin typeface="Arial"/>
                <a:cs typeface="Arial"/>
              </a:rPr>
              <a:t>latitude/longitude </a:t>
            </a:r>
            <a:r>
              <a:rPr sz="1050" i="1" spc="165" dirty="0">
                <a:solidFill>
                  <a:srgbClr val="408080"/>
                </a:solidFill>
                <a:latin typeface="Arial"/>
                <a:cs typeface="Arial"/>
              </a:rPr>
              <a:t>for </a:t>
            </a:r>
            <a:r>
              <a:rPr sz="1050" i="1" spc="5" dirty="0">
                <a:solidFill>
                  <a:srgbClr val="408080"/>
                </a:solidFill>
                <a:latin typeface="Arial"/>
                <a:cs typeface="Arial"/>
              </a:rPr>
              <a:t>each </a:t>
            </a:r>
            <a:r>
              <a:rPr sz="1050" i="1" spc="-10" dirty="0">
                <a:solidFill>
                  <a:srgbClr val="408080"/>
                </a:solidFill>
                <a:latin typeface="Arial"/>
                <a:cs typeface="Arial"/>
              </a:rPr>
              <a:t>n  </a:t>
            </a:r>
            <a:r>
              <a:rPr sz="1050" i="1" spc="45" dirty="0">
                <a:solidFill>
                  <a:srgbClr val="408080"/>
                </a:solidFill>
                <a:latin typeface="Arial"/>
                <a:cs typeface="Arial"/>
              </a:rPr>
              <a:t>eighborhood</a:t>
            </a:r>
            <a:endParaRPr sz="1050">
              <a:latin typeface="Arial"/>
              <a:cs typeface="Arial"/>
            </a:endParaRPr>
          </a:p>
          <a:p>
            <a:pPr marL="46355" marR="61594">
              <a:lnSpc>
                <a:spcPct val="101200"/>
              </a:lnSpc>
            </a:pPr>
            <a:r>
              <a:rPr sz="1050" spc="10" dirty="0">
                <a:solidFill>
                  <a:srgbClr val="333333"/>
                </a:solidFill>
                <a:latin typeface="Arial"/>
                <a:cs typeface="Arial"/>
              </a:rPr>
              <a:t>bronx_merged </a:t>
            </a:r>
            <a:r>
              <a:rPr sz="1050" spc="-40" dirty="0">
                <a:solidFill>
                  <a:srgbClr val="666666"/>
                </a:solidFill>
                <a:latin typeface="Arial"/>
                <a:cs typeface="Arial"/>
              </a:rPr>
              <a:t>= </a:t>
            </a:r>
            <a:r>
              <a:rPr sz="1050" spc="65" dirty="0">
                <a:solidFill>
                  <a:srgbClr val="333333"/>
                </a:solidFill>
                <a:latin typeface="Arial"/>
                <a:cs typeface="Arial"/>
              </a:rPr>
              <a:t>bronx_merged</a:t>
            </a:r>
            <a:r>
              <a:rPr sz="1050" spc="65" dirty="0">
                <a:solidFill>
                  <a:srgbClr val="666666"/>
                </a:solidFill>
                <a:latin typeface="Arial"/>
                <a:cs typeface="Arial"/>
              </a:rPr>
              <a:t>.</a:t>
            </a:r>
            <a:r>
              <a:rPr sz="1050" spc="65" dirty="0">
                <a:solidFill>
                  <a:srgbClr val="333333"/>
                </a:solidFill>
                <a:latin typeface="Arial"/>
                <a:cs typeface="Arial"/>
              </a:rPr>
              <a:t>join(neighborhoods_venues_sorted</a:t>
            </a:r>
            <a:r>
              <a:rPr sz="1050" spc="65" dirty="0">
                <a:solidFill>
                  <a:srgbClr val="666666"/>
                </a:solidFill>
                <a:latin typeface="Arial"/>
                <a:cs typeface="Arial"/>
              </a:rPr>
              <a:t>.</a:t>
            </a:r>
            <a:r>
              <a:rPr sz="1050" spc="65" dirty="0">
                <a:solidFill>
                  <a:srgbClr val="333333"/>
                </a:solidFill>
                <a:latin typeface="Arial"/>
                <a:cs typeface="Arial"/>
              </a:rPr>
              <a:t>set_index(</a:t>
            </a:r>
            <a:r>
              <a:rPr sz="1050" spc="65" dirty="0">
                <a:solidFill>
                  <a:srgbClr val="B92020"/>
                </a:solidFill>
                <a:latin typeface="Arial"/>
                <a:cs typeface="Arial"/>
              </a:rPr>
              <a:t>'Neighb  </a:t>
            </a:r>
            <a:r>
              <a:rPr sz="1050" spc="114" dirty="0">
                <a:solidFill>
                  <a:srgbClr val="B92020"/>
                </a:solidFill>
                <a:latin typeface="Arial"/>
                <a:cs typeface="Arial"/>
              </a:rPr>
              <a:t>orhood'</a:t>
            </a:r>
            <a:r>
              <a:rPr sz="1050" spc="114" dirty="0">
                <a:solidFill>
                  <a:srgbClr val="333333"/>
                </a:solidFill>
                <a:latin typeface="Arial"/>
                <a:cs typeface="Arial"/>
              </a:rPr>
              <a:t>),</a:t>
            </a:r>
            <a:r>
              <a:rPr sz="1050" spc="280" dirty="0">
                <a:solidFill>
                  <a:srgbClr val="333333"/>
                </a:solidFill>
                <a:latin typeface="Arial"/>
                <a:cs typeface="Arial"/>
              </a:rPr>
              <a:t> </a:t>
            </a:r>
            <a:r>
              <a:rPr sz="1050" spc="65" dirty="0">
                <a:solidFill>
                  <a:srgbClr val="333333"/>
                </a:solidFill>
                <a:latin typeface="Arial"/>
                <a:cs typeface="Arial"/>
              </a:rPr>
              <a:t>on</a:t>
            </a:r>
            <a:r>
              <a:rPr sz="1050" spc="65" dirty="0">
                <a:solidFill>
                  <a:srgbClr val="666666"/>
                </a:solidFill>
                <a:latin typeface="Arial"/>
                <a:cs typeface="Arial"/>
              </a:rPr>
              <a:t>=</a:t>
            </a:r>
            <a:r>
              <a:rPr sz="1050" spc="65" dirty="0">
                <a:solidFill>
                  <a:srgbClr val="B92020"/>
                </a:solidFill>
                <a:latin typeface="Arial"/>
                <a:cs typeface="Arial"/>
              </a:rPr>
              <a:t>'Neighborhood'</a:t>
            </a:r>
            <a:r>
              <a:rPr sz="1050" spc="65"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46355">
              <a:lnSpc>
                <a:spcPct val="100000"/>
              </a:lnSpc>
            </a:pPr>
            <a:r>
              <a:rPr sz="1050" spc="45" dirty="0">
                <a:solidFill>
                  <a:srgbClr val="333333"/>
                </a:solidFill>
                <a:latin typeface="Arial"/>
                <a:cs typeface="Arial"/>
              </a:rPr>
              <a:t>bronx_merged</a:t>
            </a:r>
            <a:r>
              <a:rPr sz="1050" spc="45" dirty="0">
                <a:solidFill>
                  <a:srgbClr val="666666"/>
                </a:solidFill>
                <a:latin typeface="Arial"/>
                <a:cs typeface="Arial"/>
              </a:rPr>
              <a:t>.</a:t>
            </a:r>
            <a:r>
              <a:rPr sz="1050" spc="45" dirty="0">
                <a:solidFill>
                  <a:srgbClr val="333333"/>
                </a:solidFill>
                <a:latin typeface="Arial"/>
                <a:cs typeface="Arial"/>
              </a:rPr>
              <a:t>head() </a:t>
            </a:r>
            <a:r>
              <a:rPr sz="1050" i="1" spc="-10" dirty="0">
                <a:solidFill>
                  <a:srgbClr val="408080"/>
                </a:solidFill>
                <a:latin typeface="Arial"/>
                <a:cs typeface="Arial"/>
              </a:rPr>
              <a:t># </a:t>
            </a:r>
            <a:r>
              <a:rPr sz="1050" i="1" spc="25" dirty="0">
                <a:solidFill>
                  <a:srgbClr val="408080"/>
                </a:solidFill>
                <a:latin typeface="Arial"/>
                <a:cs typeface="Arial"/>
              </a:rPr>
              <a:t>check </a:t>
            </a:r>
            <a:r>
              <a:rPr sz="1050" i="1" spc="90" dirty="0">
                <a:solidFill>
                  <a:srgbClr val="408080"/>
                </a:solidFill>
                <a:latin typeface="Arial"/>
                <a:cs typeface="Arial"/>
              </a:rPr>
              <a:t>the </a:t>
            </a:r>
            <a:r>
              <a:rPr sz="1050" i="1" spc="165" dirty="0">
                <a:solidFill>
                  <a:srgbClr val="408080"/>
                </a:solidFill>
                <a:latin typeface="Arial"/>
                <a:cs typeface="Arial"/>
              </a:rPr>
              <a:t>last</a:t>
            </a:r>
            <a:r>
              <a:rPr sz="1050" i="1" spc="-65" dirty="0">
                <a:solidFill>
                  <a:srgbClr val="408080"/>
                </a:solidFill>
                <a:latin typeface="Arial"/>
                <a:cs typeface="Arial"/>
              </a:rPr>
              <a:t> </a:t>
            </a:r>
            <a:r>
              <a:rPr sz="1050" i="1" spc="50" dirty="0">
                <a:solidFill>
                  <a:srgbClr val="408080"/>
                </a:solidFill>
                <a:latin typeface="Arial"/>
                <a:cs typeface="Arial"/>
              </a:rPr>
              <a:t>columns!</a:t>
            </a:r>
            <a:endParaRPr sz="1050">
              <a:latin typeface="Arial"/>
              <a:cs typeface="Arial"/>
            </a:endParaRPr>
          </a:p>
        </p:txBody>
      </p:sp>
      <p:sp>
        <p:nvSpPr>
          <p:cNvPr id="7" name="object 7"/>
          <p:cNvSpPr txBox="1"/>
          <p:nvPr/>
        </p:nvSpPr>
        <p:spPr>
          <a:xfrm>
            <a:off x="764281" y="2383408"/>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Out[40]:</a:t>
            </a:r>
            <a:endParaRPr sz="1050">
              <a:latin typeface="Arial"/>
              <a:cs typeface="Arial"/>
            </a:endParaRPr>
          </a:p>
        </p:txBody>
      </p:sp>
      <p:grpSp>
        <p:nvGrpSpPr>
          <p:cNvPr id="8" name="object 8"/>
          <p:cNvGrpSpPr/>
          <p:nvPr/>
        </p:nvGrpSpPr>
        <p:grpSpPr>
          <a:xfrm>
            <a:off x="1416049" y="5273707"/>
            <a:ext cx="5810250" cy="161925"/>
            <a:chOff x="1416049" y="5273707"/>
            <a:chExt cx="5810250" cy="161925"/>
          </a:xfrm>
        </p:grpSpPr>
        <p:sp>
          <p:nvSpPr>
            <p:cNvPr id="9" name="object 9"/>
            <p:cNvSpPr/>
            <p:nvPr/>
          </p:nvSpPr>
          <p:spPr>
            <a:xfrm>
              <a:off x="1416049" y="5273707"/>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0" name="object 10"/>
            <p:cNvSpPr/>
            <p:nvPr/>
          </p:nvSpPr>
          <p:spPr>
            <a:xfrm>
              <a:off x="1473199" y="5321332"/>
              <a:ext cx="38100" cy="66675"/>
            </a:xfrm>
            <a:custGeom>
              <a:avLst/>
              <a:gdLst/>
              <a:ahLst/>
              <a:cxnLst/>
              <a:rect l="l" t="t" r="r" b="b"/>
              <a:pathLst>
                <a:path w="38100" h="66675">
                  <a:moveTo>
                    <a:pt x="38100" y="66675"/>
                  </a:moveTo>
                  <a:lnTo>
                    <a:pt x="0" y="33337"/>
                  </a:lnTo>
                  <a:lnTo>
                    <a:pt x="38100" y="0"/>
                  </a:lnTo>
                  <a:lnTo>
                    <a:pt x="38100" y="66675"/>
                  </a:lnTo>
                  <a:close/>
                </a:path>
              </a:pathLst>
            </a:custGeom>
            <a:solidFill>
              <a:srgbClr val="A2A2A2"/>
            </a:solidFill>
          </p:spPr>
          <p:txBody>
            <a:bodyPr wrap="square" lIns="0" tIns="0" rIns="0" bIns="0" rtlCol="0"/>
            <a:lstStyle/>
            <a:p>
              <a:endParaRPr/>
            </a:p>
          </p:txBody>
        </p:sp>
        <p:sp>
          <p:nvSpPr>
            <p:cNvPr id="11" name="object 11"/>
            <p:cNvSpPr/>
            <p:nvPr/>
          </p:nvSpPr>
          <p:spPr>
            <a:xfrm>
              <a:off x="7064374" y="5273707"/>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2" name="object 12"/>
            <p:cNvSpPr/>
            <p:nvPr/>
          </p:nvSpPr>
          <p:spPr>
            <a:xfrm>
              <a:off x="7131049" y="5321332"/>
              <a:ext cx="38100" cy="66675"/>
            </a:xfrm>
            <a:custGeom>
              <a:avLst/>
              <a:gdLst/>
              <a:ahLst/>
              <a:cxnLst/>
              <a:rect l="l" t="t" r="r" b="b"/>
              <a:pathLst>
                <a:path w="38100" h="66675">
                  <a:moveTo>
                    <a:pt x="0" y="66675"/>
                  </a:moveTo>
                  <a:lnTo>
                    <a:pt x="0" y="0"/>
                  </a:lnTo>
                  <a:lnTo>
                    <a:pt x="38100" y="33337"/>
                  </a:lnTo>
                  <a:lnTo>
                    <a:pt x="0" y="66675"/>
                  </a:lnTo>
                  <a:close/>
                </a:path>
              </a:pathLst>
            </a:custGeom>
            <a:solidFill>
              <a:srgbClr val="4F4F4F"/>
            </a:solidFill>
          </p:spPr>
          <p:txBody>
            <a:bodyPr wrap="square" lIns="0" tIns="0" rIns="0" bIns="0" rtlCol="0"/>
            <a:lstStyle/>
            <a:p>
              <a:endParaRPr/>
            </a:p>
          </p:txBody>
        </p:sp>
        <p:sp>
          <p:nvSpPr>
            <p:cNvPr id="13" name="object 13"/>
            <p:cNvSpPr/>
            <p:nvPr/>
          </p:nvSpPr>
          <p:spPr>
            <a:xfrm>
              <a:off x="1577974" y="5273707"/>
              <a:ext cx="5486400" cy="161925"/>
            </a:xfrm>
            <a:custGeom>
              <a:avLst/>
              <a:gdLst/>
              <a:ahLst/>
              <a:cxnLst/>
              <a:rect l="l" t="t" r="r" b="b"/>
              <a:pathLst>
                <a:path w="5486400" h="161925">
                  <a:moveTo>
                    <a:pt x="5486400" y="161925"/>
                  </a:moveTo>
                  <a:lnTo>
                    <a:pt x="0" y="161925"/>
                  </a:lnTo>
                  <a:lnTo>
                    <a:pt x="0" y="0"/>
                  </a:lnTo>
                  <a:lnTo>
                    <a:pt x="5486400" y="0"/>
                  </a:lnTo>
                  <a:lnTo>
                    <a:pt x="5486400" y="161925"/>
                  </a:lnTo>
                  <a:close/>
                </a:path>
              </a:pathLst>
            </a:custGeom>
            <a:solidFill>
              <a:srgbClr val="F1F1F1"/>
            </a:solidFill>
          </p:spPr>
          <p:txBody>
            <a:bodyPr wrap="square" lIns="0" tIns="0" rIns="0" bIns="0" rtlCol="0"/>
            <a:lstStyle/>
            <a:p>
              <a:endParaRPr/>
            </a:p>
          </p:txBody>
        </p:sp>
        <p:sp>
          <p:nvSpPr>
            <p:cNvPr id="14" name="object 14"/>
            <p:cNvSpPr/>
            <p:nvPr/>
          </p:nvSpPr>
          <p:spPr>
            <a:xfrm>
              <a:off x="1577974" y="5292757"/>
              <a:ext cx="3076575" cy="123825"/>
            </a:xfrm>
            <a:custGeom>
              <a:avLst/>
              <a:gdLst/>
              <a:ahLst/>
              <a:cxnLst/>
              <a:rect l="l" t="t" r="r" b="b"/>
              <a:pathLst>
                <a:path w="3076575" h="123825">
                  <a:moveTo>
                    <a:pt x="3076575" y="123825"/>
                  </a:moveTo>
                  <a:lnTo>
                    <a:pt x="0" y="123825"/>
                  </a:lnTo>
                  <a:lnTo>
                    <a:pt x="0" y="0"/>
                  </a:lnTo>
                  <a:lnTo>
                    <a:pt x="3076575" y="0"/>
                  </a:lnTo>
                  <a:lnTo>
                    <a:pt x="3076575" y="123825"/>
                  </a:lnTo>
                  <a:close/>
                </a:path>
              </a:pathLst>
            </a:custGeom>
            <a:solidFill>
              <a:srgbClr val="000000">
                <a:alpha val="19999"/>
              </a:srgbClr>
            </a:solidFill>
          </p:spPr>
          <p:txBody>
            <a:bodyPr wrap="square" lIns="0" tIns="0" rIns="0" bIns="0" rtlCol="0"/>
            <a:lstStyle/>
            <a:p>
              <a:endParaRPr/>
            </a:p>
          </p:txBody>
        </p:sp>
      </p:grpSp>
      <p:sp>
        <p:nvSpPr>
          <p:cNvPr id="15" name="object 15"/>
          <p:cNvSpPr/>
          <p:nvPr/>
        </p:nvSpPr>
        <p:spPr>
          <a:xfrm>
            <a:off x="1473187" y="3035337"/>
            <a:ext cx="5753100" cy="9525"/>
          </a:xfrm>
          <a:custGeom>
            <a:avLst/>
            <a:gdLst/>
            <a:ahLst/>
            <a:cxnLst/>
            <a:rect l="l" t="t" r="r" b="b"/>
            <a:pathLst>
              <a:path w="5753100" h="9525">
                <a:moveTo>
                  <a:pt x="5753100" y="0"/>
                </a:moveTo>
                <a:lnTo>
                  <a:pt x="5753100" y="0"/>
                </a:lnTo>
                <a:lnTo>
                  <a:pt x="0" y="0"/>
                </a:lnTo>
                <a:lnTo>
                  <a:pt x="0" y="9525"/>
                </a:lnTo>
                <a:lnTo>
                  <a:pt x="5753100" y="9525"/>
                </a:lnTo>
                <a:lnTo>
                  <a:pt x="5753100" y="0"/>
                </a:lnTo>
                <a:close/>
              </a:path>
            </a:pathLst>
          </a:custGeom>
          <a:solidFill>
            <a:srgbClr val="000000"/>
          </a:solidFill>
        </p:spPr>
        <p:txBody>
          <a:bodyPr wrap="square" lIns="0" tIns="0" rIns="0" bIns="0" rtlCol="0"/>
          <a:lstStyle/>
          <a:p>
            <a:endParaRPr/>
          </a:p>
        </p:txBody>
      </p:sp>
      <p:sp>
        <p:nvSpPr>
          <p:cNvPr id="16" name="object 16"/>
          <p:cNvSpPr txBox="1"/>
          <p:nvPr/>
        </p:nvSpPr>
        <p:spPr>
          <a:xfrm>
            <a:off x="1695647" y="2689257"/>
            <a:ext cx="2749550" cy="162560"/>
          </a:xfrm>
          <a:prstGeom prst="rect">
            <a:avLst/>
          </a:prstGeom>
        </p:spPr>
        <p:txBody>
          <a:bodyPr vert="horz" wrap="square" lIns="0" tIns="12700" rIns="0" bIns="0" rtlCol="0">
            <a:spAutoFit/>
          </a:bodyPr>
          <a:lstStyle/>
          <a:p>
            <a:pPr marL="12700">
              <a:lnSpc>
                <a:spcPct val="100000"/>
              </a:lnSpc>
              <a:spcBef>
                <a:spcPts val="100"/>
              </a:spcBef>
              <a:tabLst>
                <a:tab pos="1596390" algn="l"/>
                <a:tab pos="2183765" algn="l"/>
              </a:tabLst>
            </a:pPr>
            <a:r>
              <a:rPr sz="900" b="1" dirty="0">
                <a:latin typeface="Arial"/>
                <a:cs typeface="Arial"/>
              </a:rPr>
              <a:t>Borough   </a:t>
            </a:r>
            <a:r>
              <a:rPr sz="900" b="1" spc="-100" dirty="0">
                <a:latin typeface="Arial"/>
                <a:cs typeface="Arial"/>
              </a:rPr>
              <a:t> </a:t>
            </a:r>
            <a:r>
              <a:rPr sz="900" b="1" dirty="0">
                <a:latin typeface="Arial"/>
                <a:cs typeface="Arial"/>
              </a:rPr>
              <a:t>Neighborhood	Latitude	Longitude</a:t>
            </a:r>
            <a:endParaRPr sz="900">
              <a:latin typeface="Arial"/>
              <a:cs typeface="Arial"/>
            </a:endParaRPr>
          </a:p>
        </p:txBody>
      </p:sp>
      <p:sp>
        <p:nvSpPr>
          <p:cNvPr id="28" name="object 28"/>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122</a:t>
            </a:fld>
            <a:r>
              <a:rPr spc="-5" dirty="0"/>
              <a:t>/129</a:t>
            </a:r>
          </a:p>
        </p:txBody>
      </p:sp>
      <p:sp>
        <p:nvSpPr>
          <p:cNvPr id="17" name="object 17"/>
          <p:cNvSpPr txBox="1"/>
          <p:nvPr/>
        </p:nvSpPr>
        <p:spPr>
          <a:xfrm>
            <a:off x="4540198" y="2622582"/>
            <a:ext cx="419734" cy="295910"/>
          </a:xfrm>
          <a:prstGeom prst="rect">
            <a:avLst/>
          </a:prstGeom>
        </p:spPr>
        <p:txBody>
          <a:bodyPr vert="horz" wrap="square" lIns="0" tIns="20320" rIns="0" bIns="0" rtlCol="0">
            <a:spAutoFit/>
          </a:bodyPr>
          <a:lstStyle/>
          <a:p>
            <a:pPr marL="43815" marR="5080" indent="-31750">
              <a:lnSpc>
                <a:spcPts val="1050"/>
              </a:lnSpc>
              <a:spcBef>
                <a:spcPts val="160"/>
              </a:spcBef>
            </a:pPr>
            <a:r>
              <a:rPr sz="900" b="1" dirty="0">
                <a:latin typeface="Arial"/>
                <a:cs typeface="Arial"/>
              </a:rPr>
              <a:t>Cluster  Labels</a:t>
            </a:r>
            <a:endParaRPr sz="900">
              <a:latin typeface="Arial"/>
              <a:cs typeface="Arial"/>
            </a:endParaRPr>
          </a:p>
        </p:txBody>
      </p:sp>
      <p:sp>
        <p:nvSpPr>
          <p:cNvPr id="18" name="object 18"/>
          <p:cNvSpPr txBox="1"/>
          <p:nvPr/>
        </p:nvSpPr>
        <p:spPr>
          <a:xfrm>
            <a:off x="5115117" y="2555907"/>
            <a:ext cx="520700" cy="429259"/>
          </a:xfrm>
          <a:prstGeom prst="rect">
            <a:avLst/>
          </a:prstGeom>
        </p:spPr>
        <p:txBody>
          <a:bodyPr vert="horz" wrap="square" lIns="0" tIns="20320" rIns="0" bIns="0" rtlCol="0">
            <a:spAutoFit/>
          </a:bodyPr>
          <a:lstStyle/>
          <a:p>
            <a:pPr marL="12700" marR="5080" indent="31115" algn="r">
              <a:lnSpc>
                <a:spcPts val="1050"/>
              </a:lnSpc>
              <a:spcBef>
                <a:spcPts val="160"/>
              </a:spcBef>
            </a:pPr>
            <a:r>
              <a:rPr sz="900" b="1" dirty="0">
                <a:latin typeface="Arial"/>
                <a:cs typeface="Arial"/>
              </a:rPr>
              <a:t>1st</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19" name="object 19"/>
          <p:cNvSpPr txBox="1"/>
          <p:nvPr/>
        </p:nvSpPr>
        <p:spPr>
          <a:xfrm>
            <a:off x="5804051" y="2555907"/>
            <a:ext cx="527050" cy="429259"/>
          </a:xfrm>
          <a:prstGeom prst="rect">
            <a:avLst/>
          </a:prstGeom>
        </p:spPr>
        <p:txBody>
          <a:bodyPr vert="horz" wrap="square" lIns="0" tIns="20320" rIns="0" bIns="0" rtlCol="0">
            <a:spAutoFit/>
          </a:bodyPr>
          <a:lstStyle/>
          <a:p>
            <a:pPr marL="19050" marR="5080" indent="-6985" algn="r">
              <a:lnSpc>
                <a:spcPts val="1050"/>
              </a:lnSpc>
              <a:spcBef>
                <a:spcPts val="160"/>
              </a:spcBef>
            </a:pPr>
            <a:r>
              <a:rPr sz="900" b="1" dirty="0">
                <a:latin typeface="Arial"/>
                <a:cs typeface="Arial"/>
              </a:rPr>
              <a:t>2nd</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20" name="object 20"/>
          <p:cNvSpPr txBox="1"/>
          <p:nvPr/>
        </p:nvSpPr>
        <p:spPr>
          <a:xfrm>
            <a:off x="6543868" y="2555907"/>
            <a:ext cx="723900" cy="429259"/>
          </a:xfrm>
          <a:prstGeom prst="rect">
            <a:avLst/>
          </a:prstGeom>
        </p:spPr>
        <p:txBody>
          <a:bodyPr vert="horz" wrap="square" lIns="0" tIns="20320" rIns="0" bIns="0" rtlCol="0">
            <a:spAutoFit/>
          </a:bodyPr>
          <a:lstStyle/>
          <a:p>
            <a:pPr marL="12700" marR="5080" indent="18415" algn="ctr">
              <a:lnSpc>
                <a:spcPts val="1050"/>
              </a:lnSpc>
              <a:spcBef>
                <a:spcPts val="160"/>
              </a:spcBef>
              <a:tabLst>
                <a:tab pos="647065" algn="l"/>
              </a:tabLst>
            </a:pPr>
            <a:r>
              <a:rPr sz="900" b="1" dirty="0">
                <a:latin typeface="Arial"/>
                <a:cs typeface="Arial"/>
              </a:rPr>
              <a:t>3rd Most	4  Common C  </a:t>
            </a:r>
            <a:r>
              <a:rPr sz="900" b="1" spc="-10" dirty="0">
                <a:latin typeface="Arial"/>
                <a:cs typeface="Arial"/>
              </a:rPr>
              <a:t>Venue</a:t>
            </a:r>
            <a:endParaRPr sz="900">
              <a:latin typeface="Arial"/>
              <a:cs typeface="Arial"/>
            </a:endParaRPr>
          </a:p>
        </p:txBody>
      </p:sp>
      <p:sp>
        <p:nvSpPr>
          <p:cNvPr id="21" name="object 21"/>
          <p:cNvSpPr txBox="1"/>
          <p:nvPr/>
        </p:nvSpPr>
        <p:spPr>
          <a:xfrm>
            <a:off x="1517649" y="3146457"/>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0</a:t>
            </a:r>
            <a:endParaRPr sz="900">
              <a:latin typeface="Arial"/>
              <a:cs typeface="Arial"/>
            </a:endParaRPr>
          </a:p>
        </p:txBody>
      </p:sp>
      <p:sp>
        <p:nvSpPr>
          <p:cNvPr id="22" name="object 22"/>
          <p:cNvSpPr txBox="1"/>
          <p:nvPr/>
        </p:nvSpPr>
        <p:spPr>
          <a:xfrm>
            <a:off x="1873199" y="3146457"/>
            <a:ext cx="3244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Bronx</a:t>
            </a:r>
            <a:endParaRPr sz="900">
              <a:latin typeface="Arial"/>
              <a:cs typeface="Arial"/>
            </a:endParaRPr>
          </a:p>
        </p:txBody>
      </p:sp>
      <p:sp>
        <p:nvSpPr>
          <p:cNvPr id="23" name="object 23"/>
          <p:cNvSpPr txBox="1"/>
          <p:nvPr/>
        </p:nvSpPr>
        <p:spPr>
          <a:xfrm>
            <a:off x="2569570" y="3146457"/>
            <a:ext cx="1875789"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Wakefield </a:t>
            </a:r>
            <a:r>
              <a:rPr sz="900" dirty="0">
                <a:latin typeface="Arial"/>
                <a:cs typeface="Arial"/>
              </a:rPr>
              <a:t>40.894705</a:t>
            </a:r>
            <a:r>
              <a:rPr sz="900" spc="20" dirty="0">
                <a:latin typeface="Arial"/>
                <a:cs typeface="Arial"/>
              </a:rPr>
              <a:t> </a:t>
            </a:r>
            <a:r>
              <a:rPr sz="900" dirty="0">
                <a:latin typeface="Arial"/>
                <a:cs typeface="Arial"/>
              </a:rPr>
              <a:t>-73.847201</a:t>
            </a:r>
            <a:endParaRPr sz="900">
              <a:latin typeface="Arial"/>
              <a:cs typeface="Arial"/>
            </a:endParaRPr>
          </a:p>
        </p:txBody>
      </p:sp>
      <p:sp>
        <p:nvSpPr>
          <p:cNvPr id="24" name="object 24"/>
          <p:cNvSpPr txBox="1"/>
          <p:nvPr/>
        </p:nvSpPr>
        <p:spPr>
          <a:xfrm>
            <a:off x="4870448" y="3146457"/>
            <a:ext cx="765810" cy="162560"/>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900" dirty="0">
                <a:latin typeface="Arial"/>
                <a:cs typeface="Arial"/>
              </a:rPr>
              <a:t>0	Pharmacy</a:t>
            </a:r>
            <a:endParaRPr sz="900">
              <a:latin typeface="Arial"/>
              <a:cs typeface="Arial"/>
            </a:endParaRPr>
          </a:p>
        </p:txBody>
      </p:sp>
      <p:sp>
        <p:nvSpPr>
          <p:cNvPr id="25" name="object 25"/>
          <p:cNvSpPr txBox="1"/>
          <p:nvPr/>
        </p:nvSpPr>
        <p:spPr>
          <a:xfrm>
            <a:off x="5778448" y="3079782"/>
            <a:ext cx="5530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Ice</a:t>
            </a:r>
            <a:r>
              <a:rPr sz="900" spc="-100" dirty="0">
                <a:latin typeface="Arial"/>
                <a:cs typeface="Arial"/>
              </a:rPr>
              <a:t> </a:t>
            </a:r>
            <a:r>
              <a:rPr sz="900" dirty="0">
                <a:latin typeface="Arial"/>
                <a:cs typeface="Arial"/>
              </a:rPr>
              <a:t>Cream</a:t>
            </a:r>
            <a:endParaRPr sz="900">
              <a:latin typeface="Arial"/>
              <a:cs typeface="Arial"/>
            </a:endParaRPr>
          </a:p>
          <a:p>
            <a:pPr marR="5080" algn="r">
              <a:lnSpc>
                <a:spcPts val="1065"/>
              </a:lnSpc>
            </a:pPr>
            <a:r>
              <a:rPr sz="900" dirty="0">
                <a:latin typeface="Arial"/>
                <a:cs typeface="Arial"/>
              </a:rPr>
              <a:t>Shop</a:t>
            </a:r>
            <a:endParaRPr sz="900">
              <a:latin typeface="Arial"/>
              <a:cs typeface="Arial"/>
            </a:endParaRPr>
          </a:p>
        </p:txBody>
      </p:sp>
      <p:sp>
        <p:nvSpPr>
          <p:cNvPr id="26" name="object 26"/>
          <p:cNvSpPr txBox="1"/>
          <p:nvPr/>
        </p:nvSpPr>
        <p:spPr>
          <a:xfrm>
            <a:off x="6441921" y="3146457"/>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Gas</a:t>
            </a:r>
            <a:r>
              <a:rPr sz="900" spc="-75" dirty="0">
                <a:latin typeface="Arial"/>
                <a:cs typeface="Arial"/>
              </a:rPr>
              <a:t> </a:t>
            </a:r>
            <a:r>
              <a:rPr sz="900" dirty="0">
                <a:latin typeface="Arial"/>
                <a:cs typeface="Arial"/>
              </a:rPr>
              <a:t>Station</a:t>
            </a:r>
            <a:endParaRPr sz="900">
              <a:latin typeface="Arial"/>
              <a:cs typeface="Arial"/>
            </a:endParaRPr>
          </a:p>
        </p:txBody>
      </p:sp>
      <p:graphicFrame>
        <p:nvGraphicFramePr>
          <p:cNvPr id="27" name="object 27"/>
          <p:cNvGraphicFramePr>
            <a:graphicFrameLocks noGrp="1"/>
          </p:cNvGraphicFramePr>
          <p:nvPr/>
        </p:nvGraphicFramePr>
        <p:xfrm>
          <a:off x="1498599" y="3550984"/>
          <a:ext cx="5584189" cy="1537393"/>
        </p:xfrm>
        <a:graphic>
          <a:graphicData uri="http://schemas.openxmlformats.org/drawingml/2006/table">
            <a:tbl>
              <a:tblPr firstRow="1" bandRow="1">
                <a:tableStyleId>{2D5ABB26-0587-4C30-8999-92F81FD0307C}</a:tableStyleId>
              </a:tblPr>
              <a:tblGrid>
                <a:gridCol w="241300"/>
                <a:gridCol w="622300"/>
                <a:gridCol w="775969"/>
                <a:gridCol w="657225"/>
                <a:gridCol w="862330"/>
                <a:gridCol w="320675"/>
                <a:gridCol w="702945"/>
                <a:gridCol w="869950"/>
                <a:gridCol w="531495"/>
              </a:tblGrid>
              <a:tr h="514350">
                <a:tc>
                  <a:txBody>
                    <a:bodyPr/>
                    <a:lstStyle/>
                    <a:p>
                      <a:pPr marL="31750">
                        <a:lnSpc>
                          <a:spcPts val="994"/>
                        </a:lnSpc>
                      </a:pPr>
                      <a:r>
                        <a:rPr sz="900" b="1" dirty="0">
                          <a:latin typeface="Arial"/>
                          <a:cs typeface="Arial"/>
                        </a:rPr>
                        <a:t>1</a:t>
                      </a:r>
                      <a:endParaRPr sz="900">
                        <a:latin typeface="Arial"/>
                        <a:cs typeface="Arial"/>
                      </a:endParaRPr>
                    </a:p>
                    <a:p>
                      <a:pPr>
                        <a:lnSpc>
                          <a:spcPct val="100000"/>
                        </a:lnSpc>
                      </a:pPr>
                      <a:endParaRPr sz="1000">
                        <a:latin typeface="Times New Roman"/>
                        <a:cs typeface="Times New Roman"/>
                      </a:endParaRPr>
                    </a:p>
                    <a:p>
                      <a:pPr>
                        <a:lnSpc>
                          <a:spcPct val="100000"/>
                        </a:lnSpc>
                        <a:spcBef>
                          <a:spcPts val="30"/>
                        </a:spcBef>
                      </a:pPr>
                      <a:endParaRPr sz="1100">
                        <a:latin typeface="Times New Roman"/>
                        <a:cs typeface="Times New Roman"/>
                      </a:endParaRPr>
                    </a:p>
                    <a:p>
                      <a:pPr marL="31750">
                        <a:lnSpc>
                          <a:spcPts val="509"/>
                        </a:lnSpc>
                      </a:pPr>
                      <a:r>
                        <a:rPr sz="900" b="1" dirty="0">
                          <a:latin typeface="Arial"/>
                          <a:cs typeface="Arial"/>
                        </a:rPr>
                        <a:t>2</a:t>
                      </a:r>
                      <a:endParaRPr sz="900">
                        <a:latin typeface="Arial"/>
                        <a:cs typeface="Arial"/>
                      </a:endParaRPr>
                    </a:p>
                  </a:txBody>
                  <a:tcPr marL="0" marR="0" marT="0" marB="0"/>
                </a:tc>
                <a:tc>
                  <a:txBody>
                    <a:bodyPr/>
                    <a:lstStyle/>
                    <a:p>
                      <a:pPr marL="145415">
                        <a:lnSpc>
                          <a:spcPts val="994"/>
                        </a:lnSpc>
                      </a:pPr>
                      <a:r>
                        <a:rPr sz="900" dirty="0">
                          <a:latin typeface="Arial"/>
                          <a:cs typeface="Arial"/>
                        </a:rPr>
                        <a:t>Bronx</a:t>
                      </a:r>
                      <a:endParaRPr sz="900">
                        <a:latin typeface="Arial"/>
                        <a:cs typeface="Arial"/>
                      </a:endParaRPr>
                    </a:p>
                    <a:p>
                      <a:pPr>
                        <a:lnSpc>
                          <a:spcPct val="100000"/>
                        </a:lnSpc>
                      </a:pPr>
                      <a:endParaRPr sz="1000">
                        <a:latin typeface="Times New Roman"/>
                        <a:cs typeface="Times New Roman"/>
                      </a:endParaRPr>
                    </a:p>
                    <a:p>
                      <a:pPr>
                        <a:lnSpc>
                          <a:spcPct val="100000"/>
                        </a:lnSpc>
                        <a:spcBef>
                          <a:spcPts val="30"/>
                        </a:spcBef>
                      </a:pPr>
                      <a:endParaRPr sz="1100">
                        <a:latin typeface="Times New Roman"/>
                        <a:cs typeface="Times New Roman"/>
                      </a:endParaRPr>
                    </a:p>
                    <a:p>
                      <a:pPr marL="145415">
                        <a:lnSpc>
                          <a:spcPts val="509"/>
                        </a:lnSpc>
                      </a:pPr>
                      <a:r>
                        <a:rPr sz="900" dirty="0">
                          <a:latin typeface="Arial"/>
                          <a:cs typeface="Arial"/>
                        </a:rPr>
                        <a:t>Bronx</a:t>
                      </a:r>
                      <a:endParaRPr sz="900">
                        <a:latin typeface="Arial"/>
                        <a:cs typeface="Arial"/>
                      </a:endParaRPr>
                    </a:p>
                  </a:txBody>
                  <a:tcPr marL="0" marR="0" marT="0" marB="0"/>
                </a:tc>
                <a:tc>
                  <a:txBody>
                    <a:bodyPr/>
                    <a:lstStyle/>
                    <a:p>
                      <a:pPr marL="177165">
                        <a:lnSpc>
                          <a:spcPts val="994"/>
                        </a:lnSpc>
                      </a:pPr>
                      <a:r>
                        <a:rPr sz="900" dirty="0">
                          <a:latin typeface="Arial"/>
                          <a:cs typeface="Arial"/>
                        </a:rPr>
                        <a:t>Co-op</a:t>
                      </a:r>
                      <a:r>
                        <a:rPr sz="900" spc="-100" dirty="0">
                          <a:latin typeface="Arial"/>
                          <a:cs typeface="Arial"/>
                        </a:rPr>
                        <a:t> </a:t>
                      </a:r>
                      <a:r>
                        <a:rPr sz="900" dirty="0">
                          <a:latin typeface="Arial"/>
                          <a:cs typeface="Arial"/>
                        </a:rPr>
                        <a:t>City</a:t>
                      </a:r>
                      <a:endParaRPr sz="900">
                        <a:latin typeface="Arial"/>
                        <a:cs typeface="Arial"/>
                      </a:endParaRPr>
                    </a:p>
                    <a:p>
                      <a:pPr>
                        <a:lnSpc>
                          <a:spcPct val="100000"/>
                        </a:lnSpc>
                      </a:pPr>
                      <a:endParaRPr sz="1000">
                        <a:latin typeface="Times New Roman"/>
                        <a:cs typeface="Times New Roman"/>
                      </a:endParaRPr>
                    </a:p>
                    <a:p>
                      <a:pPr>
                        <a:lnSpc>
                          <a:spcPct val="100000"/>
                        </a:lnSpc>
                        <a:spcBef>
                          <a:spcPts val="30"/>
                        </a:spcBef>
                      </a:pPr>
                      <a:endParaRPr sz="1100">
                        <a:latin typeface="Times New Roman"/>
                        <a:cs typeface="Times New Roman"/>
                      </a:endParaRPr>
                    </a:p>
                    <a:p>
                      <a:pPr marL="113664">
                        <a:lnSpc>
                          <a:spcPts val="509"/>
                        </a:lnSpc>
                      </a:pPr>
                      <a:r>
                        <a:rPr sz="900" dirty="0">
                          <a:latin typeface="Arial"/>
                          <a:cs typeface="Arial"/>
                        </a:rPr>
                        <a:t>Eastchester</a:t>
                      </a:r>
                      <a:endParaRPr sz="900">
                        <a:latin typeface="Arial"/>
                        <a:cs typeface="Arial"/>
                      </a:endParaRPr>
                    </a:p>
                  </a:txBody>
                  <a:tcPr marL="0" marR="0" marT="0" marB="0"/>
                </a:tc>
                <a:tc>
                  <a:txBody>
                    <a:bodyPr/>
                    <a:lstStyle/>
                    <a:p>
                      <a:pPr marL="58419">
                        <a:lnSpc>
                          <a:spcPts val="994"/>
                        </a:lnSpc>
                      </a:pPr>
                      <a:r>
                        <a:rPr sz="900" dirty="0">
                          <a:latin typeface="Arial"/>
                          <a:cs typeface="Arial"/>
                        </a:rPr>
                        <a:t>40.874294</a:t>
                      </a:r>
                      <a:endParaRPr sz="900">
                        <a:latin typeface="Arial"/>
                        <a:cs typeface="Arial"/>
                      </a:endParaRPr>
                    </a:p>
                    <a:p>
                      <a:pPr>
                        <a:lnSpc>
                          <a:spcPct val="100000"/>
                        </a:lnSpc>
                      </a:pPr>
                      <a:endParaRPr sz="1000">
                        <a:latin typeface="Times New Roman"/>
                        <a:cs typeface="Times New Roman"/>
                      </a:endParaRPr>
                    </a:p>
                    <a:p>
                      <a:pPr>
                        <a:lnSpc>
                          <a:spcPct val="100000"/>
                        </a:lnSpc>
                        <a:spcBef>
                          <a:spcPts val="30"/>
                        </a:spcBef>
                      </a:pPr>
                      <a:endParaRPr sz="1100">
                        <a:latin typeface="Times New Roman"/>
                        <a:cs typeface="Times New Roman"/>
                      </a:endParaRPr>
                    </a:p>
                    <a:p>
                      <a:pPr marL="58419">
                        <a:lnSpc>
                          <a:spcPts val="509"/>
                        </a:lnSpc>
                      </a:pPr>
                      <a:r>
                        <a:rPr sz="900" dirty="0">
                          <a:latin typeface="Arial"/>
                          <a:cs typeface="Arial"/>
                        </a:rPr>
                        <a:t>40.887556</a:t>
                      </a:r>
                      <a:endParaRPr sz="900">
                        <a:latin typeface="Arial"/>
                        <a:cs typeface="Arial"/>
                      </a:endParaRPr>
                    </a:p>
                  </a:txBody>
                  <a:tcPr marL="0" marR="0" marT="0" marB="0"/>
                </a:tc>
                <a:tc>
                  <a:txBody>
                    <a:bodyPr/>
                    <a:lstStyle/>
                    <a:p>
                      <a:pPr marL="58419">
                        <a:lnSpc>
                          <a:spcPts val="994"/>
                        </a:lnSpc>
                      </a:pPr>
                      <a:r>
                        <a:rPr sz="900" dirty="0">
                          <a:latin typeface="Arial"/>
                          <a:cs typeface="Arial"/>
                        </a:rPr>
                        <a:t>-73.829939</a:t>
                      </a:r>
                      <a:endParaRPr sz="900">
                        <a:latin typeface="Arial"/>
                        <a:cs typeface="Arial"/>
                      </a:endParaRPr>
                    </a:p>
                    <a:p>
                      <a:pPr>
                        <a:lnSpc>
                          <a:spcPct val="100000"/>
                        </a:lnSpc>
                      </a:pPr>
                      <a:endParaRPr sz="1000">
                        <a:latin typeface="Times New Roman"/>
                        <a:cs typeface="Times New Roman"/>
                      </a:endParaRPr>
                    </a:p>
                    <a:p>
                      <a:pPr>
                        <a:lnSpc>
                          <a:spcPct val="100000"/>
                        </a:lnSpc>
                        <a:spcBef>
                          <a:spcPts val="30"/>
                        </a:spcBef>
                      </a:pPr>
                      <a:endParaRPr sz="1100">
                        <a:latin typeface="Times New Roman"/>
                        <a:cs typeface="Times New Roman"/>
                      </a:endParaRPr>
                    </a:p>
                    <a:p>
                      <a:pPr marL="58419">
                        <a:lnSpc>
                          <a:spcPts val="509"/>
                        </a:lnSpc>
                      </a:pPr>
                      <a:r>
                        <a:rPr sz="900" dirty="0">
                          <a:latin typeface="Arial"/>
                          <a:cs typeface="Arial"/>
                        </a:rPr>
                        <a:t>-73.827806</a:t>
                      </a:r>
                      <a:endParaRPr sz="900">
                        <a:latin typeface="Arial"/>
                        <a:cs typeface="Arial"/>
                      </a:endParaRPr>
                    </a:p>
                  </a:txBody>
                  <a:tcPr marL="0" marR="0" marT="0" marB="0"/>
                </a:tc>
                <a:tc gridSpan="4">
                  <a:txBody>
                    <a:bodyPr/>
                    <a:lstStyle/>
                    <a:p>
                      <a:pPr marL="224790">
                        <a:lnSpc>
                          <a:spcPts val="455"/>
                        </a:lnSpc>
                        <a:tabLst>
                          <a:tab pos="450215" algn="l"/>
                          <a:tab pos="1463040" algn="l"/>
                        </a:tabLst>
                      </a:pPr>
                      <a:r>
                        <a:rPr sz="1350" baseline="-33950" dirty="0">
                          <a:latin typeface="Arial"/>
                          <a:cs typeface="Arial"/>
                        </a:rPr>
                        <a:t>0	</a:t>
                      </a:r>
                      <a:r>
                        <a:rPr sz="900" dirty="0">
                          <a:latin typeface="Arial"/>
                          <a:cs typeface="Arial"/>
                        </a:rPr>
                        <a:t>Fast Food	Bus  </a:t>
                      </a:r>
                      <a:r>
                        <a:rPr sz="900" spc="70" dirty="0">
                          <a:latin typeface="Arial"/>
                          <a:cs typeface="Arial"/>
                        </a:rPr>
                        <a:t> </a:t>
                      </a:r>
                      <a:r>
                        <a:rPr sz="900" dirty="0">
                          <a:latin typeface="Arial"/>
                          <a:cs typeface="Arial"/>
                        </a:rPr>
                        <a:t>Accessories</a:t>
                      </a:r>
                      <a:endParaRPr sz="900">
                        <a:latin typeface="Arial"/>
                        <a:cs typeface="Arial"/>
                      </a:endParaRPr>
                    </a:p>
                    <a:p>
                      <a:pPr marL="405765">
                        <a:lnSpc>
                          <a:spcPts val="1065"/>
                        </a:lnSpc>
                        <a:tabLst>
                          <a:tab pos="1304290" algn="l"/>
                          <a:tab pos="2120265" algn="l"/>
                        </a:tabLst>
                      </a:pPr>
                      <a:r>
                        <a:rPr sz="900" dirty="0">
                          <a:latin typeface="Arial"/>
                          <a:cs typeface="Arial"/>
                        </a:rPr>
                        <a:t>Restaurant	Station	Store</a:t>
                      </a:r>
                      <a:endParaRPr sz="900">
                        <a:latin typeface="Arial"/>
                        <a:cs typeface="Arial"/>
                      </a:endParaRPr>
                    </a:p>
                    <a:p>
                      <a:pPr>
                        <a:lnSpc>
                          <a:spcPct val="100000"/>
                        </a:lnSpc>
                        <a:spcBef>
                          <a:spcPts val="15"/>
                        </a:spcBef>
                      </a:pPr>
                      <a:endParaRPr sz="1200">
                        <a:latin typeface="Times New Roman"/>
                        <a:cs typeface="Times New Roman"/>
                      </a:endParaRPr>
                    </a:p>
                    <a:p>
                      <a:pPr marL="224790">
                        <a:lnSpc>
                          <a:spcPts val="1035"/>
                        </a:lnSpc>
                        <a:tabLst>
                          <a:tab pos="437515" algn="l"/>
                          <a:tab pos="1400175" algn="l"/>
                          <a:tab pos="2120265" algn="l"/>
                        </a:tabLst>
                      </a:pPr>
                      <a:r>
                        <a:rPr sz="1350" baseline="-33950" dirty="0">
                          <a:latin typeface="Arial"/>
                          <a:cs typeface="Arial"/>
                        </a:rPr>
                        <a:t>0	</a:t>
                      </a:r>
                      <a:r>
                        <a:rPr sz="900" dirty="0">
                          <a:latin typeface="Arial"/>
                          <a:cs typeface="Arial"/>
                        </a:rPr>
                        <a:t>Caribbean	Deli /	</a:t>
                      </a:r>
                      <a:r>
                        <a:rPr sz="1350" baseline="-33950" dirty="0">
                          <a:latin typeface="Arial"/>
                          <a:cs typeface="Arial"/>
                        </a:rPr>
                        <a:t>Diner</a:t>
                      </a:r>
                      <a:endParaRPr sz="1350" baseline="-33950">
                        <a:latin typeface="Arial"/>
                        <a:cs typeface="Arial"/>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87684">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50800" algn="r">
                        <a:lnSpc>
                          <a:spcPts val="994"/>
                        </a:lnSpc>
                      </a:pPr>
                      <a:r>
                        <a:rPr sz="900" dirty="0">
                          <a:latin typeface="Arial"/>
                          <a:cs typeface="Arial"/>
                        </a:rPr>
                        <a:t>Restaurant</a:t>
                      </a:r>
                      <a:endParaRPr sz="900">
                        <a:latin typeface="Arial"/>
                        <a:cs typeface="Arial"/>
                      </a:endParaRPr>
                    </a:p>
                  </a:txBody>
                  <a:tcPr marL="0" marR="0" marT="0" marB="0"/>
                </a:tc>
                <a:tc>
                  <a:txBody>
                    <a:bodyPr/>
                    <a:lstStyle/>
                    <a:p>
                      <a:pPr marR="225425" algn="r">
                        <a:lnSpc>
                          <a:spcPts val="994"/>
                        </a:lnSpc>
                      </a:pPr>
                      <a:r>
                        <a:rPr sz="900" dirty="0">
                          <a:latin typeface="Arial"/>
                          <a:cs typeface="Arial"/>
                        </a:rPr>
                        <a:t>Bodega</a:t>
                      </a:r>
                      <a:endParaRPr sz="90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r>
              <a:tr h="447675">
                <a:tc>
                  <a:txBody>
                    <a:bodyPr/>
                    <a:lstStyle/>
                    <a:p>
                      <a:pPr>
                        <a:lnSpc>
                          <a:spcPct val="100000"/>
                        </a:lnSpc>
                        <a:spcBef>
                          <a:spcPts val="20"/>
                        </a:spcBef>
                      </a:pPr>
                      <a:endParaRPr sz="1000">
                        <a:latin typeface="Times New Roman"/>
                        <a:cs typeface="Times New Roman"/>
                      </a:endParaRPr>
                    </a:p>
                    <a:p>
                      <a:pPr marL="31750">
                        <a:lnSpc>
                          <a:spcPct val="100000"/>
                        </a:lnSpc>
                        <a:spcBef>
                          <a:spcPts val="5"/>
                        </a:spcBef>
                      </a:pPr>
                      <a:r>
                        <a:rPr sz="900" b="1" dirty="0">
                          <a:latin typeface="Arial"/>
                          <a:cs typeface="Arial"/>
                        </a:rPr>
                        <a:t>3</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L="145415">
                        <a:lnSpc>
                          <a:spcPct val="100000"/>
                        </a:lnSpc>
                        <a:spcBef>
                          <a:spcPts val="5"/>
                        </a:spcBef>
                      </a:pPr>
                      <a:r>
                        <a:rPr sz="900" dirty="0">
                          <a:latin typeface="Arial"/>
                          <a:cs typeface="Arial"/>
                        </a:rPr>
                        <a:t>Bronx</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50800" algn="r">
                        <a:lnSpc>
                          <a:spcPct val="100000"/>
                        </a:lnSpc>
                        <a:spcBef>
                          <a:spcPts val="5"/>
                        </a:spcBef>
                      </a:pPr>
                      <a:r>
                        <a:rPr sz="900" dirty="0">
                          <a:latin typeface="Arial"/>
                          <a:cs typeface="Arial"/>
                        </a:rPr>
                        <a:t>Fieldston</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algn="ctr">
                        <a:lnSpc>
                          <a:spcPct val="100000"/>
                        </a:lnSpc>
                        <a:spcBef>
                          <a:spcPts val="5"/>
                        </a:spcBef>
                      </a:pPr>
                      <a:r>
                        <a:rPr sz="900" dirty="0">
                          <a:latin typeface="Arial"/>
                          <a:cs typeface="Arial"/>
                        </a:rPr>
                        <a:t>40.895437</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L="58419">
                        <a:lnSpc>
                          <a:spcPct val="100000"/>
                        </a:lnSpc>
                        <a:spcBef>
                          <a:spcPts val="5"/>
                        </a:spcBef>
                      </a:pPr>
                      <a:r>
                        <a:rPr sz="900" dirty="0">
                          <a:latin typeface="Arial"/>
                          <a:cs typeface="Arial"/>
                        </a:rPr>
                        <a:t>-73.905643</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dirty="0">
                          <a:latin typeface="Arial"/>
                          <a:cs typeface="Arial"/>
                        </a:rPr>
                        <a:t>3</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50800" algn="r">
                        <a:lnSpc>
                          <a:spcPct val="100000"/>
                        </a:lnSpc>
                        <a:spcBef>
                          <a:spcPts val="5"/>
                        </a:spcBef>
                      </a:pPr>
                      <a:r>
                        <a:rPr sz="900" dirty="0">
                          <a:latin typeface="Arial"/>
                          <a:cs typeface="Arial"/>
                        </a:rPr>
                        <a:t>Plaza</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225425" algn="r">
                        <a:lnSpc>
                          <a:spcPct val="100000"/>
                        </a:lnSpc>
                        <a:spcBef>
                          <a:spcPts val="5"/>
                        </a:spcBef>
                      </a:pPr>
                      <a:r>
                        <a:rPr sz="900" dirty="0">
                          <a:latin typeface="Arial"/>
                          <a:cs typeface="Arial"/>
                        </a:rPr>
                        <a:t>Wine</a:t>
                      </a:r>
                      <a:r>
                        <a:rPr sz="900" spc="-100" dirty="0">
                          <a:latin typeface="Arial"/>
                          <a:cs typeface="Arial"/>
                        </a:rPr>
                        <a:t> </a:t>
                      </a:r>
                      <a:r>
                        <a:rPr sz="900" dirty="0">
                          <a:latin typeface="Arial"/>
                          <a:cs typeface="Arial"/>
                        </a:rPr>
                        <a:t>Shop</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dirty="0">
                          <a:latin typeface="Arial"/>
                          <a:cs typeface="Arial"/>
                        </a:rPr>
                        <a:t>River</a:t>
                      </a:r>
                      <a:endParaRPr sz="900">
                        <a:latin typeface="Arial"/>
                        <a:cs typeface="Arial"/>
                      </a:endParaRPr>
                    </a:p>
                  </a:txBody>
                  <a:tcPr marL="0" marR="0" marT="2540" marB="0"/>
                </a:tc>
              </a:tr>
              <a:tr h="287684">
                <a:tc>
                  <a:txBody>
                    <a:bodyPr/>
                    <a:lstStyle/>
                    <a:p>
                      <a:pPr>
                        <a:lnSpc>
                          <a:spcPct val="100000"/>
                        </a:lnSpc>
                        <a:spcBef>
                          <a:spcPts val="20"/>
                        </a:spcBef>
                      </a:pPr>
                      <a:endParaRPr sz="1000">
                        <a:latin typeface="Times New Roman"/>
                        <a:cs typeface="Times New Roman"/>
                      </a:endParaRPr>
                    </a:p>
                    <a:p>
                      <a:pPr marL="31750">
                        <a:lnSpc>
                          <a:spcPts val="990"/>
                        </a:lnSpc>
                        <a:spcBef>
                          <a:spcPts val="5"/>
                        </a:spcBef>
                      </a:pPr>
                      <a:r>
                        <a:rPr sz="900" b="1" dirty="0">
                          <a:latin typeface="Arial"/>
                          <a:cs typeface="Arial"/>
                        </a:rPr>
                        <a:t>4</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L="145415">
                        <a:lnSpc>
                          <a:spcPts val="990"/>
                        </a:lnSpc>
                        <a:spcBef>
                          <a:spcPts val="5"/>
                        </a:spcBef>
                      </a:pPr>
                      <a:r>
                        <a:rPr sz="900" dirty="0">
                          <a:latin typeface="Arial"/>
                          <a:cs typeface="Arial"/>
                        </a:rPr>
                        <a:t>Bronx</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50800" algn="r">
                        <a:lnSpc>
                          <a:spcPts val="990"/>
                        </a:lnSpc>
                        <a:spcBef>
                          <a:spcPts val="5"/>
                        </a:spcBef>
                      </a:pPr>
                      <a:r>
                        <a:rPr sz="900" dirty="0">
                          <a:latin typeface="Arial"/>
                          <a:cs typeface="Arial"/>
                        </a:rPr>
                        <a:t>Riverdale</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algn="ctr">
                        <a:lnSpc>
                          <a:spcPts val="990"/>
                        </a:lnSpc>
                        <a:spcBef>
                          <a:spcPts val="5"/>
                        </a:spcBef>
                      </a:pPr>
                      <a:r>
                        <a:rPr sz="900" dirty="0">
                          <a:latin typeface="Arial"/>
                          <a:cs typeface="Arial"/>
                        </a:rPr>
                        <a:t>40.890834</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L="58419">
                        <a:lnSpc>
                          <a:spcPts val="990"/>
                        </a:lnSpc>
                        <a:spcBef>
                          <a:spcPts val="5"/>
                        </a:spcBef>
                      </a:pPr>
                      <a:r>
                        <a:rPr sz="900" dirty="0">
                          <a:latin typeface="Arial"/>
                          <a:cs typeface="Arial"/>
                        </a:rPr>
                        <a:t>-73.912585</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24130" algn="r">
                        <a:lnSpc>
                          <a:spcPts val="990"/>
                        </a:lnSpc>
                        <a:spcBef>
                          <a:spcPts val="5"/>
                        </a:spcBef>
                      </a:pPr>
                      <a:r>
                        <a:rPr sz="900" dirty="0">
                          <a:latin typeface="Arial"/>
                          <a:cs typeface="Arial"/>
                        </a:rPr>
                        <a:t>3</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50800" algn="r">
                        <a:lnSpc>
                          <a:spcPts val="990"/>
                        </a:lnSpc>
                        <a:spcBef>
                          <a:spcPts val="5"/>
                        </a:spcBef>
                      </a:pPr>
                      <a:r>
                        <a:rPr sz="900" dirty="0">
                          <a:latin typeface="Arial"/>
                          <a:cs typeface="Arial"/>
                        </a:rPr>
                        <a:t>Park</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225425" algn="r">
                        <a:lnSpc>
                          <a:spcPts val="990"/>
                        </a:lnSpc>
                        <a:spcBef>
                          <a:spcPts val="5"/>
                        </a:spcBef>
                      </a:pPr>
                      <a:r>
                        <a:rPr sz="900" dirty="0">
                          <a:latin typeface="Arial"/>
                          <a:cs typeface="Arial"/>
                        </a:rPr>
                        <a:t>Playground</a:t>
                      </a:r>
                      <a:endParaRPr sz="900">
                        <a:latin typeface="Arial"/>
                        <a:cs typeface="Arial"/>
                      </a:endParaRPr>
                    </a:p>
                  </a:txBody>
                  <a:tcPr marL="0" marR="0" marT="2540" marB="0"/>
                </a:tc>
                <a:tc>
                  <a:txBody>
                    <a:bodyPr/>
                    <a:lstStyle/>
                    <a:p>
                      <a:pPr>
                        <a:lnSpc>
                          <a:spcPct val="100000"/>
                        </a:lnSpc>
                        <a:spcBef>
                          <a:spcPts val="20"/>
                        </a:spcBef>
                      </a:pPr>
                      <a:endParaRPr sz="1000">
                        <a:latin typeface="Times New Roman"/>
                        <a:cs typeface="Times New Roman"/>
                      </a:endParaRPr>
                    </a:p>
                    <a:p>
                      <a:pPr marR="24130" algn="r">
                        <a:lnSpc>
                          <a:spcPts val="990"/>
                        </a:lnSpc>
                        <a:spcBef>
                          <a:spcPts val="5"/>
                        </a:spcBef>
                      </a:pPr>
                      <a:r>
                        <a:rPr sz="900" dirty="0">
                          <a:latin typeface="Arial"/>
                          <a:cs typeface="Arial"/>
                        </a:rPr>
                        <a:t>Bank</a:t>
                      </a:r>
                      <a:endParaRPr sz="900">
                        <a:latin typeface="Arial"/>
                        <a:cs typeface="Arial"/>
                      </a:endParaRPr>
                    </a:p>
                  </a:txBody>
                  <a:tcPr marL="0" marR="0" marT="2540" marB="0"/>
                </a:tc>
              </a:tr>
            </a:tbl>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70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[41]:</a:t>
            </a:r>
            <a:endParaRPr sz="1050">
              <a:latin typeface="Arial"/>
              <a:cs typeface="Arial"/>
            </a:endParaRPr>
          </a:p>
        </p:txBody>
      </p:sp>
      <p:sp>
        <p:nvSpPr>
          <p:cNvPr id="5" name="object 5"/>
          <p:cNvSpPr txBox="1"/>
          <p:nvPr/>
        </p:nvSpPr>
        <p:spPr>
          <a:xfrm>
            <a:off x="1420811" y="435483"/>
            <a:ext cx="5857875" cy="4152900"/>
          </a:xfrm>
          <a:prstGeom prst="rect">
            <a:avLst/>
          </a:prstGeom>
          <a:ln w="19050">
            <a:solidFill>
              <a:srgbClr val="CFCFCF"/>
            </a:solidFill>
          </a:ln>
        </p:spPr>
        <p:txBody>
          <a:bodyPr vert="horz" wrap="square" lIns="0" tIns="47625" rIns="0" bIns="0" rtlCol="0">
            <a:spAutoFit/>
          </a:bodyPr>
          <a:lstStyle/>
          <a:p>
            <a:pPr marL="58419">
              <a:lnSpc>
                <a:spcPct val="100000"/>
              </a:lnSpc>
              <a:spcBef>
                <a:spcPts val="375"/>
              </a:spcBef>
            </a:pPr>
            <a:r>
              <a:rPr sz="1050" i="1" spc="-10" dirty="0">
                <a:solidFill>
                  <a:srgbClr val="408080"/>
                </a:solidFill>
                <a:latin typeface="Arial"/>
                <a:cs typeface="Arial"/>
              </a:rPr>
              <a:t># </a:t>
            </a:r>
            <a:r>
              <a:rPr sz="1050" i="1" spc="90" dirty="0">
                <a:solidFill>
                  <a:srgbClr val="408080"/>
                </a:solidFill>
                <a:latin typeface="Arial"/>
                <a:cs typeface="Arial"/>
              </a:rPr>
              <a:t>create</a:t>
            </a:r>
            <a:r>
              <a:rPr sz="1050" i="1" spc="285" dirty="0">
                <a:solidFill>
                  <a:srgbClr val="408080"/>
                </a:solidFill>
                <a:latin typeface="Arial"/>
                <a:cs typeface="Arial"/>
              </a:rPr>
              <a:t> </a:t>
            </a:r>
            <a:r>
              <a:rPr sz="1050" i="1" spc="-105" dirty="0">
                <a:solidFill>
                  <a:srgbClr val="408080"/>
                </a:solidFill>
                <a:latin typeface="Arial"/>
                <a:cs typeface="Arial"/>
              </a:rPr>
              <a:t>map</a:t>
            </a:r>
            <a:endParaRPr sz="1050">
              <a:latin typeface="Arial"/>
              <a:cs typeface="Arial"/>
            </a:endParaRPr>
          </a:p>
          <a:p>
            <a:pPr marL="58419">
              <a:lnSpc>
                <a:spcPct val="100000"/>
              </a:lnSpc>
              <a:spcBef>
                <a:spcPts val="15"/>
              </a:spcBef>
            </a:pPr>
            <a:r>
              <a:rPr sz="1050" spc="55" dirty="0">
                <a:solidFill>
                  <a:srgbClr val="333333"/>
                </a:solidFill>
                <a:latin typeface="Arial"/>
                <a:cs typeface="Arial"/>
              </a:rPr>
              <a:t>map_clusters </a:t>
            </a:r>
            <a:r>
              <a:rPr sz="1050" spc="-40" dirty="0">
                <a:solidFill>
                  <a:srgbClr val="666666"/>
                </a:solidFill>
                <a:latin typeface="Arial"/>
                <a:cs typeface="Arial"/>
              </a:rPr>
              <a:t>= </a:t>
            </a:r>
            <a:r>
              <a:rPr sz="1050" spc="120" dirty="0">
                <a:solidFill>
                  <a:srgbClr val="333333"/>
                </a:solidFill>
                <a:latin typeface="Arial"/>
                <a:cs typeface="Arial"/>
              </a:rPr>
              <a:t>folium</a:t>
            </a:r>
            <a:r>
              <a:rPr sz="1050" spc="120" dirty="0">
                <a:solidFill>
                  <a:srgbClr val="666666"/>
                </a:solidFill>
                <a:latin typeface="Arial"/>
                <a:cs typeface="Arial"/>
              </a:rPr>
              <a:t>.</a:t>
            </a:r>
            <a:r>
              <a:rPr sz="1050" spc="120" dirty="0">
                <a:solidFill>
                  <a:srgbClr val="333333"/>
                </a:solidFill>
                <a:latin typeface="Arial"/>
                <a:cs typeface="Arial"/>
              </a:rPr>
              <a:t>Map(location</a:t>
            </a:r>
            <a:r>
              <a:rPr sz="1050" spc="120" dirty="0">
                <a:solidFill>
                  <a:srgbClr val="666666"/>
                </a:solidFill>
                <a:latin typeface="Arial"/>
                <a:cs typeface="Arial"/>
              </a:rPr>
              <a:t>=</a:t>
            </a:r>
            <a:r>
              <a:rPr sz="1050" spc="120" dirty="0">
                <a:solidFill>
                  <a:srgbClr val="333333"/>
                </a:solidFill>
                <a:latin typeface="Arial"/>
                <a:cs typeface="Arial"/>
              </a:rPr>
              <a:t>[latitude, </a:t>
            </a:r>
            <a:r>
              <a:rPr sz="1050" spc="135" dirty="0">
                <a:solidFill>
                  <a:srgbClr val="333333"/>
                </a:solidFill>
                <a:latin typeface="Arial"/>
                <a:cs typeface="Arial"/>
              </a:rPr>
              <a:t>longitude],</a:t>
            </a:r>
            <a:r>
              <a:rPr sz="1050" spc="-25" dirty="0">
                <a:solidFill>
                  <a:srgbClr val="333333"/>
                </a:solidFill>
                <a:latin typeface="Arial"/>
                <a:cs typeface="Arial"/>
              </a:rPr>
              <a:t> </a:t>
            </a:r>
            <a:r>
              <a:rPr sz="1050" spc="50" dirty="0">
                <a:solidFill>
                  <a:srgbClr val="333333"/>
                </a:solidFill>
                <a:latin typeface="Arial"/>
                <a:cs typeface="Arial"/>
              </a:rPr>
              <a:t>zoom_start</a:t>
            </a:r>
            <a:r>
              <a:rPr sz="1050" spc="50" dirty="0">
                <a:solidFill>
                  <a:srgbClr val="666666"/>
                </a:solidFill>
                <a:latin typeface="Arial"/>
                <a:cs typeface="Arial"/>
              </a:rPr>
              <a:t>=11</a:t>
            </a:r>
            <a:r>
              <a:rPr sz="1050" spc="5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58419">
              <a:lnSpc>
                <a:spcPct val="100000"/>
              </a:lnSpc>
            </a:pPr>
            <a:r>
              <a:rPr sz="1050" i="1" spc="-10" dirty="0">
                <a:solidFill>
                  <a:srgbClr val="408080"/>
                </a:solidFill>
                <a:latin typeface="Arial"/>
                <a:cs typeface="Arial"/>
              </a:rPr>
              <a:t># </a:t>
            </a:r>
            <a:r>
              <a:rPr sz="1050" i="1" spc="110" dirty="0">
                <a:solidFill>
                  <a:srgbClr val="408080"/>
                </a:solidFill>
                <a:latin typeface="Arial"/>
                <a:cs typeface="Arial"/>
              </a:rPr>
              <a:t>set </a:t>
            </a:r>
            <a:r>
              <a:rPr sz="1050" i="1" spc="120" dirty="0">
                <a:solidFill>
                  <a:srgbClr val="408080"/>
                </a:solidFill>
                <a:latin typeface="Arial"/>
                <a:cs typeface="Arial"/>
              </a:rPr>
              <a:t>color </a:t>
            </a:r>
            <a:r>
              <a:rPr sz="1050" i="1" spc="-40" dirty="0">
                <a:solidFill>
                  <a:srgbClr val="408080"/>
                </a:solidFill>
                <a:latin typeface="Arial"/>
                <a:cs typeface="Arial"/>
              </a:rPr>
              <a:t>scheme </a:t>
            </a:r>
            <a:r>
              <a:rPr sz="1050" i="1" spc="165" dirty="0">
                <a:solidFill>
                  <a:srgbClr val="408080"/>
                </a:solidFill>
                <a:latin typeface="Arial"/>
                <a:cs typeface="Arial"/>
              </a:rPr>
              <a:t>for </a:t>
            </a:r>
            <a:r>
              <a:rPr sz="1050" i="1" spc="90" dirty="0">
                <a:solidFill>
                  <a:srgbClr val="408080"/>
                </a:solidFill>
                <a:latin typeface="Arial"/>
                <a:cs typeface="Arial"/>
              </a:rPr>
              <a:t>the</a:t>
            </a:r>
            <a:r>
              <a:rPr sz="1050" i="1" spc="-10" dirty="0">
                <a:solidFill>
                  <a:srgbClr val="408080"/>
                </a:solidFill>
                <a:latin typeface="Arial"/>
                <a:cs typeface="Arial"/>
              </a:rPr>
              <a:t> </a:t>
            </a:r>
            <a:r>
              <a:rPr sz="1050" i="1" spc="125" dirty="0">
                <a:solidFill>
                  <a:srgbClr val="408080"/>
                </a:solidFill>
                <a:latin typeface="Arial"/>
                <a:cs typeface="Arial"/>
              </a:rPr>
              <a:t>clusters</a:t>
            </a:r>
            <a:endParaRPr sz="1050">
              <a:latin typeface="Arial"/>
              <a:cs typeface="Arial"/>
            </a:endParaRPr>
          </a:p>
          <a:p>
            <a:pPr marL="58419">
              <a:lnSpc>
                <a:spcPct val="100000"/>
              </a:lnSpc>
              <a:spcBef>
                <a:spcPts val="15"/>
              </a:spcBef>
            </a:pPr>
            <a:r>
              <a:rPr sz="1050" spc="50" dirty="0">
                <a:solidFill>
                  <a:srgbClr val="333333"/>
                </a:solidFill>
                <a:latin typeface="Arial"/>
                <a:cs typeface="Arial"/>
              </a:rPr>
              <a:t>x </a:t>
            </a:r>
            <a:r>
              <a:rPr sz="1050" spc="-40" dirty="0">
                <a:solidFill>
                  <a:srgbClr val="666666"/>
                </a:solidFill>
                <a:latin typeface="Arial"/>
                <a:cs typeface="Arial"/>
              </a:rPr>
              <a:t>=</a:t>
            </a:r>
            <a:r>
              <a:rPr sz="1050" spc="170" dirty="0">
                <a:solidFill>
                  <a:srgbClr val="666666"/>
                </a:solidFill>
                <a:latin typeface="Arial"/>
                <a:cs typeface="Arial"/>
              </a:rPr>
              <a:t> </a:t>
            </a:r>
            <a:r>
              <a:rPr sz="1050" spc="95" dirty="0">
                <a:solidFill>
                  <a:srgbClr val="333333"/>
                </a:solidFill>
                <a:latin typeface="Arial"/>
                <a:cs typeface="Arial"/>
              </a:rPr>
              <a:t>np</a:t>
            </a:r>
            <a:r>
              <a:rPr sz="1050" spc="95" dirty="0">
                <a:solidFill>
                  <a:srgbClr val="666666"/>
                </a:solidFill>
                <a:latin typeface="Arial"/>
                <a:cs typeface="Arial"/>
              </a:rPr>
              <a:t>.</a:t>
            </a:r>
            <a:r>
              <a:rPr sz="1050" spc="95" dirty="0">
                <a:solidFill>
                  <a:srgbClr val="333333"/>
                </a:solidFill>
                <a:latin typeface="Arial"/>
                <a:cs typeface="Arial"/>
              </a:rPr>
              <a:t>arange(kclusters)</a:t>
            </a:r>
            <a:endParaRPr sz="1050">
              <a:latin typeface="Arial"/>
              <a:cs typeface="Arial"/>
            </a:endParaRPr>
          </a:p>
          <a:p>
            <a:pPr marL="58419">
              <a:lnSpc>
                <a:spcPct val="100000"/>
              </a:lnSpc>
              <a:spcBef>
                <a:spcPts val="15"/>
              </a:spcBef>
            </a:pPr>
            <a:r>
              <a:rPr sz="1050" spc="50" dirty="0">
                <a:solidFill>
                  <a:srgbClr val="333333"/>
                </a:solidFill>
                <a:latin typeface="Arial"/>
                <a:cs typeface="Arial"/>
              </a:rPr>
              <a:t>ys </a:t>
            </a:r>
            <a:r>
              <a:rPr sz="1050" spc="-40" dirty="0">
                <a:solidFill>
                  <a:srgbClr val="666666"/>
                </a:solidFill>
                <a:latin typeface="Arial"/>
                <a:cs typeface="Arial"/>
              </a:rPr>
              <a:t>= </a:t>
            </a:r>
            <a:r>
              <a:rPr sz="1050" spc="310" dirty="0">
                <a:solidFill>
                  <a:srgbClr val="333333"/>
                </a:solidFill>
                <a:latin typeface="Arial"/>
                <a:cs typeface="Arial"/>
              </a:rPr>
              <a:t>[i </a:t>
            </a:r>
            <a:r>
              <a:rPr sz="1050" spc="-40" dirty="0">
                <a:solidFill>
                  <a:srgbClr val="666666"/>
                </a:solidFill>
                <a:latin typeface="Arial"/>
                <a:cs typeface="Arial"/>
              </a:rPr>
              <a:t>+ </a:t>
            </a:r>
            <a:r>
              <a:rPr sz="1050" spc="50" dirty="0">
                <a:solidFill>
                  <a:srgbClr val="333333"/>
                </a:solidFill>
                <a:latin typeface="Arial"/>
                <a:cs typeface="Arial"/>
              </a:rPr>
              <a:t>x </a:t>
            </a:r>
            <a:r>
              <a:rPr sz="1050" spc="-40" dirty="0">
                <a:solidFill>
                  <a:srgbClr val="666666"/>
                </a:solidFill>
                <a:latin typeface="Arial"/>
                <a:cs typeface="Arial"/>
              </a:rPr>
              <a:t>+ </a:t>
            </a:r>
            <a:r>
              <a:rPr sz="1050" spc="165" dirty="0">
                <a:solidFill>
                  <a:srgbClr val="333333"/>
                </a:solidFill>
                <a:latin typeface="Arial"/>
                <a:cs typeface="Arial"/>
              </a:rPr>
              <a:t>(i</a:t>
            </a:r>
            <a:r>
              <a:rPr sz="1050" spc="165" dirty="0">
                <a:solidFill>
                  <a:srgbClr val="666666"/>
                </a:solidFill>
                <a:latin typeface="Arial"/>
                <a:cs typeface="Arial"/>
              </a:rPr>
              <a:t>*</a:t>
            </a:r>
            <a:r>
              <a:rPr sz="1050" spc="165" dirty="0">
                <a:solidFill>
                  <a:srgbClr val="333333"/>
                </a:solidFill>
                <a:latin typeface="Arial"/>
                <a:cs typeface="Arial"/>
              </a:rPr>
              <a:t>x)</a:t>
            </a:r>
            <a:r>
              <a:rPr sz="1050" spc="165" dirty="0">
                <a:solidFill>
                  <a:srgbClr val="666666"/>
                </a:solidFill>
                <a:latin typeface="Arial"/>
                <a:cs typeface="Arial"/>
              </a:rPr>
              <a:t>**2 </a:t>
            </a:r>
            <a:r>
              <a:rPr sz="1050" b="1" spc="110" dirty="0">
                <a:solidFill>
                  <a:srgbClr val="008000"/>
                </a:solidFill>
                <a:latin typeface="Arial"/>
                <a:cs typeface="Arial"/>
              </a:rPr>
              <a:t>for </a:t>
            </a:r>
            <a:r>
              <a:rPr sz="1050" spc="340" dirty="0">
                <a:solidFill>
                  <a:srgbClr val="333333"/>
                </a:solidFill>
                <a:latin typeface="Arial"/>
                <a:cs typeface="Arial"/>
              </a:rPr>
              <a:t>i </a:t>
            </a:r>
            <a:r>
              <a:rPr sz="1050" b="1" spc="110" dirty="0">
                <a:solidFill>
                  <a:srgbClr val="7216AB"/>
                </a:solidFill>
                <a:latin typeface="Arial"/>
                <a:cs typeface="Arial"/>
              </a:rPr>
              <a:t>in</a:t>
            </a:r>
            <a:r>
              <a:rPr sz="1050" b="1" spc="60" dirty="0">
                <a:solidFill>
                  <a:srgbClr val="7216AB"/>
                </a:solidFill>
                <a:latin typeface="Arial"/>
                <a:cs typeface="Arial"/>
              </a:rPr>
              <a:t> </a:t>
            </a:r>
            <a:r>
              <a:rPr sz="1050" spc="114" dirty="0">
                <a:solidFill>
                  <a:srgbClr val="008000"/>
                </a:solidFill>
                <a:latin typeface="Arial"/>
                <a:cs typeface="Arial"/>
              </a:rPr>
              <a:t>range</a:t>
            </a:r>
            <a:r>
              <a:rPr sz="1050" spc="114" dirty="0">
                <a:solidFill>
                  <a:srgbClr val="333333"/>
                </a:solidFill>
                <a:latin typeface="Arial"/>
                <a:cs typeface="Arial"/>
              </a:rPr>
              <a:t>(kclusters)]</a:t>
            </a:r>
            <a:endParaRPr sz="1050">
              <a:latin typeface="Arial"/>
              <a:cs typeface="Arial"/>
            </a:endParaRPr>
          </a:p>
          <a:p>
            <a:pPr marL="58419" marR="1906905">
              <a:lnSpc>
                <a:spcPct val="101200"/>
              </a:lnSpc>
            </a:pPr>
            <a:r>
              <a:rPr sz="1050" spc="95" dirty="0">
                <a:solidFill>
                  <a:srgbClr val="333333"/>
                </a:solidFill>
                <a:latin typeface="Arial"/>
                <a:cs typeface="Arial"/>
              </a:rPr>
              <a:t>colors_array </a:t>
            </a:r>
            <a:r>
              <a:rPr sz="1050" spc="-40" dirty="0">
                <a:solidFill>
                  <a:srgbClr val="666666"/>
                </a:solidFill>
                <a:latin typeface="Arial"/>
                <a:cs typeface="Arial"/>
              </a:rPr>
              <a:t>= </a:t>
            </a:r>
            <a:r>
              <a:rPr sz="1050" spc="85" dirty="0">
                <a:solidFill>
                  <a:srgbClr val="333333"/>
                </a:solidFill>
                <a:latin typeface="Arial"/>
                <a:cs typeface="Arial"/>
              </a:rPr>
              <a:t>cm</a:t>
            </a:r>
            <a:r>
              <a:rPr sz="1050" spc="85" dirty="0">
                <a:solidFill>
                  <a:srgbClr val="666666"/>
                </a:solidFill>
                <a:latin typeface="Arial"/>
                <a:cs typeface="Arial"/>
              </a:rPr>
              <a:t>.</a:t>
            </a:r>
            <a:r>
              <a:rPr sz="1050" spc="85" dirty="0">
                <a:solidFill>
                  <a:srgbClr val="333333"/>
                </a:solidFill>
                <a:latin typeface="Arial"/>
                <a:cs typeface="Arial"/>
              </a:rPr>
              <a:t>rainbow(np</a:t>
            </a:r>
            <a:r>
              <a:rPr sz="1050" spc="85" dirty="0">
                <a:solidFill>
                  <a:srgbClr val="666666"/>
                </a:solidFill>
                <a:latin typeface="Arial"/>
                <a:cs typeface="Arial"/>
              </a:rPr>
              <a:t>.</a:t>
            </a:r>
            <a:r>
              <a:rPr sz="1050" spc="85" dirty="0">
                <a:solidFill>
                  <a:srgbClr val="333333"/>
                </a:solidFill>
                <a:latin typeface="Arial"/>
                <a:cs typeface="Arial"/>
              </a:rPr>
              <a:t>linspace(</a:t>
            </a:r>
            <a:r>
              <a:rPr sz="1050" spc="85" dirty="0">
                <a:solidFill>
                  <a:srgbClr val="666666"/>
                </a:solidFill>
                <a:latin typeface="Arial"/>
                <a:cs typeface="Arial"/>
              </a:rPr>
              <a:t>0</a:t>
            </a:r>
            <a:r>
              <a:rPr sz="1050" spc="85" dirty="0">
                <a:solidFill>
                  <a:srgbClr val="333333"/>
                </a:solidFill>
                <a:latin typeface="Arial"/>
                <a:cs typeface="Arial"/>
              </a:rPr>
              <a:t>, </a:t>
            </a:r>
            <a:r>
              <a:rPr sz="1050" spc="135" dirty="0">
                <a:solidFill>
                  <a:srgbClr val="666666"/>
                </a:solidFill>
                <a:latin typeface="Arial"/>
                <a:cs typeface="Arial"/>
              </a:rPr>
              <a:t>1</a:t>
            </a:r>
            <a:r>
              <a:rPr sz="1050" spc="135" dirty="0">
                <a:solidFill>
                  <a:srgbClr val="333333"/>
                </a:solidFill>
                <a:latin typeface="Arial"/>
                <a:cs typeface="Arial"/>
              </a:rPr>
              <a:t>, </a:t>
            </a:r>
            <a:r>
              <a:rPr sz="1050" spc="145" dirty="0">
                <a:solidFill>
                  <a:srgbClr val="008000"/>
                </a:solidFill>
                <a:latin typeface="Arial"/>
                <a:cs typeface="Arial"/>
              </a:rPr>
              <a:t>len</a:t>
            </a:r>
            <a:r>
              <a:rPr sz="1050" spc="145" dirty="0">
                <a:solidFill>
                  <a:srgbClr val="333333"/>
                </a:solidFill>
                <a:latin typeface="Arial"/>
                <a:cs typeface="Arial"/>
              </a:rPr>
              <a:t>(ys)))  </a:t>
            </a:r>
            <a:r>
              <a:rPr sz="1050" spc="50" dirty="0">
                <a:solidFill>
                  <a:srgbClr val="333333"/>
                </a:solidFill>
                <a:latin typeface="Arial"/>
                <a:cs typeface="Arial"/>
              </a:rPr>
              <a:t>rainbow </a:t>
            </a:r>
            <a:r>
              <a:rPr sz="1050" spc="-40" dirty="0">
                <a:solidFill>
                  <a:srgbClr val="666666"/>
                </a:solidFill>
                <a:latin typeface="Arial"/>
                <a:cs typeface="Arial"/>
              </a:rPr>
              <a:t>= </a:t>
            </a:r>
            <a:r>
              <a:rPr sz="1050" spc="125" dirty="0">
                <a:solidFill>
                  <a:srgbClr val="333333"/>
                </a:solidFill>
                <a:latin typeface="Arial"/>
                <a:cs typeface="Arial"/>
              </a:rPr>
              <a:t>[colors</a:t>
            </a:r>
            <a:r>
              <a:rPr sz="1050" spc="125" dirty="0">
                <a:solidFill>
                  <a:srgbClr val="666666"/>
                </a:solidFill>
                <a:latin typeface="Arial"/>
                <a:cs typeface="Arial"/>
              </a:rPr>
              <a:t>.</a:t>
            </a:r>
            <a:r>
              <a:rPr sz="1050" spc="125" dirty="0">
                <a:solidFill>
                  <a:srgbClr val="333333"/>
                </a:solidFill>
                <a:latin typeface="Arial"/>
                <a:cs typeface="Arial"/>
              </a:rPr>
              <a:t>rgb2hex(i) </a:t>
            </a:r>
            <a:r>
              <a:rPr sz="1050" b="1" spc="110" dirty="0">
                <a:solidFill>
                  <a:srgbClr val="008000"/>
                </a:solidFill>
                <a:latin typeface="Arial"/>
                <a:cs typeface="Arial"/>
              </a:rPr>
              <a:t>for </a:t>
            </a:r>
            <a:r>
              <a:rPr sz="1050" spc="340" dirty="0">
                <a:solidFill>
                  <a:srgbClr val="333333"/>
                </a:solidFill>
                <a:latin typeface="Arial"/>
                <a:cs typeface="Arial"/>
              </a:rPr>
              <a:t>i </a:t>
            </a:r>
            <a:r>
              <a:rPr sz="1050" b="1" spc="110" dirty="0">
                <a:solidFill>
                  <a:srgbClr val="7216AB"/>
                </a:solidFill>
                <a:latin typeface="Arial"/>
                <a:cs typeface="Arial"/>
              </a:rPr>
              <a:t>in</a:t>
            </a:r>
            <a:r>
              <a:rPr sz="1050" b="1" spc="455" dirty="0">
                <a:solidFill>
                  <a:srgbClr val="7216AB"/>
                </a:solidFill>
                <a:latin typeface="Arial"/>
                <a:cs typeface="Arial"/>
              </a:rPr>
              <a:t> </a:t>
            </a:r>
            <a:r>
              <a:rPr sz="1050" spc="110" dirty="0">
                <a:solidFill>
                  <a:srgbClr val="333333"/>
                </a:solidFill>
                <a:latin typeface="Arial"/>
                <a:cs typeface="Arial"/>
              </a:rPr>
              <a:t>colors_array]</a:t>
            </a:r>
            <a:endParaRPr sz="1050">
              <a:latin typeface="Arial"/>
              <a:cs typeface="Arial"/>
            </a:endParaRPr>
          </a:p>
          <a:p>
            <a:pPr>
              <a:lnSpc>
                <a:spcPct val="100000"/>
              </a:lnSpc>
              <a:spcBef>
                <a:spcPts val="25"/>
              </a:spcBef>
            </a:pPr>
            <a:endParaRPr sz="1100">
              <a:latin typeface="Arial"/>
              <a:cs typeface="Arial"/>
            </a:endParaRPr>
          </a:p>
          <a:p>
            <a:pPr marL="58419">
              <a:lnSpc>
                <a:spcPct val="100000"/>
              </a:lnSpc>
            </a:pPr>
            <a:r>
              <a:rPr sz="1050" i="1" spc="-10" dirty="0">
                <a:solidFill>
                  <a:srgbClr val="408080"/>
                </a:solidFill>
                <a:latin typeface="Arial"/>
                <a:cs typeface="Arial"/>
              </a:rPr>
              <a:t># add </a:t>
            </a:r>
            <a:r>
              <a:rPr sz="1050" i="1" spc="35" dirty="0">
                <a:solidFill>
                  <a:srgbClr val="408080"/>
                </a:solidFill>
                <a:latin typeface="Arial"/>
                <a:cs typeface="Arial"/>
              </a:rPr>
              <a:t>markers </a:t>
            </a:r>
            <a:r>
              <a:rPr sz="1050" i="1" spc="135" dirty="0">
                <a:solidFill>
                  <a:srgbClr val="408080"/>
                </a:solidFill>
                <a:latin typeface="Arial"/>
                <a:cs typeface="Arial"/>
              </a:rPr>
              <a:t>to </a:t>
            </a:r>
            <a:r>
              <a:rPr sz="1050" i="1" spc="90" dirty="0">
                <a:solidFill>
                  <a:srgbClr val="408080"/>
                </a:solidFill>
                <a:latin typeface="Arial"/>
                <a:cs typeface="Arial"/>
              </a:rPr>
              <a:t>the</a:t>
            </a:r>
            <a:r>
              <a:rPr sz="1050" i="1" spc="360" dirty="0">
                <a:solidFill>
                  <a:srgbClr val="408080"/>
                </a:solidFill>
                <a:latin typeface="Arial"/>
                <a:cs typeface="Arial"/>
              </a:rPr>
              <a:t> </a:t>
            </a:r>
            <a:r>
              <a:rPr sz="1050" i="1" spc="-105" dirty="0">
                <a:solidFill>
                  <a:srgbClr val="408080"/>
                </a:solidFill>
                <a:latin typeface="Arial"/>
                <a:cs typeface="Arial"/>
              </a:rPr>
              <a:t>map</a:t>
            </a:r>
            <a:endParaRPr sz="1050">
              <a:latin typeface="Arial"/>
              <a:cs typeface="Arial"/>
            </a:endParaRPr>
          </a:p>
          <a:p>
            <a:pPr marL="58419">
              <a:lnSpc>
                <a:spcPct val="100000"/>
              </a:lnSpc>
              <a:spcBef>
                <a:spcPts val="15"/>
              </a:spcBef>
            </a:pPr>
            <a:r>
              <a:rPr sz="1050" spc="60" dirty="0">
                <a:solidFill>
                  <a:srgbClr val="333333"/>
                </a:solidFill>
                <a:latin typeface="Arial"/>
                <a:cs typeface="Arial"/>
              </a:rPr>
              <a:t>markers_colors </a:t>
            </a:r>
            <a:r>
              <a:rPr sz="1050" spc="-40" dirty="0">
                <a:solidFill>
                  <a:srgbClr val="666666"/>
                </a:solidFill>
                <a:latin typeface="Arial"/>
                <a:cs typeface="Arial"/>
              </a:rPr>
              <a:t>=</a:t>
            </a:r>
            <a:r>
              <a:rPr sz="1050" spc="150" dirty="0">
                <a:solidFill>
                  <a:srgbClr val="666666"/>
                </a:solidFill>
                <a:latin typeface="Arial"/>
                <a:cs typeface="Arial"/>
              </a:rPr>
              <a:t> </a:t>
            </a:r>
            <a:r>
              <a:rPr sz="1050" spc="285" dirty="0">
                <a:solidFill>
                  <a:srgbClr val="333333"/>
                </a:solidFill>
                <a:latin typeface="Arial"/>
                <a:cs typeface="Arial"/>
              </a:rPr>
              <a:t>[]</a:t>
            </a:r>
            <a:endParaRPr sz="1050">
              <a:latin typeface="Arial"/>
              <a:cs typeface="Arial"/>
            </a:endParaRPr>
          </a:p>
          <a:p>
            <a:pPr marL="58419" marR="74930">
              <a:lnSpc>
                <a:spcPct val="101200"/>
              </a:lnSpc>
            </a:pPr>
            <a:r>
              <a:rPr sz="1050" b="1" spc="110" dirty="0">
                <a:solidFill>
                  <a:srgbClr val="008000"/>
                </a:solidFill>
                <a:latin typeface="Arial"/>
                <a:cs typeface="Arial"/>
              </a:rPr>
              <a:t>for </a:t>
            </a:r>
            <a:r>
              <a:rPr sz="1050" spc="225" dirty="0">
                <a:solidFill>
                  <a:srgbClr val="333333"/>
                </a:solidFill>
                <a:latin typeface="Arial"/>
                <a:cs typeface="Arial"/>
              </a:rPr>
              <a:t>lat, </a:t>
            </a:r>
            <a:r>
              <a:rPr sz="1050" spc="150" dirty="0">
                <a:solidFill>
                  <a:srgbClr val="333333"/>
                </a:solidFill>
                <a:latin typeface="Arial"/>
                <a:cs typeface="Arial"/>
              </a:rPr>
              <a:t>lon, poi, </a:t>
            </a:r>
            <a:r>
              <a:rPr sz="1050" spc="135" dirty="0">
                <a:solidFill>
                  <a:srgbClr val="333333"/>
                </a:solidFill>
                <a:latin typeface="Arial"/>
                <a:cs typeface="Arial"/>
              </a:rPr>
              <a:t>cluster </a:t>
            </a:r>
            <a:r>
              <a:rPr sz="1050" b="1" spc="110" dirty="0">
                <a:solidFill>
                  <a:srgbClr val="7216AB"/>
                </a:solidFill>
                <a:latin typeface="Arial"/>
                <a:cs typeface="Arial"/>
              </a:rPr>
              <a:t>in </a:t>
            </a:r>
            <a:r>
              <a:rPr sz="1050" spc="110" dirty="0">
                <a:solidFill>
                  <a:srgbClr val="008000"/>
                </a:solidFill>
                <a:latin typeface="Arial"/>
                <a:cs typeface="Arial"/>
              </a:rPr>
              <a:t>zip</a:t>
            </a:r>
            <a:r>
              <a:rPr sz="1050" spc="110" dirty="0">
                <a:solidFill>
                  <a:srgbClr val="333333"/>
                </a:solidFill>
                <a:latin typeface="Arial"/>
                <a:cs typeface="Arial"/>
              </a:rPr>
              <a:t>(bronx_merged[</a:t>
            </a:r>
            <a:r>
              <a:rPr sz="1050" spc="110" dirty="0">
                <a:solidFill>
                  <a:srgbClr val="B92020"/>
                </a:solidFill>
                <a:latin typeface="Arial"/>
                <a:cs typeface="Arial"/>
              </a:rPr>
              <a:t>'Latitude'</a:t>
            </a:r>
            <a:r>
              <a:rPr sz="1050" spc="110" dirty="0">
                <a:solidFill>
                  <a:srgbClr val="333333"/>
                </a:solidFill>
                <a:latin typeface="Arial"/>
                <a:cs typeface="Arial"/>
              </a:rPr>
              <a:t>], </a:t>
            </a:r>
            <a:r>
              <a:rPr sz="1050" spc="40" dirty="0">
                <a:solidFill>
                  <a:srgbClr val="333333"/>
                </a:solidFill>
                <a:latin typeface="Arial"/>
                <a:cs typeface="Arial"/>
              </a:rPr>
              <a:t>bronx_merged[</a:t>
            </a:r>
            <a:r>
              <a:rPr sz="1050" spc="40" dirty="0">
                <a:solidFill>
                  <a:srgbClr val="B92020"/>
                </a:solidFill>
                <a:latin typeface="Arial"/>
                <a:cs typeface="Arial"/>
              </a:rPr>
              <a:t>'Long  </a:t>
            </a:r>
            <a:r>
              <a:rPr sz="1050" spc="190" dirty="0">
                <a:solidFill>
                  <a:srgbClr val="B92020"/>
                </a:solidFill>
                <a:latin typeface="Arial"/>
                <a:cs typeface="Arial"/>
              </a:rPr>
              <a:t>itude'</a:t>
            </a:r>
            <a:r>
              <a:rPr sz="1050" spc="190" dirty="0">
                <a:solidFill>
                  <a:srgbClr val="333333"/>
                </a:solidFill>
                <a:latin typeface="Arial"/>
                <a:cs typeface="Arial"/>
              </a:rPr>
              <a:t>], </a:t>
            </a:r>
            <a:r>
              <a:rPr sz="1050" spc="70" dirty="0">
                <a:solidFill>
                  <a:srgbClr val="333333"/>
                </a:solidFill>
                <a:latin typeface="Arial"/>
                <a:cs typeface="Arial"/>
              </a:rPr>
              <a:t>bronx_merged[</a:t>
            </a:r>
            <a:r>
              <a:rPr sz="1050" spc="70" dirty="0">
                <a:solidFill>
                  <a:srgbClr val="B92020"/>
                </a:solidFill>
                <a:latin typeface="Arial"/>
                <a:cs typeface="Arial"/>
              </a:rPr>
              <a:t>'Neighborhood'</a:t>
            </a:r>
            <a:r>
              <a:rPr sz="1050" spc="70" dirty="0">
                <a:solidFill>
                  <a:srgbClr val="333333"/>
                </a:solidFill>
                <a:latin typeface="Arial"/>
                <a:cs typeface="Arial"/>
              </a:rPr>
              <a:t>], bronx_merged[</a:t>
            </a:r>
            <a:r>
              <a:rPr sz="1050" spc="70" dirty="0">
                <a:solidFill>
                  <a:srgbClr val="B92020"/>
                </a:solidFill>
                <a:latin typeface="Arial"/>
                <a:cs typeface="Arial"/>
              </a:rPr>
              <a:t>'Cluster</a:t>
            </a:r>
            <a:r>
              <a:rPr sz="1050" spc="245" dirty="0">
                <a:solidFill>
                  <a:srgbClr val="B92020"/>
                </a:solidFill>
                <a:latin typeface="Arial"/>
                <a:cs typeface="Arial"/>
              </a:rPr>
              <a:t> </a:t>
            </a:r>
            <a:r>
              <a:rPr sz="1050" spc="150" dirty="0">
                <a:solidFill>
                  <a:srgbClr val="B92020"/>
                </a:solidFill>
                <a:latin typeface="Arial"/>
                <a:cs typeface="Arial"/>
              </a:rPr>
              <a:t>Labels'</a:t>
            </a:r>
            <a:r>
              <a:rPr sz="1050" spc="150" dirty="0">
                <a:solidFill>
                  <a:srgbClr val="333333"/>
                </a:solidFill>
                <a:latin typeface="Arial"/>
                <a:cs typeface="Arial"/>
              </a:rPr>
              <a:t>]):</a:t>
            </a:r>
            <a:endParaRPr sz="1050">
              <a:latin typeface="Arial"/>
              <a:cs typeface="Arial"/>
            </a:endParaRPr>
          </a:p>
          <a:p>
            <a:pPr marL="351790">
              <a:lnSpc>
                <a:spcPct val="100000"/>
              </a:lnSpc>
              <a:spcBef>
                <a:spcPts val="15"/>
              </a:spcBef>
            </a:pPr>
            <a:r>
              <a:rPr sz="1050" spc="130" dirty="0">
                <a:solidFill>
                  <a:srgbClr val="333333"/>
                </a:solidFill>
                <a:latin typeface="Arial"/>
                <a:cs typeface="Arial"/>
              </a:rPr>
              <a:t>label </a:t>
            </a:r>
            <a:r>
              <a:rPr sz="1050" spc="-40" dirty="0">
                <a:solidFill>
                  <a:srgbClr val="666666"/>
                </a:solidFill>
                <a:latin typeface="Arial"/>
                <a:cs typeface="Arial"/>
              </a:rPr>
              <a:t>= </a:t>
            </a:r>
            <a:r>
              <a:rPr sz="1050" spc="110" dirty="0">
                <a:solidFill>
                  <a:srgbClr val="333333"/>
                </a:solidFill>
                <a:latin typeface="Arial"/>
                <a:cs typeface="Arial"/>
              </a:rPr>
              <a:t>folium</a:t>
            </a:r>
            <a:r>
              <a:rPr sz="1050" spc="110" dirty="0">
                <a:solidFill>
                  <a:srgbClr val="666666"/>
                </a:solidFill>
                <a:latin typeface="Arial"/>
                <a:cs typeface="Arial"/>
              </a:rPr>
              <a:t>.</a:t>
            </a:r>
            <a:r>
              <a:rPr sz="1050" spc="110" dirty="0">
                <a:solidFill>
                  <a:srgbClr val="333333"/>
                </a:solidFill>
                <a:latin typeface="Arial"/>
                <a:cs typeface="Arial"/>
              </a:rPr>
              <a:t>Popup(</a:t>
            </a:r>
            <a:r>
              <a:rPr sz="1050" spc="110" dirty="0">
                <a:solidFill>
                  <a:srgbClr val="008000"/>
                </a:solidFill>
                <a:latin typeface="Arial"/>
                <a:cs typeface="Arial"/>
              </a:rPr>
              <a:t>str</a:t>
            </a:r>
            <a:r>
              <a:rPr sz="1050" spc="110" dirty="0">
                <a:solidFill>
                  <a:srgbClr val="333333"/>
                </a:solidFill>
                <a:latin typeface="Arial"/>
                <a:cs typeface="Arial"/>
              </a:rPr>
              <a:t>(poi) </a:t>
            </a:r>
            <a:r>
              <a:rPr sz="1050" spc="-40" dirty="0">
                <a:solidFill>
                  <a:srgbClr val="666666"/>
                </a:solidFill>
                <a:latin typeface="Arial"/>
                <a:cs typeface="Arial"/>
              </a:rPr>
              <a:t>+ </a:t>
            </a:r>
            <a:r>
              <a:rPr sz="1050" spc="375" dirty="0">
                <a:solidFill>
                  <a:srgbClr val="B92020"/>
                </a:solidFill>
                <a:latin typeface="Arial"/>
                <a:cs typeface="Arial"/>
              </a:rPr>
              <a:t>' </a:t>
            </a:r>
            <a:r>
              <a:rPr sz="1050" spc="100" dirty="0">
                <a:solidFill>
                  <a:srgbClr val="B92020"/>
                </a:solidFill>
                <a:latin typeface="Arial"/>
                <a:cs typeface="Arial"/>
              </a:rPr>
              <a:t>Cluster </a:t>
            </a:r>
            <a:r>
              <a:rPr sz="1050" spc="375" dirty="0">
                <a:solidFill>
                  <a:srgbClr val="B92020"/>
                </a:solidFill>
                <a:latin typeface="Arial"/>
                <a:cs typeface="Arial"/>
              </a:rPr>
              <a:t>' </a:t>
            </a:r>
            <a:r>
              <a:rPr sz="1050" spc="-40" dirty="0">
                <a:solidFill>
                  <a:srgbClr val="666666"/>
                </a:solidFill>
                <a:latin typeface="Arial"/>
                <a:cs typeface="Arial"/>
              </a:rPr>
              <a:t>+ </a:t>
            </a:r>
            <a:r>
              <a:rPr sz="1050" spc="170" dirty="0">
                <a:solidFill>
                  <a:srgbClr val="008000"/>
                </a:solidFill>
                <a:latin typeface="Arial"/>
                <a:cs typeface="Arial"/>
              </a:rPr>
              <a:t>str</a:t>
            </a:r>
            <a:r>
              <a:rPr sz="1050" spc="170" dirty="0">
                <a:solidFill>
                  <a:srgbClr val="333333"/>
                </a:solidFill>
                <a:latin typeface="Arial"/>
                <a:cs typeface="Arial"/>
              </a:rPr>
              <a:t>(cluster),</a:t>
            </a:r>
            <a:r>
              <a:rPr sz="1050" spc="35" dirty="0">
                <a:solidFill>
                  <a:srgbClr val="333333"/>
                </a:solidFill>
                <a:latin typeface="Arial"/>
                <a:cs typeface="Arial"/>
              </a:rPr>
              <a:t> </a:t>
            </a:r>
            <a:r>
              <a:rPr sz="1050" spc="40" dirty="0">
                <a:solidFill>
                  <a:srgbClr val="333333"/>
                </a:solidFill>
                <a:latin typeface="Arial"/>
                <a:cs typeface="Arial"/>
              </a:rPr>
              <a:t>parse_html</a:t>
            </a:r>
            <a:r>
              <a:rPr sz="1050" spc="40" dirty="0">
                <a:solidFill>
                  <a:srgbClr val="666666"/>
                </a:solidFill>
                <a:latin typeface="Arial"/>
                <a:cs typeface="Arial"/>
              </a:rPr>
              <a:t>=</a:t>
            </a:r>
            <a:r>
              <a:rPr sz="1050" b="1" spc="40" dirty="0">
                <a:solidFill>
                  <a:srgbClr val="008000"/>
                </a:solidFill>
                <a:latin typeface="Arial"/>
                <a:cs typeface="Arial"/>
              </a:rPr>
              <a:t>Tru</a:t>
            </a:r>
            <a:endParaRPr sz="1050">
              <a:latin typeface="Arial"/>
              <a:cs typeface="Arial"/>
            </a:endParaRPr>
          </a:p>
          <a:p>
            <a:pPr marL="58419">
              <a:lnSpc>
                <a:spcPct val="100000"/>
              </a:lnSpc>
              <a:spcBef>
                <a:spcPts val="15"/>
              </a:spcBef>
            </a:pPr>
            <a:r>
              <a:rPr sz="1050" b="1" spc="105" dirty="0">
                <a:solidFill>
                  <a:srgbClr val="008000"/>
                </a:solidFill>
                <a:latin typeface="Arial"/>
                <a:cs typeface="Arial"/>
              </a:rPr>
              <a:t>e</a:t>
            </a:r>
            <a:r>
              <a:rPr sz="1050" spc="105" dirty="0">
                <a:solidFill>
                  <a:srgbClr val="333333"/>
                </a:solidFill>
                <a:latin typeface="Arial"/>
                <a:cs typeface="Arial"/>
              </a:rPr>
              <a:t>)</a:t>
            </a:r>
            <a:endParaRPr sz="1050">
              <a:latin typeface="Arial"/>
              <a:cs typeface="Arial"/>
            </a:endParaRPr>
          </a:p>
          <a:p>
            <a:pPr marL="645160" marR="4031615" indent="-293370">
              <a:lnSpc>
                <a:spcPct val="101200"/>
              </a:lnSpc>
            </a:pPr>
            <a:r>
              <a:rPr sz="1050" spc="90" dirty="0">
                <a:solidFill>
                  <a:srgbClr val="333333"/>
                </a:solidFill>
                <a:latin typeface="Arial"/>
                <a:cs typeface="Arial"/>
              </a:rPr>
              <a:t>foliu</a:t>
            </a:r>
            <a:r>
              <a:rPr sz="1050" spc="200" dirty="0">
                <a:solidFill>
                  <a:srgbClr val="333333"/>
                </a:solidFill>
                <a:latin typeface="Arial"/>
                <a:cs typeface="Arial"/>
              </a:rPr>
              <a:t>m</a:t>
            </a:r>
            <a:r>
              <a:rPr sz="1050" spc="280" dirty="0">
                <a:solidFill>
                  <a:srgbClr val="666666"/>
                </a:solidFill>
                <a:latin typeface="Arial"/>
                <a:cs typeface="Arial"/>
              </a:rPr>
              <a:t>.</a:t>
            </a:r>
            <a:r>
              <a:rPr sz="1050" spc="80" dirty="0">
                <a:solidFill>
                  <a:srgbClr val="333333"/>
                </a:solidFill>
                <a:latin typeface="Arial"/>
                <a:cs typeface="Arial"/>
              </a:rPr>
              <a:t>CircleMarke</a:t>
            </a:r>
            <a:r>
              <a:rPr sz="1050" spc="50" dirty="0">
                <a:solidFill>
                  <a:srgbClr val="333333"/>
                </a:solidFill>
                <a:latin typeface="Arial"/>
                <a:cs typeface="Arial"/>
              </a:rPr>
              <a:t>r</a:t>
            </a:r>
            <a:r>
              <a:rPr sz="1050" spc="200" dirty="0">
                <a:solidFill>
                  <a:srgbClr val="333333"/>
                </a:solidFill>
                <a:latin typeface="Arial"/>
                <a:cs typeface="Arial"/>
              </a:rPr>
              <a:t>(  </a:t>
            </a:r>
            <a:r>
              <a:rPr sz="1050" spc="235" dirty="0">
                <a:solidFill>
                  <a:srgbClr val="333333"/>
                </a:solidFill>
                <a:latin typeface="Arial"/>
                <a:cs typeface="Arial"/>
              </a:rPr>
              <a:t>[lat,</a:t>
            </a:r>
            <a:r>
              <a:rPr sz="1050" spc="270" dirty="0">
                <a:solidFill>
                  <a:srgbClr val="333333"/>
                </a:solidFill>
                <a:latin typeface="Arial"/>
                <a:cs typeface="Arial"/>
              </a:rPr>
              <a:t> </a:t>
            </a:r>
            <a:r>
              <a:rPr sz="1050" spc="175" dirty="0">
                <a:solidFill>
                  <a:srgbClr val="333333"/>
                </a:solidFill>
                <a:latin typeface="Arial"/>
                <a:cs typeface="Arial"/>
              </a:rPr>
              <a:t>lon],</a:t>
            </a:r>
            <a:endParaRPr sz="1050">
              <a:latin typeface="Arial"/>
              <a:cs typeface="Arial"/>
            </a:endParaRPr>
          </a:p>
          <a:p>
            <a:pPr marL="645160">
              <a:lnSpc>
                <a:spcPct val="100000"/>
              </a:lnSpc>
              <a:spcBef>
                <a:spcPts val="15"/>
              </a:spcBef>
            </a:pPr>
            <a:r>
              <a:rPr sz="1050" spc="90" dirty="0">
                <a:solidFill>
                  <a:srgbClr val="333333"/>
                </a:solidFill>
                <a:latin typeface="Arial"/>
                <a:cs typeface="Arial"/>
              </a:rPr>
              <a:t>radius</a:t>
            </a:r>
            <a:r>
              <a:rPr sz="1050" spc="90" dirty="0">
                <a:solidFill>
                  <a:srgbClr val="666666"/>
                </a:solidFill>
                <a:latin typeface="Arial"/>
                <a:cs typeface="Arial"/>
              </a:rPr>
              <a:t>=5</a:t>
            </a:r>
            <a:r>
              <a:rPr sz="1050" spc="90" dirty="0">
                <a:solidFill>
                  <a:srgbClr val="333333"/>
                </a:solidFill>
                <a:latin typeface="Arial"/>
                <a:cs typeface="Arial"/>
              </a:rPr>
              <a:t>,</a:t>
            </a:r>
            <a:endParaRPr sz="1050">
              <a:latin typeface="Arial"/>
              <a:cs typeface="Arial"/>
            </a:endParaRPr>
          </a:p>
          <a:p>
            <a:pPr marL="645160">
              <a:lnSpc>
                <a:spcPct val="100000"/>
              </a:lnSpc>
              <a:spcBef>
                <a:spcPts val="15"/>
              </a:spcBef>
            </a:pPr>
            <a:r>
              <a:rPr sz="1050" spc="70" dirty="0">
                <a:solidFill>
                  <a:srgbClr val="333333"/>
                </a:solidFill>
                <a:latin typeface="Arial"/>
                <a:cs typeface="Arial"/>
              </a:rPr>
              <a:t>popup</a:t>
            </a:r>
            <a:r>
              <a:rPr sz="1050" spc="70" dirty="0">
                <a:solidFill>
                  <a:srgbClr val="666666"/>
                </a:solidFill>
                <a:latin typeface="Arial"/>
                <a:cs typeface="Arial"/>
              </a:rPr>
              <a:t>=</a:t>
            </a:r>
            <a:r>
              <a:rPr sz="1050" spc="70" dirty="0">
                <a:solidFill>
                  <a:srgbClr val="333333"/>
                </a:solidFill>
                <a:latin typeface="Arial"/>
                <a:cs typeface="Arial"/>
              </a:rPr>
              <a:t>label,</a:t>
            </a:r>
            <a:endParaRPr sz="1050">
              <a:latin typeface="Arial"/>
              <a:cs typeface="Arial"/>
            </a:endParaRPr>
          </a:p>
          <a:p>
            <a:pPr marL="645160" marR="3372485">
              <a:lnSpc>
                <a:spcPct val="101200"/>
              </a:lnSpc>
            </a:pPr>
            <a:r>
              <a:rPr sz="1050" spc="125" dirty="0">
                <a:solidFill>
                  <a:srgbClr val="333333"/>
                </a:solidFill>
                <a:latin typeface="Arial"/>
                <a:cs typeface="Arial"/>
              </a:rPr>
              <a:t>colo</a:t>
            </a:r>
            <a:r>
              <a:rPr sz="1050" spc="85" dirty="0">
                <a:solidFill>
                  <a:srgbClr val="333333"/>
                </a:solidFill>
                <a:latin typeface="Arial"/>
                <a:cs typeface="Arial"/>
              </a:rPr>
              <a:t>r</a:t>
            </a:r>
            <a:r>
              <a:rPr sz="1050" spc="-45" dirty="0">
                <a:solidFill>
                  <a:srgbClr val="666666"/>
                </a:solidFill>
                <a:latin typeface="Arial"/>
                <a:cs typeface="Arial"/>
              </a:rPr>
              <a:t>=</a:t>
            </a:r>
            <a:r>
              <a:rPr sz="1050" spc="45" dirty="0">
                <a:solidFill>
                  <a:srgbClr val="333333"/>
                </a:solidFill>
                <a:latin typeface="Arial"/>
                <a:cs typeface="Arial"/>
              </a:rPr>
              <a:t>rainbo</a:t>
            </a:r>
            <a:r>
              <a:rPr sz="1050" spc="70" dirty="0">
                <a:solidFill>
                  <a:srgbClr val="333333"/>
                </a:solidFill>
                <a:latin typeface="Arial"/>
                <a:cs typeface="Arial"/>
              </a:rPr>
              <a:t>w</a:t>
            </a:r>
            <a:r>
              <a:rPr sz="1050" spc="280" dirty="0">
                <a:solidFill>
                  <a:srgbClr val="333333"/>
                </a:solidFill>
                <a:latin typeface="Arial"/>
                <a:cs typeface="Arial"/>
              </a:rPr>
              <a:t>[</a:t>
            </a:r>
            <a:r>
              <a:rPr sz="1050" spc="140" dirty="0">
                <a:solidFill>
                  <a:srgbClr val="333333"/>
                </a:solidFill>
                <a:latin typeface="Arial"/>
                <a:cs typeface="Arial"/>
              </a:rPr>
              <a:t>cluste</a:t>
            </a:r>
            <a:r>
              <a:rPr sz="1050" spc="100" dirty="0">
                <a:solidFill>
                  <a:srgbClr val="333333"/>
                </a:solidFill>
                <a:latin typeface="Arial"/>
                <a:cs typeface="Arial"/>
              </a:rPr>
              <a:t>r</a:t>
            </a:r>
            <a:r>
              <a:rPr sz="1050" spc="220" dirty="0">
                <a:solidFill>
                  <a:srgbClr val="666666"/>
                </a:solidFill>
                <a:latin typeface="Arial"/>
                <a:cs typeface="Arial"/>
              </a:rPr>
              <a:t>-</a:t>
            </a:r>
            <a:r>
              <a:rPr sz="1050" spc="-15" dirty="0">
                <a:solidFill>
                  <a:srgbClr val="666666"/>
                </a:solidFill>
                <a:latin typeface="Arial"/>
                <a:cs typeface="Arial"/>
              </a:rPr>
              <a:t>1</a:t>
            </a:r>
            <a:r>
              <a:rPr sz="1050" spc="285" dirty="0">
                <a:solidFill>
                  <a:srgbClr val="333333"/>
                </a:solidFill>
                <a:latin typeface="Arial"/>
                <a:cs typeface="Arial"/>
              </a:rPr>
              <a:t>],  </a:t>
            </a:r>
            <a:r>
              <a:rPr sz="1050" spc="155" dirty="0">
                <a:solidFill>
                  <a:srgbClr val="333333"/>
                </a:solidFill>
                <a:latin typeface="Arial"/>
                <a:cs typeface="Arial"/>
              </a:rPr>
              <a:t>fill</a:t>
            </a:r>
            <a:r>
              <a:rPr sz="1050" spc="155" dirty="0">
                <a:solidFill>
                  <a:srgbClr val="666666"/>
                </a:solidFill>
                <a:latin typeface="Arial"/>
                <a:cs typeface="Arial"/>
              </a:rPr>
              <a:t>=</a:t>
            </a:r>
            <a:r>
              <a:rPr sz="1050" b="1" spc="155" dirty="0">
                <a:solidFill>
                  <a:srgbClr val="008000"/>
                </a:solidFill>
                <a:latin typeface="Arial"/>
                <a:cs typeface="Arial"/>
              </a:rPr>
              <a:t>True</a:t>
            </a:r>
            <a:r>
              <a:rPr sz="1050" spc="155" dirty="0">
                <a:solidFill>
                  <a:srgbClr val="333333"/>
                </a:solidFill>
                <a:latin typeface="Arial"/>
                <a:cs typeface="Arial"/>
              </a:rPr>
              <a:t>,</a:t>
            </a:r>
            <a:endParaRPr sz="1050">
              <a:latin typeface="Arial"/>
              <a:cs typeface="Arial"/>
            </a:endParaRPr>
          </a:p>
          <a:p>
            <a:pPr marL="645160">
              <a:lnSpc>
                <a:spcPct val="100000"/>
              </a:lnSpc>
              <a:spcBef>
                <a:spcPts val="15"/>
              </a:spcBef>
            </a:pPr>
            <a:r>
              <a:rPr sz="1050" spc="140" dirty="0">
                <a:solidFill>
                  <a:srgbClr val="333333"/>
                </a:solidFill>
                <a:latin typeface="Arial"/>
                <a:cs typeface="Arial"/>
              </a:rPr>
              <a:t>fill_color</a:t>
            </a:r>
            <a:r>
              <a:rPr sz="1050" spc="140" dirty="0">
                <a:solidFill>
                  <a:srgbClr val="666666"/>
                </a:solidFill>
                <a:latin typeface="Arial"/>
                <a:cs typeface="Arial"/>
              </a:rPr>
              <a:t>=</a:t>
            </a:r>
            <a:r>
              <a:rPr sz="1050" spc="140" dirty="0">
                <a:solidFill>
                  <a:srgbClr val="333333"/>
                </a:solidFill>
                <a:latin typeface="Arial"/>
                <a:cs typeface="Arial"/>
              </a:rPr>
              <a:t>rainbow[cluster</a:t>
            </a:r>
            <a:r>
              <a:rPr sz="1050" spc="140" dirty="0">
                <a:solidFill>
                  <a:srgbClr val="666666"/>
                </a:solidFill>
                <a:latin typeface="Arial"/>
                <a:cs typeface="Arial"/>
              </a:rPr>
              <a:t>-1</a:t>
            </a:r>
            <a:r>
              <a:rPr sz="1050" spc="140" dirty="0">
                <a:solidFill>
                  <a:srgbClr val="333333"/>
                </a:solidFill>
                <a:latin typeface="Arial"/>
                <a:cs typeface="Arial"/>
              </a:rPr>
              <a:t>],</a:t>
            </a:r>
            <a:endParaRPr sz="1050">
              <a:latin typeface="Arial"/>
              <a:cs typeface="Arial"/>
            </a:endParaRPr>
          </a:p>
          <a:p>
            <a:pPr marL="645160">
              <a:lnSpc>
                <a:spcPct val="100000"/>
              </a:lnSpc>
              <a:spcBef>
                <a:spcPts val="15"/>
              </a:spcBef>
            </a:pPr>
            <a:r>
              <a:rPr sz="1050" spc="105" dirty="0">
                <a:solidFill>
                  <a:srgbClr val="333333"/>
                </a:solidFill>
                <a:latin typeface="Arial"/>
                <a:cs typeface="Arial"/>
              </a:rPr>
              <a:t>fill_opacity</a:t>
            </a:r>
            <a:r>
              <a:rPr sz="1050" spc="105" dirty="0">
                <a:solidFill>
                  <a:srgbClr val="666666"/>
                </a:solidFill>
                <a:latin typeface="Arial"/>
                <a:cs typeface="Arial"/>
              </a:rPr>
              <a:t>=0.7</a:t>
            </a:r>
            <a:r>
              <a:rPr sz="1050" spc="105" dirty="0">
                <a:solidFill>
                  <a:srgbClr val="333333"/>
                </a:solidFill>
                <a:latin typeface="Arial"/>
                <a:cs typeface="Arial"/>
              </a:rPr>
              <a:t>)</a:t>
            </a:r>
            <a:r>
              <a:rPr sz="1050" spc="105" dirty="0">
                <a:solidFill>
                  <a:srgbClr val="666666"/>
                </a:solidFill>
                <a:latin typeface="Arial"/>
                <a:cs typeface="Arial"/>
              </a:rPr>
              <a:t>.</a:t>
            </a:r>
            <a:r>
              <a:rPr sz="1050" spc="105" dirty="0">
                <a:solidFill>
                  <a:srgbClr val="333333"/>
                </a:solidFill>
                <a:latin typeface="Arial"/>
                <a:cs typeface="Arial"/>
              </a:rPr>
              <a:t>add_to(map_clusters)</a:t>
            </a:r>
            <a:endParaRPr sz="1050">
              <a:latin typeface="Arial"/>
              <a:cs typeface="Arial"/>
            </a:endParaRPr>
          </a:p>
          <a:p>
            <a:pPr>
              <a:lnSpc>
                <a:spcPct val="100000"/>
              </a:lnSpc>
              <a:spcBef>
                <a:spcPts val="20"/>
              </a:spcBef>
            </a:pPr>
            <a:endParaRPr sz="1100">
              <a:latin typeface="Arial"/>
              <a:cs typeface="Arial"/>
            </a:endParaRPr>
          </a:p>
          <a:p>
            <a:pPr marL="58419">
              <a:lnSpc>
                <a:spcPct val="100000"/>
              </a:lnSpc>
              <a:spcBef>
                <a:spcPts val="5"/>
              </a:spcBef>
            </a:pPr>
            <a:r>
              <a:rPr sz="1050" spc="55" dirty="0">
                <a:solidFill>
                  <a:srgbClr val="333333"/>
                </a:solidFill>
                <a:latin typeface="Arial"/>
                <a:cs typeface="Arial"/>
              </a:rPr>
              <a:t>map_clusters</a:t>
            </a:r>
            <a:endParaRPr sz="1050">
              <a:latin typeface="Arial"/>
              <a:cs typeface="Arial"/>
            </a:endParaRPr>
          </a:p>
        </p:txBody>
      </p:sp>
      <p:sp>
        <p:nvSpPr>
          <p:cNvPr id="6" name="object 6"/>
          <p:cNvSpPr txBox="1"/>
          <p:nvPr/>
        </p:nvSpPr>
        <p:spPr>
          <a:xfrm>
            <a:off x="764281" y="4632833"/>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Out[41]:</a:t>
            </a:r>
            <a:endParaRPr sz="1050">
              <a:latin typeface="Arial"/>
              <a:cs typeface="Arial"/>
            </a:endParaRPr>
          </a:p>
        </p:txBody>
      </p:sp>
      <p:sp>
        <p:nvSpPr>
          <p:cNvPr id="7" name="object 7"/>
          <p:cNvSpPr txBox="1"/>
          <p:nvPr/>
        </p:nvSpPr>
        <p:spPr>
          <a:xfrm>
            <a:off x="1457374" y="4651883"/>
            <a:ext cx="381444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565656"/>
                </a:solidFill>
                <a:latin typeface="Arial"/>
                <a:cs typeface="Arial"/>
              </a:rPr>
              <a:t>Make this Notebook </a:t>
            </a:r>
            <a:r>
              <a:rPr sz="1050" spc="-10" dirty="0">
                <a:solidFill>
                  <a:srgbClr val="565656"/>
                </a:solidFill>
                <a:latin typeface="Arial"/>
                <a:cs typeface="Arial"/>
              </a:rPr>
              <a:t>Trusted </a:t>
            </a:r>
            <a:r>
              <a:rPr sz="1050" dirty="0">
                <a:solidFill>
                  <a:srgbClr val="565656"/>
                </a:solidFill>
                <a:latin typeface="Arial"/>
                <a:cs typeface="Arial"/>
              </a:rPr>
              <a:t>to load map: File -&gt; </a:t>
            </a:r>
            <a:r>
              <a:rPr sz="1050" spc="-10" dirty="0">
                <a:solidFill>
                  <a:srgbClr val="565656"/>
                </a:solidFill>
                <a:latin typeface="Arial"/>
                <a:cs typeface="Arial"/>
              </a:rPr>
              <a:t>Trust</a:t>
            </a:r>
            <a:r>
              <a:rPr sz="1050" spc="-50" dirty="0">
                <a:solidFill>
                  <a:srgbClr val="565656"/>
                </a:solidFill>
                <a:latin typeface="Arial"/>
                <a:cs typeface="Arial"/>
              </a:rPr>
              <a:t> </a:t>
            </a:r>
            <a:r>
              <a:rPr sz="1050" dirty="0">
                <a:solidFill>
                  <a:srgbClr val="565656"/>
                </a:solidFill>
                <a:latin typeface="Arial"/>
                <a:cs typeface="Arial"/>
              </a:rPr>
              <a:t>Notebook</a:t>
            </a:r>
            <a:endParaRPr sz="1050">
              <a:latin typeface="Arial"/>
              <a:cs typeface="Aria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688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[42]:</a:t>
            </a:r>
            <a:endParaRPr sz="1050">
              <a:latin typeface="Arial"/>
              <a:cs typeface="Arial"/>
            </a:endParaRPr>
          </a:p>
        </p:txBody>
      </p:sp>
      <p:sp>
        <p:nvSpPr>
          <p:cNvPr id="5" name="object 5"/>
          <p:cNvSpPr txBox="1"/>
          <p:nvPr/>
        </p:nvSpPr>
        <p:spPr>
          <a:xfrm>
            <a:off x="1420811" y="433958"/>
            <a:ext cx="5857875" cy="428625"/>
          </a:xfrm>
          <a:prstGeom prst="rect">
            <a:avLst/>
          </a:prstGeom>
          <a:ln w="19050">
            <a:solidFill>
              <a:srgbClr val="CFCFCF"/>
            </a:solidFill>
          </a:ln>
        </p:spPr>
        <p:txBody>
          <a:bodyPr vert="horz" wrap="square" lIns="0" tIns="47625" rIns="0" bIns="0" rtlCol="0">
            <a:spAutoFit/>
          </a:bodyPr>
          <a:lstStyle/>
          <a:p>
            <a:pPr marL="58419">
              <a:lnSpc>
                <a:spcPct val="100000"/>
              </a:lnSpc>
              <a:spcBef>
                <a:spcPts val="375"/>
              </a:spcBef>
            </a:pPr>
            <a:r>
              <a:rPr sz="1050" spc="65" dirty="0">
                <a:solidFill>
                  <a:srgbClr val="333333"/>
                </a:solidFill>
                <a:latin typeface="Arial"/>
                <a:cs typeface="Arial"/>
              </a:rPr>
              <a:t>bronx_merged</a:t>
            </a:r>
            <a:r>
              <a:rPr sz="1050" spc="65" dirty="0">
                <a:solidFill>
                  <a:srgbClr val="666666"/>
                </a:solidFill>
                <a:latin typeface="Arial"/>
                <a:cs typeface="Arial"/>
              </a:rPr>
              <a:t>.</a:t>
            </a:r>
            <a:r>
              <a:rPr sz="1050" spc="65" dirty="0">
                <a:solidFill>
                  <a:srgbClr val="333333"/>
                </a:solidFill>
                <a:latin typeface="Arial"/>
                <a:cs typeface="Arial"/>
              </a:rPr>
              <a:t>loc[bronx_merged[</a:t>
            </a:r>
            <a:r>
              <a:rPr sz="1050" spc="65" dirty="0">
                <a:solidFill>
                  <a:srgbClr val="B92020"/>
                </a:solidFill>
                <a:latin typeface="Arial"/>
                <a:cs typeface="Arial"/>
              </a:rPr>
              <a:t>'Cluster </a:t>
            </a:r>
            <a:r>
              <a:rPr sz="1050" spc="125" dirty="0">
                <a:solidFill>
                  <a:srgbClr val="B92020"/>
                </a:solidFill>
                <a:latin typeface="Arial"/>
                <a:cs typeface="Arial"/>
              </a:rPr>
              <a:t>Labels'</a:t>
            </a:r>
            <a:r>
              <a:rPr sz="1050" spc="125" dirty="0">
                <a:solidFill>
                  <a:srgbClr val="333333"/>
                </a:solidFill>
                <a:latin typeface="Arial"/>
                <a:cs typeface="Arial"/>
              </a:rPr>
              <a:t>] </a:t>
            </a:r>
            <a:r>
              <a:rPr sz="1050" spc="-40" dirty="0">
                <a:solidFill>
                  <a:srgbClr val="666666"/>
                </a:solidFill>
                <a:latin typeface="Arial"/>
                <a:cs typeface="Arial"/>
              </a:rPr>
              <a:t>== </a:t>
            </a:r>
            <a:r>
              <a:rPr sz="1050" spc="135" dirty="0">
                <a:solidFill>
                  <a:srgbClr val="666666"/>
                </a:solidFill>
                <a:latin typeface="Arial"/>
                <a:cs typeface="Arial"/>
              </a:rPr>
              <a:t>0</a:t>
            </a:r>
            <a:r>
              <a:rPr sz="1050" spc="135" dirty="0">
                <a:solidFill>
                  <a:srgbClr val="333333"/>
                </a:solidFill>
                <a:latin typeface="Arial"/>
                <a:cs typeface="Arial"/>
              </a:rPr>
              <a:t>,</a:t>
            </a:r>
            <a:r>
              <a:rPr sz="1050" spc="85" dirty="0">
                <a:solidFill>
                  <a:srgbClr val="333333"/>
                </a:solidFill>
                <a:latin typeface="Arial"/>
                <a:cs typeface="Arial"/>
              </a:rPr>
              <a:t> </a:t>
            </a:r>
            <a:r>
              <a:rPr sz="1050" spc="55" dirty="0">
                <a:solidFill>
                  <a:srgbClr val="333333"/>
                </a:solidFill>
                <a:latin typeface="Arial"/>
                <a:cs typeface="Arial"/>
              </a:rPr>
              <a:t>bronx_merged</a:t>
            </a:r>
            <a:r>
              <a:rPr sz="1050" spc="55" dirty="0">
                <a:solidFill>
                  <a:srgbClr val="666666"/>
                </a:solidFill>
                <a:latin typeface="Arial"/>
                <a:cs typeface="Arial"/>
              </a:rPr>
              <a:t>.</a:t>
            </a:r>
            <a:r>
              <a:rPr sz="1050" spc="55" dirty="0">
                <a:solidFill>
                  <a:srgbClr val="333333"/>
                </a:solidFill>
                <a:latin typeface="Arial"/>
                <a:cs typeface="Arial"/>
              </a:rPr>
              <a:t>columns[[</a:t>
            </a:r>
            <a:r>
              <a:rPr sz="1050" spc="55" dirty="0">
                <a:solidFill>
                  <a:srgbClr val="666666"/>
                </a:solidFill>
                <a:latin typeface="Arial"/>
                <a:cs typeface="Arial"/>
              </a:rPr>
              <a:t>1</a:t>
            </a:r>
            <a:r>
              <a:rPr sz="1050" spc="55" dirty="0">
                <a:solidFill>
                  <a:srgbClr val="333333"/>
                </a:solidFill>
                <a:latin typeface="Arial"/>
                <a:cs typeface="Arial"/>
              </a:rPr>
              <a:t>]</a:t>
            </a:r>
            <a:endParaRPr sz="1050">
              <a:latin typeface="Arial"/>
              <a:cs typeface="Arial"/>
            </a:endParaRPr>
          </a:p>
          <a:p>
            <a:pPr marL="58419">
              <a:lnSpc>
                <a:spcPct val="100000"/>
              </a:lnSpc>
              <a:spcBef>
                <a:spcPts val="15"/>
              </a:spcBef>
            </a:pPr>
            <a:r>
              <a:rPr sz="1050" spc="-40" dirty="0">
                <a:solidFill>
                  <a:srgbClr val="666666"/>
                </a:solidFill>
                <a:latin typeface="Arial"/>
                <a:cs typeface="Arial"/>
              </a:rPr>
              <a:t>+ </a:t>
            </a:r>
            <a:r>
              <a:rPr sz="1050" spc="145" dirty="0">
                <a:solidFill>
                  <a:srgbClr val="008000"/>
                </a:solidFill>
                <a:latin typeface="Arial"/>
                <a:cs typeface="Arial"/>
              </a:rPr>
              <a:t>list</a:t>
            </a:r>
            <a:r>
              <a:rPr sz="1050" spc="145" dirty="0">
                <a:solidFill>
                  <a:srgbClr val="333333"/>
                </a:solidFill>
                <a:latin typeface="Arial"/>
                <a:cs typeface="Arial"/>
              </a:rPr>
              <a:t>(</a:t>
            </a:r>
            <a:r>
              <a:rPr sz="1050" spc="145" dirty="0">
                <a:solidFill>
                  <a:srgbClr val="008000"/>
                </a:solidFill>
                <a:latin typeface="Arial"/>
                <a:cs typeface="Arial"/>
              </a:rPr>
              <a:t>range</a:t>
            </a:r>
            <a:r>
              <a:rPr sz="1050" spc="145" dirty="0">
                <a:solidFill>
                  <a:srgbClr val="333333"/>
                </a:solidFill>
                <a:latin typeface="Arial"/>
                <a:cs typeface="Arial"/>
              </a:rPr>
              <a:t>(</a:t>
            </a:r>
            <a:r>
              <a:rPr sz="1050" spc="145" dirty="0">
                <a:solidFill>
                  <a:srgbClr val="666666"/>
                </a:solidFill>
                <a:latin typeface="Arial"/>
                <a:cs typeface="Arial"/>
              </a:rPr>
              <a:t>5</a:t>
            </a:r>
            <a:r>
              <a:rPr sz="1050" spc="145" dirty="0">
                <a:solidFill>
                  <a:srgbClr val="333333"/>
                </a:solidFill>
                <a:latin typeface="Arial"/>
                <a:cs typeface="Arial"/>
              </a:rPr>
              <a:t>,</a:t>
            </a:r>
            <a:r>
              <a:rPr sz="1050" spc="350" dirty="0">
                <a:solidFill>
                  <a:srgbClr val="333333"/>
                </a:solidFill>
                <a:latin typeface="Arial"/>
                <a:cs typeface="Arial"/>
              </a:rPr>
              <a:t> </a:t>
            </a:r>
            <a:r>
              <a:rPr sz="1050" spc="80" dirty="0">
                <a:solidFill>
                  <a:srgbClr val="333333"/>
                </a:solidFill>
                <a:latin typeface="Arial"/>
                <a:cs typeface="Arial"/>
              </a:rPr>
              <a:t>bronx_merged</a:t>
            </a:r>
            <a:r>
              <a:rPr sz="1050" spc="80" dirty="0">
                <a:solidFill>
                  <a:srgbClr val="666666"/>
                </a:solidFill>
                <a:latin typeface="Arial"/>
                <a:cs typeface="Arial"/>
              </a:rPr>
              <a:t>.</a:t>
            </a:r>
            <a:r>
              <a:rPr sz="1050" spc="80" dirty="0">
                <a:solidFill>
                  <a:srgbClr val="333333"/>
                </a:solidFill>
                <a:latin typeface="Arial"/>
                <a:cs typeface="Arial"/>
              </a:rPr>
              <a:t>shape[</a:t>
            </a:r>
            <a:r>
              <a:rPr sz="1050" spc="80" dirty="0">
                <a:solidFill>
                  <a:srgbClr val="666666"/>
                </a:solidFill>
                <a:latin typeface="Arial"/>
                <a:cs typeface="Arial"/>
              </a:rPr>
              <a:t>1</a:t>
            </a:r>
            <a:r>
              <a:rPr sz="1050" spc="80" dirty="0">
                <a:solidFill>
                  <a:srgbClr val="333333"/>
                </a:solidFill>
                <a:latin typeface="Arial"/>
                <a:cs typeface="Arial"/>
              </a:rPr>
              <a:t>]))]]</a:t>
            </a:r>
            <a:endParaRPr sz="1050">
              <a:latin typeface="Arial"/>
              <a:cs typeface="Aria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 name="object 141"/>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graphicFrame>
        <p:nvGraphicFramePr>
          <p:cNvPr id="4" name="object 4"/>
          <p:cNvGraphicFramePr>
            <a:graphicFrameLocks noGrp="1"/>
          </p:cNvGraphicFramePr>
          <p:nvPr/>
        </p:nvGraphicFramePr>
        <p:xfrm>
          <a:off x="745231" y="450747"/>
          <a:ext cx="6480808" cy="608146"/>
        </p:xfrm>
        <a:graphic>
          <a:graphicData uri="http://schemas.openxmlformats.org/drawingml/2006/table">
            <a:tbl>
              <a:tblPr firstRow="1" bandRow="1">
                <a:tableStyleId>{2D5ABB26-0587-4C30-8999-92F81FD0307C}</a:tableStyleId>
              </a:tblPr>
              <a:tblGrid>
                <a:gridCol w="1901189"/>
                <a:gridCol w="673100"/>
                <a:gridCol w="727075"/>
                <a:gridCol w="771525"/>
                <a:gridCol w="781050"/>
                <a:gridCol w="790575"/>
                <a:gridCol w="836294"/>
              </a:tblGrid>
              <a:tr h="140418">
                <a:tc>
                  <a:txBody>
                    <a:bodyPr/>
                    <a:lstStyle/>
                    <a:p>
                      <a:pPr marL="31750">
                        <a:lnSpc>
                          <a:spcPts val="990"/>
                        </a:lnSpc>
                      </a:pPr>
                      <a:r>
                        <a:rPr sz="1050" spc="110" dirty="0">
                          <a:solidFill>
                            <a:srgbClr val="D84215"/>
                          </a:solidFill>
                          <a:latin typeface="Arial"/>
                          <a:cs typeface="Arial"/>
                        </a:rPr>
                        <a:t>Out[42]:</a:t>
                      </a:r>
                      <a:endParaRPr sz="1050">
                        <a:latin typeface="Arial"/>
                        <a:cs typeface="Arial"/>
                      </a:endParaRPr>
                    </a:p>
                  </a:txBody>
                  <a:tcPr marL="0" marR="0" marT="0" marB="0"/>
                </a:tc>
                <a:tc gridSpan="6">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137591">
                <a:tc>
                  <a:txBody>
                    <a:bodyPr/>
                    <a:lstStyle/>
                    <a:p>
                      <a:pPr>
                        <a:lnSpc>
                          <a:spcPct val="100000"/>
                        </a:lnSpc>
                      </a:pPr>
                      <a:endParaRPr sz="700">
                        <a:latin typeface="Times New Roman"/>
                        <a:cs typeface="Times New Roman"/>
                      </a:endParaRPr>
                    </a:p>
                  </a:txBody>
                  <a:tcPr marL="0" marR="0" marT="0" marB="0"/>
                </a:tc>
                <a:tc>
                  <a:txBody>
                    <a:bodyPr/>
                    <a:lstStyle/>
                    <a:p>
                      <a:pPr marR="79375" algn="r">
                        <a:lnSpc>
                          <a:spcPts val="985"/>
                        </a:lnSpc>
                      </a:pPr>
                      <a:r>
                        <a:rPr sz="900" b="1" dirty="0">
                          <a:latin typeface="Arial"/>
                          <a:cs typeface="Arial"/>
                        </a:rPr>
                        <a:t>1st</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0175" algn="r">
                        <a:lnSpc>
                          <a:spcPts val="985"/>
                        </a:lnSpc>
                      </a:pPr>
                      <a:r>
                        <a:rPr sz="900" b="1" dirty="0">
                          <a:latin typeface="Arial"/>
                          <a:cs typeface="Arial"/>
                        </a:rPr>
                        <a:t>2nd</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0175" algn="r">
                        <a:lnSpc>
                          <a:spcPts val="985"/>
                        </a:lnSpc>
                      </a:pPr>
                      <a:r>
                        <a:rPr sz="900" b="1" dirty="0">
                          <a:latin typeface="Arial"/>
                          <a:cs typeface="Arial"/>
                        </a:rPr>
                        <a:t>3rd</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9700" algn="r">
                        <a:lnSpc>
                          <a:spcPts val="985"/>
                        </a:lnSpc>
                      </a:pPr>
                      <a:r>
                        <a:rPr sz="900" b="1" dirty="0">
                          <a:latin typeface="Arial"/>
                          <a:cs typeface="Arial"/>
                        </a:rPr>
                        <a:t>4th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9700" algn="r">
                        <a:lnSpc>
                          <a:spcPts val="985"/>
                        </a:lnSpc>
                      </a:pPr>
                      <a:r>
                        <a:rPr sz="900" b="1" dirty="0">
                          <a:latin typeface="Arial"/>
                          <a:cs typeface="Arial"/>
                        </a:rPr>
                        <a:t>5th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85420" algn="r">
                        <a:lnSpc>
                          <a:spcPts val="985"/>
                        </a:lnSpc>
                      </a:pPr>
                      <a:r>
                        <a:rPr sz="900" b="1" dirty="0">
                          <a:latin typeface="Arial"/>
                          <a:cs typeface="Arial"/>
                        </a:rPr>
                        <a:t>6th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r>
              <a:tr h="133350">
                <a:tc>
                  <a:txBody>
                    <a:bodyPr/>
                    <a:lstStyle/>
                    <a:p>
                      <a:pPr marL="1029335">
                        <a:lnSpc>
                          <a:spcPts val="950"/>
                        </a:lnSpc>
                      </a:pPr>
                      <a:r>
                        <a:rPr sz="900" b="1" dirty="0">
                          <a:latin typeface="Arial"/>
                          <a:cs typeface="Arial"/>
                        </a:rPr>
                        <a:t>Neighborhood</a:t>
                      </a:r>
                      <a:endParaRPr sz="900">
                        <a:latin typeface="Arial"/>
                        <a:cs typeface="Arial"/>
                      </a:endParaRPr>
                    </a:p>
                  </a:txBody>
                  <a:tcPr marL="0" marR="0" marT="0" marB="0"/>
                </a:tc>
                <a:tc>
                  <a:txBody>
                    <a:bodyPr/>
                    <a:lstStyle/>
                    <a:p>
                      <a:pPr marR="793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01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01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9700"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9700"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85420" algn="r">
                        <a:lnSpc>
                          <a:spcPts val="950"/>
                        </a:lnSpc>
                      </a:pPr>
                      <a:r>
                        <a:rPr sz="900" b="1" dirty="0">
                          <a:latin typeface="Arial"/>
                          <a:cs typeface="Arial"/>
                        </a:rPr>
                        <a:t>Common</a:t>
                      </a:r>
                      <a:endParaRPr sz="900">
                        <a:latin typeface="Arial"/>
                        <a:cs typeface="Arial"/>
                      </a:endParaRPr>
                    </a:p>
                  </a:txBody>
                  <a:tcPr marL="0" marR="0" marT="0" marB="0"/>
                </a:tc>
              </a:tr>
              <a:tr h="196787">
                <a:tc>
                  <a:txBody>
                    <a:bodyPr/>
                    <a:lstStyle/>
                    <a:p>
                      <a:pPr>
                        <a:lnSpc>
                          <a:spcPct val="100000"/>
                        </a:lnSpc>
                      </a:pPr>
                      <a:endParaRPr sz="800">
                        <a:latin typeface="Times New Roman"/>
                        <a:cs typeface="Times New Roman"/>
                      </a:endParaRPr>
                    </a:p>
                  </a:txBody>
                  <a:tcPr marL="0" marR="0" marT="0" marB="0">
                    <a:lnB w="9525">
                      <a:solidFill>
                        <a:srgbClr val="000000"/>
                      </a:solidFill>
                      <a:prstDash val="solid"/>
                    </a:lnB>
                  </a:tcPr>
                </a:tc>
                <a:tc>
                  <a:txBody>
                    <a:bodyPr/>
                    <a:lstStyle/>
                    <a:p>
                      <a:pPr marR="793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301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301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3970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3970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8542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12700">
                      <a:solidFill>
                        <a:srgbClr val="000000"/>
                      </a:solidFill>
                      <a:prstDash val="solid"/>
                    </a:lnB>
                  </a:tcPr>
                </a:tc>
              </a:tr>
            </a:tbl>
          </a:graphicData>
        </a:graphic>
      </p:graphicFrame>
      <p:sp>
        <p:nvSpPr>
          <p:cNvPr id="5" name="object 5"/>
          <p:cNvSpPr txBox="1"/>
          <p:nvPr/>
        </p:nvSpPr>
        <p:spPr>
          <a:xfrm>
            <a:off x="1584324" y="1165257"/>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0</a:t>
            </a:r>
            <a:endParaRPr sz="900">
              <a:latin typeface="Arial"/>
              <a:cs typeface="Arial"/>
            </a:endParaRPr>
          </a:p>
        </p:txBody>
      </p:sp>
      <p:sp>
        <p:nvSpPr>
          <p:cNvPr id="6" name="object 6"/>
          <p:cNvSpPr txBox="1"/>
          <p:nvPr/>
        </p:nvSpPr>
        <p:spPr>
          <a:xfrm>
            <a:off x="2045691" y="1165257"/>
            <a:ext cx="523240" cy="162560"/>
          </a:xfrm>
          <a:prstGeom prst="rect">
            <a:avLst/>
          </a:prstGeom>
        </p:spPr>
        <p:txBody>
          <a:bodyPr vert="horz" wrap="square" lIns="0" tIns="12700" rIns="0" bIns="0" rtlCol="0">
            <a:spAutoFit/>
          </a:bodyPr>
          <a:lstStyle/>
          <a:p>
            <a:pPr marL="12700">
              <a:lnSpc>
                <a:spcPct val="100000"/>
              </a:lnSpc>
              <a:spcBef>
                <a:spcPts val="100"/>
              </a:spcBef>
            </a:pPr>
            <a:r>
              <a:rPr sz="900" spc="-35" dirty="0">
                <a:latin typeface="Arial"/>
                <a:cs typeface="Arial"/>
              </a:rPr>
              <a:t>W</a:t>
            </a:r>
            <a:r>
              <a:rPr sz="900" dirty="0">
                <a:latin typeface="Arial"/>
                <a:cs typeface="Arial"/>
              </a:rPr>
              <a:t>akefield</a:t>
            </a:r>
            <a:endParaRPr sz="900">
              <a:latin typeface="Arial"/>
              <a:cs typeface="Arial"/>
            </a:endParaRPr>
          </a:p>
        </p:txBody>
      </p:sp>
      <p:sp>
        <p:nvSpPr>
          <p:cNvPr id="7" name="object 7"/>
          <p:cNvSpPr txBox="1"/>
          <p:nvPr/>
        </p:nvSpPr>
        <p:spPr>
          <a:xfrm>
            <a:off x="2704997" y="1165257"/>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8" name="object 8"/>
          <p:cNvSpPr txBox="1"/>
          <p:nvPr/>
        </p:nvSpPr>
        <p:spPr>
          <a:xfrm>
            <a:off x="3368623" y="1098582"/>
            <a:ext cx="5530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Ice</a:t>
            </a:r>
            <a:r>
              <a:rPr sz="900" spc="-100" dirty="0">
                <a:latin typeface="Arial"/>
                <a:cs typeface="Arial"/>
              </a:rPr>
              <a:t> </a:t>
            </a:r>
            <a:r>
              <a:rPr sz="900" dirty="0">
                <a:latin typeface="Arial"/>
                <a:cs typeface="Arial"/>
              </a:rPr>
              <a:t>Cream</a:t>
            </a:r>
            <a:endParaRPr sz="900">
              <a:latin typeface="Arial"/>
              <a:cs typeface="Arial"/>
            </a:endParaRPr>
          </a:p>
          <a:p>
            <a:pPr marR="5080" algn="r">
              <a:lnSpc>
                <a:spcPts val="1065"/>
              </a:lnSpc>
            </a:pPr>
            <a:r>
              <a:rPr sz="900" dirty="0">
                <a:latin typeface="Arial"/>
                <a:cs typeface="Arial"/>
              </a:rPr>
              <a:t>Shop</a:t>
            </a:r>
            <a:endParaRPr sz="900">
              <a:latin typeface="Arial"/>
              <a:cs typeface="Arial"/>
            </a:endParaRPr>
          </a:p>
        </p:txBody>
      </p:sp>
      <p:sp>
        <p:nvSpPr>
          <p:cNvPr id="9" name="object 9"/>
          <p:cNvSpPr txBox="1"/>
          <p:nvPr/>
        </p:nvSpPr>
        <p:spPr>
          <a:xfrm>
            <a:off x="4070196" y="1165257"/>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Gas</a:t>
            </a:r>
            <a:r>
              <a:rPr sz="900" spc="-75" dirty="0">
                <a:latin typeface="Arial"/>
                <a:cs typeface="Arial"/>
              </a:rPr>
              <a:t> </a:t>
            </a:r>
            <a:r>
              <a:rPr sz="900" dirty="0">
                <a:latin typeface="Arial"/>
                <a:cs typeface="Arial"/>
              </a:rPr>
              <a:t>Station</a:t>
            </a:r>
            <a:endParaRPr sz="900">
              <a:latin typeface="Arial"/>
              <a:cs typeface="Arial"/>
            </a:endParaRPr>
          </a:p>
        </p:txBody>
      </p:sp>
      <p:sp>
        <p:nvSpPr>
          <p:cNvPr id="10" name="object 10"/>
          <p:cNvSpPr txBox="1"/>
          <p:nvPr/>
        </p:nvSpPr>
        <p:spPr>
          <a:xfrm>
            <a:off x="5044870" y="1098582"/>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11" name="object 11"/>
          <p:cNvSpPr txBox="1"/>
          <p:nvPr/>
        </p:nvSpPr>
        <p:spPr>
          <a:xfrm>
            <a:off x="5733804" y="1098582"/>
            <a:ext cx="5213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Sandwich</a:t>
            </a:r>
            <a:endParaRPr sz="900">
              <a:latin typeface="Arial"/>
              <a:cs typeface="Arial"/>
            </a:endParaRPr>
          </a:p>
          <a:p>
            <a:pPr marR="5080" algn="r">
              <a:lnSpc>
                <a:spcPts val="1065"/>
              </a:lnSpc>
            </a:pPr>
            <a:r>
              <a:rPr sz="900" dirty="0">
                <a:latin typeface="Arial"/>
                <a:cs typeface="Arial"/>
              </a:rPr>
              <a:t>Place</a:t>
            </a:r>
            <a:endParaRPr sz="900">
              <a:latin typeface="Arial"/>
              <a:cs typeface="Arial"/>
            </a:endParaRPr>
          </a:p>
        </p:txBody>
      </p:sp>
      <p:sp>
        <p:nvSpPr>
          <p:cNvPr id="12" name="object 12"/>
          <p:cNvSpPr txBox="1"/>
          <p:nvPr/>
        </p:nvSpPr>
        <p:spPr>
          <a:xfrm>
            <a:off x="6626173" y="1098582"/>
            <a:ext cx="4197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Dessert</a:t>
            </a:r>
            <a:endParaRPr sz="900">
              <a:latin typeface="Arial"/>
              <a:cs typeface="Arial"/>
            </a:endParaRPr>
          </a:p>
          <a:p>
            <a:pPr marR="5080" algn="r">
              <a:lnSpc>
                <a:spcPts val="1065"/>
              </a:lnSpc>
            </a:pPr>
            <a:r>
              <a:rPr sz="900" dirty="0">
                <a:latin typeface="Arial"/>
                <a:cs typeface="Arial"/>
              </a:rPr>
              <a:t>Shop</a:t>
            </a:r>
            <a:endParaRPr sz="900">
              <a:latin typeface="Arial"/>
              <a:cs typeface="Arial"/>
            </a:endParaRPr>
          </a:p>
        </p:txBody>
      </p:sp>
      <p:sp>
        <p:nvSpPr>
          <p:cNvPr id="13" name="object 13"/>
          <p:cNvSpPr txBox="1"/>
          <p:nvPr/>
        </p:nvSpPr>
        <p:spPr>
          <a:xfrm>
            <a:off x="1584324" y="1546257"/>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1</a:t>
            </a:r>
            <a:endParaRPr sz="900">
              <a:latin typeface="Arial"/>
              <a:cs typeface="Arial"/>
            </a:endParaRPr>
          </a:p>
        </p:txBody>
      </p:sp>
      <p:sp>
        <p:nvSpPr>
          <p:cNvPr id="14" name="object 14"/>
          <p:cNvSpPr txBox="1"/>
          <p:nvPr/>
        </p:nvSpPr>
        <p:spPr>
          <a:xfrm>
            <a:off x="2003424" y="1546257"/>
            <a:ext cx="565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Co-op</a:t>
            </a:r>
            <a:r>
              <a:rPr sz="900" spc="-75" dirty="0">
                <a:latin typeface="Arial"/>
                <a:cs typeface="Arial"/>
              </a:rPr>
              <a:t> </a:t>
            </a:r>
            <a:r>
              <a:rPr sz="900" dirty="0">
                <a:latin typeface="Arial"/>
                <a:cs typeface="Arial"/>
              </a:rPr>
              <a:t>City</a:t>
            </a:r>
            <a:endParaRPr sz="900">
              <a:latin typeface="Arial"/>
              <a:cs typeface="Arial"/>
            </a:endParaRPr>
          </a:p>
        </p:txBody>
      </p:sp>
      <p:sp>
        <p:nvSpPr>
          <p:cNvPr id="15" name="object 15"/>
          <p:cNvSpPr txBox="1"/>
          <p:nvPr/>
        </p:nvSpPr>
        <p:spPr>
          <a:xfrm>
            <a:off x="2660496" y="1479582"/>
            <a:ext cx="584835" cy="295910"/>
          </a:xfrm>
          <a:prstGeom prst="rect">
            <a:avLst/>
          </a:prstGeom>
        </p:spPr>
        <p:txBody>
          <a:bodyPr vert="horz" wrap="square" lIns="0" tIns="20320" rIns="0" bIns="0" rtlCol="0">
            <a:spAutoFit/>
          </a:bodyPr>
          <a:lstStyle/>
          <a:p>
            <a:pPr marL="12700" marR="5080" indent="44450">
              <a:lnSpc>
                <a:spcPts val="1050"/>
              </a:lnSpc>
              <a:spcBef>
                <a:spcPts val="160"/>
              </a:spcBef>
            </a:pPr>
            <a:r>
              <a:rPr sz="900" dirty="0">
                <a:latin typeface="Arial"/>
                <a:cs typeface="Arial"/>
              </a:rPr>
              <a:t>Fast</a:t>
            </a:r>
            <a:r>
              <a:rPr sz="900" spc="-95" dirty="0">
                <a:latin typeface="Arial"/>
                <a:cs typeface="Arial"/>
              </a:rPr>
              <a:t> </a:t>
            </a:r>
            <a:r>
              <a:rPr sz="900" dirty="0">
                <a:latin typeface="Arial"/>
                <a:cs typeface="Arial"/>
              </a:rPr>
              <a:t>Food  Restaurant</a:t>
            </a:r>
            <a:endParaRPr sz="900">
              <a:latin typeface="Arial"/>
              <a:cs typeface="Arial"/>
            </a:endParaRPr>
          </a:p>
        </p:txBody>
      </p:sp>
      <p:sp>
        <p:nvSpPr>
          <p:cNvPr id="16" name="object 16"/>
          <p:cNvSpPr txBox="1"/>
          <p:nvPr/>
        </p:nvSpPr>
        <p:spPr>
          <a:xfrm>
            <a:off x="3539920" y="1479582"/>
            <a:ext cx="381635" cy="295910"/>
          </a:xfrm>
          <a:prstGeom prst="rect">
            <a:avLst/>
          </a:prstGeom>
        </p:spPr>
        <p:txBody>
          <a:bodyPr vert="horz" wrap="square" lIns="0" tIns="20320" rIns="0" bIns="0" rtlCol="0">
            <a:spAutoFit/>
          </a:bodyPr>
          <a:lstStyle/>
          <a:p>
            <a:pPr marL="12700" marR="5080" indent="158750">
              <a:lnSpc>
                <a:spcPts val="1050"/>
              </a:lnSpc>
              <a:spcBef>
                <a:spcPts val="160"/>
              </a:spcBef>
            </a:pPr>
            <a:r>
              <a:rPr sz="900" dirty="0">
                <a:latin typeface="Arial"/>
                <a:cs typeface="Arial"/>
              </a:rPr>
              <a:t>Bus  Station</a:t>
            </a:r>
            <a:endParaRPr sz="900">
              <a:latin typeface="Arial"/>
              <a:cs typeface="Arial"/>
            </a:endParaRPr>
          </a:p>
        </p:txBody>
      </p:sp>
      <p:sp>
        <p:nvSpPr>
          <p:cNvPr id="17" name="object 17"/>
          <p:cNvSpPr txBox="1"/>
          <p:nvPr/>
        </p:nvSpPr>
        <p:spPr>
          <a:xfrm>
            <a:off x="4051146" y="1479582"/>
            <a:ext cx="6419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Accessories</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18" name="object 18"/>
          <p:cNvSpPr txBox="1"/>
          <p:nvPr/>
        </p:nvSpPr>
        <p:spPr>
          <a:xfrm>
            <a:off x="5000379" y="1479582"/>
            <a:ext cx="46418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Baseball</a:t>
            </a:r>
            <a:endParaRPr sz="900">
              <a:latin typeface="Arial"/>
              <a:cs typeface="Arial"/>
            </a:endParaRPr>
          </a:p>
          <a:p>
            <a:pPr marR="5080" algn="r">
              <a:lnSpc>
                <a:spcPts val="1065"/>
              </a:lnSpc>
            </a:pPr>
            <a:r>
              <a:rPr sz="900" dirty="0">
                <a:latin typeface="Arial"/>
                <a:cs typeface="Arial"/>
              </a:rPr>
              <a:t>Field</a:t>
            </a:r>
            <a:endParaRPr sz="900">
              <a:latin typeface="Arial"/>
              <a:cs typeface="Arial"/>
            </a:endParaRPr>
          </a:p>
        </p:txBody>
      </p:sp>
      <p:sp>
        <p:nvSpPr>
          <p:cNvPr id="19" name="object 19"/>
          <p:cNvSpPr txBox="1"/>
          <p:nvPr/>
        </p:nvSpPr>
        <p:spPr>
          <a:xfrm>
            <a:off x="5822948" y="1479582"/>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20" name="object 20"/>
          <p:cNvSpPr txBox="1"/>
          <p:nvPr/>
        </p:nvSpPr>
        <p:spPr>
          <a:xfrm>
            <a:off x="6397420" y="1546257"/>
            <a:ext cx="6483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Liquor</a:t>
            </a:r>
            <a:r>
              <a:rPr sz="900" spc="-75" dirty="0">
                <a:latin typeface="Arial"/>
                <a:cs typeface="Arial"/>
              </a:rPr>
              <a:t> </a:t>
            </a:r>
            <a:r>
              <a:rPr sz="900" dirty="0">
                <a:latin typeface="Arial"/>
                <a:cs typeface="Arial"/>
              </a:rPr>
              <a:t>Store</a:t>
            </a:r>
            <a:endParaRPr sz="900">
              <a:latin typeface="Arial"/>
              <a:cs typeface="Arial"/>
            </a:endParaRPr>
          </a:p>
        </p:txBody>
      </p:sp>
      <p:sp>
        <p:nvSpPr>
          <p:cNvPr id="21" name="object 21"/>
          <p:cNvSpPr txBox="1"/>
          <p:nvPr/>
        </p:nvSpPr>
        <p:spPr>
          <a:xfrm>
            <a:off x="1584324" y="1927257"/>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a:t>
            </a:r>
            <a:endParaRPr sz="900">
              <a:latin typeface="Arial"/>
              <a:cs typeface="Arial"/>
            </a:endParaRPr>
          </a:p>
        </p:txBody>
      </p:sp>
      <p:sp>
        <p:nvSpPr>
          <p:cNvPr id="22" name="object 22"/>
          <p:cNvSpPr txBox="1"/>
          <p:nvPr/>
        </p:nvSpPr>
        <p:spPr>
          <a:xfrm>
            <a:off x="1939725" y="1927257"/>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Eastchester</a:t>
            </a:r>
            <a:endParaRPr sz="900">
              <a:latin typeface="Arial"/>
              <a:cs typeface="Arial"/>
            </a:endParaRPr>
          </a:p>
        </p:txBody>
      </p:sp>
      <p:sp>
        <p:nvSpPr>
          <p:cNvPr id="23" name="object 23"/>
          <p:cNvSpPr txBox="1"/>
          <p:nvPr/>
        </p:nvSpPr>
        <p:spPr>
          <a:xfrm>
            <a:off x="2660496" y="1860582"/>
            <a:ext cx="584835" cy="295910"/>
          </a:xfrm>
          <a:prstGeom prst="rect">
            <a:avLst/>
          </a:prstGeom>
        </p:spPr>
        <p:txBody>
          <a:bodyPr vert="horz" wrap="square" lIns="0" tIns="20320" rIns="0" bIns="0" rtlCol="0">
            <a:spAutoFit/>
          </a:bodyPr>
          <a:lstStyle/>
          <a:p>
            <a:pPr marL="12700" marR="5080" indent="31115">
              <a:lnSpc>
                <a:spcPts val="1050"/>
              </a:lnSpc>
              <a:spcBef>
                <a:spcPts val="160"/>
              </a:spcBef>
            </a:pPr>
            <a:r>
              <a:rPr sz="900" dirty="0">
                <a:latin typeface="Arial"/>
                <a:cs typeface="Arial"/>
              </a:rPr>
              <a:t>Caribbean  Restaurant</a:t>
            </a:r>
            <a:endParaRPr sz="900">
              <a:latin typeface="Arial"/>
              <a:cs typeface="Arial"/>
            </a:endParaRPr>
          </a:p>
        </p:txBody>
      </p:sp>
      <p:sp>
        <p:nvSpPr>
          <p:cNvPr id="24" name="object 24"/>
          <p:cNvSpPr txBox="1"/>
          <p:nvPr/>
        </p:nvSpPr>
        <p:spPr>
          <a:xfrm>
            <a:off x="3501820" y="1860582"/>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25" name="object 25"/>
          <p:cNvSpPr txBox="1"/>
          <p:nvPr/>
        </p:nvSpPr>
        <p:spPr>
          <a:xfrm>
            <a:off x="4394198" y="1927257"/>
            <a:ext cx="299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Diner</a:t>
            </a:r>
            <a:endParaRPr sz="900">
              <a:latin typeface="Arial"/>
              <a:cs typeface="Arial"/>
            </a:endParaRPr>
          </a:p>
        </p:txBody>
      </p:sp>
      <p:sp>
        <p:nvSpPr>
          <p:cNvPr id="26" name="object 26"/>
          <p:cNvSpPr txBox="1"/>
          <p:nvPr/>
        </p:nvSpPr>
        <p:spPr>
          <a:xfrm>
            <a:off x="4854370" y="1927257"/>
            <a:ext cx="610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Bus</a:t>
            </a:r>
            <a:r>
              <a:rPr sz="900" spc="-75" dirty="0">
                <a:latin typeface="Arial"/>
                <a:cs typeface="Arial"/>
              </a:rPr>
              <a:t> </a:t>
            </a:r>
            <a:r>
              <a:rPr sz="900" dirty="0">
                <a:latin typeface="Arial"/>
                <a:cs typeface="Arial"/>
              </a:rPr>
              <a:t>Station</a:t>
            </a:r>
            <a:endParaRPr sz="900">
              <a:latin typeface="Arial"/>
              <a:cs typeface="Arial"/>
            </a:endParaRPr>
          </a:p>
        </p:txBody>
      </p:sp>
      <p:sp>
        <p:nvSpPr>
          <p:cNvPr id="27" name="object 27"/>
          <p:cNvSpPr txBox="1"/>
          <p:nvPr/>
        </p:nvSpPr>
        <p:spPr>
          <a:xfrm>
            <a:off x="5829197" y="1860582"/>
            <a:ext cx="1422400" cy="295910"/>
          </a:xfrm>
          <a:prstGeom prst="rect">
            <a:avLst/>
          </a:prstGeom>
        </p:spPr>
        <p:txBody>
          <a:bodyPr vert="horz" wrap="square" lIns="0" tIns="20320" rIns="0" bIns="0" rtlCol="0">
            <a:spAutoFit/>
          </a:bodyPr>
          <a:lstStyle/>
          <a:p>
            <a:pPr marL="165100" marR="5080" indent="-153035">
              <a:lnSpc>
                <a:spcPts val="1050"/>
              </a:lnSpc>
              <a:spcBef>
                <a:spcPts val="160"/>
              </a:spcBef>
              <a:tabLst>
                <a:tab pos="935990" algn="l"/>
              </a:tabLst>
            </a:pPr>
            <a:r>
              <a:rPr sz="900" dirty="0">
                <a:latin typeface="Arial"/>
                <a:cs typeface="Arial"/>
              </a:rPr>
              <a:t>Bowling Food &amp; Drink C  Alley	Shop</a:t>
            </a:r>
            <a:endParaRPr sz="900">
              <a:latin typeface="Arial"/>
              <a:cs typeface="Arial"/>
            </a:endParaRPr>
          </a:p>
        </p:txBody>
      </p:sp>
      <p:sp>
        <p:nvSpPr>
          <p:cNvPr id="28" name="object 28"/>
          <p:cNvSpPr txBox="1"/>
          <p:nvPr/>
        </p:nvSpPr>
        <p:spPr>
          <a:xfrm>
            <a:off x="1584324" y="2374932"/>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5</a:t>
            </a:r>
            <a:endParaRPr sz="900">
              <a:latin typeface="Arial"/>
              <a:cs typeface="Arial"/>
            </a:endParaRPr>
          </a:p>
        </p:txBody>
      </p:sp>
      <p:sp>
        <p:nvSpPr>
          <p:cNvPr id="29" name="object 29"/>
          <p:cNvSpPr txBox="1"/>
          <p:nvPr/>
        </p:nvSpPr>
        <p:spPr>
          <a:xfrm>
            <a:off x="1939576" y="2374932"/>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Kingsbridge</a:t>
            </a:r>
            <a:endParaRPr sz="900">
              <a:latin typeface="Arial"/>
              <a:cs typeface="Arial"/>
            </a:endParaRPr>
          </a:p>
        </p:txBody>
      </p:sp>
      <p:sp>
        <p:nvSpPr>
          <p:cNvPr id="30" name="object 30"/>
          <p:cNvSpPr txBox="1"/>
          <p:nvPr/>
        </p:nvSpPr>
        <p:spPr>
          <a:xfrm>
            <a:off x="2933597" y="2308257"/>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31" name="object 31"/>
          <p:cNvSpPr txBox="1"/>
          <p:nvPr/>
        </p:nvSpPr>
        <p:spPr>
          <a:xfrm>
            <a:off x="3717923" y="2374932"/>
            <a:ext cx="97536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Bar</a:t>
            </a:r>
            <a:r>
              <a:rPr sz="900" spc="80" dirty="0">
                <a:latin typeface="Arial"/>
                <a:cs typeface="Arial"/>
              </a:rPr>
              <a:t> </a:t>
            </a:r>
            <a:r>
              <a:rPr sz="900" dirty="0">
                <a:latin typeface="Arial"/>
                <a:cs typeface="Arial"/>
              </a:rPr>
              <a:t>Supermarket</a:t>
            </a:r>
            <a:endParaRPr sz="900">
              <a:latin typeface="Arial"/>
              <a:cs typeface="Arial"/>
            </a:endParaRPr>
          </a:p>
        </p:txBody>
      </p:sp>
      <p:sp>
        <p:nvSpPr>
          <p:cNvPr id="32" name="object 32"/>
          <p:cNvSpPr txBox="1"/>
          <p:nvPr/>
        </p:nvSpPr>
        <p:spPr>
          <a:xfrm>
            <a:off x="4879821" y="2241582"/>
            <a:ext cx="584835" cy="429259"/>
          </a:xfrm>
          <a:prstGeom prst="rect">
            <a:avLst/>
          </a:prstGeom>
        </p:spPr>
        <p:txBody>
          <a:bodyPr vert="horz" wrap="square" lIns="0" tIns="20320" rIns="0" bIns="0" rtlCol="0">
            <a:spAutoFit/>
          </a:bodyPr>
          <a:lstStyle/>
          <a:p>
            <a:pPr marL="12700" marR="5080" indent="311150" algn="r">
              <a:lnSpc>
                <a:spcPts val="1050"/>
              </a:lnSpc>
              <a:spcBef>
                <a:spcPts val="160"/>
              </a:spcBef>
            </a:pPr>
            <a:r>
              <a:rPr sz="900" dirty="0">
                <a:latin typeface="Arial"/>
                <a:cs typeface="Arial"/>
              </a:rPr>
              <a:t>Latin  American  Restaurant</a:t>
            </a:r>
            <a:endParaRPr sz="900">
              <a:latin typeface="Arial"/>
              <a:cs typeface="Arial"/>
            </a:endParaRPr>
          </a:p>
        </p:txBody>
      </p:sp>
      <p:sp>
        <p:nvSpPr>
          <p:cNvPr id="33" name="object 33"/>
          <p:cNvSpPr txBox="1"/>
          <p:nvPr/>
        </p:nvSpPr>
        <p:spPr>
          <a:xfrm>
            <a:off x="5733804" y="2308257"/>
            <a:ext cx="5213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Sandwich</a:t>
            </a:r>
            <a:endParaRPr sz="900">
              <a:latin typeface="Arial"/>
              <a:cs typeface="Arial"/>
            </a:endParaRPr>
          </a:p>
          <a:p>
            <a:pPr marR="5080" algn="r">
              <a:lnSpc>
                <a:spcPts val="1065"/>
              </a:lnSpc>
            </a:pPr>
            <a:r>
              <a:rPr sz="900" dirty="0">
                <a:latin typeface="Arial"/>
                <a:cs typeface="Arial"/>
              </a:rPr>
              <a:t>Place</a:t>
            </a:r>
            <a:endParaRPr sz="900">
              <a:latin typeface="Arial"/>
              <a:cs typeface="Arial"/>
            </a:endParaRPr>
          </a:p>
        </p:txBody>
      </p:sp>
      <p:sp>
        <p:nvSpPr>
          <p:cNvPr id="34" name="object 34"/>
          <p:cNvSpPr txBox="1"/>
          <p:nvPr/>
        </p:nvSpPr>
        <p:spPr>
          <a:xfrm>
            <a:off x="6460971" y="2308257"/>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35" name="object 35"/>
          <p:cNvSpPr txBox="1"/>
          <p:nvPr/>
        </p:nvSpPr>
        <p:spPr>
          <a:xfrm>
            <a:off x="1584324" y="2822607"/>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6</a:t>
            </a:r>
            <a:endParaRPr sz="900">
              <a:latin typeface="Arial"/>
              <a:cs typeface="Arial"/>
            </a:endParaRPr>
          </a:p>
        </p:txBody>
      </p:sp>
      <p:sp>
        <p:nvSpPr>
          <p:cNvPr id="36" name="object 36"/>
          <p:cNvSpPr txBox="1"/>
          <p:nvPr/>
        </p:nvSpPr>
        <p:spPr>
          <a:xfrm>
            <a:off x="2011758" y="2822607"/>
            <a:ext cx="557530" cy="162560"/>
          </a:xfrm>
          <a:prstGeom prst="rect">
            <a:avLst/>
          </a:prstGeom>
        </p:spPr>
        <p:txBody>
          <a:bodyPr vert="horz" wrap="square" lIns="0" tIns="12700" rIns="0" bIns="0" rtlCol="0">
            <a:spAutoFit/>
          </a:bodyPr>
          <a:lstStyle/>
          <a:p>
            <a:pPr marL="12700">
              <a:lnSpc>
                <a:spcPct val="100000"/>
              </a:lnSpc>
              <a:spcBef>
                <a:spcPts val="100"/>
              </a:spcBef>
            </a:pPr>
            <a:r>
              <a:rPr sz="900" spc="-20" dirty="0">
                <a:latin typeface="Arial"/>
                <a:cs typeface="Arial"/>
              </a:rPr>
              <a:t>W</a:t>
            </a:r>
            <a:r>
              <a:rPr sz="900" dirty="0">
                <a:latin typeface="Arial"/>
                <a:cs typeface="Arial"/>
              </a:rPr>
              <a:t>oodlawn</a:t>
            </a:r>
            <a:endParaRPr sz="900">
              <a:latin typeface="Arial"/>
              <a:cs typeface="Arial"/>
            </a:endParaRPr>
          </a:p>
        </p:txBody>
      </p:sp>
      <p:sp>
        <p:nvSpPr>
          <p:cNvPr id="37" name="object 37"/>
          <p:cNvSpPr txBox="1"/>
          <p:nvPr/>
        </p:nvSpPr>
        <p:spPr>
          <a:xfrm>
            <a:off x="2825555" y="2755932"/>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38" name="object 38"/>
          <p:cNvSpPr txBox="1"/>
          <p:nvPr/>
        </p:nvSpPr>
        <p:spPr>
          <a:xfrm>
            <a:off x="3609872" y="2755932"/>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39" name="object 39"/>
          <p:cNvSpPr txBox="1"/>
          <p:nvPr/>
        </p:nvSpPr>
        <p:spPr>
          <a:xfrm>
            <a:off x="4101895" y="2755932"/>
            <a:ext cx="591185" cy="295910"/>
          </a:xfrm>
          <a:prstGeom prst="rect">
            <a:avLst/>
          </a:prstGeom>
        </p:spPr>
        <p:txBody>
          <a:bodyPr vert="horz" wrap="square" lIns="0" tIns="20320" rIns="0" bIns="0" rtlCol="0">
            <a:spAutoFit/>
          </a:bodyPr>
          <a:lstStyle/>
          <a:p>
            <a:pPr marL="12700" marR="5080" indent="196850">
              <a:lnSpc>
                <a:spcPts val="1050"/>
              </a:lnSpc>
              <a:spcBef>
                <a:spcPts val="160"/>
              </a:spcBef>
            </a:pPr>
            <a:r>
              <a:rPr sz="900" dirty="0">
                <a:latin typeface="Arial"/>
                <a:cs typeface="Arial"/>
              </a:rPr>
              <a:t>Food</a:t>
            </a:r>
            <a:r>
              <a:rPr sz="900" spc="-95" dirty="0">
                <a:latin typeface="Arial"/>
                <a:cs typeface="Arial"/>
              </a:rPr>
              <a:t> </a:t>
            </a:r>
            <a:r>
              <a:rPr sz="900" dirty="0">
                <a:latin typeface="Arial"/>
                <a:cs typeface="Arial"/>
              </a:rPr>
              <a:t>&amp;  Drink</a:t>
            </a:r>
            <a:r>
              <a:rPr sz="900" spc="-100" dirty="0">
                <a:latin typeface="Arial"/>
                <a:cs typeface="Arial"/>
              </a:rPr>
              <a:t> </a:t>
            </a:r>
            <a:r>
              <a:rPr sz="900" dirty="0">
                <a:latin typeface="Arial"/>
                <a:cs typeface="Arial"/>
              </a:rPr>
              <a:t>Shop</a:t>
            </a:r>
            <a:endParaRPr sz="900">
              <a:latin typeface="Arial"/>
              <a:cs typeface="Arial"/>
            </a:endParaRPr>
          </a:p>
        </p:txBody>
      </p:sp>
      <p:sp>
        <p:nvSpPr>
          <p:cNvPr id="40" name="object 40"/>
          <p:cNvSpPr txBox="1"/>
          <p:nvPr/>
        </p:nvSpPr>
        <p:spPr>
          <a:xfrm>
            <a:off x="4860628" y="2822607"/>
            <a:ext cx="6038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Playground</a:t>
            </a:r>
            <a:endParaRPr sz="900">
              <a:latin typeface="Arial"/>
              <a:cs typeface="Arial"/>
            </a:endParaRPr>
          </a:p>
        </p:txBody>
      </p:sp>
      <p:sp>
        <p:nvSpPr>
          <p:cNvPr id="41" name="object 41"/>
          <p:cNvSpPr txBox="1"/>
          <p:nvPr/>
        </p:nvSpPr>
        <p:spPr>
          <a:xfrm>
            <a:off x="6026098" y="2822607"/>
            <a:ext cx="229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Pub</a:t>
            </a:r>
            <a:endParaRPr sz="900">
              <a:latin typeface="Arial"/>
              <a:cs typeface="Arial"/>
            </a:endParaRPr>
          </a:p>
        </p:txBody>
      </p:sp>
      <p:sp>
        <p:nvSpPr>
          <p:cNvPr id="42" name="object 42"/>
          <p:cNvSpPr txBox="1"/>
          <p:nvPr/>
        </p:nvSpPr>
        <p:spPr>
          <a:xfrm>
            <a:off x="6352776" y="2755932"/>
            <a:ext cx="6927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Convenience</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43" name="object 43"/>
          <p:cNvSpPr txBox="1"/>
          <p:nvPr/>
        </p:nvSpPr>
        <p:spPr>
          <a:xfrm>
            <a:off x="1584324" y="3203607"/>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7</a:t>
            </a:r>
            <a:endParaRPr sz="900">
              <a:latin typeface="Arial"/>
              <a:cs typeface="Arial"/>
            </a:endParaRPr>
          </a:p>
        </p:txBody>
      </p:sp>
      <p:sp>
        <p:nvSpPr>
          <p:cNvPr id="44" name="object 44"/>
          <p:cNvSpPr txBox="1"/>
          <p:nvPr/>
        </p:nvSpPr>
        <p:spPr>
          <a:xfrm>
            <a:off x="2085875" y="3203607"/>
            <a:ext cx="48323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Norwood</a:t>
            </a:r>
            <a:endParaRPr sz="900">
              <a:latin typeface="Arial"/>
              <a:cs typeface="Arial"/>
            </a:endParaRPr>
          </a:p>
        </p:txBody>
      </p:sp>
      <p:sp>
        <p:nvSpPr>
          <p:cNvPr id="45" name="object 45"/>
          <p:cNvSpPr txBox="1"/>
          <p:nvPr/>
        </p:nvSpPr>
        <p:spPr>
          <a:xfrm>
            <a:off x="2933597" y="3136932"/>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46" name="object 46"/>
          <p:cNvSpPr txBox="1"/>
          <p:nvPr/>
        </p:nvSpPr>
        <p:spPr>
          <a:xfrm>
            <a:off x="3660773" y="3203607"/>
            <a:ext cx="2609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Park</a:t>
            </a:r>
            <a:endParaRPr sz="900">
              <a:latin typeface="Arial"/>
              <a:cs typeface="Arial"/>
            </a:endParaRPr>
          </a:p>
        </p:txBody>
      </p:sp>
      <p:sp>
        <p:nvSpPr>
          <p:cNvPr id="47" name="object 47"/>
          <p:cNvSpPr txBox="1"/>
          <p:nvPr/>
        </p:nvSpPr>
        <p:spPr>
          <a:xfrm>
            <a:off x="4406848" y="3203607"/>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Bank</a:t>
            </a:r>
            <a:endParaRPr sz="900">
              <a:latin typeface="Arial"/>
              <a:cs typeface="Arial"/>
            </a:endParaRPr>
          </a:p>
        </p:txBody>
      </p:sp>
      <p:sp>
        <p:nvSpPr>
          <p:cNvPr id="48" name="object 48"/>
          <p:cNvSpPr txBox="1"/>
          <p:nvPr/>
        </p:nvSpPr>
        <p:spPr>
          <a:xfrm>
            <a:off x="4924322" y="3203607"/>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49" name="object 49"/>
          <p:cNvSpPr txBox="1"/>
          <p:nvPr/>
        </p:nvSpPr>
        <p:spPr>
          <a:xfrm>
            <a:off x="5670396" y="3136932"/>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50" name="object 50"/>
          <p:cNvSpPr txBox="1"/>
          <p:nvPr/>
        </p:nvSpPr>
        <p:spPr>
          <a:xfrm>
            <a:off x="6435520" y="3203607"/>
            <a:ext cx="610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Bus</a:t>
            </a:r>
            <a:r>
              <a:rPr sz="900" spc="-75" dirty="0">
                <a:latin typeface="Arial"/>
                <a:cs typeface="Arial"/>
              </a:rPr>
              <a:t> </a:t>
            </a:r>
            <a:r>
              <a:rPr sz="900" dirty="0">
                <a:latin typeface="Arial"/>
                <a:cs typeface="Arial"/>
              </a:rPr>
              <a:t>Station</a:t>
            </a:r>
            <a:endParaRPr sz="900">
              <a:latin typeface="Arial"/>
              <a:cs typeface="Arial"/>
            </a:endParaRPr>
          </a:p>
        </p:txBody>
      </p:sp>
      <p:sp>
        <p:nvSpPr>
          <p:cNvPr id="51" name="object 51"/>
          <p:cNvSpPr txBox="1"/>
          <p:nvPr/>
        </p:nvSpPr>
        <p:spPr>
          <a:xfrm>
            <a:off x="1520774" y="3584607"/>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10</a:t>
            </a:r>
            <a:endParaRPr sz="900">
              <a:latin typeface="Arial"/>
              <a:cs typeface="Arial"/>
            </a:endParaRPr>
          </a:p>
        </p:txBody>
      </p:sp>
      <p:sp>
        <p:nvSpPr>
          <p:cNvPr id="52" name="object 52"/>
          <p:cNvSpPr txBox="1"/>
          <p:nvPr/>
        </p:nvSpPr>
        <p:spPr>
          <a:xfrm>
            <a:off x="2105073" y="3517932"/>
            <a:ext cx="464184" cy="295910"/>
          </a:xfrm>
          <a:prstGeom prst="rect">
            <a:avLst/>
          </a:prstGeom>
        </p:spPr>
        <p:txBody>
          <a:bodyPr vert="horz" wrap="square" lIns="0" tIns="20320" rIns="0" bIns="0" rtlCol="0">
            <a:spAutoFit/>
          </a:bodyPr>
          <a:lstStyle/>
          <a:p>
            <a:pPr marL="12700" marR="5080" indent="50165">
              <a:lnSpc>
                <a:spcPts val="1050"/>
              </a:lnSpc>
              <a:spcBef>
                <a:spcPts val="160"/>
              </a:spcBef>
            </a:pPr>
            <a:r>
              <a:rPr sz="900" dirty="0">
                <a:latin typeface="Arial"/>
                <a:cs typeface="Arial"/>
              </a:rPr>
              <a:t>Pelham  Parkway</a:t>
            </a:r>
            <a:endParaRPr sz="900">
              <a:latin typeface="Arial"/>
              <a:cs typeface="Arial"/>
            </a:endParaRPr>
          </a:p>
        </p:txBody>
      </p:sp>
      <p:sp>
        <p:nvSpPr>
          <p:cNvPr id="53" name="object 53"/>
          <p:cNvSpPr txBox="1"/>
          <p:nvPr/>
        </p:nvSpPr>
        <p:spPr>
          <a:xfrm>
            <a:off x="2933597" y="3517932"/>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54" name="object 54"/>
          <p:cNvSpPr txBox="1"/>
          <p:nvPr/>
        </p:nvSpPr>
        <p:spPr>
          <a:xfrm>
            <a:off x="3336771" y="3517932"/>
            <a:ext cx="584835" cy="295910"/>
          </a:xfrm>
          <a:prstGeom prst="rect">
            <a:avLst/>
          </a:prstGeom>
        </p:spPr>
        <p:txBody>
          <a:bodyPr vert="horz" wrap="square" lIns="0" tIns="20320" rIns="0" bIns="0" rtlCol="0">
            <a:spAutoFit/>
          </a:bodyPr>
          <a:lstStyle/>
          <a:p>
            <a:pPr marL="12700" marR="5080" indent="254000">
              <a:lnSpc>
                <a:spcPts val="1050"/>
              </a:lnSpc>
              <a:spcBef>
                <a:spcPts val="160"/>
              </a:spcBef>
            </a:pPr>
            <a:r>
              <a:rPr sz="900" dirty="0">
                <a:latin typeface="Arial"/>
                <a:cs typeface="Arial"/>
              </a:rPr>
              <a:t>Italian  Restaurant</a:t>
            </a:r>
            <a:endParaRPr sz="900">
              <a:latin typeface="Arial"/>
              <a:cs typeface="Arial"/>
            </a:endParaRPr>
          </a:p>
        </p:txBody>
      </p:sp>
      <p:sp>
        <p:nvSpPr>
          <p:cNvPr id="55" name="object 55"/>
          <p:cNvSpPr txBox="1"/>
          <p:nvPr/>
        </p:nvSpPr>
        <p:spPr>
          <a:xfrm>
            <a:off x="4042364" y="3517932"/>
            <a:ext cx="650875" cy="295910"/>
          </a:xfrm>
          <a:prstGeom prst="rect">
            <a:avLst/>
          </a:prstGeom>
        </p:spPr>
        <p:txBody>
          <a:bodyPr vert="horz" wrap="square" lIns="0" tIns="20320" rIns="0" bIns="0" rtlCol="0">
            <a:spAutoFit/>
          </a:bodyPr>
          <a:lstStyle/>
          <a:p>
            <a:pPr marL="12700" marR="5080" indent="268605">
              <a:lnSpc>
                <a:spcPts val="1050"/>
              </a:lnSpc>
              <a:spcBef>
                <a:spcPts val="160"/>
              </a:spcBef>
            </a:pPr>
            <a:r>
              <a:rPr sz="900" dirty="0">
                <a:latin typeface="Arial"/>
                <a:cs typeface="Arial"/>
              </a:rPr>
              <a:t>Frozen  </a:t>
            </a:r>
            <a:r>
              <a:rPr sz="900" spc="-15" dirty="0">
                <a:latin typeface="Arial"/>
                <a:cs typeface="Arial"/>
              </a:rPr>
              <a:t>Yogurt</a:t>
            </a:r>
            <a:r>
              <a:rPr sz="900" spc="-90" dirty="0">
                <a:latin typeface="Arial"/>
                <a:cs typeface="Arial"/>
              </a:rPr>
              <a:t> </a:t>
            </a:r>
            <a:r>
              <a:rPr sz="900" dirty="0">
                <a:latin typeface="Arial"/>
                <a:cs typeface="Arial"/>
              </a:rPr>
              <a:t>Shop</a:t>
            </a:r>
            <a:endParaRPr sz="900">
              <a:latin typeface="Arial"/>
              <a:cs typeface="Arial"/>
            </a:endParaRPr>
          </a:p>
        </p:txBody>
      </p:sp>
      <p:sp>
        <p:nvSpPr>
          <p:cNvPr id="56" name="object 56"/>
          <p:cNvSpPr txBox="1"/>
          <p:nvPr/>
        </p:nvSpPr>
        <p:spPr>
          <a:xfrm>
            <a:off x="5044870" y="3517932"/>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57" name="object 57"/>
          <p:cNvSpPr txBox="1"/>
          <p:nvPr/>
        </p:nvSpPr>
        <p:spPr>
          <a:xfrm>
            <a:off x="5670253" y="3517932"/>
            <a:ext cx="584835" cy="295910"/>
          </a:xfrm>
          <a:prstGeom prst="rect">
            <a:avLst/>
          </a:prstGeom>
        </p:spPr>
        <p:txBody>
          <a:bodyPr vert="horz" wrap="square" lIns="0" tIns="20320" rIns="0" bIns="0" rtlCol="0">
            <a:spAutoFit/>
          </a:bodyPr>
          <a:lstStyle/>
          <a:p>
            <a:pPr marL="12700" marR="5080">
              <a:lnSpc>
                <a:spcPts val="1050"/>
              </a:lnSpc>
              <a:spcBef>
                <a:spcPts val="160"/>
              </a:spcBef>
            </a:pPr>
            <a:r>
              <a:rPr sz="900" dirty="0">
                <a:latin typeface="Arial"/>
                <a:cs typeface="Arial"/>
              </a:rPr>
              <a:t>Performing  Arts</a:t>
            </a:r>
            <a:r>
              <a:rPr sz="900" spc="-100" dirty="0">
                <a:latin typeface="Arial"/>
                <a:cs typeface="Arial"/>
              </a:rPr>
              <a:t> </a:t>
            </a:r>
            <a:r>
              <a:rPr sz="900" spc="-10" dirty="0">
                <a:latin typeface="Arial"/>
                <a:cs typeface="Arial"/>
              </a:rPr>
              <a:t>Venue</a:t>
            </a:r>
            <a:endParaRPr sz="900">
              <a:latin typeface="Arial"/>
              <a:cs typeface="Arial"/>
            </a:endParaRPr>
          </a:p>
        </p:txBody>
      </p:sp>
      <p:sp>
        <p:nvSpPr>
          <p:cNvPr id="58" name="object 58"/>
          <p:cNvSpPr txBox="1"/>
          <p:nvPr/>
        </p:nvSpPr>
        <p:spPr>
          <a:xfrm>
            <a:off x="6386705" y="3584607"/>
            <a:ext cx="65913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Coffee</a:t>
            </a:r>
            <a:r>
              <a:rPr sz="900" spc="-65" dirty="0">
                <a:latin typeface="Arial"/>
                <a:cs typeface="Arial"/>
              </a:rPr>
              <a:t> </a:t>
            </a:r>
            <a:r>
              <a:rPr sz="900" dirty="0">
                <a:latin typeface="Arial"/>
                <a:cs typeface="Arial"/>
              </a:rPr>
              <a:t>Shop</a:t>
            </a:r>
            <a:endParaRPr sz="900">
              <a:latin typeface="Arial"/>
              <a:cs typeface="Arial"/>
            </a:endParaRPr>
          </a:p>
        </p:txBody>
      </p:sp>
      <p:sp>
        <p:nvSpPr>
          <p:cNvPr id="59" name="object 59"/>
          <p:cNvSpPr txBox="1"/>
          <p:nvPr/>
        </p:nvSpPr>
        <p:spPr>
          <a:xfrm>
            <a:off x="1527174" y="4032282"/>
            <a:ext cx="146685" cy="162560"/>
          </a:xfrm>
          <a:prstGeom prst="rect">
            <a:avLst/>
          </a:prstGeom>
        </p:spPr>
        <p:txBody>
          <a:bodyPr vert="horz" wrap="square" lIns="0" tIns="12700" rIns="0" bIns="0" rtlCol="0">
            <a:spAutoFit/>
          </a:bodyPr>
          <a:lstStyle/>
          <a:p>
            <a:pPr marL="12700">
              <a:lnSpc>
                <a:spcPct val="100000"/>
              </a:lnSpc>
              <a:spcBef>
                <a:spcPts val="100"/>
              </a:spcBef>
            </a:pPr>
            <a:r>
              <a:rPr sz="900" b="1" spc="-50" dirty="0">
                <a:latin typeface="Arial"/>
                <a:cs typeface="Arial"/>
              </a:rPr>
              <a:t>1</a:t>
            </a:r>
            <a:r>
              <a:rPr sz="900" b="1" dirty="0">
                <a:latin typeface="Arial"/>
                <a:cs typeface="Arial"/>
              </a:rPr>
              <a:t>1</a:t>
            </a:r>
            <a:endParaRPr sz="900">
              <a:latin typeface="Arial"/>
              <a:cs typeface="Arial"/>
            </a:endParaRPr>
          </a:p>
        </p:txBody>
      </p:sp>
      <p:sp>
        <p:nvSpPr>
          <p:cNvPr id="60" name="object 60"/>
          <p:cNvSpPr txBox="1"/>
          <p:nvPr/>
        </p:nvSpPr>
        <p:spPr>
          <a:xfrm>
            <a:off x="2009674" y="4032282"/>
            <a:ext cx="5594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City</a:t>
            </a:r>
            <a:r>
              <a:rPr sz="900" spc="-75" dirty="0">
                <a:latin typeface="Arial"/>
                <a:cs typeface="Arial"/>
              </a:rPr>
              <a:t> </a:t>
            </a:r>
            <a:r>
              <a:rPr sz="900" dirty="0">
                <a:latin typeface="Arial"/>
                <a:cs typeface="Arial"/>
              </a:rPr>
              <a:t>Island</a:t>
            </a:r>
            <a:endParaRPr sz="900">
              <a:latin typeface="Arial"/>
              <a:cs typeface="Arial"/>
            </a:endParaRPr>
          </a:p>
        </p:txBody>
      </p:sp>
      <p:sp>
        <p:nvSpPr>
          <p:cNvPr id="61" name="object 61"/>
          <p:cNvSpPr txBox="1"/>
          <p:nvPr/>
        </p:nvSpPr>
        <p:spPr>
          <a:xfrm>
            <a:off x="2806648" y="3965607"/>
            <a:ext cx="438784" cy="295910"/>
          </a:xfrm>
          <a:prstGeom prst="rect">
            <a:avLst/>
          </a:prstGeom>
        </p:spPr>
        <p:txBody>
          <a:bodyPr vert="horz" wrap="square" lIns="0" tIns="20320" rIns="0" bIns="0" rtlCol="0">
            <a:spAutoFit/>
          </a:bodyPr>
          <a:lstStyle/>
          <a:p>
            <a:pPr marL="76200" marR="5080" indent="-64135">
              <a:lnSpc>
                <a:spcPts val="1050"/>
              </a:lnSpc>
              <a:spcBef>
                <a:spcPts val="160"/>
              </a:spcBef>
            </a:pPr>
            <a:r>
              <a:rPr sz="900" dirty="0">
                <a:latin typeface="Arial"/>
                <a:cs typeface="Arial"/>
              </a:rPr>
              <a:t>Harbor</a:t>
            </a:r>
            <a:r>
              <a:rPr sz="900" spc="-95" dirty="0">
                <a:latin typeface="Arial"/>
                <a:cs typeface="Arial"/>
              </a:rPr>
              <a:t> </a:t>
            </a:r>
            <a:r>
              <a:rPr sz="900" dirty="0">
                <a:latin typeface="Arial"/>
                <a:cs typeface="Arial"/>
              </a:rPr>
              <a:t>/  Marina</a:t>
            </a:r>
            <a:endParaRPr sz="900">
              <a:latin typeface="Arial"/>
              <a:cs typeface="Arial"/>
            </a:endParaRPr>
          </a:p>
        </p:txBody>
      </p:sp>
      <p:sp>
        <p:nvSpPr>
          <p:cNvPr id="62" name="object 62"/>
          <p:cNvSpPr txBox="1"/>
          <p:nvPr/>
        </p:nvSpPr>
        <p:spPr>
          <a:xfrm>
            <a:off x="3336771" y="3965607"/>
            <a:ext cx="584835" cy="295910"/>
          </a:xfrm>
          <a:prstGeom prst="rect">
            <a:avLst/>
          </a:prstGeom>
        </p:spPr>
        <p:txBody>
          <a:bodyPr vert="horz" wrap="square" lIns="0" tIns="20320" rIns="0" bIns="0" rtlCol="0">
            <a:spAutoFit/>
          </a:bodyPr>
          <a:lstStyle/>
          <a:p>
            <a:pPr marL="12700" marR="5080" indent="132715">
              <a:lnSpc>
                <a:spcPts val="1050"/>
              </a:lnSpc>
              <a:spcBef>
                <a:spcPts val="160"/>
              </a:spcBef>
            </a:pPr>
            <a:r>
              <a:rPr sz="900" dirty="0">
                <a:latin typeface="Arial"/>
                <a:cs typeface="Arial"/>
              </a:rPr>
              <a:t>Seafood  Restaurant</a:t>
            </a:r>
            <a:endParaRPr sz="900">
              <a:latin typeface="Arial"/>
              <a:cs typeface="Arial"/>
            </a:endParaRPr>
          </a:p>
        </p:txBody>
      </p:sp>
      <p:sp>
        <p:nvSpPr>
          <p:cNvPr id="63" name="object 63"/>
          <p:cNvSpPr txBox="1"/>
          <p:nvPr/>
        </p:nvSpPr>
        <p:spPr>
          <a:xfrm>
            <a:off x="4281832" y="3898932"/>
            <a:ext cx="411480" cy="429259"/>
          </a:xfrm>
          <a:prstGeom prst="rect">
            <a:avLst/>
          </a:prstGeom>
        </p:spPr>
        <p:txBody>
          <a:bodyPr vert="horz" wrap="square" lIns="0" tIns="20320" rIns="0" bIns="0" rtlCol="0">
            <a:spAutoFit/>
          </a:bodyPr>
          <a:lstStyle/>
          <a:p>
            <a:pPr marL="12700" marR="5080" indent="61594" algn="r">
              <a:lnSpc>
                <a:spcPts val="1050"/>
              </a:lnSpc>
              <a:spcBef>
                <a:spcPts val="160"/>
              </a:spcBef>
            </a:pPr>
            <a:r>
              <a:rPr sz="900" dirty="0">
                <a:latin typeface="Arial"/>
                <a:cs typeface="Arial"/>
              </a:rPr>
              <a:t>Thrift</a:t>
            </a:r>
            <a:r>
              <a:rPr sz="900" spc="-100" dirty="0">
                <a:latin typeface="Arial"/>
                <a:cs typeface="Arial"/>
              </a:rPr>
              <a:t> </a:t>
            </a:r>
            <a:r>
              <a:rPr sz="900" dirty="0">
                <a:latin typeface="Arial"/>
                <a:cs typeface="Arial"/>
              </a:rPr>
              <a:t>/  </a:t>
            </a:r>
            <a:r>
              <a:rPr sz="900" spc="-20" dirty="0">
                <a:latin typeface="Arial"/>
                <a:cs typeface="Arial"/>
              </a:rPr>
              <a:t>V</a:t>
            </a:r>
            <a:r>
              <a:rPr sz="900" dirty="0">
                <a:latin typeface="Arial"/>
                <a:cs typeface="Arial"/>
              </a:rPr>
              <a:t>intage  Store</a:t>
            </a:r>
            <a:endParaRPr sz="900">
              <a:latin typeface="Arial"/>
              <a:cs typeface="Arial"/>
            </a:endParaRPr>
          </a:p>
        </p:txBody>
      </p:sp>
      <p:graphicFrame>
        <p:nvGraphicFramePr>
          <p:cNvPr id="64" name="object 64"/>
          <p:cNvGraphicFramePr>
            <a:graphicFrameLocks noGrp="1"/>
          </p:cNvGraphicFramePr>
          <p:nvPr/>
        </p:nvGraphicFramePr>
        <p:xfrm>
          <a:off x="4809879" y="3989134"/>
          <a:ext cx="2254885" cy="1089718"/>
        </p:xfrm>
        <a:graphic>
          <a:graphicData uri="http://schemas.openxmlformats.org/drawingml/2006/table">
            <a:tbl>
              <a:tblPr firstRow="1" bandRow="1">
                <a:tableStyleId>{2D5ABB26-0587-4C30-8999-92F81FD0307C}</a:tableStyleId>
              </a:tblPr>
              <a:tblGrid>
                <a:gridCol w="709930"/>
                <a:gridCol w="831850"/>
                <a:gridCol w="713105"/>
              </a:tblGrid>
              <a:tr h="130522">
                <a:tc>
                  <a:txBody>
                    <a:bodyPr/>
                    <a:lstStyle/>
                    <a:p>
                      <a:pPr marR="60325" algn="r">
                        <a:lnSpc>
                          <a:spcPts val="930"/>
                        </a:lnSpc>
                      </a:pPr>
                      <a:r>
                        <a:rPr sz="900" dirty="0">
                          <a:latin typeface="Arial"/>
                          <a:cs typeface="Arial"/>
                        </a:rPr>
                        <a:t>Boat</a:t>
                      </a:r>
                      <a:r>
                        <a:rPr sz="900" spc="-100" dirty="0">
                          <a:latin typeface="Arial"/>
                          <a:cs typeface="Arial"/>
                        </a:rPr>
                        <a:t> </a:t>
                      </a:r>
                      <a:r>
                        <a:rPr sz="900" dirty="0">
                          <a:latin typeface="Arial"/>
                          <a:cs typeface="Arial"/>
                        </a:rPr>
                        <a:t>or</a:t>
                      </a:r>
                      <a:endParaRPr sz="900">
                        <a:latin typeface="Arial"/>
                        <a:cs typeface="Arial"/>
                      </a:endParaRPr>
                    </a:p>
                  </a:txBody>
                  <a:tcPr marL="0" marR="0" marT="0" marB="0"/>
                </a:tc>
                <a:tc>
                  <a:txBody>
                    <a:bodyPr/>
                    <a:lstStyle/>
                    <a:p>
                      <a:pPr marR="101600" algn="r">
                        <a:lnSpc>
                          <a:spcPts val="930"/>
                        </a:lnSpc>
                      </a:pPr>
                      <a:r>
                        <a:rPr sz="900" dirty="0">
                          <a:latin typeface="Arial"/>
                          <a:cs typeface="Arial"/>
                        </a:rPr>
                        <a:t>History</a:t>
                      </a:r>
                      <a:endParaRPr sz="900">
                        <a:latin typeface="Arial"/>
                        <a:cs typeface="Arial"/>
                      </a:endParaRPr>
                    </a:p>
                  </a:txBody>
                  <a:tcPr marL="0" marR="0" marT="0" marB="0"/>
                </a:tc>
                <a:tc>
                  <a:txBody>
                    <a:bodyPr/>
                    <a:lstStyle/>
                    <a:p>
                      <a:pPr marR="24130" algn="r">
                        <a:lnSpc>
                          <a:spcPts val="930"/>
                        </a:lnSpc>
                      </a:pPr>
                      <a:r>
                        <a:rPr sz="900" spc="-100" dirty="0">
                          <a:latin typeface="Arial"/>
                          <a:cs typeface="Arial"/>
                        </a:rPr>
                        <a:t>T</a:t>
                      </a:r>
                      <a:r>
                        <a:rPr sz="900" dirty="0">
                          <a:latin typeface="Arial"/>
                          <a:cs typeface="Arial"/>
                        </a:rPr>
                        <a:t>apas</a:t>
                      </a:r>
                      <a:endParaRPr sz="900">
                        <a:latin typeface="Arial"/>
                        <a:cs typeface="Arial"/>
                      </a:endParaRPr>
                    </a:p>
                  </a:txBody>
                  <a:tcPr marL="0" marR="0" marT="0" marB="0"/>
                </a:tc>
              </a:tr>
              <a:tr h="223837">
                <a:tc>
                  <a:txBody>
                    <a:bodyPr/>
                    <a:lstStyle/>
                    <a:p>
                      <a:pPr marR="60325" algn="r">
                        <a:lnSpc>
                          <a:spcPts val="1015"/>
                        </a:lnSpc>
                      </a:pPr>
                      <a:r>
                        <a:rPr sz="900" dirty="0">
                          <a:latin typeface="Arial"/>
                          <a:cs typeface="Arial"/>
                        </a:rPr>
                        <a:t>Ferry</a:t>
                      </a:r>
                      <a:endParaRPr sz="900">
                        <a:latin typeface="Arial"/>
                        <a:cs typeface="Arial"/>
                      </a:endParaRPr>
                    </a:p>
                  </a:txBody>
                  <a:tcPr marL="0" marR="0" marT="0" marB="0"/>
                </a:tc>
                <a:tc>
                  <a:txBody>
                    <a:bodyPr/>
                    <a:lstStyle/>
                    <a:p>
                      <a:pPr marR="101600" algn="r">
                        <a:lnSpc>
                          <a:spcPts val="1015"/>
                        </a:lnSpc>
                      </a:pPr>
                      <a:r>
                        <a:rPr sz="900" dirty="0">
                          <a:latin typeface="Arial"/>
                          <a:cs typeface="Arial"/>
                        </a:rPr>
                        <a:t>Museum</a:t>
                      </a:r>
                      <a:endParaRPr sz="900">
                        <a:latin typeface="Arial"/>
                        <a:cs typeface="Arial"/>
                      </a:endParaRPr>
                    </a:p>
                  </a:txBody>
                  <a:tcPr marL="0" marR="0" marT="0" marB="0"/>
                </a:tc>
                <a:tc>
                  <a:txBody>
                    <a:bodyPr/>
                    <a:lstStyle/>
                    <a:p>
                      <a:pPr marR="24130" algn="r">
                        <a:lnSpc>
                          <a:spcPts val="1015"/>
                        </a:lnSpc>
                      </a:pPr>
                      <a:r>
                        <a:rPr sz="900" dirty="0">
                          <a:latin typeface="Arial"/>
                          <a:cs typeface="Arial"/>
                        </a:rPr>
                        <a:t>Restaurant</a:t>
                      </a:r>
                      <a:endParaRPr sz="900">
                        <a:latin typeface="Arial"/>
                        <a:cs typeface="Arial"/>
                      </a:endParaRPr>
                    </a:p>
                  </a:txBody>
                  <a:tcPr marL="0" marR="0" marT="0" marB="0"/>
                </a:tc>
              </a:tr>
              <a:tr h="223837">
                <a:tc>
                  <a:txBody>
                    <a:bodyPr/>
                    <a:lstStyle/>
                    <a:p>
                      <a:pPr marR="60325" algn="r">
                        <a:lnSpc>
                          <a:spcPts val="1015"/>
                        </a:lnSpc>
                        <a:spcBef>
                          <a:spcPts val="650"/>
                        </a:spcBef>
                      </a:pPr>
                      <a:r>
                        <a:rPr sz="900" dirty="0">
                          <a:latin typeface="Arial"/>
                          <a:cs typeface="Arial"/>
                        </a:rPr>
                        <a:t>Deli</a:t>
                      </a:r>
                      <a:r>
                        <a:rPr sz="900" spc="-100" dirty="0">
                          <a:latin typeface="Arial"/>
                          <a:cs typeface="Arial"/>
                        </a:rPr>
                        <a:t> </a:t>
                      </a:r>
                      <a:r>
                        <a:rPr sz="900" dirty="0">
                          <a:latin typeface="Arial"/>
                          <a:cs typeface="Arial"/>
                        </a:rPr>
                        <a:t>/</a:t>
                      </a:r>
                      <a:endParaRPr sz="900">
                        <a:latin typeface="Arial"/>
                        <a:cs typeface="Arial"/>
                      </a:endParaRPr>
                    </a:p>
                  </a:txBody>
                  <a:tcPr marL="0" marR="0" marT="82550" marB="0"/>
                </a:tc>
                <a:tc>
                  <a:txBody>
                    <a:bodyPr/>
                    <a:lstStyle/>
                    <a:p>
                      <a:pPr marR="101600" algn="r">
                        <a:lnSpc>
                          <a:spcPts val="1015"/>
                        </a:lnSpc>
                        <a:spcBef>
                          <a:spcPts val="650"/>
                        </a:spcBef>
                      </a:pPr>
                      <a:r>
                        <a:rPr sz="900" dirty="0">
                          <a:latin typeface="Arial"/>
                          <a:cs typeface="Arial"/>
                        </a:rPr>
                        <a:t>Mexican</a:t>
                      </a:r>
                      <a:endParaRPr sz="900">
                        <a:latin typeface="Arial"/>
                        <a:cs typeface="Arial"/>
                      </a:endParaRPr>
                    </a:p>
                  </a:txBody>
                  <a:tcPr marL="0" marR="0" marT="82550" marB="0"/>
                </a:tc>
                <a:tc>
                  <a:txBody>
                    <a:bodyPr/>
                    <a:lstStyle/>
                    <a:p>
                      <a:pPr marR="24130" algn="r">
                        <a:lnSpc>
                          <a:spcPts val="1015"/>
                        </a:lnSpc>
                        <a:spcBef>
                          <a:spcPts val="650"/>
                        </a:spcBef>
                      </a:pPr>
                      <a:r>
                        <a:rPr sz="900" dirty="0">
                          <a:latin typeface="Arial"/>
                          <a:cs typeface="Arial"/>
                        </a:rPr>
                        <a:t>Spanish</a:t>
                      </a:r>
                      <a:endParaRPr sz="900">
                        <a:latin typeface="Arial"/>
                        <a:cs typeface="Arial"/>
                      </a:endParaRPr>
                    </a:p>
                  </a:txBody>
                  <a:tcPr marL="0" marR="0" marT="82550" marB="0"/>
                </a:tc>
              </a:tr>
              <a:tr h="257175">
                <a:tc>
                  <a:txBody>
                    <a:bodyPr/>
                    <a:lstStyle/>
                    <a:p>
                      <a:pPr marR="60325" algn="r">
                        <a:lnSpc>
                          <a:spcPts val="1015"/>
                        </a:lnSpc>
                      </a:pPr>
                      <a:r>
                        <a:rPr sz="900" dirty="0">
                          <a:latin typeface="Arial"/>
                          <a:cs typeface="Arial"/>
                        </a:rPr>
                        <a:t>Bodega</a:t>
                      </a:r>
                      <a:endParaRPr sz="900">
                        <a:latin typeface="Arial"/>
                        <a:cs typeface="Arial"/>
                      </a:endParaRPr>
                    </a:p>
                  </a:txBody>
                  <a:tcPr marL="0" marR="0" marT="0" marB="0"/>
                </a:tc>
                <a:tc>
                  <a:txBody>
                    <a:bodyPr/>
                    <a:lstStyle/>
                    <a:p>
                      <a:pPr marR="101600" algn="r">
                        <a:lnSpc>
                          <a:spcPts val="1015"/>
                        </a:lnSpc>
                      </a:pPr>
                      <a:r>
                        <a:rPr sz="900" dirty="0">
                          <a:latin typeface="Arial"/>
                          <a:cs typeface="Arial"/>
                        </a:rPr>
                        <a:t>Restaurant</a:t>
                      </a:r>
                      <a:endParaRPr sz="900">
                        <a:latin typeface="Arial"/>
                        <a:cs typeface="Arial"/>
                      </a:endParaRPr>
                    </a:p>
                  </a:txBody>
                  <a:tcPr marL="0" marR="0" marT="0" marB="0"/>
                </a:tc>
                <a:tc>
                  <a:txBody>
                    <a:bodyPr/>
                    <a:lstStyle/>
                    <a:p>
                      <a:pPr marR="24130" algn="r">
                        <a:lnSpc>
                          <a:spcPts val="1015"/>
                        </a:lnSpc>
                      </a:pPr>
                      <a:r>
                        <a:rPr sz="900" dirty="0">
                          <a:latin typeface="Arial"/>
                          <a:cs typeface="Arial"/>
                        </a:rPr>
                        <a:t>Restaurant</a:t>
                      </a:r>
                      <a:endParaRPr sz="900">
                        <a:latin typeface="Arial"/>
                        <a:cs typeface="Arial"/>
                      </a:endParaRPr>
                    </a:p>
                  </a:txBody>
                  <a:tcPr marL="0" marR="0" marT="0" marB="0"/>
                </a:tc>
              </a:tr>
              <a:tr h="254347">
                <a:tc>
                  <a:txBody>
                    <a:bodyPr/>
                    <a:lstStyle/>
                    <a:p>
                      <a:pPr>
                        <a:lnSpc>
                          <a:spcPct val="100000"/>
                        </a:lnSpc>
                        <a:spcBef>
                          <a:spcPts val="45"/>
                        </a:spcBef>
                      </a:pPr>
                      <a:endParaRPr sz="750">
                        <a:latin typeface="Times New Roman"/>
                        <a:cs typeface="Times New Roman"/>
                      </a:endParaRPr>
                    </a:p>
                    <a:p>
                      <a:pPr marR="60325" algn="r">
                        <a:lnSpc>
                          <a:spcPts val="990"/>
                        </a:lnSpc>
                        <a:spcBef>
                          <a:spcPts val="5"/>
                        </a:spcBef>
                      </a:pPr>
                      <a:r>
                        <a:rPr sz="900" dirty="0">
                          <a:latin typeface="Arial"/>
                          <a:cs typeface="Arial"/>
                        </a:rPr>
                        <a:t>Laundromat</a:t>
                      </a:r>
                      <a:endParaRPr sz="900">
                        <a:latin typeface="Arial"/>
                        <a:cs typeface="Arial"/>
                      </a:endParaRPr>
                    </a:p>
                  </a:txBody>
                  <a:tcPr marL="0" marR="0" marT="5715" marB="0"/>
                </a:tc>
                <a:tc>
                  <a:txBody>
                    <a:bodyPr/>
                    <a:lstStyle/>
                    <a:p>
                      <a:pPr>
                        <a:lnSpc>
                          <a:spcPct val="100000"/>
                        </a:lnSpc>
                        <a:spcBef>
                          <a:spcPts val="45"/>
                        </a:spcBef>
                      </a:pPr>
                      <a:endParaRPr sz="750">
                        <a:latin typeface="Times New Roman"/>
                        <a:cs typeface="Times New Roman"/>
                      </a:endParaRPr>
                    </a:p>
                    <a:p>
                      <a:pPr marR="101600" algn="r">
                        <a:lnSpc>
                          <a:spcPts val="990"/>
                        </a:lnSpc>
                        <a:spcBef>
                          <a:spcPts val="5"/>
                        </a:spcBef>
                      </a:pPr>
                      <a:r>
                        <a:rPr sz="900" dirty="0">
                          <a:latin typeface="Arial"/>
                          <a:cs typeface="Arial"/>
                        </a:rPr>
                        <a:t>Burrito</a:t>
                      </a:r>
                      <a:r>
                        <a:rPr sz="900" spc="-100" dirty="0">
                          <a:latin typeface="Arial"/>
                          <a:cs typeface="Arial"/>
                        </a:rPr>
                        <a:t> </a:t>
                      </a:r>
                      <a:r>
                        <a:rPr sz="900" dirty="0">
                          <a:latin typeface="Arial"/>
                          <a:cs typeface="Arial"/>
                        </a:rPr>
                        <a:t>Place</a:t>
                      </a:r>
                      <a:endParaRPr sz="900">
                        <a:latin typeface="Arial"/>
                        <a:cs typeface="Arial"/>
                      </a:endParaRPr>
                    </a:p>
                  </a:txBody>
                  <a:tcPr marL="0" marR="0" marT="5715" marB="0"/>
                </a:tc>
                <a:tc>
                  <a:txBody>
                    <a:bodyPr/>
                    <a:lstStyle/>
                    <a:p>
                      <a:pPr>
                        <a:lnSpc>
                          <a:spcPct val="100000"/>
                        </a:lnSpc>
                        <a:spcBef>
                          <a:spcPts val="45"/>
                        </a:spcBef>
                      </a:pPr>
                      <a:endParaRPr sz="750">
                        <a:latin typeface="Times New Roman"/>
                        <a:cs typeface="Times New Roman"/>
                      </a:endParaRPr>
                    </a:p>
                    <a:p>
                      <a:pPr marR="24130" algn="r">
                        <a:lnSpc>
                          <a:spcPts val="990"/>
                        </a:lnSpc>
                        <a:spcBef>
                          <a:spcPts val="5"/>
                        </a:spcBef>
                      </a:pPr>
                      <a:r>
                        <a:rPr sz="900" dirty="0">
                          <a:latin typeface="Arial"/>
                          <a:cs typeface="Arial"/>
                        </a:rPr>
                        <a:t>Shoe</a:t>
                      </a:r>
                      <a:r>
                        <a:rPr sz="900" spc="-100" dirty="0">
                          <a:latin typeface="Arial"/>
                          <a:cs typeface="Arial"/>
                        </a:rPr>
                        <a:t> </a:t>
                      </a:r>
                      <a:r>
                        <a:rPr sz="900" dirty="0">
                          <a:latin typeface="Arial"/>
                          <a:cs typeface="Arial"/>
                        </a:rPr>
                        <a:t>Store</a:t>
                      </a:r>
                      <a:endParaRPr sz="900">
                        <a:latin typeface="Arial"/>
                        <a:cs typeface="Arial"/>
                      </a:endParaRPr>
                    </a:p>
                  </a:txBody>
                  <a:tcPr marL="0" marR="0" marT="5715" marB="0"/>
                </a:tc>
              </a:tr>
            </a:tbl>
          </a:graphicData>
        </a:graphic>
      </p:graphicFrame>
      <p:sp>
        <p:nvSpPr>
          <p:cNvPr id="65" name="object 65"/>
          <p:cNvSpPr txBox="1"/>
          <p:nvPr/>
        </p:nvSpPr>
        <p:spPr>
          <a:xfrm>
            <a:off x="1520774" y="4479957"/>
            <a:ext cx="1048385" cy="162560"/>
          </a:xfrm>
          <a:prstGeom prst="rect">
            <a:avLst/>
          </a:prstGeom>
        </p:spPr>
        <p:txBody>
          <a:bodyPr vert="horz" wrap="square" lIns="0" tIns="12700" rIns="0" bIns="0" rtlCol="0">
            <a:spAutoFit/>
          </a:bodyPr>
          <a:lstStyle/>
          <a:p>
            <a:pPr marL="12700">
              <a:lnSpc>
                <a:spcPct val="100000"/>
              </a:lnSpc>
              <a:spcBef>
                <a:spcPts val="100"/>
              </a:spcBef>
              <a:tabLst>
                <a:tab pos="367665" algn="l"/>
              </a:tabLst>
            </a:pPr>
            <a:r>
              <a:rPr sz="900" b="1" dirty="0">
                <a:latin typeface="Arial"/>
                <a:cs typeface="Arial"/>
              </a:rPr>
              <a:t>12	</a:t>
            </a:r>
            <a:r>
              <a:rPr sz="900" dirty="0">
                <a:latin typeface="Arial"/>
                <a:cs typeface="Arial"/>
              </a:rPr>
              <a:t>Bedford</a:t>
            </a:r>
            <a:r>
              <a:rPr sz="900" spc="-70" dirty="0">
                <a:latin typeface="Arial"/>
                <a:cs typeface="Arial"/>
              </a:rPr>
              <a:t> </a:t>
            </a:r>
            <a:r>
              <a:rPr sz="900" dirty="0">
                <a:latin typeface="Arial"/>
                <a:cs typeface="Arial"/>
              </a:rPr>
              <a:t>Park</a:t>
            </a:r>
            <a:endParaRPr sz="900">
              <a:latin typeface="Arial"/>
              <a:cs typeface="Arial"/>
            </a:endParaRPr>
          </a:p>
        </p:txBody>
      </p:sp>
      <p:sp>
        <p:nvSpPr>
          <p:cNvPr id="66" name="object 66"/>
          <p:cNvSpPr txBox="1"/>
          <p:nvPr/>
        </p:nvSpPr>
        <p:spPr>
          <a:xfrm>
            <a:off x="2660496" y="4413282"/>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67" name="object 67"/>
          <p:cNvSpPr txBox="1"/>
          <p:nvPr/>
        </p:nvSpPr>
        <p:spPr>
          <a:xfrm>
            <a:off x="3622673" y="4479957"/>
            <a:ext cx="299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Diner</a:t>
            </a:r>
            <a:endParaRPr sz="900">
              <a:latin typeface="Arial"/>
              <a:cs typeface="Arial"/>
            </a:endParaRPr>
          </a:p>
        </p:txBody>
      </p:sp>
      <p:sp>
        <p:nvSpPr>
          <p:cNvPr id="68" name="object 68"/>
          <p:cNvSpPr txBox="1"/>
          <p:nvPr/>
        </p:nvSpPr>
        <p:spPr>
          <a:xfrm>
            <a:off x="4070196" y="4479957"/>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69" name="object 69"/>
          <p:cNvSpPr txBox="1"/>
          <p:nvPr/>
        </p:nvSpPr>
        <p:spPr>
          <a:xfrm>
            <a:off x="1520774" y="4927632"/>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13</a:t>
            </a:r>
            <a:endParaRPr sz="900">
              <a:latin typeface="Arial"/>
              <a:cs typeface="Arial"/>
            </a:endParaRPr>
          </a:p>
        </p:txBody>
      </p:sp>
      <p:sp>
        <p:nvSpPr>
          <p:cNvPr id="70" name="object 70"/>
          <p:cNvSpPr txBox="1"/>
          <p:nvPr/>
        </p:nvSpPr>
        <p:spPr>
          <a:xfrm>
            <a:off x="2041524" y="4860957"/>
            <a:ext cx="527685" cy="295910"/>
          </a:xfrm>
          <a:prstGeom prst="rect">
            <a:avLst/>
          </a:prstGeom>
        </p:spPr>
        <p:txBody>
          <a:bodyPr vert="horz" wrap="square" lIns="0" tIns="20320" rIns="0" bIns="0" rtlCol="0">
            <a:spAutoFit/>
          </a:bodyPr>
          <a:lstStyle/>
          <a:p>
            <a:pPr marL="126364" marR="5080" indent="-114300">
              <a:lnSpc>
                <a:spcPts val="1050"/>
              </a:lnSpc>
              <a:spcBef>
                <a:spcPts val="160"/>
              </a:spcBef>
            </a:pPr>
            <a:r>
              <a:rPr sz="900" dirty="0">
                <a:latin typeface="Arial"/>
                <a:cs typeface="Arial"/>
              </a:rPr>
              <a:t>University  Heights</a:t>
            </a:r>
            <a:endParaRPr sz="900">
              <a:latin typeface="Arial"/>
              <a:cs typeface="Arial"/>
            </a:endParaRPr>
          </a:p>
        </p:txBody>
      </p:sp>
      <p:sp>
        <p:nvSpPr>
          <p:cNvPr id="71" name="object 71"/>
          <p:cNvSpPr txBox="1"/>
          <p:nvPr/>
        </p:nvSpPr>
        <p:spPr>
          <a:xfrm>
            <a:off x="2863798" y="4927632"/>
            <a:ext cx="3816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Bakery</a:t>
            </a:r>
            <a:endParaRPr sz="900">
              <a:latin typeface="Arial"/>
              <a:cs typeface="Arial"/>
            </a:endParaRPr>
          </a:p>
        </p:txBody>
      </p:sp>
      <p:sp>
        <p:nvSpPr>
          <p:cNvPr id="72" name="object 72"/>
          <p:cNvSpPr txBox="1"/>
          <p:nvPr/>
        </p:nvSpPr>
        <p:spPr>
          <a:xfrm>
            <a:off x="3609872" y="4860957"/>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73" name="object 73"/>
          <p:cNvSpPr txBox="1"/>
          <p:nvPr/>
        </p:nvSpPr>
        <p:spPr>
          <a:xfrm>
            <a:off x="4108296" y="4860957"/>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74" name="object 74"/>
          <p:cNvSpPr txBox="1"/>
          <p:nvPr/>
        </p:nvSpPr>
        <p:spPr>
          <a:xfrm>
            <a:off x="1520774" y="5375307"/>
            <a:ext cx="1048385" cy="162560"/>
          </a:xfrm>
          <a:prstGeom prst="rect">
            <a:avLst/>
          </a:prstGeom>
        </p:spPr>
        <p:txBody>
          <a:bodyPr vert="horz" wrap="square" lIns="0" tIns="12700" rIns="0" bIns="0" rtlCol="0">
            <a:spAutoFit/>
          </a:bodyPr>
          <a:lstStyle/>
          <a:p>
            <a:pPr marL="12700">
              <a:lnSpc>
                <a:spcPct val="100000"/>
              </a:lnSpc>
              <a:spcBef>
                <a:spcPts val="100"/>
              </a:spcBef>
              <a:tabLst>
                <a:tab pos="297815" algn="l"/>
              </a:tabLst>
            </a:pPr>
            <a:r>
              <a:rPr sz="900" b="1" dirty="0">
                <a:latin typeface="Arial"/>
                <a:cs typeface="Arial"/>
              </a:rPr>
              <a:t>14	</a:t>
            </a:r>
            <a:r>
              <a:rPr sz="900" dirty="0">
                <a:latin typeface="Arial"/>
                <a:cs typeface="Arial"/>
              </a:rPr>
              <a:t>Morris</a:t>
            </a:r>
            <a:r>
              <a:rPr sz="900" spc="-70" dirty="0">
                <a:latin typeface="Arial"/>
                <a:cs typeface="Arial"/>
              </a:rPr>
              <a:t> </a:t>
            </a:r>
            <a:r>
              <a:rPr sz="900" dirty="0">
                <a:latin typeface="Arial"/>
                <a:cs typeface="Arial"/>
              </a:rPr>
              <a:t>Heights</a:t>
            </a:r>
            <a:endParaRPr sz="900">
              <a:latin typeface="Arial"/>
              <a:cs typeface="Arial"/>
            </a:endParaRPr>
          </a:p>
        </p:txBody>
      </p:sp>
      <p:sp>
        <p:nvSpPr>
          <p:cNvPr id="75" name="object 75"/>
          <p:cNvSpPr txBox="1"/>
          <p:nvPr/>
        </p:nvSpPr>
        <p:spPr>
          <a:xfrm>
            <a:off x="2660496" y="5308632"/>
            <a:ext cx="584835" cy="295910"/>
          </a:xfrm>
          <a:prstGeom prst="rect">
            <a:avLst/>
          </a:prstGeom>
        </p:spPr>
        <p:txBody>
          <a:bodyPr vert="horz" wrap="square" lIns="0" tIns="20320" rIns="0" bIns="0" rtlCol="0">
            <a:spAutoFit/>
          </a:bodyPr>
          <a:lstStyle/>
          <a:p>
            <a:pPr marL="12700" marR="5080" indent="145415">
              <a:lnSpc>
                <a:spcPts val="1050"/>
              </a:lnSpc>
              <a:spcBef>
                <a:spcPts val="160"/>
              </a:spcBef>
            </a:pPr>
            <a:r>
              <a:rPr sz="900" dirty="0">
                <a:latin typeface="Arial"/>
                <a:cs typeface="Arial"/>
              </a:rPr>
              <a:t>Spanish  Restaurant</a:t>
            </a:r>
            <a:endParaRPr sz="900">
              <a:latin typeface="Arial"/>
              <a:cs typeface="Arial"/>
            </a:endParaRPr>
          </a:p>
        </p:txBody>
      </p:sp>
      <p:sp>
        <p:nvSpPr>
          <p:cNvPr id="76" name="object 76"/>
          <p:cNvSpPr txBox="1"/>
          <p:nvPr/>
        </p:nvSpPr>
        <p:spPr>
          <a:xfrm>
            <a:off x="3609872" y="5308632"/>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77" name="object 77"/>
          <p:cNvSpPr txBox="1"/>
          <p:nvPr/>
        </p:nvSpPr>
        <p:spPr>
          <a:xfrm>
            <a:off x="4114554" y="5308632"/>
            <a:ext cx="5784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Recreation</a:t>
            </a:r>
            <a:endParaRPr sz="900">
              <a:latin typeface="Arial"/>
              <a:cs typeface="Arial"/>
            </a:endParaRPr>
          </a:p>
          <a:p>
            <a:pPr marR="5080" algn="r">
              <a:lnSpc>
                <a:spcPts val="1065"/>
              </a:lnSpc>
            </a:pPr>
            <a:r>
              <a:rPr sz="900" dirty="0">
                <a:latin typeface="Arial"/>
                <a:cs typeface="Arial"/>
              </a:rPr>
              <a:t>Center</a:t>
            </a:r>
            <a:endParaRPr sz="900">
              <a:latin typeface="Arial"/>
              <a:cs typeface="Arial"/>
            </a:endParaRPr>
          </a:p>
        </p:txBody>
      </p:sp>
      <p:sp>
        <p:nvSpPr>
          <p:cNvPr id="78" name="object 78"/>
          <p:cNvSpPr txBox="1"/>
          <p:nvPr/>
        </p:nvSpPr>
        <p:spPr>
          <a:xfrm>
            <a:off x="4924322" y="5375307"/>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79" name="object 79"/>
          <p:cNvSpPr txBox="1"/>
          <p:nvPr/>
        </p:nvSpPr>
        <p:spPr>
          <a:xfrm>
            <a:off x="5835445" y="5308632"/>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80" name="object 80"/>
          <p:cNvSpPr txBox="1"/>
          <p:nvPr/>
        </p:nvSpPr>
        <p:spPr>
          <a:xfrm>
            <a:off x="6613524" y="5308632"/>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81" name="object 81"/>
          <p:cNvSpPr txBox="1"/>
          <p:nvPr/>
        </p:nvSpPr>
        <p:spPr>
          <a:xfrm>
            <a:off x="7156296" y="5375307"/>
            <a:ext cx="102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a:t>
            </a:r>
            <a:endParaRPr sz="900">
              <a:latin typeface="Arial"/>
              <a:cs typeface="Arial"/>
            </a:endParaRPr>
          </a:p>
        </p:txBody>
      </p:sp>
      <p:sp>
        <p:nvSpPr>
          <p:cNvPr id="82" name="object 82"/>
          <p:cNvSpPr txBox="1"/>
          <p:nvPr/>
        </p:nvSpPr>
        <p:spPr>
          <a:xfrm>
            <a:off x="1520774" y="5822982"/>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18</a:t>
            </a:r>
            <a:endParaRPr sz="900">
              <a:latin typeface="Arial"/>
              <a:cs typeface="Arial"/>
            </a:endParaRPr>
          </a:p>
        </p:txBody>
      </p:sp>
      <p:sp>
        <p:nvSpPr>
          <p:cNvPr id="83" name="object 83"/>
          <p:cNvSpPr txBox="1"/>
          <p:nvPr/>
        </p:nvSpPr>
        <p:spPr>
          <a:xfrm>
            <a:off x="1946125" y="5822982"/>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High</a:t>
            </a:r>
            <a:r>
              <a:rPr sz="900" spc="-75" dirty="0">
                <a:latin typeface="Arial"/>
                <a:cs typeface="Arial"/>
              </a:rPr>
              <a:t> </a:t>
            </a:r>
            <a:r>
              <a:rPr sz="900" dirty="0">
                <a:latin typeface="Arial"/>
                <a:cs typeface="Arial"/>
              </a:rPr>
              <a:t>Bridge</a:t>
            </a:r>
            <a:endParaRPr sz="900">
              <a:latin typeface="Arial"/>
              <a:cs typeface="Arial"/>
            </a:endParaRPr>
          </a:p>
        </p:txBody>
      </p:sp>
      <p:sp>
        <p:nvSpPr>
          <p:cNvPr id="84" name="object 84"/>
          <p:cNvSpPr txBox="1"/>
          <p:nvPr/>
        </p:nvSpPr>
        <p:spPr>
          <a:xfrm>
            <a:off x="2704997" y="5822982"/>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85" name="object 85"/>
          <p:cNvSpPr txBox="1"/>
          <p:nvPr/>
        </p:nvSpPr>
        <p:spPr>
          <a:xfrm>
            <a:off x="3609872" y="5756307"/>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86" name="object 86"/>
          <p:cNvSpPr txBox="1"/>
          <p:nvPr/>
        </p:nvSpPr>
        <p:spPr>
          <a:xfrm>
            <a:off x="4082845" y="5822982"/>
            <a:ext cx="610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Bus</a:t>
            </a:r>
            <a:r>
              <a:rPr sz="900" spc="-75" dirty="0">
                <a:latin typeface="Arial"/>
                <a:cs typeface="Arial"/>
              </a:rPr>
              <a:t> </a:t>
            </a:r>
            <a:r>
              <a:rPr sz="900" dirty="0">
                <a:latin typeface="Arial"/>
                <a:cs typeface="Arial"/>
              </a:rPr>
              <a:t>Station</a:t>
            </a:r>
            <a:endParaRPr sz="900">
              <a:latin typeface="Arial"/>
              <a:cs typeface="Arial"/>
            </a:endParaRPr>
          </a:p>
        </p:txBody>
      </p:sp>
      <p:sp>
        <p:nvSpPr>
          <p:cNvPr id="87" name="object 87"/>
          <p:cNvSpPr txBox="1"/>
          <p:nvPr/>
        </p:nvSpPr>
        <p:spPr>
          <a:xfrm>
            <a:off x="4784571" y="5822982"/>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88" name="object 88"/>
          <p:cNvSpPr txBox="1"/>
          <p:nvPr/>
        </p:nvSpPr>
        <p:spPr>
          <a:xfrm>
            <a:off x="5670396" y="5689632"/>
            <a:ext cx="584835" cy="429259"/>
          </a:xfrm>
          <a:prstGeom prst="rect">
            <a:avLst/>
          </a:prstGeom>
        </p:spPr>
        <p:txBody>
          <a:bodyPr vert="horz" wrap="square" lIns="0" tIns="20320" rIns="0" bIns="0" rtlCol="0">
            <a:spAutoFit/>
          </a:bodyPr>
          <a:lstStyle/>
          <a:p>
            <a:pPr marL="12700" marR="5080" indent="311150" algn="r">
              <a:lnSpc>
                <a:spcPts val="1050"/>
              </a:lnSpc>
              <a:spcBef>
                <a:spcPts val="160"/>
              </a:spcBef>
            </a:pPr>
            <a:r>
              <a:rPr sz="900" dirty="0">
                <a:latin typeface="Arial"/>
                <a:cs typeface="Arial"/>
              </a:rPr>
              <a:t>Latin  American  Restaurant</a:t>
            </a:r>
            <a:endParaRPr sz="900">
              <a:latin typeface="Arial"/>
              <a:cs typeface="Arial"/>
            </a:endParaRPr>
          </a:p>
        </p:txBody>
      </p:sp>
      <p:sp>
        <p:nvSpPr>
          <p:cNvPr id="89" name="object 89"/>
          <p:cNvSpPr txBox="1"/>
          <p:nvPr/>
        </p:nvSpPr>
        <p:spPr>
          <a:xfrm>
            <a:off x="6460971" y="5756307"/>
            <a:ext cx="584835" cy="295910"/>
          </a:xfrm>
          <a:prstGeom prst="rect">
            <a:avLst/>
          </a:prstGeom>
        </p:spPr>
        <p:txBody>
          <a:bodyPr vert="horz" wrap="square" lIns="0" tIns="20320" rIns="0" bIns="0" rtlCol="0">
            <a:spAutoFit/>
          </a:bodyPr>
          <a:lstStyle/>
          <a:p>
            <a:pPr marL="12700" marR="5080" indent="132715">
              <a:lnSpc>
                <a:spcPts val="1050"/>
              </a:lnSpc>
              <a:spcBef>
                <a:spcPts val="160"/>
              </a:spcBef>
            </a:pPr>
            <a:r>
              <a:rPr sz="900" dirty="0">
                <a:latin typeface="Arial"/>
                <a:cs typeface="Arial"/>
              </a:rPr>
              <a:t>Seafood  Restaurant</a:t>
            </a:r>
            <a:endParaRPr sz="900">
              <a:latin typeface="Arial"/>
              <a:cs typeface="Arial"/>
            </a:endParaRPr>
          </a:p>
        </p:txBody>
      </p:sp>
      <p:sp>
        <p:nvSpPr>
          <p:cNvPr id="90" name="object 90"/>
          <p:cNvSpPr txBox="1"/>
          <p:nvPr/>
        </p:nvSpPr>
        <p:spPr>
          <a:xfrm>
            <a:off x="1520774" y="6337332"/>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19</a:t>
            </a:r>
            <a:endParaRPr sz="900">
              <a:latin typeface="Arial"/>
              <a:cs typeface="Arial"/>
            </a:endParaRPr>
          </a:p>
        </p:txBody>
      </p:sp>
      <p:sp>
        <p:nvSpPr>
          <p:cNvPr id="91" name="object 91"/>
          <p:cNvSpPr txBox="1"/>
          <p:nvPr/>
        </p:nvSpPr>
        <p:spPr>
          <a:xfrm>
            <a:off x="2136774" y="6337332"/>
            <a:ext cx="43243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Melrose</a:t>
            </a:r>
            <a:endParaRPr sz="900">
              <a:latin typeface="Arial"/>
              <a:cs typeface="Arial"/>
            </a:endParaRPr>
          </a:p>
        </p:txBody>
      </p:sp>
      <p:sp>
        <p:nvSpPr>
          <p:cNvPr id="92" name="object 92"/>
          <p:cNvSpPr txBox="1"/>
          <p:nvPr/>
        </p:nvSpPr>
        <p:spPr>
          <a:xfrm>
            <a:off x="2933597" y="6270657"/>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93" name="object 93"/>
          <p:cNvSpPr txBox="1"/>
          <p:nvPr/>
        </p:nvSpPr>
        <p:spPr>
          <a:xfrm>
            <a:off x="3381272" y="6337332"/>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94" name="object 94"/>
          <p:cNvSpPr txBox="1"/>
          <p:nvPr/>
        </p:nvSpPr>
        <p:spPr>
          <a:xfrm>
            <a:off x="4298948" y="6203982"/>
            <a:ext cx="394335" cy="429259"/>
          </a:xfrm>
          <a:prstGeom prst="rect">
            <a:avLst/>
          </a:prstGeom>
        </p:spPr>
        <p:txBody>
          <a:bodyPr vert="horz" wrap="square" lIns="0" tIns="20320" rIns="0" bIns="0" rtlCol="0">
            <a:spAutoFit/>
          </a:bodyPr>
          <a:lstStyle/>
          <a:p>
            <a:pPr marL="12700" marR="5080" indent="63500" algn="just">
              <a:lnSpc>
                <a:spcPts val="1050"/>
              </a:lnSpc>
              <a:spcBef>
                <a:spcPts val="160"/>
              </a:spcBef>
            </a:pPr>
            <a:r>
              <a:rPr sz="900" dirty="0">
                <a:latin typeface="Arial"/>
                <a:cs typeface="Arial"/>
              </a:rPr>
              <a:t>Gym</a:t>
            </a:r>
            <a:r>
              <a:rPr sz="900" spc="-95" dirty="0">
                <a:latin typeface="Arial"/>
                <a:cs typeface="Arial"/>
              </a:rPr>
              <a:t> </a:t>
            </a:r>
            <a:r>
              <a:rPr sz="900" dirty="0">
                <a:latin typeface="Arial"/>
                <a:cs typeface="Arial"/>
              </a:rPr>
              <a:t>/  Fitness  Center</a:t>
            </a:r>
            <a:endParaRPr sz="900">
              <a:latin typeface="Arial"/>
              <a:cs typeface="Arial"/>
            </a:endParaRPr>
          </a:p>
        </p:txBody>
      </p:sp>
      <p:sp>
        <p:nvSpPr>
          <p:cNvPr id="95" name="object 95"/>
          <p:cNvSpPr txBox="1"/>
          <p:nvPr/>
        </p:nvSpPr>
        <p:spPr>
          <a:xfrm>
            <a:off x="4943229" y="6270657"/>
            <a:ext cx="5213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Sandwich</a:t>
            </a:r>
            <a:endParaRPr sz="900">
              <a:latin typeface="Arial"/>
              <a:cs typeface="Arial"/>
            </a:endParaRPr>
          </a:p>
          <a:p>
            <a:pPr marR="5080" algn="r">
              <a:lnSpc>
                <a:spcPts val="1065"/>
              </a:lnSpc>
            </a:pPr>
            <a:r>
              <a:rPr sz="900" dirty="0">
                <a:latin typeface="Arial"/>
                <a:cs typeface="Arial"/>
              </a:rPr>
              <a:t>Place</a:t>
            </a:r>
            <a:endParaRPr sz="900">
              <a:latin typeface="Arial"/>
              <a:cs typeface="Arial"/>
            </a:endParaRPr>
          </a:p>
        </p:txBody>
      </p:sp>
      <p:sp>
        <p:nvSpPr>
          <p:cNvPr id="96" name="object 96"/>
          <p:cNvSpPr txBox="1"/>
          <p:nvPr/>
        </p:nvSpPr>
        <p:spPr>
          <a:xfrm>
            <a:off x="5784696" y="6270657"/>
            <a:ext cx="4705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Discount</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97" name="object 97"/>
          <p:cNvSpPr txBox="1"/>
          <p:nvPr/>
        </p:nvSpPr>
        <p:spPr>
          <a:xfrm>
            <a:off x="6613524" y="6270657"/>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98" name="object 98"/>
          <p:cNvSpPr txBox="1"/>
          <p:nvPr/>
        </p:nvSpPr>
        <p:spPr>
          <a:xfrm>
            <a:off x="1520774" y="6851682"/>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20</a:t>
            </a:r>
            <a:endParaRPr sz="900">
              <a:latin typeface="Arial"/>
              <a:cs typeface="Arial"/>
            </a:endParaRPr>
          </a:p>
        </p:txBody>
      </p:sp>
      <p:sp>
        <p:nvSpPr>
          <p:cNvPr id="99" name="object 99"/>
          <p:cNvSpPr txBox="1"/>
          <p:nvPr/>
        </p:nvSpPr>
        <p:spPr>
          <a:xfrm>
            <a:off x="1958775" y="6851682"/>
            <a:ext cx="610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Mott</a:t>
            </a:r>
            <a:r>
              <a:rPr sz="900" spc="-75" dirty="0">
                <a:latin typeface="Arial"/>
                <a:cs typeface="Arial"/>
              </a:rPr>
              <a:t> </a:t>
            </a:r>
            <a:r>
              <a:rPr sz="900" dirty="0">
                <a:latin typeface="Arial"/>
                <a:cs typeface="Arial"/>
              </a:rPr>
              <a:t>Haven</a:t>
            </a:r>
            <a:endParaRPr sz="900">
              <a:latin typeface="Arial"/>
              <a:cs typeface="Arial"/>
            </a:endParaRPr>
          </a:p>
        </p:txBody>
      </p:sp>
      <p:sp>
        <p:nvSpPr>
          <p:cNvPr id="100" name="object 100"/>
          <p:cNvSpPr txBox="1"/>
          <p:nvPr/>
        </p:nvSpPr>
        <p:spPr>
          <a:xfrm>
            <a:off x="2933597" y="6785007"/>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101" name="object 101"/>
          <p:cNvSpPr txBox="1"/>
          <p:nvPr/>
        </p:nvSpPr>
        <p:spPr>
          <a:xfrm>
            <a:off x="3336771" y="6785007"/>
            <a:ext cx="584835" cy="295910"/>
          </a:xfrm>
          <a:prstGeom prst="rect">
            <a:avLst/>
          </a:prstGeom>
        </p:spPr>
        <p:txBody>
          <a:bodyPr vert="horz" wrap="square" lIns="0" tIns="20320" rIns="0" bIns="0" rtlCol="0">
            <a:spAutoFit/>
          </a:bodyPr>
          <a:lstStyle/>
          <a:p>
            <a:pPr marL="12700" marR="5080" indent="145415">
              <a:lnSpc>
                <a:spcPts val="1050"/>
              </a:lnSpc>
              <a:spcBef>
                <a:spcPts val="160"/>
              </a:spcBef>
            </a:pPr>
            <a:r>
              <a:rPr sz="900" dirty="0">
                <a:latin typeface="Arial"/>
                <a:cs typeface="Arial"/>
              </a:rPr>
              <a:t>Spanish  Restaurant</a:t>
            </a:r>
            <a:endParaRPr sz="900">
              <a:latin typeface="Arial"/>
              <a:cs typeface="Arial"/>
            </a:endParaRPr>
          </a:p>
        </p:txBody>
      </p:sp>
      <p:sp>
        <p:nvSpPr>
          <p:cNvPr id="102" name="object 102"/>
          <p:cNvSpPr txBox="1"/>
          <p:nvPr/>
        </p:nvSpPr>
        <p:spPr>
          <a:xfrm>
            <a:off x="4063652" y="6851682"/>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Donut</a:t>
            </a:r>
            <a:r>
              <a:rPr sz="900" spc="-75" dirty="0">
                <a:latin typeface="Arial"/>
                <a:cs typeface="Arial"/>
              </a:rPr>
              <a:t> </a:t>
            </a:r>
            <a:r>
              <a:rPr sz="900" dirty="0">
                <a:latin typeface="Arial"/>
                <a:cs typeface="Arial"/>
              </a:rPr>
              <a:t>Shop</a:t>
            </a:r>
            <a:endParaRPr sz="900">
              <a:latin typeface="Arial"/>
              <a:cs typeface="Arial"/>
            </a:endParaRPr>
          </a:p>
        </p:txBody>
      </p:sp>
      <p:sp>
        <p:nvSpPr>
          <p:cNvPr id="103" name="object 103"/>
          <p:cNvSpPr txBox="1"/>
          <p:nvPr/>
        </p:nvSpPr>
        <p:spPr>
          <a:xfrm>
            <a:off x="4879821" y="6718332"/>
            <a:ext cx="584835" cy="429259"/>
          </a:xfrm>
          <a:prstGeom prst="rect">
            <a:avLst/>
          </a:prstGeom>
        </p:spPr>
        <p:txBody>
          <a:bodyPr vert="horz" wrap="square" lIns="0" tIns="20320" rIns="0" bIns="0" rtlCol="0">
            <a:spAutoFit/>
          </a:bodyPr>
          <a:lstStyle/>
          <a:p>
            <a:pPr marL="12700" marR="5080" indent="311150" algn="r">
              <a:lnSpc>
                <a:spcPts val="1050"/>
              </a:lnSpc>
              <a:spcBef>
                <a:spcPts val="160"/>
              </a:spcBef>
            </a:pPr>
            <a:r>
              <a:rPr sz="900" dirty="0">
                <a:latin typeface="Arial"/>
                <a:cs typeface="Arial"/>
              </a:rPr>
              <a:t>Latin  American  Restaurant</a:t>
            </a:r>
            <a:endParaRPr sz="900">
              <a:latin typeface="Arial"/>
              <a:cs typeface="Arial"/>
            </a:endParaRPr>
          </a:p>
        </p:txBody>
      </p:sp>
      <p:sp>
        <p:nvSpPr>
          <p:cNvPr id="104" name="object 104"/>
          <p:cNvSpPr txBox="1"/>
          <p:nvPr/>
        </p:nvSpPr>
        <p:spPr>
          <a:xfrm>
            <a:off x="5613246" y="6851682"/>
            <a:ext cx="6419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Burger</a:t>
            </a:r>
            <a:r>
              <a:rPr sz="900" spc="-75" dirty="0">
                <a:latin typeface="Arial"/>
                <a:cs typeface="Arial"/>
              </a:rPr>
              <a:t> </a:t>
            </a:r>
            <a:r>
              <a:rPr sz="900" dirty="0">
                <a:latin typeface="Arial"/>
                <a:cs typeface="Arial"/>
              </a:rPr>
              <a:t>Joint</a:t>
            </a:r>
            <a:endParaRPr sz="900">
              <a:latin typeface="Arial"/>
              <a:cs typeface="Arial"/>
            </a:endParaRPr>
          </a:p>
        </p:txBody>
      </p:sp>
      <p:sp>
        <p:nvSpPr>
          <p:cNvPr id="105" name="object 105"/>
          <p:cNvSpPr txBox="1"/>
          <p:nvPr/>
        </p:nvSpPr>
        <p:spPr>
          <a:xfrm>
            <a:off x="6619772" y="6785007"/>
            <a:ext cx="426084" cy="295910"/>
          </a:xfrm>
          <a:prstGeom prst="rect">
            <a:avLst/>
          </a:prstGeom>
        </p:spPr>
        <p:txBody>
          <a:bodyPr vert="horz" wrap="square" lIns="0" tIns="20320" rIns="0" bIns="0" rtlCol="0">
            <a:spAutoFit/>
          </a:bodyPr>
          <a:lstStyle/>
          <a:p>
            <a:pPr marL="57150" marR="5080" indent="-45085">
              <a:lnSpc>
                <a:spcPts val="1050"/>
              </a:lnSpc>
              <a:spcBef>
                <a:spcPts val="160"/>
              </a:spcBef>
            </a:pPr>
            <a:r>
              <a:rPr sz="900" dirty="0">
                <a:latin typeface="Arial"/>
                <a:cs typeface="Arial"/>
              </a:rPr>
              <a:t>Storage  Facility</a:t>
            </a:r>
            <a:endParaRPr sz="900">
              <a:latin typeface="Arial"/>
              <a:cs typeface="Arial"/>
            </a:endParaRPr>
          </a:p>
        </p:txBody>
      </p:sp>
      <p:sp>
        <p:nvSpPr>
          <p:cNvPr id="106" name="object 106"/>
          <p:cNvSpPr txBox="1"/>
          <p:nvPr/>
        </p:nvSpPr>
        <p:spPr>
          <a:xfrm>
            <a:off x="1520774" y="7366032"/>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21</a:t>
            </a:r>
            <a:endParaRPr sz="900">
              <a:latin typeface="Arial"/>
              <a:cs typeface="Arial"/>
            </a:endParaRPr>
          </a:p>
        </p:txBody>
      </p:sp>
      <p:sp>
        <p:nvSpPr>
          <p:cNvPr id="107" name="object 107"/>
          <p:cNvSpPr txBox="1"/>
          <p:nvPr/>
        </p:nvSpPr>
        <p:spPr>
          <a:xfrm>
            <a:off x="1984522" y="7366032"/>
            <a:ext cx="5848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Port</a:t>
            </a:r>
            <a:r>
              <a:rPr sz="900" spc="-75" dirty="0">
                <a:latin typeface="Arial"/>
                <a:cs typeface="Arial"/>
              </a:rPr>
              <a:t> </a:t>
            </a:r>
            <a:r>
              <a:rPr sz="900" dirty="0">
                <a:latin typeface="Arial"/>
                <a:cs typeface="Arial"/>
              </a:rPr>
              <a:t>Morris</a:t>
            </a:r>
            <a:endParaRPr sz="900">
              <a:latin typeface="Arial"/>
              <a:cs typeface="Arial"/>
            </a:endParaRPr>
          </a:p>
        </p:txBody>
      </p:sp>
      <p:sp>
        <p:nvSpPr>
          <p:cNvPr id="108" name="object 108"/>
          <p:cNvSpPr txBox="1"/>
          <p:nvPr/>
        </p:nvSpPr>
        <p:spPr>
          <a:xfrm>
            <a:off x="2736849" y="7232682"/>
            <a:ext cx="508634" cy="295910"/>
          </a:xfrm>
          <a:prstGeom prst="rect">
            <a:avLst/>
          </a:prstGeom>
        </p:spPr>
        <p:txBody>
          <a:bodyPr vert="horz" wrap="square" lIns="0" tIns="20320" rIns="0" bIns="0" rtlCol="0">
            <a:spAutoFit/>
          </a:bodyPr>
          <a:lstStyle/>
          <a:p>
            <a:pPr marL="12700" marR="5080" indent="234315">
              <a:lnSpc>
                <a:spcPts val="1050"/>
              </a:lnSpc>
              <a:spcBef>
                <a:spcPts val="160"/>
              </a:spcBef>
            </a:pPr>
            <a:r>
              <a:rPr sz="900" dirty="0">
                <a:latin typeface="Arial"/>
                <a:cs typeface="Arial"/>
              </a:rPr>
              <a:t>Latin  American</a:t>
            </a:r>
            <a:endParaRPr sz="900">
              <a:latin typeface="Arial"/>
              <a:cs typeface="Arial"/>
            </a:endParaRPr>
          </a:p>
        </p:txBody>
      </p:sp>
      <p:sp>
        <p:nvSpPr>
          <p:cNvPr id="109" name="object 109"/>
          <p:cNvSpPr txBox="1"/>
          <p:nvPr/>
        </p:nvSpPr>
        <p:spPr>
          <a:xfrm>
            <a:off x="3375023" y="7232682"/>
            <a:ext cx="54673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Furniture</a:t>
            </a:r>
            <a:r>
              <a:rPr sz="900" spc="-100" dirty="0">
                <a:latin typeface="Arial"/>
                <a:cs typeface="Arial"/>
              </a:rPr>
              <a:t> </a:t>
            </a:r>
            <a:r>
              <a:rPr sz="900" dirty="0">
                <a:latin typeface="Arial"/>
                <a:cs typeface="Arial"/>
              </a:rPr>
              <a:t>/</a:t>
            </a:r>
            <a:endParaRPr sz="900">
              <a:latin typeface="Arial"/>
              <a:cs typeface="Arial"/>
            </a:endParaRPr>
          </a:p>
          <a:p>
            <a:pPr marR="5080" algn="r">
              <a:lnSpc>
                <a:spcPts val="1065"/>
              </a:lnSpc>
            </a:pPr>
            <a:r>
              <a:rPr sz="900" dirty="0">
                <a:latin typeface="Arial"/>
                <a:cs typeface="Arial"/>
              </a:rPr>
              <a:t>Home</a:t>
            </a:r>
            <a:endParaRPr sz="900">
              <a:latin typeface="Arial"/>
              <a:cs typeface="Arial"/>
            </a:endParaRPr>
          </a:p>
        </p:txBody>
      </p:sp>
      <p:sp>
        <p:nvSpPr>
          <p:cNvPr id="110" name="object 110"/>
          <p:cNvSpPr txBox="1"/>
          <p:nvPr/>
        </p:nvSpPr>
        <p:spPr>
          <a:xfrm>
            <a:off x="4216195" y="7299357"/>
            <a:ext cx="47688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Cupcake</a:t>
            </a:r>
            <a:endParaRPr sz="900">
              <a:latin typeface="Arial"/>
              <a:cs typeface="Arial"/>
            </a:endParaRPr>
          </a:p>
          <a:p>
            <a:pPr marR="5080" algn="r">
              <a:lnSpc>
                <a:spcPts val="1065"/>
              </a:lnSpc>
            </a:pPr>
            <a:r>
              <a:rPr sz="900" dirty="0">
                <a:latin typeface="Arial"/>
                <a:cs typeface="Arial"/>
              </a:rPr>
              <a:t>Shop</a:t>
            </a:r>
            <a:endParaRPr sz="900">
              <a:latin typeface="Arial"/>
              <a:cs typeface="Arial"/>
            </a:endParaRPr>
          </a:p>
        </p:txBody>
      </p:sp>
      <p:graphicFrame>
        <p:nvGraphicFramePr>
          <p:cNvPr id="111" name="object 111"/>
          <p:cNvGraphicFramePr>
            <a:graphicFrameLocks noGrp="1"/>
          </p:cNvGraphicFramePr>
          <p:nvPr/>
        </p:nvGraphicFramePr>
        <p:xfrm>
          <a:off x="2641446" y="7522909"/>
          <a:ext cx="2070735" cy="1023042"/>
        </p:xfrm>
        <a:graphic>
          <a:graphicData uri="http://schemas.openxmlformats.org/drawingml/2006/table">
            <a:tbl>
              <a:tblPr firstRow="1" bandRow="1">
                <a:tableStyleId>{2D5ABB26-0587-4C30-8999-92F81FD0307C}</a:tableStyleId>
              </a:tblPr>
              <a:tblGrid>
                <a:gridCol w="732155"/>
                <a:gridCol w="641350"/>
                <a:gridCol w="697230"/>
              </a:tblGrid>
              <a:tr h="221009">
                <a:tc>
                  <a:txBody>
                    <a:bodyPr/>
                    <a:lstStyle/>
                    <a:p>
                      <a:pPr marR="133350" algn="r">
                        <a:lnSpc>
                          <a:spcPts val="994"/>
                        </a:lnSpc>
                      </a:pPr>
                      <a:r>
                        <a:rPr sz="900" dirty="0">
                          <a:latin typeface="Arial"/>
                          <a:cs typeface="Arial"/>
                        </a:rPr>
                        <a:t>Restaurant</a:t>
                      </a:r>
                      <a:endParaRPr sz="900">
                        <a:latin typeface="Arial"/>
                        <a:cs typeface="Arial"/>
                      </a:endParaRPr>
                    </a:p>
                  </a:txBody>
                  <a:tcPr marL="0" marR="0" marT="0" marB="0"/>
                </a:tc>
                <a:tc>
                  <a:txBody>
                    <a:bodyPr/>
                    <a:lstStyle/>
                    <a:p>
                      <a:pPr marR="98425" algn="r">
                        <a:lnSpc>
                          <a:spcPts val="994"/>
                        </a:lnSpc>
                      </a:pPr>
                      <a:r>
                        <a:rPr sz="900" dirty="0">
                          <a:latin typeface="Arial"/>
                          <a:cs typeface="Arial"/>
                        </a:rPr>
                        <a:t>Store</a:t>
                      </a:r>
                      <a:endParaRPr sz="900">
                        <a:latin typeface="Arial"/>
                        <a:cs typeface="Arial"/>
                      </a:endParaRPr>
                    </a:p>
                  </a:txBody>
                  <a:tcPr marL="0" marR="0" marT="0" marB="0"/>
                </a:tc>
                <a:tc>
                  <a:txBody>
                    <a:bodyPr/>
                    <a:lstStyle/>
                    <a:p>
                      <a:pPr>
                        <a:lnSpc>
                          <a:spcPct val="100000"/>
                        </a:lnSpc>
                      </a:pPr>
                      <a:endParaRPr sz="800">
                        <a:latin typeface="Times New Roman"/>
                        <a:cs typeface="Times New Roman"/>
                      </a:endParaRPr>
                    </a:p>
                  </a:txBody>
                  <a:tcPr marL="0" marR="0" marT="0" marB="0"/>
                </a:tc>
              </a:tr>
              <a:tr h="223837">
                <a:tc>
                  <a:txBody>
                    <a:bodyPr/>
                    <a:lstStyle/>
                    <a:p>
                      <a:pPr marR="133350" algn="r">
                        <a:lnSpc>
                          <a:spcPts val="1015"/>
                        </a:lnSpc>
                        <a:spcBef>
                          <a:spcPts val="650"/>
                        </a:spcBef>
                      </a:pPr>
                      <a:r>
                        <a:rPr sz="900" dirty="0">
                          <a:latin typeface="Arial"/>
                          <a:cs typeface="Arial"/>
                        </a:rPr>
                        <a:t>Fast</a:t>
                      </a:r>
                      <a:r>
                        <a:rPr sz="900" spc="-100" dirty="0">
                          <a:latin typeface="Arial"/>
                          <a:cs typeface="Arial"/>
                        </a:rPr>
                        <a:t> </a:t>
                      </a:r>
                      <a:r>
                        <a:rPr sz="900" dirty="0">
                          <a:latin typeface="Arial"/>
                          <a:cs typeface="Arial"/>
                        </a:rPr>
                        <a:t>Food</a:t>
                      </a:r>
                      <a:endParaRPr sz="900">
                        <a:latin typeface="Arial"/>
                        <a:cs typeface="Arial"/>
                      </a:endParaRPr>
                    </a:p>
                  </a:txBody>
                  <a:tcPr marL="0" marR="0" marT="82550" marB="0"/>
                </a:tc>
                <a:tc>
                  <a:txBody>
                    <a:bodyPr/>
                    <a:lstStyle/>
                    <a:p>
                      <a:pPr marR="98425" algn="r">
                        <a:lnSpc>
                          <a:spcPts val="1015"/>
                        </a:lnSpc>
                        <a:spcBef>
                          <a:spcPts val="650"/>
                        </a:spcBef>
                      </a:pPr>
                      <a:r>
                        <a:rPr sz="900" dirty="0">
                          <a:latin typeface="Arial"/>
                          <a:cs typeface="Arial"/>
                        </a:rPr>
                        <a:t>Deli</a:t>
                      </a:r>
                      <a:r>
                        <a:rPr sz="900" spc="-100" dirty="0">
                          <a:latin typeface="Arial"/>
                          <a:cs typeface="Arial"/>
                        </a:rPr>
                        <a:t> </a:t>
                      </a:r>
                      <a:r>
                        <a:rPr sz="900" dirty="0">
                          <a:latin typeface="Arial"/>
                          <a:cs typeface="Arial"/>
                        </a:rPr>
                        <a:t>/</a:t>
                      </a:r>
                      <a:endParaRPr sz="900">
                        <a:latin typeface="Arial"/>
                        <a:cs typeface="Arial"/>
                      </a:endParaRPr>
                    </a:p>
                  </a:txBody>
                  <a:tcPr marL="0" marR="0" marT="82550" marB="0"/>
                </a:tc>
                <a:tc>
                  <a:txBody>
                    <a:bodyPr/>
                    <a:lstStyle/>
                    <a:p>
                      <a:pPr marR="24130" algn="r">
                        <a:lnSpc>
                          <a:spcPts val="1015"/>
                        </a:lnSpc>
                        <a:spcBef>
                          <a:spcPts val="650"/>
                        </a:spcBef>
                      </a:pPr>
                      <a:r>
                        <a:rPr sz="900" dirty="0">
                          <a:latin typeface="Arial"/>
                          <a:cs typeface="Arial"/>
                        </a:rPr>
                        <a:t>Sandwich</a:t>
                      </a:r>
                      <a:endParaRPr sz="900">
                        <a:latin typeface="Arial"/>
                        <a:cs typeface="Arial"/>
                      </a:endParaRPr>
                    </a:p>
                  </a:txBody>
                  <a:tcPr marL="0" marR="0" marT="82550" marB="0"/>
                </a:tc>
              </a:tr>
              <a:tr h="223837">
                <a:tc>
                  <a:txBody>
                    <a:bodyPr/>
                    <a:lstStyle/>
                    <a:p>
                      <a:pPr marR="133350" algn="r">
                        <a:lnSpc>
                          <a:spcPts val="1015"/>
                        </a:lnSpc>
                      </a:pPr>
                      <a:r>
                        <a:rPr sz="900" dirty="0">
                          <a:latin typeface="Arial"/>
                          <a:cs typeface="Arial"/>
                        </a:rPr>
                        <a:t>Restaurant</a:t>
                      </a:r>
                      <a:endParaRPr sz="900">
                        <a:latin typeface="Arial"/>
                        <a:cs typeface="Arial"/>
                      </a:endParaRPr>
                    </a:p>
                  </a:txBody>
                  <a:tcPr marL="0" marR="0" marT="0" marB="0"/>
                </a:tc>
                <a:tc>
                  <a:txBody>
                    <a:bodyPr/>
                    <a:lstStyle/>
                    <a:p>
                      <a:pPr marR="98425" algn="r">
                        <a:lnSpc>
                          <a:spcPts val="1015"/>
                        </a:lnSpc>
                      </a:pPr>
                      <a:r>
                        <a:rPr sz="900" dirty="0">
                          <a:latin typeface="Arial"/>
                          <a:cs typeface="Arial"/>
                        </a:rPr>
                        <a:t>Bodega</a:t>
                      </a:r>
                      <a:endParaRPr sz="900">
                        <a:latin typeface="Arial"/>
                        <a:cs typeface="Arial"/>
                      </a:endParaRPr>
                    </a:p>
                  </a:txBody>
                  <a:tcPr marL="0" marR="0" marT="0" marB="0"/>
                </a:tc>
                <a:tc>
                  <a:txBody>
                    <a:bodyPr/>
                    <a:lstStyle/>
                    <a:p>
                      <a:pPr marR="24130" algn="r">
                        <a:lnSpc>
                          <a:spcPts val="1015"/>
                        </a:lnSpc>
                      </a:pPr>
                      <a:r>
                        <a:rPr sz="900" dirty="0">
                          <a:latin typeface="Arial"/>
                          <a:cs typeface="Arial"/>
                        </a:rPr>
                        <a:t>Place</a:t>
                      </a:r>
                      <a:endParaRPr sz="900">
                        <a:latin typeface="Arial"/>
                        <a:cs typeface="Arial"/>
                      </a:endParaRPr>
                    </a:p>
                  </a:txBody>
                  <a:tcPr marL="0" marR="0" marT="0" marB="0"/>
                </a:tc>
              </a:tr>
              <a:tr h="223837">
                <a:tc>
                  <a:txBody>
                    <a:bodyPr/>
                    <a:lstStyle/>
                    <a:p>
                      <a:pPr marR="133350" algn="r">
                        <a:lnSpc>
                          <a:spcPts val="1015"/>
                        </a:lnSpc>
                        <a:spcBef>
                          <a:spcPts val="650"/>
                        </a:spcBef>
                      </a:pPr>
                      <a:r>
                        <a:rPr sz="900" dirty="0">
                          <a:latin typeface="Arial"/>
                          <a:cs typeface="Arial"/>
                        </a:rPr>
                        <a:t>Discount</a:t>
                      </a:r>
                      <a:endParaRPr sz="900">
                        <a:latin typeface="Arial"/>
                        <a:cs typeface="Arial"/>
                      </a:endParaRPr>
                    </a:p>
                  </a:txBody>
                  <a:tcPr marL="0" marR="0" marT="82550" marB="0"/>
                </a:tc>
                <a:tc>
                  <a:txBody>
                    <a:bodyPr/>
                    <a:lstStyle/>
                    <a:p>
                      <a:pPr marR="98425" algn="r">
                        <a:lnSpc>
                          <a:spcPts val="1015"/>
                        </a:lnSpc>
                        <a:spcBef>
                          <a:spcPts val="650"/>
                        </a:spcBef>
                      </a:pPr>
                      <a:r>
                        <a:rPr sz="900" dirty="0">
                          <a:latin typeface="Arial"/>
                          <a:cs typeface="Arial"/>
                        </a:rPr>
                        <a:t>Bus</a:t>
                      </a:r>
                      <a:endParaRPr sz="900">
                        <a:latin typeface="Arial"/>
                        <a:cs typeface="Arial"/>
                      </a:endParaRPr>
                    </a:p>
                  </a:txBody>
                  <a:tcPr marL="0" marR="0" marT="82550" marB="0"/>
                </a:tc>
                <a:tc>
                  <a:txBody>
                    <a:bodyPr/>
                    <a:lstStyle/>
                    <a:p>
                      <a:pPr marR="24130" algn="r">
                        <a:lnSpc>
                          <a:spcPts val="1015"/>
                        </a:lnSpc>
                        <a:spcBef>
                          <a:spcPts val="650"/>
                        </a:spcBef>
                      </a:pPr>
                      <a:r>
                        <a:rPr sz="900" dirty="0">
                          <a:latin typeface="Arial"/>
                          <a:cs typeface="Arial"/>
                        </a:rPr>
                        <a:t>Fast</a:t>
                      </a:r>
                      <a:r>
                        <a:rPr sz="900" spc="-100" dirty="0">
                          <a:latin typeface="Arial"/>
                          <a:cs typeface="Arial"/>
                        </a:rPr>
                        <a:t> </a:t>
                      </a:r>
                      <a:r>
                        <a:rPr sz="900" dirty="0">
                          <a:latin typeface="Arial"/>
                          <a:cs typeface="Arial"/>
                        </a:rPr>
                        <a:t>Food</a:t>
                      </a:r>
                      <a:endParaRPr sz="900">
                        <a:latin typeface="Arial"/>
                        <a:cs typeface="Arial"/>
                      </a:endParaRPr>
                    </a:p>
                  </a:txBody>
                  <a:tcPr marL="0" marR="0" marT="82550" marB="0"/>
                </a:tc>
              </a:tr>
              <a:tr h="130522">
                <a:tc>
                  <a:txBody>
                    <a:bodyPr/>
                    <a:lstStyle/>
                    <a:p>
                      <a:pPr marR="133350" algn="r">
                        <a:lnSpc>
                          <a:spcPts val="930"/>
                        </a:lnSpc>
                      </a:pPr>
                      <a:r>
                        <a:rPr sz="900" dirty="0">
                          <a:latin typeface="Arial"/>
                          <a:cs typeface="Arial"/>
                        </a:rPr>
                        <a:t>Store</a:t>
                      </a:r>
                      <a:endParaRPr sz="900">
                        <a:latin typeface="Arial"/>
                        <a:cs typeface="Arial"/>
                      </a:endParaRPr>
                    </a:p>
                  </a:txBody>
                  <a:tcPr marL="0" marR="0" marT="0" marB="0"/>
                </a:tc>
                <a:tc>
                  <a:txBody>
                    <a:bodyPr/>
                    <a:lstStyle/>
                    <a:p>
                      <a:pPr marR="98425" algn="r">
                        <a:lnSpc>
                          <a:spcPts val="930"/>
                        </a:lnSpc>
                      </a:pPr>
                      <a:r>
                        <a:rPr sz="900" dirty="0">
                          <a:latin typeface="Arial"/>
                          <a:cs typeface="Arial"/>
                        </a:rPr>
                        <a:t>Station</a:t>
                      </a:r>
                      <a:endParaRPr sz="900">
                        <a:latin typeface="Arial"/>
                        <a:cs typeface="Arial"/>
                      </a:endParaRPr>
                    </a:p>
                  </a:txBody>
                  <a:tcPr marL="0" marR="0" marT="0" marB="0"/>
                </a:tc>
                <a:tc>
                  <a:txBody>
                    <a:bodyPr/>
                    <a:lstStyle/>
                    <a:p>
                      <a:pPr marR="24130" algn="r">
                        <a:lnSpc>
                          <a:spcPts val="930"/>
                        </a:lnSpc>
                      </a:pPr>
                      <a:r>
                        <a:rPr sz="900" dirty="0">
                          <a:latin typeface="Arial"/>
                          <a:cs typeface="Arial"/>
                        </a:rPr>
                        <a:t>Restaurant</a:t>
                      </a:r>
                      <a:endParaRPr sz="900">
                        <a:latin typeface="Arial"/>
                        <a:cs typeface="Arial"/>
                      </a:endParaRPr>
                    </a:p>
                  </a:txBody>
                  <a:tcPr marL="0" marR="0" marT="0" marB="0"/>
                </a:tc>
              </a:tr>
            </a:tbl>
          </a:graphicData>
        </a:graphic>
      </p:graphicFrame>
      <p:sp>
        <p:nvSpPr>
          <p:cNvPr id="112" name="object 112"/>
          <p:cNvSpPr txBox="1"/>
          <p:nvPr/>
        </p:nvSpPr>
        <p:spPr>
          <a:xfrm>
            <a:off x="4784428" y="7366032"/>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Music</a:t>
            </a:r>
            <a:r>
              <a:rPr sz="900" spc="-75" dirty="0">
                <a:latin typeface="Arial"/>
                <a:cs typeface="Arial"/>
              </a:rPr>
              <a:t> </a:t>
            </a:r>
            <a:r>
              <a:rPr sz="900" spc="-10" dirty="0">
                <a:latin typeface="Arial"/>
                <a:cs typeface="Arial"/>
              </a:rPr>
              <a:t>Venue</a:t>
            </a:r>
            <a:endParaRPr sz="900">
              <a:latin typeface="Arial"/>
              <a:cs typeface="Arial"/>
            </a:endParaRPr>
          </a:p>
        </p:txBody>
      </p:sp>
      <p:sp>
        <p:nvSpPr>
          <p:cNvPr id="113" name="object 113"/>
          <p:cNvSpPr txBox="1"/>
          <p:nvPr/>
        </p:nvSpPr>
        <p:spPr>
          <a:xfrm>
            <a:off x="5829197" y="7299357"/>
            <a:ext cx="426084" cy="295910"/>
          </a:xfrm>
          <a:prstGeom prst="rect">
            <a:avLst/>
          </a:prstGeom>
        </p:spPr>
        <p:txBody>
          <a:bodyPr vert="horz" wrap="square" lIns="0" tIns="20320" rIns="0" bIns="0" rtlCol="0">
            <a:spAutoFit/>
          </a:bodyPr>
          <a:lstStyle/>
          <a:p>
            <a:pPr marL="57150" marR="5080" indent="-45085">
              <a:lnSpc>
                <a:spcPts val="1050"/>
              </a:lnSpc>
              <a:spcBef>
                <a:spcPts val="160"/>
              </a:spcBef>
            </a:pPr>
            <a:r>
              <a:rPr sz="900" dirty="0">
                <a:latin typeface="Arial"/>
                <a:cs typeface="Arial"/>
              </a:rPr>
              <a:t>Storage  Facility</a:t>
            </a:r>
            <a:endParaRPr sz="900">
              <a:latin typeface="Arial"/>
              <a:cs typeface="Arial"/>
            </a:endParaRPr>
          </a:p>
        </p:txBody>
      </p:sp>
      <p:sp>
        <p:nvSpPr>
          <p:cNvPr id="114" name="object 114"/>
          <p:cNvSpPr txBox="1"/>
          <p:nvPr/>
        </p:nvSpPr>
        <p:spPr>
          <a:xfrm>
            <a:off x="6446236" y="7366032"/>
            <a:ext cx="5994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Food</a:t>
            </a:r>
            <a:r>
              <a:rPr sz="900" spc="-65" dirty="0">
                <a:latin typeface="Arial"/>
                <a:cs typeface="Arial"/>
              </a:rPr>
              <a:t> </a:t>
            </a:r>
            <a:r>
              <a:rPr sz="900" spc="-10" dirty="0">
                <a:latin typeface="Arial"/>
                <a:cs typeface="Arial"/>
              </a:rPr>
              <a:t>Truck</a:t>
            </a:r>
            <a:endParaRPr sz="900">
              <a:latin typeface="Arial"/>
              <a:cs typeface="Arial"/>
            </a:endParaRPr>
          </a:p>
        </p:txBody>
      </p:sp>
      <p:sp>
        <p:nvSpPr>
          <p:cNvPr id="115" name="object 115"/>
          <p:cNvSpPr txBox="1"/>
          <p:nvPr/>
        </p:nvSpPr>
        <p:spPr>
          <a:xfrm>
            <a:off x="1520774" y="7880382"/>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22</a:t>
            </a:r>
            <a:endParaRPr sz="900">
              <a:latin typeface="Arial"/>
              <a:cs typeface="Arial"/>
            </a:endParaRPr>
          </a:p>
        </p:txBody>
      </p:sp>
      <p:sp>
        <p:nvSpPr>
          <p:cNvPr id="116" name="object 116"/>
          <p:cNvSpPr txBox="1"/>
          <p:nvPr/>
        </p:nvSpPr>
        <p:spPr>
          <a:xfrm>
            <a:off x="2015776" y="7880382"/>
            <a:ext cx="553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Longwood</a:t>
            </a:r>
            <a:endParaRPr sz="900">
              <a:latin typeface="Arial"/>
              <a:cs typeface="Arial"/>
            </a:endParaRPr>
          </a:p>
        </p:txBody>
      </p:sp>
      <p:sp>
        <p:nvSpPr>
          <p:cNvPr id="117" name="object 117"/>
          <p:cNvSpPr txBox="1"/>
          <p:nvPr/>
        </p:nvSpPr>
        <p:spPr>
          <a:xfrm>
            <a:off x="4879821" y="7747032"/>
            <a:ext cx="584835" cy="429259"/>
          </a:xfrm>
          <a:prstGeom prst="rect">
            <a:avLst/>
          </a:prstGeom>
        </p:spPr>
        <p:txBody>
          <a:bodyPr vert="horz" wrap="square" lIns="0" tIns="20320" rIns="0" bIns="0" rtlCol="0">
            <a:spAutoFit/>
          </a:bodyPr>
          <a:lstStyle/>
          <a:p>
            <a:pPr marL="12700" marR="5080" indent="311150" algn="r">
              <a:lnSpc>
                <a:spcPts val="1050"/>
              </a:lnSpc>
              <a:spcBef>
                <a:spcPts val="160"/>
              </a:spcBef>
            </a:pPr>
            <a:r>
              <a:rPr sz="900" dirty="0">
                <a:latin typeface="Arial"/>
                <a:cs typeface="Arial"/>
              </a:rPr>
              <a:t>Latin  American  Restaurant</a:t>
            </a:r>
            <a:endParaRPr sz="900">
              <a:latin typeface="Arial"/>
              <a:cs typeface="Arial"/>
            </a:endParaRPr>
          </a:p>
        </p:txBody>
      </p:sp>
      <p:sp>
        <p:nvSpPr>
          <p:cNvPr id="118" name="object 118"/>
          <p:cNvSpPr txBox="1"/>
          <p:nvPr/>
        </p:nvSpPr>
        <p:spPr>
          <a:xfrm>
            <a:off x="5956298" y="7880382"/>
            <a:ext cx="299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Diner</a:t>
            </a:r>
            <a:endParaRPr sz="900">
              <a:latin typeface="Arial"/>
              <a:cs typeface="Arial"/>
            </a:endParaRPr>
          </a:p>
        </p:txBody>
      </p:sp>
      <p:sp>
        <p:nvSpPr>
          <p:cNvPr id="119" name="object 119"/>
          <p:cNvSpPr txBox="1"/>
          <p:nvPr/>
        </p:nvSpPr>
        <p:spPr>
          <a:xfrm>
            <a:off x="6416327" y="7880382"/>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Donut</a:t>
            </a:r>
            <a:r>
              <a:rPr sz="900" spc="-75" dirty="0">
                <a:latin typeface="Arial"/>
                <a:cs typeface="Arial"/>
              </a:rPr>
              <a:t> </a:t>
            </a:r>
            <a:r>
              <a:rPr sz="900" dirty="0">
                <a:latin typeface="Arial"/>
                <a:cs typeface="Arial"/>
              </a:rPr>
              <a:t>Shop</a:t>
            </a:r>
            <a:endParaRPr sz="900">
              <a:latin typeface="Arial"/>
              <a:cs typeface="Arial"/>
            </a:endParaRPr>
          </a:p>
        </p:txBody>
      </p:sp>
      <p:sp>
        <p:nvSpPr>
          <p:cNvPr id="120" name="object 120"/>
          <p:cNvSpPr txBox="1"/>
          <p:nvPr/>
        </p:nvSpPr>
        <p:spPr>
          <a:xfrm>
            <a:off x="1520774" y="8328057"/>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24</a:t>
            </a:r>
            <a:endParaRPr sz="900">
              <a:latin typeface="Arial"/>
              <a:cs typeface="Arial"/>
            </a:endParaRPr>
          </a:p>
        </p:txBody>
      </p:sp>
      <p:sp>
        <p:nvSpPr>
          <p:cNvPr id="121" name="object 121"/>
          <p:cNvSpPr txBox="1"/>
          <p:nvPr/>
        </p:nvSpPr>
        <p:spPr>
          <a:xfrm>
            <a:off x="2009674" y="8328057"/>
            <a:ext cx="5594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Morrisania</a:t>
            </a:r>
            <a:endParaRPr sz="900">
              <a:latin typeface="Arial"/>
              <a:cs typeface="Arial"/>
            </a:endParaRPr>
          </a:p>
        </p:txBody>
      </p:sp>
      <p:sp>
        <p:nvSpPr>
          <p:cNvPr id="122" name="object 122"/>
          <p:cNvSpPr txBox="1"/>
          <p:nvPr/>
        </p:nvSpPr>
        <p:spPr>
          <a:xfrm>
            <a:off x="4835177" y="8328057"/>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Donut</a:t>
            </a:r>
            <a:r>
              <a:rPr sz="900" spc="-75" dirty="0">
                <a:latin typeface="Arial"/>
                <a:cs typeface="Arial"/>
              </a:rPr>
              <a:t> </a:t>
            </a:r>
            <a:r>
              <a:rPr sz="900" dirty="0">
                <a:latin typeface="Arial"/>
                <a:cs typeface="Arial"/>
              </a:rPr>
              <a:t>Shop</a:t>
            </a:r>
            <a:endParaRPr sz="900">
              <a:latin typeface="Arial"/>
              <a:cs typeface="Arial"/>
            </a:endParaRPr>
          </a:p>
        </p:txBody>
      </p:sp>
      <p:sp>
        <p:nvSpPr>
          <p:cNvPr id="123" name="object 123"/>
          <p:cNvSpPr txBox="1"/>
          <p:nvPr/>
        </p:nvSpPr>
        <p:spPr>
          <a:xfrm>
            <a:off x="5822948" y="8261382"/>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124" name="object 124"/>
          <p:cNvSpPr txBox="1"/>
          <p:nvPr/>
        </p:nvSpPr>
        <p:spPr>
          <a:xfrm>
            <a:off x="6524379" y="8261382"/>
            <a:ext cx="734060" cy="295910"/>
          </a:xfrm>
          <a:prstGeom prst="rect">
            <a:avLst/>
          </a:prstGeom>
        </p:spPr>
        <p:txBody>
          <a:bodyPr vert="horz" wrap="square" lIns="0" tIns="20320" rIns="0" bIns="0" rtlCol="0">
            <a:spAutoFit/>
          </a:bodyPr>
          <a:lstStyle/>
          <a:p>
            <a:pPr marL="222250" marR="5080" indent="-210185">
              <a:lnSpc>
                <a:spcPts val="1050"/>
              </a:lnSpc>
              <a:spcBef>
                <a:spcPts val="160"/>
              </a:spcBef>
              <a:tabLst>
                <a:tab pos="650875" algn="l"/>
              </a:tabLst>
            </a:pPr>
            <a:r>
              <a:rPr sz="900" dirty="0">
                <a:latin typeface="Arial"/>
                <a:cs typeface="Arial"/>
              </a:rPr>
              <a:t>Sandwich	F  Place</a:t>
            </a:r>
            <a:endParaRPr sz="900">
              <a:latin typeface="Arial"/>
              <a:cs typeface="Arial"/>
            </a:endParaRPr>
          </a:p>
        </p:txBody>
      </p:sp>
      <p:sp>
        <p:nvSpPr>
          <p:cNvPr id="125" name="object 125"/>
          <p:cNvSpPr txBox="1"/>
          <p:nvPr/>
        </p:nvSpPr>
        <p:spPr>
          <a:xfrm>
            <a:off x="1520774" y="8775732"/>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25</a:t>
            </a:r>
            <a:endParaRPr sz="900">
              <a:latin typeface="Arial"/>
              <a:cs typeface="Arial"/>
            </a:endParaRPr>
          </a:p>
        </p:txBody>
      </p:sp>
      <p:sp>
        <p:nvSpPr>
          <p:cNvPr id="126" name="object 126"/>
          <p:cNvSpPr txBox="1"/>
          <p:nvPr/>
        </p:nvSpPr>
        <p:spPr>
          <a:xfrm>
            <a:off x="1984076" y="8775732"/>
            <a:ext cx="5848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Soundview</a:t>
            </a:r>
            <a:endParaRPr sz="900">
              <a:latin typeface="Arial"/>
              <a:cs typeface="Arial"/>
            </a:endParaRPr>
          </a:p>
        </p:txBody>
      </p:sp>
      <p:sp>
        <p:nvSpPr>
          <p:cNvPr id="127" name="object 127"/>
          <p:cNvSpPr txBox="1"/>
          <p:nvPr/>
        </p:nvSpPr>
        <p:spPr>
          <a:xfrm>
            <a:off x="2660496" y="8709057"/>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128" name="object 128"/>
          <p:cNvSpPr txBox="1"/>
          <p:nvPr/>
        </p:nvSpPr>
        <p:spPr>
          <a:xfrm>
            <a:off x="3501820" y="8709057"/>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129" name="object 129"/>
          <p:cNvSpPr txBox="1"/>
          <p:nvPr/>
        </p:nvSpPr>
        <p:spPr>
          <a:xfrm>
            <a:off x="4108296" y="8642382"/>
            <a:ext cx="584835" cy="429259"/>
          </a:xfrm>
          <a:prstGeom prst="rect">
            <a:avLst/>
          </a:prstGeom>
        </p:spPr>
        <p:txBody>
          <a:bodyPr vert="horz" wrap="square" lIns="0" tIns="20320" rIns="0" bIns="0" rtlCol="0">
            <a:spAutoFit/>
          </a:bodyPr>
          <a:lstStyle/>
          <a:p>
            <a:pPr marL="12700" marR="5080" indent="311150" algn="r">
              <a:lnSpc>
                <a:spcPts val="1050"/>
              </a:lnSpc>
              <a:spcBef>
                <a:spcPts val="160"/>
              </a:spcBef>
            </a:pPr>
            <a:r>
              <a:rPr sz="900" dirty="0">
                <a:latin typeface="Arial"/>
                <a:cs typeface="Arial"/>
              </a:rPr>
              <a:t>Latin  American  Restaurant</a:t>
            </a:r>
            <a:endParaRPr sz="900">
              <a:latin typeface="Arial"/>
              <a:cs typeface="Arial"/>
            </a:endParaRPr>
          </a:p>
        </p:txBody>
      </p:sp>
      <p:sp>
        <p:nvSpPr>
          <p:cNvPr id="130" name="object 130"/>
          <p:cNvSpPr txBox="1"/>
          <p:nvPr/>
        </p:nvSpPr>
        <p:spPr>
          <a:xfrm>
            <a:off x="4956021" y="8709057"/>
            <a:ext cx="5086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Breakfast</a:t>
            </a:r>
            <a:endParaRPr sz="900">
              <a:latin typeface="Arial"/>
              <a:cs typeface="Arial"/>
            </a:endParaRPr>
          </a:p>
          <a:p>
            <a:pPr marR="5080" algn="r">
              <a:lnSpc>
                <a:spcPts val="1065"/>
              </a:lnSpc>
            </a:pPr>
            <a:r>
              <a:rPr sz="900" dirty="0">
                <a:latin typeface="Arial"/>
                <a:cs typeface="Arial"/>
              </a:rPr>
              <a:t>Spot</a:t>
            </a:r>
            <a:endParaRPr sz="900">
              <a:latin typeface="Arial"/>
              <a:cs typeface="Arial"/>
            </a:endParaRPr>
          </a:p>
        </p:txBody>
      </p:sp>
      <p:sp>
        <p:nvSpPr>
          <p:cNvPr id="131" name="object 131"/>
          <p:cNvSpPr txBox="1"/>
          <p:nvPr/>
        </p:nvSpPr>
        <p:spPr>
          <a:xfrm>
            <a:off x="5644945" y="8775732"/>
            <a:ext cx="610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Bus</a:t>
            </a:r>
            <a:r>
              <a:rPr sz="900" spc="-75" dirty="0">
                <a:latin typeface="Arial"/>
                <a:cs typeface="Arial"/>
              </a:rPr>
              <a:t> </a:t>
            </a:r>
            <a:r>
              <a:rPr sz="900" dirty="0">
                <a:latin typeface="Arial"/>
                <a:cs typeface="Arial"/>
              </a:rPr>
              <a:t>Station</a:t>
            </a:r>
            <a:endParaRPr sz="900">
              <a:latin typeface="Arial"/>
              <a:cs typeface="Arial"/>
            </a:endParaRPr>
          </a:p>
        </p:txBody>
      </p:sp>
      <p:sp>
        <p:nvSpPr>
          <p:cNvPr id="132" name="object 132"/>
          <p:cNvSpPr txBox="1"/>
          <p:nvPr/>
        </p:nvSpPr>
        <p:spPr>
          <a:xfrm>
            <a:off x="6556221" y="8775732"/>
            <a:ext cx="4895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Bus</a:t>
            </a:r>
            <a:r>
              <a:rPr sz="900" spc="-75" dirty="0">
                <a:latin typeface="Arial"/>
                <a:cs typeface="Arial"/>
              </a:rPr>
              <a:t> </a:t>
            </a:r>
            <a:r>
              <a:rPr sz="900" dirty="0">
                <a:latin typeface="Arial"/>
                <a:cs typeface="Arial"/>
              </a:rPr>
              <a:t>Stop</a:t>
            </a:r>
            <a:endParaRPr sz="900">
              <a:latin typeface="Arial"/>
              <a:cs typeface="Arial"/>
            </a:endParaRPr>
          </a:p>
        </p:txBody>
      </p:sp>
      <p:sp>
        <p:nvSpPr>
          <p:cNvPr id="133" name="object 133"/>
          <p:cNvSpPr txBox="1"/>
          <p:nvPr/>
        </p:nvSpPr>
        <p:spPr>
          <a:xfrm>
            <a:off x="1520774" y="9223407"/>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27</a:t>
            </a:r>
            <a:endParaRPr sz="900">
              <a:latin typeface="Arial"/>
              <a:cs typeface="Arial"/>
            </a:endParaRPr>
          </a:p>
        </p:txBody>
      </p:sp>
      <p:sp>
        <p:nvSpPr>
          <p:cNvPr id="134" name="object 134"/>
          <p:cNvSpPr txBox="1"/>
          <p:nvPr/>
        </p:nvSpPr>
        <p:spPr>
          <a:xfrm>
            <a:off x="1895375" y="9223407"/>
            <a:ext cx="6737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Throgs</a:t>
            </a:r>
            <a:r>
              <a:rPr sz="900" spc="-75" dirty="0">
                <a:latin typeface="Arial"/>
                <a:cs typeface="Arial"/>
              </a:rPr>
              <a:t> </a:t>
            </a:r>
            <a:r>
              <a:rPr sz="900" dirty="0">
                <a:latin typeface="Arial"/>
                <a:cs typeface="Arial"/>
              </a:rPr>
              <a:t>Neck</a:t>
            </a:r>
            <a:endParaRPr sz="900">
              <a:latin typeface="Arial"/>
              <a:cs typeface="Arial"/>
            </a:endParaRPr>
          </a:p>
        </p:txBody>
      </p:sp>
      <p:sp>
        <p:nvSpPr>
          <p:cNvPr id="135" name="object 135"/>
          <p:cNvSpPr txBox="1"/>
          <p:nvPr/>
        </p:nvSpPr>
        <p:spPr>
          <a:xfrm>
            <a:off x="2933597" y="9156732"/>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136" name="object 136"/>
          <p:cNvSpPr txBox="1"/>
          <p:nvPr/>
        </p:nvSpPr>
        <p:spPr>
          <a:xfrm>
            <a:off x="3355821" y="9223407"/>
            <a:ext cx="565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Sports</a:t>
            </a:r>
            <a:r>
              <a:rPr sz="900" spc="-75" dirty="0">
                <a:latin typeface="Arial"/>
                <a:cs typeface="Arial"/>
              </a:rPr>
              <a:t> </a:t>
            </a:r>
            <a:r>
              <a:rPr sz="900" dirty="0">
                <a:latin typeface="Arial"/>
                <a:cs typeface="Arial"/>
              </a:rPr>
              <a:t>Bar</a:t>
            </a:r>
            <a:endParaRPr sz="900">
              <a:latin typeface="Arial"/>
              <a:cs typeface="Arial"/>
            </a:endParaRPr>
          </a:p>
        </p:txBody>
      </p:sp>
      <p:sp>
        <p:nvSpPr>
          <p:cNvPr id="137" name="object 137"/>
          <p:cNvSpPr txBox="1"/>
          <p:nvPr/>
        </p:nvSpPr>
        <p:spPr>
          <a:xfrm>
            <a:off x="4489448" y="9223407"/>
            <a:ext cx="2038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Bar</a:t>
            </a:r>
            <a:endParaRPr sz="900">
              <a:latin typeface="Arial"/>
              <a:cs typeface="Arial"/>
            </a:endParaRPr>
          </a:p>
        </p:txBody>
      </p:sp>
      <p:sp>
        <p:nvSpPr>
          <p:cNvPr id="138" name="object 138"/>
          <p:cNvSpPr txBox="1"/>
          <p:nvPr/>
        </p:nvSpPr>
        <p:spPr>
          <a:xfrm>
            <a:off x="4879821" y="9156732"/>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139" name="object 139"/>
          <p:cNvSpPr txBox="1"/>
          <p:nvPr/>
        </p:nvSpPr>
        <p:spPr>
          <a:xfrm>
            <a:off x="5596139" y="9223407"/>
            <a:ext cx="65913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Coffee</a:t>
            </a:r>
            <a:r>
              <a:rPr sz="900" spc="-65" dirty="0">
                <a:latin typeface="Arial"/>
                <a:cs typeface="Arial"/>
              </a:rPr>
              <a:t> </a:t>
            </a:r>
            <a:r>
              <a:rPr sz="900" dirty="0">
                <a:latin typeface="Arial"/>
                <a:cs typeface="Arial"/>
              </a:rPr>
              <a:t>Shop</a:t>
            </a:r>
            <a:endParaRPr sz="900">
              <a:latin typeface="Arial"/>
              <a:cs typeface="Arial"/>
            </a:endParaRPr>
          </a:p>
        </p:txBody>
      </p:sp>
      <p:sp>
        <p:nvSpPr>
          <p:cNvPr id="140" name="object 140"/>
          <p:cNvSpPr txBox="1"/>
          <p:nvPr/>
        </p:nvSpPr>
        <p:spPr>
          <a:xfrm>
            <a:off x="6460971" y="9156732"/>
            <a:ext cx="584835" cy="295910"/>
          </a:xfrm>
          <a:prstGeom prst="rect">
            <a:avLst/>
          </a:prstGeom>
        </p:spPr>
        <p:txBody>
          <a:bodyPr vert="horz" wrap="square" lIns="0" tIns="20320" rIns="0" bIns="0" rtlCol="0">
            <a:spAutoFit/>
          </a:bodyPr>
          <a:lstStyle/>
          <a:p>
            <a:pPr marL="12700" marR="5080" indent="273050">
              <a:lnSpc>
                <a:spcPts val="1050"/>
              </a:lnSpc>
              <a:spcBef>
                <a:spcPts val="160"/>
              </a:spcBef>
            </a:pPr>
            <a:r>
              <a:rPr sz="900" dirty="0">
                <a:latin typeface="Arial"/>
                <a:cs typeface="Arial"/>
              </a:rPr>
              <a:t>Asian  Restaurant</a:t>
            </a:r>
            <a:endParaRPr sz="900">
              <a:latin typeface="Arial"/>
              <a:cs typeface="Aria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grpSp>
        <p:nvGrpSpPr>
          <p:cNvPr id="3" name="object 3"/>
          <p:cNvGrpSpPr/>
          <p:nvPr/>
        </p:nvGrpSpPr>
        <p:grpSpPr>
          <a:xfrm>
            <a:off x="1416049" y="8864620"/>
            <a:ext cx="5810250" cy="161925"/>
            <a:chOff x="1416049" y="8864620"/>
            <a:chExt cx="5810250" cy="161925"/>
          </a:xfrm>
        </p:grpSpPr>
        <p:sp>
          <p:nvSpPr>
            <p:cNvPr id="4" name="object 4"/>
            <p:cNvSpPr/>
            <p:nvPr/>
          </p:nvSpPr>
          <p:spPr>
            <a:xfrm>
              <a:off x="1416049" y="8864620"/>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5" name="object 5"/>
            <p:cNvSpPr/>
            <p:nvPr/>
          </p:nvSpPr>
          <p:spPr>
            <a:xfrm>
              <a:off x="1473199" y="8912245"/>
              <a:ext cx="38100" cy="66675"/>
            </a:xfrm>
            <a:custGeom>
              <a:avLst/>
              <a:gdLst/>
              <a:ahLst/>
              <a:cxnLst/>
              <a:rect l="l" t="t" r="r" b="b"/>
              <a:pathLst>
                <a:path w="38100" h="66675">
                  <a:moveTo>
                    <a:pt x="38100" y="66675"/>
                  </a:moveTo>
                  <a:lnTo>
                    <a:pt x="0" y="33337"/>
                  </a:lnTo>
                  <a:lnTo>
                    <a:pt x="38100" y="0"/>
                  </a:lnTo>
                  <a:lnTo>
                    <a:pt x="38100" y="66675"/>
                  </a:lnTo>
                  <a:close/>
                </a:path>
              </a:pathLst>
            </a:custGeom>
            <a:solidFill>
              <a:srgbClr val="A2A2A2"/>
            </a:solidFill>
          </p:spPr>
          <p:txBody>
            <a:bodyPr wrap="square" lIns="0" tIns="0" rIns="0" bIns="0" rtlCol="0"/>
            <a:lstStyle/>
            <a:p>
              <a:endParaRPr/>
            </a:p>
          </p:txBody>
        </p:sp>
        <p:sp>
          <p:nvSpPr>
            <p:cNvPr id="6" name="object 6"/>
            <p:cNvSpPr/>
            <p:nvPr/>
          </p:nvSpPr>
          <p:spPr>
            <a:xfrm>
              <a:off x="7064374" y="8864620"/>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7" name="object 7"/>
            <p:cNvSpPr/>
            <p:nvPr/>
          </p:nvSpPr>
          <p:spPr>
            <a:xfrm>
              <a:off x="7131049" y="8912245"/>
              <a:ext cx="38100" cy="66675"/>
            </a:xfrm>
            <a:custGeom>
              <a:avLst/>
              <a:gdLst/>
              <a:ahLst/>
              <a:cxnLst/>
              <a:rect l="l" t="t" r="r" b="b"/>
              <a:pathLst>
                <a:path w="38100" h="66675">
                  <a:moveTo>
                    <a:pt x="0" y="66675"/>
                  </a:moveTo>
                  <a:lnTo>
                    <a:pt x="0" y="0"/>
                  </a:lnTo>
                  <a:lnTo>
                    <a:pt x="38100" y="33337"/>
                  </a:lnTo>
                  <a:lnTo>
                    <a:pt x="0" y="66675"/>
                  </a:lnTo>
                  <a:close/>
                </a:path>
              </a:pathLst>
            </a:custGeom>
            <a:solidFill>
              <a:srgbClr val="4F4F4F"/>
            </a:solidFill>
          </p:spPr>
          <p:txBody>
            <a:bodyPr wrap="square" lIns="0" tIns="0" rIns="0" bIns="0" rtlCol="0"/>
            <a:lstStyle/>
            <a:p>
              <a:endParaRPr/>
            </a:p>
          </p:txBody>
        </p:sp>
        <p:sp>
          <p:nvSpPr>
            <p:cNvPr id="8" name="object 8"/>
            <p:cNvSpPr/>
            <p:nvPr/>
          </p:nvSpPr>
          <p:spPr>
            <a:xfrm>
              <a:off x="1577974" y="8864620"/>
              <a:ext cx="5486400" cy="161925"/>
            </a:xfrm>
            <a:custGeom>
              <a:avLst/>
              <a:gdLst/>
              <a:ahLst/>
              <a:cxnLst/>
              <a:rect l="l" t="t" r="r" b="b"/>
              <a:pathLst>
                <a:path w="5486400" h="161925">
                  <a:moveTo>
                    <a:pt x="5486400" y="161925"/>
                  </a:moveTo>
                  <a:lnTo>
                    <a:pt x="0" y="161925"/>
                  </a:lnTo>
                  <a:lnTo>
                    <a:pt x="0" y="0"/>
                  </a:lnTo>
                  <a:lnTo>
                    <a:pt x="5486400" y="0"/>
                  </a:lnTo>
                  <a:lnTo>
                    <a:pt x="5486400" y="161925"/>
                  </a:lnTo>
                  <a:close/>
                </a:path>
              </a:pathLst>
            </a:custGeom>
            <a:solidFill>
              <a:srgbClr val="F1F1F1"/>
            </a:solidFill>
          </p:spPr>
          <p:txBody>
            <a:bodyPr wrap="square" lIns="0" tIns="0" rIns="0" bIns="0" rtlCol="0"/>
            <a:lstStyle/>
            <a:p>
              <a:endParaRPr/>
            </a:p>
          </p:txBody>
        </p:sp>
        <p:sp>
          <p:nvSpPr>
            <p:cNvPr id="9" name="object 9"/>
            <p:cNvSpPr/>
            <p:nvPr/>
          </p:nvSpPr>
          <p:spPr>
            <a:xfrm>
              <a:off x="1577974" y="8883670"/>
              <a:ext cx="3648075" cy="123825"/>
            </a:xfrm>
            <a:custGeom>
              <a:avLst/>
              <a:gdLst/>
              <a:ahLst/>
              <a:cxnLst/>
              <a:rect l="l" t="t" r="r" b="b"/>
              <a:pathLst>
                <a:path w="3648075" h="123825">
                  <a:moveTo>
                    <a:pt x="3648075" y="123825"/>
                  </a:moveTo>
                  <a:lnTo>
                    <a:pt x="0" y="123825"/>
                  </a:lnTo>
                  <a:lnTo>
                    <a:pt x="0" y="0"/>
                  </a:lnTo>
                  <a:lnTo>
                    <a:pt x="3648075" y="0"/>
                  </a:lnTo>
                  <a:lnTo>
                    <a:pt x="3648075" y="123825"/>
                  </a:lnTo>
                  <a:close/>
                </a:path>
              </a:pathLst>
            </a:custGeom>
            <a:solidFill>
              <a:srgbClr val="000000">
                <a:alpha val="19999"/>
              </a:srgbClr>
            </a:solidFill>
          </p:spPr>
          <p:txBody>
            <a:bodyPr wrap="square" lIns="0" tIns="0" rIns="0" bIns="0" rtlCol="0"/>
            <a:lstStyle/>
            <a:p>
              <a:endParaRPr/>
            </a:p>
          </p:txBody>
        </p:sp>
      </p:grpSp>
      <p:sp>
        <p:nvSpPr>
          <p:cNvPr id="10" name="object 10"/>
          <p:cNvSpPr/>
          <p:nvPr/>
        </p:nvSpPr>
        <p:spPr>
          <a:xfrm>
            <a:off x="1720837" y="882674"/>
            <a:ext cx="5505450" cy="9525"/>
          </a:xfrm>
          <a:custGeom>
            <a:avLst/>
            <a:gdLst/>
            <a:ahLst/>
            <a:cxnLst/>
            <a:rect l="l" t="t" r="r" b="b"/>
            <a:pathLst>
              <a:path w="5505450" h="9525">
                <a:moveTo>
                  <a:pt x="5505450" y="0"/>
                </a:moveTo>
                <a:lnTo>
                  <a:pt x="5505450" y="0"/>
                </a:lnTo>
                <a:lnTo>
                  <a:pt x="0" y="0"/>
                </a:lnTo>
                <a:lnTo>
                  <a:pt x="0" y="9525"/>
                </a:lnTo>
                <a:lnTo>
                  <a:pt x="5505450" y="9525"/>
                </a:lnTo>
                <a:lnTo>
                  <a:pt x="5505450" y="0"/>
                </a:lnTo>
                <a:close/>
              </a:path>
            </a:pathLst>
          </a:custGeom>
          <a:solidFill>
            <a:srgbClr val="000000"/>
          </a:solidFill>
        </p:spPr>
        <p:txBody>
          <a:bodyPr wrap="square" lIns="0" tIns="0" rIns="0" bIns="0" rtlCol="0"/>
          <a:lstStyle/>
          <a:p>
            <a:endParaRPr/>
          </a:p>
        </p:txBody>
      </p:sp>
      <p:sp>
        <p:nvSpPr>
          <p:cNvPr id="11" name="object 11"/>
          <p:cNvSpPr/>
          <p:nvPr/>
        </p:nvSpPr>
        <p:spPr>
          <a:xfrm>
            <a:off x="1473199" y="882670"/>
            <a:ext cx="247650" cy="9525"/>
          </a:xfrm>
          <a:custGeom>
            <a:avLst/>
            <a:gdLst/>
            <a:ahLst/>
            <a:cxnLst/>
            <a:rect l="l" t="t" r="r" b="b"/>
            <a:pathLst>
              <a:path w="247650" h="9525">
                <a:moveTo>
                  <a:pt x="247650" y="9525"/>
                </a:moveTo>
                <a:lnTo>
                  <a:pt x="0" y="9525"/>
                </a:lnTo>
                <a:lnTo>
                  <a:pt x="0" y="0"/>
                </a:lnTo>
                <a:lnTo>
                  <a:pt x="247650" y="0"/>
                </a:lnTo>
                <a:lnTo>
                  <a:pt x="247650" y="9525"/>
                </a:lnTo>
                <a:close/>
              </a:path>
            </a:pathLst>
          </a:custGeom>
          <a:solidFill>
            <a:srgbClr val="000000"/>
          </a:solidFill>
        </p:spPr>
        <p:txBody>
          <a:bodyPr wrap="square" lIns="0" tIns="0" rIns="0" bIns="0" rtlCol="0"/>
          <a:lstStyle/>
          <a:p>
            <a:endParaRPr/>
          </a:p>
        </p:txBody>
      </p:sp>
      <p:graphicFrame>
        <p:nvGraphicFramePr>
          <p:cNvPr id="12" name="object 12"/>
          <p:cNvGraphicFramePr>
            <a:graphicFrameLocks noGrp="1"/>
          </p:cNvGraphicFramePr>
          <p:nvPr/>
        </p:nvGraphicFramePr>
        <p:xfrm>
          <a:off x="1686066" y="426772"/>
          <a:ext cx="5539739" cy="460659"/>
        </p:xfrm>
        <a:graphic>
          <a:graphicData uri="http://schemas.openxmlformats.org/drawingml/2006/table">
            <a:tbl>
              <a:tblPr firstRow="1" bandRow="1">
                <a:tableStyleId>{2D5ABB26-0587-4C30-8999-92F81FD0307C}</a:tableStyleId>
              </a:tblPr>
              <a:tblGrid>
                <a:gridCol w="960119"/>
                <a:gridCol w="673100"/>
                <a:gridCol w="727075"/>
                <a:gridCol w="771525"/>
                <a:gridCol w="781050"/>
                <a:gridCol w="790575"/>
                <a:gridCol w="836295"/>
              </a:tblGrid>
              <a:tr h="130522">
                <a:tc>
                  <a:txBody>
                    <a:bodyPr/>
                    <a:lstStyle/>
                    <a:p>
                      <a:pPr>
                        <a:lnSpc>
                          <a:spcPct val="100000"/>
                        </a:lnSpc>
                      </a:pPr>
                      <a:endParaRPr sz="700">
                        <a:latin typeface="Times New Roman"/>
                        <a:cs typeface="Times New Roman"/>
                      </a:endParaRPr>
                    </a:p>
                  </a:txBody>
                  <a:tcPr marL="0" marR="0" marT="0" marB="0"/>
                </a:tc>
                <a:tc>
                  <a:txBody>
                    <a:bodyPr/>
                    <a:lstStyle/>
                    <a:p>
                      <a:pPr marR="79375" algn="r">
                        <a:lnSpc>
                          <a:spcPts val="930"/>
                        </a:lnSpc>
                      </a:pPr>
                      <a:r>
                        <a:rPr sz="900" b="1" dirty="0">
                          <a:latin typeface="Arial"/>
                          <a:cs typeface="Arial"/>
                        </a:rPr>
                        <a:t>1st</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0175" algn="r">
                        <a:lnSpc>
                          <a:spcPts val="930"/>
                        </a:lnSpc>
                      </a:pPr>
                      <a:r>
                        <a:rPr sz="900" b="1" dirty="0">
                          <a:latin typeface="Arial"/>
                          <a:cs typeface="Arial"/>
                        </a:rPr>
                        <a:t>2nd</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0175" algn="r">
                        <a:lnSpc>
                          <a:spcPts val="930"/>
                        </a:lnSpc>
                      </a:pPr>
                      <a:r>
                        <a:rPr sz="900" b="1" dirty="0">
                          <a:latin typeface="Arial"/>
                          <a:cs typeface="Arial"/>
                        </a:rPr>
                        <a:t>3rd</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9700" algn="r">
                        <a:lnSpc>
                          <a:spcPts val="930"/>
                        </a:lnSpc>
                      </a:pPr>
                      <a:r>
                        <a:rPr sz="900" b="1" dirty="0">
                          <a:latin typeface="Arial"/>
                          <a:cs typeface="Arial"/>
                        </a:rPr>
                        <a:t>4th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9700" algn="r">
                        <a:lnSpc>
                          <a:spcPts val="930"/>
                        </a:lnSpc>
                      </a:pPr>
                      <a:r>
                        <a:rPr sz="900" b="1" dirty="0">
                          <a:latin typeface="Arial"/>
                          <a:cs typeface="Arial"/>
                        </a:rPr>
                        <a:t>5th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85420" algn="r">
                        <a:lnSpc>
                          <a:spcPts val="930"/>
                        </a:lnSpc>
                      </a:pPr>
                      <a:r>
                        <a:rPr sz="900" b="1" dirty="0">
                          <a:latin typeface="Arial"/>
                          <a:cs typeface="Arial"/>
                        </a:rPr>
                        <a:t>6th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r>
              <a:tr h="133350">
                <a:tc>
                  <a:txBody>
                    <a:bodyPr/>
                    <a:lstStyle/>
                    <a:p>
                      <a:pPr marL="88900">
                        <a:lnSpc>
                          <a:spcPts val="950"/>
                        </a:lnSpc>
                      </a:pPr>
                      <a:r>
                        <a:rPr sz="900" b="1" dirty="0">
                          <a:latin typeface="Arial"/>
                          <a:cs typeface="Arial"/>
                        </a:rPr>
                        <a:t>Neighborhood</a:t>
                      </a:r>
                      <a:endParaRPr sz="900">
                        <a:latin typeface="Arial"/>
                        <a:cs typeface="Arial"/>
                      </a:endParaRPr>
                    </a:p>
                  </a:txBody>
                  <a:tcPr marL="0" marR="0" marT="0" marB="0"/>
                </a:tc>
                <a:tc>
                  <a:txBody>
                    <a:bodyPr/>
                    <a:lstStyle/>
                    <a:p>
                      <a:pPr marR="793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01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01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9700"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9700"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85420" algn="r">
                        <a:lnSpc>
                          <a:spcPts val="950"/>
                        </a:lnSpc>
                      </a:pPr>
                      <a:r>
                        <a:rPr sz="900" b="1" dirty="0">
                          <a:latin typeface="Arial"/>
                          <a:cs typeface="Arial"/>
                        </a:rPr>
                        <a:t>Common</a:t>
                      </a:r>
                      <a:endParaRPr sz="900">
                        <a:latin typeface="Arial"/>
                        <a:cs typeface="Arial"/>
                      </a:endParaRPr>
                    </a:p>
                  </a:txBody>
                  <a:tcPr marL="0" marR="0" marT="0" marB="0"/>
                </a:tc>
              </a:tr>
              <a:tr h="196787">
                <a:tc>
                  <a:txBody>
                    <a:bodyPr/>
                    <a:lstStyle/>
                    <a:p>
                      <a:pPr>
                        <a:lnSpc>
                          <a:spcPct val="100000"/>
                        </a:lnSpc>
                      </a:pPr>
                      <a:endParaRPr sz="800">
                        <a:latin typeface="Times New Roman"/>
                        <a:cs typeface="Times New Roman"/>
                      </a:endParaRPr>
                    </a:p>
                  </a:txBody>
                  <a:tcPr marL="0" marR="0" marT="0" marB="0"/>
                </a:tc>
                <a:tc>
                  <a:txBody>
                    <a:bodyPr/>
                    <a:lstStyle/>
                    <a:p>
                      <a:pPr marR="793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tc>
                <a:tc>
                  <a:txBody>
                    <a:bodyPr/>
                    <a:lstStyle/>
                    <a:p>
                      <a:pPr marR="1301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tc>
                <a:tc>
                  <a:txBody>
                    <a:bodyPr/>
                    <a:lstStyle/>
                    <a:p>
                      <a:pPr marR="1301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tc>
                <a:tc>
                  <a:txBody>
                    <a:bodyPr/>
                    <a:lstStyle/>
                    <a:p>
                      <a:pPr marR="13970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tc>
                <a:tc>
                  <a:txBody>
                    <a:bodyPr/>
                    <a:lstStyle/>
                    <a:p>
                      <a:pPr marR="13970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tc>
                <a:tc>
                  <a:txBody>
                    <a:bodyPr/>
                    <a:lstStyle/>
                    <a:p>
                      <a:pPr marR="18542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tc>
              </a:tr>
            </a:tbl>
          </a:graphicData>
        </a:graphic>
      </p:graphicFrame>
      <p:sp>
        <p:nvSpPr>
          <p:cNvPr id="142" name="object 142"/>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126</a:t>
            </a:fld>
            <a:r>
              <a:rPr spc="-5" dirty="0"/>
              <a:t>/129</a:t>
            </a:r>
          </a:p>
        </p:txBody>
      </p:sp>
      <p:graphicFrame>
        <p:nvGraphicFramePr>
          <p:cNvPr id="13" name="object 13"/>
          <p:cNvGraphicFramePr>
            <a:graphicFrameLocks noGrp="1"/>
          </p:cNvGraphicFramePr>
          <p:nvPr/>
        </p:nvGraphicFramePr>
        <p:xfrm>
          <a:off x="304204" y="187424"/>
          <a:ext cx="1387474" cy="6958337"/>
        </p:xfrm>
        <a:graphic>
          <a:graphicData uri="http://schemas.openxmlformats.org/drawingml/2006/table">
            <a:tbl>
              <a:tblPr firstRow="1" bandRow="1">
                <a:tableStyleId>{2D5ABB26-0587-4C30-8999-92F81FD0307C}</a:tableStyleId>
              </a:tblPr>
              <a:tblGrid>
                <a:gridCol w="884555"/>
                <a:gridCol w="502919"/>
              </a:tblGrid>
              <a:tr h="1117582">
                <a:tc>
                  <a:txBody>
                    <a:bodyPr/>
                    <a:lstStyle/>
                    <a:p>
                      <a:pPr marL="31750">
                        <a:lnSpc>
                          <a:spcPts val="885"/>
                        </a:lnSpc>
                      </a:pPr>
                      <a:r>
                        <a:rPr sz="800" dirty="0">
                          <a:latin typeface="Arial"/>
                          <a:cs typeface="Arial"/>
                        </a:rPr>
                        <a:t>31/05/2020</a:t>
                      </a:r>
                      <a:endParaRPr sz="800">
                        <a:latin typeface="Arial"/>
                        <a:cs typeface="Arial"/>
                      </a:endParaRPr>
                    </a:p>
                  </a:txBody>
                  <a:tcPr marL="0" marR="0" marT="0" marB="0"/>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R="24130" algn="r">
                        <a:lnSpc>
                          <a:spcPct val="100000"/>
                        </a:lnSpc>
                        <a:spcBef>
                          <a:spcPts val="700"/>
                        </a:spcBef>
                      </a:pPr>
                      <a:r>
                        <a:rPr sz="900" b="1" dirty="0">
                          <a:latin typeface="Arial"/>
                          <a:cs typeface="Arial"/>
                        </a:rPr>
                        <a:t>30</a:t>
                      </a:r>
                      <a:endParaRPr sz="900">
                        <a:latin typeface="Arial"/>
                        <a:cs typeface="Arial"/>
                      </a:endParaRPr>
                    </a:p>
                  </a:txBody>
                  <a:tcPr marL="0" marR="0" marT="0" marB="0"/>
                </a:tc>
              </a:tr>
              <a:tr h="447675">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b="1" dirty="0">
                          <a:latin typeface="Arial"/>
                          <a:cs typeface="Arial"/>
                        </a:rPr>
                        <a:t>31</a:t>
                      </a:r>
                      <a:endParaRPr sz="900">
                        <a:latin typeface="Arial"/>
                        <a:cs typeface="Arial"/>
                      </a:endParaRPr>
                    </a:p>
                  </a:txBody>
                  <a:tcPr marL="0" marR="0" marT="2540" marB="0"/>
                </a:tc>
              </a:tr>
              <a:tr h="414337">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b="1" dirty="0">
                          <a:latin typeface="Arial"/>
                          <a:cs typeface="Arial"/>
                        </a:rPr>
                        <a:t>32</a:t>
                      </a:r>
                      <a:endParaRPr sz="900">
                        <a:latin typeface="Arial"/>
                        <a:cs typeface="Arial"/>
                      </a:endParaRPr>
                    </a:p>
                  </a:txBody>
                  <a:tcPr marL="0" marR="0" marT="2540" marB="0"/>
                </a:tc>
              </a:tr>
              <a:tr h="414337">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45"/>
                        </a:spcBef>
                      </a:pPr>
                      <a:endParaRPr sz="750">
                        <a:latin typeface="Times New Roman"/>
                        <a:cs typeface="Times New Roman"/>
                      </a:endParaRPr>
                    </a:p>
                    <a:p>
                      <a:pPr marR="24130" algn="r">
                        <a:lnSpc>
                          <a:spcPct val="100000"/>
                        </a:lnSpc>
                        <a:spcBef>
                          <a:spcPts val="5"/>
                        </a:spcBef>
                      </a:pPr>
                      <a:r>
                        <a:rPr sz="900" b="1" dirty="0">
                          <a:latin typeface="Arial"/>
                          <a:cs typeface="Arial"/>
                        </a:rPr>
                        <a:t>33</a:t>
                      </a:r>
                      <a:endParaRPr sz="900">
                        <a:latin typeface="Arial"/>
                        <a:cs typeface="Arial"/>
                      </a:endParaRPr>
                    </a:p>
                  </a:txBody>
                  <a:tcPr marL="0" marR="0" marT="5715" marB="0"/>
                </a:tc>
              </a:tr>
              <a:tr h="447675">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b="1" dirty="0">
                          <a:latin typeface="Arial"/>
                          <a:cs typeface="Arial"/>
                        </a:rPr>
                        <a:t>35</a:t>
                      </a:r>
                      <a:endParaRPr sz="900">
                        <a:latin typeface="Arial"/>
                        <a:cs typeface="Arial"/>
                      </a:endParaRPr>
                    </a:p>
                  </a:txBody>
                  <a:tcPr marL="0" marR="0" marT="2540" marB="0"/>
                </a:tc>
              </a:tr>
              <a:tr h="414337">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b="1" dirty="0">
                          <a:latin typeface="Arial"/>
                          <a:cs typeface="Arial"/>
                        </a:rPr>
                        <a:t>37</a:t>
                      </a:r>
                      <a:endParaRPr sz="900">
                        <a:latin typeface="Arial"/>
                        <a:cs typeface="Arial"/>
                      </a:endParaRPr>
                    </a:p>
                  </a:txBody>
                  <a:tcPr marL="0" marR="0" marT="2540" marB="0"/>
                </a:tc>
              </a:tr>
              <a:tr h="414337">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45"/>
                        </a:spcBef>
                      </a:pPr>
                      <a:endParaRPr sz="750">
                        <a:latin typeface="Times New Roman"/>
                        <a:cs typeface="Times New Roman"/>
                      </a:endParaRPr>
                    </a:p>
                    <a:p>
                      <a:pPr marR="24130" algn="r">
                        <a:lnSpc>
                          <a:spcPct val="100000"/>
                        </a:lnSpc>
                        <a:spcBef>
                          <a:spcPts val="5"/>
                        </a:spcBef>
                      </a:pPr>
                      <a:r>
                        <a:rPr sz="900" b="1" dirty="0">
                          <a:latin typeface="Arial"/>
                          <a:cs typeface="Arial"/>
                        </a:rPr>
                        <a:t>38</a:t>
                      </a:r>
                      <a:endParaRPr sz="900">
                        <a:latin typeface="Arial"/>
                        <a:cs typeface="Arial"/>
                      </a:endParaRPr>
                    </a:p>
                  </a:txBody>
                  <a:tcPr marL="0" marR="0" marT="5715" marB="0"/>
                </a:tc>
              </a:tr>
              <a:tr h="447675">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b="1" dirty="0">
                          <a:latin typeface="Arial"/>
                          <a:cs typeface="Arial"/>
                        </a:rPr>
                        <a:t>39</a:t>
                      </a:r>
                      <a:endParaRPr sz="900">
                        <a:latin typeface="Arial"/>
                        <a:cs typeface="Arial"/>
                      </a:endParaRPr>
                    </a:p>
                  </a:txBody>
                  <a:tcPr marL="0" marR="0" marT="2540" marB="0"/>
                </a:tc>
              </a:tr>
              <a:tr h="414337">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b="1" dirty="0">
                          <a:latin typeface="Arial"/>
                          <a:cs typeface="Arial"/>
                        </a:rPr>
                        <a:t>41</a:t>
                      </a:r>
                      <a:endParaRPr sz="900">
                        <a:latin typeface="Arial"/>
                        <a:cs typeface="Arial"/>
                      </a:endParaRPr>
                    </a:p>
                  </a:txBody>
                  <a:tcPr marL="0" marR="0" marT="2540" marB="0"/>
                </a:tc>
              </a:tr>
              <a:tr h="414337">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45"/>
                        </a:spcBef>
                      </a:pPr>
                      <a:endParaRPr sz="750">
                        <a:latin typeface="Times New Roman"/>
                        <a:cs typeface="Times New Roman"/>
                      </a:endParaRPr>
                    </a:p>
                    <a:p>
                      <a:pPr marR="24130" algn="r">
                        <a:lnSpc>
                          <a:spcPct val="100000"/>
                        </a:lnSpc>
                        <a:spcBef>
                          <a:spcPts val="5"/>
                        </a:spcBef>
                      </a:pPr>
                      <a:r>
                        <a:rPr sz="900" b="1" dirty="0">
                          <a:latin typeface="Arial"/>
                          <a:cs typeface="Arial"/>
                        </a:rPr>
                        <a:t>42</a:t>
                      </a:r>
                      <a:endParaRPr sz="900">
                        <a:latin typeface="Arial"/>
                        <a:cs typeface="Arial"/>
                      </a:endParaRPr>
                    </a:p>
                  </a:txBody>
                  <a:tcPr marL="0" marR="0" marT="5715" marB="0"/>
                </a:tc>
              </a:tr>
              <a:tr h="447675">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b="1" dirty="0">
                          <a:latin typeface="Arial"/>
                          <a:cs typeface="Arial"/>
                        </a:rPr>
                        <a:t>43</a:t>
                      </a:r>
                      <a:endParaRPr sz="900">
                        <a:latin typeface="Arial"/>
                        <a:cs typeface="Arial"/>
                      </a:endParaRPr>
                    </a:p>
                  </a:txBody>
                  <a:tcPr marL="0" marR="0" marT="2540" marB="0"/>
                </a:tc>
              </a:tr>
              <a:tr h="414337">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b="1" dirty="0">
                          <a:latin typeface="Arial"/>
                          <a:cs typeface="Arial"/>
                        </a:rPr>
                        <a:t>45</a:t>
                      </a:r>
                      <a:endParaRPr sz="900">
                        <a:latin typeface="Arial"/>
                        <a:cs typeface="Arial"/>
                      </a:endParaRPr>
                    </a:p>
                  </a:txBody>
                  <a:tcPr marL="0" marR="0" marT="2540" marB="0"/>
                </a:tc>
              </a:tr>
              <a:tr h="414337">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45"/>
                        </a:spcBef>
                      </a:pPr>
                      <a:endParaRPr sz="750">
                        <a:latin typeface="Times New Roman"/>
                        <a:cs typeface="Times New Roman"/>
                      </a:endParaRPr>
                    </a:p>
                    <a:p>
                      <a:pPr marR="24130" algn="r">
                        <a:lnSpc>
                          <a:spcPct val="100000"/>
                        </a:lnSpc>
                        <a:spcBef>
                          <a:spcPts val="5"/>
                        </a:spcBef>
                      </a:pPr>
                      <a:r>
                        <a:rPr sz="900" b="1" dirty="0">
                          <a:latin typeface="Arial"/>
                          <a:cs typeface="Arial"/>
                        </a:rPr>
                        <a:t>46</a:t>
                      </a:r>
                      <a:endParaRPr sz="900">
                        <a:latin typeface="Arial"/>
                        <a:cs typeface="Arial"/>
                      </a:endParaRPr>
                    </a:p>
                  </a:txBody>
                  <a:tcPr marL="0" marR="0" marT="5715" marB="0"/>
                </a:tc>
              </a:tr>
              <a:tr h="447675">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ct val="100000"/>
                        </a:lnSpc>
                        <a:spcBef>
                          <a:spcPts val="5"/>
                        </a:spcBef>
                      </a:pPr>
                      <a:r>
                        <a:rPr sz="900" b="1" dirty="0">
                          <a:latin typeface="Arial"/>
                          <a:cs typeface="Arial"/>
                        </a:rPr>
                        <a:t>47</a:t>
                      </a:r>
                      <a:endParaRPr sz="900">
                        <a:latin typeface="Arial"/>
                        <a:cs typeface="Arial"/>
                      </a:endParaRPr>
                    </a:p>
                  </a:txBody>
                  <a:tcPr marL="0" marR="0" marT="2540" marB="0"/>
                </a:tc>
              </a:tr>
              <a:tr h="287684">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spcBef>
                          <a:spcPts val="20"/>
                        </a:spcBef>
                      </a:pPr>
                      <a:endParaRPr sz="1000">
                        <a:latin typeface="Times New Roman"/>
                        <a:cs typeface="Times New Roman"/>
                      </a:endParaRPr>
                    </a:p>
                    <a:p>
                      <a:pPr marR="24130" algn="r">
                        <a:lnSpc>
                          <a:spcPts val="990"/>
                        </a:lnSpc>
                        <a:spcBef>
                          <a:spcPts val="5"/>
                        </a:spcBef>
                      </a:pPr>
                      <a:r>
                        <a:rPr sz="900" b="1" dirty="0">
                          <a:latin typeface="Arial"/>
                          <a:cs typeface="Arial"/>
                        </a:rPr>
                        <a:t>48</a:t>
                      </a:r>
                      <a:endParaRPr sz="900">
                        <a:latin typeface="Arial"/>
                        <a:cs typeface="Arial"/>
                      </a:endParaRPr>
                    </a:p>
                  </a:txBody>
                  <a:tcPr marL="0" marR="0" marT="2540" marB="0"/>
                </a:tc>
              </a:tr>
            </a:tbl>
          </a:graphicData>
        </a:graphic>
      </p:graphicFrame>
      <p:sp>
        <p:nvSpPr>
          <p:cNvPr id="14" name="object 14"/>
          <p:cNvSpPr txBox="1"/>
          <p:nvPr/>
        </p:nvSpPr>
        <p:spPr>
          <a:xfrm>
            <a:off x="1910108" y="927120"/>
            <a:ext cx="659130" cy="295910"/>
          </a:xfrm>
          <a:prstGeom prst="rect">
            <a:avLst/>
          </a:prstGeom>
        </p:spPr>
        <p:txBody>
          <a:bodyPr vert="horz" wrap="square" lIns="0" tIns="12700" rIns="0" bIns="0" rtlCol="0">
            <a:spAutoFit/>
          </a:bodyPr>
          <a:lstStyle/>
          <a:p>
            <a:pPr marR="5080" algn="r">
              <a:lnSpc>
                <a:spcPts val="1065"/>
              </a:lnSpc>
              <a:spcBef>
                <a:spcPts val="100"/>
              </a:spcBef>
            </a:pPr>
            <a:r>
              <a:rPr sz="900" spc="-20" dirty="0">
                <a:latin typeface="Arial"/>
                <a:cs typeface="Arial"/>
              </a:rPr>
              <a:t>W</a:t>
            </a:r>
            <a:r>
              <a:rPr sz="900" dirty="0">
                <a:latin typeface="Arial"/>
                <a:cs typeface="Arial"/>
              </a:rPr>
              <a:t>estchester</a:t>
            </a:r>
            <a:endParaRPr sz="900">
              <a:latin typeface="Arial"/>
              <a:cs typeface="Arial"/>
            </a:endParaRPr>
          </a:p>
          <a:p>
            <a:pPr marR="5080" algn="r">
              <a:lnSpc>
                <a:spcPts val="1065"/>
              </a:lnSpc>
            </a:pPr>
            <a:r>
              <a:rPr sz="900" dirty="0">
                <a:latin typeface="Arial"/>
                <a:cs typeface="Arial"/>
              </a:rPr>
              <a:t>Square</a:t>
            </a:r>
            <a:endParaRPr sz="900">
              <a:latin typeface="Arial"/>
              <a:cs typeface="Arial"/>
            </a:endParaRPr>
          </a:p>
        </p:txBody>
      </p:sp>
      <p:sp>
        <p:nvSpPr>
          <p:cNvPr id="15" name="object 15"/>
          <p:cNvSpPr txBox="1"/>
          <p:nvPr/>
        </p:nvSpPr>
        <p:spPr>
          <a:xfrm>
            <a:off x="2660496" y="927120"/>
            <a:ext cx="584835" cy="295910"/>
          </a:xfrm>
          <a:prstGeom prst="rect">
            <a:avLst/>
          </a:prstGeom>
        </p:spPr>
        <p:txBody>
          <a:bodyPr vert="horz" wrap="square" lIns="0" tIns="20320" rIns="0" bIns="0" rtlCol="0">
            <a:spAutoFit/>
          </a:bodyPr>
          <a:lstStyle/>
          <a:p>
            <a:pPr marL="12700" marR="5080" indent="44450">
              <a:lnSpc>
                <a:spcPts val="1050"/>
              </a:lnSpc>
              <a:spcBef>
                <a:spcPts val="160"/>
              </a:spcBef>
            </a:pPr>
            <a:r>
              <a:rPr sz="900" dirty="0">
                <a:latin typeface="Arial"/>
                <a:cs typeface="Arial"/>
              </a:rPr>
              <a:t>Fast</a:t>
            </a:r>
            <a:r>
              <a:rPr sz="900" spc="-95" dirty="0">
                <a:latin typeface="Arial"/>
                <a:cs typeface="Arial"/>
              </a:rPr>
              <a:t> </a:t>
            </a:r>
            <a:r>
              <a:rPr sz="900" dirty="0">
                <a:latin typeface="Arial"/>
                <a:cs typeface="Arial"/>
              </a:rPr>
              <a:t>Food  Restaurant</a:t>
            </a:r>
            <a:endParaRPr sz="900">
              <a:latin typeface="Arial"/>
              <a:cs typeface="Arial"/>
            </a:endParaRPr>
          </a:p>
        </p:txBody>
      </p:sp>
      <p:sp>
        <p:nvSpPr>
          <p:cNvPr id="16" name="object 16"/>
          <p:cNvSpPr txBox="1"/>
          <p:nvPr/>
        </p:nvSpPr>
        <p:spPr>
          <a:xfrm>
            <a:off x="3590822" y="927120"/>
            <a:ext cx="330835" cy="295910"/>
          </a:xfrm>
          <a:prstGeom prst="rect">
            <a:avLst/>
          </a:prstGeom>
        </p:spPr>
        <p:txBody>
          <a:bodyPr vert="horz" wrap="square" lIns="0" tIns="20320" rIns="0" bIns="0" rtlCol="0">
            <a:spAutoFit/>
          </a:bodyPr>
          <a:lstStyle/>
          <a:p>
            <a:pPr marL="50800" marR="5080" indent="-38100">
              <a:lnSpc>
                <a:spcPts val="1050"/>
              </a:lnSpc>
              <a:spcBef>
                <a:spcPts val="160"/>
              </a:spcBef>
            </a:pPr>
            <a:r>
              <a:rPr sz="900" dirty="0">
                <a:latin typeface="Arial"/>
                <a:cs typeface="Arial"/>
              </a:rPr>
              <a:t>Donut  Shop</a:t>
            </a:r>
            <a:endParaRPr sz="900">
              <a:latin typeface="Arial"/>
              <a:cs typeface="Arial"/>
            </a:endParaRPr>
          </a:p>
        </p:txBody>
      </p:sp>
      <p:sp>
        <p:nvSpPr>
          <p:cNvPr id="17" name="object 17"/>
          <p:cNvSpPr txBox="1"/>
          <p:nvPr/>
        </p:nvSpPr>
        <p:spPr>
          <a:xfrm>
            <a:off x="4152797" y="993795"/>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18" name="object 18"/>
          <p:cNvSpPr txBox="1"/>
          <p:nvPr/>
        </p:nvSpPr>
        <p:spPr>
          <a:xfrm>
            <a:off x="4841721" y="993795"/>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19" name="object 19"/>
          <p:cNvSpPr txBox="1"/>
          <p:nvPr/>
        </p:nvSpPr>
        <p:spPr>
          <a:xfrm>
            <a:off x="5733804" y="927120"/>
            <a:ext cx="5213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Sandwich</a:t>
            </a:r>
            <a:endParaRPr sz="900">
              <a:latin typeface="Arial"/>
              <a:cs typeface="Arial"/>
            </a:endParaRPr>
          </a:p>
          <a:p>
            <a:pPr marR="5080" algn="r">
              <a:lnSpc>
                <a:spcPts val="1065"/>
              </a:lnSpc>
            </a:pPr>
            <a:r>
              <a:rPr sz="900" dirty="0">
                <a:latin typeface="Arial"/>
                <a:cs typeface="Arial"/>
              </a:rPr>
              <a:t>Place</a:t>
            </a:r>
            <a:endParaRPr sz="900">
              <a:latin typeface="Arial"/>
              <a:cs typeface="Arial"/>
            </a:endParaRPr>
          </a:p>
        </p:txBody>
      </p:sp>
      <p:sp>
        <p:nvSpPr>
          <p:cNvPr id="20" name="object 20"/>
          <p:cNvSpPr txBox="1"/>
          <p:nvPr/>
        </p:nvSpPr>
        <p:spPr>
          <a:xfrm>
            <a:off x="6346528" y="993795"/>
            <a:ext cx="6991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Indie</a:t>
            </a:r>
            <a:r>
              <a:rPr sz="900" spc="-75" dirty="0">
                <a:latin typeface="Arial"/>
                <a:cs typeface="Arial"/>
              </a:rPr>
              <a:t> </a:t>
            </a:r>
            <a:r>
              <a:rPr sz="900" dirty="0">
                <a:latin typeface="Arial"/>
                <a:cs typeface="Arial"/>
              </a:rPr>
              <a:t>Theater</a:t>
            </a:r>
            <a:endParaRPr sz="900">
              <a:latin typeface="Arial"/>
              <a:cs typeface="Arial"/>
            </a:endParaRPr>
          </a:p>
        </p:txBody>
      </p:sp>
      <p:sp>
        <p:nvSpPr>
          <p:cNvPr id="21" name="object 21"/>
          <p:cNvSpPr txBox="1"/>
          <p:nvPr/>
        </p:nvSpPr>
        <p:spPr>
          <a:xfrm>
            <a:off x="2081558" y="1441470"/>
            <a:ext cx="487680" cy="162560"/>
          </a:xfrm>
          <a:prstGeom prst="rect">
            <a:avLst/>
          </a:prstGeom>
        </p:spPr>
        <p:txBody>
          <a:bodyPr vert="horz" wrap="square" lIns="0" tIns="12700" rIns="0" bIns="0" rtlCol="0">
            <a:spAutoFit/>
          </a:bodyPr>
          <a:lstStyle/>
          <a:p>
            <a:pPr marL="12700">
              <a:lnSpc>
                <a:spcPct val="100000"/>
              </a:lnSpc>
              <a:spcBef>
                <a:spcPts val="100"/>
              </a:spcBef>
            </a:pPr>
            <a:r>
              <a:rPr sz="900" spc="-25" dirty="0">
                <a:latin typeface="Arial"/>
                <a:cs typeface="Arial"/>
              </a:rPr>
              <a:t>Van</a:t>
            </a:r>
            <a:r>
              <a:rPr sz="900" spc="-70" dirty="0">
                <a:latin typeface="Arial"/>
                <a:cs typeface="Arial"/>
              </a:rPr>
              <a:t> </a:t>
            </a:r>
            <a:r>
              <a:rPr sz="900" dirty="0">
                <a:latin typeface="Arial"/>
                <a:cs typeface="Arial"/>
              </a:rPr>
              <a:t>Nest</a:t>
            </a:r>
            <a:endParaRPr sz="900">
              <a:latin typeface="Arial"/>
              <a:cs typeface="Arial"/>
            </a:endParaRPr>
          </a:p>
        </p:txBody>
      </p:sp>
      <p:sp>
        <p:nvSpPr>
          <p:cNvPr id="22" name="object 22"/>
          <p:cNvSpPr txBox="1"/>
          <p:nvPr/>
        </p:nvSpPr>
        <p:spPr>
          <a:xfrm>
            <a:off x="2933597" y="1374795"/>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23" name="object 23"/>
          <p:cNvSpPr txBox="1"/>
          <p:nvPr/>
        </p:nvSpPr>
        <p:spPr>
          <a:xfrm>
            <a:off x="3501820" y="1374795"/>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24" name="object 24"/>
          <p:cNvSpPr txBox="1"/>
          <p:nvPr/>
        </p:nvSpPr>
        <p:spPr>
          <a:xfrm>
            <a:off x="4108296" y="1308120"/>
            <a:ext cx="584835" cy="429259"/>
          </a:xfrm>
          <a:prstGeom prst="rect">
            <a:avLst/>
          </a:prstGeom>
        </p:spPr>
        <p:txBody>
          <a:bodyPr vert="horz" wrap="square" lIns="0" tIns="20320" rIns="0" bIns="0" rtlCol="0">
            <a:spAutoFit/>
          </a:bodyPr>
          <a:lstStyle/>
          <a:p>
            <a:pPr marL="177800" marR="5080" indent="57150" algn="r">
              <a:lnSpc>
                <a:spcPts val="1050"/>
              </a:lnSpc>
              <a:spcBef>
                <a:spcPts val="160"/>
              </a:spcBef>
            </a:pPr>
            <a:r>
              <a:rPr sz="900" dirty="0">
                <a:latin typeface="Arial"/>
                <a:cs typeface="Arial"/>
              </a:rPr>
              <a:t>Middle  Eastern</a:t>
            </a:r>
            <a:endParaRPr sz="900">
              <a:latin typeface="Arial"/>
              <a:cs typeface="Arial"/>
            </a:endParaRPr>
          </a:p>
          <a:p>
            <a:pPr marR="5080" algn="r">
              <a:lnSpc>
                <a:spcPts val="1019"/>
              </a:lnSpc>
            </a:pPr>
            <a:r>
              <a:rPr sz="900" dirty="0">
                <a:latin typeface="Arial"/>
                <a:cs typeface="Arial"/>
              </a:rPr>
              <a:t>Restaurant</a:t>
            </a:r>
            <a:endParaRPr sz="900">
              <a:latin typeface="Arial"/>
              <a:cs typeface="Arial"/>
            </a:endParaRPr>
          </a:p>
        </p:txBody>
      </p:sp>
      <p:sp>
        <p:nvSpPr>
          <p:cNvPr id="25" name="object 25"/>
          <p:cNvSpPr txBox="1"/>
          <p:nvPr/>
        </p:nvSpPr>
        <p:spPr>
          <a:xfrm>
            <a:off x="4865086" y="1441470"/>
            <a:ext cx="5994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Food</a:t>
            </a:r>
            <a:r>
              <a:rPr sz="900" spc="-65" dirty="0">
                <a:latin typeface="Arial"/>
                <a:cs typeface="Arial"/>
              </a:rPr>
              <a:t> </a:t>
            </a:r>
            <a:r>
              <a:rPr sz="900" spc="-10" dirty="0">
                <a:latin typeface="Arial"/>
                <a:cs typeface="Arial"/>
              </a:rPr>
              <a:t>Truck</a:t>
            </a:r>
            <a:endParaRPr sz="900">
              <a:latin typeface="Arial"/>
              <a:cs typeface="Arial"/>
            </a:endParaRPr>
          </a:p>
        </p:txBody>
      </p:sp>
      <p:sp>
        <p:nvSpPr>
          <p:cNvPr id="26" name="object 26"/>
          <p:cNvSpPr txBox="1"/>
          <p:nvPr/>
        </p:nvSpPr>
        <p:spPr>
          <a:xfrm>
            <a:off x="5596139" y="1441470"/>
            <a:ext cx="65913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Coffee</a:t>
            </a:r>
            <a:r>
              <a:rPr sz="900" spc="-65" dirty="0">
                <a:latin typeface="Arial"/>
                <a:cs typeface="Arial"/>
              </a:rPr>
              <a:t> </a:t>
            </a:r>
            <a:r>
              <a:rPr sz="900" dirty="0">
                <a:latin typeface="Arial"/>
                <a:cs typeface="Arial"/>
              </a:rPr>
              <a:t>Shop</a:t>
            </a:r>
            <a:endParaRPr sz="900">
              <a:latin typeface="Arial"/>
              <a:cs typeface="Arial"/>
            </a:endParaRPr>
          </a:p>
        </p:txBody>
      </p:sp>
      <p:sp>
        <p:nvSpPr>
          <p:cNvPr id="27" name="object 27"/>
          <p:cNvSpPr txBox="1"/>
          <p:nvPr/>
        </p:nvSpPr>
        <p:spPr>
          <a:xfrm>
            <a:off x="6416327" y="1441470"/>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Donut</a:t>
            </a:r>
            <a:r>
              <a:rPr sz="900" spc="-75" dirty="0">
                <a:latin typeface="Arial"/>
                <a:cs typeface="Arial"/>
              </a:rPr>
              <a:t> </a:t>
            </a:r>
            <a:r>
              <a:rPr sz="900" dirty="0">
                <a:latin typeface="Arial"/>
                <a:cs typeface="Arial"/>
              </a:rPr>
              <a:t>Shop</a:t>
            </a:r>
            <a:endParaRPr sz="900">
              <a:latin typeface="Arial"/>
              <a:cs typeface="Arial"/>
            </a:endParaRPr>
          </a:p>
        </p:txBody>
      </p:sp>
      <p:sp>
        <p:nvSpPr>
          <p:cNvPr id="28" name="object 28"/>
          <p:cNvSpPr txBox="1"/>
          <p:nvPr/>
        </p:nvSpPr>
        <p:spPr>
          <a:xfrm>
            <a:off x="1959072" y="1889145"/>
            <a:ext cx="610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Morris</a:t>
            </a:r>
            <a:r>
              <a:rPr sz="900" spc="-75" dirty="0">
                <a:latin typeface="Arial"/>
                <a:cs typeface="Arial"/>
              </a:rPr>
              <a:t> </a:t>
            </a:r>
            <a:r>
              <a:rPr sz="900" dirty="0">
                <a:latin typeface="Arial"/>
                <a:cs typeface="Arial"/>
              </a:rPr>
              <a:t>Park</a:t>
            </a:r>
            <a:endParaRPr sz="900">
              <a:latin typeface="Arial"/>
              <a:cs typeface="Arial"/>
            </a:endParaRPr>
          </a:p>
        </p:txBody>
      </p:sp>
      <p:sp>
        <p:nvSpPr>
          <p:cNvPr id="29" name="object 29"/>
          <p:cNvSpPr txBox="1"/>
          <p:nvPr/>
        </p:nvSpPr>
        <p:spPr>
          <a:xfrm>
            <a:off x="2933597" y="1822470"/>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30" name="object 30"/>
          <p:cNvSpPr txBox="1"/>
          <p:nvPr/>
        </p:nvSpPr>
        <p:spPr>
          <a:xfrm>
            <a:off x="3552722" y="1822470"/>
            <a:ext cx="368935" cy="295910"/>
          </a:xfrm>
          <a:prstGeom prst="rect">
            <a:avLst/>
          </a:prstGeom>
        </p:spPr>
        <p:txBody>
          <a:bodyPr vert="horz" wrap="square" lIns="0" tIns="20320" rIns="0" bIns="0" rtlCol="0">
            <a:spAutoFit/>
          </a:bodyPr>
          <a:lstStyle/>
          <a:p>
            <a:pPr marL="114300" marR="5080" indent="-102235">
              <a:lnSpc>
                <a:spcPts val="1050"/>
              </a:lnSpc>
              <a:spcBef>
                <a:spcPts val="160"/>
              </a:spcBef>
            </a:pPr>
            <a:r>
              <a:rPr sz="900" dirty="0">
                <a:latin typeface="Arial"/>
                <a:cs typeface="Arial"/>
              </a:rPr>
              <a:t>Burger  Joint</a:t>
            </a:r>
            <a:endParaRPr sz="900">
              <a:latin typeface="Arial"/>
              <a:cs typeface="Arial"/>
            </a:endParaRPr>
          </a:p>
        </p:txBody>
      </p:sp>
      <p:sp>
        <p:nvSpPr>
          <p:cNvPr id="31" name="object 31"/>
          <p:cNvSpPr txBox="1"/>
          <p:nvPr/>
        </p:nvSpPr>
        <p:spPr>
          <a:xfrm>
            <a:off x="4273345" y="182247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32" name="object 32"/>
          <p:cNvSpPr txBox="1"/>
          <p:nvPr/>
        </p:nvSpPr>
        <p:spPr>
          <a:xfrm>
            <a:off x="5083123" y="1889145"/>
            <a:ext cx="3816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Bakery</a:t>
            </a:r>
            <a:endParaRPr sz="900">
              <a:latin typeface="Arial"/>
              <a:cs typeface="Arial"/>
            </a:endParaRPr>
          </a:p>
        </p:txBody>
      </p:sp>
      <p:sp>
        <p:nvSpPr>
          <p:cNvPr id="33" name="object 33"/>
          <p:cNvSpPr txBox="1"/>
          <p:nvPr/>
        </p:nvSpPr>
        <p:spPr>
          <a:xfrm>
            <a:off x="5596139" y="1889145"/>
            <a:ext cx="65913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Coffee</a:t>
            </a:r>
            <a:r>
              <a:rPr sz="900" spc="-65" dirty="0">
                <a:latin typeface="Arial"/>
                <a:cs typeface="Arial"/>
              </a:rPr>
              <a:t> </a:t>
            </a:r>
            <a:r>
              <a:rPr sz="900" dirty="0">
                <a:latin typeface="Arial"/>
                <a:cs typeface="Arial"/>
              </a:rPr>
              <a:t>Shop</a:t>
            </a:r>
            <a:endParaRPr sz="900">
              <a:latin typeface="Arial"/>
              <a:cs typeface="Arial"/>
            </a:endParaRPr>
          </a:p>
        </p:txBody>
      </p:sp>
      <p:sp>
        <p:nvSpPr>
          <p:cNvPr id="34" name="object 34"/>
          <p:cNvSpPr txBox="1"/>
          <p:nvPr/>
        </p:nvSpPr>
        <p:spPr>
          <a:xfrm>
            <a:off x="6723508" y="1889145"/>
            <a:ext cx="32258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a:t>
            </a:r>
            <a:r>
              <a:rPr sz="900" spc="-20" dirty="0">
                <a:latin typeface="Arial"/>
                <a:cs typeface="Arial"/>
              </a:rPr>
              <a:t>f</a:t>
            </a:r>
            <a:r>
              <a:rPr sz="900" dirty="0">
                <a:latin typeface="Arial"/>
                <a:cs typeface="Arial"/>
              </a:rPr>
              <a:t>fet</a:t>
            </a:r>
            <a:endParaRPr sz="900">
              <a:latin typeface="Arial"/>
              <a:cs typeface="Arial"/>
            </a:endParaRPr>
          </a:p>
        </p:txBody>
      </p:sp>
      <p:sp>
        <p:nvSpPr>
          <p:cNvPr id="35" name="object 35"/>
          <p:cNvSpPr txBox="1"/>
          <p:nvPr/>
        </p:nvSpPr>
        <p:spPr>
          <a:xfrm>
            <a:off x="2123974" y="2270145"/>
            <a:ext cx="44513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Belmont</a:t>
            </a:r>
            <a:endParaRPr sz="900">
              <a:latin typeface="Arial"/>
              <a:cs typeface="Arial"/>
            </a:endParaRPr>
          </a:p>
        </p:txBody>
      </p:sp>
      <p:sp>
        <p:nvSpPr>
          <p:cNvPr id="36" name="object 36"/>
          <p:cNvSpPr txBox="1"/>
          <p:nvPr/>
        </p:nvSpPr>
        <p:spPr>
          <a:xfrm>
            <a:off x="2660496" y="2203470"/>
            <a:ext cx="584835" cy="295910"/>
          </a:xfrm>
          <a:prstGeom prst="rect">
            <a:avLst/>
          </a:prstGeom>
        </p:spPr>
        <p:txBody>
          <a:bodyPr vert="horz" wrap="square" lIns="0" tIns="20320" rIns="0" bIns="0" rtlCol="0">
            <a:spAutoFit/>
          </a:bodyPr>
          <a:lstStyle/>
          <a:p>
            <a:pPr marL="12700" marR="5080" indent="254000">
              <a:lnSpc>
                <a:spcPts val="1050"/>
              </a:lnSpc>
              <a:spcBef>
                <a:spcPts val="160"/>
              </a:spcBef>
            </a:pPr>
            <a:r>
              <a:rPr sz="900" dirty="0">
                <a:latin typeface="Arial"/>
                <a:cs typeface="Arial"/>
              </a:rPr>
              <a:t>Italian  Restaurant</a:t>
            </a:r>
            <a:endParaRPr sz="900">
              <a:latin typeface="Arial"/>
              <a:cs typeface="Arial"/>
            </a:endParaRPr>
          </a:p>
        </p:txBody>
      </p:sp>
      <p:sp>
        <p:nvSpPr>
          <p:cNvPr id="37" name="object 37"/>
          <p:cNvSpPr txBox="1"/>
          <p:nvPr/>
        </p:nvSpPr>
        <p:spPr>
          <a:xfrm>
            <a:off x="3609872" y="2203470"/>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38" name="object 38"/>
          <p:cNvSpPr txBox="1"/>
          <p:nvPr/>
        </p:nvSpPr>
        <p:spPr>
          <a:xfrm>
            <a:off x="4273345" y="220347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39" name="object 39"/>
          <p:cNvSpPr txBox="1"/>
          <p:nvPr/>
        </p:nvSpPr>
        <p:spPr>
          <a:xfrm>
            <a:off x="5083123" y="2270145"/>
            <a:ext cx="3816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Bakery</a:t>
            </a:r>
            <a:endParaRPr sz="900">
              <a:latin typeface="Arial"/>
              <a:cs typeface="Arial"/>
            </a:endParaRPr>
          </a:p>
        </p:txBody>
      </p:sp>
      <p:sp>
        <p:nvSpPr>
          <p:cNvPr id="40" name="object 40"/>
          <p:cNvSpPr txBox="1"/>
          <p:nvPr/>
        </p:nvSpPr>
        <p:spPr>
          <a:xfrm>
            <a:off x="5670396" y="2203470"/>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41" name="object 41"/>
          <p:cNvSpPr txBox="1"/>
          <p:nvPr/>
        </p:nvSpPr>
        <p:spPr>
          <a:xfrm>
            <a:off x="6613524" y="2203470"/>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42" name="object 42"/>
          <p:cNvSpPr txBox="1"/>
          <p:nvPr/>
        </p:nvSpPr>
        <p:spPr>
          <a:xfrm>
            <a:off x="2060425" y="2651145"/>
            <a:ext cx="508634" cy="295910"/>
          </a:xfrm>
          <a:prstGeom prst="rect">
            <a:avLst/>
          </a:prstGeom>
        </p:spPr>
        <p:txBody>
          <a:bodyPr vert="horz" wrap="square" lIns="0" tIns="20320" rIns="0" bIns="0" rtlCol="0">
            <a:spAutoFit/>
          </a:bodyPr>
          <a:lstStyle/>
          <a:p>
            <a:pPr marL="12700" marR="5080" indent="203200">
              <a:lnSpc>
                <a:spcPts val="1050"/>
              </a:lnSpc>
              <a:spcBef>
                <a:spcPts val="160"/>
              </a:spcBef>
            </a:pPr>
            <a:r>
              <a:rPr sz="900" dirty="0">
                <a:latin typeface="Arial"/>
                <a:cs typeface="Arial"/>
              </a:rPr>
              <a:t>North  Riverdale</a:t>
            </a:r>
            <a:endParaRPr sz="900">
              <a:latin typeface="Arial"/>
              <a:cs typeface="Arial"/>
            </a:endParaRPr>
          </a:p>
        </p:txBody>
      </p:sp>
      <p:sp>
        <p:nvSpPr>
          <p:cNvPr id="43" name="object 43"/>
          <p:cNvSpPr txBox="1"/>
          <p:nvPr/>
        </p:nvSpPr>
        <p:spPr>
          <a:xfrm>
            <a:off x="2933597" y="2651145"/>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44" name="object 44"/>
          <p:cNvSpPr txBox="1"/>
          <p:nvPr/>
        </p:nvSpPr>
        <p:spPr>
          <a:xfrm>
            <a:off x="3635323" y="2717820"/>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Bank</a:t>
            </a:r>
            <a:endParaRPr sz="900">
              <a:latin typeface="Arial"/>
              <a:cs typeface="Arial"/>
            </a:endParaRPr>
          </a:p>
        </p:txBody>
      </p:sp>
      <p:sp>
        <p:nvSpPr>
          <p:cNvPr id="45" name="object 45"/>
          <p:cNvSpPr txBox="1"/>
          <p:nvPr/>
        </p:nvSpPr>
        <p:spPr>
          <a:xfrm>
            <a:off x="4108296" y="2651145"/>
            <a:ext cx="584835" cy="295910"/>
          </a:xfrm>
          <a:prstGeom prst="rect">
            <a:avLst/>
          </a:prstGeom>
        </p:spPr>
        <p:txBody>
          <a:bodyPr vert="horz" wrap="square" lIns="0" tIns="20320" rIns="0" bIns="0" rtlCol="0">
            <a:spAutoFit/>
          </a:bodyPr>
          <a:lstStyle/>
          <a:p>
            <a:pPr marL="12700" marR="5080" indent="254000">
              <a:lnSpc>
                <a:spcPts val="1050"/>
              </a:lnSpc>
              <a:spcBef>
                <a:spcPts val="160"/>
              </a:spcBef>
            </a:pPr>
            <a:r>
              <a:rPr sz="900" dirty="0">
                <a:latin typeface="Arial"/>
                <a:cs typeface="Arial"/>
              </a:rPr>
              <a:t>Italian  Restaurant</a:t>
            </a:r>
            <a:endParaRPr sz="900">
              <a:latin typeface="Arial"/>
              <a:cs typeface="Arial"/>
            </a:endParaRPr>
          </a:p>
        </p:txBody>
      </p:sp>
      <p:sp>
        <p:nvSpPr>
          <p:cNvPr id="46" name="object 46"/>
          <p:cNvSpPr txBox="1"/>
          <p:nvPr/>
        </p:nvSpPr>
        <p:spPr>
          <a:xfrm>
            <a:off x="5260973" y="2717820"/>
            <a:ext cx="994410" cy="162560"/>
          </a:xfrm>
          <a:prstGeom prst="rect">
            <a:avLst/>
          </a:prstGeom>
        </p:spPr>
        <p:txBody>
          <a:bodyPr vert="horz" wrap="square" lIns="0" tIns="12700" rIns="0" bIns="0" rtlCol="0">
            <a:spAutoFit/>
          </a:bodyPr>
          <a:lstStyle/>
          <a:p>
            <a:pPr marL="12700">
              <a:lnSpc>
                <a:spcPct val="100000"/>
              </a:lnSpc>
              <a:spcBef>
                <a:spcPts val="100"/>
              </a:spcBef>
              <a:tabLst>
                <a:tab pos="364490" algn="l"/>
              </a:tabLst>
            </a:pPr>
            <a:r>
              <a:rPr sz="900" dirty="0">
                <a:latin typeface="Arial"/>
                <a:cs typeface="Arial"/>
              </a:rPr>
              <a:t>Bar	Burger</a:t>
            </a:r>
            <a:r>
              <a:rPr sz="900" spc="-70" dirty="0">
                <a:latin typeface="Arial"/>
                <a:cs typeface="Arial"/>
              </a:rPr>
              <a:t> </a:t>
            </a:r>
            <a:r>
              <a:rPr sz="900" dirty="0">
                <a:latin typeface="Arial"/>
                <a:cs typeface="Arial"/>
              </a:rPr>
              <a:t>Joint</a:t>
            </a:r>
            <a:endParaRPr sz="900">
              <a:latin typeface="Arial"/>
              <a:cs typeface="Arial"/>
            </a:endParaRPr>
          </a:p>
        </p:txBody>
      </p:sp>
      <p:sp>
        <p:nvSpPr>
          <p:cNvPr id="47" name="object 47"/>
          <p:cNvSpPr txBox="1"/>
          <p:nvPr/>
        </p:nvSpPr>
        <p:spPr>
          <a:xfrm>
            <a:off x="6460971" y="2651145"/>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48" name="object 48"/>
          <p:cNvSpPr txBox="1"/>
          <p:nvPr/>
        </p:nvSpPr>
        <p:spPr>
          <a:xfrm>
            <a:off x="1901625" y="3165495"/>
            <a:ext cx="667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Schuylerville</a:t>
            </a:r>
            <a:endParaRPr sz="900">
              <a:latin typeface="Arial"/>
              <a:cs typeface="Arial"/>
            </a:endParaRPr>
          </a:p>
        </p:txBody>
      </p:sp>
      <p:sp>
        <p:nvSpPr>
          <p:cNvPr id="49" name="object 49"/>
          <p:cNvSpPr txBox="1"/>
          <p:nvPr/>
        </p:nvSpPr>
        <p:spPr>
          <a:xfrm>
            <a:off x="2660496" y="3098820"/>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50" name="object 50"/>
          <p:cNvSpPr txBox="1"/>
          <p:nvPr/>
        </p:nvSpPr>
        <p:spPr>
          <a:xfrm>
            <a:off x="3622673" y="3165495"/>
            <a:ext cx="299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Diner</a:t>
            </a:r>
            <a:endParaRPr sz="900">
              <a:latin typeface="Arial"/>
              <a:cs typeface="Arial"/>
            </a:endParaRPr>
          </a:p>
        </p:txBody>
      </p:sp>
      <p:sp>
        <p:nvSpPr>
          <p:cNvPr id="51" name="object 51"/>
          <p:cNvSpPr txBox="1"/>
          <p:nvPr/>
        </p:nvSpPr>
        <p:spPr>
          <a:xfrm>
            <a:off x="4152797" y="3165495"/>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52" name="object 52"/>
          <p:cNvSpPr txBox="1"/>
          <p:nvPr/>
        </p:nvSpPr>
        <p:spPr>
          <a:xfrm>
            <a:off x="4841721" y="3165495"/>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53" name="object 53"/>
          <p:cNvSpPr txBox="1"/>
          <p:nvPr/>
        </p:nvSpPr>
        <p:spPr>
          <a:xfrm>
            <a:off x="5562201" y="3098820"/>
            <a:ext cx="6927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Convenience</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54" name="object 54"/>
          <p:cNvSpPr txBox="1"/>
          <p:nvPr/>
        </p:nvSpPr>
        <p:spPr>
          <a:xfrm>
            <a:off x="6759523" y="3165495"/>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Bank</a:t>
            </a:r>
            <a:endParaRPr sz="900">
              <a:latin typeface="Arial"/>
              <a:cs typeface="Arial"/>
            </a:endParaRPr>
          </a:p>
        </p:txBody>
      </p:sp>
      <p:sp>
        <p:nvSpPr>
          <p:cNvPr id="55" name="object 55"/>
          <p:cNvSpPr txBox="1"/>
          <p:nvPr/>
        </p:nvSpPr>
        <p:spPr>
          <a:xfrm>
            <a:off x="1996875" y="3479820"/>
            <a:ext cx="57213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Edgewater</a:t>
            </a:r>
            <a:endParaRPr sz="900">
              <a:latin typeface="Arial"/>
              <a:cs typeface="Arial"/>
            </a:endParaRPr>
          </a:p>
          <a:p>
            <a:pPr marR="5080" algn="r">
              <a:lnSpc>
                <a:spcPts val="1065"/>
              </a:lnSpc>
            </a:pPr>
            <a:r>
              <a:rPr sz="900" dirty="0">
                <a:latin typeface="Arial"/>
                <a:cs typeface="Arial"/>
              </a:rPr>
              <a:t>Park</a:t>
            </a:r>
            <a:endParaRPr sz="900">
              <a:latin typeface="Arial"/>
              <a:cs typeface="Arial"/>
            </a:endParaRPr>
          </a:p>
        </p:txBody>
      </p:sp>
      <p:sp>
        <p:nvSpPr>
          <p:cNvPr id="56" name="object 56"/>
          <p:cNvSpPr txBox="1"/>
          <p:nvPr/>
        </p:nvSpPr>
        <p:spPr>
          <a:xfrm>
            <a:off x="2660496" y="3479820"/>
            <a:ext cx="584835" cy="295910"/>
          </a:xfrm>
          <a:prstGeom prst="rect">
            <a:avLst/>
          </a:prstGeom>
        </p:spPr>
        <p:txBody>
          <a:bodyPr vert="horz" wrap="square" lIns="0" tIns="20320" rIns="0" bIns="0" rtlCol="0">
            <a:spAutoFit/>
          </a:bodyPr>
          <a:lstStyle/>
          <a:p>
            <a:pPr marL="12700" marR="5080" indent="254000">
              <a:lnSpc>
                <a:spcPts val="1050"/>
              </a:lnSpc>
              <a:spcBef>
                <a:spcPts val="160"/>
              </a:spcBef>
            </a:pPr>
            <a:r>
              <a:rPr sz="900" dirty="0">
                <a:latin typeface="Arial"/>
                <a:cs typeface="Arial"/>
              </a:rPr>
              <a:t>Italian  Restaurant</a:t>
            </a:r>
            <a:endParaRPr sz="900">
              <a:latin typeface="Arial"/>
              <a:cs typeface="Arial"/>
            </a:endParaRPr>
          </a:p>
        </p:txBody>
      </p:sp>
      <p:sp>
        <p:nvSpPr>
          <p:cNvPr id="57" name="object 57"/>
          <p:cNvSpPr txBox="1"/>
          <p:nvPr/>
        </p:nvSpPr>
        <p:spPr>
          <a:xfrm>
            <a:off x="3501820" y="347982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58" name="object 58"/>
          <p:cNvSpPr txBox="1"/>
          <p:nvPr/>
        </p:nvSpPr>
        <p:spPr>
          <a:xfrm>
            <a:off x="4034030" y="3546495"/>
            <a:ext cx="65913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Coffee</a:t>
            </a:r>
            <a:r>
              <a:rPr sz="900" spc="-65" dirty="0">
                <a:latin typeface="Arial"/>
                <a:cs typeface="Arial"/>
              </a:rPr>
              <a:t> </a:t>
            </a:r>
            <a:r>
              <a:rPr sz="900" dirty="0">
                <a:latin typeface="Arial"/>
                <a:cs typeface="Arial"/>
              </a:rPr>
              <a:t>Shop</a:t>
            </a:r>
            <a:endParaRPr sz="900">
              <a:latin typeface="Arial"/>
              <a:cs typeface="Arial"/>
            </a:endParaRPr>
          </a:p>
        </p:txBody>
      </p:sp>
      <p:sp>
        <p:nvSpPr>
          <p:cNvPr id="59" name="object 59"/>
          <p:cNvSpPr txBox="1"/>
          <p:nvPr/>
        </p:nvSpPr>
        <p:spPr>
          <a:xfrm>
            <a:off x="4841721" y="3546495"/>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60" name="object 60"/>
          <p:cNvSpPr txBox="1"/>
          <p:nvPr/>
        </p:nvSpPr>
        <p:spPr>
          <a:xfrm>
            <a:off x="6026098" y="3546495"/>
            <a:ext cx="229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Pub</a:t>
            </a:r>
            <a:endParaRPr sz="900">
              <a:latin typeface="Arial"/>
              <a:cs typeface="Arial"/>
            </a:endParaRPr>
          </a:p>
        </p:txBody>
      </p:sp>
      <p:sp>
        <p:nvSpPr>
          <p:cNvPr id="61" name="object 61"/>
          <p:cNvSpPr txBox="1"/>
          <p:nvPr/>
        </p:nvSpPr>
        <p:spPr>
          <a:xfrm>
            <a:off x="6842124" y="3546495"/>
            <a:ext cx="2038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Bar</a:t>
            </a:r>
            <a:endParaRPr sz="900">
              <a:latin typeface="Arial"/>
              <a:cs typeface="Arial"/>
            </a:endParaRPr>
          </a:p>
        </p:txBody>
      </p:sp>
      <p:sp>
        <p:nvSpPr>
          <p:cNvPr id="62" name="object 62"/>
          <p:cNvSpPr txBox="1"/>
          <p:nvPr/>
        </p:nvSpPr>
        <p:spPr>
          <a:xfrm>
            <a:off x="2028873" y="3994170"/>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Castle</a:t>
            </a:r>
            <a:r>
              <a:rPr sz="900" spc="-75" dirty="0">
                <a:latin typeface="Arial"/>
                <a:cs typeface="Arial"/>
              </a:rPr>
              <a:t> </a:t>
            </a:r>
            <a:r>
              <a:rPr sz="900" dirty="0">
                <a:latin typeface="Arial"/>
                <a:cs typeface="Arial"/>
              </a:rPr>
              <a:t>Hill</a:t>
            </a:r>
            <a:endParaRPr sz="900">
              <a:latin typeface="Arial"/>
              <a:cs typeface="Arial"/>
            </a:endParaRPr>
          </a:p>
        </p:txBody>
      </p:sp>
      <p:sp>
        <p:nvSpPr>
          <p:cNvPr id="63" name="object 63"/>
          <p:cNvSpPr txBox="1"/>
          <p:nvPr/>
        </p:nvSpPr>
        <p:spPr>
          <a:xfrm>
            <a:off x="2959048" y="3994170"/>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Bank</a:t>
            </a:r>
            <a:endParaRPr sz="900">
              <a:latin typeface="Arial"/>
              <a:cs typeface="Arial"/>
            </a:endParaRPr>
          </a:p>
        </p:txBody>
      </p:sp>
      <p:sp>
        <p:nvSpPr>
          <p:cNvPr id="64" name="object 64"/>
          <p:cNvSpPr txBox="1"/>
          <p:nvPr/>
        </p:nvSpPr>
        <p:spPr>
          <a:xfrm>
            <a:off x="3609872" y="3927495"/>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65" name="object 65"/>
          <p:cNvSpPr txBox="1"/>
          <p:nvPr/>
        </p:nvSpPr>
        <p:spPr>
          <a:xfrm>
            <a:off x="4273345" y="3927495"/>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66" name="object 66"/>
          <p:cNvSpPr txBox="1"/>
          <p:nvPr/>
        </p:nvSpPr>
        <p:spPr>
          <a:xfrm>
            <a:off x="4924322" y="3994170"/>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67" name="object 67"/>
          <p:cNvSpPr txBox="1"/>
          <p:nvPr/>
        </p:nvSpPr>
        <p:spPr>
          <a:xfrm>
            <a:off x="5670396" y="3860820"/>
            <a:ext cx="584835" cy="429259"/>
          </a:xfrm>
          <a:prstGeom prst="rect">
            <a:avLst/>
          </a:prstGeom>
        </p:spPr>
        <p:txBody>
          <a:bodyPr vert="horz" wrap="square" lIns="0" tIns="20320" rIns="0" bIns="0" rtlCol="0">
            <a:spAutoFit/>
          </a:bodyPr>
          <a:lstStyle/>
          <a:p>
            <a:pPr marL="12700" marR="5080" indent="31115" algn="just">
              <a:lnSpc>
                <a:spcPts val="1050"/>
              </a:lnSpc>
              <a:spcBef>
                <a:spcPts val="160"/>
              </a:spcBef>
            </a:pPr>
            <a:r>
              <a:rPr sz="900" dirty="0">
                <a:latin typeface="Arial"/>
                <a:cs typeface="Arial"/>
              </a:rPr>
              <a:t>Southern</a:t>
            </a:r>
            <a:r>
              <a:rPr sz="900" spc="-95" dirty="0">
                <a:latin typeface="Arial"/>
                <a:cs typeface="Arial"/>
              </a:rPr>
              <a:t> </a:t>
            </a:r>
            <a:r>
              <a:rPr sz="900" dirty="0">
                <a:latin typeface="Arial"/>
                <a:cs typeface="Arial"/>
              </a:rPr>
              <a:t>/  Soul Food  Restaurant</a:t>
            </a:r>
            <a:endParaRPr sz="900">
              <a:latin typeface="Arial"/>
              <a:cs typeface="Arial"/>
            </a:endParaRPr>
          </a:p>
        </p:txBody>
      </p:sp>
      <p:sp>
        <p:nvSpPr>
          <p:cNvPr id="68" name="object 68"/>
          <p:cNvSpPr txBox="1"/>
          <p:nvPr/>
        </p:nvSpPr>
        <p:spPr>
          <a:xfrm>
            <a:off x="6746874" y="3994170"/>
            <a:ext cx="299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Diner</a:t>
            </a:r>
            <a:endParaRPr sz="900">
              <a:latin typeface="Arial"/>
              <a:cs typeface="Arial"/>
            </a:endParaRPr>
          </a:p>
        </p:txBody>
      </p:sp>
      <p:sp>
        <p:nvSpPr>
          <p:cNvPr id="69" name="object 69"/>
          <p:cNvSpPr txBox="1"/>
          <p:nvPr/>
        </p:nvSpPr>
        <p:spPr>
          <a:xfrm>
            <a:off x="2104924" y="4375170"/>
            <a:ext cx="464184" cy="295910"/>
          </a:xfrm>
          <a:prstGeom prst="rect">
            <a:avLst/>
          </a:prstGeom>
        </p:spPr>
        <p:txBody>
          <a:bodyPr vert="horz" wrap="square" lIns="0" tIns="20320" rIns="0" bIns="0" rtlCol="0">
            <a:spAutoFit/>
          </a:bodyPr>
          <a:lstStyle/>
          <a:p>
            <a:pPr marL="12700" marR="5080" indent="50165">
              <a:lnSpc>
                <a:spcPts val="1050"/>
              </a:lnSpc>
              <a:spcBef>
                <a:spcPts val="160"/>
              </a:spcBef>
            </a:pPr>
            <a:r>
              <a:rPr sz="900" dirty="0">
                <a:latin typeface="Arial"/>
                <a:cs typeface="Arial"/>
              </a:rPr>
              <a:t>Pelham  Gardens</a:t>
            </a:r>
            <a:endParaRPr sz="900">
              <a:latin typeface="Arial"/>
              <a:cs typeface="Arial"/>
            </a:endParaRPr>
          </a:p>
        </p:txBody>
      </p:sp>
      <p:sp>
        <p:nvSpPr>
          <p:cNvPr id="70" name="object 70"/>
          <p:cNvSpPr txBox="1"/>
          <p:nvPr/>
        </p:nvSpPr>
        <p:spPr>
          <a:xfrm>
            <a:off x="2704997" y="4441845"/>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71" name="object 71"/>
          <p:cNvSpPr txBox="1"/>
          <p:nvPr/>
        </p:nvSpPr>
        <p:spPr>
          <a:xfrm>
            <a:off x="3590822" y="4375170"/>
            <a:ext cx="330835" cy="295910"/>
          </a:xfrm>
          <a:prstGeom prst="rect">
            <a:avLst/>
          </a:prstGeom>
        </p:spPr>
        <p:txBody>
          <a:bodyPr vert="horz" wrap="square" lIns="0" tIns="20320" rIns="0" bIns="0" rtlCol="0">
            <a:spAutoFit/>
          </a:bodyPr>
          <a:lstStyle/>
          <a:p>
            <a:pPr marL="50800" marR="5080" indent="-38100">
              <a:lnSpc>
                <a:spcPts val="1050"/>
              </a:lnSpc>
              <a:spcBef>
                <a:spcPts val="160"/>
              </a:spcBef>
            </a:pPr>
            <a:r>
              <a:rPr sz="900" dirty="0">
                <a:latin typeface="Arial"/>
                <a:cs typeface="Arial"/>
              </a:rPr>
              <a:t>Donut  Shop</a:t>
            </a:r>
            <a:endParaRPr sz="900">
              <a:latin typeface="Arial"/>
              <a:cs typeface="Arial"/>
            </a:endParaRPr>
          </a:p>
        </p:txBody>
      </p:sp>
      <p:sp>
        <p:nvSpPr>
          <p:cNvPr id="72" name="object 72"/>
          <p:cNvSpPr txBox="1"/>
          <p:nvPr/>
        </p:nvSpPr>
        <p:spPr>
          <a:xfrm>
            <a:off x="4082845" y="4441845"/>
            <a:ext cx="610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Bus</a:t>
            </a:r>
            <a:r>
              <a:rPr sz="900" spc="-75" dirty="0">
                <a:latin typeface="Arial"/>
                <a:cs typeface="Arial"/>
              </a:rPr>
              <a:t> </a:t>
            </a:r>
            <a:r>
              <a:rPr sz="900" dirty="0">
                <a:latin typeface="Arial"/>
                <a:cs typeface="Arial"/>
              </a:rPr>
              <a:t>Station</a:t>
            </a:r>
            <a:endParaRPr sz="900">
              <a:latin typeface="Arial"/>
              <a:cs typeface="Arial"/>
            </a:endParaRPr>
          </a:p>
        </p:txBody>
      </p:sp>
      <p:sp>
        <p:nvSpPr>
          <p:cNvPr id="73" name="object 73"/>
          <p:cNvSpPr txBox="1"/>
          <p:nvPr/>
        </p:nvSpPr>
        <p:spPr>
          <a:xfrm>
            <a:off x="4816270" y="4441845"/>
            <a:ext cx="6483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Liquor</a:t>
            </a:r>
            <a:r>
              <a:rPr sz="900" spc="-75" dirty="0">
                <a:latin typeface="Arial"/>
                <a:cs typeface="Arial"/>
              </a:rPr>
              <a:t> </a:t>
            </a:r>
            <a:r>
              <a:rPr sz="900" dirty="0">
                <a:latin typeface="Arial"/>
                <a:cs typeface="Arial"/>
              </a:rPr>
              <a:t>Store</a:t>
            </a:r>
            <a:endParaRPr sz="900">
              <a:latin typeface="Arial"/>
              <a:cs typeface="Arial"/>
            </a:endParaRPr>
          </a:p>
        </p:txBody>
      </p:sp>
      <p:sp>
        <p:nvSpPr>
          <p:cNvPr id="74" name="object 74"/>
          <p:cNvSpPr txBox="1"/>
          <p:nvPr/>
        </p:nvSpPr>
        <p:spPr>
          <a:xfrm>
            <a:off x="5835445" y="437517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75" name="object 75"/>
          <p:cNvSpPr txBox="1"/>
          <p:nvPr/>
        </p:nvSpPr>
        <p:spPr>
          <a:xfrm>
            <a:off x="6422871" y="4441845"/>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76" name="object 76"/>
          <p:cNvSpPr txBox="1"/>
          <p:nvPr/>
        </p:nvSpPr>
        <p:spPr>
          <a:xfrm>
            <a:off x="1990475" y="4822845"/>
            <a:ext cx="5784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Concourse</a:t>
            </a:r>
            <a:endParaRPr sz="900">
              <a:latin typeface="Arial"/>
              <a:cs typeface="Arial"/>
            </a:endParaRPr>
          </a:p>
        </p:txBody>
      </p:sp>
      <p:sp>
        <p:nvSpPr>
          <p:cNvPr id="77" name="object 77"/>
          <p:cNvSpPr txBox="1"/>
          <p:nvPr/>
        </p:nvSpPr>
        <p:spPr>
          <a:xfrm>
            <a:off x="2813049" y="4756170"/>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78" name="object 78"/>
          <p:cNvSpPr txBox="1"/>
          <p:nvPr/>
        </p:nvSpPr>
        <p:spPr>
          <a:xfrm>
            <a:off x="3501820" y="475617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79" name="object 79"/>
          <p:cNvSpPr txBox="1"/>
          <p:nvPr/>
        </p:nvSpPr>
        <p:spPr>
          <a:xfrm>
            <a:off x="4082845" y="4822845"/>
            <a:ext cx="610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Bus</a:t>
            </a:r>
            <a:r>
              <a:rPr sz="900" spc="-75" dirty="0">
                <a:latin typeface="Arial"/>
                <a:cs typeface="Arial"/>
              </a:rPr>
              <a:t> </a:t>
            </a:r>
            <a:r>
              <a:rPr sz="900" dirty="0">
                <a:latin typeface="Arial"/>
                <a:cs typeface="Arial"/>
              </a:rPr>
              <a:t>Station</a:t>
            </a:r>
            <a:endParaRPr sz="900">
              <a:latin typeface="Arial"/>
              <a:cs typeface="Arial"/>
            </a:endParaRPr>
          </a:p>
        </p:txBody>
      </p:sp>
      <p:sp>
        <p:nvSpPr>
          <p:cNvPr id="80" name="object 80"/>
          <p:cNvSpPr txBox="1"/>
          <p:nvPr/>
        </p:nvSpPr>
        <p:spPr>
          <a:xfrm>
            <a:off x="4911673" y="4756170"/>
            <a:ext cx="5530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Ice</a:t>
            </a:r>
            <a:r>
              <a:rPr sz="900" spc="-100" dirty="0">
                <a:latin typeface="Arial"/>
                <a:cs typeface="Arial"/>
              </a:rPr>
              <a:t> </a:t>
            </a:r>
            <a:r>
              <a:rPr sz="900" dirty="0">
                <a:latin typeface="Arial"/>
                <a:cs typeface="Arial"/>
              </a:rPr>
              <a:t>Cream</a:t>
            </a:r>
            <a:endParaRPr sz="900">
              <a:latin typeface="Arial"/>
              <a:cs typeface="Arial"/>
            </a:endParaRPr>
          </a:p>
          <a:p>
            <a:pPr marR="5080" algn="r">
              <a:lnSpc>
                <a:spcPts val="1065"/>
              </a:lnSpc>
            </a:pPr>
            <a:r>
              <a:rPr sz="900" dirty="0">
                <a:latin typeface="Arial"/>
                <a:cs typeface="Arial"/>
              </a:rPr>
              <a:t>Shop</a:t>
            </a:r>
            <a:endParaRPr sz="900">
              <a:latin typeface="Arial"/>
              <a:cs typeface="Arial"/>
            </a:endParaRPr>
          </a:p>
        </p:txBody>
      </p:sp>
      <p:sp>
        <p:nvSpPr>
          <p:cNvPr id="81" name="object 81"/>
          <p:cNvSpPr txBox="1"/>
          <p:nvPr/>
        </p:nvSpPr>
        <p:spPr>
          <a:xfrm>
            <a:off x="5606845" y="4822845"/>
            <a:ext cx="6483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Liquor</a:t>
            </a:r>
            <a:r>
              <a:rPr sz="900" spc="-75" dirty="0">
                <a:latin typeface="Arial"/>
                <a:cs typeface="Arial"/>
              </a:rPr>
              <a:t> </a:t>
            </a:r>
            <a:r>
              <a:rPr sz="900" dirty="0">
                <a:latin typeface="Arial"/>
                <a:cs typeface="Arial"/>
              </a:rPr>
              <a:t>Store</a:t>
            </a:r>
            <a:endParaRPr sz="900">
              <a:latin typeface="Arial"/>
              <a:cs typeface="Arial"/>
            </a:endParaRPr>
          </a:p>
        </p:txBody>
      </p:sp>
      <p:sp>
        <p:nvSpPr>
          <p:cNvPr id="82" name="object 82"/>
          <p:cNvSpPr txBox="1"/>
          <p:nvPr/>
        </p:nvSpPr>
        <p:spPr>
          <a:xfrm>
            <a:off x="6505472" y="4822845"/>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83" name="object 83"/>
          <p:cNvSpPr txBox="1"/>
          <p:nvPr/>
        </p:nvSpPr>
        <p:spPr>
          <a:xfrm>
            <a:off x="7143352" y="4756170"/>
            <a:ext cx="10795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C</a:t>
            </a:r>
            <a:endParaRPr sz="900">
              <a:latin typeface="Arial"/>
              <a:cs typeface="Arial"/>
            </a:endParaRPr>
          </a:p>
        </p:txBody>
      </p:sp>
      <p:sp>
        <p:nvSpPr>
          <p:cNvPr id="84" name="object 84"/>
          <p:cNvSpPr txBox="1"/>
          <p:nvPr/>
        </p:nvSpPr>
        <p:spPr>
          <a:xfrm>
            <a:off x="2047625" y="5270520"/>
            <a:ext cx="52133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Unionport</a:t>
            </a:r>
            <a:endParaRPr sz="900">
              <a:latin typeface="Arial"/>
              <a:cs typeface="Arial"/>
            </a:endParaRPr>
          </a:p>
        </p:txBody>
      </p:sp>
      <p:sp>
        <p:nvSpPr>
          <p:cNvPr id="85" name="object 85"/>
          <p:cNvSpPr txBox="1"/>
          <p:nvPr/>
        </p:nvSpPr>
        <p:spPr>
          <a:xfrm>
            <a:off x="2660496" y="5137170"/>
            <a:ext cx="584835" cy="429259"/>
          </a:xfrm>
          <a:prstGeom prst="rect">
            <a:avLst/>
          </a:prstGeom>
        </p:spPr>
        <p:txBody>
          <a:bodyPr vert="horz" wrap="square" lIns="0" tIns="20320" rIns="0" bIns="0" rtlCol="0">
            <a:spAutoFit/>
          </a:bodyPr>
          <a:lstStyle/>
          <a:p>
            <a:pPr marL="12700" marR="5080" indent="311150" algn="r">
              <a:lnSpc>
                <a:spcPts val="1050"/>
              </a:lnSpc>
              <a:spcBef>
                <a:spcPts val="160"/>
              </a:spcBef>
            </a:pPr>
            <a:r>
              <a:rPr sz="900" dirty="0">
                <a:latin typeface="Arial"/>
                <a:cs typeface="Arial"/>
              </a:rPr>
              <a:t>Latin  American  Restaurant</a:t>
            </a:r>
            <a:endParaRPr sz="900">
              <a:latin typeface="Arial"/>
              <a:cs typeface="Arial"/>
            </a:endParaRPr>
          </a:p>
        </p:txBody>
      </p:sp>
      <p:sp>
        <p:nvSpPr>
          <p:cNvPr id="86" name="object 86"/>
          <p:cNvSpPr txBox="1"/>
          <p:nvPr/>
        </p:nvSpPr>
        <p:spPr>
          <a:xfrm>
            <a:off x="3368623" y="5203845"/>
            <a:ext cx="5530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Ice</a:t>
            </a:r>
            <a:r>
              <a:rPr sz="900" spc="-100" dirty="0">
                <a:latin typeface="Arial"/>
                <a:cs typeface="Arial"/>
              </a:rPr>
              <a:t> </a:t>
            </a:r>
            <a:r>
              <a:rPr sz="900" dirty="0">
                <a:latin typeface="Arial"/>
                <a:cs typeface="Arial"/>
              </a:rPr>
              <a:t>Cream</a:t>
            </a:r>
            <a:endParaRPr sz="900">
              <a:latin typeface="Arial"/>
              <a:cs typeface="Arial"/>
            </a:endParaRPr>
          </a:p>
          <a:p>
            <a:pPr marR="5080" algn="r">
              <a:lnSpc>
                <a:spcPts val="1065"/>
              </a:lnSpc>
            </a:pPr>
            <a:r>
              <a:rPr sz="900" dirty="0">
                <a:latin typeface="Arial"/>
                <a:cs typeface="Arial"/>
              </a:rPr>
              <a:t>Shop</a:t>
            </a:r>
            <a:endParaRPr sz="900">
              <a:latin typeface="Arial"/>
              <a:cs typeface="Arial"/>
            </a:endParaRPr>
          </a:p>
        </p:txBody>
      </p:sp>
      <p:sp>
        <p:nvSpPr>
          <p:cNvPr id="87" name="object 87"/>
          <p:cNvSpPr txBox="1"/>
          <p:nvPr/>
        </p:nvSpPr>
        <p:spPr>
          <a:xfrm>
            <a:off x="4063652" y="5270520"/>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Donut</a:t>
            </a:r>
            <a:r>
              <a:rPr sz="900" spc="-75" dirty="0">
                <a:latin typeface="Arial"/>
                <a:cs typeface="Arial"/>
              </a:rPr>
              <a:t> </a:t>
            </a:r>
            <a:r>
              <a:rPr sz="900" dirty="0">
                <a:latin typeface="Arial"/>
                <a:cs typeface="Arial"/>
              </a:rPr>
              <a:t>Shop</a:t>
            </a:r>
            <a:endParaRPr sz="900">
              <a:latin typeface="Arial"/>
              <a:cs typeface="Arial"/>
            </a:endParaRPr>
          </a:p>
        </p:txBody>
      </p:sp>
      <p:sp>
        <p:nvSpPr>
          <p:cNvPr id="88" name="object 88"/>
          <p:cNvSpPr txBox="1"/>
          <p:nvPr/>
        </p:nvSpPr>
        <p:spPr>
          <a:xfrm>
            <a:off x="5152922" y="5270520"/>
            <a:ext cx="311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Plaza</a:t>
            </a:r>
            <a:endParaRPr sz="900">
              <a:latin typeface="Arial"/>
              <a:cs typeface="Arial"/>
            </a:endParaRPr>
          </a:p>
        </p:txBody>
      </p:sp>
      <p:sp>
        <p:nvSpPr>
          <p:cNvPr id="89" name="object 89"/>
          <p:cNvSpPr txBox="1"/>
          <p:nvPr/>
        </p:nvSpPr>
        <p:spPr>
          <a:xfrm>
            <a:off x="5670396" y="5203845"/>
            <a:ext cx="584835" cy="295910"/>
          </a:xfrm>
          <a:prstGeom prst="rect">
            <a:avLst/>
          </a:prstGeom>
        </p:spPr>
        <p:txBody>
          <a:bodyPr vert="horz" wrap="square" lIns="0" tIns="20320" rIns="0" bIns="0" rtlCol="0">
            <a:spAutoFit/>
          </a:bodyPr>
          <a:lstStyle/>
          <a:p>
            <a:pPr marL="12700" marR="5080" indent="145415">
              <a:lnSpc>
                <a:spcPts val="1050"/>
              </a:lnSpc>
              <a:spcBef>
                <a:spcPts val="160"/>
              </a:spcBef>
            </a:pPr>
            <a:r>
              <a:rPr sz="900" dirty="0">
                <a:latin typeface="Arial"/>
                <a:cs typeface="Arial"/>
              </a:rPr>
              <a:t>Spanish  Restaurant</a:t>
            </a:r>
            <a:endParaRPr sz="900">
              <a:latin typeface="Arial"/>
              <a:cs typeface="Arial"/>
            </a:endParaRPr>
          </a:p>
        </p:txBody>
      </p:sp>
      <p:sp>
        <p:nvSpPr>
          <p:cNvPr id="90" name="object 90"/>
          <p:cNvSpPr txBox="1"/>
          <p:nvPr/>
        </p:nvSpPr>
        <p:spPr>
          <a:xfrm>
            <a:off x="6422871" y="5270520"/>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91" name="object 91"/>
          <p:cNvSpPr txBox="1"/>
          <p:nvPr/>
        </p:nvSpPr>
        <p:spPr>
          <a:xfrm>
            <a:off x="2016074" y="5651520"/>
            <a:ext cx="5530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Claremont</a:t>
            </a:r>
            <a:endParaRPr sz="900">
              <a:latin typeface="Arial"/>
              <a:cs typeface="Arial"/>
            </a:endParaRPr>
          </a:p>
          <a:p>
            <a:pPr marR="5080" algn="r">
              <a:lnSpc>
                <a:spcPts val="1065"/>
              </a:lnSpc>
            </a:pPr>
            <a:r>
              <a:rPr sz="900" spc="-20" dirty="0">
                <a:latin typeface="Arial"/>
                <a:cs typeface="Arial"/>
              </a:rPr>
              <a:t>V</a:t>
            </a:r>
            <a:r>
              <a:rPr sz="900" dirty="0">
                <a:latin typeface="Arial"/>
                <a:cs typeface="Arial"/>
              </a:rPr>
              <a:t>illage</a:t>
            </a:r>
            <a:endParaRPr sz="900">
              <a:latin typeface="Arial"/>
              <a:cs typeface="Arial"/>
            </a:endParaRPr>
          </a:p>
        </p:txBody>
      </p:sp>
      <p:sp>
        <p:nvSpPr>
          <p:cNvPr id="92" name="object 92"/>
          <p:cNvSpPr txBox="1"/>
          <p:nvPr/>
        </p:nvSpPr>
        <p:spPr>
          <a:xfrm>
            <a:off x="2813049" y="5651520"/>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93" name="object 93"/>
          <p:cNvSpPr txBox="1"/>
          <p:nvPr/>
        </p:nvSpPr>
        <p:spPr>
          <a:xfrm>
            <a:off x="3336771" y="5651520"/>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94" name="object 94"/>
          <p:cNvSpPr txBox="1"/>
          <p:nvPr/>
        </p:nvSpPr>
        <p:spPr>
          <a:xfrm>
            <a:off x="4082845" y="5718195"/>
            <a:ext cx="610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Bus</a:t>
            </a:r>
            <a:r>
              <a:rPr sz="900" spc="-75" dirty="0">
                <a:latin typeface="Arial"/>
                <a:cs typeface="Arial"/>
              </a:rPr>
              <a:t> </a:t>
            </a:r>
            <a:r>
              <a:rPr sz="900" dirty="0">
                <a:latin typeface="Arial"/>
                <a:cs typeface="Arial"/>
              </a:rPr>
              <a:t>Station</a:t>
            </a:r>
            <a:endParaRPr sz="900">
              <a:latin typeface="Arial"/>
              <a:cs typeface="Arial"/>
            </a:endParaRPr>
          </a:p>
        </p:txBody>
      </p:sp>
      <p:sp>
        <p:nvSpPr>
          <p:cNvPr id="95" name="object 95"/>
          <p:cNvSpPr txBox="1"/>
          <p:nvPr/>
        </p:nvSpPr>
        <p:spPr>
          <a:xfrm>
            <a:off x="5083123" y="5718195"/>
            <a:ext cx="3816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Bakery</a:t>
            </a:r>
            <a:endParaRPr sz="900">
              <a:latin typeface="Arial"/>
              <a:cs typeface="Arial"/>
            </a:endParaRPr>
          </a:p>
        </p:txBody>
      </p:sp>
      <p:sp>
        <p:nvSpPr>
          <p:cNvPr id="96" name="object 96"/>
          <p:cNvSpPr txBox="1"/>
          <p:nvPr/>
        </p:nvSpPr>
        <p:spPr>
          <a:xfrm>
            <a:off x="5670396" y="5651520"/>
            <a:ext cx="584835" cy="295910"/>
          </a:xfrm>
          <a:prstGeom prst="rect">
            <a:avLst/>
          </a:prstGeom>
        </p:spPr>
        <p:txBody>
          <a:bodyPr vert="horz" wrap="square" lIns="0" tIns="20320" rIns="0" bIns="0" rtlCol="0">
            <a:spAutoFit/>
          </a:bodyPr>
          <a:lstStyle/>
          <a:p>
            <a:pPr marL="12700" marR="5080" indent="31115">
              <a:lnSpc>
                <a:spcPts val="1050"/>
              </a:lnSpc>
              <a:spcBef>
                <a:spcPts val="160"/>
              </a:spcBef>
            </a:pPr>
            <a:r>
              <a:rPr sz="900" dirty="0">
                <a:latin typeface="Arial"/>
                <a:cs typeface="Arial"/>
              </a:rPr>
              <a:t>Caribbean  Restaurant</a:t>
            </a:r>
            <a:endParaRPr sz="900">
              <a:latin typeface="Arial"/>
              <a:cs typeface="Arial"/>
            </a:endParaRPr>
          </a:p>
        </p:txBody>
      </p:sp>
      <p:sp>
        <p:nvSpPr>
          <p:cNvPr id="97" name="object 97"/>
          <p:cNvSpPr txBox="1"/>
          <p:nvPr/>
        </p:nvSpPr>
        <p:spPr>
          <a:xfrm>
            <a:off x="6397420" y="5718195"/>
            <a:ext cx="6483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Liquor</a:t>
            </a:r>
            <a:r>
              <a:rPr sz="900" spc="-75" dirty="0">
                <a:latin typeface="Arial"/>
                <a:cs typeface="Arial"/>
              </a:rPr>
              <a:t> </a:t>
            </a:r>
            <a:r>
              <a:rPr sz="900" dirty="0">
                <a:latin typeface="Arial"/>
                <a:cs typeface="Arial"/>
              </a:rPr>
              <a:t>Store</a:t>
            </a:r>
            <a:endParaRPr sz="900">
              <a:latin typeface="Arial"/>
              <a:cs typeface="Arial"/>
            </a:endParaRPr>
          </a:p>
        </p:txBody>
      </p:sp>
      <p:sp>
        <p:nvSpPr>
          <p:cNvPr id="98" name="object 98"/>
          <p:cNvSpPr txBox="1"/>
          <p:nvPr/>
        </p:nvSpPr>
        <p:spPr>
          <a:xfrm>
            <a:off x="1990475" y="6032520"/>
            <a:ext cx="5784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Concourse</a:t>
            </a:r>
            <a:endParaRPr sz="900">
              <a:latin typeface="Arial"/>
              <a:cs typeface="Arial"/>
            </a:endParaRPr>
          </a:p>
          <a:p>
            <a:pPr marR="5080" algn="r">
              <a:lnSpc>
                <a:spcPts val="1065"/>
              </a:lnSpc>
            </a:pPr>
            <a:r>
              <a:rPr sz="900" spc="-20" dirty="0">
                <a:latin typeface="Arial"/>
                <a:cs typeface="Arial"/>
              </a:rPr>
              <a:t>V</a:t>
            </a:r>
            <a:r>
              <a:rPr sz="900" dirty="0">
                <a:latin typeface="Arial"/>
                <a:cs typeface="Arial"/>
              </a:rPr>
              <a:t>illage</a:t>
            </a:r>
            <a:endParaRPr sz="900">
              <a:latin typeface="Arial"/>
              <a:cs typeface="Arial"/>
            </a:endParaRPr>
          </a:p>
        </p:txBody>
      </p:sp>
      <p:sp>
        <p:nvSpPr>
          <p:cNvPr id="99" name="object 99"/>
          <p:cNvSpPr txBox="1"/>
          <p:nvPr/>
        </p:nvSpPr>
        <p:spPr>
          <a:xfrm>
            <a:off x="2723904" y="6032520"/>
            <a:ext cx="5213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Sandwich</a:t>
            </a:r>
            <a:endParaRPr sz="900">
              <a:latin typeface="Arial"/>
              <a:cs typeface="Arial"/>
            </a:endParaRPr>
          </a:p>
          <a:p>
            <a:pPr marR="5080" algn="r">
              <a:lnSpc>
                <a:spcPts val="1065"/>
              </a:lnSpc>
            </a:pPr>
            <a:r>
              <a:rPr sz="900" dirty="0">
                <a:latin typeface="Arial"/>
                <a:cs typeface="Arial"/>
              </a:rPr>
              <a:t>Place</a:t>
            </a:r>
            <a:endParaRPr sz="900">
              <a:latin typeface="Arial"/>
              <a:cs typeface="Arial"/>
            </a:endParaRPr>
          </a:p>
        </p:txBody>
      </p:sp>
      <p:sp>
        <p:nvSpPr>
          <p:cNvPr id="100" name="object 100"/>
          <p:cNvSpPr txBox="1"/>
          <p:nvPr/>
        </p:nvSpPr>
        <p:spPr>
          <a:xfrm>
            <a:off x="3539920" y="6032520"/>
            <a:ext cx="381635" cy="295910"/>
          </a:xfrm>
          <a:prstGeom prst="rect">
            <a:avLst/>
          </a:prstGeom>
        </p:spPr>
        <p:txBody>
          <a:bodyPr vert="horz" wrap="square" lIns="0" tIns="20320" rIns="0" bIns="0" rtlCol="0">
            <a:spAutoFit/>
          </a:bodyPr>
          <a:lstStyle/>
          <a:p>
            <a:pPr marL="12700" marR="5080" indent="158750">
              <a:lnSpc>
                <a:spcPts val="1050"/>
              </a:lnSpc>
              <a:spcBef>
                <a:spcPts val="160"/>
              </a:spcBef>
            </a:pPr>
            <a:r>
              <a:rPr sz="900" dirty="0">
                <a:latin typeface="Arial"/>
                <a:cs typeface="Arial"/>
              </a:rPr>
              <a:t>Bus  Station</a:t>
            </a:r>
            <a:endParaRPr sz="900">
              <a:latin typeface="Arial"/>
              <a:cs typeface="Arial"/>
            </a:endParaRPr>
          </a:p>
        </p:txBody>
      </p:sp>
      <p:sp>
        <p:nvSpPr>
          <p:cNvPr id="101" name="object 101"/>
          <p:cNvSpPr txBox="1"/>
          <p:nvPr/>
        </p:nvSpPr>
        <p:spPr>
          <a:xfrm>
            <a:off x="4108296" y="6032520"/>
            <a:ext cx="584835" cy="295910"/>
          </a:xfrm>
          <a:prstGeom prst="rect">
            <a:avLst/>
          </a:prstGeom>
        </p:spPr>
        <p:txBody>
          <a:bodyPr vert="horz" wrap="square" lIns="0" tIns="20320" rIns="0" bIns="0" rtlCol="0">
            <a:spAutoFit/>
          </a:bodyPr>
          <a:lstStyle/>
          <a:p>
            <a:pPr marL="12700" marR="5080" indent="44450">
              <a:lnSpc>
                <a:spcPts val="1050"/>
              </a:lnSpc>
              <a:spcBef>
                <a:spcPts val="160"/>
              </a:spcBef>
            </a:pPr>
            <a:r>
              <a:rPr sz="900" dirty="0">
                <a:latin typeface="Arial"/>
                <a:cs typeface="Arial"/>
              </a:rPr>
              <a:t>Fast</a:t>
            </a:r>
            <a:r>
              <a:rPr sz="900" spc="-95" dirty="0">
                <a:latin typeface="Arial"/>
                <a:cs typeface="Arial"/>
              </a:rPr>
              <a:t> </a:t>
            </a:r>
            <a:r>
              <a:rPr sz="900" dirty="0">
                <a:latin typeface="Arial"/>
                <a:cs typeface="Arial"/>
              </a:rPr>
              <a:t>Food  Restaurant</a:t>
            </a:r>
            <a:endParaRPr sz="900">
              <a:latin typeface="Arial"/>
              <a:cs typeface="Arial"/>
            </a:endParaRPr>
          </a:p>
        </p:txBody>
      </p:sp>
      <p:sp>
        <p:nvSpPr>
          <p:cNvPr id="102" name="object 102"/>
          <p:cNvSpPr txBox="1"/>
          <p:nvPr/>
        </p:nvSpPr>
        <p:spPr>
          <a:xfrm>
            <a:off x="4879821" y="6032520"/>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103" name="object 103"/>
          <p:cNvSpPr txBox="1"/>
          <p:nvPr/>
        </p:nvSpPr>
        <p:spPr>
          <a:xfrm>
            <a:off x="5835445" y="603252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104" name="object 104"/>
          <p:cNvSpPr txBox="1"/>
          <p:nvPr/>
        </p:nvSpPr>
        <p:spPr>
          <a:xfrm>
            <a:off x="6505472" y="6099195"/>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105" name="object 105"/>
          <p:cNvSpPr txBox="1"/>
          <p:nvPr/>
        </p:nvSpPr>
        <p:spPr>
          <a:xfrm>
            <a:off x="1926926" y="6546870"/>
            <a:ext cx="6419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Mount</a:t>
            </a:r>
            <a:r>
              <a:rPr sz="900" spc="-75" dirty="0">
                <a:latin typeface="Arial"/>
                <a:cs typeface="Arial"/>
              </a:rPr>
              <a:t> </a:t>
            </a:r>
            <a:r>
              <a:rPr sz="900" dirty="0">
                <a:latin typeface="Arial"/>
                <a:cs typeface="Arial"/>
              </a:rPr>
              <a:t>Eden</a:t>
            </a:r>
            <a:endParaRPr sz="900">
              <a:latin typeface="Arial"/>
              <a:cs typeface="Arial"/>
            </a:endParaRPr>
          </a:p>
        </p:txBody>
      </p:sp>
      <p:sp>
        <p:nvSpPr>
          <p:cNvPr id="106" name="object 106"/>
          <p:cNvSpPr txBox="1"/>
          <p:nvPr/>
        </p:nvSpPr>
        <p:spPr>
          <a:xfrm>
            <a:off x="2704997" y="6546870"/>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
        <p:nvSpPr>
          <p:cNvPr id="107" name="object 107"/>
          <p:cNvSpPr txBox="1"/>
          <p:nvPr/>
        </p:nvSpPr>
        <p:spPr>
          <a:xfrm>
            <a:off x="3336771" y="6480195"/>
            <a:ext cx="584835" cy="295910"/>
          </a:xfrm>
          <a:prstGeom prst="rect">
            <a:avLst/>
          </a:prstGeom>
        </p:spPr>
        <p:txBody>
          <a:bodyPr vert="horz" wrap="square" lIns="0" tIns="20320" rIns="0" bIns="0" rtlCol="0">
            <a:spAutoFit/>
          </a:bodyPr>
          <a:lstStyle/>
          <a:p>
            <a:pPr marL="12700" marR="5080" indent="44450">
              <a:lnSpc>
                <a:spcPts val="1050"/>
              </a:lnSpc>
              <a:spcBef>
                <a:spcPts val="160"/>
              </a:spcBef>
            </a:pPr>
            <a:r>
              <a:rPr sz="900" dirty="0">
                <a:latin typeface="Arial"/>
                <a:cs typeface="Arial"/>
              </a:rPr>
              <a:t>Fast</a:t>
            </a:r>
            <a:r>
              <a:rPr sz="900" spc="-95" dirty="0">
                <a:latin typeface="Arial"/>
                <a:cs typeface="Arial"/>
              </a:rPr>
              <a:t> </a:t>
            </a:r>
            <a:r>
              <a:rPr sz="900" dirty="0">
                <a:latin typeface="Arial"/>
                <a:cs typeface="Arial"/>
              </a:rPr>
              <a:t>Food  Restaurant</a:t>
            </a:r>
            <a:endParaRPr sz="900">
              <a:latin typeface="Arial"/>
              <a:cs typeface="Arial"/>
            </a:endParaRPr>
          </a:p>
        </p:txBody>
      </p:sp>
      <p:sp>
        <p:nvSpPr>
          <p:cNvPr id="108" name="object 108"/>
          <p:cNvSpPr txBox="1"/>
          <p:nvPr/>
        </p:nvSpPr>
        <p:spPr>
          <a:xfrm>
            <a:off x="4013046" y="6546870"/>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109" name="object 109"/>
          <p:cNvSpPr txBox="1"/>
          <p:nvPr/>
        </p:nvSpPr>
        <p:spPr>
          <a:xfrm>
            <a:off x="4879821" y="6480195"/>
            <a:ext cx="584835" cy="295910"/>
          </a:xfrm>
          <a:prstGeom prst="rect">
            <a:avLst/>
          </a:prstGeom>
        </p:spPr>
        <p:txBody>
          <a:bodyPr vert="horz" wrap="square" lIns="0" tIns="20320" rIns="0" bIns="0" rtlCol="0">
            <a:spAutoFit/>
          </a:bodyPr>
          <a:lstStyle/>
          <a:p>
            <a:pPr marL="12700" marR="5080" indent="145415">
              <a:lnSpc>
                <a:spcPts val="1050"/>
              </a:lnSpc>
              <a:spcBef>
                <a:spcPts val="160"/>
              </a:spcBef>
            </a:pPr>
            <a:r>
              <a:rPr sz="900" dirty="0">
                <a:latin typeface="Arial"/>
                <a:cs typeface="Arial"/>
              </a:rPr>
              <a:t>Spanish  Restaurant</a:t>
            </a:r>
            <a:endParaRPr sz="900">
              <a:latin typeface="Arial"/>
              <a:cs typeface="Arial"/>
            </a:endParaRPr>
          </a:p>
        </p:txBody>
      </p:sp>
      <p:sp>
        <p:nvSpPr>
          <p:cNvPr id="110" name="object 110"/>
          <p:cNvSpPr txBox="1"/>
          <p:nvPr/>
        </p:nvSpPr>
        <p:spPr>
          <a:xfrm>
            <a:off x="6051548" y="6546870"/>
            <a:ext cx="2038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Bar</a:t>
            </a:r>
            <a:endParaRPr sz="900">
              <a:latin typeface="Arial"/>
              <a:cs typeface="Arial"/>
            </a:endParaRPr>
          </a:p>
        </p:txBody>
      </p:sp>
      <p:sp>
        <p:nvSpPr>
          <p:cNvPr id="111" name="object 111"/>
          <p:cNvSpPr txBox="1"/>
          <p:nvPr/>
        </p:nvSpPr>
        <p:spPr>
          <a:xfrm>
            <a:off x="6613524" y="6480195"/>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112" name="object 112"/>
          <p:cNvSpPr txBox="1"/>
          <p:nvPr/>
        </p:nvSpPr>
        <p:spPr>
          <a:xfrm>
            <a:off x="1920675" y="6994545"/>
            <a:ext cx="6483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Mount</a:t>
            </a:r>
            <a:r>
              <a:rPr sz="900" spc="-75" dirty="0">
                <a:latin typeface="Arial"/>
                <a:cs typeface="Arial"/>
              </a:rPr>
              <a:t> </a:t>
            </a:r>
            <a:r>
              <a:rPr sz="900" dirty="0">
                <a:latin typeface="Arial"/>
                <a:cs typeface="Arial"/>
              </a:rPr>
              <a:t>Hope</a:t>
            </a:r>
            <a:endParaRPr sz="900">
              <a:latin typeface="Arial"/>
              <a:cs typeface="Arial"/>
            </a:endParaRPr>
          </a:p>
        </p:txBody>
      </p:sp>
      <p:sp>
        <p:nvSpPr>
          <p:cNvPr id="113" name="object 113"/>
          <p:cNvSpPr txBox="1"/>
          <p:nvPr/>
        </p:nvSpPr>
        <p:spPr>
          <a:xfrm>
            <a:off x="2933597" y="6927870"/>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114" name="object 114"/>
          <p:cNvSpPr txBox="1"/>
          <p:nvPr/>
        </p:nvSpPr>
        <p:spPr>
          <a:xfrm>
            <a:off x="3489323" y="6927870"/>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115" name="object 115"/>
          <p:cNvSpPr txBox="1"/>
          <p:nvPr/>
        </p:nvSpPr>
        <p:spPr>
          <a:xfrm>
            <a:off x="4273345" y="692787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116" name="object 116"/>
          <p:cNvSpPr txBox="1"/>
          <p:nvPr/>
        </p:nvSpPr>
        <p:spPr>
          <a:xfrm>
            <a:off x="5070473" y="6927870"/>
            <a:ext cx="394335" cy="295910"/>
          </a:xfrm>
          <a:prstGeom prst="rect">
            <a:avLst/>
          </a:prstGeom>
        </p:spPr>
        <p:txBody>
          <a:bodyPr vert="horz" wrap="square" lIns="0" tIns="20320" rIns="0" bIns="0" rtlCol="0">
            <a:spAutoFit/>
          </a:bodyPr>
          <a:lstStyle/>
          <a:p>
            <a:pPr marL="62865" marR="5080" indent="-50800">
              <a:lnSpc>
                <a:spcPts val="1050"/>
              </a:lnSpc>
              <a:spcBef>
                <a:spcPts val="160"/>
              </a:spcBef>
            </a:pPr>
            <a:r>
              <a:rPr sz="900" dirty="0">
                <a:latin typeface="Arial"/>
                <a:cs typeface="Arial"/>
              </a:rPr>
              <a:t>Moving  </a:t>
            </a:r>
            <a:r>
              <a:rPr sz="900" spc="-100" dirty="0">
                <a:latin typeface="Arial"/>
                <a:cs typeface="Arial"/>
              </a:rPr>
              <a:t>T</a:t>
            </a:r>
            <a:r>
              <a:rPr sz="900" dirty="0">
                <a:latin typeface="Arial"/>
                <a:cs typeface="Arial"/>
              </a:rPr>
              <a:t>arget</a:t>
            </a:r>
            <a:endParaRPr sz="900">
              <a:latin typeface="Arial"/>
              <a:cs typeface="Arial"/>
            </a:endParaRPr>
          </a:p>
        </p:txBody>
      </p:sp>
      <p:sp>
        <p:nvSpPr>
          <p:cNvPr id="117" name="object 117"/>
          <p:cNvSpPr txBox="1"/>
          <p:nvPr/>
        </p:nvSpPr>
        <p:spPr>
          <a:xfrm>
            <a:off x="5575146" y="6994545"/>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118" name="object 118"/>
          <p:cNvSpPr txBox="1"/>
          <p:nvPr/>
        </p:nvSpPr>
        <p:spPr>
          <a:xfrm>
            <a:off x="6416327" y="6994545"/>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Donut</a:t>
            </a:r>
            <a:r>
              <a:rPr sz="900" spc="-75" dirty="0">
                <a:latin typeface="Arial"/>
                <a:cs typeface="Arial"/>
              </a:rPr>
              <a:t> </a:t>
            </a:r>
            <a:r>
              <a:rPr sz="900" dirty="0">
                <a:latin typeface="Arial"/>
                <a:cs typeface="Arial"/>
              </a:rPr>
              <a:t>Shop</a:t>
            </a:r>
            <a:endParaRPr sz="900">
              <a:latin typeface="Arial"/>
              <a:cs typeface="Arial"/>
            </a:endParaRPr>
          </a:p>
        </p:txBody>
      </p:sp>
      <p:sp>
        <p:nvSpPr>
          <p:cNvPr id="119" name="object 119"/>
          <p:cNvSpPr txBox="1"/>
          <p:nvPr/>
        </p:nvSpPr>
        <p:spPr>
          <a:xfrm>
            <a:off x="1520774" y="7508895"/>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49</a:t>
            </a:r>
            <a:endParaRPr sz="900">
              <a:latin typeface="Arial"/>
              <a:cs typeface="Arial"/>
            </a:endParaRPr>
          </a:p>
        </p:txBody>
      </p:sp>
      <p:sp>
        <p:nvSpPr>
          <p:cNvPr id="120" name="object 120"/>
          <p:cNvSpPr txBox="1"/>
          <p:nvPr/>
        </p:nvSpPr>
        <p:spPr>
          <a:xfrm>
            <a:off x="2028575" y="7508895"/>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Bronxdale</a:t>
            </a:r>
            <a:endParaRPr sz="900">
              <a:latin typeface="Arial"/>
              <a:cs typeface="Arial"/>
            </a:endParaRPr>
          </a:p>
        </p:txBody>
      </p:sp>
      <p:sp>
        <p:nvSpPr>
          <p:cNvPr id="121" name="object 121"/>
          <p:cNvSpPr txBox="1"/>
          <p:nvPr/>
        </p:nvSpPr>
        <p:spPr>
          <a:xfrm>
            <a:off x="2660496" y="7442220"/>
            <a:ext cx="58483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Mexican  Restaurant</a:t>
            </a:r>
            <a:endParaRPr sz="900">
              <a:latin typeface="Arial"/>
              <a:cs typeface="Arial"/>
            </a:endParaRPr>
          </a:p>
        </p:txBody>
      </p:sp>
      <p:sp>
        <p:nvSpPr>
          <p:cNvPr id="122" name="object 122"/>
          <p:cNvSpPr txBox="1"/>
          <p:nvPr/>
        </p:nvSpPr>
        <p:spPr>
          <a:xfrm>
            <a:off x="3654525" y="7508895"/>
            <a:ext cx="2667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Gym</a:t>
            </a:r>
            <a:endParaRPr sz="900">
              <a:latin typeface="Arial"/>
              <a:cs typeface="Arial"/>
            </a:endParaRPr>
          </a:p>
        </p:txBody>
      </p:sp>
      <p:sp>
        <p:nvSpPr>
          <p:cNvPr id="123" name="object 123"/>
          <p:cNvSpPr txBox="1"/>
          <p:nvPr/>
        </p:nvSpPr>
        <p:spPr>
          <a:xfrm>
            <a:off x="4108153" y="7442220"/>
            <a:ext cx="584835" cy="295910"/>
          </a:xfrm>
          <a:prstGeom prst="rect">
            <a:avLst/>
          </a:prstGeom>
        </p:spPr>
        <p:txBody>
          <a:bodyPr vert="horz" wrap="square" lIns="0" tIns="20320" rIns="0" bIns="0" rtlCol="0">
            <a:spAutoFit/>
          </a:bodyPr>
          <a:lstStyle/>
          <a:p>
            <a:pPr marL="12700" marR="5080">
              <a:lnSpc>
                <a:spcPts val="1050"/>
              </a:lnSpc>
              <a:spcBef>
                <a:spcPts val="160"/>
              </a:spcBef>
            </a:pPr>
            <a:r>
              <a:rPr sz="900" dirty="0">
                <a:latin typeface="Arial"/>
                <a:cs typeface="Arial"/>
              </a:rPr>
              <a:t>Performing  Arts</a:t>
            </a:r>
            <a:r>
              <a:rPr sz="900" spc="-100" dirty="0">
                <a:latin typeface="Arial"/>
                <a:cs typeface="Arial"/>
              </a:rPr>
              <a:t> </a:t>
            </a:r>
            <a:r>
              <a:rPr sz="900" spc="-10" dirty="0">
                <a:latin typeface="Arial"/>
                <a:cs typeface="Arial"/>
              </a:rPr>
              <a:t>Venue</a:t>
            </a:r>
            <a:endParaRPr sz="900">
              <a:latin typeface="Arial"/>
              <a:cs typeface="Arial"/>
            </a:endParaRPr>
          </a:p>
        </p:txBody>
      </p:sp>
      <p:sp>
        <p:nvSpPr>
          <p:cNvPr id="124" name="object 124"/>
          <p:cNvSpPr txBox="1"/>
          <p:nvPr/>
        </p:nvSpPr>
        <p:spPr>
          <a:xfrm>
            <a:off x="4879821" y="7442220"/>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125" name="object 125"/>
          <p:cNvSpPr txBox="1"/>
          <p:nvPr/>
        </p:nvSpPr>
        <p:spPr>
          <a:xfrm>
            <a:off x="5790954" y="7308870"/>
            <a:ext cx="464184" cy="562610"/>
          </a:xfrm>
          <a:prstGeom prst="rect">
            <a:avLst/>
          </a:prstGeom>
        </p:spPr>
        <p:txBody>
          <a:bodyPr vert="horz" wrap="square" lIns="0" tIns="20320" rIns="0" bIns="0" rtlCol="0">
            <a:spAutoFit/>
          </a:bodyPr>
          <a:lstStyle/>
          <a:p>
            <a:pPr marL="12700" marR="5080" indent="69850" algn="r">
              <a:lnSpc>
                <a:spcPts val="1050"/>
              </a:lnSpc>
              <a:spcBef>
                <a:spcPts val="160"/>
              </a:spcBef>
            </a:pPr>
            <a:r>
              <a:rPr sz="900" dirty="0">
                <a:latin typeface="Arial"/>
                <a:cs typeface="Arial"/>
              </a:rPr>
              <a:t>Paper</a:t>
            </a:r>
            <a:r>
              <a:rPr sz="900" spc="-100" dirty="0">
                <a:latin typeface="Arial"/>
                <a:cs typeface="Arial"/>
              </a:rPr>
              <a:t> </a:t>
            </a:r>
            <a:r>
              <a:rPr sz="900" dirty="0">
                <a:latin typeface="Arial"/>
                <a:cs typeface="Arial"/>
              </a:rPr>
              <a:t>/  O</a:t>
            </a:r>
            <a:r>
              <a:rPr sz="900" spc="-20" dirty="0">
                <a:latin typeface="Arial"/>
                <a:cs typeface="Arial"/>
              </a:rPr>
              <a:t>f</a:t>
            </a:r>
            <a:r>
              <a:rPr sz="900" dirty="0">
                <a:latin typeface="Arial"/>
                <a:cs typeface="Arial"/>
              </a:rPr>
              <a:t>fice  Supplies</a:t>
            </a:r>
            <a:endParaRPr sz="900">
              <a:latin typeface="Arial"/>
              <a:cs typeface="Arial"/>
            </a:endParaRPr>
          </a:p>
          <a:p>
            <a:pPr marR="5080" algn="r">
              <a:lnSpc>
                <a:spcPts val="1019"/>
              </a:lnSpc>
            </a:pPr>
            <a:r>
              <a:rPr sz="900" dirty="0">
                <a:latin typeface="Arial"/>
                <a:cs typeface="Arial"/>
              </a:rPr>
              <a:t>Store</a:t>
            </a:r>
            <a:endParaRPr sz="900">
              <a:latin typeface="Arial"/>
              <a:cs typeface="Arial"/>
            </a:endParaRPr>
          </a:p>
        </p:txBody>
      </p:sp>
      <p:sp>
        <p:nvSpPr>
          <p:cNvPr id="126" name="object 126"/>
          <p:cNvSpPr txBox="1"/>
          <p:nvPr/>
        </p:nvSpPr>
        <p:spPr>
          <a:xfrm>
            <a:off x="6460971" y="7375545"/>
            <a:ext cx="584835" cy="429259"/>
          </a:xfrm>
          <a:prstGeom prst="rect">
            <a:avLst/>
          </a:prstGeom>
        </p:spPr>
        <p:txBody>
          <a:bodyPr vert="horz" wrap="square" lIns="0" tIns="20320" rIns="0" bIns="0" rtlCol="0">
            <a:spAutoFit/>
          </a:bodyPr>
          <a:lstStyle/>
          <a:p>
            <a:pPr marL="12700" marR="5080" indent="165100" algn="just">
              <a:lnSpc>
                <a:spcPts val="1050"/>
              </a:lnSpc>
              <a:spcBef>
                <a:spcPts val="160"/>
              </a:spcBef>
            </a:pPr>
            <a:r>
              <a:rPr sz="900" dirty="0">
                <a:latin typeface="Arial"/>
                <a:cs typeface="Arial"/>
              </a:rPr>
              <a:t>Eastern  European  Restaurant</a:t>
            </a:r>
            <a:endParaRPr sz="900">
              <a:latin typeface="Arial"/>
              <a:cs typeface="Arial"/>
            </a:endParaRPr>
          </a:p>
        </p:txBody>
      </p:sp>
      <p:sp>
        <p:nvSpPr>
          <p:cNvPr id="127" name="object 127"/>
          <p:cNvSpPr txBox="1"/>
          <p:nvPr/>
        </p:nvSpPr>
        <p:spPr>
          <a:xfrm>
            <a:off x="1520774" y="8023245"/>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50</a:t>
            </a:r>
            <a:endParaRPr sz="900">
              <a:latin typeface="Arial"/>
              <a:cs typeface="Arial"/>
            </a:endParaRPr>
          </a:p>
        </p:txBody>
      </p:sp>
      <p:sp>
        <p:nvSpPr>
          <p:cNvPr id="128" name="object 128"/>
          <p:cNvSpPr txBox="1"/>
          <p:nvPr/>
        </p:nvSpPr>
        <p:spPr>
          <a:xfrm>
            <a:off x="2155675" y="8023245"/>
            <a:ext cx="4133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Allerton</a:t>
            </a:r>
            <a:endParaRPr sz="900">
              <a:latin typeface="Arial"/>
              <a:cs typeface="Arial"/>
            </a:endParaRPr>
          </a:p>
        </p:txBody>
      </p:sp>
      <p:sp>
        <p:nvSpPr>
          <p:cNvPr id="129" name="object 129"/>
          <p:cNvSpPr txBox="1"/>
          <p:nvPr/>
        </p:nvSpPr>
        <p:spPr>
          <a:xfrm>
            <a:off x="2933597" y="7956570"/>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130" name="object 130"/>
          <p:cNvSpPr txBox="1"/>
          <p:nvPr/>
        </p:nvSpPr>
        <p:spPr>
          <a:xfrm>
            <a:off x="3692473" y="8023245"/>
            <a:ext cx="2292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Spa</a:t>
            </a:r>
            <a:endParaRPr sz="900">
              <a:latin typeface="Arial"/>
              <a:cs typeface="Arial"/>
            </a:endParaRPr>
          </a:p>
        </p:txBody>
      </p:sp>
      <p:sp>
        <p:nvSpPr>
          <p:cNvPr id="131" name="object 131"/>
          <p:cNvSpPr txBox="1"/>
          <p:nvPr/>
        </p:nvSpPr>
        <p:spPr>
          <a:xfrm>
            <a:off x="4273345" y="7956570"/>
            <a:ext cx="419734"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Deli</a:t>
            </a:r>
            <a:r>
              <a:rPr sz="900" spc="-95" dirty="0">
                <a:latin typeface="Arial"/>
                <a:cs typeface="Arial"/>
              </a:rPr>
              <a:t> </a:t>
            </a:r>
            <a:r>
              <a:rPr sz="900" dirty="0">
                <a:latin typeface="Arial"/>
                <a:cs typeface="Arial"/>
              </a:rPr>
              <a:t>/  Bodega</a:t>
            </a:r>
            <a:endParaRPr sz="900">
              <a:latin typeface="Arial"/>
              <a:cs typeface="Arial"/>
            </a:endParaRPr>
          </a:p>
        </p:txBody>
      </p:sp>
      <p:sp>
        <p:nvSpPr>
          <p:cNvPr id="132" name="object 132"/>
          <p:cNvSpPr txBox="1"/>
          <p:nvPr/>
        </p:nvSpPr>
        <p:spPr>
          <a:xfrm>
            <a:off x="4879821" y="7956570"/>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133" name="object 133"/>
          <p:cNvSpPr txBox="1"/>
          <p:nvPr/>
        </p:nvSpPr>
        <p:spPr>
          <a:xfrm>
            <a:off x="5873698" y="8023245"/>
            <a:ext cx="1384300" cy="162560"/>
          </a:xfrm>
          <a:prstGeom prst="rect">
            <a:avLst/>
          </a:prstGeom>
        </p:spPr>
        <p:txBody>
          <a:bodyPr vert="horz" wrap="square" lIns="0" tIns="12700" rIns="0" bIns="0" rtlCol="0">
            <a:spAutoFit/>
          </a:bodyPr>
          <a:lstStyle/>
          <a:p>
            <a:pPr marL="12700">
              <a:lnSpc>
                <a:spcPct val="100000"/>
              </a:lnSpc>
              <a:spcBef>
                <a:spcPts val="100"/>
              </a:spcBef>
              <a:tabLst>
                <a:tab pos="504190" algn="l"/>
                <a:tab pos="1294765" algn="l"/>
              </a:tabLst>
            </a:pPr>
            <a:r>
              <a:rPr sz="900" dirty="0">
                <a:latin typeface="Arial"/>
                <a:cs typeface="Arial"/>
              </a:rPr>
              <a:t>Bakery	Supermarket	S</a:t>
            </a:r>
            <a:endParaRPr sz="900">
              <a:latin typeface="Arial"/>
              <a:cs typeface="Arial"/>
            </a:endParaRPr>
          </a:p>
        </p:txBody>
      </p:sp>
      <p:sp>
        <p:nvSpPr>
          <p:cNvPr id="134" name="object 134"/>
          <p:cNvSpPr txBox="1"/>
          <p:nvPr/>
        </p:nvSpPr>
        <p:spPr>
          <a:xfrm>
            <a:off x="1520774" y="8470920"/>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51</a:t>
            </a:r>
            <a:endParaRPr sz="900">
              <a:latin typeface="Arial"/>
              <a:cs typeface="Arial"/>
            </a:endParaRPr>
          </a:p>
        </p:txBody>
      </p:sp>
      <p:sp>
        <p:nvSpPr>
          <p:cNvPr id="135" name="object 135"/>
          <p:cNvSpPr txBox="1"/>
          <p:nvPr/>
        </p:nvSpPr>
        <p:spPr>
          <a:xfrm>
            <a:off x="1939576" y="8404245"/>
            <a:ext cx="62928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Kingsbridge</a:t>
            </a:r>
            <a:endParaRPr sz="900">
              <a:latin typeface="Arial"/>
              <a:cs typeface="Arial"/>
            </a:endParaRPr>
          </a:p>
          <a:p>
            <a:pPr marR="5080" algn="r">
              <a:lnSpc>
                <a:spcPts val="1065"/>
              </a:lnSpc>
            </a:pPr>
            <a:r>
              <a:rPr sz="900" dirty="0">
                <a:latin typeface="Arial"/>
                <a:cs typeface="Arial"/>
              </a:rPr>
              <a:t>Heights</a:t>
            </a:r>
            <a:endParaRPr sz="900">
              <a:latin typeface="Arial"/>
              <a:cs typeface="Arial"/>
            </a:endParaRPr>
          </a:p>
        </p:txBody>
      </p:sp>
      <p:sp>
        <p:nvSpPr>
          <p:cNvPr id="136" name="object 136"/>
          <p:cNvSpPr txBox="1"/>
          <p:nvPr/>
        </p:nvSpPr>
        <p:spPr>
          <a:xfrm>
            <a:off x="2933597" y="8404245"/>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137" name="object 137"/>
          <p:cNvSpPr txBox="1"/>
          <p:nvPr/>
        </p:nvSpPr>
        <p:spPr>
          <a:xfrm>
            <a:off x="3539920" y="8404245"/>
            <a:ext cx="381635" cy="295910"/>
          </a:xfrm>
          <a:prstGeom prst="rect">
            <a:avLst/>
          </a:prstGeom>
        </p:spPr>
        <p:txBody>
          <a:bodyPr vert="horz" wrap="square" lIns="0" tIns="20320" rIns="0" bIns="0" rtlCol="0">
            <a:spAutoFit/>
          </a:bodyPr>
          <a:lstStyle/>
          <a:p>
            <a:pPr marL="12700" marR="5080" indent="158750">
              <a:lnSpc>
                <a:spcPts val="1050"/>
              </a:lnSpc>
              <a:spcBef>
                <a:spcPts val="160"/>
              </a:spcBef>
            </a:pPr>
            <a:r>
              <a:rPr sz="900" dirty="0">
                <a:latin typeface="Arial"/>
                <a:cs typeface="Arial"/>
              </a:rPr>
              <a:t>Bus  Station</a:t>
            </a:r>
            <a:endParaRPr sz="900">
              <a:latin typeface="Arial"/>
              <a:cs typeface="Arial"/>
            </a:endParaRPr>
          </a:p>
        </p:txBody>
      </p:sp>
      <p:sp>
        <p:nvSpPr>
          <p:cNvPr id="138" name="object 138"/>
          <p:cNvSpPr txBox="1"/>
          <p:nvPr/>
        </p:nvSpPr>
        <p:spPr>
          <a:xfrm>
            <a:off x="4093561" y="8470920"/>
            <a:ext cx="5994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Food</a:t>
            </a:r>
            <a:r>
              <a:rPr sz="900" spc="-65" dirty="0">
                <a:latin typeface="Arial"/>
                <a:cs typeface="Arial"/>
              </a:rPr>
              <a:t> </a:t>
            </a:r>
            <a:r>
              <a:rPr sz="900" spc="-10" dirty="0">
                <a:latin typeface="Arial"/>
                <a:cs typeface="Arial"/>
              </a:rPr>
              <a:t>Truck</a:t>
            </a:r>
            <a:endParaRPr sz="900">
              <a:latin typeface="Arial"/>
              <a:cs typeface="Arial"/>
            </a:endParaRPr>
          </a:p>
        </p:txBody>
      </p:sp>
      <p:sp>
        <p:nvSpPr>
          <p:cNvPr id="139" name="object 139"/>
          <p:cNvSpPr txBox="1"/>
          <p:nvPr/>
        </p:nvSpPr>
        <p:spPr>
          <a:xfrm>
            <a:off x="4805555" y="8470920"/>
            <a:ext cx="65913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Coffee</a:t>
            </a:r>
            <a:r>
              <a:rPr sz="900" spc="-65" dirty="0">
                <a:latin typeface="Arial"/>
                <a:cs typeface="Arial"/>
              </a:rPr>
              <a:t> </a:t>
            </a:r>
            <a:r>
              <a:rPr sz="900" dirty="0">
                <a:latin typeface="Arial"/>
                <a:cs typeface="Arial"/>
              </a:rPr>
              <a:t>Shop</a:t>
            </a:r>
            <a:endParaRPr sz="900">
              <a:latin typeface="Arial"/>
              <a:cs typeface="Arial"/>
            </a:endParaRPr>
          </a:p>
        </p:txBody>
      </p:sp>
      <p:sp>
        <p:nvSpPr>
          <p:cNvPr id="140" name="object 140"/>
          <p:cNvSpPr txBox="1"/>
          <p:nvPr/>
        </p:nvSpPr>
        <p:spPr>
          <a:xfrm>
            <a:off x="5670396" y="8404245"/>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141" name="object 141"/>
          <p:cNvSpPr txBox="1"/>
          <p:nvPr/>
        </p:nvSpPr>
        <p:spPr>
          <a:xfrm>
            <a:off x="6505472" y="8470920"/>
            <a:ext cx="540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Pharmacy</a:t>
            </a:r>
            <a:endParaRPr sz="900">
              <a:latin typeface="Arial"/>
              <a:cs typeface="Aria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70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[43]:</a:t>
            </a:r>
            <a:endParaRPr sz="1050">
              <a:latin typeface="Arial"/>
              <a:cs typeface="Arial"/>
            </a:endParaRPr>
          </a:p>
        </p:txBody>
      </p:sp>
      <p:sp>
        <p:nvSpPr>
          <p:cNvPr id="5" name="object 5"/>
          <p:cNvSpPr/>
          <p:nvPr/>
        </p:nvSpPr>
        <p:spPr>
          <a:xfrm>
            <a:off x="1420811" y="435483"/>
            <a:ext cx="5857875" cy="438150"/>
          </a:xfrm>
          <a:custGeom>
            <a:avLst/>
            <a:gdLst/>
            <a:ahLst/>
            <a:cxnLst/>
            <a:rect l="l" t="t" r="r" b="b"/>
            <a:pathLst>
              <a:path w="5857875" h="438150">
                <a:moveTo>
                  <a:pt x="0" y="419100"/>
                </a:moveTo>
                <a:lnTo>
                  <a:pt x="0" y="9525"/>
                </a:lnTo>
                <a:lnTo>
                  <a:pt x="361" y="9525"/>
                </a:lnTo>
                <a:lnTo>
                  <a:pt x="1085" y="0"/>
                </a:lnTo>
                <a:lnTo>
                  <a:pt x="5856789" y="0"/>
                </a:lnTo>
                <a:lnTo>
                  <a:pt x="5857513" y="9525"/>
                </a:lnTo>
                <a:lnTo>
                  <a:pt x="5857875" y="9525"/>
                </a:lnTo>
                <a:lnTo>
                  <a:pt x="5857875" y="419100"/>
                </a:lnTo>
                <a:lnTo>
                  <a:pt x="5857513" y="419100"/>
                </a:lnTo>
                <a:lnTo>
                  <a:pt x="5856789" y="428625"/>
                </a:lnTo>
                <a:lnTo>
                  <a:pt x="5845482" y="428625"/>
                </a:lnTo>
                <a:lnTo>
                  <a:pt x="5843587" y="438150"/>
                </a:lnTo>
                <a:lnTo>
                  <a:pt x="14287" y="438150"/>
                </a:lnTo>
                <a:lnTo>
                  <a:pt x="12392" y="428625"/>
                </a:lnTo>
                <a:lnTo>
                  <a:pt x="10572" y="428625"/>
                </a:lnTo>
                <a:lnTo>
                  <a:pt x="1085" y="428625"/>
                </a:lnTo>
                <a:lnTo>
                  <a:pt x="361" y="419100"/>
                </a:lnTo>
                <a:lnTo>
                  <a:pt x="0" y="419100"/>
                </a:lnTo>
                <a:close/>
              </a:path>
            </a:pathLst>
          </a:custGeom>
          <a:ln w="9524">
            <a:solidFill>
              <a:srgbClr val="CFCFCF"/>
            </a:solidFill>
          </a:ln>
        </p:spPr>
        <p:txBody>
          <a:bodyPr wrap="square" lIns="0" tIns="0" rIns="0" bIns="0" rtlCol="0"/>
          <a:lstStyle/>
          <a:p>
            <a:endParaRPr/>
          </a:p>
        </p:txBody>
      </p:sp>
      <p:sp>
        <p:nvSpPr>
          <p:cNvPr id="6" name="object 6"/>
          <p:cNvSpPr txBox="1"/>
          <p:nvPr/>
        </p:nvSpPr>
        <p:spPr>
          <a:xfrm>
            <a:off x="1432717" y="470407"/>
            <a:ext cx="5834380" cy="347345"/>
          </a:xfrm>
          <a:prstGeom prst="rect">
            <a:avLst/>
          </a:prstGeom>
        </p:spPr>
        <p:txBody>
          <a:bodyPr vert="horz" wrap="square" lIns="0" tIns="12700" rIns="0" bIns="0" rtlCol="0">
            <a:spAutoFit/>
          </a:bodyPr>
          <a:lstStyle/>
          <a:p>
            <a:pPr marL="46355">
              <a:lnSpc>
                <a:spcPct val="100000"/>
              </a:lnSpc>
              <a:spcBef>
                <a:spcPts val="100"/>
              </a:spcBef>
            </a:pPr>
            <a:r>
              <a:rPr sz="1050" spc="65" dirty="0">
                <a:solidFill>
                  <a:srgbClr val="333333"/>
                </a:solidFill>
                <a:latin typeface="Arial"/>
                <a:cs typeface="Arial"/>
              </a:rPr>
              <a:t>bronx_merged</a:t>
            </a:r>
            <a:r>
              <a:rPr sz="1050" spc="65" dirty="0">
                <a:solidFill>
                  <a:srgbClr val="666666"/>
                </a:solidFill>
                <a:latin typeface="Arial"/>
                <a:cs typeface="Arial"/>
              </a:rPr>
              <a:t>.</a:t>
            </a:r>
            <a:r>
              <a:rPr sz="1050" spc="65" dirty="0">
                <a:solidFill>
                  <a:srgbClr val="333333"/>
                </a:solidFill>
                <a:latin typeface="Arial"/>
                <a:cs typeface="Arial"/>
              </a:rPr>
              <a:t>loc[bronx_merged[</a:t>
            </a:r>
            <a:r>
              <a:rPr sz="1050" spc="65" dirty="0">
                <a:solidFill>
                  <a:srgbClr val="B92020"/>
                </a:solidFill>
                <a:latin typeface="Arial"/>
                <a:cs typeface="Arial"/>
              </a:rPr>
              <a:t>'Cluster </a:t>
            </a:r>
            <a:r>
              <a:rPr sz="1050" spc="125" dirty="0">
                <a:solidFill>
                  <a:srgbClr val="B92020"/>
                </a:solidFill>
                <a:latin typeface="Arial"/>
                <a:cs typeface="Arial"/>
              </a:rPr>
              <a:t>Labels'</a:t>
            </a:r>
            <a:r>
              <a:rPr sz="1050" spc="125" dirty="0">
                <a:solidFill>
                  <a:srgbClr val="333333"/>
                </a:solidFill>
                <a:latin typeface="Arial"/>
                <a:cs typeface="Arial"/>
              </a:rPr>
              <a:t>] </a:t>
            </a:r>
            <a:r>
              <a:rPr sz="1050" spc="-40" dirty="0">
                <a:solidFill>
                  <a:srgbClr val="666666"/>
                </a:solidFill>
                <a:latin typeface="Arial"/>
                <a:cs typeface="Arial"/>
              </a:rPr>
              <a:t>== </a:t>
            </a:r>
            <a:r>
              <a:rPr sz="1050" spc="135" dirty="0">
                <a:solidFill>
                  <a:srgbClr val="666666"/>
                </a:solidFill>
                <a:latin typeface="Arial"/>
                <a:cs typeface="Arial"/>
              </a:rPr>
              <a:t>1</a:t>
            </a:r>
            <a:r>
              <a:rPr sz="1050" spc="135" dirty="0">
                <a:solidFill>
                  <a:srgbClr val="333333"/>
                </a:solidFill>
                <a:latin typeface="Arial"/>
                <a:cs typeface="Arial"/>
              </a:rPr>
              <a:t>,</a:t>
            </a:r>
            <a:r>
              <a:rPr sz="1050" spc="505" dirty="0">
                <a:solidFill>
                  <a:srgbClr val="333333"/>
                </a:solidFill>
                <a:latin typeface="Arial"/>
                <a:cs typeface="Arial"/>
              </a:rPr>
              <a:t> </a:t>
            </a:r>
            <a:r>
              <a:rPr sz="1050" spc="55" dirty="0">
                <a:solidFill>
                  <a:srgbClr val="333333"/>
                </a:solidFill>
                <a:latin typeface="Arial"/>
                <a:cs typeface="Arial"/>
              </a:rPr>
              <a:t>bronx_merged</a:t>
            </a:r>
            <a:r>
              <a:rPr sz="1050" spc="55" dirty="0">
                <a:solidFill>
                  <a:srgbClr val="666666"/>
                </a:solidFill>
                <a:latin typeface="Arial"/>
                <a:cs typeface="Arial"/>
              </a:rPr>
              <a:t>.</a:t>
            </a:r>
            <a:r>
              <a:rPr sz="1050" spc="55" dirty="0">
                <a:solidFill>
                  <a:srgbClr val="333333"/>
                </a:solidFill>
                <a:latin typeface="Arial"/>
                <a:cs typeface="Arial"/>
              </a:rPr>
              <a:t>columns[[</a:t>
            </a:r>
            <a:r>
              <a:rPr sz="1050" spc="55" dirty="0">
                <a:solidFill>
                  <a:srgbClr val="666666"/>
                </a:solidFill>
                <a:latin typeface="Arial"/>
                <a:cs typeface="Arial"/>
              </a:rPr>
              <a:t>1</a:t>
            </a:r>
            <a:r>
              <a:rPr sz="1050" spc="55" dirty="0">
                <a:solidFill>
                  <a:srgbClr val="333333"/>
                </a:solidFill>
                <a:latin typeface="Arial"/>
                <a:cs typeface="Arial"/>
              </a:rPr>
              <a:t>]</a:t>
            </a:r>
            <a:endParaRPr sz="1050">
              <a:latin typeface="Arial"/>
              <a:cs typeface="Arial"/>
            </a:endParaRPr>
          </a:p>
          <a:p>
            <a:pPr marL="46355">
              <a:lnSpc>
                <a:spcPct val="100000"/>
              </a:lnSpc>
              <a:spcBef>
                <a:spcPts val="15"/>
              </a:spcBef>
            </a:pPr>
            <a:r>
              <a:rPr sz="1050" spc="-40" dirty="0">
                <a:solidFill>
                  <a:srgbClr val="666666"/>
                </a:solidFill>
                <a:latin typeface="Arial"/>
                <a:cs typeface="Arial"/>
              </a:rPr>
              <a:t>+ </a:t>
            </a:r>
            <a:r>
              <a:rPr sz="1050" spc="145" dirty="0">
                <a:solidFill>
                  <a:srgbClr val="008000"/>
                </a:solidFill>
                <a:latin typeface="Arial"/>
                <a:cs typeface="Arial"/>
              </a:rPr>
              <a:t>list</a:t>
            </a:r>
            <a:r>
              <a:rPr sz="1050" spc="145" dirty="0">
                <a:solidFill>
                  <a:srgbClr val="333333"/>
                </a:solidFill>
                <a:latin typeface="Arial"/>
                <a:cs typeface="Arial"/>
              </a:rPr>
              <a:t>(</a:t>
            </a:r>
            <a:r>
              <a:rPr sz="1050" spc="145" dirty="0">
                <a:solidFill>
                  <a:srgbClr val="008000"/>
                </a:solidFill>
                <a:latin typeface="Arial"/>
                <a:cs typeface="Arial"/>
              </a:rPr>
              <a:t>range</a:t>
            </a:r>
            <a:r>
              <a:rPr sz="1050" spc="145" dirty="0">
                <a:solidFill>
                  <a:srgbClr val="333333"/>
                </a:solidFill>
                <a:latin typeface="Arial"/>
                <a:cs typeface="Arial"/>
              </a:rPr>
              <a:t>(</a:t>
            </a:r>
            <a:r>
              <a:rPr sz="1050" spc="145" dirty="0">
                <a:solidFill>
                  <a:srgbClr val="666666"/>
                </a:solidFill>
                <a:latin typeface="Arial"/>
                <a:cs typeface="Arial"/>
              </a:rPr>
              <a:t>5</a:t>
            </a:r>
            <a:r>
              <a:rPr sz="1050" spc="145" dirty="0">
                <a:solidFill>
                  <a:srgbClr val="333333"/>
                </a:solidFill>
                <a:latin typeface="Arial"/>
                <a:cs typeface="Arial"/>
              </a:rPr>
              <a:t>,</a:t>
            </a:r>
            <a:r>
              <a:rPr sz="1050" spc="350" dirty="0">
                <a:solidFill>
                  <a:srgbClr val="333333"/>
                </a:solidFill>
                <a:latin typeface="Arial"/>
                <a:cs typeface="Arial"/>
              </a:rPr>
              <a:t> </a:t>
            </a:r>
            <a:r>
              <a:rPr sz="1050" spc="80" dirty="0">
                <a:solidFill>
                  <a:srgbClr val="333333"/>
                </a:solidFill>
                <a:latin typeface="Arial"/>
                <a:cs typeface="Arial"/>
              </a:rPr>
              <a:t>bronx_merged</a:t>
            </a:r>
            <a:r>
              <a:rPr sz="1050" spc="80" dirty="0">
                <a:solidFill>
                  <a:srgbClr val="666666"/>
                </a:solidFill>
                <a:latin typeface="Arial"/>
                <a:cs typeface="Arial"/>
              </a:rPr>
              <a:t>.</a:t>
            </a:r>
            <a:r>
              <a:rPr sz="1050" spc="80" dirty="0">
                <a:solidFill>
                  <a:srgbClr val="333333"/>
                </a:solidFill>
                <a:latin typeface="Arial"/>
                <a:cs typeface="Arial"/>
              </a:rPr>
              <a:t>shape[</a:t>
            </a:r>
            <a:r>
              <a:rPr sz="1050" spc="80" dirty="0">
                <a:solidFill>
                  <a:srgbClr val="666666"/>
                </a:solidFill>
                <a:latin typeface="Arial"/>
                <a:cs typeface="Arial"/>
              </a:rPr>
              <a:t>1</a:t>
            </a:r>
            <a:r>
              <a:rPr sz="1050" spc="80" dirty="0">
                <a:solidFill>
                  <a:srgbClr val="333333"/>
                </a:solidFill>
                <a:latin typeface="Arial"/>
                <a:cs typeface="Arial"/>
              </a:rPr>
              <a:t>]))]]</a:t>
            </a:r>
            <a:endParaRPr sz="1050">
              <a:latin typeface="Arial"/>
              <a:cs typeface="Arial"/>
            </a:endParaRPr>
          </a:p>
        </p:txBody>
      </p:sp>
      <p:sp>
        <p:nvSpPr>
          <p:cNvPr id="7" name="object 7"/>
          <p:cNvSpPr txBox="1"/>
          <p:nvPr/>
        </p:nvSpPr>
        <p:spPr>
          <a:xfrm>
            <a:off x="764281" y="24516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[44]:</a:t>
            </a:r>
            <a:endParaRPr sz="1050">
              <a:latin typeface="Arial"/>
              <a:cs typeface="Arial"/>
            </a:endParaRPr>
          </a:p>
        </p:txBody>
      </p:sp>
      <p:sp>
        <p:nvSpPr>
          <p:cNvPr id="8" name="object 8"/>
          <p:cNvSpPr/>
          <p:nvPr/>
        </p:nvSpPr>
        <p:spPr>
          <a:xfrm>
            <a:off x="1420811" y="2407157"/>
            <a:ext cx="5857875" cy="447675"/>
          </a:xfrm>
          <a:custGeom>
            <a:avLst/>
            <a:gdLst/>
            <a:ahLst/>
            <a:cxnLst/>
            <a:rect l="l" t="t" r="r" b="b"/>
            <a:pathLst>
              <a:path w="5857875" h="447675">
                <a:moveTo>
                  <a:pt x="0" y="438150"/>
                </a:moveTo>
                <a:lnTo>
                  <a:pt x="0" y="19050"/>
                </a:lnTo>
                <a:lnTo>
                  <a:pt x="361" y="19050"/>
                </a:lnTo>
                <a:lnTo>
                  <a:pt x="1085" y="9525"/>
                </a:lnTo>
                <a:lnTo>
                  <a:pt x="10572" y="9525"/>
                </a:lnTo>
                <a:lnTo>
                  <a:pt x="12392" y="0"/>
                </a:lnTo>
                <a:lnTo>
                  <a:pt x="14287" y="0"/>
                </a:lnTo>
                <a:lnTo>
                  <a:pt x="5843587" y="0"/>
                </a:lnTo>
                <a:lnTo>
                  <a:pt x="5845482" y="0"/>
                </a:lnTo>
                <a:lnTo>
                  <a:pt x="5847302" y="9525"/>
                </a:lnTo>
                <a:lnTo>
                  <a:pt x="5856789" y="9525"/>
                </a:lnTo>
                <a:lnTo>
                  <a:pt x="5857513" y="19050"/>
                </a:lnTo>
                <a:lnTo>
                  <a:pt x="5857875" y="19050"/>
                </a:lnTo>
                <a:lnTo>
                  <a:pt x="5857875" y="438150"/>
                </a:lnTo>
                <a:lnTo>
                  <a:pt x="5857513" y="438150"/>
                </a:lnTo>
                <a:lnTo>
                  <a:pt x="5856789" y="447675"/>
                </a:lnTo>
                <a:lnTo>
                  <a:pt x="1085" y="447675"/>
                </a:lnTo>
                <a:lnTo>
                  <a:pt x="361" y="438150"/>
                </a:lnTo>
                <a:lnTo>
                  <a:pt x="0" y="438150"/>
                </a:lnTo>
                <a:close/>
              </a:path>
            </a:pathLst>
          </a:custGeom>
          <a:ln w="9525">
            <a:solidFill>
              <a:srgbClr val="CFCFCF"/>
            </a:solidFill>
          </a:ln>
        </p:spPr>
        <p:txBody>
          <a:bodyPr wrap="square" lIns="0" tIns="0" rIns="0" bIns="0" rtlCol="0"/>
          <a:lstStyle/>
          <a:p>
            <a:endParaRPr/>
          </a:p>
        </p:txBody>
      </p:sp>
      <p:sp>
        <p:nvSpPr>
          <p:cNvPr id="9" name="object 9"/>
          <p:cNvSpPr txBox="1"/>
          <p:nvPr/>
        </p:nvSpPr>
        <p:spPr>
          <a:xfrm>
            <a:off x="1431769" y="2451607"/>
            <a:ext cx="5836285" cy="347345"/>
          </a:xfrm>
          <a:prstGeom prst="rect">
            <a:avLst/>
          </a:prstGeom>
        </p:spPr>
        <p:txBody>
          <a:bodyPr vert="horz" wrap="square" lIns="0" tIns="12700" rIns="0" bIns="0" rtlCol="0">
            <a:spAutoFit/>
          </a:bodyPr>
          <a:lstStyle/>
          <a:p>
            <a:pPr marL="47625">
              <a:lnSpc>
                <a:spcPct val="100000"/>
              </a:lnSpc>
              <a:spcBef>
                <a:spcPts val="100"/>
              </a:spcBef>
            </a:pPr>
            <a:r>
              <a:rPr sz="1050" spc="65" dirty="0">
                <a:solidFill>
                  <a:srgbClr val="333333"/>
                </a:solidFill>
                <a:latin typeface="Arial"/>
                <a:cs typeface="Arial"/>
              </a:rPr>
              <a:t>bronx_merged</a:t>
            </a:r>
            <a:r>
              <a:rPr sz="1050" spc="65" dirty="0">
                <a:solidFill>
                  <a:srgbClr val="666666"/>
                </a:solidFill>
                <a:latin typeface="Arial"/>
                <a:cs typeface="Arial"/>
              </a:rPr>
              <a:t>.</a:t>
            </a:r>
            <a:r>
              <a:rPr sz="1050" spc="65" dirty="0">
                <a:solidFill>
                  <a:srgbClr val="333333"/>
                </a:solidFill>
                <a:latin typeface="Arial"/>
                <a:cs typeface="Arial"/>
              </a:rPr>
              <a:t>loc[bronx_merged[</a:t>
            </a:r>
            <a:r>
              <a:rPr sz="1050" spc="65" dirty="0">
                <a:solidFill>
                  <a:srgbClr val="B92020"/>
                </a:solidFill>
                <a:latin typeface="Arial"/>
                <a:cs typeface="Arial"/>
              </a:rPr>
              <a:t>'Cluster </a:t>
            </a:r>
            <a:r>
              <a:rPr sz="1050" spc="125" dirty="0">
                <a:solidFill>
                  <a:srgbClr val="B92020"/>
                </a:solidFill>
                <a:latin typeface="Arial"/>
                <a:cs typeface="Arial"/>
              </a:rPr>
              <a:t>Labels'</a:t>
            </a:r>
            <a:r>
              <a:rPr sz="1050" spc="125" dirty="0">
                <a:solidFill>
                  <a:srgbClr val="333333"/>
                </a:solidFill>
                <a:latin typeface="Arial"/>
                <a:cs typeface="Arial"/>
              </a:rPr>
              <a:t>] </a:t>
            </a:r>
            <a:r>
              <a:rPr sz="1050" spc="-40" dirty="0">
                <a:solidFill>
                  <a:srgbClr val="666666"/>
                </a:solidFill>
                <a:latin typeface="Arial"/>
                <a:cs typeface="Arial"/>
              </a:rPr>
              <a:t>== </a:t>
            </a:r>
            <a:r>
              <a:rPr sz="1050" spc="135" dirty="0">
                <a:solidFill>
                  <a:srgbClr val="666666"/>
                </a:solidFill>
                <a:latin typeface="Arial"/>
                <a:cs typeface="Arial"/>
              </a:rPr>
              <a:t>2</a:t>
            </a:r>
            <a:r>
              <a:rPr sz="1050" spc="135" dirty="0">
                <a:solidFill>
                  <a:srgbClr val="333333"/>
                </a:solidFill>
                <a:latin typeface="Arial"/>
                <a:cs typeface="Arial"/>
              </a:rPr>
              <a:t>,</a:t>
            </a:r>
            <a:r>
              <a:rPr sz="1050" spc="505" dirty="0">
                <a:solidFill>
                  <a:srgbClr val="333333"/>
                </a:solidFill>
                <a:latin typeface="Arial"/>
                <a:cs typeface="Arial"/>
              </a:rPr>
              <a:t> </a:t>
            </a:r>
            <a:r>
              <a:rPr sz="1050" spc="55" dirty="0">
                <a:solidFill>
                  <a:srgbClr val="333333"/>
                </a:solidFill>
                <a:latin typeface="Arial"/>
                <a:cs typeface="Arial"/>
              </a:rPr>
              <a:t>bronx_merged</a:t>
            </a:r>
            <a:r>
              <a:rPr sz="1050" spc="55" dirty="0">
                <a:solidFill>
                  <a:srgbClr val="666666"/>
                </a:solidFill>
                <a:latin typeface="Arial"/>
                <a:cs typeface="Arial"/>
              </a:rPr>
              <a:t>.</a:t>
            </a:r>
            <a:r>
              <a:rPr sz="1050" spc="55" dirty="0">
                <a:solidFill>
                  <a:srgbClr val="333333"/>
                </a:solidFill>
                <a:latin typeface="Arial"/>
                <a:cs typeface="Arial"/>
              </a:rPr>
              <a:t>columns[[</a:t>
            </a:r>
            <a:r>
              <a:rPr sz="1050" spc="55" dirty="0">
                <a:solidFill>
                  <a:srgbClr val="666666"/>
                </a:solidFill>
                <a:latin typeface="Arial"/>
                <a:cs typeface="Arial"/>
              </a:rPr>
              <a:t>1</a:t>
            </a:r>
            <a:r>
              <a:rPr sz="1050" spc="55" dirty="0">
                <a:solidFill>
                  <a:srgbClr val="333333"/>
                </a:solidFill>
                <a:latin typeface="Arial"/>
                <a:cs typeface="Arial"/>
              </a:rPr>
              <a:t>]</a:t>
            </a:r>
            <a:endParaRPr sz="1050">
              <a:latin typeface="Arial"/>
              <a:cs typeface="Arial"/>
            </a:endParaRPr>
          </a:p>
          <a:p>
            <a:pPr marL="47625">
              <a:lnSpc>
                <a:spcPct val="100000"/>
              </a:lnSpc>
              <a:spcBef>
                <a:spcPts val="15"/>
              </a:spcBef>
            </a:pPr>
            <a:r>
              <a:rPr sz="1050" spc="-40" dirty="0">
                <a:solidFill>
                  <a:srgbClr val="666666"/>
                </a:solidFill>
                <a:latin typeface="Arial"/>
                <a:cs typeface="Arial"/>
              </a:rPr>
              <a:t>+ </a:t>
            </a:r>
            <a:r>
              <a:rPr sz="1050" spc="145" dirty="0">
                <a:solidFill>
                  <a:srgbClr val="008000"/>
                </a:solidFill>
                <a:latin typeface="Arial"/>
                <a:cs typeface="Arial"/>
              </a:rPr>
              <a:t>list</a:t>
            </a:r>
            <a:r>
              <a:rPr sz="1050" spc="145" dirty="0">
                <a:solidFill>
                  <a:srgbClr val="333333"/>
                </a:solidFill>
                <a:latin typeface="Arial"/>
                <a:cs typeface="Arial"/>
              </a:rPr>
              <a:t>(</a:t>
            </a:r>
            <a:r>
              <a:rPr sz="1050" spc="145" dirty="0">
                <a:solidFill>
                  <a:srgbClr val="008000"/>
                </a:solidFill>
                <a:latin typeface="Arial"/>
                <a:cs typeface="Arial"/>
              </a:rPr>
              <a:t>range</a:t>
            </a:r>
            <a:r>
              <a:rPr sz="1050" spc="145" dirty="0">
                <a:solidFill>
                  <a:srgbClr val="333333"/>
                </a:solidFill>
                <a:latin typeface="Arial"/>
                <a:cs typeface="Arial"/>
              </a:rPr>
              <a:t>(</a:t>
            </a:r>
            <a:r>
              <a:rPr sz="1050" spc="145" dirty="0">
                <a:solidFill>
                  <a:srgbClr val="666666"/>
                </a:solidFill>
                <a:latin typeface="Arial"/>
                <a:cs typeface="Arial"/>
              </a:rPr>
              <a:t>5</a:t>
            </a:r>
            <a:r>
              <a:rPr sz="1050" spc="145" dirty="0">
                <a:solidFill>
                  <a:srgbClr val="333333"/>
                </a:solidFill>
                <a:latin typeface="Arial"/>
                <a:cs typeface="Arial"/>
              </a:rPr>
              <a:t>,</a:t>
            </a:r>
            <a:r>
              <a:rPr sz="1050" spc="350" dirty="0">
                <a:solidFill>
                  <a:srgbClr val="333333"/>
                </a:solidFill>
                <a:latin typeface="Arial"/>
                <a:cs typeface="Arial"/>
              </a:rPr>
              <a:t> </a:t>
            </a:r>
            <a:r>
              <a:rPr sz="1050" spc="80" dirty="0">
                <a:solidFill>
                  <a:srgbClr val="333333"/>
                </a:solidFill>
                <a:latin typeface="Arial"/>
                <a:cs typeface="Arial"/>
              </a:rPr>
              <a:t>bronx_merged</a:t>
            </a:r>
            <a:r>
              <a:rPr sz="1050" spc="80" dirty="0">
                <a:solidFill>
                  <a:srgbClr val="666666"/>
                </a:solidFill>
                <a:latin typeface="Arial"/>
                <a:cs typeface="Arial"/>
              </a:rPr>
              <a:t>.</a:t>
            </a:r>
            <a:r>
              <a:rPr sz="1050" spc="80" dirty="0">
                <a:solidFill>
                  <a:srgbClr val="333333"/>
                </a:solidFill>
                <a:latin typeface="Arial"/>
                <a:cs typeface="Arial"/>
              </a:rPr>
              <a:t>shape[</a:t>
            </a:r>
            <a:r>
              <a:rPr sz="1050" spc="80" dirty="0">
                <a:solidFill>
                  <a:srgbClr val="666666"/>
                </a:solidFill>
                <a:latin typeface="Arial"/>
                <a:cs typeface="Arial"/>
              </a:rPr>
              <a:t>1</a:t>
            </a:r>
            <a:r>
              <a:rPr sz="1050" spc="80" dirty="0">
                <a:solidFill>
                  <a:srgbClr val="333333"/>
                </a:solidFill>
                <a:latin typeface="Arial"/>
                <a:cs typeface="Arial"/>
              </a:rPr>
              <a:t>]))]]</a:t>
            </a:r>
            <a:endParaRPr sz="1050">
              <a:latin typeface="Arial"/>
              <a:cs typeface="Arial"/>
            </a:endParaRPr>
          </a:p>
        </p:txBody>
      </p:sp>
      <p:sp>
        <p:nvSpPr>
          <p:cNvPr id="10" name="object 10"/>
          <p:cNvSpPr txBox="1"/>
          <p:nvPr/>
        </p:nvSpPr>
        <p:spPr>
          <a:xfrm>
            <a:off x="764281" y="4432808"/>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[45]:</a:t>
            </a:r>
            <a:endParaRPr sz="1050">
              <a:latin typeface="Arial"/>
              <a:cs typeface="Arial"/>
            </a:endParaRPr>
          </a:p>
        </p:txBody>
      </p:sp>
      <p:sp>
        <p:nvSpPr>
          <p:cNvPr id="11" name="object 11"/>
          <p:cNvSpPr/>
          <p:nvPr/>
        </p:nvSpPr>
        <p:spPr>
          <a:xfrm>
            <a:off x="1420811" y="4407408"/>
            <a:ext cx="5857875" cy="438150"/>
          </a:xfrm>
          <a:custGeom>
            <a:avLst/>
            <a:gdLst/>
            <a:ahLst/>
            <a:cxnLst/>
            <a:rect l="l" t="t" r="r" b="b"/>
            <a:pathLst>
              <a:path w="5857875" h="438150">
                <a:moveTo>
                  <a:pt x="0" y="419100"/>
                </a:moveTo>
                <a:lnTo>
                  <a:pt x="0" y="9525"/>
                </a:lnTo>
                <a:lnTo>
                  <a:pt x="361" y="9525"/>
                </a:lnTo>
                <a:lnTo>
                  <a:pt x="1085" y="0"/>
                </a:lnTo>
                <a:lnTo>
                  <a:pt x="5856789" y="0"/>
                </a:lnTo>
                <a:lnTo>
                  <a:pt x="5857513" y="9525"/>
                </a:lnTo>
                <a:lnTo>
                  <a:pt x="5857875" y="9525"/>
                </a:lnTo>
                <a:lnTo>
                  <a:pt x="5857875" y="419100"/>
                </a:lnTo>
                <a:lnTo>
                  <a:pt x="5857513" y="419100"/>
                </a:lnTo>
                <a:lnTo>
                  <a:pt x="5856789" y="428625"/>
                </a:lnTo>
                <a:lnTo>
                  <a:pt x="5845482" y="428625"/>
                </a:lnTo>
                <a:lnTo>
                  <a:pt x="5843587" y="438150"/>
                </a:lnTo>
                <a:lnTo>
                  <a:pt x="14287" y="438150"/>
                </a:lnTo>
                <a:lnTo>
                  <a:pt x="12392" y="428625"/>
                </a:lnTo>
                <a:lnTo>
                  <a:pt x="10572" y="428625"/>
                </a:lnTo>
                <a:lnTo>
                  <a:pt x="1085" y="428625"/>
                </a:lnTo>
                <a:lnTo>
                  <a:pt x="361" y="419100"/>
                </a:lnTo>
                <a:lnTo>
                  <a:pt x="0" y="419100"/>
                </a:lnTo>
                <a:close/>
              </a:path>
            </a:pathLst>
          </a:custGeom>
          <a:ln w="9524">
            <a:solidFill>
              <a:srgbClr val="CFCFCF"/>
            </a:solidFill>
          </a:ln>
        </p:spPr>
        <p:txBody>
          <a:bodyPr wrap="square" lIns="0" tIns="0" rIns="0" bIns="0" rtlCol="0"/>
          <a:lstStyle/>
          <a:p>
            <a:endParaRPr/>
          </a:p>
        </p:txBody>
      </p:sp>
      <p:sp>
        <p:nvSpPr>
          <p:cNvPr id="12" name="object 12"/>
          <p:cNvSpPr txBox="1"/>
          <p:nvPr/>
        </p:nvSpPr>
        <p:spPr>
          <a:xfrm>
            <a:off x="1432717" y="4432808"/>
            <a:ext cx="5834380" cy="347345"/>
          </a:xfrm>
          <a:prstGeom prst="rect">
            <a:avLst/>
          </a:prstGeom>
        </p:spPr>
        <p:txBody>
          <a:bodyPr vert="horz" wrap="square" lIns="0" tIns="12700" rIns="0" bIns="0" rtlCol="0">
            <a:spAutoFit/>
          </a:bodyPr>
          <a:lstStyle/>
          <a:p>
            <a:pPr marL="46355">
              <a:lnSpc>
                <a:spcPct val="100000"/>
              </a:lnSpc>
              <a:spcBef>
                <a:spcPts val="100"/>
              </a:spcBef>
            </a:pPr>
            <a:r>
              <a:rPr sz="1050" spc="65" dirty="0">
                <a:solidFill>
                  <a:srgbClr val="333333"/>
                </a:solidFill>
                <a:latin typeface="Arial"/>
                <a:cs typeface="Arial"/>
              </a:rPr>
              <a:t>bronx_merged</a:t>
            </a:r>
            <a:r>
              <a:rPr sz="1050" spc="65" dirty="0">
                <a:solidFill>
                  <a:srgbClr val="666666"/>
                </a:solidFill>
                <a:latin typeface="Arial"/>
                <a:cs typeface="Arial"/>
              </a:rPr>
              <a:t>.</a:t>
            </a:r>
            <a:r>
              <a:rPr sz="1050" spc="65" dirty="0">
                <a:solidFill>
                  <a:srgbClr val="333333"/>
                </a:solidFill>
                <a:latin typeface="Arial"/>
                <a:cs typeface="Arial"/>
              </a:rPr>
              <a:t>loc[bronx_merged[</a:t>
            </a:r>
            <a:r>
              <a:rPr sz="1050" spc="65" dirty="0">
                <a:solidFill>
                  <a:srgbClr val="B92020"/>
                </a:solidFill>
                <a:latin typeface="Arial"/>
                <a:cs typeface="Arial"/>
              </a:rPr>
              <a:t>'Cluster </a:t>
            </a:r>
            <a:r>
              <a:rPr sz="1050" spc="125" dirty="0">
                <a:solidFill>
                  <a:srgbClr val="B92020"/>
                </a:solidFill>
                <a:latin typeface="Arial"/>
                <a:cs typeface="Arial"/>
              </a:rPr>
              <a:t>Labels'</a:t>
            </a:r>
            <a:r>
              <a:rPr sz="1050" spc="125" dirty="0">
                <a:solidFill>
                  <a:srgbClr val="333333"/>
                </a:solidFill>
                <a:latin typeface="Arial"/>
                <a:cs typeface="Arial"/>
              </a:rPr>
              <a:t>] </a:t>
            </a:r>
            <a:r>
              <a:rPr sz="1050" spc="-40" dirty="0">
                <a:solidFill>
                  <a:srgbClr val="666666"/>
                </a:solidFill>
                <a:latin typeface="Arial"/>
                <a:cs typeface="Arial"/>
              </a:rPr>
              <a:t>== </a:t>
            </a:r>
            <a:r>
              <a:rPr sz="1050" spc="135" dirty="0">
                <a:solidFill>
                  <a:srgbClr val="666666"/>
                </a:solidFill>
                <a:latin typeface="Arial"/>
                <a:cs typeface="Arial"/>
              </a:rPr>
              <a:t>3</a:t>
            </a:r>
            <a:r>
              <a:rPr sz="1050" spc="135" dirty="0">
                <a:solidFill>
                  <a:srgbClr val="333333"/>
                </a:solidFill>
                <a:latin typeface="Arial"/>
                <a:cs typeface="Arial"/>
              </a:rPr>
              <a:t>,</a:t>
            </a:r>
            <a:r>
              <a:rPr sz="1050" spc="505" dirty="0">
                <a:solidFill>
                  <a:srgbClr val="333333"/>
                </a:solidFill>
                <a:latin typeface="Arial"/>
                <a:cs typeface="Arial"/>
              </a:rPr>
              <a:t> </a:t>
            </a:r>
            <a:r>
              <a:rPr sz="1050" spc="55" dirty="0">
                <a:solidFill>
                  <a:srgbClr val="333333"/>
                </a:solidFill>
                <a:latin typeface="Arial"/>
                <a:cs typeface="Arial"/>
              </a:rPr>
              <a:t>bronx_merged</a:t>
            </a:r>
            <a:r>
              <a:rPr sz="1050" spc="55" dirty="0">
                <a:solidFill>
                  <a:srgbClr val="666666"/>
                </a:solidFill>
                <a:latin typeface="Arial"/>
                <a:cs typeface="Arial"/>
              </a:rPr>
              <a:t>.</a:t>
            </a:r>
            <a:r>
              <a:rPr sz="1050" spc="55" dirty="0">
                <a:solidFill>
                  <a:srgbClr val="333333"/>
                </a:solidFill>
                <a:latin typeface="Arial"/>
                <a:cs typeface="Arial"/>
              </a:rPr>
              <a:t>columns[[</a:t>
            </a:r>
            <a:r>
              <a:rPr sz="1050" spc="55" dirty="0">
                <a:solidFill>
                  <a:srgbClr val="666666"/>
                </a:solidFill>
                <a:latin typeface="Arial"/>
                <a:cs typeface="Arial"/>
              </a:rPr>
              <a:t>1</a:t>
            </a:r>
            <a:r>
              <a:rPr sz="1050" spc="55" dirty="0">
                <a:solidFill>
                  <a:srgbClr val="333333"/>
                </a:solidFill>
                <a:latin typeface="Arial"/>
                <a:cs typeface="Arial"/>
              </a:rPr>
              <a:t>]</a:t>
            </a:r>
            <a:endParaRPr sz="1050">
              <a:latin typeface="Arial"/>
              <a:cs typeface="Arial"/>
            </a:endParaRPr>
          </a:p>
          <a:p>
            <a:pPr marL="46355">
              <a:lnSpc>
                <a:spcPct val="100000"/>
              </a:lnSpc>
              <a:spcBef>
                <a:spcPts val="15"/>
              </a:spcBef>
            </a:pPr>
            <a:r>
              <a:rPr sz="1050" spc="-40" dirty="0">
                <a:solidFill>
                  <a:srgbClr val="666666"/>
                </a:solidFill>
                <a:latin typeface="Arial"/>
                <a:cs typeface="Arial"/>
              </a:rPr>
              <a:t>+ </a:t>
            </a:r>
            <a:r>
              <a:rPr sz="1050" spc="145" dirty="0">
                <a:solidFill>
                  <a:srgbClr val="008000"/>
                </a:solidFill>
                <a:latin typeface="Arial"/>
                <a:cs typeface="Arial"/>
              </a:rPr>
              <a:t>list</a:t>
            </a:r>
            <a:r>
              <a:rPr sz="1050" spc="145" dirty="0">
                <a:solidFill>
                  <a:srgbClr val="333333"/>
                </a:solidFill>
                <a:latin typeface="Arial"/>
                <a:cs typeface="Arial"/>
              </a:rPr>
              <a:t>(</a:t>
            </a:r>
            <a:r>
              <a:rPr sz="1050" spc="145" dirty="0">
                <a:solidFill>
                  <a:srgbClr val="008000"/>
                </a:solidFill>
                <a:latin typeface="Arial"/>
                <a:cs typeface="Arial"/>
              </a:rPr>
              <a:t>range</a:t>
            </a:r>
            <a:r>
              <a:rPr sz="1050" spc="145" dirty="0">
                <a:solidFill>
                  <a:srgbClr val="333333"/>
                </a:solidFill>
                <a:latin typeface="Arial"/>
                <a:cs typeface="Arial"/>
              </a:rPr>
              <a:t>(</a:t>
            </a:r>
            <a:r>
              <a:rPr sz="1050" spc="145" dirty="0">
                <a:solidFill>
                  <a:srgbClr val="666666"/>
                </a:solidFill>
                <a:latin typeface="Arial"/>
                <a:cs typeface="Arial"/>
              </a:rPr>
              <a:t>5</a:t>
            </a:r>
            <a:r>
              <a:rPr sz="1050" spc="145" dirty="0">
                <a:solidFill>
                  <a:srgbClr val="333333"/>
                </a:solidFill>
                <a:latin typeface="Arial"/>
                <a:cs typeface="Arial"/>
              </a:rPr>
              <a:t>,</a:t>
            </a:r>
            <a:r>
              <a:rPr sz="1050" spc="350" dirty="0">
                <a:solidFill>
                  <a:srgbClr val="333333"/>
                </a:solidFill>
                <a:latin typeface="Arial"/>
                <a:cs typeface="Arial"/>
              </a:rPr>
              <a:t> </a:t>
            </a:r>
            <a:r>
              <a:rPr sz="1050" spc="80" dirty="0">
                <a:solidFill>
                  <a:srgbClr val="333333"/>
                </a:solidFill>
                <a:latin typeface="Arial"/>
                <a:cs typeface="Arial"/>
              </a:rPr>
              <a:t>bronx_merged</a:t>
            </a:r>
            <a:r>
              <a:rPr sz="1050" spc="80" dirty="0">
                <a:solidFill>
                  <a:srgbClr val="666666"/>
                </a:solidFill>
                <a:latin typeface="Arial"/>
                <a:cs typeface="Arial"/>
              </a:rPr>
              <a:t>.</a:t>
            </a:r>
            <a:r>
              <a:rPr sz="1050" spc="80" dirty="0">
                <a:solidFill>
                  <a:srgbClr val="333333"/>
                </a:solidFill>
                <a:latin typeface="Arial"/>
                <a:cs typeface="Arial"/>
              </a:rPr>
              <a:t>shape[</a:t>
            </a:r>
            <a:r>
              <a:rPr sz="1050" spc="80" dirty="0">
                <a:solidFill>
                  <a:srgbClr val="666666"/>
                </a:solidFill>
                <a:latin typeface="Arial"/>
                <a:cs typeface="Arial"/>
              </a:rPr>
              <a:t>1</a:t>
            </a:r>
            <a:r>
              <a:rPr sz="1050" spc="80" dirty="0">
                <a:solidFill>
                  <a:srgbClr val="333333"/>
                </a:solidFill>
                <a:latin typeface="Arial"/>
                <a:cs typeface="Arial"/>
              </a:rPr>
              <a:t>]))]]</a:t>
            </a:r>
            <a:endParaRPr sz="1050">
              <a:latin typeface="Arial"/>
              <a:cs typeface="Arial"/>
            </a:endParaRPr>
          </a:p>
        </p:txBody>
      </p:sp>
      <p:sp>
        <p:nvSpPr>
          <p:cNvPr id="13" name="object 13"/>
          <p:cNvSpPr txBox="1"/>
          <p:nvPr/>
        </p:nvSpPr>
        <p:spPr>
          <a:xfrm>
            <a:off x="764281" y="908557"/>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Out[43]:</a:t>
            </a:r>
            <a:endParaRPr sz="1050">
              <a:latin typeface="Arial"/>
              <a:cs typeface="Arial"/>
            </a:endParaRPr>
          </a:p>
        </p:txBody>
      </p:sp>
      <p:grpSp>
        <p:nvGrpSpPr>
          <p:cNvPr id="14" name="object 14"/>
          <p:cNvGrpSpPr/>
          <p:nvPr/>
        </p:nvGrpSpPr>
        <p:grpSpPr>
          <a:xfrm>
            <a:off x="1416049" y="2130457"/>
            <a:ext cx="5810250" cy="161925"/>
            <a:chOff x="1416049" y="2130457"/>
            <a:chExt cx="5810250" cy="161925"/>
          </a:xfrm>
        </p:grpSpPr>
        <p:sp>
          <p:nvSpPr>
            <p:cNvPr id="15" name="object 15"/>
            <p:cNvSpPr/>
            <p:nvPr/>
          </p:nvSpPr>
          <p:spPr>
            <a:xfrm>
              <a:off x="1416049" y="2130457"/>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6" name="object 16"/>
            <p:cNvSpPr/>
            <p:nvPr/>
          </p:nvSpPr>
          <p:spPr>
            <a:xfrm>
              <a:off x="1473199" y="2178082"/>
              <a:ext cx="38100" cy="66675"/>
            </a:xfrm>
            <a:custGeom>
              <a:avLst/>
              <a:gdLst/>
              <a:ahLst/>
              <a:cxnLst/>
              <a:rect l="l" t="t" r="r" b="b"/>
              <a:pathLst>
                <a:path w="38100" h="66675">
                  <a:moveTo>
                    <a:pt x="38100" y="66675"/>
                  </a:moveTo>
                  <a:lnTo>
                    <a:pt x="0" y="33337"/>
                  </a:lnTo>
                  <a:lnTo>
                    <a:pt x="38100" y="0"/>
                  </a:lnTo>
                  <a:lnTo>
                    <a:pt x="38100" y="66675"/>
                  </a:lnTo>
                  <a:close/>
                </a:path>
              </a:pathLst>
            </a:custGeom>
            <a:solidFill>
              <a:srgbClr val="A2A2A2"/>
            </a:solidFill>
          </p:spPr>
          <p:txBody>
            <a:bodyPr wrap="square" lIns="0" tIns="0" rIns="0" bIns="0" rtlCol="0"/>
            <a:lstStyle/>
            <a:p>
              <a:endParaRPr/>
            </a:p>
          </p:txBody>
        </p:sp>
        <p:sp>
          <p:nvSpPr>
            <p:cNvPr id="17" name="object 17"/>
            <p:cNvSpPr/>
            <p:nvPr/>
          </p:nvSpPr>
          <p:spPr>
            <a:xfrm>
              <a:off x="7064374" y="2130457"/>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8" name="object 18"/>
            <p:cNvSpPr/>
            <p:nvPr/>
          </p:nvSpPr>
          <p:spPr>
            <a:xfrm>
              <a:off x="7131049" y="2178082"/>
              <a:ext cx="38100" cy="66675"/>
            </a:xfrm>
            <a:custGeom>
              <a:avLst/>
              <a:gdLst/>
              <a:ahLst/>
              <a:cxnLst/>
              <a:rect l="l" t="t" r="r" b="b"/>
              <a:pathLst>
                <a:path w="38100" h="66675">
                  <a:moveTo>
                    <a:pt x="0" y="66675"/>
                  </a:moveTo>
                  <a:lnTo>
                    <a:pt x="0" y="0"/>
                  </a:lnTo>
                  <a:lnTo>
                    <a:pt x="38100" y="33337"/>
                  </a:lnTo>
                  <a:lnTo>
                    <a:pt x="0" y="66675"/>
                  </a:lnTo>
                  <a:close/>
                </a:path>
              </a:pathLst>
            </a:custGeom>
            <a:solidFill>
              <a:srgbClr val="4F4F4F"/>
            </a:solidFill>
          </p:spPr>
          <p:txBody>
            <a:bodyPr wrap="square" lIns="0" tIns="0" rIns="0" bIns="0" rtlCol="0"/>
            <a:lstStyle/>
            <a:p>
              <a:endParaRPr/>
            </a:p>
          </p:txBody>
        </p:sp>
        <p:sp>
          <p:nvSpPr>
            <p:cNvPr id="19" name="object 19"/>
            <p:cNvSpPr/>
            <p:nvPr/>
          </p:nvSpPr>
          <p:spPr>
            <a:xfrm>
              <a:off x="1577974" y="2130457"/>
              <a:ext cx="5486400" cy="161925"/>
            </a:xfrm>
            <a:custGeom>
              <a:avLst/>
              <a:gdLst/>
              <a:ahLst/>
              <a:cxnLst/>
              <a:rect l="l" t="t" r="r" b="b"/>
              <a:pathLst>
                <a:path w="5486400" h="161925">
                  <a:moveTo>
                    <a:pt x="5486400" y="161925"/>
                  </a:moveTo>
                  <a:lnTo>
                    <a:pt x="0" y="161925"/>
                  </a:lnTo>
                  <a:lnTo>
                    <a:pt x="0" y="0"/>
                  </a:lnTo>
                  <a:lnTo>
                    <a:pt x="5486400" y="0"/>
                  </a:lnTo>
                  <a:lnTo>
                    <a:pt x="5486400" y="161925"/>
                  </a:lnTo>
                  <a:close/>
                </a:path>
              </a:pathLst>
            </a:custGeom>
            <a:solidFill>
              <a:srgbClr val="F1F1F1"/>
            </a:solidFill>
          </p:spPr>
          <p:txBody>
            <a:bodyPr wrap="square" lIns="0" tIns="0" rIns="0" bIns="0" rtlCol="0"/>
            <a:lstStyle/>
            <a:p>
              <a:endParaRPr/>
            </a:p>
          </p:txBody>
        </p:sp>
        <p:sp>
          <p:nvSpPr>
            <p:cNvPr id="20" name="object 20"/>
            <p:cNvSpPr/>
            <p:nvPr/>
          </p:nvSpPr>
          <p:spPr>
            <a:xfrm>
              <a:off x="1577974" y="2149507"/>
              <a:ext cx="4286250" cy="123825"/>
            </a:xfrm>
            <a:custGeom>
              <a:avLst/>
              <a:gdLst/>
              <a:ahLst/>
              <a:cxnLst/>
              <a:rect l="l" t="t" r="r" b="b"/>
              <a:pathLst>
                <a:path w="4286250" h="123825">
                  <a:moveTo>
                    <a:pt x="4286250" y="123825"/>
                  </a:moveTo>
                  <a:lnTo>
                    <a:pt x="0" y="123825"/>
                  </a:lnTo>
                  <a:lnTo>
                    <a:pt x="0" y="0"/>
                  </a:lnTo>
                  <a:lnTo>
                    <a:pt x="4286250" y="0"/>
                  </a:lnTo>
                  <a:lnTo>
                    <a:pt x="4286250" y="123825"/>
                  </a:lnTo>
                  <a:close/>
                </a:path>
              </a:pathLst>
            </a:custGeom>
            <a:solidFill>
              <a:srgbClr val="000000">
                <a:alpha val="19999"/>
              </a:srgbClr>
            </a:solidFill>
          </p:spPr>
          <p:txBody>
            <a:bodyPr wrap="square" lIns="0" tIns="0" rIns="0" bIns="0" rtlCol="0"/>
            <a:lstStyle/>
            <a:p>
              <a:endParaRPr/>
            </a:p>
          </p:txBody>
        </p:sp>
      </p:grpSp>
      <p:sp>
        <p:nvSpPr>
          <p:cNvPr id="21" name="object 21"/>
          <p:cNvSpPr/>
          <p:nvPr/>
        </p:nvSpPr>
        <p:spPr>
          <a:xfrm>
            <a:off x="1473187" y="1692312"/>
            <a:ext cx="5753100" cy="9525"/>
          </a:xfrm>
          <a:custGeom>
            <a:avLst/>
            <a:gdLst/>
            <a:ahLst/>
            <a:cxnLst/>
            <a:rect l="l" t="t" r="r" b="b"/>
            <a:pathLst>
              <a:path w="5753100" h="9525">
                <a:moveTo>
                  <a:pt x="5753100" y="0"/>
                </a:moveTo>
                <a:lnTo>
                  <a:pt x="5753100" y="0"/>
                </a:lnTo>
                <a:lnTo>
                  <a:pt x="0" y="0"/>
                </a:lnTo>
                <a:lnTo>
                  <a:pt x="0" y="9525"/>
                </a:lnTo>
                <a:lnTo>
                  <a:pt x="5753100" y="9525"/>
                </a:lnTo>
                <a:lnTo>
                  <a:pt x="5753100" y="0"/>
                </a:lnTo>
                <a:close/>
              </a:path>
            </a:pathLst>
          </a:custGeom>
          <a:solidFill>
            <a:srgbClr val="000000"/>
          </a:solidFill>
        </p:spPr>
        <p:txBody>
          <a:bodyPr wrap="square" lIns="0" tIns="0" rIns="0" bIns="0" rtlCol="0"/>
          <a:lstStyle/>
          <a:p>
            <a:endParaRPr/>
          </a:p>
        </p:txBody>
      </p:sp>
      <p:sp>
        <p:nvSpPr>
          <p:cNvPr id="22" name="object 22"/>
          <p:cNvSpPr txBox="1"/>
          <p:nvPr/>
        </p:nvSpPr>
        <p:spPr>
          <a:xfrm>
            <a:off x="1695647" y="1146207"/>
            <a:ext cx="1416050" cy="429259"/>
          </a:xfrm>
          <a:prstGeom prst="rect">
            <a:avLst/>
          </a:prstGeom>
        </p:spPr>
        <p:txBody>
          <a:bodyPr vert="horz" wrap="square" lIns="0" tIns="20320" rIns="0" bIns="0" rtlCol="0">
            <a:spAutoFit/>
          </a:bodyPr>
          <a:lstStyle/>
          <a:p>
            <a:pPr marL="12700" marR="5080" indent="926465" algn="r">
              <a:lnSpc>
                <a:spcPts val="1050"/>
              </a:lnSpc>
              <a:spcBef>
                <a:spcPts val="160"/>
              </a:spcBef>
            </a:pPr>
            <a:r>
              <a:rPr sz="900" b="1" dirty="0">
                <a:latin typeface="Arial"/>
                <a:cs typeface="Arial"/>
              </a:rPr>
              <a:t>1st</a:t>
            </a:r>
            <a:r>
              <a:rPr sz="900" b="1" spc="-100" dirty="0">
                <a:latin typeface="Arial"/>
                <a:cs typeface="Arial"/>
              </a:rPr>
              <a:t> </a:t>
            </a:r>
            <a:r>
              <a:rPr sz="900" b="1" dirty="0">
                <a:latin typeface="Arial"/>
                <a:cs typeface="Arial"/>
              </a:rPr>
              <a:t>Most  Neighborhood  </a:t>
            </a:r>
            <a:r>
              <a:rPr sz="900" b="1" spc="50" dirty="0">
                <a:latin typeface="Arial"/>
                <a:cs typeface="Arial"/>
              </a:rPr>
              <a:t> </a:t>
            </a:r>
            <a:r>
              <a:rPr sz="900" b="1" dirty="0">
                <a:latin typeface="Arial"/>
                <a:cs typeface="Arial"/>
              </a:rPr>
              <a:t>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23" name="object 23"/>
          <p:cNvSpPr txBox="1"/>
          <p:nvPr/>
        </p:nvSpPr>
        <p:spPr>
          <a:xfrm>
            <a:off x="3200602" y="1079532"/>
            <a:ext cx="520700" cy="562610"/>
          </a:xfrm>
          <a:prstGeom prst="rect">
            <a:avLst/>
          </a:prstGeom>
        </p:spPr>
        <p:txBody>
          <a:bodyPr vert="horz" wrap="square" lIns="0" tIns="20320" rIns="0" bIns="0" rtlCol="0">
            <a:spAutoFit/>
          </a:bodyPr>
          <a:lstStyle/>
          <a:p>
            <a:pPr marL="240665" marR="5080" indent="62865" algn="r">
              <a:lnSpc>
                <a:spcPts val="1050"/>
              </a:lnSpc>
              <a:spcBef>
                <a:spcPts val="160"/>
              </a:spcBef>
            </a:pPr>
            <a:r>
              <a:rPr sz="900" b="1" dirty="0">
                <a:latin typeface="Arial"/>
                <a:cs typeface="Arial"/>
              </a:rPr>
              <a:t>2nd  Most</a:t>
            </a:r>
            <a:endParaRPr sz="900">
              <a:latin typeface="Arial"/>
              <a:cs typeface="Arial"/>
            </a:endParaRPr>
          </a:p>
          <a:p>
            <a:pPr marR="5080" algn="r">
              <a:lnSpc>
                <a:spcPts val="1005"/>
              </a:lnSpc>
            </a:pPr>
            <a:r>
              <a:rPr sz="900" b="1" dirty="0">
                <a:latin typeface="Arial"/>
                <a:cs typeface="Arial"/>
              </a:rPr>
              <a:t>Common</a:t>
            </a:r>
            <a:endParaRPr sz="900">
              <a:latin typeface="Arial"/>
              <a:cs typeface="Arial"/>
            </a:endParaRPr>
          </a:p>
          <a:p>
            <a:pPr marR="5080" algn="r">
              <a:lnSpc>
                <a:spcPts val="1065"/>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24" name="object 24"/>
          <p:cNvSpPr txBox="1"/>
          <p:nvPr/>
        </p:nvSpPr>
        <p:spPr>
          <a:xfrm>
            <a:off x="3810192" y="1146207"/>
            <a:ext cx="520700" cy="429259"/>
          </a:xfrm>
          <a:prstGeom prst="rect">
            <a:avLst/>
          </a:prstGeom>
        </p:spPr>
        <p:txBody>
          <a:bodyPr vert="horz" wrap="square" lIns="0" tIns="20320" rIns="0" bIns="0" rtlCol="0">
            <a:spAutoFit/>
          </a:bodyPr>
          <a:lstStyle/>
          <a:p>
            <a:pPr marL="12700" marR="5080" indent="18415" algn="r">
              <a:lnSpc>
                <a:spcPts val="1050"/>
              </a:lnSpc>
              <a:spcBef>
                <a:spcPts val="160"/>
              </a:spcBef>
            </a:pPr>
            <a:r>
              <a:rPr sz="900" b="1" dirty="0">
                <a:latin typeface="Arial"/>
                <a:cs typeface="Arial"/>
              </a:rPr>
              <a:t>3rd</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25" name="object 25"/>
          <p:cNvSpPr txBox="1"/>
          <p:nvPr/>
        </p:nvSpPr>
        <p:spPr>
          <a:xfrm>
            <a:off x="4486467" y="1146207"/>
            <a:ext cx="520700" cy="429259"/>
          </a:xfrm>
          <a:prstGeom prst="rect">
            <a:avLst/>
          </a:prstGeom>
        </p:spPr>
        <p:txBody>
          <a:bodyPr vert="horz" wrap="square" lIns="0" tIns="20320" rIns="0" bIns="0" rtlCol="0">
            <a:spAutoFit/>
          </a:bodyPr>
          <a:lstStyle/>
          <a:p>
            <a:pPr marL="12700" marR="5080" indent="24765" algn="r">
              <a:lnSpc>
                <a:spcPts val="1050"/>
              </a:lnSpc>
              <a:spcBef>
                <a:spcPts val="160"/>
              </a:spcBef>
            </a:pPr>
            <a:r>
              <a:rPr sz="900" b="1" dirty="0">
                <a:latin typeface="Arial"/>
                <a:cs typeface="Arial"/>
              </a:rPr>
              <a:t>4th</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26" name="object 26"/>
          <p:cNvSpPr txBox="1"/>
          <p:nvPr/>
        </p:nvSpPr>
        <p:spPr>
          <a:xfrm>
            <a:off x="5096067" y="1146207"/>
            <a:ext cx="520700" cy="429259"/>
          </a:xfrm>
          <a:prstGeom prst="rect">
            <a:avLst/>
          </a:prstGeom>
        </p:spPr>
        <p:txBody>
          <a:bodyPr vert="horz" wrap="square" lIns="0" tIns="20320" rIns="0" bIns="0" rtlCol="0">
            <a:spAutoFit/>
          </a:bodyPr>
          <a:lstStyle/>
          <a:p>
            <a:pPr marL="12700" marR="5080" indent="24765" algn="r">
              <a:lnSpc>
                <a:spcPts val="1050"/>
              </a:lnSpc>
              <a:spcBef>
                <a:spcPts val="160"/>
              </a:spcBef>
            </a:pPr>
            <a:r>
              <a:rPr sz="900" b="1" dirty="0">
                <a:latin typeface="Arial"/>
                <a:cs typeface="Arial"/>
              </a:rPr>
              <a:t>5th</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27" name="object 27"/>
          <p:cNvSpPr txBox="1"/>
          <p:nvPr/>
        </p:nvSpPr>
        <p:spPr>
          <a:xfrm>
            <a:off x="5705667" y="1146207"/>
            <a:ext cx="520700" cy="429259"/>
          </a:xfrm>
          <a:prstGeom prst="rect">
            <a:avLst/>
          </a:prstGeom>
        </p:spPr>
        <p:txBody>
          <a:bodyPr vert="horz" wrap="square" lIns="0" tIns="20320" rIns="0" bIns="0" rtlCol="0">
            <a:spAutoFit/>
          </a:bodyPr>
          <a:lstStyle/>
          <a:p>
            <a:pPr marL="12700" marR="5080" indent="24765" algn="r">
              <a:lnSpc>
                <a:spcPts val="1050"/>
              </a:lnSpc>
              <a:spcBef>
                <a:spcPts val="160"/>
              </a:spcBef>
            </a:pPr>
            <a:r>
              <a:rPr sz="900" b="1" dirty="0">
                <a:latin typeface="Arial"/>
                <a:cs typeface="Arial"/>
              </a:rPr>
              <a:t>6th</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28" name="object 28"/>
          <p:cNvSpPr txBox="1"/>
          <p:nvPr/>
        </p:nvSpPr>
        <p:spPr>
          <a:xfrm>
            <a:off x="6315277" y="1146207"/>
            <a:ext cx="955675" cy="429259"/>
          </a:xfrm>
          <a:prstGeom prst="rect">
            <a:avLst/>
          </a:prstGeom>
        </p:spPr>
        <p:txBody>
          <a:bodyPr vert="horz" wrap="square" lIns="0" tIns="20320" rIns="0" bIns="0" rtlCol="0">
            <a:spAutoFit/>
          </a:bodyPr>
          <a:lstStyle/>
          <a:p>
            <a:pPr marL="12700" marR="5080" indent="24765">
              <a:lnSpc>
                <a:spcPts val="1050"/>
              </a:lnSpc>
              <a:spcBef>
                <a:spcPts val="160"/>
              </a:spcBef>
              <a:tabLst>
                <a:tab pos="688340" algn="l"/>
                <a:tab pos="713740" algn="l"/>
              </a:tabLst>
            </a:pPr>
            <a:r>
              <a:rPr sz="900" b="1" dirty="0">
                <a:latin typeface="Arial"/>
                <a:cs typeface="Arial"/>
              </a:rPr>
              <a:t>7th Most		8th  Common	Com</a:t>
            </a:r>
            <a:endParaRPr sz="900">
              <a:latin typeface="Arial"/>
              <a:cs typeface="Arial"/>
            </a:endParaRPr>
          </a:p>
          <a:p>
            <a:pPr marL="170815">
              <a:lnSpc>
                <a:spcPts val="1019"/>
              </a:lnSpc>
              <a:tabLst>
                <a:tab pos="847090" algn="l"/>
              </a:tabLst>
            </a:pPr>
            <a:r>
              <a:rPr sz="900" b="1" spc="-10" dirty="0">
                <a:latin typeface="Arial"/>
                <a:cs typeface="Arial"/>
              </a:rPr>
              <a:t>Venue	</a:t>
            </a:r>
            <a:r>
              <a:rPr sz="900" b="1" dirty="0">
                <a:latin typeface="Arial"/>
                <a:cs typeface="Arial"/>
              </a:rPr>
              <a:t>V</a:t>
            </a:r>
            <a:endParaRPr sz="900">
              <a:latin typeface="Arial"/>
              <a:cs typeface="Arial"/>
            </a:endParaRPr>
          </a:p>
        </p:txBody>
      </p:sp>
      <p:sp>
        <p:nvSpPr>
          <p:cNvPr id="29" name="object 29"/>
          <p:cNvSpPr txBox="1"/>
          <p:nvPr/>
        </p:nvSpPr>
        <p:spPr>
          <a:xfrm>
            <a:off x="1517649" y="1803432"/>
            <a:ext cx="984885" cy="162560"/>
          </a:xfrm>
          <a:prstGeom prst="rect">
            <a:avLst/>
          </a:prstGeom>
        </p:spPr>
        <p:txBody>
          <a:bodyPr vert="horz" wrap="square" lIns="0" tIns="12700" rIns="0" bIns="0" rtlCol="0">
            <a:spAutoFit/>
          </a:bodyPr>
          <a:lstStyle/>
          <a:p>
            <a:pPr marL="12700">
              <a:lnSpc>
                <a:spcPct val="100000"/>
              </a:lnSpc>
              <a:spcBef>
                <a:spcPts val="100"/>
              </a:spcBef>
              <a:tabLst>
                <a:tab pos="227965" algn="l"/>
              </a:tabLst>
            </a:pPr>
            <a:r>
              <a:rPr sz="900" b="1" dirty="0">
                <a:latin typeface="Arial"/>
                <a:cs typeface="Arial"/>
              </a:rPr>
              <a:t>8	</a:t>
            </a:r>
            <a:r>
              <a:rPr sz="900" dirty="0">
                <a:latin typeface="Arial"/>
                <a:cs typeface="Arial"/>
              </a:rPr>
              <a:t>Williamsbridge</a:t>
            </a:r>
            <a:endParaRPr sz="900">
              <a:latin typeface="Arial"/>
              <a:cs typeface="Arial"/>
            </a:endParaRPr>
          </a:p>
        </p:txBody>
      </p:sp>
      <p:sp>
        <p:nvSpPr>
          <p:cNvPr id="30" name="object 30"/>
          <p:cNvSpPr txBox="1"/>
          <p:nvPr/>
        </p:nvSpPr>
        <p:spPr>
          <a:xfrm>
            <a:off x="2609747" y="1803432"/>
            <a:ext cx="5022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Nightclub</a:t>
            </a:r>
            <a:endParaRPr sz="900">
              <a:latin typeface="Arial"/>
              <a:cs typeface="Arial"/>
            </a:endParaRPr>
          </a:p>
        </p:txBody>
      </p:sp>
      <p:sp>
        <p:nvSpPr>
          <p:cNvPr id="31" name="object 31"/>
          <p:cNvSpPr txBox="1"/>
          <p:nvPr/>
        </p:nvSpPr>
        <p:spPr>
          <a:xfrm>
            <a:off x="3409847" y="1736757"/>
            <a:ext cx="311785" cy="295910"/>
          </a:xfrm>
          <a:prstGeom prst="rect">
            <a:avLst/>
          </a:prstGeom>
        </p:spPr>
        <p:txBody>
          <a:bodyPr vert="horz" wrap="square" lIns="0" tIns="20320" rIns="0" bIns="0" rtlCol="0">
            <a:spAutoFit/>
          </a:bodyPr>
          <a:lstStyle/>
          <a:p>
            <a:pPr marL="12700" marR="5080" indent="19050">
              <a:lnSpc>
                <a:spcPts val="1050"/>
              </a:lnSpc>
              <a:spcBef>
                <a:spcPts val="160"/>
              </a:spcBef>
            </a:pPr>
            <a:r>
              <a:rPr sz="900" dirty="0">
                <a:latin typeface="Arial"/>
                <a:cs typeface="Arial"/>
              </a:rPr>
              <a:t>Soup  Place</a:t>
            </a:r>
            <a:endParaRPr sz="900">
              <a:latin typeface="Arial"/>
              <a:cs typeface="Arial"/>
            </a:endParaRPr>
          </a:p>
        </p:txBody>
      </p:sp>
      <p:sp>
        <p:nvSpPr>
          <p:cNvPr id="32" name="object 32"/>
          <p:cNvSpPr txBox="1"/>
          <p:nvPr/>
        </p:nvSpPr>
        <p:spPr>
          <a:xfrm>
            <a:off x="4127498" y="1803432"/>
            <a:ext cx="2038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Bar</a:t>
            </a:r>
            <a:endParaRPr sz="900">
              <a:latin typeface="Arial"/>
              <a:cs typeface="Arial"/>
            </a:endParaRPr>
          </a:p>
        </p:txBody>
      </p:sp>
      <p:sp>
        <p:nvSpPr>
          <p:cNvPr id="33" name="object 33"/>
          <p:cNvSpPr txBox="1"/>
          <p:nvPr/>
        </p:nvSpPr>
        <p:spPr>
          <a:xfrm>
            <a:off x="4422621" y="1736757"/>
            <a:ext cx="584835" cy="295910"/>
          </a:xfrm>
          <a:prstGeom prst="rect">
            <a:avLst/>
          </a:prstGeom>
        </p:spPr>
        <p:txBody>
          <a:bodyPr vert="horz" wrap="square" lIns="0" tIns="20320" rIns="0" bIns="0" rtlCol="0">
            <a:spAutoFit/>
          </a:bodyPr>
          <a:lstStyle/>
          <a:p>
            <a:pPr marL="12700" marR="5080" indent="31115">
              <a:lnSpc>
                <a:spcPts val="1050"/>
              </a:lnSpc>
              <a:spcBef>
                <a:spcPts val="160"/>
              </a:spcBef>
            </a:pPr>
            <a:r>
              <a:rPr sz="900" dirty="0">
                <a:latin typeface="Arial"/>
                <a:cs typeface="Arial"/>
              </a:rPr>
              <a:t>Caribbean  Restaurant</a:t>
            </a:r>
            <a:endParaRPr sz="900">
              <a:latin typeface="Arial"/>
              <a:cs typeface="Arial"/>
            </a:endParaRPr>
          </a:p>
        </p:txBody>
      </p:sp>
      <p:sp>
        <p:nvSpPr>
          <p:cNvPr id="34" name="object 34"/>
          <p:cNvSpPr txBox="1"/>
          <p:nvPr/>
        </p:nvSpPr>
        <p:spPr>
          <a:xfrm>
            <a:off x="5120632" y="1736757"/>
            <a:ext cx="496570" cy="295910"/>
          </a:xfrm>
          <a:prstGeom prst="rect">
            <a:avLst/>
          </a:prstGeom>
        </p:spPr>
        <p:txBody>
          <a:bodyPr vert="horz" wrap="square" lIns="0" tIns="12700" rIns="0" bIns="0" rtlCol="0">
            <a:spAutoFit/>
          </a:bodyPr>
          <a:lstStyle/>
          <a:p>
            <a:pPr marR="5080" algn="r">
              <a:lnSpc>
                <a:spcPts val="1065"/>
              </a:lnSpc>
              <a:spcBef>
                <a:spcPts val="100"/>
              </a:spcBef>
            </a:pPr>
            <a:r>
              <a:rPr sz="900" spc="-20" dirty="0">
                <a:latin typeface="Arial"/>
                <a:cs typeface="Arial"/>
              </a:rPr>
              <a:t>W</a:t>
            </a:r>
            <a:r>
              <a:rPr sz="900" dirty="0">
                <a:latin typeface="Arial"/>
                <a:cs typeface="Arial"/>
              </a:rPr>
              <a:t>omen's</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35" name="object 35"/>
          <p:cNvSpPr txBox="1"/>
          <p:nvPr/>
        </p:nvSpPr>
        <p:spPr>
          <a:xfrm>
            <a:off x="5895872" y="1736757"/>
            <a:ext cx="330835" cy="295910"/>
          </a:xfrm>
          <a:prstGeom prst="rect">
            <a:avLst/>
          </a:prstGeom>
        </p:spPr>
        <p:txBody>
          <a:bodyPr vert="horz" wrap="square" lIns="0" tIns="20320" rIns="0" bIns="0" rtlCol="0">
            <a:spAutoFit/>
          </a:bodyPr>
          <a:lstStyle/>
          <a:p>
            <a:pPr marL="50800" marR="5080" indent="-38100">
              <a:lnSpc>
                <a:spcPts val="1050"/>
              </a:lnSpc>
              <a:spcBef>
                <a:spcPts val="160"/>
              </a:spcBef>
            </a:pPr>
            <a:r>
              <a:rPr sz="900" dirty="0">
                <a:latin typeface="Arial"/>
                <a:cs typeface="Arial"/>
              </a:rPr>
              <a:t>Donut  Shop</a:t>
            </a:r>
            <a:endParaRPr sz="900">
              <a:latin typeface="Arial"/>
              <a:cs typeface="Arial"/>
            </a:endParaRPr>
          </a:p>
        </p:txBody>
      </p:sp>
      <p:sp>
        <p:nvSpPr>
          <p:cNvPr id="36" name="object 36"/>
          <p:cNvSpPr txBox="1"/>
          <p:nvPr/>
        </p:nvSpPr>
        <p:spPr>
          <a:xfrm>
            <a:off x="6486422" y="1736757"/>
            <a:ext cx="349885" cy="295910"/>
          </a:xfrm>
          <a:prstGeom prst="rect">
            <a:avLst/>
          </a:prstGeom>
        </p:spPr>
        <p:txBody>
          <a:bodyPr vert="horz" wrap="square" lIns="0" tIns="20320" rIns="0" bIns="0" rtlCol="0">
            <a:spAutoFit/>
          </a:bodyPr>
          <a:lstStyle/>
          <a:p>
            <a:pPr marL="12700" marR="5080" indent="107950">
              <a:lnSpc>
                <a:spcPts val="1050"/>
              </a:lnSpc>
              <a:spcBef>
                <a:spcPts val="160"/>
              </a:spcBef>
            </a:pPr>
            <a:r>
              <a:rPr sz="900" dirty="0">
                <a:latin typeface="Arial"/>
                <a:cs typeface="Arial"/>
              </a:rPr>
              <a:t>Film  Studio</a:t>
            </a:r>
            <a:endParaRPr sz="900">
              <a:latin typeface="Arial"/>
              <a:cs typeface="Arial"/>
            </a:endParaRPr>
          </a:p>
        </p:txBody>
      </p:sp>
      <p:sp>
        <p:nvSpPr>
          <p:cNvPr id="37" name="object 37"/>
          <p:cNvSpPr txBox="1"/>
          <p:nvPr/>
        </p:nvSpPr>
        <p:spPr>
          <a:xfrm>
            <a:off x="6927696" y="1736757"/>
            <a:ext cx="324485" cy="295910"/>
          </a:xfrm>
          <a:prstGeom prst="rect">
            <a:avLst/>
          </a:prstGeom>
        </p:spPr>
        <p:txBody>
          <a:bodyPr vert="horz" wrap="square" lIns="0" tIns="20320" rIns="0" bIns="0" rtlCol="0">
            <a:spAutoFit/>
          </a:bodyPr>
          <a:lstStyle/>
          <a:p>
            <a:pPr marL="12700" marR="5080" indent="44450">
              <a:lnSpc>
                <a:spcPts val="1050"/>
              </a:lnSpc>
              <a:spcBef>
                <a:spcPts val="160"/>
              </a:spcBef>
            </a:pPr>
            <a:r>
              <a:rPr sz="900" dirty="0">
                <a:latin typeface="Arial"/>
                <a:cs typeface="Arial"/>
              </a:rPr>
              <a:t>Fast  Resta</a:t>
            </a:r>
            <a:endParaRPr sz="900">
              <a:latin typeface="Arial"/>
              <a:cs typeface="Arial"/>
            </a:endParaRPr>
          </a:p>
        </p:txBody>
      </p:sp>
      <p:sp>
        <p:nvSpPr>
          <p:cNvPr id="38" name="object 38"/>
          <p:cNvSpPr txBox="1"/>
          <p:nvPr/>
        </p:nvSpPr>
        <p:spPr>
          <a:xfrm>
            <a:off x="764281" y="2889757"/>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Out[44]:</a:t>
            </a:r>
            <a:endParaRPr sz="1050">
              <a:latin typeface="Arial"/>
              <a:cs typeface="Arial"/>
            </a:endParaRPr>
          </a:p>
        </p:txBody>
      </p:sp>
      <p:grpSp>
        <p:nvGrpSpPr>
          <p:cNvPr id="39" name="object 39"/>
          <p:cNvGrpSpPr/>
          <p:nvPr/>
        </p:nvGrpSpPr>
        <p:grpSpPr>
          <a:xfrm>
            <a:off x="1416049" y="4121182"/>
            <a:ext cx="5810250" cy="161925"/>
            <a:chOff x="1416049" y="4121182"/>
            <a:chExt cx="5810250" cy="161925"/>
          </a:xfrm>
        </p:grpSpPr>
        <p:sp>
          <p:nvSpPr>
            <p:cNvPr id="40" name="object 40"/>
            <p:cNvSpPr/>
            <p:nvPr/>
          </p:nvSpPr>
          <p:spPr>
            <a:xfrm>
              <a:off x="1416049" y="4121182"/>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41" name="object 41"/>
            <p:cNvSpPr/>
            <p:nvPr/>
          </p:nvSpPr>
          <p:spPr>
            <a:xfrm>
              <a:off x="1473199" y="4168807"/>
              <a:ext cx="38100" cy="66675"/>
            </a:xfrm>
            <a:custGeom>
              <a:avLst/>
              <a:gdLst/>
              <a:ahLst/>
              <a:cxnLst/>
              <a:rect l="l" t="t" r="r" b="b"/>
              <a:pathLst>
                <a:path w="38100" h="66675">
                  <a:moveTo>
                    <a:pt x="38100" y="66675"/>
                  </a:moveTo>
                  <a:lnTo>
                    <a:pt x="0" y="33337"/>
                  </a:lnTo>
                  <a:lnTo>
                    <a:pt x="38100" y="0"/>
                  </a:lnTo>
                  <a:lnTo>
                    <a:pt x="38100" y="66675"/>
                  </a:lnTo>
                  <a:close/>
                </a:path>
              </a:pathLst>
            </a:custGeom>
            <a:solidFill>
              <a:srgbClr val="A2A2A2"/>
            </a:solidFill>
          </p:spPr>
          <p:txBody>
            <a:bodyPr wrap="square" lIns="0" tIns="0" rIns="0" bIns="0" rtlCol="0"/>
            <a:lstStyle/>
            <a:p>
              <a:endParaRPr/>
            </a:p>
          </p:txBody>
        </p:sp>
        <p:sp>
          <p:nvSpPr>
            <p:cNvPr id="42" name="object 42"/>
            <p:cNvSpPr/>
            <p:nvPr/>
          </p:nvSpPr>
          <p:spPr>
            <a:xfrm>
              <a:off x="7064374" y="4121182"/>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43" name="object 43"/>
            <p:cNvSpPr/>
            <p:nvPr/>
          </p:nvSpPr>
          <p:spPr>
            <a:xfrm>
              <a:off x="7131049" y="4168807"/>
              <a:ext cx="38100" cy="66675"/>
            </a:xfrm>
            <a:custGeom>
              <a:avLst/>
              <a:gdLst/>
              <a:ahLst/>
              <a:cxnLst/>
              <a:rect l="l" t="t" r="r" b="b"/>
              <a:pathLst>
                <a:path w="38100" h="66675">
                  <a:moveTo>
                    <a:pt x="0" y="66675"/>
                  </a:moveTo>
                  <a:lnTo>
                    <a:pt x="0" y="0"/>
                  </a:lnTo>
                  <a:lnTo>
                    <a:pt x="38100" y="33337"/>
                  </a:lnTo>
                  <a:lnTo>
                    <a:pt x="0" y="66675"/>
                  </a:lnTo>
                  <a:close/>
                </a:path>
              </a:pathLst>
            </a:custGeom>
            <a:solidFill>
              <a:srgbClr val="4F4F4F"/>
            </a:solidFill>
          </p:spPr>
          <p:txBody>
            <a:bodyPr wrap="square" lIns="0" tIns="0" rIns="0" bIns="0" rtlCol="0"/>
            <a:lstStyle/>
            <a:p>
              <a:endParaRPr/>
            </a:p>
          </p:txBody>
        </p:sp>
        <p:sp>
          <p:nvSpPr>
            <p:cNvPr id="44" name="object 44"/>
            <p:cNvSpPr/>
            <p:nvPr/>
          </p:nvSpPr>
          <p:spPr>
            <a:xfrm>
              <a:off x="1577974" y="4121182"/>
              <a:ext cx="5486400" cy="161925"/>
            </a:xfrm>
            <a:custGeom>
              <a:avLst/>
              <a:gdLst/>
              <a:ahLst/>
              <a:cxnLst/>
              <a:rect l="l" t="t" r="r" b="b"/>
              <a:pathLst>
                <a:path w="5486400" h="161925">
                  <a:moveTo>
                    <a:pt x="5486400" y="161925"/>
                  </a:moveTo>
                  <a:lnTo>
                    <a:pt x="0" y="161925"/>
                  </a:lnTo>
                  <a:lnTo>
                    <a:pt x="0" y="0"/>
                  </a:lnTo>
                  <a:lnTo>
                    <a:pt x="5486400" y="0"/>
                  </a:lnTo>
                  <a:lnTo>
                    <a:pt x="5486400" y="161925"/>
                  </a:lnTo>
                  <a:close/>
                </a:path>
              </a:pathLst>
            </a:custGeom>
            <a:solidFill>
              <a:srgbClr val="F1F1F1"/>
            </a:solidFill>
          </p:spPr>
          <p:txBody>
            <a:bodyPr wrap="square" lIns="0" tIns="0" rIns="0" bIns="0" rtlCol="0"/>
            <a:lstStyle/>
            <a:p>
              <a:endParaRPr/>
            </a:p>
          </p:txBody>
        </p:sp>
        <p:sp>
          <p:nvSpPr>
            <p:cNvPr id="45" name="object 45"/>
            <p:cNvSpPr/>
            <p:nvPr/>
          </p:nvSpPr>
          <p:spPr>
            <a:xfrm>
              <a:off x="1577974" y="4140232"/>
              <a:ext cx="4162425" cy="123825"/>
            </a:xfrm>
            <a:custGeom>
              <a:avLst/>
              <a:gdLst/>
              <a:ahLst/>
              <a:cxnLst/>
              <a:rect l="l" t="t" r="r" b="b"/>
              <a:pathLst>
                <a:path w="4162425" h="123825">
                  <a:moveTo>
                    <a:pt x="4162425" y="123825"/>
                  </a:moveTo>
                  <a:lnTo>
                    <a:pt x="0" y="123825"/>
                  </a:lnTo>
                  <a:lnTo>
                    <a:pt x="0" y="0"/>
                  </a:lnTo>
                  <a:lnTo>
                    <a:pt x="4162425" y="0"/>
                  </a:lnTo>
                  <a:lnTo>
                    <a:pt x="4162425" y="123825"/>
                  </a:lnTo>
                  <a:close/>
                </a:path>
              </a:pathLst>
            </a:custGeom>
            <a:solidFill>
              <a:srgbClr val="000000">
                <a:alpha val="19999"/>
              </a:srgbClr>
            </a:solidFill>
          </p:spPr>
          <p:txBody>
            <a:bodyPr wrap="square" lIns="0" tIns="0" rIns="0" bIns="0" rtlCol="0"/>
            <a:lstStyle/>
            <a:p>
              <a:endParaRPr/>
            </a:p>
          </p:txBody>
        </p:sp>
      </p:grpSp>
      <p:sp>
        <p:nvSpPr>
          <p:cNvPr id="46" name="object 46"/>
          <p:cNvSpPr/>
          <p:nvPr/>
        </p:nvSpPr>
        <p:spPr>
          <a:xfrm>
            <a:off x="1473187" y="3540162"/>
            <a:ext cx="5753100" cy="9525"/>
          </a:xfrm>
          <a:custGeom>
            <a:avLst/>
            <a:gdLst/>
            <a:ahLst/>
            <a:cxnLst/>
            <a:rect l="l" t="t" r="r" b="b"/>
            <a:pathLst>
              <a:path w="5753100" h="9525">
                <a:moveTo>
                  <a:pt x="5753100" y="0"/>
                </a:moveTo>
                <a:lnTo>
                  <a:pt x="5753100" y="0"/>
                </a:lnTo>
                <a:lnTo>
                  <a:pt x="0" y="0"/>
                </a:lnTo>
                <a:lnTo>
                  <a:pt x="0" y="9525"/>
                </a:lnTo>
                <a:lnTo>
                  <a:pt x="5753100" y="9525"/>
                </a:lnTo>
                <a:lnTo>
                  <a:pt x="5753100" y="0"/>
                </a:lnTo>
                <a:close/>
              </a:path>
            </a:pathLst>
          </a:custGeom>
          <a:solidFill>
            <a:srgbClr val="000000"/>
          </a:solidFill>
        </p:spPr>
        <p:txBody>
          <a:bodyPr wrap="square" lIns="0" tIns="0" rIns="0" bIns="0" rtlCol="0"/>
          <a:lstStyle/>
          <a:p>
            <a:endParaRPr/>
          </a:p>
        </p:txBody>
      </p:sp>
      <p:sp>
        <p:nvSpPr>
          <p:cNvPr id="47" name="object 47"/>
          <p:cNvSpPr txBox="1"/>
          <p:nvPr/>
        </p:nvSpPr>
        <p:spPr>
          <a:xfrm>
            <a:off x="1762322" y="3194082"/>
            <a:ext cx="806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Neighborhood</a:t>
            </a:r>
            <a:endParaRPr sz="900">
              <a:latin typeface="Arial"/>
              <a:cs typeface="Arial"/>
            </a:endParaRPr>
          </a:p>
        </p:txBody>
      </p:sp>
      <p:sp>
        <p:nvSpPr>
          <p:cNvPr id="48" name="object 48"/>
          <p:cNvSpPr txBox="1"/>
          <p:nvPr/>
        </p:nvSpPr>
        <p:spPr>
          <a:xfrm>
            <a:off x="2667202" y="3060732"/>
            <a:ext cx="520700" cy="429259"/>
          </a:xfrm>
          <a:prstGeom prst="rect">
            <a:avLst/>
          </a:prstGeom>
        </p:spPr>
        <p:txBody>
          <a:bodyPr vert="horz" wrap="square" lIns="0" tIns="20320" rIns="0" bIns="0" rtlCol="0">
            <a:spAutoFit/>
          </a:bodyPr>
          <a:lstStyle/>
          <a:p>
            <a:pPr marL="12700" marR="5080" indent="31115" algn="r">
              <a:lnSpc>
                <a:spcPts val="1050"/>
              </a:lnSpc>
              <a:spcBef>
                <a:spcPts val="160"/>
              </a:spcBef>
            </a:pPr>
            <a:r>
              <a:rPr sz="900" b="1" dirty="0">
                <a:latin typeface="Arial"/>
                <a:cs typeface="Arial"/>
              </a:rPr>
              <a:t>1st</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49" name="object 49"/>
          <p:cNvSpPr txBox="1"/>
          <p:nvPr/>
        </p:nvSpPr>
        <p:spPr>
          <a:xfrm>
            <a:off x="3356126" y="3060732"/>
            <a:ext cx="527050" cy="429259"/>
          </a:xfrm>
          <a:prstGeom prst="rect">
            <a:avLst/>
          </a:prstGeom>
        </p:spPr>
        <p:txBody>
          <a:bodyPr vert="horz" wrap="square" lIns="0" tIns="20320" rIns="0" bIns="0" rtlCol="0">
            <a:spAutoFit/>
          </a:bodyPr>
          <a:lstStyle/>
          <a:p>
            <a:pPr marL="19050" marR="5080" indent="-6985" algn="r">
              <a:lnSpc>
                <a:spcPts val="1050"/>
              </a:lnSpc>
              <a:spcBef>
                <a:spcPts val="160"/>
              </a:spcBef>
            </a:pPr>
            <a:r>
              <a:rPr sz="900" b="1" dirty="0">
                <a:latin typeface="Arial"/>
                <a:cs typeface="Arial"/>
              </a:rPr>
              <a:t>2nd</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50" name="object 50"/>
          <p:cNvSpPr txBox="1"/>
          <p:nvPr/>
        </p:nvSpPr>
        <p:spPr>
          <a:xfrm>
            <a:off x="4038802" y="3060732"/>
            <a:ext cx="520700" cy="429259"/>
          </a:xfrm>
          <a:prstGeom prst="rect">
            <a:avLst/>
          </a:prstGeom>
        </p:spPr>
        <p:txBody>
          <a:bodyPr vert="horz" wrap="square" lIns="0" tIns="20320" rIns="0" bIns="0" rtlCol="0">
            <a:spAutoFit/>
          </a:bodyPr>
          <a:lstStyle/>
          <a:p>
            <a:pPr marL="12700" marR="5080" indent="18415" algn="r">
              <a:lnSpc>
                <a:spcPts val="1050"/>
              </a:lnSpc>
              <a:spcBef>
                <a:spcPts val="160"/>
              </a:spcBef>
            </a:pPr>
            <a:r>
              <a:rPr sz="900" b="1" dirty="0">
                <a:latin typeface="Arial"/>
                <a:cs typeface="Arial"/>
              </a:rPr>
              <a:t>3rd</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51" name="object 51"/>
          <p:cNvSpPr txBox="1"/>
          <p:nvPr/>
        </p:nvSpPr>
        <p:spPr>
          <a:xfrm>
            <a:off x="4648392" y="3060732"/>
            <a:ext cx="520700" cy="429259"/>
          </a:xfrm>
          <a:prstGeom prst="rect">
            <a:avLst/>
          </a:prstGeom>
        </p:spPr>
        <p:txBody>
          <a:bodyPr vert="horz" wrap="square" lIns="0" tIns="20320" rIns="0" bIns="0" rtlCol="0">
            <a:spAutoFit/>
          </a:bodyPr>
          <a:lstStyle/>
          <a:p>
            <a:pPr marL="12700" marR="5080" indent="24765" algn="r">
              <a:lnSpc>
                <a:spcPts val="1050"/>
              </a:lnSpc>
              <a:spcBef>
                <a:spcPts val="160"/>
              </a:spcBef>
            </a:pPr>
            <a:r>
              <a:rPr sz="900" b="1" dirty="0">
                <a:latin typeface="Arial"/>
                <a:cs typeface="Arial"/>
              </a:rPr>
              <a:t>4th</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52" name="object 52"/>
          <p:cNvSpPr txBox="1"/>
          <p:nvPr/>
        </p:nvSpPr>
        <p:spPr>
          <a:xfrm>
            <a:off x="5257992" y="3060732"/>
            <a:ext cx="520700" cy="429259"/>
          </a:xfrm>
          <a:prstGeom prst="rect">
            <a:avLst/>
          </a:prstGeom>
        </p:spPr>
        <p:txBody>
          <a:bodyPr vert="horz" wrap="square" lIns="0" tIns="20320" rIns="0" bIns="0" rtlCol="0">
            <a:spAutoFit/>
          </a:bodyPr>
          <a:lstStyle/>
          <a:p>
            <a:pPr marL="12700" marR="5080" indent="24765" algn="r">
              <a:lnSpc>
                <a:spcPts val="1050"/>
              </a:lnSpc>
              <a:spcBef>
                <a:spcPts val="160"/>
              </a:spcBef>
            </a:pPr>
            <a:r>
              <a:rPr sz="900" b="1" dirty="0">
                <a:latin typeface="Arial"/>
                <a:cs typeface="Arial"/>
              </a:rPr>
              <a:t>5th</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53" name="object 53"/>
          <p:cNvSpPr txBox="1"/>
          <p:nvPr/>
        </p:nvSpPr>
        <p:spPr>
          <a:xfrm>
            <a:off x="5867592" y="3060732"/>
            <a:ext cx="520700" cy="429259"/>
          </a:xfrm>
          <a:prstGeom prst="rect">
            <a:avLst/>
          </a:prstGeom>
        </p:spPr>
        <p:txBody>
          <a:bodyPr vert="horz" wrap="square" lIns="0" tIns="20320" rIns="0" bIns="0" rtlCol="0">
            <a:spAutoFit/>
          </a:bodyPr>
          <a:lstStyle/>
          <a:p>
            <a:pPr marL="12700" marR="5080" indent="24765" algn="r">
              <a:lnSpc>
                <a:spcPts val="1050"/>
              </a:lnSpc>
              <a:spcBef>
                <a:spcPts val="160"/>
              </a:spcBef>
            </a:pPr>
            <a:r>
              <a:rPr sz="900" b="1" dirty="0">
                <a:latin typeface="Arial"/>
                <a:cs typeface="Arial"/>
              </a:rPr>
              <a:t>6th</a:t>
            </a:r>
            <a:r>
              <a:rPr sz="900" b="1" spc="-100" dirty="0">
                <a:latin typeface="Arial"/>
                <a:cs typeface="Arial"/>
              </a:rPr>
              <a:t> </a:t>
            </a:r>
            <a:r>
              <a:rPr sz="900" b="1" dirty="0">
                <a:latin typeface="Arial"/>
                <a:cs typeface="Arial"/>
              </a:rPr>
              <a:t>Most  Common</a:t>
            </a:r>
            <a:endParaRPr sz="900">
              <a:latin typeface="Arial"/>
              <a:cs typeface="Arial"/>
            </a:endParaRPr>
          </a:p>
          <a:p>
            <a:pPr marR="5080" algn="r">
              <a:lnSpc>
                <a:spcPts val="1019"/>
              </a:lnSpc>
            </a:pPr>
            <a:r>
              <a:rPr sz="900" b="1" spc="-50" dirty="0">
                <a:latin typeface="Arial"/>
                <a:cs typeface="Arial"/>
              </a:rPr>
              <a:t>V</a:t>
            </a:r>
            <a:r>
              <a:rPr sz="900" b="1" dirty="0">
                <a:latin typeface="Arial"/>
                <a:cs typeface="Arial"/>
              </a:rPr>
              <a:t>enue</a:t>
            </a:r>
            <a:endParaRPr sz="900">
              <a:latin typeface="Arial"/>
              <a:cs typeface="Arial"/>
            </a:endParaRPr>
          </a:p>
        </p:txBody>
      </p:sp>
      <p:sp>
        <p:nvSpPr>
          <p:cNvPr id="54" name="object 54"/>
          <p:cNvSpPr txBox="1"/>
          <p:nvPr/>
        </p:nvSpPr>
        <p:spPr>
          <a:xfrm>
            <a:off x="6543868" y="3060732"/>
            <a:ext cx="723900" cy="429259"/>
          </a:xfrm>
          <a:prstGeom prst="rect">
            <a:avLst/>
          </a:prstGeom>
        </p:spPr>
        <p:txBody>
          <a:bodyPr vert="horz" wrap="square" lIns="0" tIns="20320" rIns="0" bIns="0" rtlCol="0">
            <a:spAutoFit/>
          </a:bodyPr>
          <a:lstStyle/>
          <a:p>
            <a:pPr marL="12700" marR="5080" indent="24765" algn="ctr">
              <a:lnSpc>
                <a:spcPts val="1050"/>
              </a:lnSpc>
              <a:spcBef>
                <a:spcPts val="160"/>
              </a:spcBef>
              <a:tabLst>
                <a:tab pos="647065" algn="l"/>
              </a:tabLst>
            </a:pPr>
            <a:r>
              <a:rPr sz="900" b="1" dirty="0">
                <a:latin typeface="Arial"/>
                <a:cs typeface="Arial"/>
              </a:rPr>
              <a:t>7th Most	8  Common C  </a:t>
            </a:r>
            <a:r>
              <a:rPr sz="900" b="1" spc="-10" dirty="0">
                <a:latin typeface="Arial"/>
                <a:cs typeface="Arial"/>
              </a:rPr>
              <a:t>Venue</a:t>
            </a:r>
            <a:endParaRPr sz="900">
              <a:latin typeface="Arial"/>
              <a:cs typeface="Arial"/>
            </a:endParaRPr>
          </a:p>
        </p:txBody>
      </p:sp>
      <p:sp>
        <p:nvSpPr>
          <p:cNvPr id="55" name="object 55"/>
          <p:cNvSpPr txBox="1"/>
          <p:nvPr/>
        </p:nvSpPr>
        <p:spPr>
          <a:xfrm>
            <a:off x="1520774" y="3717957"/>
            <a:ext cx="1048385" cy="162560"/>
          </a:xfrm>
          <a:prstGeom prst="rect">
            <a:avLst/>
          </a:prstGeom>
        </p:spPr>
        <p:txBody>
          <a:bodyPr vert="horz" wrap="square" lIns="0" tIns="12700" rIns="0" bIns="0" rtlCol="0">
            <a:spAutoFit/>
          </a:bodyPr>
          <a:lstStyle/>
          <a:p>
            <a:pPr marL="12700">
              <a:lnSpc>
                <a:spcPct val="100000"/>
              </a:lnSpc>
              <a:spcBef>
                <a:spcPts val="100"/>
              </a:spcBef>
              <a:tabLst>
                <a:tab pos="367665" algn="l"/>
              </a:tabLst>
            </a:pPr>
            <a:r>
              <a:rPr sz="900" b="1" dirty="0">
                <a:latin typeface="Arial"/>
                <a:cs typeface="Arial"/>
              </a:rPr>
              <a:t>28	</a:t>
            </a:r>
            <a:r>
              <a:rPr sz="900" dirty="0">
                <a:latin typeface="Arial"/>
                <a:cs typeface="Arial"/>
              </a:rPr>
              <a:t>Country</a:t>
            </a:r>
            <a:r>
              <a:rPr sz="900" spc="-70" dirty="0">
                <a:latin typeface="Arial"/>
                <a:cs typeface="Arial"/>
              </a:rPr>
              <a:t> </a:t>
            </a:r>
            <a:r>
              <a:rPr sz="900" dirty="0">
                <a:latin typeface="Arial"/>
                <a:cs typeface="Arial"/>
              </a:rPr>
              <a:t>Club</a:t>
            </a:r>
            <a:endParaRPr sz="900">
              <a:latin typeface="Arial"/>
              <a:cs typeface="Arial"/>
            </a:endParaRPr>
          </a:p>
        </p:txBody>
      </p:sp>
      <p:sp>
        <p:nvSpPr>
          <p:cNvPr id="56" name="object 56"/>
          <p:cNvSpPr txBox="1"/>
          <p:nvPr/>
        </p:nvSpPr>
        <p:spPr>
          <a:xfrm>
            <a:off x="2666754" y="3651282"/>
            <a:ext cx="5213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Sandwich</a:t>
            </a:r>
            <a:endParaRPr sz="900">
              <a:latin typeface="Arial"/>
              <a:cs typeface="Arial"/>
            </a:endParaRPr>
          </a:p>
          <a:p>
            <a:pPr marR="5080" algn="r">
              <a:lnSpc>
                <a:spcPts val="1065"/>
              </a:lnSpc>
            </a:pPr>
            <a:r>
              <a:rPr sz="900" dirty="0">
                <a:latin typeface="Arial"/>
                <a:cs typeface="Arial"/>
              </a:rPr>
              <a:t>Place</a:t>
            </a:r>
            <a:endParaRPr sz="900">
              <a:latin typeface="Arial"/>
              <a:cs typeface="Arial"/>
            </a:endParaRPr>
          </a:p>
        </p:txBody>
      </p:sp>
      <p:sp>
        <p:nvSpPr>
          <p:cNvPr id="57" name="object 57"/>
          <p:cNvSpPr txBox="1"/>
          <p:nvPr/>
        </p:nvSpPr>
        <p:spPr>
          <a:xfrm>
            <a:off x="3279478" y="3717957"/>
            <a:ext cx="6038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Playground</a:t>
            </a:r>
            <a:endParaRPr sz="900">
              <a:latin typeface="Arial"/>
              <a:cs typeface="Arial"/>
            </a:endParaRPr>
          </a:p>
        </p:txBody>
      </p:sp>
      <p:sp>
        <p:nvSpPr>
          <p:cNvPr id="58" name="object 58"/>
          <p:cNvSpPr txBox="1"/>
          <p:nvPr/>
        </p:nvSpPr>
        <p:spPr>
          <a:xfrm>
            <a:off x="3974946" y="3651282"/>
            <a:ext cx="584835" cy="295910"/>
          </a:xfrm>
          <a:prstGeom prst="rect">
            <a:avLst/>
          </a:prstGeom>
        </p:spPr>
        <p:txBody>
          <a:bodyPr vert="horz" wrap="square" lIns="0" tIns="20320" rIns="0" bIns="0" rtlCol="0">
            <a:spAutoFit/>
          </a:bodyPr>
          <a:lstStyle/>
          <a:p>
            <a:pPr marL="12700" marR="5080" indent="139700">
              <a:lnSpc>
                <a:spcPts val="1050"/>
              </a:lnSpc>
              <a:spcBef>
                <a:spcPts val="160"/>
              </a:spcBef>
            </a:pPr>
            <a:r>
              <a:rPr sz="900" dirty="0">
                <a:latin typeface="Arial"/>
                <a:cs typeface="Arial"/>
              </a:rPr>
              <a:t>Chinese  Restaurant</a:t>
            </a:r>
            <a:endParaRPr sz="900">
              <a:latin typeface="Arial"/>
              <a:cs typeface="Arial"/>
            </a:endParaRPr>
          </a:p>
        </p:txBody>
      </p:sp>
      <p:sp>
        <p:nvSpPr>
          <p:cNvPr id="59" name="object 59"/>
          <p:cNvSpPr txBox="1"/>
          <p:nvPr/>
        </p:nvSpPr>
        <p:spPr>
          <a:xfrm>
            <a:off x="4705247" y="3651282"/>
            <a:ext cx="464184"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Athletics  &amp;</a:t>
            </a:r>
            <a:r>
              <a:rPr sz="900" spc="-95" dirty="0">
                <a:latin typeface="Arial"/>
                <a:cs typeface="Arial"/>
              </a:rPr>
              <a:t> </a:t>
            </a:r>
            <a:r>
              <a:rPr sz="900" dirty="0">
                <a:latin typeface="Arial"/>
                <a:cs typeface="Arial"/>
              </a:rPr>
              <a:t>Sports</a:t>
            </a:r>
            <a:endParaRPr sz="900">
              <a:latin typeface="Arial"/>
              <a:cs typeface="Arial"/>
            </a:endParaRPr>
          </a:p>
        </p:txBody>
      </p:sp>
      <p:sp>
        <p:nvSpPr>
          <p:cNvPr id="60" name="object 60"/>
          <p:cNvSpPr txBox="1"/>
          <p:nvPr/>
        </p:nvSpPr>
        <p:spPr>
          <a:xfrm>
            <a:off x="5314999" y="3717957"/>
            <a:ext cx="4641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Dive</a:t>
            </a:r>
            <a:r>
              <a:rPr sz="900" spc="-75" dirty="0">
                <a:latin typeface="Arial"/>
                <a:cs typeface="Arial"/>
              </a:rPr>
              <a:t> </a:t>
            </a:r>
            <a:r>
              <a:rPr sz="900" dirty="0">
                <a:latin typeface="Arial"/>
                <a:cs typeface="Arial"/>
              </a:rPr>
              <a:t>Bar</a:t>
            </a:r>
            <a:endParaRPr sz="900">
              <a:latin typeface="Arial"/>
              <a:cs typeface="Arial"/>
            </a:endParaRPr>
          </a:p>
        </p:txBody>
      </p:sp>
      <p:sp>
        <p:nvSpPr>
          <p:cNvPr id="61" name="object 61"/>
          <p:cNvSpPr txBox="1"/>
          <p:nvPr/>
        </p:nvSpPr>
        <p:spPr>
          <a:xfrm>
            <a:off x="6038747" y="3651282"/>
            <a:ext cx="349885" cy="295910"/>
          </a:xfrm>
          <a:prstGeom prst="rect">
            <a:avLst/>
          </a:prstGeom>
        </p:spPr>
        <p:txBody>
          <a:bodyPr vert="horz" wrap="square" lIns="0" tIns="20320" rIns="0" bIns="0" rtlCol="0">
            <a:spAutoFit/>
          </a:bodyPr>
          <a:lstStyle/>
          <a:p>
            <a:pPr marL="12700" marR="5080" indent="107950">
              <a:lnSpc>
                <a:spcPts val="1050"/>
              </a:lnSpc>
              <a:spcBef>
                <a:spcPts val="160"/>
              </a:spcBef>
            </a:pPr>
            <a:r>
              <a:rPr sz="900" dirty="0">
                <a:latin typeface="Arial"/>
                <a:cs typeface="Arial"/>
              </a:rPr>
              <a:t>Film  Studio</a:t>
            </a:r>
            <a:endParaRPr sz="900">
              <a:latin typeface="Arial"/>
              <a:cs typeface="Arial"/>
            </a:endParaRPr>
          </a:p>
        </p:txBody>
      </p:sp>
      <p:sp>
        <p:nvSpPr>
          <p:cNvPr id="62" name="object 62"/>
          <p:cNvSpPr txBox="1"/>
          <p:nvPr/>
        </p:nvSpPr>
        <p:spPr>
          <a:xfrm>
            <a:off x="6480021" y="3651282"/>
            <a:ext cx="584835" cy="295910"/>
          </a:xfrm>
          <a:prstGeom prst="rect">
            <a:avLst/>
          </a:prstGeom>
        </p:spPr>
        <p:txBody>
          <a:bodyPr vert="horz" wrap="square" lIns="0" tIns="20320" rIns="0" bIns="0" rtlCol="0">
            <a:spAutoFit/>
          </a:bodyPr>
          <a:lstStyle/>
          <a:p>
            <a:pPr marL="12700" marR="5080" indent="44450">
              <a:lnSpc>
                <a:spcPts val="1050"/>
              </a:lnSpc>
              <a:spcBef>
                <a:spcPts val="160"/>
              </a:spcBef>
            </a:pPr>
            <a:r>
              <a:rPr sz="900" dirty="0">
                <a:latin typeface="Arial"/>
                <a:cs typeface="Arial"/>
              </a:rPr>
              <a:t>Fast</a:t>
            </a:r>
            <a:r>
              <a:rPr sz="900" spc="-95" dirty="0">
                <a:latin typeface="Arial"/>
                <a:cs typeface="Arial"/>
              </a:rPr>
              <a:t> </a:t>
            </a:r>
            <a:r>
              <a:rPr sz="900" dirty="0">
                <a:latin typeface="Arial"/>
                <a:cs typeface="Arial"/>
              </a:rPr>
              <a:t>Food  Restaurant</a:t>
            </a:r>
            <a:endParaRPr sz="900">
              <a:latin typeface="Arial"/>
              <a:cs typeface="Arial"/>
            </a:endParaRPr>
          </a:p>
        </p:txBody>
      </p:sp>
      <p:graphicFrame>
        <p:nvGraphicFramePr>
          <p:cNvPr id="63" name="object 63"/>
          <p:cNvGraphicFramePr>
            <a:graphicFrameLocks noGrp="1"/>
          </p:cNvGraphicFramePr>
          <p:nvPr/>
        </p:nvGraphicFramePr>
        <p:xfrm>
          <a:off x="745231" y="4927497"/>
          <a:ext cx="6479538" cy="608133"/>
        </p:xfrm>
        <a:graphic>
          <a:graphicData uri="http://schemas.openxmlformats.org/drawingml/2006/table">
            <a:tbl>
              <a:tblPr firstRow="1" bandRow="1">
                <a:tableStyleId>{2D5ABB26-0587-4C30-8999-92F81FD0307C}</a:tableStyleId>
              </a:tblPr>
              <a:tblGrid>
                <a:gridCol w="727710"/>
                <a:gridCol w="1139825"/>
                <a:gridCol w="648969"/>
                <a:gridCol w="655319"/>
                <a:gridCol w="642620"/>
                <a:gridCol w="685800"/>
                <a:gridCol w="685800"/>
                <a:gridCol w="676275"/>
                <a:gridCol w="617220"/>
              </a:tblGrid>
              <a:tr h="140412">
                <a:tc>
                  <a:txBody>
                    <a:bodyPr/>
                    <a:lstStyle/>
                    <a:p>
                      <a:pPr marL="31750">
                        <a:lnSpc>
                          <a:spcPts val="990"/>
                        </a:lnSpc>
                      </a:pPr>
                      <a:r>
                        <a:rPr sz="1050" spc="110" dirty="0">
                          <a:solidFill>
                            <a:srgbClr val="D84215"/>
                          </a:solidFill>
                          <a:latin typeface="Arial"/>
                          <a:cs typeface="Arial"/>
                        </a:rPr>
                        <a:t>Out[45]:</a:t>
                      </a:r>
                      <a:endParaRPr sz="1050">
                        <a:latin typeface="Arial"/>
                        <a:cs typeface="Arial"/>
                      </a:endParaRPr>
                    </a:p>
                  </a:txBody>
                  <a:tcPr marL="0" marR="0" marT="0" marB="0"/>
                </a:tc>
                <a:tc gridSpan="8">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137584">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marR="88900" algn="r">
                        <a:lnSpc>
                          <a:spcPts val="985"/>
                        </a:lnSpc>
                      </a:pPr>
                      <a:r>
                        <a:rPr sz="900" b="1" dirty="0">
                          <a:latin typeface="Arial"/>
                          <a:cs typeface="Arial"/>
                        </a:rPr>
                        <a:t>1st</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49530" algn="r">
                        <a:lnSpc>
                          <a:spcPts val="985"/>
                        </a:lnSpc>
                      </a:pPr>
                      <a:r>
                        <a:rPr sz="900" b="1" dirty="0">
                          <a:latin typeface="Arial"/>
                          <a:cs typeface="Arial"/>
                        </a:rPr>
                        <a:t>2nd</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82550" algn="r">
                        <a:lnSpc>
                          <a:spcPts val="985"/>
                        </a:lnSpc>
                      </a:pPr>
                      <a:r>
                        <a:rPr sz="900" b="1" dirty="0">
                          <a:latin typeface="Arial"/>
                          <a:cs typeface="Arial"/>
                        </a:rPr>
                        <a:t>3rd</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92075" algn="r">
                        <a:lnSpc>
                          <a:spcPts val="985"/>
                        </a:lnSpc>
                      </a:pPr>
                      <a:r>
                        <a:rPr sz="900" b="1" dirty="0">
                          <a:latin typeface="Arial"/>
                          <a:cs typeface="Arial"/>
                        </a:rPr>
                        <a:t>4th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82550" algn="r">
                        <a:lnSpc>
                          <a:spcPts val="985"/>
                        </a:lnSpc>
                      </a:pPr>
                      <a:r>
                        <a:rPr sz="900" b="1" dirty="0">
                          <a:latin typeface="Arial"/>
                          <a:cs typeface="Arial"/>
                        </a:rPr>
                        <a:t>5th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82550" algn="r">
                        <a:lnSpc>
                          <a:spcPts val="985"/>
                        </a:lnSpc>
                      </a:pPr>
                      <a:r>
                        <a:rPr sz="900" b="1" dirty="0">
                          <a:latin typeface="Arial"/>
                          <a:cs typeface="Arial"/>
                        </a:rPr>
                        <a:t>6th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23495" algn="r">
                        <a:lnSpc>
                          <a:spcPts val="985"/>
                        </a:lnSpc>
                      </a:pPr>
                      <a:r>
                        <a:rPr sz="900" b="1" dirty="0">
                          <a:latin typeface="Arial"/>
                          <a:cs typeface="Arial"/>
                        </a:rPr>
                        <a:t>7th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r>
              <a:tr h="133350">
                <a:tc>
                  <a:txBody>
                    <a:bodyPr/>
                    <a:lstStyle/>
                    <a:p>
                      <a:pPr>
                        <a:lnSpc>
                          <a:spcPct val="100000"/>
                        </a:lnSpc>
                      </a:pPr>
                      <a:endParaRPr sz="700">
                        <a:latin typeface="Times New Roman"/>
                        <a:cs typeface="Times New Roman"/>
                      </a:endParaRPr>
                    </a:p>
                  </a:txBody>
                  <a:tcPr marL="0" marR="0" marT="0" marB="0"/>
                </a:tc>
                <a:tc>
                  <a:txBody>
                    <a:bodyPr/>
                    <a:lstStyle/>
                    <a:p>
                      <a:pPr marL="301625">
                        <a:lnSpc>
                          <a:spcPts val="950"/>
                        </a:lnSpc>
                      </a:pPr>
                      <a:r>
                        <a:rPr sz="900" b="1" dirty="0">
                          <a:latin typeface="Arial"/>
                          <a:cs typeface="Arial"/>
                        </a:rPr>
                        <a:t>Neighborhood</a:t>
                      </a:r>
                      <a:endParaRPr sz="900">
                        <a:latin typeface="Arial"/>
                        <a:cs typeface="Arial"/>
                      </a:endParaRPr>
                    </a:p>
                  </a:txBody>
                  <a:tcPr marL="0" marR="0" marT="0" marB="0"/>
                </a:tc>
                <a:tc>
                  <a:txBody>
                    <a:bodyPr/>
                    <a:lstStyle/>
                    <a:p>
                      <a:pPr marR="88900" algn="r">
                        <a:lnSpc>
                          <a:spcPts val="950"/>
                        </a:lnSpc>
                      </a:pPr>
                      <a:r>
                        <a:rPr sz="900" b="1" dirty="0">
                          <a:latin typeface="Arial"/>
                          <a:cs typeface="Arial"/>
                        </a:rPr>
                        <a:t>Common</a:t>
                      </a:r>
                      <a:endParaRPr sz="900">
                        <a:latin typeface="Arial"/>
                        <a:cs typeface="Arial"/>
                      </a:endParaRPr>
                    </a:p>
                  </a:txBody>
                  <a:tcPr marL="0" marR="0" marT="0" marB="0"/>
                </a:tc>
                <a:tc>
                  <a:txBody>
                    <a:bodyPr/>
                    <a:lstStyle/>
                    <a:p>
                      <a:pPr marR="49530" algn="r">
                        <a:lnSpc>
                          <a:spcPts val="950"/>
                        </a:lnSpc>
                      </a:pPr>
                      <a:r>
                        <a:rPr sz="900" b="1" dirty="0">
                          <a:latin typeface="Arial"/>
                          <a:cs typeface="Arial"/>
                        </a:rPr>
                        <a:t>Common</a:t>
                      </a:r>
                      <a:endParaRPr sz="900">
                        <a:latin typeface="Arial"/>
                        <a:cs typeface="Arial"/>
                      </a:endParaRPr>
                    </a:p>
                  </a:txBody>
                  <a:tcPr marL="0" marR="0" marT="0" marB="0"/>
                </a:tc>
                <a:tc>
                  <a:txBody>
                    <a:bodyPr/>
                    <a:lstStyle/>
                    <a:p>
                      <a:pPr marR="82550" algn="r">
                        <a:lnSpc>
                          <a:spcPts val="950"/>
                        </a:lnSpc>
                      </a:pPr>
                      <a:r>
                        <a:rPr sz="900" b="1" dirty="0">
                          <a:latin typeface="Arial"/>
                          <a:cs typeface="Arial"/>
                        </a:rPr>
                        <a:t>Common</a:t>
                      </a:r>
                      <a:endParaRPr sz="900">
                        <a:latin typeface="Arial"/>
                        <a:cs typeface="Arial"/>
                      </a:endParaRPr>
                    </a:p>
                  </a:txBody>
                  <a:tcPr marL="0" marR="0" marT="0" marB="0"/>
                </a:tc>
                <a:tc>
                  <a:txBody>
                    <a:bodyPr/>
                    <a:lstStyle/>
                    <a:p>
                      <a:pPr marR="920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82550" algn="r">
                        <a:lnSpc>
                          <a:spcPts val="950"/>
                        </a:lnSpc>
                      </a:pPr>
                      <a:r>
                        <a:rPr sz="900" b="1" dirty="0">
                          <a:latin typeface="Arial"/>
                          <a:cs typeface="Arial"/>
                        </a:rPr>
                        <a:t>Common</a:t>
                      </a:r>
                      <a:endParaRPr sz="900">
                        <a:latin typeface="Arial"/>
                        <a:cs typeface="Arial"/>
                      </a:endParaRPr>
                    </a:p>
                  </a:txBody>
                  <a:tcPr marL="0" marR="0" marT="0" marB="0"/>
                </a:tc>
                <a:tc>
                  <a:txBody>
                    <a:bodyPr/>
                    <a:lstStyle/>
                    <a:p>
                      <a:pPr marR="82550" algn="r">
                        <a:lnSpc>
                          <a:spcPts val="950"/>
                        </a:lnSpc>
                      </a:pPr>
                      <a:r>
                        <a:rPr sz="900" b="1" dirty="0">
                          <a:latin typeface="Arial"/>
                          <a:cs typeface="Arial"/>
                        </a:rPr>
                        <a:t>Common</a:t>
                      </a:r>
                      <a:endParaRPr sz="900">
                        <a:latin typeface="Arial"/>
                        <a:cs typeface="Arial"/>
                      </a:endParaRPr>
                    </a:p>
                  </a:txBody>
                  <a:tcPr marL="0" marR="0" marT="0" marB="0"/>
                </a:tc>
                <a:tc>
                  <a:txBody>
                    <a:bodyPr/>
                    <a:lstStyle/>
                    <a:p>
                      <a:pPr marR="23495" algn="r">
                        <a:lnSpc>
                          <a:spcPts val="950"/>
                        </a:lnSpc>
                      </a:pPr>
                      <a:r>
                        <a:rPr sz="900" b="1" dirty="0">
                          <a:latin typeface="Arial"/>
                          <a:cs typeface="Arial"/>
                        </a:rPr>
                        <a:t>Common</a:t>
                      </a:r>
                      <a:endParaRPr sz="900">
                        <a:latin typeface="Arial"/>
                        <a:cs typeface="Arial"/>
                      </a:endParaRPr>
                    </a:p>
                  </a:txBody>
                  <a:tcPr marL="0" marR="0" marT="0" marB="0"/>
                </a:tc>
              </a:tr>
              <a:tr h="196787">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lnB w="9525">
                      <a:solidFill>
                        <a:srgbClr val="000000"/>
                      </a:solidFill>
                      <a:prstDash val="solid"/>
                    </a:lnB>
                  </a:tcPr>
                </a:tc>
                <a:tc>
                  <a:txBody>
                    <a:bodyPr/>
                    <a:lstStyle/>
                    <a:p>
                      <a:pPr marR="8890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4953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8255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920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8255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8255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2349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12700">
                      <a:solidFill>
                        <a:srgbClr val="000000"/>
                      </a:solidFill>
                      <a:prstDash val="solid"/>
                    </a:lnB>
                  </a:tcPr>
                </a:tc>
              </a:tr>
            </a:tbl>
          </a:graphicData>
        </a:graphic>
      </p:graphicFrame>
      <p:grpSp>
        <p:nvGrpSpPr>
          <p:cNvPr id="64" name="object 64"/>
          <p:cNvGrpSpPr/>
          <p:nvPr/>
        </p:nvGrpSpPr>
        <p:grpSpPr>
          <a:xfrm>
            <a:off x="1416049" y="7512070"/>
            <a:ext cx="5810250" cy="161925"/>
            <a:chOff x="1416049" y="7512070"/>
            <a:chExt cx="5810250" cy="161925"/>
          </a:xfrm>
        </p:grpSpPr>
        <p:sp>
          <p:nvSpPr>
            <p:cNvPr id="65" name="object 65"/>
            <p:cNvSpPr/>
            <p:nvPr/>
          </p:nvSpPr>
          <p:spPr>
            <a:xfrm>
              <a:off x="1416049" y="7512070"/>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66" name="object 66"/>
            <p:cNvSpPr/>
            <p:nvPr/>
          </p:nvSpPr>
          <p:spPr>
            <a:xfrm>
              <a:off x="1473199" y="7559695"/>
              <a:ext cx="38100" cy="66675"/>
            </a:xfrm>
            <a:custGeom>
              <a:avLst/>
              <a:gdLst/>
              <a:ahLst/>
              <a:cxnLst/>
              <a:rect l="l" t="t" r="r" b="b"/>
              <a:pathLst>
                <a:path w="38100" h="66675">
                  <a:moveTo>
                    <a:pt x="38100" y="66675"/>
                  </a:moveTo>
                  <a:lnTo>
                    <a:pt x="0" y="33337"/>
                  </a:lnTo>
                  <a:lnTo>
                    <a:pt x="38100" y="0"/>
                  </a:lnTo>
                  <a:lnTo>
                    <a:pt x="38100" y="66675"/>
                  </a:lnTo>
                  <a:close/>
                </a:path>
              </a:pathLst>
            </a:custGeom>
            <a:solidFill>
              <a:srgbClr val="A2A2A2"/>
            </a:solidFill>
          </p:spPr>
          <p:txBody>
            <a:bodyPr wrap="square" lIns="0" tIns="0" rIns="0" bIns="0" rtlCol="0"/>
            <a:lstStyle/>
            <a:p>
              <a:endParaRPr/>
            </a:p>
          </p:txBody>
        </p:sp>
        <p:sp>
          <p:nvSpPr>
            <p:cNvPr id="67" name="object 67"/>
            <p:cNvSpPr/>
            <p:nvPr/>
          </p:nvSpPr>
          <p:spPr>
            <a:xfrm>
              <a:off x="7064374" y="7512070"/>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68" name="object 68"/>
            <p:cNvSpPr/>
            <p:nvPr/>
          </p:nvSpPr>
          <p:spPr>
            <a:xfrm>
              <a:off x="7131049" y="7559695"/>
              <a:ext cx="38100" cy="66675"/>
            </a:xfrm>
            <a:custGeom>
              <a:avLst/>
              <a:gdLst/>
              <a:ahLst/>
              <a:cxnLst/>
              <a:rect l="l" t="t" r="r" b="b"/>
              <a:pathLst>
                <a:path w="38100" h="66675">
                  <a:moveTo>
                    <a:pt x="0" y="66675"/>
                  </a:moveTo>
                  <a:lnTo>
                    <a:pt x="0" y="0"/>
                  </a:lnTo>
                  <a:lnTo>
                    <a:pt x="38100" y="33337"/>
                  </a:lnTo>
                  <a:lnTo>
                    <a:pt x="0" y="66675"/>
                  </a:lnTo>
                  <a:close/>
                </a:path>
              </a:pathLst>
            </a:custGeom>
            <a:solidFill>
              <a:srgbClr val="4F4F4F"/>
            </a:solidFill>
          </p:spPr>
          <p:txBody>
            <a:bodyPr wrap="square" lIns="0" tIns="0" rIns="0" bIns="0" rtlCol="0"/>
            <a:lstStyle/>
            <a:p>
              <a:endParaRPr/>
            </a:p>
          </p:txBody>
        </p:sp>
        <p:sp>
          <p:nvSpPr>
            <p:cNvPr id="69" name="object 69"/>
            <p:cNvSpPr/>
            <p:nvPr/>
          </p:nvSpPr>
          <p:spPr>
            <a:xfrm>
              <a:off x="1577974" y="7512070"/>
              <a:ext cx="5486400" cy="161925"/>
            </a:xfrm>
            <a:custGeom>
              <a:avLst/>
              <a:gdLst/>
              <a:ahLst/>
              <a:cxnLst/>
              <a:rect l="l" t="t" r="r" b="b"/>
              <a:pathLst>
                <a:path w="5486400" h="161925">
                  <a:moveTo>
                    <a:pt x="5486400" y="161925"/>
                  </a:moveTo>
                  <a:lnTo>
                    <a:pt x="0" y="161925"/>
                  </a:lnTo>
                  <a:lnTo>
                    <a:pt x="0" y="0"/>
                  </a:lnTo>
                  <a:lnTo>
                    <a:pt x="5486400" y="0"/>
                  </a:lnTo>
                  <a:lnTo>
                    <a:pt x="5486400" y="161925"/>
                  </a:lnTo>
                  <a:close/>
                </a:path>
              </a:pathLst>
            </a:custGeom>
            <a:solidFill>
              <a:srgbClr val="F1F1F1"/>
            </a:solidFill>
          </p:spPr>
          <p:txBody>
            <a:bodyPr wrap="square" lIns="0" tIns="0" rIns="0" bIns="0" rtlCol="0"/>
            <a:lstStyle/>
            <a:p>
              <a:endParaRPr/>
            </a:p>
          </p:txBody>
        </p:sp>
        <p:sp>
          <p:nvSpPr>
            <p:cNvPr id="70" name="object 70"/>
            <p:cNvSpPr/>
            <p:nvPr/>
          </p:nvSpPr>
          <p:spPr>
            <a:xfrm>
              <a:off x="1577974" y="7531120"/>
              <a:ext cx="4048125" cy="123825"/>
            </a:xfrm>
            <a:custGeom>
              <a:avLst/>
              <a:gdLst/>
              <a:ahLst/>
              <a:cxnLst/>
              <a:rect l="l" t="t" r="r" b="b"/>
              <a:pathLst>
                <a:path w="4048125" h="123825">
                  <a:moveTo>
                    <a:pt x="4048125" y="123825"/>
                  </a:moveTo>
                  <a:lnTo>
                    <a:pt x="0" y="123825"/>
                  </a:lnTo>
                  <a:lnTo>
                    <a:pt x="0" y="0"/>
                  </a:lnTo>
                  <a:lnTo>
                    <a:pt x="4048125" y="0"/>
                  </a:lnTo>
                  <a:lnTo>
                    <a:pt x="4048125" y="123825"/>
                  </a:lnTo>
                  <a:close/>
                </a:path>
              </a:pathLst>
            </a:custGeom>
            <a:solidFill>
              <a:srgbClr val="000000">
                <a:alpha val="19999"/>
              </a:srgbClr>
            </a:solidFill>
          </p:spPr>
          <p:txBody>
            <a:bodyPr wrap="square" lIns="0" tIns="0" rIns="0" bIns="0" rtlCol="0"/>
            <a:lstStyle/>
            <a:p>
              <a:endParaRPr/>
            </a:p>
          </p:txBody>
        </p:sp>
      </p:grpSp>
      <p:sp>
        <p:nvSpPr>
          <p:cNvPr id="71" name="object 71"/>
          <p:cNvSpPr txBox="1"/>
          <p:nvPr/>
        </p:nvSpPr>
        <p:spPr>
          <a:xfrm>
            <a:off x="1584324" y="5708670"/>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3</a:t>
            </a:r>
            <a:endParaRPr sz="900">
              <a:latin typeface="Arial"/>
              <a:cs typeface="Arial"/>
            </a:endParaRPr>
          </a:p>
        </p:txBody>
      </p:sp>
      <p:sp>
        <p:nvSpPr>
          <p:cNvPr id="107" name="object 107"/>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127</a:t>
            </a:fld>
            <a:r>
              <a:rPr spc="-5" dirty="0"/>
              <a:t>/129</a:t>
            </a:r>
          </a:p>
        </p:txBody>
      </p:sp>
      <p:sp>
        <p:nvSpPr>
          <p:cNvPr id="72" name="object 72"/>
          <p:cNvSpPr txBox="1"/>
          <p:nvPr/>
        </p:nvSpPr>
        <p:spPr>
          <a:xfrm>
            <a:off x="2079475" y="5708670"/>
            <a:ext cx="4895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Fieldston</a:t>
            </a:r>
            <a:endParaRPr sz="900">
              <a:latin typeface="Arial"/>
              <a:cs typeface="Arial"/>
            </a:endParaRPr>
          </a:p>
        </p:txBody>
      </p:sp>
      <p:sp>
        <p:nvSpPr>
          <p:cNvPr id="73" name="object 73"/>
          <p:cNvSpPr txBox="1"/>
          <p:nvPr/>
        </p:nvSpPr>
        <p:spPr>
          <a:xfrm>
            <a:off x="2866922" y="5708670"/>
            <a:ext cx="311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Plaza</a:t>
            </a:r>
            <a:endParaRPr sz="900">
              <a:latin typeface="Arial"/>
              <a:cs typeface="Arial"/>
            </a:endParaRPr>
          </a:p>
        </p:txBody>
      </p:sp>
      <p:sp>
        <p:nvSpPr>
          <p:cNvPr id="74" name="object 74"/>
          <p:cNvSpPr txBox="1"/>
          <p:nvPr/>
        </p:nvSpPr>
        <p:spPr>
          <a:xfrm>
            <a:off x="3289146" y="5708670"/>
            <a:ext cx="5848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Wine</a:t>
            </a:r>
            <a:r>
              <a:rPr sz="900" spc="-75" dirty="0">
                <a:latin typeface="Arial"/>
                <a:cs typeface="Arial"/>
              </a:rPr>
              <a:t> </a:t>
            </a:r>
            <a:r>
              <a:rPr sz="900" dirty="0">
                <a:latin typeface="Arial"/>
                <a:cs typeface="Arial"/>
              </a:rPr>
              <a:t>Shop</a:t>
            </a:r>
            <a:endParaRPr sz="900">
              <a:latin typeface="Arial"/>
              <a:cs typeface="Arial"/>
            </a:endParaRPr>
          </a:p>
        </p:txBody>
      </p:sp>
      <p:sp>
        <p:nvSpPr>
          <p:cNvPr id="75" name="object 75"/>
          <p:cNvSpPr txBox="1"/>
          <p:nvPr/>
        </p:nvSpPr>
        <p:spPr>
          <a:xfrm>
            <a:off x="4191049" y="5708670"/>
            <a:ext cx="2927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River</a:t>
            </a:r>
            <a:endParaRPr sz="900">
              <a:latin typeface="Arial"/>
              <a:cs typeface="Arial"/>
            </a:endParaRPr>
          </a:p>
        </p:txBody>
      </p:sp>
      <p:sp>
        <p:nvSpPr>
          <p:cNvPr id="76" name="object 76"/>
          <p:cNvSpPr txBox="1"/>
          <p:nvPr/>
        </p:nvSpPr>
        <p:spPr>
          <a:xfrm>
            <a:off x="4778170" y="5641995"/>
            <a:ext cx="381635" cy="295910"/>
          </a:xfrm>
          <a:prstGeom prst="rect">
            <a:avLst/>
          </a:prstGeom>
        </p:spPr>
        <p:txBody>
          <a:bodyPr vert="horz" wrap="square" lIns="0" tIns="20320" rIns="0" bIns="0" rtlCol="0">
            <a:spAutoFit/>
          </a:bodyPr>
          <a:lstStyle/>
          <a:p>
            <a:pPr marL="12700" marR="5080" indent="158750">
              <a:lnSpc>
                <a:spcPts val="1050"/>
              </a:lnSpc>
              <a:spcBef>
                <a:spcPts val="160"/>
              </a:spcBef>
            </a:pPr>
            <a:r>
              <a:rPr sz="900" dirty="0">
                <a:latin typeface="Arial"/>
                <a:cs typeface="Arial"/>
              </a:rPr>
              <a:t>Bus  Station</a:t>
            </a:r>
            <a:endParaRPr sz="900">
              <a:latin typeface="Arial"/>
              <a:cs typeface="Arial"/>
            </a:endParaRPr>
          </a:p>
        </p:txBody>
      </p:sp>
      <p:sp>
        <p:nvSpPr>
          <p:cNvPr id="77" name="object 77"/>
          <p:cNvSpPr txBox="1"/>
          <p:nvPr/>
        </p:nvSpPr>
        <p:spPr>
          <a:xfrm>
            <a:off x="5391199" y="5708670"/>
            <a:ext cx="4641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Dive</a:t>
            </a:r>
            <a:r>
              <a:rPr sz="900" spc="-75" dirty="0">
                <a:latin typeface="Arial"/>
                <a:cs typeface="Arial"/>
              </a:rPr>
              <a:t> </a:t>
            </a:r>
            <a:r>
              <a:rPr sz="900" dirty="0">
                <a:latin typeface="Arial"/>
                <a:cs typeface="Arial"/>
              </a:rPr>
              <a:t>Bar</a:t>
            </a:r>
            <a:endParaRPr sz="900">
              <a:latin typeface="Arial"/>
              <a:cs typeface="Arial"/>
            </a:endParaRPr>
          </a:p>
        </p:txBody>
      </p:sp>
      <p:sp>
        <p:nvSpPr>
          <p:cNvPr id="78" name="object 78"/>
          <p:cNvSpPr txBox="1"/>
          <p:nvPr/>
        </p:nvSpPr>
        <p:spPr>
          <a:xfrm>
            <a:off x="6181622" y="5641995"/>
            <a:ext cx="349885" cy="295910"/>
          </a:xfrm>
          <a:prstGeom prst="rect">
            <a:avLst/>
          </a:prstGeom>
        </p:spPr>
        <p:txBody>
          <a:bodyPr vert="horz" wrap="square" lIns="0" tIns="20320" rIns="0" bIns="0" rtlCol="0">
            <a:spAutoFit/>
          </a:bodyPr>
          <a:lstStyle/>
          <a:p>
            <a:pPr marL="12700" marR="5080" indent="107950">
              <a:lnSpc>
                <a:spcPts val="1050"/>
              </a:lnSpc>
              <a:spcBef>
                <a:spcPts val="160"/>
              </a:spcBef>
            </a:pPr>
            <a:r>
              <a:rPr sz="900" dirty="0">
                <a:latin typeface="Arial"/>
                <a:cs typeface="Arial"/>
              </a:rPr>
              <a:t>Film  Studio</a:t>
            </a:r>
            <a:endParaRPr sz="900">
              <a:latin typeface="Arial"/>
              <a:cs typeface="Arial"/>
            </a:endParaRPr>
          </a:p>
        </p:txBody>
      </p:sp>
      <p:sp>
        <p:nvSpPr>
          <p:cNvPr id="79" name="object 79"/>
          <p:cNvSpPr txBox="1"/>
          <p:nvPr/>
        </p:nvSpPr>
        <p:spPr>
          <a:xfrm>
            <a:off x="6622896" y="5641995"/>
            <a:ext cx="584835" cy="295910"/>
          </a:xfrm>
          <a:prstGeom prst="rect">
            <a:avLst/>
          </a:prstGeom>
        </p:spPr>
        <p:txBody>
          <a:bodyPr vert="horz" wrap="square" lIns="0" tIns="20320" rIns="0" bIns="0" rtlCol="0">
            <a:spAutoFit/>
          </a:bodyPr>
          <a:lstStyle/>
          <a:p>
            <a:pPr marL="12700" marR="5080" indent="44450">
              <a:lnSpc>
                <a:spcPts val="1050"/>
              </a:lnSpc>
              <a:spcBef>
                <a:spcPts val="160"/>
              </a:spcBef>
            </a:pPr>
            <a:r>
              <a:rPr sz="900" dirty="0">
                <a:latin typeface="Arial"/>
                <a:cs typeface="Arial"/>
              </a:rPr>
              <a:t>Fast</a:t>
            </a:r>
            <a:r>
              <a:rPr sz="900" spc="-95" dirty="0">
                <a:latin typeface="Arial"/>
                <a:cs typeface="Arial"/>
              </a:rPr>
              <a:t> </a:t>
            </a:r>
            <a:r>
              <a:rPr sz="900" dirty="0">
                <a:latin typeface="Arial"/>
                <a:cs typeface="Arial"/>
              </a:rPr>
              <a:t>Food  Restaurant</a:t>
            </a:r>
            <a:endParaRPr sz="900">
              <a:latin typeface="Arial"/>
              <a:cs typeface="Arial"/>
            </a:endParaRPr>
          </a:p>
        </p:txBody>
      </p:sp>
      <p:sp>
        <p:nvSpPr>
          <p:cNvPr id="80" name="object 80"/>
          <p:cNvSpPr txBox="1"/>
          <p:nvPr/>
        </p:nvSpPr>
        <p:spPr>
          <a:xfrm>
            <a:off x="1584324" y="6156345"/>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4</a:t>
            </a:r>
            <a:endParaRPr sz="900">
              <a:latin typeface="Arial"/>
              <a:cs typeface="Arial"/>
            </a:endParaRPr>
          </a:p>
        </p:txBody>
      </p:sp>
      <p:sp>
        <p:nvSpPr>
          <p:cNvPr id="81" name="object 81"/>
          <p:cNvSpPr txBox="1"/>
          <p:nvPr/>
        </p:nvSpPr>
        <p:spPr>
          <a:xfrm>
            <a:off x="2060425" y="6156345"/>
            <a:ext cx="50863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Riverdale</a:t>
            </a:r>
            <a:endParaRPr sz="900">
              <a:latin typeface="Arial"/>
              <a:cs typeface="Arial"/>
            </a:endParaRPr>
          </a:p>
        </p:txBody>
      </p:sp>
      <p:sp>
        <p:nvSpPr>
          <p:cNvPr id="82" name="object 82"/>
          <p:cNvSpPr txBox="1"/>
          <p:nvPr/>
        </p:nvSpPr>
        <p:spPr>
          <a:xfrm>
            <a:off x="2917824" y="6156345"/>
            <a:ext cx="2609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Park</a:t>
            </a:r>
            <a:endParaRPr sz="900">
              <a:latin typeface="Arial"/>
              <a:cs typeface="Arial"/>
            </a:endParaRPr>
          </a:p>
        </p:txBody>
      </p:sp>
      <p:sp>
        <p:nvSpPr>
          <p:cNvPr id="83" name="object 83"/>
          <p:cNvSpPr txBox="1"/>
          <p:nvPr/>
        </p:nvSpPr>
        <p:spPr>
          <a:xfrm>
            <a:off x="3269953" y="6156345"/>
            <a:ext cx="6038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Playground</a:t>
            </a:r>
            <a:endParaRPr sz="900">
              <a:latin typeface="Arial"/>
              <a:cs typeface="Arial"/>
            </a:endParaRPr>
          </a:p>
        </p:txBody>
      </p:sp>
      <p:sp>
        <p:nvSpPr>
          <p:cNvPr id="84" name="object 84"/>
          <p:cNvSpPr txBox="1"/>
          <p:nvPr/>
        </p:nvSpPr>
        <p:spPr>
          <a:xfrm>
            <a:off x="4197298" y="6156345"/>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Bank</a:t>
            </a:r>
            <a:endParaRPr sz="900">
              <a:latin typeface="Arial"/>
              <a:cs typeface="Arial"/>
            </a:endParaRPr>
          </a:p>
        </p:txBody>
      </p:sp>
      <p:sp>
        <p:nvSpPr>
          <p:cNvPr id="85" name="object 85"/>
          <p:cNvSpPr txBox="1"/>
          <p:nvPr/>
        </p:nvSpPr>
        <p:spPr>
          <a:xfrm>
            <a:off x="4753024" y="6089670"/>
            <a:ext cx="407034" cy="295910"/>
          </a:xfrm>
          <a:prstGeom prst="rect">
            <a:avLst/>
          </a:prstGeom>
        </p:spPr>
        <p:txBody>
          <a:bodyPr vert="horz" wrap="square" lIns="0" tIns="20320" rIns="0" bIns="0" rtlCol="0">
            <a:spAutoFit/>
          </a:bodyPr>
          <a:lstStyle/>
          <a:p>
            <a:pPr marL="12700" marR="5080" indent="76200">
              <a:lnSpc>
                <a:spcPts val="1050"/>
              </a:lnSpc>
              <a:spcBef>
                <a:spcPts val="160"/>
              </a:spcBef>
            </a:pPr>
            <a:r>
              <a:rPr sz="900" dirty="0">
                <a:latin typeface="Arial"/>
                <a:cs typeface="Arial"/>
              </a:rPr>
              <a:t>Home  Service</a:t>
            </a:r>
            <a:endParaRPr sz="900">
              <a:latin typeface="Arial"/>
              <a:cs typeface="Arial"/>
            </a:endParaRPr>
          </a:p>
        </p:txBody>
      </p:sp>
      <p:sp>
        <p:nvSpPr>
          <p:cNvPr id="86" name="object 86"/>
          <p:cNvSpPr txBox="1"/>
          <p:nvPr/>
        </p:nvSpPr>
        <p:spPr>
          <a:xfrm>
            <a:off x="5543447" y="6156345"/>
            <a:ext cx="3117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Plaza</a:t>
            </a:r>
            <a:endParaRPr sz="900">
              <a:latin typeface="Arial"/>
              <a:cs typeface="Arial"/>
            </a:endParaRPr>
          </a:p>
        </p:txBody>
      </p:sp>
      <p:sp>
        <p:nvSpPr>
          <p:cNvPr id="87" name="object 87"/>
          <p:cNvSpPr txBox="1"/>
          <p:nvPr/>
        </p:nvSpPr>
        <p:spPr>
          <a:xfrm>
            <a:off x="6224189" y="6089670"/>
            <a:ext cx="307340" cy="295910"/>
          </a:xfrm>
          <a:prstGeom prst="rect">
            <a:avLst/>
          </a:prstGeom>
        </p:spPr>
        <p:txBody>
          <a:bodyPr vert="horz" wrap="square" lIns="0" tIns="20320" rIns="0" bIns="0" rtlCol="0">
            <a:spAutoFit/>
          </a:bodyPr>
          <a:lstStyle/>
          <a:p>
            <a:pPr marL="12700" marR="5080" indent="20955">
              <a:lnSpc>
                <a:spcPts val="1050"/>
              </a:lnSpc>
              <a:spcBef>
                <a:spcPts val="160"/>
              </a:spcBef>
            </a:pPr>
            <a:r>
              <a:rPr sz="900" dirty="0">
                <a:latin typeface="Arial"/>
                <a:cs typeface="Arial"/>
              </a:rPr>
              <a:t>Food  </a:t>
            </a:r>
            <a:r>
              <a:rPr sz="900" spc="-35" dirty="0">
                <a:latin typeface="Arial"/>
                <a:cs typeface="Arial"/>
              </a:rPr>
              <a:t>T</a:t>
            </a:r>
            <a:r>
              <a:rPr sz="900" dirty="0">
                <a:latin typeface="Arial"/>
                <a:cs typeface="Arial"/>
              </a:rPr>
              <a:t>ruck</a:t>
            </a:r>
            <a:endParaRPr sz="900">
              <a:latin typeface="Arial"/>
              <a:cs typeface="Arial"/>
            </a:endParaRPr>
          </a:p>
        </p:txBody>
      </p:sp>
      <p:sp>
        <p:nvSpPr>
          <p:cNvPr id="88" name="object 88"/>
          <p:cNvSpPr txBox="1"/>
          <p:nvPr/>
        </p:nvSpPr>
        <p:spPr>
          <a:xfrm>
            <a:off x="6826046" y="6089670"/>
            <a:ext cx="381635" cy="295910"/>
          </a:xfrm>
          <a:prstGeom prst="rect">
            <a:avLst/>
          </a:prstGeom>
        </p:spPr>
        <p:txBody>
          <a:bodyPr vert="horz" wrap="square" lIns="0" tIns="20320" rIns="0" bIns="0" rtlCol="0">
            <a:spAutoFit/>
          </a:bodyPr>
          <a:lstStyle/>
          <a:p>
            <a:pPr marL="12700" marR="5080" indent="158750">
              <a:lnSpc>
                <a:spcPts val="1050"/>
              </a:lnSpc>
              <a:spcBef>
                <a:spcPts val="160"/>
              </a:spcBef>
            </a:pPr>
            <a:r>
              <a:rPr sz="900" dirty="0">
                <a:latin typeface="Arial"/>
                <a:cs typeface="Arial"/>
              </a:rPr>
              <a:t>Bus  Station</a:t>
            </a:r>
            <a:endParaRPr sz="900">
              <a:latin typeface="Arial"/>
              <a:cs typeface="Arial"/>
            </a:endParaRPr>
          </a:p>
        </p:txBody>
      </p:sp>
      <p:sp>
        <p:nvSpPr>
          <p:cNvPr id="89" name="object 89"/>
          <p:cNvSpPr txBox="1"/>
          <p:nvPr/>
        </p:nvSpPr>
        <p:spPr>
          <a:xfrm>
            <a:off x="1520774" y="6604020"/>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17</a:t>
            </a:r>
            <a:endParaRPr sz="900">
              <a:latin typeface="Arial"/>
              <a:cs typeface="Arial"/>
            </a:endParaRPr>
          </a:p>
        </p:txBody>
      </p:sp>
      <p:sp>
        <p:nvSpPr>
          <p:cNvPr id="90" name="object 90"/>
          <p:cNvSpPr txBox="1"/>
          <p:nvPr/>
        </p:nvSpPr>
        <p:spPr>
          <a:xfrm>
            <a:off x="1929456" y="6604020"/>
            <a:ext cx="63944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West</a:t>
            </a:r>
            <a:r>
              <a:rPr sz="900" spc="-75" dirty="0">
                <a:latin typeface="Arial"/>
                <a:cs typeface="Arial"/>
              </a:rPr>
              <a:t> </a:t>
            </a:r>
            <a:r>
              <a:rPr sz="900" dirty="0">
                <a:latin typeface="Arial"/>
                <a:cs typeface="Arial"/>
              </a:rPr>
              <a:t>Farms</a:t>
            </a:r>
            <a:endParaRPr sz="900">
              <a:latin typeface="Arial"/>
              <a:cs typeface="Arial"/>
            </a:endParaRPr>
          </a:p>
        </p:txBody>
      </p:sp>
      <p:sp>
        <p:nvSpPr>
          <p:cNvPr id="91" name="object 91"/>
          <p:cNvSpPr txBox="1"/>
          <p:nvPr/>
        </p:nvSpPr>
        <p:spPr>
          <a:xfrm>
            <a:off x="2796980" y="6537345"/>
            <a:ext cx="381635" cy="295910"/>
          </a:xfrm>
          <a:prstGeom prst="rect">
            <a:avLst/>
          </a:prstGeom>
        </p:spPr>
        <p:txBody>
          <a:bodyPr vert="horz" wrap="square" lIns="0" tIns="20320" rIns="0" bIns="0" rtlCol="0">
            <a:spAutoFit/>
          </a:bodyPr>
          <a:lstStyle/>
          <a:p>
            <a:pPr marL="12700" marR="5080" indent="158750">
              <a:lnSpc>
                <a:spcPts val="1050"/>
              </a:lnSpc>
              <a:spcBef>
                <a:spcPts val="160"/>
              </a:spcBef>
            </a:pPr>
            <a:r>
              <a:rPr sz="900" dirty="0">
                <a:latin typeface="Arial"/>
                <a:cs typeface="Arial"/>
              </a:rPr>
              <a:t>Bus  Station</a:t>
            </a:r>
            <a:endParaRPr sz="900">
              <a:latin typeface="Arial"/>
              <a:cs typeface="Arial"/>
            </a:endParaRPr>
          </a:p>
        </p:txBody>
      </p:sp>
      <p:sp>
        <p:nvSpPr>
          <p:cNvPr id="92" name="object 92"/>
          <p:cNvSpPr txBox="1"/>
          <p:nvPr/>
        </p:nvSpPr>
        <p:spPr>
          <a:xfrm>
            <a:off x="3613148" y="6604020"/>
            <a:ext cx="2609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Park</a:t>
            </a:r>
            <a:endParaRPr sz="900">
              <a:latin typeface="Arial"/>
              <a:cs typeface="Arial"/>
            </a:endParaRPr>
          </a:p>
        </p:txBody>
      </p:sp>
      <p:sp>
        <p:nvSpPr>
          <p:cNvPr id="93" name="object 93"/>
          <p:cNvSpPr txBox="1"/>
          <p:nvPr/>
        </p:nvSpPr>
        <p:spPr>
          <a:xfrm>
            <a:off x="4101895" y="6537345"/>
            <a:ext cx="381635" cy="295910"/>
          </a:xfrm>
          <a:prstGeom prst="rect">
            <a:avLst/>
          </a:prstGeom>
        </p:spPr>
        <p:txBody>
          <a:bodyPr vert="horz" wrap="square" lIns="0" tIns="20320" rIns="0" bIns="0" rtlCol="0">
            <a:spAutoFit/>
          </a:bodyPr>
          <a:lstStyle/>
          <a:p>
            <a:pPr marL="12700" marR="5080" indent="63500">
              <a:lnSpc>
                <a:spcPts val="1050"/>
              </a:lnSpc>
              <a:spcBef>
                <a:spcPts val="160"/>
              </a:spcBef>
            </a:pPr>
            <a:r>
              <a:rPr sz="900" dirty="0">
                <a:latin typeface="Arial"/>
                <a:cs typeface="Arial"/>
              </a:rPr>
              <a:t>Metro  Station</a:t>
            </a:r>
            <a:endParaRPr sz="900">
              <a:latin typeface="Arial"/>
              <a:cs typeface="Arial"/>
            </a:endParaRPr>
          </a:p>
        </p:txBody>
      </p:sp>
      <p:sp>
        <p:nvSpPr>
          <p:cNvPr id="94" name="object 94"/>
          <p:cNvSpPr txBox="1"/>
          <p:nvPr/>
        </p:nvSpPr>
        <p:spPr>
          <a:xfrm>
            <a:off x="4575021" y="6470670"/>
            <a:ext cx="584835" cy="429259"/>
          </a:xfrm>
          <a:prstGeom prst="rect">
            <a:avLst/>
          </a:prstGeom>
        </p:spPr>
        <p:txBody>
          <a:bodyPr vert="horz" wrap="square" lIns="0" tIns="20320" rIns="0" bIns="0" rtlCol="0">
            <a:spAutoFit/>
          </a:bodyPr>
          <a:lstStyle/>
          <a:p>
            <a:pPr marL="12700" marR="5080" indent="311150" algn="r">
              <a:lnSpc>
                <a:spcPts val="1050"/>
              </a:lnSpc>
              <a:spcBef>
                <a:spcPts val="160"/>
              </a:spcBef>
            </a:pPr>
            <a:r>
              <a:rPr sz="900" dirty="0">
                <a:latin typeface="Arial"/>
                <a:cs typeface="Arial"/>
              </a:rPr>
              <a:t>Latin  American  Restaurant</a:t>
            </a:r>
            <a:endParaRPr sz="900">
              <a:latin typeface="Arial"/>
              <a:cs typeface="Arial"/>
            </a:endParaRPr>
          </a:p>
        </p:txBody>
      </p:sp>
      <p:sp>
        <p:nvSpPr>
          <p:cNvPr id="95" name="object 95"/>
          <p:cNvSpPr txBox="1"/>
          <p:nvPr/>
        </p:nvSpPr>
        <p:spPr>
          <a:xfrm>
            <a:off x="5251153" y="6604020"/>
            <a:ext cx="6038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Playground</a:t>
            </a:r>
            <a:endParaRPr sz="900">
              <a:latin typeface="Arial"/>
              <a:cs typeface="Arial"/>
            </a:endParaRPr>
          </a:p>
        </p:txBody>
      </p:sp>
      <p:sp>
        <p:nvSpPr>
          <p:cNvPr id="96" name="object 96"/>
          <p:cNvSpPr txBox="1"/>
          <p:nvPr/>
        </p:nvSpPr>
        <p:spPr>
          <a:xfrm>
            <a:off x="6232523" y="6604020"/>
            <a:ext cx="299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Diner</a:t>
            </a:r>
            <a:endParaRPr sz="900">
              <a:latin typeface="Arial"/>
              <a:cs typeface="Arial"/>
            </a:endParaRPr>
          </a:p>
        </p:txBody>
      </p:sp>
      <p:sp>
        <p:nvSpPr>
          <p:cNvPr id="97" name="object 97"/>
          <p:cNvSpPr txBox="1"/>
          <p:nvPr/>
        </p:nvSpPr>
        <p:spPr>
          <a:xfrm>
            <a:off x="6847333" y="6537345"/>
            <a:ext cx="360680" cy="295910"/>
          </a:xfrm>
          <a:prstGeom prst="rect">
            <a:avLst/>
          </a:prstGeom>
        </p:spPr>
        <p:txBody>
          <a:bodyPr vert="horz" wrap="square" lIns="0" tIns="20320" rIns="0" bIns="0" rtlCol="0">
            <a:spAutoFit/>
          </a:bodyPr>
          <a:lstStyle/>
          <a:p>
            <a:pPr marL="80010" marR="5080" indent="-67945">
              <a:lnSpc>
                <a:spcPts val="1050"/>
              </a:lnSpc>
              <a:spcBef>
                <a:spcPts val="160"/>
              </a:spcBef>
            </a:pPr>
            <a:r>
              <a:rPr sz="900" dirty="0">
                <a:latin typeface="Arial"/>
                <a:cs typeface="Arial"/>
              </a:rPr>
              <a:t>Co</a:t>
            </a:r>
            <a:r>
              <a:rPr sz="900" spc="-20" dirty="0">
                <a:latin typeface="Arial"/>
                <a:cs typeface="Arial"/>
              </a:rPr>
              <a:t>f</a:t>
            </a:r>
            <a:r>
              <a:rPr sz="900" dirty="0">
                <a:latin typeface="Arial"/>
                <a:cs typeface="Arial"/>
              </a:rPr>
              <a:t>fee  Shop</a:t>
            </a:r>
            <a:endParaRPr sz="900">
              <a:latin typeface="Arial"/>
              <a:cs typeface="Arial"/>
            </a:endParaRPr>
          </a:p>
        </p:txBody>
      </p:sp>
      <p:sp>
        <p:nvSpPr>
          <p:cNvPr id="98" name="object 98"/>
          <p:cNvSpPr txBox="1"/>
          <p:nvPr/>
        </p:nvSpPr>
        <p:spPr>
          <a:xfrm>
            <a:off x="1520774" y="7118370"/>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26</a:t>
            </a:r>
            <a:endParaRPr sz="900">
              <a:latin typeface="Arial"/>
              <a:cs typeface="Arial"/>
            </a:endParaRPr>
          </a:p>
        </p:txBody>
      </p:sp>
      <p:sp>
        <p:nvSpPr>
          <p:cNvPr id="99" name="object 99"/>
          <p:cNvSpPr txBox="1"/>
          <p:nvPr/>
        </p:nvSpPr>
        <p:spPr>
          <a:xfrm>
            <a:off x="1895225" y="7118370"/>
            <a:ext cx="6737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Clason</a:t>
            </a:r>
            <a:r>
              <a:rPr sz="900" spc="-75" dirty="0">
                <a:latin typeface="Arial"/>
                <a:cs typeface="Arial"/>
              </a:rPr>
              <a:t> </a:t>
            </a:r>
            <a:r>
              <a:rPr sz="900" dirty="0">
                <a:latin typeface="Arial"/>
                <a:cs typeface="Arial"/>
              </a:rPr>
              <a:t>Point</a:t>
            </a:r>
            <a:endParaRPr sz="900">
              <a:latin typeface="Arial"/>
              <a:cs typeface="Arial"/>
            </a:endParaRPr>
          </a:p>
        </p:txBody>
      </p:sp>
      <p:sp>
        <p:nvSpPr>
          <p:cNvPr id="100" name="object 100"/>
          <p:cNvSpPr txBox="1"/>
          <p:nvPr/>
        </p:nvSpPr>
        <p:spPr>
          <a:xfrm>
            <a:off x="2917824" y="7118370"/>
            <a:ext cx="2609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Park</a:t>
            </a:r>
            <a:endParaRPr sz="900">
              <a:latin typeface="Arial"/>
              <a:cs typeface="Arial"/>
            </a:endParaRPr>
          </a:p>
        </p:txBody>
      </p:sp>
      <p:sp>
        <p:nvSpPr>
          <p:cNvPr id="101" name="object 101"/>
          <p:cNvSpPr txBox="1"/>
          <p:nvPr/>
        </p:nvSpPr>
        <p:spPr>
          <a:xfrm>
            <a:off x="3619397" y="7118370"/>
            <a:ext cx="2546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Pool</a:t>
            </a:r>
            <a:endParaRPr sz="900">
              <a:latin typeface="Arial"/>
              <a:cs typeface="Arial"/>
            </a:endParaRPr>
          </a:p>
        </p:txBody>
      </p:sp>
      <p:sp>
        <p:nvSpPr>
          <p:cNvPr id="102" name="object 102"/>
          <p:cNvSpPr txBox="1"/>
          <p:nvPr/>
        </p:nvSpPr>
        <p:spPr>
          <a:xfrm>
            <a:off x="3993996" y="7118370"/>
            <a:ext cx="4895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Bus</a:t>
            </a:r>
            <a:r>
              <a:rPr sz="900" spc="-75" dirty="0">
                <a:latin typeface="Arial"/>
                <a:cs typeface="Arial"/>
              </a:rPr>
              <a:t> </a:t>
            </a:r>
            <a:r>
              <a:rPr sz="900" dirty="0">
                <a:latin typeface="Arial"/>
                <a:cs typeface="Arial"/>
              </a:rPr>
              <a:t>Stop</a:t>
            </a:r>
            <a:endParaRPr sz="900">
              <a:latin typeface="Arial"/>
              <a:cs typeface="Arial"/>
            </a:endParaRPr>
          </a:p>
        </p:txBody>
      </p:sp>
      <p:sp>
        <p:nvSpPr>
          <p:cNvPr id="103" name="object 103"/>
          <p:cNvSpPr txBox="1"/>
          <p:nvPr/>
        </p:nvSpPr>
        <p:spPr>
          <a:xfrm>
            <a:off x="4765673" y="7051695"/>
            <a:ext cx="394335" cy="295910"/>
          </a:xfrm>
          <a:prstGeom prst="rect">
            <a:avLst/>
          </a:prstGeom>
        </p:spPr>
        <p:txBody>
          <a:bodyPr vert="horz" wrap="square" lIns="0" tIns="20320" rIns="0" bIns="0" rtlCol="0">
            <a:spAutoFit/>
          </a:bodyPr>
          <a:lstStyle/>
          <a:p>
            <a:pPr marL="62865" marR="5080" indent="-50800">
              <a:lnSpc>
                <a:spcPts val="1050"/>
              </a:lnSpc>
              <a:spcBef>
                <a:spcPts val="160"/>
              </a:spcBef>
            </a:pPr>
            <a:r>
              <a:rPr sz="900" dirty="0">
                <a:latin typeface="Arial"/>
                <a:cs typeface="Arial"/>
              </a:rPr>
              <a:t>Moving  </a:t>
            </a:r>
            <a:r>
              <a:rPr sz="900" spc="-100" dirty="0">
                <a:latin typeface="Arial"/>
                <a:cs typeface="Arial"/>
              </a:rPr>
              <a:t>T</a:t>
            </a:r>
            <a:r>
              <a:rPr sz="900" dirty="0">
                <a:latin typeface="Arial"/>
                <a:cs typeface="Arial"/>
              </a:rPr>
              <a:t>arget</a:t>
            </a:r>
            <a:endParaRPr sz="900">
              <a:latin typeface="Arial"/>
              <a:cs typeface="Arial"/>
            </a:endParaRPr>
          </a:p>
        </p:txBody>
      </p:sp>
      <p:sp>
        <p:nvSpPr>
          <p:cNvPr id="104" name="object 104"/>
          <p:cNvSpPr txBox="1"/>
          <p:nvPr/>
        </p:nvSpPr>
        <p:spPr>
          <a:xfrm>
            <a:off x="5460846" y="7051695"/>
            <a:ext cx="394335" cy="295910"/>
          </a:xfrm>
          <a:prstGeom prst="rect">
            <a:avLst/>
          </a:prstGeom>
        </p:spPr>
        <p:txBody>
          <a:bodyPr vert="horz" wrap="square" lIns="0" tIns="20320" rIns="0" bIns="0" rtlCol="0">
            <a:spAutoFit/>
          </a:bodyPr>
          <a:lstStyle/>
          <a:p>
            <a:pPr marL="114300" marR="5080" indent="-102235">
              <a:lnSpc>
                <a:spcPts val="1050"/>
              </a:lnSpc>
              <a:spcBef>
                <a:spcPts val="160"/>
              </a:spcBef>
            </a:pPr>
            <a:r>
              <a:rPr sz="900" dirty="0">
                <a:latin typeface="Arial"/>
                <a:cs typeface="Arial"/>
              </a:rPr>
              <a:t>Boat</a:t>
            </a:r>
            <a:r>
              <a:rPr sz="900" spc="-95" dirty="0">
                <a:latin typeface="Arial"/>
                <a:cs typeface="Arial"/>
              </a:rPr>
              <a:t> </a:t>
            </a:r>
            <a:r>
              <a:rPr sz="900" dirty="0">
                <a:latin typeface="Arial"/>
                <a:cs typeface="Arial"/>
              </a:rPr>
              <a:t>or  Ferry</a:t>
            </a:r>
            <a:endParaRPr sz="900">
              <a:latin typeface="Arial"/>
              <a:cs typeface="Arial"/>
            </a:endParaRPr>
          </a:p>
        </p:txBody>
      </p:sp>
      <p:sp>
        <p:nvSpPr>
          <p:cNvPr id="105" name="object 105"/>
          <p:cNvSpPr txBox="1"/>
          <p:nvPr/>
        </p:nvSpPr>
        <p:spPr>
          <a:xfrm>
            <a:off x="5946621" y="6985020"/>
            <a:ext cx="584835" cy="429259"/>
          </a:xfrm>
          <a:prstGeom prst="rect">
            <a:avLst/>
          </a:prstGeom>
        </p:spPr>
        <p:txBody>
          <a:bodyPr vert="horz" wrap="square" lIns="0" tIns="20320" rIns="0" bIns="0" rtlCol="0">
            <a:spAutoFit/>
          </a:bodyPr>
          <a:lstStyle/>
          <a:p>
            <a:pPr marL="12700" marR="5080" indent="259715" algn="r">
              <a:lnSpc>
                <a:spcPts val="1050"/>
              </a:lnSpc>
              <a:spcBef>
                <a:spcPts val="160"/>
              </a:spcBef>
            </a:pPr>
            <a:r>
              <a:rPr sz="900" dirty="0">
                <a:latin typeface="Arial"/>
                <a:cs typeface="Arial"/>
              </a:rPr>
              <a:t>South  American  Restaurant</a:t>
            </a:r>
            <a:endParaRPr sz="900">
              <a:latin typeface="Arial"/>
              <a:cs typeface="Arial"/>
            </a:endParaRPr>
          </a:p>
        </p:txBody>
      </p:sp>
      <p:sp>
        <p:nvSpPr>
          <p:cNvPr id="106" name="object 106"/>
          <p:cNvSpPr txBox="1"/>
          <p:nvPr/>
        </p:nvSpPr>
        <p:spPr>
          <a:xfrm>
            <a:off x="6775449" y="7051695"/>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688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[46]:</a:t>
            </a:r>
            <a:endParaRPr sz="1050">
              <a:latin typeface="Arial"/>
              <a:cs typeface="Arial"/>
            </a:endParaRPr>
          </a:p>
        </p:txBody>
      </p:sp>
      <p:sp>
        <p:nvSpPr>
          <p:cNvPr id="5" name="object 5"/>
          <p:cNvSpPr/>
          <p:nvPr/>
        </p:nvSpPr>
        <p:spPr>
          <a:xfrm>
            <a:off x="1420811" y="424433"/>
            <a:ext cx="5857875" cy="447675"/>
          </a:xfrm>
          <a:custGeom>
            <a:avLst/>
            <a:gdLst/>
            <a:ahLst/>
            <a:cxnLst/>
            <a:rect l="l" t="t" r="r" b="b"/>
            <a:pathLst>
              <a:path w="5857875" h="447675">
                <a:moveTo>
                  <a:pt x="0" y="428625"/>
                </a:moveTo>
                <a:lnTo>
                  <a:pt x="0" y="19050"/>
                </a:lnTo>
                <a:lnTo>
                  <a:pt x="361" y="19050"/>
                </a:lnTo>
                <a:lnTo>
                  <a:pt x="1085" y="9525"/>
                </a:lnTo>
                <a:lnTo>
                  <a:pt x="10572" y="9525"/>
                </a:lnTo>
                <a:lnTo>
                  <a:pt x="12392" y="0"/>
                </a:lnTo>
                <a:lnTo>
                  <a:pt x="14287" y="0"/>
                </a:lnTo>
                <a:lnTo>
                  <a:pt x="5843587" y="0"/>
                </a:lnTo>
                <a:lnTo>
                  <a:pt x="5845482" y="0"/>
                </a:lnTo>
                <a:lnTo>
                  <a:pt x="5847302" y="9525"/>
                </a:lnTo>
                <a:lnTo>
                  <a:pt x="5856789" y="9525"/>
                </a:lnTo>
                <a:lnTo>
                  <a:pt x="5857513" y="19050"/>
                </a:lnTo>
                <a:lnTo>
                  <a:pt x="5857875" y="19050"/>
                </a:lnTo>
                <a:lnTo>
                  <a:pt x="5857875" y="428625"/>
                </a:lnTo>
                <a:lnTo>
                  <a:pt x="5857513" y="428625"/>
                </a:lnTo>
                <a:lnTo>
                  <a:pt x="5856789" y="438150"/>
                </a:lnTo>
                <a:lnTo>
                  <a:pt x="5845482" y="438150"/>
                </a:lnTo>
                <a:lnTo>
                  <a:pt x="5843587" y="447675"/>
                </a:lnTo>
                <a:lnTo>
                  <a:pt x="14287" y="447675"/>
                </a:lnTo>
                <a:lnTo>
                  <a:pt x="12392" y="438150"/>
                </a:lnTo>
                <a:lnTo>
                  <a:pt x="10572" y="438150"/>
                </a:lnTo>
                <a:lnTo>
                  <a:pt x="1085" y="438150"/>
                </a:lnTo>
                <a:lnTo>
                  <a:pt x="361" y="428625"/>
                </a:lnTo>
                <a:lnTo>
                  <a:pt x="0" y="428625"/>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1432717" y="468883"/>
            <a:ext cx="5834380" cy="347345"/>
          </a:xfrm>
          <a:prstGeom prst="rect">
            <a:avLst/>
          </a:prstGeom>
        </p:spPr>
        <p:txBody>
          <a:bodyPr vert="horz" wrap="square" lIns="0" tIns="12700" rIns="0" bIns="0" rtlCol="0">
            <a:spAutoFit/>
          </a:bodyPr>
          <a:lstStyle/>
          <a:p>
            <a:pPr marL="46355">
              <a:lnSpc>
                <a:spcPct val="100000"/>
              </a:lnSpc>
              <a:spcBef>
                <a:spcPts val="100"/>
              </a:spcBef>
            </a:pPr>
            <a:r>
              <a:rPr sz="1050" spc="65" dirty="0">
                <a:solidFill>
                  <a:srgbClr val="333333"/>
                </a:solidFill>
                <a:latin typeface="Arial"/>
                <a:cs typeface="Arial"/>
              </a:rPr>
              <a:t>bronx_merged</a:t>
            </a:r>
            <a:r>
              <a:rPr sz="1050" spc="65" dirty="0">
                <a:solidFill>
                  <a:srgbClr val="666666"/>
                </a:solidFill>
                <a:latin typeface="Arial"/>
                <a:cs typeface="Arial"/>
              </a:rPr>
              <a:t>.</a:t>
            </a:r>
            <a:r>
              <a:rPr sz="1050" spc="65" dirty="0">
                <a:solidFill>
                  <a:srgbClr val="333333"/>
                </a:solidFill>
                <a:latin typeface="Arial"/>
                <a:cs typeface="Arial"/>
              </a:rPr>
              <a:t>loc[bronx_merged[</a:t>
            </a:r>
            <a:r>
              <a:rPr sz="1050" spc="65" dirty="0">
                <a:solidFill>
                  <a:srgbClr val="B92020"/>
                </a:solidFill>
                <a:latin typeface="Arial"/>
                <a:cs typeface="Arial"/>
              </a:rPr>
              <a:t>'Cluster </a:t>
            </a:r>
            <a:r>
              <a:rPr sz="1050" spc="125" dirty="0">
                <a:solidFill>
                  <a:srgbClr val="B92020"/>
                </a:solidFill>
                <a:latin typeface="Arial"/>
                <a:cs typeface="Arial"/>
              </a:rPr>
              <a:t>Labels'</a:t>
            </a:r>
            <a:r>
              <a:rPr sz="1050" spc="125" dirty="0">
                <a:solidFill>
                  <a:srgbClr val="333333"/>
                </a:solidFill>
                <a:latin typeface="Arial"/>
                <a:cs typeface="Arial"/>
              </a:rPr>
              <a:t>] </a:t>
            </a:r>
            <a:r>
              <a:rPr sz="1050" spc="-40" dirty="0">
                <a:solidFill>
                  <a:srgbClr val="666666"/>
                </a:solidFill>
                <a:latin typeface="Arial"/>
                <a:cs typeface="Arial"/>
              </a:rPr>
              <a:t>== </a:t>
            </a:r>
            <a:r>
              <a:rPr sz="1050" spc="135" dirty="0">
                <a:solidFill>
                  <a:srgbClr val="666666"/>
                </a:solidFill>
                <a:latin typeface="Arial"/>
                <a:cs typeface="Arial"/>
              </a:rPr>
              <a:t>4</a:t>
            </a:r>
            <a:r>
              <a:rPr sz="1050" spc="135" dirty="0">
                <a:solidFill>
                  <a:srgbClr val="333333"/>
                </a:solidFill>
                <a:latin typeface="Arial"/>
                <a:cs typeface="Arial"/>
              </a:rPr>
              <a:t>,</a:t>
            </a:r>
            <a:r>
              <a:rPr sz="1050" spc="505" dirty="0">
                <a:solidFill>
                  <a:srgbClr val="333333"/>
                </a:solidFill>
                <a:latin typeface="Arial"/>
                <a:cs typeface="Arial"/>
              </a:rPr>
              <a:t> </a:t>
            </a:r>
            <a:r>
              <a:rPr sz="1050" spc="55" dirty="0">
                <a:solidFill>
                  <a:srgbClr val="333333"/>
                </a:solidFill>
                <a:latin typeface="Arial"/>
                <a:cs typeface="Arial"/>
              </a:rPr>
              <a:t>bronx_merged</a:t>
            </a:r>
            <a:r>
              <a:rPr sz="1050" spc="55" dirty="0">
                <a:solidFill>
                  <a:srgbClr val="666666"/>
                </a:solidFill>
                <a:latin typeface="Arial"/>
                <a:cs typeface="Arial"/>
              </a:rPr>
              <a:t>.</a:t>
            </a:r>
            <a:r>
              <a:rPr sz="1050" spc="55" dirty="0">
                <a:solidFill>
                  <a:srgbClr val="333333"/>
                </a:solidFill>
                <a:latin typeface="Arial"/>
                <a:cs typeface="Arial"/>
              </a:rPr>
              <a:t>columns[[</a:t>
            </a:r>
            <a:r>
              <a:rPr sz="1050" spc="55" dirty="0">
                <a:solidFill>
                  <a:srgbClr val="666666"/>
                </a:solidFill>
                <a:latin typeface="Arial"/>
                <a:cs typeface="Arial"/>
              </a:rPr>
              <a:t>1</a:t>
            </a:r>
            <a:r>
              <a:rPr sz="1050" spc="55" dirty="0">
                <a:solidFill>
                  <a:srgbClr val="333333"/>
                </a:solidFill>
                <a:latin typeface="Arial"/>
                <a:cs typeface="Arial"/>
              </a:rPr>
              <a:t>]</a:t>
            </a:r>
            <a:endParaRPr sz="1050">
              <a:latin typeface="Arial"/>
              <a:cs typeface="Arial"/>
            </a:endParaRPr>
          </a:p>
          <a:p>
            <a:pPr marL="46355">
              <a:lnSpc>
                <a:spcPct val="100000"/>
              </a:lnSpc>
              <a:spcBef>
                <a:spcPts val="15"/>
              </a:spcBef>
            </a:pPr>
            <a:r>
              <a:rPr sz="1050" spc="-40" dirty="0">
                <a:solidFill>
                  <a:srgbClr val="666666"/>
                </a:solidFill>
                <a:latin typeface="Arial"/>
                <a:cs typeface="Arial"/>
              </a:rPr>
              <a:t>+ </a:t>
            </a:r>
            <a:r>
              <a:rPr sz="1050" spc="145" dirty="0">
                <a:solidFill>
                  <a:srgbClr val="008000"/>
                </a:solidFill>
                <a:latin typeface="Arial"/>
                <a:cs typeface="Arial"/>
              </a:rPr>
              <a:t>list</a:t>
            </a:r>
            <a:r>
              <a:rPr sz="1050" spc="145" dirty="0">
                <a:solidFill>
                  <a:srgbClr val="333333"/>
                </a:solidFill>
                <a:latin typeface="Arial"/>
                <a:cs typeface="Arial"/>
              </a:rPr>
              <a:t>(</a:t>
            </a:r>
            <a:r>
              <a:rPr sz="1050" spc="145" dirty="0">
                <a:solidFill>
                  <a:srgbClr val="008000"/>
                </a:solidFill>
                <a:latin typeface="Arial"/>
                <a:cs typeface="Arial"/>
              </a:rPr>
              <a:t>range</a:t>
            </a:r>
            <a:r>
              <a:rPr sz="1050" spc="145" dirty="0">
                <a:solidFill>
                  <a:srgbClr val="333333"/>
                </a:solidFill>
                <a:latin typeface="Arial"/>
                <a:cs typeface="Arial"/>
              </a:rPr>
              <a:t>(</a:t>
            </a:r>
            <a:r>
              <a:rPr sz="1050" spc="145" dirty="0">
                <a:solidFill>
                  <a:srgbClr val="666666"/>
                </a:solidFill>
                <a:latin typeface="Arial"/>
                <a:cs typeface="Arial"/>
              </a:rPr>
              <a:t>5</a:t>
            </a:r>
            <a:r>
              <a:rPr sz="1050" spc="145" dirty="0">
                <a:solidFill>
                  <a:srgbClr val="333333"/>
                </a:solidFill>
                <a:latin typeface="Arial"/>
                <a:cs typeface="Arial"/>
              </a:rPr>
              <a:t>,</a:t>
            </a:r>
            <a:r>
              <a:rPr sz="1050" spc="350" dirty="0">
                <a:solidFill>
                  <a:srgbClr val="333333"/>
                </a:solidFill>
                <a:latin typeface="Arial"/>
                <a:cs typeface="Arial"/>
              </a:rPr>
              <a:t> </a:t>
            </a:r>
            <a:r>
              <a:rPr sz="1050" spc="80" dirty="0">
                <a:solidFill>
                  <a:srgbClr val="333333"/>
                </a:solidFill>
                <a:latin typeface="Arial"/>
                <a:cs typeface="Arial"/>
              </a:rPr>
              <a:t>bronx_merged</a:t>
            </a:r>
            <a:r>
              <a:rPr sz="1050" spc="80" dirty="0">
                <a:solidFill>
                  <a:srgbClr val="666666"/>
                </a:solidFill>
                <a:latin typeface="Arial"/>
                <a:cs typeface="Arial"/>
              </a:rPr>
              <a:t>.</a:t>
            </a:r>
            <a:r>
              <a:rPr sz="1050" spc="80" dirty="0">
                <a:solidFill>
                  <a:srgbClr val="333333"/>
                </a:solidFill>
                <a:latin typeface="Arial"/>
                <a:cs typeface="Arial"/>
              </a:rPr>
              <a:t>shape[</a:t>
            </a:r>
            <a:r>
              <a:rPr sz="1050" spc="80" dirty="0">
                <a:solidFill>
                  <a:srgbClr val="666666"/>
                </a:solidFill>
                <a:latin typeface="Arial"/>
                <a:cs typeface="Arial"/>
              </a:rPr>
              <a:t>1</a:t>
            </a:r>
            <a:r>
              <a:rPr sz="1050" spc="80" dirty="0">
                <a:solidFill>
                  <a:srgbClr val="333333"/>
                </a:solidFill>
                <a:latin typeface="Arial"/>
                <a:cs typeface="Arial"/>
              </a:rPr>
              <a:t>]))]]</a:t>
            </a:r>
            <a:endParaRPr sz="1050">
              <a:latin typeface="Arial"/>
              <a:cs typeface="Arial"/>
            </a:endParaRPr>
          </a:p>
        </p:txBody>
      </p:sp>
      <p:sp>
        <p:nvSpPr>
          <p:cNvPr id="7" name="object 7"/>
          <p:cNvSpPr txBox="1"/>
          <p:nvPr/>
        </p:nvSpPr>
        <p:spPr>
          <a:xfrm>
            <a:off x="542229" y="6117304"/>
            <a:ext cx="6624955" cy="259524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Results</a:t>
            </a:r>
            <a:endParaRPr sz="1950">
              <a:latin typeface="Arial"/>
              <a:cs typeface="Arial"/>
            </a:endParaRPr>
          </a:p>
          <a:p>
            <a:pPr marL="12700" marR="13970">
              <a:lnSpc>
                <a:spcPct val="119000"/>
              </a:lnSpc>
              <a:spcBef>
                <a:spcPts val="795"/>
              </a:spcBef>
            </a:pPr>
            <a:r>
              <a:rPr sz="1050" dirty="0">
                <a:latin typeface="Arial"/>
                <a:cs typeface="Arial"/>
              </a:rPr>
              <a:t>First and second cluster contains majority of the neibourhood, based on common venues. Cluster 3-5 contain</a:t>
            </a:r>
            <a:r>
              <a:rPr sz="1050" spc="-100" dirty="0">
                <a:latin typeface="Arial"/>
                <a:cs typeface="Arial"/>
              </a:rPr>
              <a:t> </a:t>
            </a:r>
            <a:r>
              <a:rPr sz="1050" dirty="0">
                <a:latin typeface="Arial"/>
                <a:cs typeface="Arial"/>
              </a:rPr>
              <a:t>1-  2 venues per</a:t>
            </a:r>
            <a:r>
              <a:rPr sz="1050" spc="-5" dirty="0">
                <a:latin typeface="Arial"/>
                <a:cs typeface="Arial"/>
              </a:rPr>
              <a:t> </a:t>
            </a:r>
            <a:r>
              <a:rPr sz="1050" spc="-10" dirty="0">
                <a:latin typeface="Arial"/>
                <a:cs typeface="Arial"/>
              </a:rPr>
              <a:t>cluster.</a:t>
            </a:r>
            <a:endParaRPr sz="1050">
              <a:latin typeface="Arial"/>
              <a:cs typeface="Arial"/>
            </a:endParaRPr>
          </a:p>
          <a:p>
            <a:pPr>
              <a:lnSpc>
                <a:spcPct val="100000"/>
              </a:lnSpc>
              <a:spcBef>
                <a:spcPts val="25"/>
              </a:spcBef>
            </a:pPr>
            <a:endParaRPr sz="1100">
              <a:latin typeface="Arial"/>
              <a:cs typeface="Arial"/>
            </a:endParaRPr>
          </a:p>
          <a:p>
            <a:pPr marL="12700">
              <a:lnSpc>
                <a:spcPct val="100000"/>
              </a:lnSpc>
            </a:pPr>
            <a:r>
              <a:rPr sz="1050" dirty="0">
                <a:latin typeface="Arial"/>
                <a:cs typeface="Arial"/>
              </a:rPr>
              <a:t>Few observations/insights from the</a:t>
            </a:r>
            <a:r>
              <a:rPr sz="1050" spc="-5" dirty="0">
                <a:latin typeface="Arial"/>
                <a:cs typeface="Arial"/>
              </a:rPr>
              <a:t> </a:t>
            </a:r>
            <a:r>
              <a:rPr sz="1050" dirty="0">
                <a:latin typeface="Arial"/>
                <a:cs typeface="Arial"/>
              </a:rPr>
              <a:t>results:</a:t>
            </a:r>
            <a:endParaRPr sz="1050">
              <a:latin typeface="Arial"/>
              <a:cs typeface="Arial"/>
            </a:endParaRPr>
          </a:p>
          <a:p>
            <a:pPr>
              <a:lnSpc>
                <a:spcPct val="100000"/>
              </a:lnSpc>
              <a:spcBef>
                <a:spcPts val="15"/>
              </a:spcBef>
            </a:pPr>
            <a:endParaRPr sz="900">
              <a:latin typeface="Arial"/>
              <a:cs typeface="Arial"/>
            </a:endParaRPr>
          </a:p>
          <a:p>
            <a:pPr marL="12700" marR="306070">
              <a:lnSpc>
                <a:spcPct val="119000"/>
              </a:lnSpc>
            </a:pPr>
            <a:r>
              <a:rPr sz="1050" dirty="0">
                <a:latin typeface="Arial"/>
                <a:cs typeface="Arial"/>
              </a:rPr>
              <a:t>Most neibourhoods are similar in terms of the types/categories of venues which could mean few things</a:t>
            </a:r>
            <a:r>
              <a:rPr sz="1050" spc="-120" dirty="0">
                <a:latin typeface="Arial"/>
                <a:cs typeface="Arial"/>
              </a:rPr>
              <a:t> </a:t>
            </a:r>
            <a:r>
              <a:rPr sz="1050" dirty="0">
                <a:latin typeface="Arial"/>
                <a:cs typeface="Arial"/>
              </a:rPr>
              <a:t>The  population in Bronx is similar (i.e. age, occupation, etc.) across neibourhood While NYC is considered</a:t>
            </a:r>
            <a:r>
              <a:rPr sz="1050" spc="-85" dirty="0">
                <a:latin typeface="Arial"/>
                <a:cs typeface="Arial"/>
              </a:rPr>
              <a:t> </a:t>
            </a:r>
            <a:r>
              <a:rPr sz="1050" dirty="0">
                <a:latin typeface="Arial"/>
                <a:cs typeface="Arial"/>
              </a:rPr>
              <a:t>an</a:t>
            </a:r>
            <a:endParaRPr sz="1050">
              <a:latin typeface="Arial"/>
              <a:cs typeface="Arial"/>
            </a:endParaRPr>
          </a:p>
          <a:p>
            <a:pPr marL="12700">
              <a:lnSpc>
                <a:spcPct val="100000"/>
              </a:lnSpc>
              <a:spcBef>
                <a:spcPts val="240"/>
              </a:spcBef>
            </a:pPr>
            <a:r>
              <a:rPr sz="1050" dirty="0">
                <a:latin typeface="Arial"/>
                <a:cs typeface="Arial"/>
              </a:rPr>
              <a:t>international </a:t>
            </a:r>
            <a:r>
              <a:rPr sz="1050" spc="-20" dirty="0">
                <a:latin typeface="Arial"/>
                <a:cs typeface="Arial"/>
              </a:rPr>
              <a:t>city, </a:t>
            </a:r>
            <a:r>
              <a:rPr sz="1050" dirty="0">
                <a:latin typeface="Arial"/>
                <a:cs typeface="Arial"/>
              </a:rPr>
              <a:t>Bronx might be more American due to similar venues Only one of the neibourhood,</a:t>
            </a:r>
            <a:r>
              <a:rPr sz="1050" spc="-30" dirty="0">
                <a:latin typeface="Arial"/>
                <a:cs typeface="Arial"/>
              </a:rPr>
              <a:t> </a:t>
            </a:r>
            <a:r>
              <a:rPr sz="1050" dirty="0">
                <a:latin typeface="Arial"/>
                <a:cs typeface="Arial"/>
              </a:rPr>
              <a:t>East</a:t>
            </a:r>
            <a:endParaRPr sz="1050">
              <a:latin typeface="Arial"/>
              <a:cs typeface="Arial"/>
            </a:endParaRPr>
          </a:p>
          <a:p>
            <a:pPr marL="12700" marR="5080">
              <a:lnSpc>
                <a:spcPct val="119000"/>
              </a:lnSpc>
            </a:pPr>
            <a:r>
              <a:rPr sz="1050" spc="-5" dirty="0">
                <a:latin typeface="Arial"/>
                <a:cs typeface="Arial"/>
              </a:rPr>
              <a:t>Tremont, </a:t>
            </a:r>
            <a:r>
              <a:rPr sz="1050" dirty="0">
                <a:latin typeface="Arial"/>
                <a:cs typeface="Arial"/>
              </a:rPr>
              <a:t>where Cafe is in top 5 frequency which would indicate that it is more of a bedroom community -</a:t>
            </a:r>
            <a:r>
              <a:rPr sz="1050" spc="-95" dirty="0">
                <a:latin typeface="Arial"/>
                <a:cs typeface="Arial"/>
              </a:rPr>
              <a:t> </a:t>
            </a:r>
            <a:r>
              <a:rPr sz="1050" dirty="0">
                <a:latin typeface="Arial"/>
                <a:cs typeface="Arial"/>
              </a:rPr>
              <a:t>people  go to work in other cities The final recommendation/conclusion that can be drawn from this is that you and your  friend should open up a cafe in Manhattan as the first and the second clusters (Red and Purple) had cafe in the  top 10 most common types of</a:t>
            </a:r>
            <a:r>
              <a:rPr sz="1050" spc="-5" dirty="0">
                <a:latin typeface="Arial"/>
                <a:cs typeface="Arial"/>
              </a:rPr>
              <a:t> </a:t>
            </a:r>
            <a:r>
              <a:rPr sz="1050" dirty="0">
                <a:latin typeface="Arial"/>
                <a:cs typeface="Arial"/>
              </a:rPr>
              <a:t>venues.</a:t>
            </a:r>
            <a:endParaRPr sz="1050">
              <a:latin typeface="Arial"/>
              <a:cs typeface="Arial"/>
            </a:endParaRPr>
          </a:p>
        </p:txBody>
      </p:sp>
      <p:graphicFrame>
        <p:nvGraphicFramePr>
          <p:cNvPr id="8" name="object 8"/>
          <p:cNvGraphicFramePr>
            <a:graphicFrameLocks noGrp="1"/>
          </p:cNvGraphicFramePr>
          <p:nvPr/>
        </p:nvGraphicFramePr>
        <p:xfrm>
          <a:off x="745231" y="954048"/>
          <a:ext cx="6480809" cy="609670"/>
        </p:xfrm>
        <a:graphic>
          <a:graphicData uri="http://schemas.openxmlformats.org/drawingml/2006/table">
            <a:tbl>
              <a:tblPr firstRow="1" bandRow="1">
                <a:tableStyleId>{2D5ABB26-0587-4C30-8999-92F81FD0307C}</a:tableStyleId>
              </a:tblPr>
              <a:tblGrid>
                <a:gridCol w="1948814"/>
                <a:gridCol w="720725"/>
                <a:gridCol w="727075"/>
                <a:gridCol w="771525"/>
                <a:gridCol w="771525"/>
                <a:gridCol w="752475"/>
                <a:gridCol w="788670"/>
              </a:tblGrid>
              <a:tr h="141180">
                <a:tc>
                  <a:txBody>
                    <a:bodyPr/>
                    <a:lstStyle/>
                    <a:p>
                      <a:pPr marL="31750">
                        <a:lnSpc>
                          <a:spcPts val="990"/>
                        </a:lnSpc>
                      </a:pPr>
                      <a:r>
                        <a:rPr sz="1050" spc="110" dirty="0">
                          <a:solidFill>
                            <a:srgbClr val="D84215"/>
                          </a:solidFill>
                          <a:latin typeface="Arial"/>
                          <a:cs typeface="Arial"/>
                        </a:rPr>
                        <a:t>Out[46]:</a:t>
                      </a:r>
                      <a:endParaRPr sz="1050">
                        <a:latin typeface="Arial"/>
                        <a:cs typeface="Arial"/>
                      </a:endParaRPr>
                    </a:p>
                  </a:txBody>
                  <a:tcPr marL="0" marR="0" marT="0" marB="0"/>
                </a:tc>
                <a:tc gridSpan="6">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138353">
                <a:tc>
                  <a:txBody>
                    <a:bodyPr/>
                    <a:lstStyle/>
                    <a:p>
                      <a:pPr>
                        <a:lnSpc>
                          <a:spcPct val="100000"/>
                        </a:lnSpc>
                      </a:pPr>
                      <a:endParaRPr sz="700">
                        <a:latin typeface="Times New Roman"/>
                        <a:cs typeface="Times New Roman"/>
                      </a:endParaRPr>
                    </a:p>
                  </a:txBody>
                  <a:tcPr marL="0" marR="0" marT="0" marB="0"/>
                </a:tc>
                <a:tc>
                  <a:txBody>
                    <a:bodyPr/>
                    <a:lstStyle/>
                    <a:p>
                      <a:pPr marR="79375" algn="r">
                        <a:lnSpc>
                          <a:spcPts val="990"/>
                        </a:lnSpc>
                      </a:pPr>
                      <a:r>
                        <a:rPr sz="900" b="1" dirty="0">
                          <a:latin typeface="Arial"/>
                          <a:cs typeface="Arial"/>
                        </a:rPr>
                        <a:t>1st</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0175" algn="r">
                        <a:lnSpc>
                          <a:spcPts val="990"/>
                        </a:lnSpc>
                      </a:pPr>
                      <a:r>
                        <a:rPr sz="900" b="1" dirty="0">
                          <a:latin typeface="Arial"/>
                          <a:cs typeface="Arial"/>
                        </a:rPr>
                        <a:t>2nd</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0175" algn="r">
                        <a:lnSpc>
                          <a:spcPts val="990"/>
                        </a:lnSpc>
                      </a:pPr>
                      <a:r>
                        <a:rPr sz="900" b="1" dirty="0">
                          <a:latin typeface="Arial"/>
                          <a:cs typeface="Arial"/>
                        </a:rPr>
                        <a:t>3rd</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30175" algn="r">
                        <a:lnSpc>
                          <a:spcPts val="990"/>
                        </a:lnSpc>
                      </a:pPr>
                      <a:r>
                        <a:rPr sz="900" b="1" dirty="0">
                          <a:latin typeface="Arial"/>
                          <a:cs typeface="Arial"/>
                        </a:rPr>
                        <a:t>4th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11125" algn="r">
                        <a:lnSpc>
                          <a:spcPts val="990"/>
                        </a:lnSpc>
                      </a:pPr>
                      <a:r>
                        <a:rPr sz="900" b="1" dirty="0">
                          <a:latin typeface="Arial"/>
                          <a:cs typeface="Arial"/>
                        </a:rPr>
                        <a:t>5th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c>
                  <a:txBody>
                    <a:bodyPr/>
                    <a:lstStyle/>
                    <a:p>
                      <a:pPr marR="166370" algn="r">
                        <a:lnSpc>
                          <a:spcPts val="990"/>
                        </a:lnSpc>
                      </a:pPr>
                      <a:r>
                        <a:rPr sz="900" b="1" dirty="0">
                          <a:latin typeface="Arial"/>
                          <a:cs typeface="Arial"/>
                        </a:rPr>
                        <a:t>6th</a:t>
                      </a:r>
                      <a:r>
                        <a:rPr sz="900" b="1" spc="-100" dirty="0">
                          <a:latin typeface="Arial"/>
                          <a:cs typeface="Arial"/>
                        </a:rPr>
                        <a:t> </a:t>
                      </a:r>
                      <a:r>
                        <a:rPr sz="900" b="1" dirty="0">
                          <a:latin typeface="Arial"/>
                          <a:cs typeface="Arial"/>
                        </a:rPr>
                        <a:t>Most</a:t>
                      </a:r>
                      <a:endParaRPr sz="900">
                        <a:latin typeface="Arial"/>
                        <a:cs typeface="Arial"/>
                      </a:endParaRPr>
                    </a:p>
                  </a:txBody>
                  <a:tcPr marL="0" marR="0" marT="0" marB="0"/>
                </a:tc>
              </a:tr>
              <a:tr h="133350">
                <a:tc>
                  <a:txBody>
                    <a:bodyPr/>
                    <a:lstStyle/>
                    <a:p>
                      <a:pPr marL="1029335">
                        <a:lnSpc>
                          <a:spcPts val="950"/>
                        </a:lnSpc>
                      </a:pPr>
                      <a:r>
                        <a:rPr sz="900" b="1" dirty="0">
                          <a:latin typeface="Arial"/>
                          <a:cs typeface="Arial"/>
                        </a:rPr>
                        <a:t>Neighborhood</a:t>
                      </a:r>
                      <a:endParaRPr sz="900">
                        <a:latin typeface="Arial"/>
                        <a:cs typeface="Arial"/>
                      </a:endParaRPr>
                    </a:p>
                  </a:txBody>
                  <a:tcPr marL="0" marR="0" marT="0" marB="0"/>
                </a:tc>
                <a:tc>
                  <a:txBody>
                    <a:bodyPr/>
                    <a:lstStyle/>
                    <a:p>
                      <a:pPr marR="793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01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01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3017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11125" algn="r">
                        <a:lnSpc>
                          <a:spcPts val="950"/>
                        </a:lnSpc>
                      </a:pPr>
                      <a:r>
                        <a:rPr sz="900" b="1" dirty="0">
                          <a:latin typeface="Arial"/>
                          <a:cs typeface="Arial"/>
                        </a:rPr>
                        <a:t>Common</a:t>
                      </a:r>
                      <a:endParaRPr sz="900">
                        <a:latin typeface="Arial"/>
                        <a:cs typeface="Arial"/>
                      </a:endParaRPr>
                    </a:p>
                  </a:txBody>
                  <a:tcPr marL="0" marR="0" marT="0" marB="0"/>
                </a:tc>
                <a:tc>
                  <a:txBody>
                    <a:bodyPr/>
                    <a:lstStyle/>
                    <a:p>
                      <a:pPr marR="166370" algn="r">
                        <a:lnSpc>
                          <a:spcPts val="950"/>
                        </a:lnSpc>
                      </a:pPr>
                      <a:r>
                        <a:rPr sz="900" b="1" dirty="0">
                          <a:latin typeface="Arial"/>
                          <a:cs typeface="Arial"/>
                        </a:rPr>
                        <a:t>Common</a:t>
                      </a:r>
                      <a:endParaRPr sz="900">
                        <a:latin typeface="Arial"/>
                        <a:cs typeface="Arial"/>
                      </a:endParaRPr>
                    </a:p>
                  </a:txBody>
                  <a:tcPr marL="0" marR="0" marT="0" marB="0"/>
                </a:tc>
              </a:tr>
              <a:tr h="196787">
                <a:tc>
                  <a:txBody>
                    <a:bodyPr/>
                    <a:lstStyle/>
                    <a:p>
                      <a:pPr>
                        <a:lnSpc>
                          <a:spcPct val="100000"/>
                        </a:lnSpc>
                      </a:pPr>
                      <a:endParaRPr sz="900">
                        <a:latin typeface="Times New Roman"/>
                        <a:cs typeface="Times New Roman"/>
                      </a:endParaRPr>
                    </a:p>
                  </a:txBody>
                  <a:tcPr marL="0" marR="0" marT="0" marB="0">
                    <a:lnB w="9525">
                      <a:solidFill>
                        <a:srgbClr val="000000"/>
                      </a:solidFill>
                      <a:prstDash val="solid"/>
                    </a:lnB>
                  </a:tcPr>
                </a:tc>
                <a:tc>
                  <a:txBody>
                    <a:bodyPr/>
                    <a:lstStyle/>
                    <a:p>
                      <a:pPr marR="793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301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301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3017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11125"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9525">
                      <a:solidFill>
                        <a:srgbClr val="000000"/>
                      </a:solidFill>
                      <a:prstDash val="solid"/>
                    </a:lnB>
                  </a:tcPr>
                </a:tc>
                <a:tc>
                  <a:txBody>
                    <a:bodyPr/>
                    <a:lstStyle/>
                    <a:p>
                      <a:pPr marR="166370" algn="r">
                        <a:lnSpc>
                          <a:spcPts val="1015"/>
                        </a:lnSpc>
                      </a:pPr>
                      <a:r>
                        <a:rPr sz="900" b="1" spc="-50" dirty="0">
                          <a:latin typeface="Arial"/>
                          <a:cs typeface="Arial"/>
                        </a:rPr>
                        <a:t>V</a:t>
                      </a:r>
                      <a:r>
                        <a:rPr sz="900" b="1" dirty="0">
                          <a:latin typeface="Arial"/>
                          <a:cs typeface="Arial"/>
                        </a:rPr>
                        <a:t>enue</a:t>
                      </a:r>
                      <a:endParaRPr sz="900">
                        <a:latin typeface="Arial"/>
                        <a:cs typeface="Arial"/>
                      </a:endParaRPr>
                    </a:p>
                  </a:txBody>
                  <a:tcPr marL="0" marR="0" marT="0" marB="0">
                    <a:lnB w="12700">
                      <a:solidFill>
                        <a:srgbClr val="000000"/>
                      </a:solidFill>
                      <a:prstDash val="solid"/>
                    </a:lnB>
                  </a:tcPr>
                </a:tc>
              </a:tr>
            </a:tbl>
          </a:graphicData>
        </a:graphic>
      </p:graphicFrame>
      <p:grpSp>
        <p:nvGrpSpPr>
          <p:cNvPr id="9" name="object 9"/>
          <p:cNvGrpSpPr/>
          <p:nvPr/>
        </p:nvGrpSpPr>
        <p:grpSpPr>
          <a:xfrm>
            <a:off x="1416049" y="5578507"/>
            <a:ext cx="5810250" cy="161925"/>
            <a:chOff x="1416049" y="5578507"/>
            <a:chExt cx="5810250" cy="161925"/>
          </a:xfrm>
        </p:grpSpPr>
        <p:sp>
          <p:nvSpPr>
            <p:cNvPr id="10" name="object 10"/>
            <p:cNvSpPr/>
            <p:nvPr/>
          </p:nvSpPr>
          <p:spPr>
            <a:xfrm>
              <a:off x="1416049" y="5578507"/>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1" name="object 11"/>
            <p:cNvSpPr/>
            <p:nvPr/>
          </p:nvSpPr>
          <p:spPr>
            <a:xfrm>
              <a:off x="1473199" y="5626132"/>
              <a:ext cx="38100" cy="66675"/>
            </a:xfrm>
            <a:custGeom>
              <a:avLst/>
              <a:gdLst/>
              <a:ahLst/>
              <a:cxnLst/>
              <a:rect l="l" t="t" r="r" b="b"/>
              <a:pathLst>
                <a:path w="38100" h="66675">
                  <a:moveTo>
                    <a:pt x="38100" y="66675"/>
                  </a:moveTo>
                  <a:lnTo>
                    <a:pt x="0" y="33337"/>
                  </a:lnTo>
                  <a:lnTo>
                    <a:pt x="38100" y="0"/>
                  </a:lnTo>
                  <a:lnTo>
                    <a:pt x="38100" y="66675"/>
                  </a:lnTo>
                  <a:close/>
                </a:path>
              </a:pathLst>
            </a:custGeom>
            <a:solidFill>
              <a:srgbClr val="A2A2A2"/>
            </a:solidFill>
          </p:spPr>
          <p:txBody>
            <a:bodyPr wrap="square" lIns="0" tIns="0" rIns="0" bIns="0" rtlCol="0"/>
            <a:lstStyle/>
            <a:p>
              <a:endParaRPr/>
            </a:p>
          </p:txBody>
        </p:sp>
        <p:sp>
          <p:nvSpPr>
            <p:cNvPr id="12" name="object 12"/>
            <p:cNvSpPr/>
            <p:nvPr/>
          </p:nvSpPr>
          <p:spPr>
            <a:xfrm>
              <a:off x="7064374" y="5578507"/>
              <a:ext cx="161925" cy="161925"/>
            </a:xfrm>
            <a:custGeom>
              <a:avLst/>
              <a:gdLst/>
              <a:ahLst/>
              <a:cxnLst/>
              <a:rect l="l" t="t" r="r" b="b"/>
              <a:pathLst>
                <a:path w="161925" h="161925">
                  <a:moveTo>
                    <a:pt x="161925" y="161925"/>
                  </a:moveTo>
                  <a:lnTo>
                    <a:pt x="0" y="161925"/>
                  </a:lnTo>
                  <a:lnTo>
                    <a:pt x="0" y="0"/>
                  </a:lnTo>
                  <a:lnTo>
                    <a:pt x="161925" y="0"/>
                  </a:lnTo>
                  <a:lnTo>
                    <a:pt x="161925" y="161925"/>
                  </a:lnTo>
                  <a:close/>
                </a:path>
              </a:pathLst>
            </a:custGeom>
            <a:solidFill>
              <a:srgbClr val="F1F1F1"/>
            </a:solidFill>
          </p:spPr>
          <p:txBody>
            <a:bodyPr wrap="square" lIns="0" tIns="0" rIns="0" bIns="0" rtlCol="0"/>
            <a:lstStyle/>
            <a:p>
              <a:endParaRPr/>
            </a:p>
          </p:txBody>
        </p:sp>
        <p:sp>
          <p:nvSpPr>
            <p:cNvPr id="13" name="object 13"/>
            <p:cNvSpPr/>
            <p:nvPr/>
          </p:nvSpPr>
          <p:spPr>
            <a:xfrm>
              <a:off x="7131049" y="5626132"/>
              <a:ext cx="38100" cy="66675"/>
            </a:xfrm>
            <a:custGeom>
              <a:avLst/>
              <a:gdLst/>
              <a:ahLst/>
              <a:cxnLst/>
              <a:rect l="l" t="t" r="r" b="b"/>
              <a:pathLst>
                <a:path w="38100" h="66675">
                  <a:moveTo>
                    <a:pt x="0" y="66675"/>
                  </a:moveTo>
                  <a:lnTo>
                    <a:pt x="0" y="0"/>
                  </a:lnTo>
                  <a:lnTo>
                    <a:pt x="38100" y="33337"/>
                  </a:lnTo>
                  <a:lnTo>
                    <a:pt x="0" y="66675"/>
                  </a:lnTo>
                  <a:close/>
                </a:path>
              </a:pathLst>
            </a:custGeom>
            <a:solidFill>
              <a:srgbClr val="4F4F4F"/>
            </a:solidFill>
          </p:spPr>
          <p:txBody>
            <a:bodyPr wrap="square" lIns="0" tIns="0" rIns="0" bIns="0" rtlCol="0"/>
            <a:lstStyle/>
            <a:p>
              <a:endParaRPr/>
            </a:p>
          </p:txBody>
        </p:sp>
        <p:sp>
          <p:nvSpPr>
            <p:cNvPr id="14" name="object 14"/>
            <p:cNvSpPr/>
            <p:nvPr/>
          </p:nvSpPr>
          <p:spPr>
            <a:xfrm>
              <a:off x="1577974" y="5578507"/>
              <a:ext cx="5486400" cy="161925"/>
            </a:xfrm>
            <a:custGeom>
              <a:avLst/>
              <a:gdLst/>
              <a:ahLst/>
              <a:cxnLst/>
              <a:rect l="l" t="t" r="r" b="b"/>
              <a:pathLst>
                <a:path w="5486400" h="161925">
                  <a:moveTo>
                    <a:pt x="5486400" y="161925"/>
                  </a:moveTo>
                  <a:lnTo>
                    <a:pt x="0" y="161925"/>
                  </a:lnTo>
                  <a:lnTo>
                    <a:pt x="0" y="0"/>
                  </a:lnTo>
                  <a:lnTo>
                    <a:pt x="5486400" y="0"/>
                  </a:lnTo>
                  <a:lnTo>
                    <a:pt x="5486400" y="161925"/>
                  </a:lnTo>
                  <a:close/>
                </a:path>
              </a:pathLst>
            </a:custGeom>
            <a:solidFill>
              <a:srgbClr val="F1F1F1"/>
            </a:solidFill>
          </p:spPr>
          <p:txBody>
            <a:bodyPr wrap="square" lIns="0" tIns="0" rIns="0" bIns="0" rtlCol="0"/>
            <a:lstStyle/>
            <a:p>
              <a:endParaRPr/>
            </a:p>
          </p:txBody>
        </p:sp>
        <p:sp>
          <p:nvSpPr>
            <p:cNvPr id="15" name="object 15"/>
            <p:cNvSpPr/>
            <p:nvPr/>
          </p:nvSpPr>
          <p:spPr>
            <a:xfrm>
              <a:off x="1577974" y="5597557"/>
              <a:ext cx="3695700" cy="123825"/>
            </a:xfrm>
            <a:custGeom>
              <a:avLst/>
              <a:gdLst/>
              <a:ahLst/>
              <a:cxnLst/>
              <a:rect l="l" t="t" r="r" b="b"/>
              <a:pathLst>
                <a:path w="3695700" h="123825">
                  <a:moveTo>
                    <a:pt x="3695700" y="123825"/>
                  </a:moveTo>
                  <a:lnTo>
                    <a:pt x="0" y="123825"/>
                  </a:lnTo>
                  <a:lnTo>
                    <a:pt x="0" y="0"/>
                  </a:lnTo>
                  <a:lnTo>
                    <a:pt x="3695700" y="0"/>
                  </a:lnTo>
                  <a:lnTo>
                    <a:pt x="3695700" y="123825"/>
                  </a:lnTo>
                  <a:close/>
                </a:path>
              </a:pathLst>
            </a:custGeom>
            <a:solidFill>
              <a:srgbClr val="000000">
                <a:alpha val="19999"/>
              </a:srgbClr>
            </a:solidFill>
          </p:spPr>
          <p:txBody>
            <a:bodyPr wrap="square" lIns="0" tIns="0" rIns="0" bIns="0" rtlCol="0"/>
            <a:lstStyle/>
            <a:p>
              <a:endParaRPr/>
            </a:p>
          </p:txBody>
        </p:sp>
      </p:grpSp>
      <p:sp>
        <p:nvSpPr>
          <p:cNvPr id="16" name="object 16"/>
          <p:cNvSpPr txBox="1"/>
          <p:nvPr/>
        </p:nvSpPr>
        <p:spPr>
          <a:xfrm>
            <a:off x="1584324" y="1670082"/>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9</a:t>
            </a:r>
            <a:endParaRPr sz="900">
              <a:latin typeface="Arial"/>
              <a:cs typeface="Arial"/>
            </a:endParaRPr>
          </a:p>
        </p:txBody>
      </p:sp>
      <p:sp>
        <p:nvSpPr>
          <p:cNvPr id="87" name="object 87"/>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128</a:t>
            </a:fld>
            <a:r>
              <a:rPr spc="-5" dirty="0"/>
              <a:t>/129</a:t>
            </a:r>
          </a:p>
        </p:txBody>
      </p:sp>
      <p:sp>
        <p:nvSpPr>
          <p:cNvPr id="17" name="object 17"/>
          <p:cNvSpPr txBox="1"/>
          <p:nvPr/>
        </p:nvSpPr>
        <p:spPr>
          <a:xfrm>
            <a:off x="1971574" y="1670082"/>
            <a:ext cx="5975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Baychester</a:t>
            </a:r>
            <a:endParaRPr sz="900">
              <a:latin typeface="Arial"/>
              <a:cs typeface="Arial"/>
            </a:endParaRPr>
          </a:p>
        </p:txBody>
      </p:sp>
      <p:sp>
        <p:nvSpPr>
          <p:cNvPr id="18" name="object 18"/>
          <p:cNvSpPr txBox="1"/>
          <p:nvPr/>
        </p:nvSpPr>
        <p:spPr>
          <a:xfrm>
            <a:off x="2711102" y="1670082"/>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Donut</a:t>
            </a:r>
            <a:r>
              <a:rPr sz="900" spc="-75" dirty="0">
                <a:latin typeface="Arial"/>
                <a:cs typeface="Arial"/>
              </a:rPr>
              <a:t> </a:t>
            </a:r>
            <a:r>
              <a:rPr sz="900" dirty="0">
                <a:latin typeface="Arial"/>
                <a:cs typeface="Arial"/>
              </a:rPr>
              <a:t>Shop</a:t>
            </a:r>
            <a:endParaRPr sz="900">
              <a:latin typeface="Arial"/>
              <a:cs typeface="Arial"/>
            </a:endParaRPr>
          </a:p>
        </p:txBody>
      </p:sp>
      <p:sp>
        <p:nvSpPr>
          <p:cNvPr id="19" name="object 19"/>
          <p:cNvSpPr txBox="1"/>
          <p:nvPr/>
        </p:nvSpPr>
        <p:spPr>
          <a:xfrm>
            <a:off x="3432021" y="1603407"/>
            <a:ext cx="584835" cy="295910"/>
          </a:xfrm>
          <a:prstGeom prst="rect">
            <a:avLst/>
          </a:prstGeom>
        </p:spPr>
        <p:txBody>
          <a:bodyPr vert="horz" wrap="square" lIns="0" tIns="20320" rIns="0" bIns="0" rtlCol="0">
            <a:spAutoFit/>
          </a:bodyPr>
          <a:lstStyle/>
          <a:p>
            <a:pPr marL="12700" marR="5080" indent="145415">
              <a:lnSpc>
                <a:spcPts val="1050"/>
              </a:lnSpc>
              <a:spcBef>
                <a:spcPts val="160"/>
              </a:spcBef>
            </a:pPr>
            <a:r>
              <a:rPr sz="900" dirty="0">
                <a:latin typeface="Arial"/>
                <a:cs typeface="Arial"/>
              </a:rPr>
              <a:t>Spanish  Restaurant</a:t>
            </a:r>
            <a:endParaRPr sz="900">
              <a:latin typeface="Arial"/>
              <a:cs typeface="Arial"/>
            </a:endParaRPr>
          </a:p>
        </p:txBody>
      </p:sp>
      <p:sp>
        <p:nvSpPr>
          <p:cNvPr id="20" name="object 20"/>
          <p:cNvSpPr txBox="1"/>
          <p:nvPr/>
        </p:nvSpPr>
        <p:spPr>
          <a:xfrm>
            <a:off x="4108296" y="1670082"/>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21" name="object 21"/>
          <p:cNvSpPr txBox="1"/>
          <p:nvPr/>
        </p:nvSpPr>
        <p:spPr>
          <a:xfrm>
            <a:off x="4936971" y="1670082"/>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22" name="object 22"/>
          <p:cNvSpPr txBox="1"/>
          <p:nvPr/>
        </p:nvSpPr>
        <p:spPr>
          <a:xfrm>
            <a:off x="5829197" y="1670082"/>
            <a:ext cx="5022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Pet</a:t>
            </a:r>
            <a:r>
              <a:rPr sz="900" spc="-75" dirty="0">
                <a:latin typeface="Arial"/>
                <a:cs typeface="Arial"/>
              </a:rPr>
              <a:t> </a:t>
            </a:r>
            <a:r>
              <a:rPr sz="900" dirty="0">
                <a:latin typeface="Arial"/>
                <a:cs typeface="Arial"/>
              </a:rPr>
              <a:t>Store</a:t>
            </a:r>
            <a:endParaRPr sz="900">
              <a:latin typeface="Arial"/>
              <a:cs typeface="Arial"/>
            </a:endParaRPr>
          </a:p>
        </p:txBody>
      </p:sp>
      <p:sp>
        <p:nvSpPr>
          <p:cNvPr id="23" name="object 23"/>
          <p:cNvSpPr txBox="1"/>
          <p:nvPr/>
        </p:nvSpPr>
        <p:spPr>
          <a:xfrm>
            <a:off x="6492823" y="1603407"/>
            <a:ext cx="572135" cy="295910"/>
          </a:xfrm>
          <a:prstGeom prst="rect">
            <a:avLst/>
          </a:prstGeom>
        </p:spPr>
        <p:txBody>
          <a:bodyPr vert="horz" wrap="square" lIns="0" tIns="20320" rIns="0" bIns="0" rtlCol="0">
            <a:spAutoFit/>
          </a:bodyPr>
          <a:lstStyle/>
          <a:p>
            <a:pPr marL="126364" marR="5080" indent="-114300">
              <a:lnSpc>
                <a:spcPts val="1050"/>
              </a:lnSpc>
              <a:spcBef>
                <a:spcPts val="160"/>
              </a:spcBef>
            </a:pPr>
            <a:r>
              <a:rPr sz="900" dirty="0">
                <a:latin typeface="Arial"/>
                <a:cs typeface="Arial"/>
              </a:rPr>
              <a:t>Rental</a:t>
            </a:r>
            <a:r>
              <a:rPr sz="900" spc="-95" dirty="0">
                <a:latin typeface="Arial"/>
                <a:cs typeface="Arial"/>
              </a:rPr>
              <a:t> </a:t>
            </a:r>
            <a:r>
              <a:rPr sz="900" dirty="0">
                <a:latin typeface="Arial"/>
                <a:cs typeface="Arial"/>
              </a:rPr>
              <a:t>Car  Location</a:t>
            </a:r>
            <a:endParaRPr sz="900">
              <a:latin typeface="Arial"/>
              <a:cs typeface="Arial"/>
            </a:endParaRPr>
          </a:p>
        </p:txBody>
      </p:sp>
      <p:sp>
        <p:nvSpPr>
          <p:cNvPr id="24" name="object 24"/>
          <p:cNvSpPr txBox="1"/>
          <p:nvPr/>
        </p:nvSpPr>
        <p:spPr>
          <a:xfrm>
            <a:off x="1520774" y="2117757"/>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15</a:t>
            </a:r>
            <a:endParaRPr sz="900">
              <a:latin typeface="Arial"/>
              <a:cs typeface="Arial"/>
            </a:endParaRPr>
          </a:p>
        </p:txBody>
      </p:sp>
      <p:sp>
        <p:nvSpPr>
          <p:cNvPr id="25" name="object 25"/>
          <p:cNvSpPr txBox="1"/>
          <p:nvPr/>
        </p:nvSpPr>
        <p:spPr>
          <a:xfrm>
            <a:off x="2085875" y="2117757"/>
            <a:ext cx="48323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Fordham</a:t>
            </a:r>
            <a:endParaRPr sz="900">
              <a:latin typeface="Arial"/>
              <a:cs typeface="Arial"/>
            </a:endParaRPr>
          </a:p>
        </p:txBody>
      </p:sp>
      <p:sp>
        <p:nvSpPr>
          <p:cNvPr id="26" name="object 26"/>
          <p:cNvSpPr txBox="1"/>
          <p:nvPr/>
        </p:nvSpPr>
        <p:spPr>
          <a:xfrm>
            <a:off x="2685652" y="2051082"/>
            <a:ext cx="654685" cy="295910"/>
          </a:xfrm>
          <a:prstGeom prst="rect">
            <a:avLst/>
          </a:prstGeom>
        </p:spPr>
        <p:txBody>
          <a:bodyPr vert="horz" wrap="square" lIns="0" tIns="20320" rIns="0" bIns="0" rtlCol="0">
            <a:spAutoFit/>
          </a:bodyPr>
          <a:lstStyle/>
          <a:p>
            <a:pPr marL="12700" marR="5080" indent="292100">
              <a:lnSpc>
                <a:spcPts val="1050"/>
              </a:lnSpc>
              <a:spcBef>
                <a:spcPts val="160"/>
              </a:spcBef>
            </a:pPr>
            <a:r>
              <a:rPr sz="900" dirty="0">
                <a:latin typeface="Arial"/>
                <a:cs typeface="Arial"/>
              </a:rPr>
              <a:t>Mobile  Phone</a:t>
            </a:r>
            <a:r>
              <a:rPr sz="900" spc="-100" dirty="0">
                <a:latin typeface="Arial"/>
                <a:cs typeface="Arial"/>
              </a:rPr>
              <a:t> </a:t>
            </a:r>
            <a:r>
              <a:rPr sz="900" dirty="0">
                <a:latin typeface="Arial"/>
                <a:cs typeface="Arial"/>
              </a:rPr>
              <a:t>Shop</a:t>
            </a:r>
            <a:endParaRPr sz="900">
              <a:latin typeface="Arial"/>
              <a:cs typeface="Arial"/>
            </a:endParaRPr>
          </a:p>
        </p:txBody>
      </p:sp>
      <p:sp>
        <p:nvSpPr>
          <p:cNvPr id="27" name="object 27"/>
          <p:cNvSpPr txBox="1"/>
          <p:nvPr/>
        </p:nvSpPr>
        <p:spPr>
          <a:xfrm>
            <a:off x="3686072" y="2051082"/>
            <a:ext cx="330835" cy="295910"/>
          </a:xfrm>
          <a:prstGeom prst="rect">
            <a:avLst/>
          </a:prstGeom>
        </p:spPr>
        <p:txBody>
          <a:bodyPr vert="horz" wrap="square" lIns="0" tIns="20320" rIns="0" bIns="0" rtlCol="0">
            <a:spAutoFit/>
          </a:bodyPr>
          <a:lstStyle/>
          <a:p>
            <a:pPr marL="50800" marR="5080" indent="-38100">
              <a:lnSpc>
                <a:spcPts val="1050"/>
              </a:lnSpc>
              <a:spcBef>
                <a:spcPts val="160"/>
              </a:spcBef>
            </a:pPr>
            <a:r>
              <a:rPr sz="900" dirty="0">
                <a:latin typeface="Arial"/>
                <a:cs typeface="Arial"/>
              </a:rPr>
              <a:t>Donut  Shop</a:t>
            </a:r>
            <a:endParaRPr sz="900">
              <a:latin typeface="Arial"/>
              <a:cs typeface="Arial"/>
            </a:endParaRPr>
          </a:p>
        </p:txBody>
      </p:sp>
      <p:sp>
        <p:nvSpPr>
          <p:cNvPr id="28" name="object 28"/>
          <p:cNvSpPr txBox="1"/>
          <p:nvPr/>
        </p:nvSpPr>
        <p:spPr>
          <a:xfrm>
            <a:off x="4190754" y="2117757"/>
            <a:ext cx="5975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Shoe</a:t>
            </a:r>
            <a:r>
              <a:rPr sz="900" spc="-75" dirty="0">
                <a:latin typeface="Arial"/>
                <a:cs typeface="Arial"/>
              </a:rPr>
              <a:t> </a:t>
            </a:r>
            <a:r>
              <a:rPr sz="900" dirty="0">
                <a:latin typeface="Arial"/>
                <a:cs typeface="Arial"/>
              </a:rPr>
              <a:t>Store</a:t>
            </a:r>
            <a:endParaRPr sz="900">
              <a:latin typeface="Arial"/>
              <a:cs typeface="Arial"/>
            </a:endParaRPr>
          </a:p>
        </p:txBody>
      </p:sp>
      <p:sp>
        <p:nvSpPr>
          <p:cNvPr id="29" name="object 29"/>
          <p:cNvSpPr txBox="1"/>
          <p:nvPr/>
        </p:nvSpPr>
        <p:spPr>
          <a:xfrm>
            <a:off x="4936971" y="2117757"/>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30" name="object 30"/>
          <p:cNvSpPr txBox="1"/>
          <p:nvPr/>
        </p:nvSpPr>
        <p:spPr>
          <a:xfrm>
            <a:off x="6045148" y="2117757"/>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Bank</a:t>
            </a:r>
            <a:endParaRPr sz="900">
              <a:latin typeface="Arial"/>
              <a:cs typeface="Arial"/>
            </a:endParaRPr>
          </a:p>
        </p:txBody>
      </p:sp>
      <p:sp>
        <p:nvSpPr>
          <p:cNvPr id="31" name="object 31"/>
          <p:cNvSpPr txBox="1"/>
          <p:nvPr/>
        </p:nvSpPr>
        <p:spPr>
          <a:xfrm>
            <a:off x="6429129" y="2051082"/>
            <a:ext cx="63563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Supplement</a:t>
            </a:r>
            <a:endParaRPr sz="900">
              <a:latin typeface="Arial"/>
              <a:cs typeface="Arial"/>
            </a:endParaRPr>
          </a:p>
          <a:p>
            <a:pPr marR="5080" algn="r">
              <a:lnSpc>
                <a:spcPts val="1065"/>
              </a:lnSpc>
            </a:pPr>
            <a:r>
              <a:rPr sz="900" dirty="0">
                <a:latin typeface="Arial"/>
                <a:cs typeface="Arial"/>
              </a:rPr>
              <a:t>Shop</a:t>
            </a:r>
            <a:endParaRPr sz="900">
              <a:latin typeface="Arial"/>
              <a:cs typeface="Arial"/>
            </a:endParaRPr>
          </a:p>
        </p:txBody>
      </p:sp>
      <p:sp>
        <p:nvSpPr>
          <p:cNvPr id="32" name="object 32"/>
          <p:cNvSpPr txBox="1"/>
          <p:nvPr/>
        </p:nvSpPr>
        <p:spPr>
          <a:xfrm>
            <a:off x="1520774" y="2565432"/>
            <a:ext cx="1048385" cy="162560"/>
          </a:xfrm>
          <a:prstGeom prst="rect">
            <a:avLst/>
          </a:prstGeom>
        </p:spPr>
        <p:txBody>
          <a:bodyPr vert="horz" wrap="square" lIns="0" tIns="12700" rIns="0" bIns="0" rtlCol="0">
            <a:spAutoFit/>
          </a:bodyPr>
          <a:lstStyle/>
          <a:p>
            <a:pPr marL="12700">
              <a:lnSpc>
                <a:spcPct val="100000"/>
              </a:lnSpc>
              <a:spcBef>
                <a:spcPts val="100"/>
              </a:spcBef>
              <a:tabLst>
                <a:tab pos="353060" algn="l"/>
              </a:tabLst>
            </a:pPr>
            <a:r>
              <a:rPr sz="900" b="1" dirty="0">
                <a:latin typeface="Arial"/>
                <a:cs typeface="Arial"/>
              </a:rPr>
              <a:t>16	</a:t>
            </a:r>
            <a:r>
              <a:rPr sz="900" dirty="0">
                <a:latin typeface="Arial"/>
                <a:cs typeface="Arial"/>
              </a:rPr>
              <a:t>East</a:t>
            </a:r>
            <a:r>
              <a:rPr sz="900" spc="-70" dirty="0">
                <a:latin typeface="Arial"/>
                <a:cs typeface="Arial"/>
              </a:rPr>
              <a:t> </a:t>
            </a:r>
            <a:r>
              <a:rPr sz="900" spc="-5" dirty="0">
                <a:latin typeface="Arial"/>
                <a:cs typeface="Arial"/>
              </a:rPr>
              <a:t>Tremont</a:t>
            </a:r>
            <a:endParaRPr sz="900">
              <a:latin typeface="Arial"/>
              <a:cs typeface="Arial"/>
            </a:endParaRPr>
          </a:p>
        </p:txBody>
      </p:sp>
      <p:sp>
        <p:nvSpPr>
          <p:cNvPr id="33" name="object 33"/>
          <p:cNvSpPr txBox="1"/>
          <p:nvPr/>
        </p:nvSpPr>
        <p:spPr>
          <a:xfrm>
            <a:off x="2717646" y="2565432"/>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Pizza</a:t>
            </a:r>
            <a:r>
              <a:rPr sz="900" spc="-75" dirty="0">
                <a:latin typeface="Arial"/>
                <a:cs typeface="Arial"/>
              </a:rPr>
              <a:t> </a:t>
            </a:r>
            <a:r>
              <a:rPr sz="900" dirty="0">
                <a:latin typeface="Arial"/>
                <a:cs typeface="Arial"/>
              </a:rPr>
              <a:t>Place</a:t>
            </a:r>
            <a:endParaRPr sz="900">
              <a:latin typeface="Arial"/>
              <a:cs typeface="Arial"/>
            </a:endParaRPr>
          </a:p>
        </p:txBody>
      </p:sp>
      <p:sp>
        <p:nvSpPr>
          <p:cNvPr id="34" name="object 34"/>
          <p:cNvSpPr txBox="1"/>
          <p:nvPr/>
        </p:nvSpPr>
        <p:spPr>
          <a:xfrm>
            <a:off x="3749623" y="2565432"/>
            <a:ext cx="2673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Café</a:t>
            </a:r>
            <a:endParaRPr sz="900">
              <a:latin typeface="Arial"/>
              <a:cs typeface="Arial"/>
            </a:endParaRPr>
          </a:p>
        </p:txBody>
      </p:sp>
      <p:sp>
        <p:nvSpPr>
          <p:cNvPr id="35" name="object 35"/>
          <p:cNvSpPr txBox="1"/>
          <p:nvPr/>
        </p:nvSpPr>
        <p:spPr>
          <a:xfrm>
            <a:off x="4203546" y="2498757"/>
            <a:ext cx="584835" cy="295910"/>
          </a:xfrm>
          <a:prstGeom prst="rect">
            <a:avLst/>
          </a:prstGeom>
        </p:spPr>
        <p:txBody>
          <a:bodyPr vert="horz" wrap="square" lIns="0" tIns="20320" rIns="0" bIns="0" rtlCol="0">
            <a:spAutoFit/>
          </a:bodyPr>
          <a:lstStyle/>
          <a:p>
            <a:pPr marL="12700" marR="5080" indent="44450">
              <a:lnSpc>
                <a:spcPts val="1050"/>
              </a:lnSpc>
              <a:spcBef>
                <a:spcPts val="160"/>
              </a:spcBef>
            </a:pPr>
            <a:r>
              <a:rPr sz="900" dirty="0">
                <a:latin typeface="Arial"/>
                <a:cs typeface="Arial"/>
              </a:rPr>
              <a:t>Fast</a:t>
            </a:r>
            <a:r>
              <a:rPr sz="900" spc="-95" dirty="0">
                <a:latin typeface="Arial"/>
                <a:cs typeface="Arial"/>
              </a:rPr>
              <a:t> </a:t>
            </a:r>
            <a:r>
              <a:rPr sz="900" dirty="0">
                <a:latin typeface="Arial"/>
                <a:cs typeface="Arial"/>
              </a:rPr>
              <a:t>Food  Restaurant</a:t>
            </a:r>
            <a:endParaRPr sz="900">
              <a:latin typeface="Arial"/>
              <a:cs typeface="Arial"/>
            </a:endParaRPr>
          </a:p>
        </p:txBody>
      </p:sp>
      <p:sp>
        <p:nvSpPr>
          <p:cNvPr id="36" name="object 36"/>
          <p:cNvSpPr txBox="1"/>
          <p:nvPr/>
        </p:nvSpPr>
        <p:spPr>
          <a:xfrm>
            <a:off x="5051271" y="2498757"/>
            <a:ext cx="5086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Breakfast</a:t>
            </a:r>
            <a:endParaRPr sz="900">
              <a:latin typeface="Arial"/>
              <a:cs typeface="Arial"/>
            </a:endParaRPr>
          </a:p>
          <a:p>
            <a:pPr marR="5080" algn="r">
              <a:lnSpc>
                <a:spcPts val="1065"/>
              </a:lnSpc>
            </a:pPr>
            <a:r>
              <a:rPr sz="900" dirty="0">
                <a:latin typeface="Arial"/>
                <a:cs typeface="Arial"/>
              </a:rPr>
              <a:t>Spot</a:t>
            </a:r>
            <a:endParaRPr sz="900">
              <a:latin typeface="Arial"/>
              <a:cs typeface="Arial"/>
            </a:endParaRPr>
          </a:p>
        </p:txBody>
      </p:sp>
      <p:sp>
        <p:nvSpPr>
          <p:cNvPr id="37" name="object 37"/>
          <p:cNvSpPr txBox="1"/>
          <p:nvPr/>
        </p:nvSpPr>
        <p:spPr>
          <a:xfrm>
            <a:off x="5651346" y="2565432"/>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38" name="object 38"/>
          <p:cNvSpPr txBox="1"/>
          <p:nvPr/>
        </p:nvSpPr>
        <p:spPr>
          <a:xfrm>
            <a:off x="6467229" y="2565432"/>
            <a:ext cx="5975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Shoe</a:t>
            </a:r>
            <a:r>
              <a:rPr sz="900" spc="-75" dirty="0">
                <a:latin typeface="Arial"/>
                <a:cs typeface="Arial"/>
              </a:rPr>
              <a:t> </a:t>
            </a:r>
            <a:r>
              <a:rPr sz="900" dirty="0">
                <a:latin typeface="Arial"/>
                <a:cs typeface="Arial"/>
              </a:rPr>
              <a:t>Store</a:t>
            </a:r>
            <a:endParaRPr sz="900">
              <a:latin typeface="Arial"/>
              <a:cs typeface="Arial"/>
            </a:endParaRPr>
          </a:p>
        </p:txBody>
      </p:sp>
      <p:sp>
        <p:nvSpPr>
          <p:cNvPr id="39" name="object 39"/>
          <p:cNvSpPr txBox="1"/>
          <p:nvPr/>
        </p:nvSpPr>
        <p:spPr>
          <a:xfrm>
            <a:off x="1520774" y="2946432"/>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23</a:t>
            </a:r>
            <a:endParaRPr sz="900">
              <a:latin typeface="Arial"/>
              <a:cs typeface="Arial"/>
            </a:endParaRPr>
          </a:p>
        </p:txBody>
      </p:sp>
      <p:sp>
        <p:nvSpPr>
          <p:cNvPr id="40" name="object 40"/>
          <p:cNvSpPr txBox="1"/>
          <p:nvPr/>
        </p:nvSpPr>
        <p:spPr>
          <a:xfrm>
            <a:off x="1952375" y="2946432"/>
            <a:ext cx="6165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Hunts</a:t>
            </a:r>
            <a:r>
              <a:rPr sz="900" spc="-75" dirty="0">
                <a:latin typeface="Arial"/>
                <a:cs typeface="Arial"/>
              </a:rPr>
              <a:t> </a:t>
            </a:r>
            <a:r>
              <a:rPr sz="900" dirty="0">
                <a:latin typeface="Arial"/>
                <a:cs typeface="Arial"/>
              </a:rPr>
              <a:t>Point</a:t>
            </a:r>
            <a:endParaRPr sz="900">
              <a:latin typeface="Arial"/>
              <a:cs typeface="Arial"/>
            </a:endParaRPr>
          </a:p>
        </p:txBody>
      </p:sp>
      <p:sp>
        <p:nvSpPr>
          <p:cNvPr id="41" name="object 41"/>
          <p:cNvSpPr txBox="1"/>
          <p:nvPr/>
        </p:nvSpPr>
        <p:spPr>
          <a:xfrm>
            <a:off x="2959200" y="2879757"/>
            <a:ext cx="381635" cy="295910"/>
          </a:xfrm>
          <a:prstGeom prst="rect">
            <a:avLst/>
          </a:prstGeom>
        </p:spPr>
        <p:txBody>
          <a:bodyPr vert="horz" wrap="square" lIns="0" tIns="20320" rIns="0" bIns="0" rtlCol="0">
            <a:spAutoFit/>
          </a:bodyPr>
          <a:lstStyle/>
          <a:p>
            <a:pPr marL="12700" marR="5080" indent="35560">
              <a:lnSpc>
                <a:spcPts val="1050"/>
              </a:lnSpc>
              <a:spcBef>
                <a:spcPts val="160"/>
              </a:spcBef>
            </a:pPr>
            <a:r>
              <a:rPr sz="900" spc="-35" dirty="0">
                <a:latin typeface="Arial"/>
                <a:cs typeface="Arial"/>
              </a:rPr>
              <a:t>W</a:t>
            </a:r>
            <a:r>
              <a:rPr sz="900" dirty="0">
                <a:latin typeface="Arial"/>
                <a:cs typeface="Arial"/>
              </a:rPr>
              <a:t>aste  Facility</a:t>
            </a:r>
            <a:endParaRPr sz="900">
              <a:latin typeface="Arial"/>
              <a:cs typeface="Arial"/>
            </a:endParaRPr>
          </a:p>
        </p:txBody>
      </p:sp>
      <p:sp>
        <p:nvSpPr>
          <p:cNvPr id="42" name="object 42"/>
          <p:cNvSpPr txBox="1"/>
          <p:nvPr/>
        </p:nvSpPr>
        <p:spPr>
          <a:xfrm>
            <a:off x="3730573" y="2946432"/>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Food</a:t>
            </a:r>
            <a:endParaRPr sz="900">
              <a:latin typeface="Arial"/>
              <a:cs typeface="Arial"/>
            </a:endParaRPr>
          </a:p>
        </p:txBody>
      </p:sp>
      <p:sp>
        <p:nvSpPr>
          <p:cNvPr id="43" name="object 43"/>
          <p:cNvSpPr txBox="1"/>
          <p:nvPr/>
        </p:nvSpPr>
        <p:spPr>
          <a:xfrm>
            <a:off x="4356098" y="2879757"/>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44" name="object 44"/>
          <p:cNvSpPr txBox="1"/>
          <p:nvPr/>
        </p:nvSpPr>
        <p:spPr>
          <a:xfrm>
            <a:off x="4975071" y="2946432"/>
            <a:ext cx="5848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Restaurant</a:t>
            </a:r>
            <a:endParaRPr sz="900">
              <a:latin typeface="Arial"/>
              <a:cs typeface="Arial"/>
            </a:endParaRPr>
          </a:p>
        </p:txBody>
      </p:sp>
      <p:sp>
        <p:nvSpPr>
          <p:cNvPr id="45" name="object 45"/>
          <p:cNvSpPr txBox="1"/>
          <p:nvPr/>
        </p:nvSpPr>
        <p:spPr>
          <a:xfrm>
            <a:off x="6064198" y="2946432"/>
            <a:ext cx="2673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Café</a:t>
            </a:r>
            <a:endParaRPr sz="900">
              <a:latin typeface="Arial"/>
              <a:cs typeface="Arial"/>
            </a:endParaRPr>
          </a:p>
        </p:txBody>
      </p:sp>
      <p:sp>
        <p:nvSpPr>
          <p:cNvPr id="46" name="object 46"/>
          <p:cNvSpPr txBox="1"/>
          <p:nvPr/>
        </p:nvSpPr>
        <p:spPr>
          <a:xfrm>
            <a:off x="6613676" y="2879757"/>
            <a:ext cx="450850" cy="295910"/>
          </a:xfrm>
          <a:prstGeom prst="rect">
            <a:avLst/>
          </a:prstGeom>
        </p:spPr>
        <p:txBody>
          <a:bodyPr vert="horz" wrap="square" lIns="0" tIns="20320" rIns="0" bIns="0" rtlCol="0">
            <a:spAutoFit/>
          </a:bodyPr>
          <a:lstStyle/>
          <a:p>
            <a:pPr marL="88265" marR="5080" indent="-76200">
              <a:lnSpc>
                <a:spcPts val="1050"/>
              </a:lnSpc>
              <a:spcBef>
                <a:spcPts val="160"/>
              </a:spcBef>
            </a:pPr>
            <a:r>
              <a:rPr sz="900" dirty="0">
                <a:latin typeface="Arial"/>
                <a:cs typeface="Arial"/>
              </a:rPr>
              <a:t>Farmers  Market</a:t>
            </a:r>
            <a:endParaRPr sz="900">
              <a:latin typeface="Arial"/>
              <a:cs typeface="Arial"/>
            </a:endParaRPr>
          </a:p>
        </p:txBody>
      </p:sp>
      <p:sp>
        <p:nvSpPr>
          <p:cNvPr id="47" name="object 47"/>
          <p:cNvSpPr txBox="1"/>
          <p:nvPr/>
        </p:nvSpPr>
        <p:spPr>
          <a:xfrm>
            <a:off x="1520774" y="3327432"/>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29</a:t>
            </a:r>
            <a:endParaRPr sz="900">
              <a:latin typeface="Arial"/>
              <a:cs typeface="Arial"/>
            </a:endParaRPr>
          </a:p>
        </p:txBody>
      </p:sp>
      <p:sp>
        <p:nvSpPr>
          <p:cNvPr id="48" name="object 48"/>
          <p:cNvSpPr txBox="1"/>
          <p:nvPr/>
        </p:nvSpPr>
        <p:spPr>
          <a:xfrm>
            <a:off x="1933474" y="3327432"/>
            <a:ext cx="6356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Parkchester</a:t>
            </a:r>
            <a:endParaRPr sz="900">
              <a:latin typeface="Arial"/>
              <a:cs typeface="Arial"/>
            </a:endParaRPr>
          </a:p>
        </p:txBody>
      </p:sp>
      <p:sp>
        <p:nvSpPr>
          <p:cNvPr id="49" name="object 49"/>
          <p:cNvSpPr txBox="1"/>
          <p:nvPr/>
        </p:nvSpPr>
        <p:spPr>
          <a:xfrm>
            <a:off x="2660496" y="3327432"/>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50" name="object 50"/>
          <p:cNvSpPr txBox="1"/>
          <p:nvPr/>
        </p:nvSpPr>
        <p:spPr>
          <a:xfrm>
            <a:off x="3705122" y="3260757"/>
            <a:ext cx="311785" cy="295910"/>
          </a:xfrm>
          <a:prstGeom prst="rect">
            <a:avLst/>
          </a:prstGeom>
        </p:spPr>
        <p:txBody>
          <a:bodyPr vert="horz" wrap="square" lIns="0" tIns="20320" rIns="0" bIns="0" rtlCol="0">
            <a:spAutoFit/>
          </a:bodyPr>
          <a:lstStyle/>
          <a:p>
            <a:pPr marL="12700" marR="5080" indent="6350">
              <a:lnSpc>
                <a:spcPts val="1050"/>
              </a:lnSpc>
              <a:spcBef>
                <a:spcPts val="160"/>
              </a:spcBef>
            </a:pPr>
            <a:r>
              <a:rPr sz="900" dirty="0">
                <a:latin typeface="Arial"/>
                <a:cs typeface="Arial"/>
              </a:rPr>
              <a:t>Pizza  Place</a:t>
            </a:r>
            <a:endParaRPr sz="900">
              <a:latin typeface="Arial"/>
              <a:cs typeface="Arial"/>
            </a:endParaRPr>
          </a:p>
        </p:txBody>
      </p:sp>
      <p:sp>
        <p:nvSpPr>
          <p:cNvPr id="51" name="object 51"/>
          <p:cNvSpPr txBox="1"/>
          <p:nvPr/>
        </p:nvSpPr>
        <p:spPr>
          <a:xfrm>
            <a:off x="4203546" y="3260757"/>
            <a:ext cx="584835" cy="295910"/>
          </a:xfrm>
          <a:prstGeom prst="rect">
            <a:avLst/>
          </a:prstGeom>
        </p:spPr>
        <p:txBody>
          <a:bodyPr vert="horz" wrap="square" lIns="0" tIns="20320" rIns="0" bIns="0" rtlCol="0">
            <a:spAutoFit/>
          </a:bodyPr>
          <a:lstStyle/>
          <a:p>
            <a:pPr marL="12700" marR="5080" indent="76200">
              <a:lnSpc>
                <a:spcPts val="1050"/>
              </a:lnSpc>
              <a:spcBef>
                <a:spcPts val="160"/>
              </a:spcBef>
            </a:pPr>
            <a:r>
              <a:rPr sz="900" dirty="0">
                <a:latin typeface="Arial"/>
                <a:cs typeface="Arial"/>
              </a:rPr>
              <a:t>American  Restaurant</a:t>
            </a:r>
            <a:endParaRPr sz="900">
              <a:latin typeface="Arial"/>
              <a:cs typeface="Arial"/>
            </a:endParaRPr>
          </a:p>
        </p:txBody>
      </p:sp>
      <p:sp>
        <p:nvSpPr>
          <p:cNvPr id="52" name="object 52"/>
          <p:cNvSpPr txBox="1"/>
          <p:nvPr/>
        </p:nvSpPr>
        <p:spPr>
          <a:xfrm>
            <a:off x="5273623" y="3327432"/>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Bank</a:t>
            </a:r>
            <a:endParaRPr sz="900">
              <a:latin typeface="Arial"/>
              <a:cs typeface="Arial"/>
            </a:endParaRPr>
          </a:p>
        </p:txBody>
      </p:sp>
      <p:sp>
        <p:nvSpPr>
          <p:cNvPr id="53" name="object 53"/>
          <p:cNvSpPr txBox="1"/>
          <p:nvPr/>
        </p:nvSpPr>
        <p:spPr>
          <a:xfrm>
            <a:off x="5778295" y="3327432"/>
            <a:ext cx="553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Kids</a:t>
            </a:r>
            <a:r>
              <a:rPr sz="900" spc="-75" dirty="0">
                <a:latin typeface="Arial"/>
                <a:cs typeface="Arial"/>
              </a:rPr>
              <a:t> </a:t>
            </a:r>
            <a:r>
              <a:rPr sz="900" dirty="0">
                <a:latin typeface="Arial"/>
                <a:cs typeface="Arial"/>
              </a:rPr>
              <a:t>Store</a:t>
            </a:r>
            <a:endParaRPr sz="900">
              <a:latin typeface="Arial"/>
              <a:cs typeface="Arial"/>
            </a:endParaRPr>
          </a:p>
        </p:txBody>
      </p:sp>
      <p:sp>
        <p:nvSpPr>
          <p:cNvPr id="54" name="object 54"/>
          <p:cNvSpPr txBox="1"/>
          <p:nvPr/>
        </p:nvSpPr>
        <p:spPr>
          <a:xfrm>
            <a:off x="6568432" y="3260757"/>
            <a:ext cx="496570" cy="295910"/>
          </a:xfrm>
          <a:prstGeom prst="rect">
            <a:avLst/>
          </a:prstGeom>
        </p:spPr>
        <p:txBody>
          <a:bodyPr vert="horz" wrap="square" lIns="0" tIns="12700" rIns="0" bIns="0" rtlCol="0">
            <a:spAutoFit/>
          </a:bodyPr>
          <a:lstStyle/>
          <a:p>
            <a:pPr marR="5080" algn="r">
              <a:lnSpc>
                <a:spcPts val="1065"/>
              </a:lnSpc>
              <a:spcBef>
                <a:spcPts val="100"/>
              </a:spcBef>
            </a:pPr>
            <a:r>
              <a:rPr sz="900" spc="-20" dirty="0">
                <a:latin typeface="Arial"/>
                <a:cs typeface="Arial"/>
              </a:rPr>
              <a:t>W</a:t>
            </a:r>
            <a:r>
              <a:rPr sz="900" dirty="0">
                <a:latin typeface="Arial"/>
                <a:cs typeface="Arial"/>
              </a:rPr>
              <a:t>omen's</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55" name="object 55"/>
          <p:cNvSpPr txBox="1"/>
          <p:nvPr/>
        </p:nvSpPr>
        <p:spPr>
          <a:xfrm>
            <a:off x="1520774" y="3708432"/>
            <a:ext cx="1048385" cy="162560"/>
          </a:xfrm>
          <a:prstGeom prst="rect">
            <a:avLst/>
          </a:prstGeom>
        </p:spPr>
        <p:txBody>
          <a:bodyPr vert="horz" wrap="square" lIns="0" tIns="12700" rIns="0" bIns="0" rtlCol="0">
            <a:spAutoFit/>
          </a:bodyPr>
          <a:lstStyle/>
          <a:p>
            <a:pPr marL="12700">
              <a:lnSpc>
                <a:spcPct val="100000"/>
              </a:lnSpc>
              <a:spcBef>
                <a:spcPts val="100"/>
              </a:spcBef>
              <a:tabLst>
                <a:tab pos="272415" algn="l"/>
              </a:tabLst>
            </a:pPr>
            <a:r>
              <a:rPr sz="900" b="1" dirty="0">
                <a:latin typeface="Arial"/>
                <a:cs typeface="Arial"/>
              </a:rPr>
              <a:t>34	</a:t>
            </a:r>
            <a:r>
              <a:rPr sz="900" dirty="0">
                <a:latin typeface="Arial"/>
                <a:cs typeface="Arial"/>
              </a:rPr>
              <a:t>Spuyten</a:t>
            </a:r>
            <a:r>
              <a:rPr sz="900" spc="-70" dirty="0">
                <a:latin typeface="Arial"/>
                <a:cs typeface="Arial"/>
              </a:rPr>
              <a:t> </a:t>
            </a:r>
            <a:r>
              <a:rPr sz="900" dirty="0">
                <a:latin typeface="Arial"/>
                <a:cs typeface="Arial"/>
              </a:rPr>
              <a:t>Duyvil</a:t>
            </a:r>
            <a:endParaRPr sz="900">
              <a:latin typeface="Arial"/>
              <a:cs typeface="Arial"/>
            </a:endParaRPr>
          </a:p>
        </p:txBody>
      </p:sp>
      <p:sp>
        <p:nvSpPr>
          <p:cNvPr id="56" name="object 56"/>
          <p:cNvSpPr txBox="1"/>
          <p:nvPr/>
        </p:nvSpPr>
        <p:spPr>
          <a:xfrm>
            <a:off x="2755746" y="3641757"/>
            <a:ext cx="584835" cy="295910"/>
          </a:xfrm>
          <a:prstGeom prst="rect">
            <a:avLst/>
          </a:prstGeom>
        </p:spPr>
        <p:txBody>
          <a:bodyPr vert="horz" wrap="square" lIns="0" tIns="20320" rIns="0" bIns="0" rtlCol="0">
            <a:spAutoFit/>
          </a:bodyPr>
          <a:lstStyle/>
          <a:p>
            <a:pPr marL="12700" marR="5080" indent="336550">
              <a:lnSpc>
                <a:spcPts val="1050"/>
              </a:lnSpc>
              <a:spcBef>
                <a:spcPts val="160"/>
              </a:spcBef>
            </a:pPr>
            <a:r>
              <a:rPr sz="900" dirty="0">
                <a:latin typeface="Arial"/>
                <a:cs typeface="Arial"/>
              </a:rPr>
              <a:t>Thai  Restaurant</a:t>
            </a:r>
            <a:endParaRPr sz="900">
              <a:latin typeface="Arial"/>
              <a:cs typeface="Arial"/>
            </a:endParaRPr>
          </a:p>
        </p:txBody>
      </p:sp>
      <p:sp>
        <p:nvSpPr>
          <p:cNvPr id="57" name="object 57"/>
          <p:cNvSpPr txBox="1"/>
          <p:nvPr/>
        </p:nvSpPr>
        <p:spPr>
          <a:xfrm>
            <a:off x="3756023" y="3708432"/>
            <a:ext cx="2609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Park</a:t>
            </a:r>
            <a:endParaRPr sz="900">
              <a:latin typeface="Arial"/>
              <a:cs typeface="Arial"/>
            </a:endParaRPr>
          </a:p>
        </p:txBody>
      </p:sp>
      <p:sp>
        <p:nvSpPr>
          <p:cNvPr id="58" name="object 58"/>
          <p:cNvSpPr txBox="1"/>
          <p:nvPr/>
        </p:nvSpPr>
        <p:spPr>
          <a:xfrm>
            <a:off x="4502098" y="3708432"/>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Bank</a:t>
            </a:r>
            <a:endParaRPr sz="900">
              <a:latin typeface="Arial"/>
              <a:cs typeface="Arial"/>
            </a:endParaRPr>
          </a:p>
        </p:txBody>
      </p:sp>
      <p:sp>
        <p:nvSpPr>
          <p:cNvPr id="59" name="object 59"/>
          <p:cNvSpPr txBox="1"/>
          <p:nvPr/>
        </p:nvSpPr>
        <p:spPr>
          <a:xfrm>
            <a:off x="5127328" y="3641757"/>
            <a:ext cx="432434" cy="295910"/>
          </a:xfrm>
          <a:prstGeom prst="rect">
            <a:avLst/>
          </a:prstGeom>
        </p:spPr>
        <p:txBody>
          <a:bodyPr vert="horz" wrap="square" lIns="0" tIns="20320" rIns="0" bIns="0" rtlCol="0">
            <a:spAutoFit/>
          </a:bodyPr>
          <a:lstStyle/>
          <a:p>
            <a:pPr marL="12700" marR="5080" indent="63500">
              <a:lnSpc>
                <a:spcPts val="1050"/>
              </a:lnSpc>
              <a:spcBef>
                <a:spcPts val="160"/>
              </a:spcBef>
            </a:pPr>
            <a:r>
              <a:rPr sz="900" dirty="0">
                <a:latin typeface="Arial"/>
                <a:cs typeface="Arial"/>
              </a:rPr>
              <a:t>Scenic  Lookout</a:t>
            </a:r>
            <a:endParaRPr sz="900">
              <a:latin typeface="Arial"/>
              <a:cs typeface="Arial"/>
            </a:endParaRPr>
          </a:p>
        </p:txBody>
      </p:sp>
      <p:sp>
        <p:nvSpPr>
          <p:cNvPr id="60" name="object 60"/>
          <p:cNvSpPr txBox="1"/>
          <p:nvPr/>
        </p:nvSpPr>
        <p:spPr>
          <a:xfrm>
            <a:off x="5663995" y="3708432"/>
            <a:ext cx="667385" cy="162560"/>
          </a:xfrm>
          <a:prstGeom prst="rect">
            <a:avLst/>
          </a:prstGeom>
        </p:spPr>
        <p:txBody>
          <a:bodyPr vert="horz" wrap="square" lIns="0" tIns="12700" rIns="0" bIns="0" rtlCol="0">
            <a:spAutoFit/>
          </a:bodyPr>
          <a:lstStyle/>
          <a:p>
            <a:pPr marL="12700">
              <a:lnSpc>
                <a:spcPct val="100000"/>
              </a:lnSpc>
              <a:spcBef>
                <a:spcPts val="100"/>
              </a:spcBef>
            </a:pPr>
            <a:r>
              <a:rPr sz="900" spc="-20" dirty="0">
                <a:latin typeface="Arial"/>
                <a:cs typeface="Arial"/>
              </a:rPr>
              <a:t>Tennis</a:t>
            </a:r>
            <a:r>
              <a:rPr sz="900" spc="-60" dirty="0">
                <a:latin typeface="Arial"/>
                <a:cs typeface="Arial"/>
              </a:rPr>
              <a:t> </a:t>
            </a:r>
            <a:r>
              <a:rPr sz="900" dirty="0">
                <a:latin typeface="Arial"/>
                <a:cs typeface="Arial"/>
              </a:rPr>
              <a:t>Court</a:t>
            </a:r>
            <a:endParaRPr sz="900">
              <a:latin typeface="Arial"/>
              <a:cs typeface="Arial"/>
            </a:endParaRPr>
          </a:p>
        </p:txBody>
      </p:sp>
      <p:sp>
        <p:nvSpPr>
          <p:cNvPr id="61" name="object 61"/>
          <p:cNvSpPr txBox="1"/>
          <p:nvPr/>
        </p:nvSpPr>
        <p:spPr>
          <a:xfrm>
            <a:off x="6619772" y="3641757"/>
            <a:ext cx="445134" cy="295910"/>
          </a:xfrm>
          <a:prstGeom prst="rect">
            <a:avLst/>
          </a:prstGeom>
        </p:spPr>
        <p:txBody>
          <a:bodyPr vert="horz" wrap="square" lIns="0" tIns="20320" rIns="0" bIns="0" rtlCol="0">
            <a:spAutoFit/>
          </a:bodyPr>
          <a:lstStyle/>
          <a:p>
            <a:pPr marL="12700" marR="5080" indent="88265">
              <a:lnSpc>
                <a:spcPts val="1050"/>
              </a:lnSpc>
              <a:spcBef>
                <a:spcPts val="160"/>
              </a:spcBef>
            </a:pPr>
            <a:r>
              <a:rPr sz="900" spc="-100" dirty="0">
                <a:latin typeface="Arial"/>
                <a:cs typeface="Arial"/>
              </a:rPr>
              <a:t>T</a:t>
            </a:r>
            <a:r>
              <a:rPr sz="900" dirty="0">
                <a:latin typeface="Arial"/>
                <a:cs typeface="Arial"/>
              </a:rPr>
              <a:t>ennis  Stadium</a:t>
            </a:r>
            <a:endParaRPr sz="900">
              <a:latin typeface="Arial"/>
              <a:cs typeface="Arial"/>
            </a:endParaRPr>
          </a:p>
        </p:txBody>
      </p:sp>
      <p:sp>
        <p:nvSpPr>
          <p:cNvPr id="62" name="object 62"/>
          <p:cNvSpPr txBox="1"/>
          <p:nvPr/>
        </p:nvSpPr>
        <p:spPr>
          <a:xfrm>
            <a:off x="1520774" y="4156107"/>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36</a:t>
            </a:r>
            <a:endParaRPr sz="900">
              <a:latin typeface="Arial"/>
              <a:cs typeface="Arial"/>
            </a:endParaRPr>
          </a:p>
        </p:txBody>
      </p:sp>
      <p:sp>
        <p:nvSpPr>
          <p:cNvPr id="63" name="object 63"/>
          <p:cNvSpPr txBox="1"/>
          <p:nvPr/>
        </p:nvSpPr>
        <p:spPr>
          <a:xfrm>
            <a:off x="1927075" y="4156107"/>
            <a:ext cx="6419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Pelham</a:t>
            </a:r>
            <a:r>
              <a:rPr sz="900" spc="-75" dirty="0">
                <a:latin typeface="Arial"/>
                <a:cs typeface="Arial"/>
              </a:rPr>
              <a:t> </a:t>
            </a:r>
            <a:r>
              <a:rPr sz="900" dirty="0">
                <a:latin typeface="Arial"/>
                <a:cs typeface="Arial"/>
              </a:rPr>
              <a:t>Bay</a:t>
            </a:r>
            <a:endParaRPr sz="900">
              <a:latin typeface="Arial"/>
              <a:cs typeface="Arial"/>
            </a:endParaRPr>
          </a:p>
        </p:txBody>
      </p:sp>
      <p:sp>
        <p:nvSpPr>
          <p:cNvPr id="64" name="object 64"/>
          <p:cNvSpPr txBox="1"/>
          <p:nvPr/>
        </p:nvSpPr>
        <p:spPr>
          <a:xfrm>
            <a:off x="2755746" y="4089432"/>
            <a:ext cx="584835" cy="295910"/>
          </a:xfrm>
          <a:prstGeom prst="rect">
            <a:avLst/>
          </a:prstGeom>
        </p:spPr>
        <p:txBody>
          <a:bodyPr vert="horz" wrap="square" lIns="0" tIns="20320" rIns="0" bIns="0" rtlCol="0">
            <a:spAutoFit/>
          </a:bodyPr>
          <a:lstStyle/>
          <a:p>
            <a:pPr marL="12700" marR="5080" indent="44450">
              <a:lnSpc>
                <a:spcPts val="1050"/>
              </a:lnSpc>
              <a:spcBef>
                <a:spcPts val="160"/>
              </a:spcBef>
            </a:pPr>
            <a:r>
              <a:rPr sz="900" dirty="0">
                <a:latin typeface="Arial"/>
                <a:cs typeface="Arial"/>
              </a:rPr>
              <a:t>Fast</a:t>
            </a:r>
            <a:r>
              <a:rPr sz="900" spc="-95" dirty="0">
                <a:latin typeface="Arial"/>
                <a:cs typeface="Arial"/>
              </a:rPr>
              <a:t> </a:t>
            </a:r>
            <a:r>
              <a:rPr sz="900" dirty="0">
                <a:latin typeface="Arial"/>
                <a:cs typeface="Arial"/>
              </a:rPr>
              <a:t>Food  Restaurant</a:t>
            </a:r>
            <a:endParaRPr sz="900">
              <a:latin typeface="Arial"/>
              <a:cs typeface="Arial"/>
            </a:endParaRPr>
          </a:p>
        </p:txBody>
      </p:sp>
      <p:sp>
        <p:nvSpPr>
          <p:cNvPr id="65" name="object 65"/>
          <p:cNvSpPr txBox="1"/>
          <p:nvPr/>
        </p:nvSpPr>
        <p:spPr>
          <a:xfrm>
            <a:off x="3730573" y="4156107"/>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Bank</a:t>
            </a:r>
            <a:endParaRPr sz="900">
              <a:latin typeface="Arial"/>
              <a:cs typeface="Arial"/>
            </a:endParaRPr>
          </a:p>
        </p:txBody>
      </p:sp>
      <p:sp>
        <p:nvSpPr>
          <p:cNvPr id="66" name="object 66"/>
          <p:cNvSpPr txBox="1"/>
          <p:nvPr/>
        </p:nvSpPr>
        <p:spPr>
          <a:xfrm>
            <a:off x="4203546" y="4089432"/>
            <a:ext cx="584835" cy="295910"/>
          </a:xfrm>
          <a:prstGeom prst="rect">
            <a:avLst/>
          </a:prstGeom>
        </p:spPr>
        <p:txBody>
          <a:bodyPr vert="horz" wrap="square" lIns="0" tIns="20320" rIns="0" bIns="0" rtlCol="0">
            <a:spAutoFit/>
          </a:bodyPr>
          <a:lstStyle/>
          <a:p>
            <a:pPr marL="12700" marR="5080" indent="254000">
              <a:lnSpc>
                <a:spcPts val="1050"/>
              </a:lnSpc>
              <a:spcBef>
                <a:spcPts val="160"/>
              </a:spcBef>
            </a:pPr>
            <a:r>
              <a:rPr sz="900" dirty="0">
                <a:latin typeface="Arial"/>
                <a:cs typeface="Arial"/>
              </a:rPr>
              <a:t>Italian  Restaurant</a:t>
            </a:r>
            <a:endParaRPr sz="900">
              <a:latin typeface="Arial"/>
              <a:cs typeface="Arial"/>
            </a:endParaRPr>
          </a:p>
        </p:txBody>
      </p:sp>
      <p:sp>
        <p:nvSpPr>
          <p:cNvPr id="67" name="object 67"/>
          <p:cNvSpPr txBox="1"/>
          <p:nvPr/>
        </p:nvSpPr>
        <p:spPr>
          <a:xfrm>
            <a:off x="5165723" y="4022757"/>
            <a:ext cx="394335" cy="429259"/>
          </a:xfrm>
          <a:prstGeom prst="rect">
            <a:avLst/>
          </a:prstGeom>
        </p:spPr>
        <p:txBody>
          <a:bodyPr vert="horz" wrap="square" lIns="0" tIns="20320" rIns="0" bIns="0" rtlCol="0">
            <a:spAutoFit/>
          </a:bodyPr>
          <a:lstStyle/>
          <a:p>
            <a:pPr marL="12700" marR="5080" indent="63500" algn="just">
              <a:lnSpc>
                <a:spcPts val="1050"/>
              </a:lnSpc>
              <a:spcBef>
                <a:spcPts val="160"/>
              </a:spcBef>
            </a:pPr>
            <a:r>
              <a:rPr sz="900" dirty="0">
                <a:latin typeface="Arial"/>
                <a:cs typeface="Arial"/>
              </a:rPr>
              <a:t>Gym</a:t>
            </a:r>
            <a:r>
              <a:rPr sz="900" spc="-95" dirty="0">
                <a:latin typeface="Arial"/>
                <a:cs typeface="Arial"/>
              </a:rPr>
              <a:t> </a:t>
            </a:r>
            <a:r>
              <a:rPr sz="900" dirty="0">
                <a:latin typeface="Arial"/>
                <a:cs typeface="Arial"/>
              </a:rPr>
              <a:t>/  Fitness  Center</a:t>
            </a:r>
            <a:endParaRPr sz="900">
              <a:latin typeface="Arial"/>
              <a:cs typeface="Arial"/>
            </a:endParaRPr>
          </a:p>
        </p:txBody>
      </p:sp>
      <p:sp>
        <p:nvSpPr>
          <p:cNvPr id="68" name="object 68"/>
          <p:cNvSpPr txBox="1"/>
          <p:nvPr/>
        </p:nvSpPr>
        <p:spPr>
          <a:xfrm>
            <a:off x="5810004" y="4089432"/>
            <a:ext cx="5213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Sandwich</a:t>
            </a:r>
            <a:endParaRPr sz="900">
              <a:latin typeface="Arial"/>
              <a:cs typeface="Arial"/>
            </a:endParaRPr>
          </a:p>
          <a:p>
            <a:pPr marR="5080" algn="r">
              <a:lnSpc>
                <a:spcPts val="1065"/>
              </a:lnSpc>
            </a:pPr>
            <a:r>
              <a:rPr sz="900" dirty="0">
                <a:latin typeface="Arial"/>
                <a:cs typeface="Arial"/>
              </a:rPr>
              <a:t>Place</a:t>
            </a:r>
            <a:endParaRPr sz="900">
              <a:latin typeface="Arial"/>
              <a:cs typeface="Arial"/>
            </a:endParaRPr>
          </a:p>
        </p:txBody>
      </p:sp>
      <p:sp>
        <p:nvSpPr>
          <p:cNvPr id="69" name="object 69"/>
          <p:cNvSpPr txBox="1"/>
          <p:nvPr/>
        </p:nvSpPr>
        <p:spPr>
          <a:xfrm>
            <a:off x="6435377" y="4156107"/>
            <a:ext cx="6292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Donut</a:t>
            </a:r>
            <a:r>
              <a:rPr sz="900" spc="-75" dirty="0">
                <a:latin typeface="Arial"/>
                <a:cs typeface="Arial"/>
              </a:rPr>
              <a:t> </a:t>
            </a:r>
            <a:r>
              <a:rPr sz="900" dirty="0">
                <a:latin typeface="Arial"/>
                <a:cs typeface="Arial"/>
              </a:rPr>
              <a:t>Shop</a:t>
            </a:r>
            <a:endParaRPr sz="900">
              <a:latin typeface="Arial"/>
              <a:cs typeface="Arial"/>
            </a:endParaRPr>
          </a:p>
        </p:txBody>
      </p:sp>
      <p:sp>
        <p:nvSpPr>
          <p:cNvPr id="70" name="object 70"/>
          <p:cNvSpPr txBox="1"/>
          <p:nvPr/>
        </p:nvSpPr>
        <p:spPr>
          <a:xfrm>
            <a:off x="7162402" y="4089432"/>
            <a:ext cx="10795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C</a:t>
            </a:r>
            <a:endParaRPr sz="900">
              <a:latin typeface="Arial"/>
              <a:cs typeface="Arial"/>
            </a:endParaRPr>
          </a:p>
        </p:txBody>
      </p:sp>
      <p:sp>
        <p:nvSpPr>
          <p:cNvPr id="71" name="object 71"/>
          <p:cNvSpPr txBox="1"/>
          <p:nvPr/>
        </p:nvSpPr>
        <p:spPr>
          <a:xfrm>
            <a:off x="1520774" y="4670457"/>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40</a:t>
            </a:r>
            <a:endParaRPr sz="900">
              <a:latin typeface="Arial"/>
              <a:cs typeface="Arial"/>
            </a:endParaRPr>
          </a:p>
        </p:txBody>
      </p:sp>
      <p:sp>
        <p:nvSpPr>
          <p:cNvPr id="72" name="object 72"/>
          <p:cNvSpPr txBox="1"/>
          <p:nvPr/>
        </p:nvSpPr>
        <p:spPr>
          <a:xfrm>
            <a:off x="2143173" y="4670457"/>
            <a:ext cx="4260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Olinville</a:t>
            </a:r>
            <a:endParaRPr sz="900">
              <a:latin typeface="Arial"/>
              <a:cs typeface="Arial"/>
            </a:endParaRPr>
          </a:p>
        </p:txBody>
      </p:sp>
      <p:sp>
        <p:nvSpPr>
          <p:cNvPr id="73" name="object 73"/>
          <p:cNvSpPr txBox="1"/>
          <p:nvPr/>
        </p:nvSpPr>
        <p:spPr>
          <a:xfrm>
            <a:off x="2755746" y="4603782"/>
            <a:ext cx="584835" cy="295910"/>
          </a:xfrm>
          <a:prstGeom prst="rect">
            <a:avLst/>
          </a:prstGeom>
        </p:spPr>
        <p:txBody>
          <a:bodyPr vert="horz" wrap="square" lIns="0" tIns="20320" rIns="0" bIns="0" rtlCol="0">
            <a:spAutoFit/>
          </a:bodyPr>
          <a:lstStyle/>
          <a:p>
            <a:pPr marL="12700" marR="5080" indent="31115">
              <a:lnSpc>
                <a:spcPts val="1050"/>
              </a:lnSpc>
              <a:spcBef>
                <a:spcPts val="160"/>
              </a:spcBef>
            </a:pPr>
            <a:r>
              <a:rPr sz="900" dirty="0">
                <a:latin typeface="Arial"/>
                <a:cs typeface="Arial"/>
              </a:rPr>
              <a:t>Caribbean  Restaurant</a:t>
            </a:r>
            <a:endParaRPr sz="900">
              <a:latin typeface="Arial"/>
              <a:cs typeface="Arial"/>
            </a:endParaRPr>
          </a:p>
        </p:txBody>
      </p:sp>
      <p:sp>
        <p:nvSpPr>
          <p:cNvPr id="74" name="object 74"/>
          <p:cNvSpPr txBox="1"/>
          <p:nvPr/>
        </p:nvSpPr>
        <p:spPr>
          <a:xfrm>
            <a:off x="3730573" y="4670457"/>
            <a:ext cx="2863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Food</a:t>
            </a:r>
            <a:endParaRPr sz="900">
              <a:latin typeface="Arial"/>
              <a:cs typeface="Arial"/>
            </a:endParaRPr>
          </a:p>
        </p:txBody>
      </p:sp>
      <p:sp>
        <p:nvSpPr>
          <p:cNvPr id="75" name="object 75"/>
          <p:cNvSpPr txBox="1"/>
          <p:nvPr/>
        </p:nvSpPr>
        <p:spPr>
          <a:xfrm>
            <a:off x="4203546" y="4537107"/>
            <a:ext cx="584835" cy="429259"/>
          </a:xfrm>
          <a:prstGeom prst="rect">
            <a:avLst/>
          </a:prstGeom>
        </p:spPr>
        <p:txBody>
          <a:bodyPr vert="horz" wrap="square" lIns="0" tIns="20320" rIns="0" bIns="0" rtlCol="0">
            <a:spAutoFit/>
          </a:bodyPr>
          <a:lstStyle/>
          <a:p>
            <a:pPr marL="12700" marR="5080" indent="31115" algn="just">
              <a:lnSpc>
                <a:spcPts val="1050"/>
              </a:lnSpc>
              <a:spcBef>
                <a:spcPts val="160"/>
              </a:spcBef>
            </a:pPr>
            <a:r>
              <a:rPr sz="900" dirty="0">
                <a:latin typeface="Arial"/>
                <a:cs typeface="Arial"/>
              </a:rPr>
              <a:t>Southern</a:t>
            </a:r>
            <a:r>
              <a:rPr sz="900" spc="-95" dirty="0">
                <a:latin typeface="Arial"/>
                <a:cs typeface="Arial"/>
              </a:rPr>
              <a:t> </a:t>
            </a:r>
            <a:r>
              <a:rPr sz="900" dirty="0">
                <a:latin typeface="Arial"/>
                <a:cs typeface="Arial"/>
              </a:rPr>
              <a:t>/  Soul Food  Restaurant</a:t>
            </a:r>
            <a:endParaRPr sz="900">
              <a:latin typeface="Arial"/>
              <a:cs typeface="Arial"/>
            </a:endParaRPr>
          </a:p>
        </p:txBody>
      </p:sp>
      <p:sp>
        <p:nvSpPr>
          <p:cNvPr id="76" name="object 76"/>
          <p:cNvSpPr txBox="1"/>
          <p:nvPr/>
        </p:nvSpPr>
        <p:spPr>
          <a:xfrm>
            <a:off x="4879821" y="4670457"/>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77" name="object 77"/>
          <p:cNvSpPr txBox="1"/>
          <p:nvPr/>
        </p:nvSpPr>
        <p:spPr>
          <a:xfrm>
            <a:off x="5892748" y="4537107"/>
            <a:ext cx="438784" cy="429259"/>
          </a:xfrm>
          <a:prstGeom prst="rect">
            <a:avLst/>
          </a:prstGeom>
        </p:spPr>
        <p:txBody>
          <a:bodyPr vert="horz" wrap="square" lIns="0" tIns="20320" rIns="0" bIns="0" rtlCol="0">
            <a:spAutoFit/>
          </a:bodyPr>
          <a:lstStyle/>
          <a:p>
            <a:pPr marL="12700" marR="5080" indent="152400">
              <a:lnSpc>
                <a:spcPts val="1050"/>
              </a:lnSpc>
              <a:spcBef>
                <a:spcPts val="160"/>
              </a:spcBef>
            </a:pPr>
            <a:r>
              <a:rPr sz="900" dirty="0">
                <a:latin typeface="Arial"/>
                <a:cs typeface="Arial"/>
              </a:rPr>
              <a:t>Fried  Chicken</a:t>
            </a:r>
            <a:endParaRPr sz="900">
              <a:latin typeface="Arial"/>
              <a:cs typeface="Arial"/>
            </a:endParaRPr>
          </a:p>
          <a:p>
            <a:pPr marL="184150">
              <a:lnSpc>
                <a:spcPts val="1019"/>
              </a:lnSpc>
            </a:pPr>
            <a:r>
              <a:rPr sz="900" dirty="0">
                <a:latin typeface="Arial"/>
                <a:cs typeface="Arial"/>
              </a:rPr>
              <a:t>Joint</a:t>
            </a:r>
            <a:endParaRPr sz="900">
              <a:latin typeface="Arial"/>
              <a:cs typeface="Arial"/>
            </a:endParaRPr>
          </a:p>
        </p:txBody>
      </p:sp>
      <p:sp>
        <p:nvSpPr>
          <p:cNvPr id="78" name="object 78"/>
          <p:cNvSpPr txBox="1"/>
          <p:nvPr/>
        </p:nvSpPr>
        <p:spPr>
          <a:xfrm>
            <a:off x="6721423" y="4603782"/>
            <a:ext cx="343535" cy="295910"/>
          </a:xfrm>
          <a:prstGeom prst="rect">
            <a:avLst/>
          </a:prstGeom>
        </p:spPr>
        <p:txBody>
          <a:bodyPr vert="horz" wrap="square" lIns="0" tIns="20320" rIns="0" bIns="0" rtlCol="0">
            <a:spAutoFit/>
          </a:bodyPr>
          <a:lstStyle/>
          <a:p>
            <a:pPr marL="57150" marR="5080" indent="-45085">
              <a:lnSpc>
                <a:spcPts val="1050"/>
              </a:lnSpc>
              <a:spcBef>
                <a:spcPts val="160"/>
              </a:spcBef>
            </a:pPr>
            <a:r>
              <a:rPr sz="900" dirty="0">
                <a:latin typeface="Arial"/>
                <a:cs typeface="Arial"/>
              </a:rPr>
              <a:t>Liquor  Store</a:t>
            </a:r>
            <a:endParaRPr sz="900">
              <a:latin typeface="Arial"/>
              <a:cs typeface="Arial"/>
            </a:endParaRPr>
          </a:p>
        </p:txBody>
      </p:sp>
      <p:sp>
        <p:nvSpPr>
          <p:cNvPr id="79" name="object 79"/>
          <p:cNvSpPr txBox="1"/>
          <p:nvPr/>
        </p:nvSpPr>
        <p:spPr>
          <a:xfrm>
            <a:off x="1520774" y="5184807"/>
            <a:ext cx="15303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Arial"/>
                <a:cs typeface="Arial"/>
              </a:rPr>
              <a:t>44</a:t>
            </a:r>
            <a:endParaRPr sz="900">
              <a:latin typeface="Arial"/>
              <a:cs typeface="Arial"/>
            </a:endParaRPr>
          </a:p>
        </p:txBody>
      </p:sp>
      <p:sp>
        <p:nvSpPr>
          <p:cNvPr id="80" name="object 80"/>
          <p:cNvSpPr txBox="1"/>
          <p:nvPr/>
        </p:nvSpPr>
        <p:spPr>
          <a:xfrm>
            <a:off x="2041226" y="5184807"/>
            <a:ext cx="5276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Edenwald</a:t>
            </a:r>
            <a:endParaRPr sz="900">
              <a:latin typeface="Arial"/>
              <a:cs typeface="Arial"/>
            </a:endParaRPr>
          </a:p>
        </p:txBody>
      </p:sp>
      <p:sp>
        <p:nvSpPr>
          <p:cNvPr id="81" name="object 81"/>
          <p:cNvSpPr txBox="1"/>
          <p:nvPr/>
        </p:nvSpPr>
        <p:spPr>
          <a:xfrm>
            <a:off x="2666602" y="5051457"/>
            <a:ext cx="673735" cy="429259"/>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Construction</a:t>
            </a:r>
            <a:endParaRPr sz="900">
              <a:latin typeface="Arial"/>
              <a:cs typeface="Arial"/>
            </a:endParaRPr>
          </a:p>
          <a:p>
            <a:pPr marL="12700" marR="5080" indent="571500" algn="r">
              <a:lnSpc>
                <a:spcPts val="1050"/>
              </a:lnSpc>
              <a:spcBef>
                <a:spcPts val="45"/>
              </a:spcBef>
            </a:pPr>
            <a:r>
              <a:rPr sz="900" dirty="0">
                <a:latin typeface="Arial"/>
                <a:cs typeface="Arial"/>
              </a:rPr>
              <a:t>&amp;  Landscaping</a:t>
            </a:r>
            <a:endParaRPr sz="900">
              <a:latin typeface="Arial"/>
              <a:cs typeface="Arial"/>
            </a:endParaRPr>
          </a:p>
        </p:txBody>
      </p:sp>
      <p:sp>
        <p:nvSpPr>
          <p:cNvPr id="82" name="object 82"/>
          <p:cNvSpPr txBox="1"/>
          <p:nvPr/>
        </p:nvSpPr>
        <p:spPr>
          <a:xfrm>
            <a:off x="3641723" y="5118132"/>
            <a:ext cx="375285" cy="295910"/>
          </a:xfrm>
          <a:prstGeom prst="rect">
            <a:avLst/>
          </a:prstGeom>
        </p:spPr>
        <p:txBody>
          <a:bodyPr vert="horz" wrap="square" lIns="0" tIns="20320" rIns="0" bIns="0" rtlCol="0">
            <a:spAutoFit/>
          </a:bodyPr>
          <a:lstStyle/>
          <a:p>
            <a:pPr marL="12700" marR="5080" indent="133350">
              <a:lnSpc>
                <a:spcPts val="1050"/>
              </a:lnSpc>
              <a:spcBef>
                <a:spcPts val="160"/>
              </a:spcBef>
            </a:pPr>
            <a:r>
              <a:rPr sz="900" dirty="0">
                <a:latin typeface="Arial"/>
                <a:cs typeface="Arial"/>
              </a:rPr>
              <a:t>Fish  Market</a:t>
            </a:r>
            <a:endParaRPr sz="900">
              <a:latin typeface="Arial"/>
              <a:cs typeface="Arial"/>
            </a:endParaRPr>
          </a:p>
        </p:txBody>
      </p:sp>
      <p:sp>
        <p:nvSpPr>
          <p:cNvPr id="83" name="object 83"/>
          <p:cNvSpPr txBox="1"/>
          <p:nvPr/>
        </p:nvSpPr>
        <p:spPr>
          <a:xfrm>
            <a:off x="4108296" y="5184807"/>
            <a:ext cx="68008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Supermarket</a:t>
            </a:r>
            <a:endParaRPr sz="900">
              <a:latin typeface="Arial"/>
              <a:cs typeface="Arial"/>
            </a:endParaRPr>
          </a:p>
        </p:txBody>
      </p:sp>
      <p:sp>
        <p:nvSpPr>
          <p:cNvPr id="84" name="object 84"/>
          <p:cNvSpPr txBox="1"/>
          <p:nvPr/>
        </p:nvSpPr>
        <p:spPr>
          <a:xfrm>
            <a:off x="4936971" y="5184807"/>
            <a:ext cx="6229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Gas</a:t>
            </a:r>
            <a:r>
              <a:rPr sz="900" spc="-75" dirty="0">
                <a:latin typeface="Arial"/>
                <a:cs typeface="Arial"/>
              </a:rPr>
              <a:t> </a:t>
            </a:r>
            <a:r>
              <a:rPr sz="900" dirty="0">
                <a:latin typeface="Arial"/>
                <a:cs typeface="Arial"/>
              </a:rPr>
              <a:t>Station</a:t>
            </a:r>
            <a:endParaRPr sz="900">
              <a:latin typeface="Arial"/>
              <a:cs typeface="Arial"/>
            </a:endParaRPr>
          </a:p>
        </p:txBody>
      </p:sp>
      <p:sp>
        <p:nvSpPr>
          <p:cNvPr id="85" name="object 85"/>
          <p:cNvSpPr txBox="1"/>
          <p:nvPr/>
        </p:nvSpPr>
        <p:spPr>
          <a:xfrm>
            <a:off x="5899148" y="5118132"/>
            <a:ext cx="432434"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Grocery</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
        <p:nvSpPr>
          <p:cNvPr id="86" name="object 86"/>
          <p:cNvSpPr txBox="1"/>
          <p:nvPr/>
        </p:nvSpPr>
        <p:spPr>
          <a:xfrm>
            <a:off x="6441921" y="5118132"/>
            <a:ext cx="622935" cy="295910"/>
          </a:xfrm>
          <a:prstGeom prst="rect">
            <a:avLst/>
          </a:prstGeom>
        </p:spPr>
        <p:txBody>
          <a:bodyPr vert="horz" wrap="square" lIns="0" tIns="12700" rIns="0" bIns="0" rtlCol="0">
            <a:spAutoFit/>
          </a:bodyPr>
          <a:lstStyle/>
          <a:p>
            <a:pPr marR="5080" algn="r">
              <a:lnSpc>
                <a:spcPts val="1065"/>
              </a:lnSpc>
              <a:spcBef>
                <a:spcPts val="100"/>
              </a:spcBef>
            </a:pPr>
            <a:r>
              <a:rPr sz="900" dirty="0">
                <a:latin typeface="Arial"/>
                <a:cs typeface="Arial"/>
              </a:rPr>
              <a:t>Department</a:t>
            </a:r>
            <a:endParaRPr sz="900">
              <a:latin typeface="Arial"/>
              <a:cs typeface="Arial"/>
            </a:endParaRPr>
          </a:p>
          <a:p>
            <a:pPr marR="5080" algn="r">
              <a:lnSpc>
                <a:spcPts val="1065"/>
              </a:lnSpc>
            </a:pPr>
            <a:r>
              <a:rPr sz="900" dirty="0">
                <a:latin typeface="Arial"/>
                <a:cs typeface="Arial"/>
              </a:rPr>
              <a:t>Store</a:t>
            </a:r>
            <a:endParaRPr sz="900">
              <a:latin typeface="Arial"/>
              <a:cs typeface="Aria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542229" y="680052"/>
            <a:ext cx="6593840" cy="150939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Observations</a:t>
            </a:r>
            <a:endParaRPr sz="1950">
              <a:latin typeface="Arial"/>
              <a:cs typeface="Arial"/>
            </a:endParaRPr>
          </a:p>
          <a:p>
            <a:pPr marL="12700" marR="123825">
              <a:lnSpc>
                <a:spcPct val="119000"/>
              </a:lnSpc>
              <a:spcBef>
                <a:spcPts val="795"/>
              </a:spcBef>
            </a:pPr>
            <a:r>
              <a:rPr sz="1050" dirty="0">
                <a:latin typeface="Arial"/>
                <a:cs typeface="Arial"/>
              </a:rPr>
              <a:t>I guess it's not a surprise that these districts are all very centrally located in Newyork </a:t>
            </a:r>
            <a:r>
              <a:rPr sz="1050" spc="-20" dirty="0">
                <a:latin typeface="Arial"/>
                <a:cs typeface="Arial"/>
              </a:rPr>
              <a:t>City. </a:t>
            </a:r>
            <a:r>
              <a:rPr sz="1050" dirty="0">
                <a:latin typeface="Arial"/>
                <a:cs typeface="Arial"/>
              </a:rPr>
              <a:t>Locations fitting</a:t>
            </a:r>
            <a:r>
              <a:rPr sz="1050" spc="-60" dirty="0">
                <a:latin typeface="Arial"/>
                <a:cs typeface="Arial"/>
              </a:rPr>
              <a:t> </a:t>
            </a:r>
            <a:r>
              <a:rPr sz="1050" dirty="0">
                <a:latin typeface="Arial"/>
                <a:cs typeface="Arial"/>
              </a:rPr>
              <a:t>the  criteria for popular venues would normally be in central locations in many cities of the</a:t>
            </a:r>
            <a:r>
              <a:rPr sz="1050" spc="-35" dirty="0">
                <a:latin typeface="Arial"/>
                <a:cs typeface="Arial"/>
              </a:rPr>
              <a:t> </a:t>
            </a:r>
            <a:r>
              <a:rPr sz="1050" dirty="0">
                <a:latin typeface="Arial"/>
                <a:cs typeface="Arial"/>
              </a:rPr>
              <a:t>world.</a:t>
            </a:r>
            <a:endParaRPr sz="1050">
              <a:latin typeface="Arial"/>
              <a:cs typeface="Arial"/>
            </a:endParaRPr>
          </a:p>
          <a:p>
            <a:pPr>
              <a:lnSpc>
                <a:spcPct val="100000"/>
              </a:lnSpc>
              <a:spcBef>
                <a:spcPts val="15"/>
              </a:spcBef>
            </a:pPr>
            <a:endParaRPr sz="900">
              <a:latin typeface="Arial"/>
              <a:cs typeface="Arial"/>
            </a:endParaRPr>
          </a:p>
          <a:p>
            <a:pPr marL="12700" marR="5080">
              <a:lnSpc>
                <a:spcPct val="119000"/>
              </a:lnSpc>
            </a:pPr>
            <a:r>
              <a:rPr sz="1050" dirty="0">
                <a:latin typeface="Arial"/>
                <a:cs typeface="Arial"/>
              </a:rPr>
              <a:t>From this visualisation it is clear that on a practical level, with no data to base decisions on, the circle of all the  neighborhood is very large, and researching and then visiting them all would be a daunting and time</a:t>
            </a:r>
            <a:r>
              <a:rPr sz="1050" spc="-100" dirty="0">
                <a:latin typeface="Arial"/>
                <a:cs typeface="Arial"/>
              </a:rPr>
              <a:t> </a:t>
            </a:r>
            <a:r>
              <a:rPr sz="1050" dirty="0">
                <a:latin typeface="Arial"/>
                <a:cs typeface="Arial"/>
              </a:rPr>
              <a:t>consuming  task. </a:t>
            </a:r>
            <a:r>
              <a:rPr sz="1050" spc="-10" dirty="0">
                <a:latin typeface="Arial"/>
                <a:cs typeface="Arial"/>
              </a:rPr>
              <a:t>We </a:t>
            </a:r>
            <a:r>
              <a:rPr sz="1050" dirty="0">
                <a:latin typeface="Arial"/>
                <a:cs typeface="Arial"/>
              </a:rPr>
              <a:t>have narrowed the search area down significantly to get the</a:t>
            </a:r>
            <a:r>
              <a:rPr sz="1050" spc="-10" dirty="0">
                <a:latin typeface="Arial"/>
                <a:cs typeface="Arial"/>
              </a:rPr>
              <a:t> </a:t>
            </a:r>
            <a:r>
              <a:rPr sz="1050" dirty="0">
                <a:latin typeface="Arial"/>
                <a:cs typeface="Arial"/>
              </a:rPr>
              <a:t>result.</a:t>
            </a:r>
            <a:endParaRPr sz="1050">
              <a:latin typeface="Arial"/>
              <a:cs typeface="Arial"/>
            </a:endParaRPr>
          </a:p>
        </p:txBody>
      </p:sp>
      <p:sp>
        <p:nvSpPr>
          <p:cNvPr id="5" name="object 5"/>
          <p:cNvSpPr txBox="1"/>
          <p:nvPr/>
        </p:nvSpPr>
        <p:spPr>
          <a:xfrm>
            <a:off x="542229" y="2756503"/>
            <a:ext cx="6526530" cy="137604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Inferences</a:t>
            </a:r>
            <a:endParaRPr sz="1950">
              <a:latin typeface="Arial"/>
              <a:cs typeface="Arial"/>
            </a:endParaRPr>
          </a:p>
          <a:p>
            <a:pPr marL="12700" marR="5080">
              <a:lnSpc>
                <a:spcPct val="119000"/>
              </a:lnSpc>
              <a:spcBef>
                <a:spcPts val="795"/>
              </a:spcBef>
            </a:pPr>
            <a:r>
              <a:rPr sz="1050" spc="-10" dirty="0">
                <a:latin typeface="Arial"/>
                <a:cs typeface="Arial"/>
              </a:rPr>
              <a:t>We </a:t>
            </a:r>
            <a:r>
              <a:rPr sz="1050" dirty="0">
                <a:latin typeface="Arial"/>
                <a:cs typeface="Arial"/>
              </a:rPr>
              <a:t>have made inferences from the data in making the location recommendations, but that is exactly the point.  There is no right or wrong answer or conclusion for the task at hand. The job of data analysis here is to steer</a:t>
            </a:r>
            <a:r>
              <a:rPr sz="1050" spc="-100" dirty="0">
                <a:latin typeface="Arial"/>
                <a:cs typeface="Arial"/>
              </a:rPr>
              <a:t> </a:t>
            </a:r>
            <a:r>
              <a:rPr sz="1050" dirty="0">
                <a:latin typeface="Arial"/>
                <a:cs typeface="Arial"/>
              </a:rPr>
              <a:t>a  course for the location selection of new stores (i) to meet the criteria of being in neighbourhoods that are lively  with abundant leisure venues, and (ii) to narrow the search down to just a few of the main areas that are best  suited to match the</a:t>
            </a:r>
            <a:r>
              <a:rPr sz="1050" spc="-5" dirty="0">
                <a:latin typeface="Arial"/>
                <a:cs typeface="Arial"/>
              </a:rPr>
              <a:t> </a:t>
            </a:r>
            <a:r>
              <a:rPr sz="1050" dirty="0">
                <a:latin typeface="Arial"/>
                <a:cs typeface="Arial"/>
              </a:rPr>
              <a:t>criteria.</a:t>
            </a:r>
            <a:endParaRPr sz="1050">
              <a:latin typeface="Arial"/>
              <a:cs typeface="Arial"/>
            </a:endParaRPr>
          </a:p>
        </p:txBody>
      </p:sp>
      <p:sp>
        <p:nvSpPr>
          <p:cNvPr id="6" name="object 6"/>
          <p:cNvSpPr txBox="1"/>
          <p:nvPr/>
        </p:nvSpPr>
        <p:spPr>
          <a:xfrm>
            <a:off x="542229" y="4575778"/>
            <a:ext cx="6627495" cy="2680970"/>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Conclusions</a:t>
            </a:r>
            <a:endParaRPr sz="1950">
              <a:latin typeface="Arial"/>
              <a:cs typeface="Arial"/>
            </a:endParaRPr>
          </a:p>
          <a:p>
            <a:pPr marL="12700" marR="5080">
              <a:lnSpc>
                <a:spcPct val="119000"/>
              </a:lnSpc>
              <a:spcBef>
                <a:spcPts val="795"/>
              </a:spcBef>
            </a:pPr>
            <a:r>
              <a:rPr sz="1050" dirty="0">
                <a:latin typeface="Arial"/>
                <a:cs typeface="Arial"/>
              </a:rPr>
              <a:t>There are many ways this analysis could have been performed based on </a:t>
            </a:r>
            <a:r>
              <a:rPr sz="1050" spc="-5" dirty="0">
                <a:latin typeface="Arial"/>
                <a:cs typeface="Arial"/>
              </a:rPr>
              <a:t>different </a:t>
            </a:r>
            <a:r>
              <a:rPr sz="1050" dirty="0">
                <a:latin typeface="Arial"/>
                <a:cs typeface="Arial"/>
              </a:rPr>
              <a:t>methodolgy and perhaps  </a:t>
            </a:r>
            <a:r>
              <a:rPr sz="1050" spc="-5" dirty="0">
                <a:latin typeface="Arial"/>
                <a:cs typeface="Arial"/>
              </a:rPr>
              <a:t>different </a:t>
            </a:r>
            <a:r>
              <a:rPr sz="1050" dirty="0">
                <a:latin typeface="Arial"/>
                <a:cs typeface="Arial"/>
              </a:rPr>
              <a:t>data sources. The method selected is a straight forward way to narrow down the options, not  complicating what is actually simple in many ways – meeting the the critera for the surrounding venues. The  analysis and results are not an end point, but rather a starting point that will guide the next part of the process</a:t>
            </a:r>
            <a:r>
              <a:rPr sz="1050" spc="-100" dirty="0">
                <a:latin typeface="Arial"/>
                <a:cs typeface="Arial"/>
              </a:rPr>
              <a:t> </a:t>
            </a:r>
            <a:r>
              <a:rPr sz="1050" dirty="0">
                <a:latin typeface="Arial"/>
                <a:cs typeface="Arial"/>
              </a:rPr>
              <a:t>to  find specific store locations. The next part will involve domain knowledge of the </a:t>
            </a:r>
            <a:r>
              <a:rPr sz="1050" spc="-10" dirty="0">
                <a:latin typeface="Arial"/>
                <a:cs typeface="Arial"/>
              </a:rPr>
              <a:t>industry, </a:t>
            </a:r>
            <a:r>
              <a:rPr sz="1050" dirty="0">
                <a:latin typeface="Arial"/>
                <a:cs typeface="Arial"/>
              </a:rPr>
              <a:t>and perhaps, of the</a:t>
            </a:r>
            <a:r>
              <a:rPr sz="1050" spc="-80" dirty="0">
                <a:latin typeface="Arial"/>
                <a:cs typeface="Arial"/>
              </a:rPr>
              <a:t> </a:t>
            </a:r>
            <a:r>
              <a:rPr sz="1050" dirty="0">
                <a:latin typeface="Arial"/>
                <a:cs typeface="Arial"/>
              </a:rPr>
              <a:t>city  itself. But the data analysis and resulting recommendations have greatly narrowed down the best neighborhood  options based on data and what we can infer from</a:t>
            </a:r>
            <a:r>
              <a:rPr sz="1050" spc="-10" dirty="0">
                <a:latin typeface="Arial"/>
                <a:cs typeface="Arial"/>
              </a:rPr>
              <a:t> </a:t>
            </a:r>
            <a:r>
              <a:rPr sz="1050" dirty="0">
                <a:latin typeface="Arial"/>
                <a:cs typeface="Arial"/>
              </a:rPr>
              <a:t>it.</a:t>
            </a:r>
            <a:endParaRPr sz="1050">
              <a:latin typeface="Arial"/>
              <a:cs typeface="Arial"/>
            </a:endParaRPr>
          </a:p>
          <a:p>
            <a:pPr>
              <a:lnSpc>
                <a:spcPct val="100000"/>
              </a:lnSpc>
              <a:spcBef>
                <a:spcPts val="15"/>
              </a:spcBef>
            </a:pPr>
            <a:endParaRPr sz="900">
              <a:latin typeface="Arial"/>
              <a:cs typeface="Arial"/>
            </a:endParaRPr>
          </a:p>
          <a:p>
            <a:pPr marL="12700" marR="140335">
              <a:lnSpc>
                <a:spcPct val="119000"/>
              </a:lnSpc>
            </a:pPr>
            <a:r>
              <a:rPr sz="1050" dirty="0">
                <a:latin typeface="Arial"/>
                <a:cs typeface="Arial"/>
              </a:rPr>
              <a:t>With Data science </a:t>
            </a:r>
            <a:r>
              <a:rPr sz="1050" spc="-10" dirty="0">
                <a:latin typeface="Arial"/>
                <a:cs typeface="Arial"/>
              </a:rPr>
              <a:t>methodology, </a:t>
            </a:r>
            <a:r>
              <a:rPr sz="1050" dirty="0">
                <a:latin typeface="Arial"/>
                <a:cs typeface="Arial"/>
              </a:rPr>
              <a:t>we can narrow down to best option for starting a cafe based on </a:t>
            </a:r>
            <a:r>
              <a:rPr sz="1050" spc="-5" dirty="0">
                <a:latin typeface="Arial"/>
                <a:cs typeface="Arial"/>
              </a:rPr>
              <a:t>different</a:t>
            </a:r>
            <a:r>
              <a:rPr sz="1050" spc="-25" dirty="0">
                <a:latin typeface="Arial"/>
                <a:cs typeface="Arial"/>
              </a:rPr>
              <a:t> </a:t>
            </a:r>
            <a:r>
              <a:rPr sz="1050" dirty="0">
                <a:latin typeface="Arial"/>
                <a:cs typeface="Arial"/>
              </a:rPr>
              <a:t>data  points and provide better startup</a:t>
            </a:r>
            <a:r>
              <a:rPr sz="1050" spc="-5" dirty="0">
                <a:latin typeface="Arial"/>
                <a:cs typeface="Arial"/>
              </a:rPr>
              <a:t> </a:t>
            </a:r>
            <a:r>
              <a:rPr sz="1050" spc="-10" dirty="0">
                <a:latin typeface="Arial"/>
                <a:cs typeface="Arial"/>
              </a:rPr>
              <a:t>strategy.</a:t>
            </a:r>
            <a:endParaRPr sz="1050">
              <a:latin typeface="Arial"/>
              <a:cs typeface="Arial"/>
            </a:endParaRPr>
          </a:p>
          <a:p>
            <a:pPr>
              <a:lnSpc>
                <a:spcPct val="100000"/>
              </a:lnSpc>
            </a:pPr>
            <a:endParaRPr sz="1100">
              <a:latin typeface="Arial"/>
              <a:cs typeface="Arial"/>
            </a:endParaRPr>
          </a:p>
          <a:p>
            <a:pPr marL="307975">
              <a:lnSpc>
                <a:spcPct val="100000"/>
              </a:lnSpc>
              <a:spcBef>
                <a:spcPts val="700"/>
              </a:spcBef>
            </a:pPr>
            <a:r>
              <a:rPr sz="1050" spc="135" dirty="0">
                <a:solidFill>
                  <a:srgbClr val="2F3F9E"/>
                </a:solidFill>
                <a:latin typeface="Arial"/>
                <a:cs typeface="Arial"/>
              </a:rPr>
              <a:t>In </a:t>
            </a:r>
            <a:r>
              <a:rPr sz="1050" spc="285" dirty="0">
                <a:solidFill>
                  <a:srgbClr val="2F3F9E"/>
                </a:solidFill>
                <a:latin typeface="Arial"/>
                <a:cs typeface="Arial"/>
              </a:rPr>
              <a:t>[</a:t>
            </a:r>
            <a:r>
              <a:rPr sz="1050" spc="425" dirty="0">
                <a:solidFill>
                  <a:srgbClr val="2F3F9E"/>
                </a:solidFill>
                <a:latin typeface="Arial"/>
                <a:cs typeface="Arial"/>
              </a:rPr>
              <a:t> </a:t>
            </a:r>
            <a:r>
              <a:rPr sz="1050" spc="285" dirty="0">
                <a:solidFill>
                  <a:srgbClr val="2F3F9E"/>
                </a:solidFill>
                <a:latin typeface="Arial"/>
                <a:cs typeface="Arial"/>
              </a:rPr>
              <a:t>]:</a:t>
            </a:r>
            <a:endParaRPr sz="1050">
              <a:latin typeface="Arial"/>
              <a:cs typeface="Arial"/>
            </a:endParaRPr>
          </a:p>
        </p:txBody>
      </p:sp>
      <p:sp>
        <p:nvSpPr>
          <p:cNvPr id="7" name="object 7"/>
          <p:cNvSpPr/>
          <p:nvPr/>
        </p:nvSpPr>
        <p:spPr>
          <a:xfrm>
            <a:off x="1420811" y="7045832"/>
            <a:ext cx="5857875" cy="276225"/>
          </a:xfrm>
          <a:custGeom>
            <a:avLst/>
            <a:gdLst/>
            <a:ahLst/>
            <a:cxnLst/>
            <a:rect l="l" t="t" r="r" b="b"/>
            <a:pathLst>
              <a:path w="5857875" h="276225">
                <a:moveTo>
                  <a:pt x="0" y="257175"/>
                </a:moveTo>
                <a:lnTo>
                  <a:pt x="0" y="9525"/>
                </a:lnTo>
                <a:lnTo>
                  <a:pt x="361" y="9525"/>
                </a:lnTo>
                <a:lnTo>
                  <a:pt x="1085" y="0"/>
                </a:lnTo>
                <a:lnTo>
                  <a:pt x="5856789" y="0"/>
                </a:lnTo>
                <a:lnTo>
                  <a:pt x="5857513" y="9525"/>
                </a:lnTo>
                <a:lnTo>
                  <a:pt x="5857875" y="9525"/>
                </a:lnTo>
                <a:lnTo>
                  <a:pt x="5857875" y="257175"/>
                </a:lnTo>
                <a:lnTo>
                  <a:pt x="5857513" y="257175"/>
                </a:lnTo>
                <a:lnTo>
                  <a:pt x="5856789" y="266700"/>
                </a:lnTo>
                <a:lnTo>
                  <a:pt x="5845482" y="266700"/>
                </a:lnTo>
                <a:lnTo>
                  <a:pt x="5843587" y="276225"/>
                </a:lnTo>
                <a:lnTo>
                  <a:pt x="14287" y="276225"/>
                </a:lnTo>
                <a:lnTo>
                  <a:pt x="12392" y="266700"/>
                </a:lnTo>
                <a:lnTo>
                  <a:pt x="10572" y="266700"/>
                </a:lnTo>
                <a:lnTo>
                  <a:pt x="1085" y="266700"/>
                </a:lnTo>
                <a:lnTo>
                  <a:pt x="361" y="257175"/>
                </a:lnTo>
                <a:lnTo>
                  <a:pt x="0" y="257175"/>
                </a:lnTo>
                <a:close/>
              </a:path>
            </a:pathLst>
          </a:custGeom>
          <a:ln w="9525">
            <a:solidFill>
              <a:srgbClr val="CFCFCF"/>
            </a:solidFill>
          </a:ln>
        </p:spPr>
        <p:txBody>
          <a:bodyPr wrap="square" lIns="0" tIns="0" rIns="0" bIns="0" rtlCol="0"/>
          <a:lstStyle/>
          <a:p>
            <a:endParaRPr/>
          </a:p>
        </p:txBody>
      </p:sp>
      <p:sp>
        <p:nvSpPr>
          <p:cNvPr id="8" name="object 8"/>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a:t>
            </a:r>
            <a:r>
              <a:rPr spc="20" dirty="0"/>
              <a:t> </a:t>
            </a:r>
            <a:fld id="{81D60167-4931-47E6-BA6A-407CBD079E47}" type="slidenum">
              <a:rPr spc="-5" dirty="0"/>
              <a:t>129</a:t>
            </a:fld>
            <a:r>
              <a:rPr spc="-5" dirty="0"/>
              <a:t>/129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087"/>
            <a:ext cx="413131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'coordinates': </a:t>
            </a:r>
            <a:r>
              <a:rPr sz="1050" spc="45" dirty="0">
                <a:latin typeface="Arial"/>
                <a:cs typeface="Arial"/>
              </a:rPr>
              <a:t>[-73.91609987487575,</a:t>
            </a:r>
            <a:r>
              <a:rPr sz="1050" spc="40" dirty="0">
                <a:latin typeface="Arial"/>
                <a:cs typeface="Arial"/>
              </a:rPr>
              <a:t> </a:t>
            </a:r>
            <a:r>
              <a:rPr sz="1050" spc="45" dirty="0">
                <a:latin typeface="Arial"/>
                <a:cs typeface="Arial"/>
              </a:rPr>
              <a:t>40.80623874935177]},</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158750">
              <a:lnSpc>
                <a:spcPct val="100000"/>
              </a:lnSpc>
              <a:spcBef>
                <a:spcPts val="100"/>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[-73.88735617532338,</a:t>
            </a:r>
            <a:endParaRPr sz="1050">
              <a:latin typeface="Arial"/>
              <a:cs typeface="Arial"/>
            </a:endParaRPr>
          </a:p>
          <a:p>
            <a:pPr marL="232410">
              <a:lnSpc>
                <a:spcPct val="100000"/>
              </a:lnSpc>
              <a:spcBef>
                <a:spcPts val="15"/>
              </a:spcBef>
            </a:pPr>
            <a:r>
              <a:rPr sz="1050" spc="25" dirty="0">
                <a:latin typeface="Arial"/>
                <a:cs typeface="Arial"/>
              </a:rPr>
              <a:t>40.84269615786053,</a:t>
            </a:r>
            <a:endParaRPr sz="1050">
              <a:latin typeface="Arial"/>
              <a:cs typeface="Arial"/>
            </a:endParaRPr>
          </a:p>
          <a:p>
            <a:pPr marL="232410">
              <a:lnSpc>
                <a:spcPct val="100000"/>
              </a:lnSpc>
              <a:spcBef>
                <a:spcPts val="15"/>
              </a:spcBef>
            </a:pPr>
            <a:r>
              <a:rPr sz="1050" spc="35" dirty="0">
                <a:latin typeface="Arial"/>
                <a:cs typeface="Arial"/>
              </a:rPr>
              <a:t>-73.88735617532338,</a:t>
            </a:r>
            <a:endParaRPr sz="1050">
              <a:latin typeface="Arial"/>
              <a:cs typeface="Arial"/>
            </a:endParaRPr>
          </a:p>
          <a:p>
            <a:pPr marL="232410">
              <a:lnSpc>
                <a:spcPct val="100000"/>
              </a:lnSpc>
              <a:spcBef>
                <a:spcPts val="15"/>
              </a:spcBef>
            </a:pPr>
            <a:r>
              <a:rPr sz="1050" spc="55" dirty="0">
                <a:latin typeface="Arial"/>
                <a:cs typeface="Arial"/>
              </a:rPr>
              <a:t>40.84269615786053]}},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'nyu_2451_34572.19',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[-73.87774474910545,</a:t>
            </a:r>
            <a:r>
              <a:rPr sz="1050" spc="25" dirty="0">
                <a:latin typeface="Arial"/>
                <a:cs typeface="Arial"/>
              </a:rPr>
              <a:t> </a:t>
            </a:r>
            <a:r>
              <a:rPr sz="1050" spc="45" dirty="0">
                <a:latin typeface="Arial"/>
                <a:cs typeface="Arial"/>
              </a:rPr>
              <a:t>40.83947505672653]},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'West </a:t>
            </a:r>
            <a:r>
              <a:rPr sz="1050" spc="80" dirty="0">
                <a:latin typeface="Arial"/>
                <a:cs typeface="Arial"/>
              </a:rPr>
              <a:t>Farms',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135" dirty="0">
                <a:latin typeface="Arial"/>
                <a:cs typeface="Arial"/>
              </a:rPr>
              <a:t>'West',  </a:t>
            </a:r>
            <a:r>
              <a:rPr sz="1050" spc="140" dirty="0">
                <a:latin typeface="Arial"/>
                <a:cs typeface="Arial"/>
              </a:rPr>
              <a:t>'annoline2': </a:t>
            </a:r>
            <a:r>
              <a:rPr sz="1050" spc="114" dirty="0">
                <a:latin typeface="Arial"/>
                <a:cs typeface="Arial"/>
              </a:rPr>
              <a:t>'Farms',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[-73.87774474910545,</a:t>
            </a:r>
            <a:endParaRPr sz="1050">
              <a:latin typeface="Arial"/>
              <a:cs typeface="Arial"/>
            </a:endParaRPr>
          </a:p>
          <a:p>
            <a:pPr marL="232410">
              <a:lnSpc>
                <a:spcPct val="100000"/>
              </a:lnSpc>
              <a:spcBef>
                <a:spcPts val="15"/>
              </a:spcBef>
            </a:pPr>
            <a:r>
              <a:rPr sz="1050" spc="25" dirty="0">
                <a:latin typeface="Arial"/>
                <a:cs typeface="Arial"/>
              </a:rPr>
              <a:t>40.83947505672653,</a:t>
            </a:r>
            <a:endParaRPr sz="1050">
              <a:latin typeface="Arial"/>
              <a:cs typeface="Arial"/>
            </a:endParaRPr>
          </a:p>
          <a:p>
            <a:pPr marL="232410">
              <a:lnSpc>
                <a:spcPct val="100000"/>
              </a:lnSpc>
              <a:spcBef>
                <a:spcPts val="15"/>
              </a:spcBef>
            </a:pPr>
            <a:r>
              <a:rPr sz="1050" spc="35" dirty="0">
                <a:latin typeface="Arial"/>
                <a:cs typeface="Arial"/>
              </a:rPr>
              <a:t>-73.87774474910545,</a:t>
            </a:r>
            <a:endParaRPr sz="1050">
              <a:latin typeface="Arial"/>
              <a:cs typeface="Arial"/>
            </a:endParaRPr>
          </a:p>
          <a:p>
            <a:pPr marL="232410">
              <a:lnSpc>
                <a:spcPct val="100000"/>
              </a:lnSpc>
              <a:spcBef>
                <a:spcPts val="15"/>
              </a:spcBef>
            </a:pPr>
            <a:r>
              <a:rPr sz="1050" spc="55" dirty="0">
                <a:latin typeface="Arial"/>
                <a:cs typeface="Arial"/>
              </a:rPr>
              <a:t>40.83947505672653]}},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[-73.9261020935813,</a:t>
            </a:r>
            <a:r>
              <a:rPr sz="1050" spc="55" dirty="0">
                <a:latin typeface="Arial"/>
                <a:cs typeface="Arial"/>
              </a:rPr>
              <a:t> </a:t>
            </a:r>
            <a:r>
              <a:rPr sz="1050" spc="45" dirty="0">
                <a:latin typeface="Arial"/>
                <a:cs typeface="Arial"/>
              </a:rPr>
              <a:t>40.836623010706056]},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tabLst>
                <a:tab pos="2285365" algn="l"/>
              </a:tabLst>
            </a:pPr>
            <a:r>
              <a:rPr sz="1050" spc="160" dirty="0">
                <a:latin typeface="Arial"/>
                <a:cs typeface="Arial"/>
              </a:rPr>
              <a:t>'properties': </a:t>
            </a:r>
            <a:r>
              <a:rPr sz="1050" spc="-10" dirty="0">
                <a:latin typeface="Arial"/>
                <a:cs typeface="Arial"/>
              </a:rPr>
              <a:t> </a:t>
            </a:r>
            <a:r>
              <a:rPr sz="1050" spc="114" dirty="0">
                <a:latin typeface="Arial"/>
                <a:cs typeface="Arial"/>
              </a:rPr>
              <a:t>{'name':</a:t>
            </a:r>
            <a:r>
              <a:rPr sz="1050" dirty="0">
                <a:latin typeface="Arial"/>
                <a:cs typeface="Arial"/>
              </a:rPr>
              <a:t> </a:t>
            </a:r>
            <a:r>
              <a:rPr sz="1050" spc="-10" dirty="0">
                <a:latin typeface="Arial"/>
                <a:cs typeface="Arial"/>
              </a:rPr>
              <a:t> </a:t>
            </a:r>
            <a:r>
              <a:rPr sz="1050" spc="105" dirty="0">
                <a:latin typeface="Arial"/>
                <a:cs typeface="Arial"/>
              </a:rPr>
              <a:t>'High</a:t>
            </a:r>
            <a:r>
              <a:rPr sz="1050" dirty="0">
                <a:latin typeface="Arial"/>
                <a:cs typeface="Arial"/>
              </a:rPr>
              <a:t>	</a:t>
            </a:r>
            <a:r>
              <a:rPr sz="1050" spc="125" dirty="0">
                <a:latin typeface="Arial"/>
                <a:cs typeface="Arial"/>
              </a:rPr>
              <a:t>Bridge',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30" dirty="0">
                <a:latin typeface="Arial"/>
                <a:cs typeface="Arial"/>
              </a:rPr>
              <a:t>'Highbridge',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[-73.9261020935813,</a:t>
            </a:r>
            <a:endParaRPr sz="1050">
              <a:latin typeface="Arial"/>
              <a:cs typeface="Arial"/>
            </a:endParaRPr>
          </a:p>
          <a:p>
            <a:pPr marL="232410">
              <a:lnSpc>
                <a:spcPct val="100000"/>
              </a:lnSpc>
              <a:spcBef>
                <a:spcPts val="15"/>
              </a:spcBef>
            </a:pPr>
            <a:r>
              <a:rPr sz="1050" spc="20" dirty="0">
                <a:latin typeface="Arial"/>
                <a:cs typeface="Arial"/>
              </a:rPr>
              <a:t>40.836623010706056,</a:t>
            </a:r>
            <a:endParaRPr sz="1050">
              <a:latin typeface="Arial"/>
              <a:cs typeface="Arial"/>
            </a:endParaRPr>
          </a:p>
          <a:p>
            <a:pPr marL="232410">
              <a:lnSpc>
                <a:spcPct val="100000"/>
              </a:lnSpc>
              <a:spcBef>
                <a:spcPts val="15"/>
              </a:spcBef>
            </a:pPr>
            <a:r>
              <a:rPr sz="1050" spc="35" dirty="0">
                <a:latin typeface="Arial"/>
                <a:cs typeface="Arial"/>
              </a:rPr>
              <a:t>-73.9261020935813,</a:t>
            </a:r>
            <a:endParaRPr sz="1050">
              <a:latin typeface="Arial"/>
              <a:cs typeface="Arial"/>
            </a:endParaRPr>
          </a:p>
          <a:p>
            <a:pPr marL="232410">
              <a:lnSpc>
                <a:spcPct val="100000"/>
              </a:lnSpc>
              <a:spcBef>
                <a:spcPts val="15"/>
              </a:spcBef>
            </a:pPr>
            <a:r>
              <a:rPr sz="1050" spc="50" dirty="0">
                <a:latin typeface="Arial"/>
                <a:cs typeface="Arial"/>
              </a:rPr>
              <a:t>40.836623010706056]}},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[-73.90942160757436,</a:t>
            </a:r>
            <a:r>
              <a:rPr sz="1050" spc="90" dirty="0">
                <a:latin typeface="Arial"/>
                <a:cs typeface="Arial"/>
              </a:rPr>
              <a:t> </a:t>
            </a:r>
            <a:r>
              <a:rPr sz="1050" spc="45" dirty="0">
                <a:latin typeface="Arial"/>
                <a:cs typeface="Arial"/>
              </a:rPr>
              <a:t>40.819754370594936]},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'Melrose',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30" dirty="0">
                <a:latin typeface="Arial"/>
                <a:cs typeface="Arial"/>
              </a:rPr>
              <a:t>'Melrose',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[-73.90942160757436,</a:t>
            </a:r>
            <a:endParaRPr sz="1050">
              <a:latin typeface="Arial"/>
              <a:cs typeface="Arial"/>
            </a:endParaRPr>
          </a:p>
          <a:p>
            <a:pPr marL="232410">
              <a:lnSpc>
                <a:spcPct val="100000"/>
              </a:lnSpc>
              <a:spcBef>
                <a:spcPts val="15"/>
              </a:spcBef>
            </a:pPr>
            <a:r>
              <a:rPr sz="1050" spc="20" dirty="0">
                <a:latin typeface="Arial"/>
                <a:cs typeface="Arial"/>
              </a:rPr>
              <a:t>40.819754370594936,</a:t>
            </a:r>
            <a:endParaRPr sz="1050">
              <a:latin typeface="Arial"/>
              <a:cs typeface="Arial"/>
            </a:endParaRPr>
          </a:p>
          <a:p>
            <a:pPr marL="232410">
              <a:lnSpc>
                <a:spcPct val="100000"/>
              </a:lnSpc>
              <a:spcBef>
                <a:spcPts val="15"/>
              </a:spcBef>
            </a:pPr>
            <a:r>
              <a:rPr sz="1050" spc="35" dirty="0">
                <a:latin typeface="Arial"/>
                <a:cs typeface="Arial"/>
              </a:rPr>
              <a:t>-73.90942160757436,</a:t>
            </a:r>
            <a:endParaRPr sz="1050">
              <a:latin typeface="Arial"/>
              <a:cs typeface="Arial"/>
            </a:endParaRPr>
          </a:p>
          <a:p>
            <a:pPr marL="232410">
              <a:lnSpc>
                <a:spcPct val="100000"/>
              </a:lnSpc>
              <a:spcBef>
                <a:spcPts val="15"/>
              </a:spcBef>
            </a:pPr>
            <a:r>
              <a:rPr sz="1050" spc="50" dirty="0">
                <a:latin typeface="Arial"/>
                <a:cs typeface="Arial"/>
              </a:rPr>
              <a:t>40.819754370594936]}},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087"/>
            <a:ext cx="2078355" cy="158750"/>
          </a:xfrm>
          <a:prstGeom prst="rect">
            <a:avLst/>
          </a:prstGeom>
        </p:spPr>
        <p:txBody>
          <a:bodyPr vert="horz" wrap="square" lIns="0" tIns="0" rIns="0" bIns="0" rtlCol="0">
            <a:spAutoFit/>
          </a:bodyPr>
          <a:lstStyle/>
          <a:p>
            <a:pPr marL="12700">
              <a:lnSpc>
                <a:spcPts val="1090"/>
              </a:lnSpc>
            </a:pPr>
            <a:r>
              <a:rPr sz="1050" spc="150" dirty="0">
                <a:latin typeface="Arial"/>
                <a:cs typeface="Arial"/>
              </a:rPr>
              <a:t>'bbox':</a:t>
            </a:r>
            <a:r>
              <a:rPr sz="1050" spc="280" dirty="0">
                <a:latin typeface="Arial"/>
                <a:cs typeface="Arial"/>
              </a:rPr>
              <a:t> </a:t>
            </a:r>
            <a:r>
              <a:rPr sz="1050" spc="45" dirty="0">
                <a:latin typeface="Arial"/>
                <a:cs typeface="Arial"/>
              </a:rPr>
              <a:t>[-73.88331505955291,</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85725">
              <a:lnSpc>
                <a:spcPct val="100000"/>
              </a:lnSpc>
              <a:spcBef>
                <a:spcPts val="100"/>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25" dirty="0">
                <a:latin typeface="Arial"/>
                <a:cs typeface="Arial"/>
              </a:rPr>
              <a:t>'Mott </a:t>
            </a:r>
            <a:r>
              <a:rPr sz="1050" spc="70" dirty="0">
                <a:latin typeface="Arial"/>
                <a:cs typeface="Arial"/>
              </a:rPr>
              <a:t>Haven',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25" dirty="0">
                <a:latin typeface="Arial"/>
                <a:cs typeface="Arial"/>
              </a:rPr>
              <a:t>'Mott </a:t>
            </a:r>
            <a:r>
              <a:rPr sz="1050" spc="70" dirty="0">
                <a:latin typeface="Arial"/>
                <a:cs typeface="Arial"/>
              </a:rPr>
              <a:t>Haven',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[-73.91609987487575,</a:t>
            </a:r>
            <a:endParaRPr sz="1050">
              <a:latin typeface="Arial"/>
              <a:cs typeface="Arial"/>
            </a:endParaRPr>
          </a:p>
          <a:p>
            <a:pPr marL="232410">
              <a:lnSpc>
                <a:spcPct val="100000"/>
              </a:lnSpc>
              <a:spcBef>
                <a:spcPts val="15"/>
              </a:spcBef>
            </a:pPr>
            <a:r>
              <a:rPr sz="1050" spc="25" dirty="0">
                <a:latin typeface="Arial"/>
                <a:cs typeface="Arial"/>
              </a:rPr>
              <a:t>40.80623874935177,</a:t>
            </a:r>
            <a:endParaRPr sz="1050">
              <a:latin typeface="Arial"/>
              <a:cs typeface="Arial"/>
            </a:endParaRPr>
          </a:p>
          <a:p>
            <a:pPr marL="232410">
              <a:lnSpc>
                <a:spcPct val="100000"/>
              </a:lnSpc>
              <a:spcBef>
                <a:spcPts val="15"/>
              </a:spcBef>
            </a:pPr>
            <a:r>
              <a:rPr sz="1050" spc="35" dirty="0">
                <a:latin typeface="Arial"/>
                <a:cs typeface="Arial"/>
              </a:rPr>
              <a:t>-73.91609987487575,</a:t>
            </a:r>
            <a:endParaRPr sz="1050">
              <a:latin typeface="Arial"/>
              <a:cs typeface="Arial"/>
            </a:endParaRPr>
          </a:p>
          <a:p>
            <a:pPr marL="232410">
              <a:lnSpc>
                <a:spcPct val="100000"/>
              </a:lnSpc>
              <a:spcBef>
                <a:spcPts val="15"/>
              </a:spcBef>
            </a:pPr>
            <a:r>
              <a:rPr sz="1050" spc="55" dirty="0">
                <a:latin typeface="Arial"/>
                <a:cs typeface="Arial"/>
              </a:rPr>
              <a:t>40.80623874935177]}},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[-73.91322139386135,</a:t>
            </a:r>
            <a:r>
              <a:rPr sz="1050" spc="90" dirty="0">
                <a:latin typeface="Arial"/>
                <a:cs typeface="Arial"/>
              </a:rPr>
              <a:t> </a:t>
            </a:r>
            <a:r>
              <a:rPr sz="1050" spc="45" dirty="0">
                <a:latin typeface="Arial"/>
                <a:cs typeface="Arial"/>
              </a:rPr>
              <a:t>40.801663627756206]},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50" dirty="0">
                <a:latin typeface="Arial"/>
                <a:cs typeface="Arial"/>
              </a:rPr>
              <a:t>'Port Morris',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200" dirty="0">
                <a:latin typeface="Arial"/>
                <a:cs typeface="Arial"/>
              </a:rPr>
              <a:t>'Port',</a:t>
            </a:r>
            <a:endParaRPr sz="1050">
              <a:latin typeface="Arial"/>
              <a:cs typeface="Arial"/>
            </a:endParaRPr>
          </a:p>
          <a:p>
            <a:pPr marL="158750" marR="2571115">
              <a:lnSpc>
                <a:spcPct val="101200"/>
              </a:lnSpc>
            </a:pPr>
            <a:r>
              <a:rPr sz="1050" spc="140" dirty="0">
                <a:latin typeface="Arial"/>
                <a:cs typeface="Arial"/>
              </a:rPr>
              <a:t>'annoline2': </a:t>
            </a:r>
            <a:r>
              <a:rPr sz="1050" spc="175" dirty="0">
                <a:latin typeface="Arial"/>
                <a:cs typeface="Arial"/>
              </a:rPr>
              <a:t>'Morris',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[-73.91322139386135,</a:t>
            </a:r>
            <a:endParaRPr sz="1050">
              <a:latin typeface="Arial"/>
              <a:cs typeface="Arial"/>
            </a:endParaRPr>
          </a:p>
          <a:p>
            <a:pPr marL="232410">
              <a:lnSpc>
                <a:spcPct val="100000"/>
              </a:lnSpc>
              <a:spcBef>
                <a:spcPts val="15"/>
              </a:spcBef>
            </a:pPr>
            <a:r>
              <a:rPr sz="1050" spc="20" dirty="0">
                <a:latin typeface="Arial"/>
                <a:cs typeface="Arial"/>
              </a:rPr>
              <a:t>40.801663627756206,</a:t>
            </a:r>
            <a:endParaRPr sz="1050">
              <a:latin typeface="Arial"/>
              <a:cs typeface="Arial"/>
            </a:endParaRPr>
          </a:p>
          <a:p>
            <a:pPr marL="232410">
              <a:lnSpc>
                <a:spcPct val="100000"/>
              </a:lnSpc>
              <a:spcBef>
                <a:spcPts val="15"/>
              </a:spcBef>
            </a:pPr>
            <a:r>
              <a:rPr sz="1050" spc="35" dirty="0">
                <a:latin typeface="Arial"/>
                <a:cs typeface="Arial"/>
              </a:rPr>
              <a:t>-73.91322139386135,</a:t>
            </a:r>
            <a:endParaRPr sz="1050">
              <a:latin typeface="Arial"/>
              <a:cs typeface="Arial"/>
            </a:endParaRPr>
          </a:p>
          <a:p>
            <a:pPr marL="232410">
              <a:lnSpc>
                <a:spcPct val="100000"/>
              </a:lnSpc>
              <a:spcBef>
                <a:spcPts val="15"/>
              </a:spcBef>
            </a:pPr>
            <a:r>
              <a:rPr sz="1050" spc="50" dirty="0">
                <a:latin typeface="Arial"/>
                <a:cs typeface="Arial"/>
              </a:rPr>
              <a:t>40.801663627756206]}},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[-73.8957882009446,</a:t>
            </a:r>
            <a:r>
              <a:rPr sz="1050" spc="85" dirty="0">
                <a:latin typeface="Arial"/>
                <a:cs typeface="Arial"/>
              </a:rPr>
              <a:t> </a:t>
            </a:r>
            <a:r>
              <a:rPr sz="1050" spc="45" dirty="0">
                <a:latin typeface="Arial"/>
                <a:cs typeface="Arial"/>
              </a:rPr>
              <a:t>40.81509904545822]},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'Longwood',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70" dirty="0">
                <a:latin typeface="Arial"/>
                <a:cs typeface="Arial"/>
              </a:rPr>
              <a:t>'Longwood',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[-73.8957882009446,</a:t>
            </a:r>
            <a:endParaRPr sz="1050">
              <a:latin typeface="Arial"/>
              <a:cs typeface="Arial"/>
            </a:endParaRPr>
          </a:p>
          <a:p>
            <a:pPr marL="232410">
              <a:lnSpc>
                <a:spcPct val="100000"/>
              </a:lnSpc>
              <a:spcBef>
                <a:spcPts val="15"/>
              </a:spcBef>
            </a:pPr>
            <a:r>
              <a:rPr sz="1050" spc="25" dirty="0">
                <a:latin typeface="Arial"/>
                <a:cs typeface="Arial"/>
              </a:rPr>
              <a:t>40.81509904545822,</a:t>
            </a:r>
            <a:endParaRPr sz="1050">
              <a:latin typeface="Arial"/>
              <a:cs typeface="Arial"/>
            </a:endParaRPr>
          </a:p>
          <a:p>
            <a:pPr marL="232410">
              <a:lnSpc>
                <a:spcPct val="100000"/>
              </a:lnSpc>
              <a:spcBef>
                <a:spcPts val="15"/>
              </a:spcBef>
            </a:pPr>
            <a:r>
              <a:rPr sz="1050" spc="35" dirty="0">
                <a:latin typeface="Arial"/>
                <a:cs typeface="Arial"/>
              </a:rPr>
              <a:t>-73.8957882009446,</a:t>
            </a:r>
            <a:endParaRPr sz="1050">
              <a:latin typeface="Arial"/>
              <a:cs typeface="Arial"/>
            </a:endParaRPr>
          </a:p>
          <a:p>
            <a:pPr marL="232410">
              <a:lnSpc>
                <a:spcPct val="100000"/>
              </a:lnSpc>
              <a:spcBef>
                <a:spcPts val="15"/>
              </a:spcBef>
            </a:pPr>
            <a:r>
              <a:rPr sz="1050" spc="55" dirty="0">
                <a:latin typeface="Arial"/>
                <a:cs typeface="Arial"/>
              </a:rPr>
              <a:t>40.81509904545822]}},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[-73.88331505955291,</a:t>
            </a:r>
            <a:r>
              <a:rPr sz="1050" spc="25" dirty="0">
                <a:latin typeface="Arial"/>
                <a:cs typeface="Arial"/>
              </a:rPr>
              <a:t> </a:t>
            </a:r>
            <a:r>
              <a:rPr sz="1050" spc="45" dirty="0">
                <a:latin typeface="Arial"/>
                <a:cs typeface="Arial"/>
              </a:rPr>
              <a:t>40.80972987938709]},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'Hunts </a:t>
            </a:r>
            <a:r>
              <a:rPr sz="1050" spc="165" dirty="0">
                <a:latin typeface="Arial"/>
                <a:cs typeface="Arial"/>
              </a:rPr>
              <a:t>Point',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gn="just">
              <a:lnSpc>
                <a:spcPct val="101200"/>
              </a:lnSpc>
            </a:pPr>
            <a:r>
              <a:rPr sz="1050" spc="140" dirty="0">
                <a:latin typeface="Arial"/>
                <a:cs typeface="Arial"/>
              </a:rPr>
              <a:t>'annoline1': </a:t>
            </a:r>
            <a:r>
              <a:rPr sz="1050" spc="145" dirty="0">
                <a:latin typeface="Arial"/>
                <a:cs typeface="Arial"/>
              </a:rPr>
              <a:t>'Hunts',  </a:t>
            </a:r>
            <a:r>
              <a:rPr sz="1050" spc="140" dirty="0">
                <a:latin typeface="Arial"/>
                <a:cs typeface="Arial"/>
              </a:rPr>
              <a:t>'annoline2': </a:t>
            </a:r>
            <a:r>
              <a:rPr sz="1050" spc="190" dirty="0">
                <a:latin typeface="Arial"/>
                <a:cs typeface="Arial"/>
              </a:rPr>
              <a:t>'Point',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gn="just">
              <a:lnSpc>
                <a:spcPct val="100000"/>
              </a:lnSpc>
              <a:spcBef>
                <a:spcPts val="10"/>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gn="just">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087"/>
            <a:ext cx="2738120" cy="158750"/>
          </a:xfrm>
          <a:prstGeom prst="rect">
            <a:avLst/>
          </a:prstGeom>
        </p:spPr>
        <p:txBody>
          <a:bodyPr vert="horz" wrap="square" lIns="0" tIns="0" rIns="0" bIns="0" rtlCol="0">
            <a:spAutoFit/>
          </a:bodyPr>
          <a:lstStyle/>
          <a:p>
            <a:pPr marL="12700">
              <a:lnSpc>
                <a:spcPts val="1090"/>
              </a:lnSpc>
            </a:pPr>
            <a:r>
              <a:rPr sz="1050" spc="160" dirty="0">
                <a:latin typeface="Arial"/>
                <a:cs typeface="Arial"/>
              </a:rPr>
              <a:t>'properties': </a:t>
            </a:r>
            <a:r>
              <a:rPr sz="1050" spc="114" dirty="0">
                <a:latin typeface="Arial"/>
                <a:cs typeface="Arial"/>
              </a:rPr>
              <a:t>{'name': </a:t>
            </a:r>
            <a:r>
              <a:rPr sz="1050" spc="80" dirty="0">
                <a:latin typeface="Arial"/>
                <a:cs typeface="Arial"/>
              </a:rPr>
              <a:t>'Throgs</a:t>
            </a:r>
            <a:r>
              <a:rPr sz="1050" spc="175" dirty="0">
                <a:latin typeface="Arial"/>
                <a:cs typeface="Arial"/>
              </a:rPr>
              <a:t> </a:t>
            </a:r>
            <a:r>
              <a:rPr sz="1050" spc="95" dirty="0">
                <a:latin typeface="Arial"/>
                <a:cs typeface="Arial"/>
              </a:rPr>
              <a:t>Neck',</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25" dirty="0">
                <a:latin typeface="Arial"/>
                <a:cs typeface="Arial"/>
              </a:rPr>
              <a:t>40.80972987938709,</a:t>
            </a:r>
            <a:endParaRPr sz="1050">
              <a:latin typeface="Arial"/>
              <a:cs typeface="Arial"/>
            </a:endParaRPr>
          </a:p>
          <a:p>
            <a:pPr marL="232410">
              <a:lnSpc>
                <a:spcPct val="100000"/>
              </a:lnSpc>
              <a:spcBef>
                <a:spcPts val="15"/>
              </a:spcBef>
            </a:pPr>
            <a:r>
              <a:rPr sz="1050" spc="35" dirty="0">
                <a:latin typeface="Arial"/>
                <a:cs typeface="Arial"/>
              </a:rPr>
              <a:t>-73.88331505955291,</a:t>
            </a:r>
            <a:endParaRPr sz="1050">
              <a:latin typeface="Arial"/>
              <a:cs typeface="Arial"/>
            </a:endParaRPr>
          </a:p>
          <a:p>
            <a:pPr marL="232410">
              <a:lnSpc>
                <a:spcPct val="100000"/>
              </a:lnSpc>
              <a:spcBef>
                <a:spcPts val="15"/>
              </a:spcBef>
            </a:pPr>
            <a:r>
              <a:rPr sz="1050" spc="55" dirty="0">
                <a:latin typeface="Arial"/>
                <a:cs typeface="Arial"/>
              </a:rPr>
              <a:t>40.80972987938709]}},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[-73.90150648943059,</a:t>
            </a:r>
            <a:r>
              <a:rPr sz="1050" spc="25" dirty="0">
                <a:latin typeface="Arial"/>
                <a:cs typeface="Arial"/>
              </a:rPr>
              <a:t> </a:t>
            </a:r>
            <a:r>
              <a:rPr sz="1050" spc="45" dirty="0">
                <a:latin typeface="Arial"/>
                <a:cs typeface="Arial"/>
              </a:rPr>
              <a:t>40.82359198585534]},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45" dirty="0">
                <a:latin typeface="Arial"/>
                <a:cs typeface="Arial"/>
              </a:rPr>
              <a:t>'Morrisania',  'stacked':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45" dirty="0">
                <a:latin typeface="Arial"/>
                <a:cs typeface="Arial"/>
              </a:rPr>
              <a:t>'Morrisania',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[-73.90150648943059,</a:t>
            </a:r>
            <a:endParaRPr sz="1050">
              <a:latin typeface="Arial"/>
              <a:cs typeface="Arial"/>
            </a:endParaRPr>
          </a:p>
          <a:p>
            <a:pPr marL="232410">
              <a:lnSpc>
                <a:spcPct val="100000"/>
              </a:lnSpc>
              <a:spcBef>
                <a:spcPts val="15"/>
              </a:spcBef>
            </a:pPr>
            <a:r>
              <a:rPr sz="1050" spc="25" dirty="0">
                <a:latin typeface="Arial"/>
                <a:cs typeface="Arial"/>
              </a:rPr>
              <a:t>40.82359198585534,</a:t>
            </a:r>
            <a:endParaRPr sz="1050">
              <a:latin typeface="Arial"/>
              <a:cs typeface="Arial"/>
            </a:endParaRPr>
          </a:p>
          <a:p>
            <a:pPr marL="232410">
              <a:lnSpc>
                <a:spcPct val="100000"/>
              </a:lnSpc>
              <a:spcBef>
                <a:spcPts val="15"/>
              </a:spcBef>
            </a:pPr>
            <a:r>
              <a:rPr sz="1050" spc="35" dirty="0">
                <a:latin typeface="Arial"/>
                <a:cs typeface="Arial"/>
              </a:rPr>
              <a:t>-73.90150648943059,</a:t>
            </a:r>
            <a:endParaRPr sz="1050">
              <a:latin typeface="Arial"/>
              <a:cs typeface="Arial"/>
            </a:endParaRPr>
          </a:p>
          <a:p>
            <a:pPr marL="232410">
              <a:lnSpc>
                <a:spcPct val="100000"/>
              </a:lnSpc>
              <a:spcBef>
                <a:spcPts val="15"/>
              </a:spcBef>
            </a:pPr>
            <a:r>
              <a:rPr sz="1050" spc="55" dirty="0">
                <a:latin typeface="Arial"/>
                <a:cs typeface="Arial"/>
              </a:rPr>
              <a:t>40.82359198585534]}},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[-73.86574609554924,</a:t>
            </a:r>
            <a:r>
              <a:rPr sz="1050" spc="90" dirty="0">
                <a:latin typeface="Arial"/>
                <a:cs typeface="Arial"/>
              </a:rPr>
              <a:t> </a:t>
            </a:r>
            <a:r>
              <a:rPr sz="1050" spc="45" dirty="0">
                <a:latin typeface="Arial"/>
                <a:cs typeface="Arial"/>
              </a:rPr>
              <a:t>40.821012197914015]},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'Soundview',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90" dirty="0">
                <a:latin typeface="Arial"/>
                <a:cs typeface="Arial"/>
              </a:rPr>
              <a:t>'Soundview',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[-73.86574609554924,</a:t>
            </a:r>
            <a:endParaRPr sz="1050">
              <a:latin typeface="Arial"/>
              <a:cs typeface="Arial"/>
            </a:endParaRPr>
          </a:p>
          <a:p>
            <a:pPr marL="232410">
              <a:lnSpc>
                <a:spcPct val="100000"/>
              </a:lnSpc>
              <a:spcBef>
                <a:spcPts val="15"/>
              </a:spcBef>
            </a:pPr>
            <a:r>
              <a:rPr sz="1050" spc="20" dirty="0">
                <a:latin typeface="Arial"/>
                <a:cs typeface="Arial"/>
              </a:rPr>
              <a:t>40.821012197914015,</a:t>
            </a:r>
            <a:endParaRPr sz="1050">
              <a:latin typeface="Arial"/>
              <a:cs typeface="Arial"/>
            </a:endParaRPr>
          </a:p>
          <a:p>
            <a:pPr marL="232410">
              <a:lnSpc>
                <a:spcPct val="100000"/>
              </a:lnSpc>
              <a:spcBef>
                <a:spcPts val="15"/>
              </a:spcBef>
            </a:pPr>
            <a:r>
              <a:rPr sz="1050" spc="35" dirty="0">
                <a:latin typeface="Arial"/>
                <a:cs typeface="Arial"/>
              </a:rPr>
              <a:t>-73.86574609554924,</a:t>
            </a:r>
            <a:endParaRPr sz="1050">
              <a:latin typeface="Arial"/>
              <a:cs typeface="Arial"/>
            </a:endParaRPr>
          </a:p>
          <a:p>
            <a:pPr marL="232410">
              <a:lnSpc>
                <a:spcPct val="100000"/>
              </a:lnSpc>
              <a:spcBef>
                <a:spcPts val="15"/>
              </a:spcBef>
            </a:pPr>
            <a:r>
              <a:rPr sz="1050" spc="50" dirty="0">
                <a:latin typeface="Arial"/>
                <a:cs typeface="Arial"/>
              </a:rPr>
              <a:t>40.821012197914015]}},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[-73.85414416189266,</a:t>
            </a:r>
            <a:r>
              <a:rPr sz="1050" spc="25" dirty="0">
                <a:latin typeface="Arial"/>
                <a:cs typeface="Arial"/>
              </a:rPr>
              <a:t> </a:t>
            </a:r>
            <a:r>
              <a:rPr sz="1050" spc="45" dirty="0">
                <a:latin typeface="Arial"/>
                <a:cs typeface="Arial"/>
              </a:rPr>
              <a:t>40.80655112003589]},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'Clason </a:t>
            </a:r>
            <a:r>
              <a:rPr sz="1050" spc="165" dirty="0">
                <a:latin typeface="Arial"/>
                <a:cs typeface="Arial"/>
              </a:rPr>
              <a:t>Point',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35" dirty="0">
                <a:latin typeface="Arial"/>
                <a:cs typeface="Arial"/>
              </a:rPr>
              <a:t>'Clason',  </a:t>
            </a:r>
            <a:r>
              <a:rPr sz="1050" spc="140" dirty="0">
                <a:latin typeface="Arial"/>
                <a:cs typeface="Arial"/>
              </a:rPr>
              <a:t>'annoline2': </a:t>
            </a:r>
            <a:r>
              <a:rPr sz="1050" spc="190" dirty="0">
                <a:latin typeface="Arial"/>
                <a:cs typeface="Arial"/>
              </a:rPr>
              <a:t>'Point',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[-73.85414416189266,</a:t>
            </a:r>
            <a:endParaRPr sz="1050">
              <a:latin typeface="Arial"/>
              <a:cs typeface="Arial"/>
            </a:endParaRPr>
          </a:p>
          <a:p>
            <a:pPr marL="232410">
              <a:lnSpc>
                <a:spcPct val="100000"/>
              </a:lnSpc>
              <a:spcBef>
                <a:spcPts val="15"/>
              </a:spcBef>
            </a:pPr>
            <a:r>
              <a:rPr sz="1050" spc="25" dirty="0">
                <a:latin typeface="Arial"/>
                <a:cs typeface="Arial"/>
              </a:rPr>
              <a:t>40.80655112003589,</a:t>
            </a:r>
            <a:endParaRPr sz="1050">
              <a:latin typeface="Arial"/>
              <a:cs typeface="Arial"/>
            </a:endParaRPr>
          </a:p>
          <a:p>
            <a:pPr marL="232410">
              <a:lnSpc>
                <a:spcPct val="100000"/>
              </a:lnSpc>
              <a:spcBef>
                <a:spcPts val="15"/>
              </a:spcBef>
            </a:pPr>
            <a:r>
              <a:rPr sz="1050" spc="35" dirty="0">
                <a:latin typeface="Arial"/>
                <a:cs typeface="Arial"/>
              </a:rPr>
              <a:t>-73.85414416189266,</a:t>
            </a:r>
            <a:endParaRPr sz="1050">
              <a:latin typeface="Arial"/>
              <a:cs typeface="Arial"/>
            </a:endParaRPr>
          </a:p>
          <a:p>
            <a:pPr marL="232410">
              <a:lnSpc>
                <a:spcPct val="100000"/>
              </a:lnSpc>
              <a:spcBef>
                <a:spcPts val="15"/>
              </a:spcBef>
            </a:pPr>
            <a:r>
              <a:rPr sz="1050" spc="55" dirty="0">
                <a:latin typeface="Arial"/>
                <a:cs typeface="Arial"/>
              </a:rPr>
              <a:t>40.80655112003589]}},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'nyu_2451_34572.29',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[-73.81635002158441,</a:t>
            </a:r>
            <a:r>
              <a:rPr sz="1050" spc="25" dirty="0">
                <a:latin typeface="Arial"/>
                <a:cs typeface="Arial"/>
              </a:rPr>
              <a:t> </a:t>
            </a:r>
            <a:r>
              <a:rPr sz="1050" spc="45" dirty="0">
                <a:latin typeface="Arial"/>
                <a:cs typeface="Arial"/>
              </a:rPr>
              <a:t>40.81510925804005]},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823954" y="9448087"/>
            <a:ext cx="1418590" cy="158750"/>
          </a:xfrm>
          <a:prstGeom prst="rect">
            <a:avLst/>
          </a:prstGeom>
        </p:spPr>
        <p:txBody>
          <a:bodyPr vert="horz" wrap="square" lIns="0" tIns="0" rIns="0" bIns="0" rtlCol="0">
            <a:spAutoFit/>
          </a:bodyPr>
          <a:lstStyle/>
          <a:p>
            <a:pPr marL="12700">
              <a:lnSpc>
                <a:spcPts val="1090"/>
              </a:lnSpc>
            </a:pPr>
            <a:r>
              <a:rPr sz="1050" spc="35" dirty="0">
                <a:latin typeface="Arial"/>
                <a:cs typeface="Arial"/>
              </a:rPr>
              <a:t>-73.84219407604444,</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158750">
              <a:lnSpc>
                <a:spcPct val="100000"/>
              </a:lnSpc>
              <a:spcBef>
                <a:spcPts val="100"/>
              </a:spcBef>
            </a:pPr>
            <a:r>
              <a:rPr sz="1050" spc="145" dirty="0">
                <a:latin typeface="Arial"/>
                <a:cs typeface="Arial"/>
              </a:rPr>
              <a:t>'stacked':</a:t>
            </a:r>
            <a:r>
              <a:rPr sz="1050" spc="280"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80" dirty="0">
                <a:latin typeface="Arial"/>
                <a:cs typeface="Arial"/>
              </a:rPr>
              <a:t>'Throgs </a:t>
            </a:r>
            <a:r>
              <a:rPr sz="1050" spc="95" dirty="0">
                <a:latin typeface="Arial"/>
                <a:cs typeface="Arial"/>
              </a:rPr>
              <a:t>Neck',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[-73.81635002158441,</a:t>
            </a:r>
            <a:endParaRPr sz="1050">
              <a:latin typeface="Arial"/>
              <a:cs typeface="Arial"/>
            </a:endParaRPr>
          </a:p>
          <a:p>
            <a:pPr marL="232410">
              <a:lnSpc>
                <a:spcPct val="100000"/>
              </a:lnSpc>
              <a:spcBef>
                <a:spcPts val="15"/>
              </a:spcBef>
            </a:pPr>
            <a:r>
              <a:rPr sz="1050" spc="25" dirty="0">
                <a:latin typeface="Arial"/>
                <a:cs typeface="Arial"/>
              </a:rPr>
              <a:t>40.81510925804005,</a:t>
            </a:r>
            <a:endParaRPr sz="1050">
              <a:latin typeface="Arial"/>
              <a:cs typeface="Arial"/>
            </a:endParaRPr>
          </a:p>
          <a:p>
            <a:pPr marL="232410">
              <a:lnSpc>
                <a:spcPct val="100000"/>
              </a:lnSpc>
              <a:spcBef>
                <a:spcPts val="15"/>
              </a:spcBef>
            </a:pPr>
            <a:r>
              <a:rPr sz="1050" spc="35" dirty="0">
                <a:latin typeface="Arial"/>
                <a:cs typeface="Arial"/>
              </a:rPr>
              <a:t>-73.81635002158441,</a:t>
            </a:r>
            <a:endParaRPr sz="1050">
              <a:latin typeface="Arial"/>
              <a:cs typeface="Arial"/>
            </a:endParaRPr>
          </a:p>
          <a:p>
            <a:pPr marL="232410">
              <a:lnSpc>
                <a:spcPct val="100000"/>
              </a:lnSpc>
              <a:spcBef>
                <a:spcPts val="15"/>
              </a:spcBef>
            </a:pPr>
            <a:r>
              <a:rPr sz="1050" spc="55" dirty="0">
                <a:latin typeface="Arial"/>
                <a:cs typeface="Arial"/>
              </a:rPr>
              <a:t>40.81510925804005]}},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[-73.8240992675385,</a:t>
            </a:r>
            <a:r>
              <a:rPr sz="1050" spc="55" dirty="0">
                <a:latin typeface="Arial"/>
                <a:cs typeface="Arial"/>
              </a:rPr>
              <a:t> </a:t>
            </a:r>
            <a:r>
              <a:rPr sz="1050" spc="45" dirty="0">
                <a:latin typeface="Arial"/>
                <a:cs typeface="Arial"/>
              </a:rPr>
              <a:t>40.844245936947374]},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'Country </a:t>
            </a:r>
            <a:r>
              <a:rPr sz="1050" spc="135" dirty="0">
                <a:latin typeface="Arial"/>
                <a:cs typeface="Arial"/>
              </a:rPr>
              <a:t>Club',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'Country',  'annoline2':</a:t>
            </a:r>
            <a:r>
              <a:rPr sz="1050" spc="265" dirty="0">
                <a:latin typeface="Arial"/>
                <a:cs typeface="Arial"/>
              </a:rPr>
              <a:t> </a:t>
            </a:r>
            <a:r>
              <a:rPr sz="1050" spc="165" dirty="0">
                <a:latin typeface="Arial"/>
                <a:cs typeface="Arial"/>
              </a:rPr>
              <a:t>'Club',</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[-73.8240992675385,</a:t>
            </a:r>
            <a:endParaRPr sz="1050">
              <a:latin typeface="Arial"/>
              <a:cs typeface="Arial"/>
            </a:endParaRPr>
          </a:p>
          <a:p>
            <a:pPr marL="232410">
              <a:lnSpc>
                <a:spcPct val="100000"/>
              </a:lnSpc>
              <a:spcBef>
                <a:spcPts val="15"/>
              </a:spcBef>
            </a:pPr>
            <a:r>
              <a:rPr sz="1050" spc="20" dirty="0">
                <a:latin typeface="Arial"/>
                <a:cs typeface="Arial"/>
              </a:rPr>
              <a:t>40.844245936947374,</a:t>
            </a:r>
            <a:endParaRPr sz="1050">
              <a:latin typeface="Arial"/>
              <a:cs typeface="Arial"/>
            </a:endParaRPr>
          </a:p>
          <a:p>
            <a:pPr marL="232410">
              <a:lnSpc>
                <a:spcPct val="100000"/>
              </a:lnSpc>
              <a:spcBef>
                <a:spcPts val="15"/>
              </a:spcBef>
            </a:pPr>
            <a:r>
              <a:rPr sz="1050" spc="35" dirty="0">
                <a:latin typeface="Arial"/>
                <a:cs typeface="Arial"/>
              </a:rPr>
              <a:t>-73.8240992675385,</a:t>
            </a:r>
            <a:endParaRPr sz="1050">
              <a:latin typeface="Arial"/>
              <a:cs typeface="Arial"/>
            </a:endParaRPr>
          </a:p>
          <a:p>
            <a:pPr marL="232410">
              <a:lnSpc>
                <a:spcPct val="100000"/>
              </a:lnSpc>
              <a:spcBef>
                <a:spcPts val="15"/>
              </a:spcBef>
            </a:pPr>
            <a:r>
              <a:rPr sz="1050" spc="50" dirty="0">
                <a:latin typeface="Arial"/>
                <a:cs typeface="Arial"/>
              </a:rPr>
              <a:t>40.844245936947374]}},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[-73.85600310535783,</a:t>
            </a:r>
            <a:r>
              <a:rPr sz="1050" spc="90" dirty="0">
                <a:latin typeface="Arial"/>
                <a:cs typeface="Arial"/>
              </a:rPr>
              <a:t> </a:t>
            </a:r>
            <a:r>
              <a:rPr sz="1050" spc="45" dirty="0">
                <a:latin typeface="Arial"/>
                <a:cs typeface="Arial"/>
              </a:rPr>
              <a:t>40.837937822267286]},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25" dirty="0">
                <a:latin typeface="Arial"/>
                <a:cs typeface="Arial"/>
              </a:rPr>
              <a:t>'Parkchester',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25" dirty="0">
                <a:latin typeface="Arial"/>
                <a:cs typeface="Arial"/>
              </a:rPr>
              <a:t>'Parkchester',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[-73.85600310535783,</a:t>
            </a:r>
            <a:endParaRPr sz="1050">
              <a:latin typeface="Arial"/>
              <a:cs typeface="Arial"/>
            </a:endParaRPr>
          </a:p>
          <a:p>
            <a:pPr marL="232410">
              <a:lnSpc>
                <a:spcPct val="100000"/>
              </a:lnSpc>
              <a:spcBef>
                <a:spcPts val="15"/>
              </a:spcBef>
            </a:pPr>
            <a:r>
              <a:rPr sz="1050" spc="20" dirty="0">
                <a:latin typeface="Arial"/>
                <a:cs typeface="Arial"/>
              </a:rPr>
              <a:t>40.837937822267286,</a:t>
            </a:r>
            <a:endParaRPr sz="1050">
              <a:latin typeface="Arial"/>
              <a:cs typeface="Arial"/>
            </a:endParaRPr>
          </a:p>
          <a:p>
            <a:pPr marL="232410">
              <a:lnSpc>
                <a:spcPct val="100000"/>
              </a:lnSpc>
              <a:spcBef>
                <a:spcPts val="15"/>
              </a:spcBef>
            </a:pPr>
            <a:r>
              <a:rPr sz="1050" spc="35" dirty="0">
                <a:latin typeface="Arial"/>
                <a:cs typeface="Arial"/>
              </a:rPr>
              <a:t>-73.85600310535783,</a:t>
            </a:r>
            <a:endParaRPr sz="1050">
              <a:latin typeface="Arial"/>
              <a:cs typeface="Arial"/>
            </a:endParaRPr>
          </a:p>
          <a:p>
            <a:pPr marL="232410">
              <a:lnSpc>
                <a:spcPct val="100000"/>
              </a:lnSpc>
              <a:spcBef>
                <a:spcPts val="15"/>
              </a:spcBef>
            </a:pPr>
            <a:r>
              <a:rPr sz="1050" spc="50" dirty="0">
                <a:latin typeface="Arial"/>
                <a:cs typeface="Arial"/>
              </a:rPr>
              <a:t>40.837937822267286]}},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[-73.84219407604444,</a:t>
            </a:r>
            <a:r>
              <a:rPr sz="1050" spc="90" dirty="0">
                <a:latin typeface="Arial"/>
                <a:cs typeface="Arial"/>
              </a:rPr>
              <a:t> </a:t>
            </a:r>
            <a:r>
              <a:rPr sz="1050" spc="50" dirty="0">
                <a:latin typeface="Arial"/>
                <a:cs typeface="Arial"/>
              </a:rPr>
              <a:t>40.8406194964327]},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031240"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'Westchester </a:t>
            </a:r>
            <a:r>
              <a:rPr sz="1050" spc="90" dirty="0">
                <a:latin typeface="Arial"/>
                <a:cs typeface="Arial"/>
              </a:rPr>
              <a:t>Square',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04085">
              <a:lnSpc>
                <a:spcPct val="101200"/>
              </a:lnSpc>
            </a:pPr>
            <a:r>
              <a:rPr sz="1050" spc="140" dirty="0">
                <a:latin typeface="Arial"/>
                <a:cs typeface="Arial"/>
              </a:rPr>
              <a:t>'annoline1': </a:t>
            </a:r>
            <a:r>
              <a:rPr sz="1050" spc="110" dirty="0">
                <a:latin typeface="Arial"/>
                <a:cs typeface="Arial"/>
              </a:rPr>
              <a:t>'Westchester',  </a:t>
            </a:r>
            <a:r>
              <a:rPr sz="1050" spc="140" dirty="0">
                <a:latin typeface="Arial"/>
                <a:cs typeface="Arial"/>
              </a:rPr>
              <a:t>'annoline2':</a:t>
            </a:r>
            <a:r>
              <a:rPr sz="1050" spc="270" dirty="0">
                <a:latin typeface="Arial"/>
                <a:cs typeface="Arial"/>
              </a:rPr>
              <a:t> </a:t>
            </a:r>
            <a:r>
              <a:rPr sz="1050" spc="120" dirty="0">
                <a:latin typeface="Arial"/>
                <a:cs typeface="Arial"/>
              </a:rPr>
              <a:t>'Square',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[-73.84219407604444,</a:t>
            </a:r>
            <a:endParaRPr sz="1050">
              <a:latin typeface="Arial"/>
              <a:cs typeface="Arial"/>
            </a:endParaRPr>
          </a:p>
          <a:p>
            <a:pPr marL="232410">
              <a:lnSpc>
                <a:spcPct val="100000"/>
              </a:lnSpc>
              <a:spcBef>
                <a:spcPts val="15"/>
              </a:spcBef>
            </a:pPr>
            <a:r>
              <a:rPr sz="1050" spc="25" dirty="0">
                <a:latin typeface="Arial"/>
                <a:cs typeface="Arial"/>
              </a:rPr>
              <a:t>40.8406194964327,</a:t>
            </a:r>
            <a:endParaRPr sz="105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087"/>
            <a:ext cx="171196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'annoline1':</a:t>
            </a:r>
            <a:r>
              <a:rPr sz="1050" spc="220" dirty="0">
                <a:latin typeface="Arial"/>
                <a:cs typeface="Arial"/>
              </a:rPr>
              <a:t> </a:t>
            </a:r>
            <a:r>
              <a:rPr sz="1050" spc="120" dirty="0">
                <a:latin typeface="Arial"/>
                <a:cs typeface="Arial"/>
              </a:rPr>
              <a:t>'Spuyten',</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17</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60" dirty="0">
                <a:latin typeface="Arial"/>
                <a:cs typeface="Arial"/>
              </a:rPr>
              <a:t>40.8406194964327]}},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[-73.8662991807561,</a:t>
            </a:r>
            <a:r>
              <a:rPr sz="1050" spc="85" dirty="0">
                <a:latin typeface="Arial"/>
                <a:cs typeface="Arial"/>
              </a:rPr>
              <a:t> </a:t>
            </a:r>
            <a:r>
              <a:rPr sz="1050" spc="45" dirty="0">
                <a:latin typeface="Arial"/>
                <a:cs typeface="Arial"/>
              </a:rPr>
              <a:t>40.84360847124718]},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'Van </a:t>
            </a:r>
            <a:r>
              <a:rPr sz="1050" spc="135" dirty="0">
                <a:latin typeface="Arial"/>
                <a:cs typeface="Arial"/>
              </a:rPr>
              <a:t>Nest',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50" dirty="0">
                <a:latin typeface="Arial"/>
                <a:cs typeface="Arial"/>
              </a:rPr>
              <a:t>'Van',</a:t>
            </a:r>
            <a:endParaRPr sz="1050">
              <a:latin typeface="Arial"/>
              <a:cs typeface="Arial"/>
            </a:endParaRPr>
          </a:p>
          <a:p>
            <a:pPr marL="158750" marR="2717165">
              <a:lnSpc>
                <a:spcPct val="101200"/>
              </a:lnSpc>
            </a:pPr>
            <a:r>
              <a:rPr sz="1050" spc="140" dirty="0">
                <a:latin typeface="Arial"/>
                <a:cs typeface="Arial"/>
              </a:rPr>
              <a:t>'annoline2': </a:t>
            </a:r>
            <a:r>
              <a:rPr sz="1050" spc="165" dirty="0">
                <a:latin typeface="Arial"/>
                <a:cs typeface="Arial"/>
              </a:rPr>
              <a:t>'Nest',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[-73.8662991807561,</a:t>
            </a:r>
            <a:endParaRPr sz="1050">
              <a:latin typeface="Arial"/>
              <a:cs typeface="Arial"/>
            </a:endParaRPr>
          </a:p>
          <a:p>
            <a:pPr marL="232410">
              <a:lnSpc>
                <a:spcPct val="100000"/>
              </a:lnSpc>
              <a:spcBef>
                <a:spcPts val="15"/>
              </a:spcBef>
            </a:pPr>
            <a:r>
              <a:rPr sz="1050" spc="25" dirty="0">
                <a:latin typeface="Arial"/>
                <a:cs typeface="Arial"/>
              </a:rPr>
              <a:t>40.84360847124718,</a:t>
            </a:r>
            <a:endParaRPr sz="1050">
              <a:latin typeface="Arial"/>
              <a:cs typeface="Arial"/>
            </a:endParaRPr>
          </a:p>
          <a:p>
            <a:pPr marL="232410">
              <a:lnSpc>
                <a:spcPct val="100000"/>
              </a:lnSpc>
              <a:spcBef>
                <a:spcPts val="15"/>
              </a:spcBef>
            </a:pPr>
            <a:r>
              <a:rPr sz="1050" spc="35" dirty="0">
                <a:latin typeface="Arial"/>
                <a:cs typeface="Arial"/>
              </a:rPr>
              <a:t>-73.8662991807561,</a:t>
            </a:r>
            <a:endParaRPr sz="1050">
              <a:latin typeface="Arial"/>
              <a:cs typeface="Arial"/>
            </a:endParaRPr>
          </a:p>
          <a:p>
            <a:pPr marL="232410">
              <a:lnSpc>
                <a:spcPct val="100000"/>
              </a:lnSpc>
              <a:spcBef>
                <a:spcPts val="15"/>
              </a:spcBef>
            </a:pPr>
            <a:r>
              <a:rPr sz="1050" spc="55" dirty="0">
                <a:latin typeface="Arial"/>
                <a:cs typeface="Arial"/>
              </a:rPr>
              <a:t>40.84360847124718]}},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[-73.85040178030421,</a:t>
            </a:r>
            <a:r>
              <a:rPr sz="1050" spc="90" dirty="0">
                <a:latin typeface="Arial"/>
                <a:cs typeface="Arial"/>
              </a:rPr>
              <a:t> </a:t>
            </a:r>
            <a:r>
              <a:rPr sz="1050" spc="45" dirty="0">
                <a:latin typeface="Arial"/>
                <a:cs typeface="Arial"/>
              </a:rPr>
              <a:t>40.847549063536334]},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'Morris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30" dirty="0">
                <a:latin typeface="Arial"/>
                <a:cs typeface="Arial"/>
              </a:rPr>
              <a:t>'Morris </a:t>
            </a:r>
            <a:r>
              <a:rPr sz="1050" spc="135" dirty="0">
                <a:latin typeface="Arial"/>
                <a:cs typeface="Arial"/>
              </a:rPr>
              <a:t>Park',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[-73.85040178030421,</a:t>
            </a:r>
            <a:endParaRPr sz="1050">
              <a:latin typeface="Arial"/>
              <a:cs typeface="Arial"/>
            </a:endParaRPr>
          </a:p>
          <a:p>
            <a:pPr marL="232410">
              <a:lnSpc>
                <a:spcPct val="100000"/>
              </a:lnSpc>
              <a:spcBef>
                <a:spcPts val="15"/>
              </a:spcBef>
            </a:pPr>
            <a:r>
              <a:rPr sz="1050" spc="20" dirty="0">
                <a:latin typeface="Arial"/>
                <a:cs typeface="Arial"/>
              </a:rPr>
              <a:t>40.847549063536334,</a:t>
            </a:r>
            <a:endParaRPr sz="1050">
              <a:latin typeface="Arial"/>
              <a:cs typeface="Arial"/>
            </a:endParaRPr>
          </a:p>
          <a:p>
            <a:pPr marL="232410">
              <a:lnSpc>
                <a:spcPct val="100000"/>
              </a:lnSpc>
              <a:spcBef>
                <a:spcPts val="15"/>
              </a:spcBef>
            </a:pPr>
            <a:r>
              <a:rPr sz="1050" spc="35" dirty="0">
                <a:latin typeface="Arial"/>
                <a:cs typeface="Arial"/>
              </a:rPr>
              <a:t>-73.85040178030421,</a:t>
            </a:r>
            <a:endParaRPr sz="1050">
              <a:latin typeface="Arial"/>
              <a:cs typeface="Arial"/>
            </a:endParaRPr>
          </a:p>
          <a:p>
            <a:pPr marL="232410">
              <a:lnSpc>
                <a:spcPct val="100000"/>
              </a:lnSpc>
              <a:spcBef>
                <a:spcPts val="15"/>
              </a:spcBef>
            </a:pPr>
            <a:r>
              <a:rPr sz="1050" spc="50" dirty="0">
                <a:latin typeface="Arial"/>
                <a:cs typeface="Arial"/>
              </a:rPr>
              <a:t>40.847549063536334]}},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[-73.88845196134804,</a:t>
            </a:r>
            <a:r>
              <a:rPr sz="1050" spc="25" dirty="0">
                <a:latin typeface="Arial"/>
                <a:cs typeface="Arial"/>
              </a:rPr>
              <a:t> </a:t>
            </a:r>
            <a:r>
              <a:rPr sz="1050" spc="45" dirty="0">
                <a:latin typeface="Arial"/>
                <a:cs typeface="Arial"/>
              </a:rPr>
              <a:t>40.85727710073895]},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'Belmont',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20" dirty="0">
                <a:latin typeface="Arial"/>
                <a:cs typeface="Arial"/>
              </a:rPr>
              <a:t>'Belmont',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[-73.88845196134804,</a:t>
            </a:r>
            <a:endParaRPr sz="1050">
              <a:latin typeface="Arial"/>
              <a:cs typeface="Arial"/>
            </a:endParaRPr>
          </a:p>
          <a:p>
            <a:pPr marL="232410">
              <a:lnSpc>
                <a:spcPct val="100000"/>
              </a:lnSpc>
              <a:spcBef>
                <a:spcPts val="15"/>
              </a:spcBef>
            </a:pPr>
            <a:r>
              <a:rPr sz="1050" spc="25" dirty="0">
                <a:latin typeface="Arial"/>
                <a:cs typeface="Arial"/>
              </a:rPr>
              <a:t>40.85727710073895,</a:t>
            </a:r>
            <a:endParaRPr sz="1050">
              <a:latin typeface="Arial"/>
              <a:cs typeface="Arial"/>
            </a:endParaRPr>
          </a:p>
          <a:p>
            <a:pPr marL="232410">
              <a:lnSpc>
                <a:spcPct val="100000"/>
              </a:lnSpc>
              <a:spcBef>
                <a:spcPts val="15"/>
              </a:spcBef>
            </a:pPr>
            <a:r>
              <a:rPr sz="1050" spc="35" dirty="0">
                <a:latin typeface="Arial"/>
                <a:cs typeface="Arial"/>
              </a:rPr>
              <a:t>-73.88845196134804,</a:t>
            </a:r>
            <a:endParaRPr sz="1050">
              <a:latin typeface="Arial"/>
              <a:cs typeface="Arial"/>
            </a:endParaRPr>
          </a:p>
          <a:p>
            <a:pPr marL="232410">
              <a:lnSpc>
                <a:spcPct val="100000"/>
              </a:lnSpc>
              <a:spcBef>
                <a:spcPts val="15"/>
              </a:spcBef>
            </a:pPr>
            <a:r>
              <a:rPr sz="1050" spc="55" dirty="0">
                <a:latin typeface="Arial"/>
                <a:cs typeface="Arial"/>
              </a:rPr>
              <a:t>40.85727710073895]}},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[-73.91719048210393,</a:t>
            </a:r>
            <a:r>
              <a:rPr sz="1050" spc="25" dirty="0">
                <a:latin typeface="Arial"/>
                <a:cs typeface="Arial"/>
              </a:rPr>
              <a:t> </a:t>
            </a:r>
            <a:r>
              <a:rPr sz="1050" spc="45" dirty="0">
                <a:latin typeface="Arial"/>
                <a:cs typeface="Arial"/>
              </a:rPr>
              <a:t>40.88139497727086]},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'Spuyten </a:t>
            </a:r>
            <a:r>
              <a:rPr sz="1050" spc="155" dirty="0">
                <a:latin typeface="Arial"/>
                <a:cs typeface="Arial"/>
              </a:rPr>
              <a:t>Duyvil',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04005" y="9448087"/>
            <a:ext cx="1418590" cy="158750"/>
          </a:xfrm>
          <a:prstGeom prst="rect">
            <a:avLst/>
          </a:prstGeom>
        </p:spPr>
        <p:txBody>
          <a:bodyPr vert="horz" wrap="square" lIns="0" tIns="0" rIns="0" bIns="0" rtlCol="0">
            <a:spAutoFit/>
          </a:bodyPr>
          <a:lstStyle/>
          <a:p>
            <a:pPr marL="12700">
              <a:lnSpc>
                <a:spcPts val="1090"/>
              </a:lnSpc>
            </a:pPr>
            <a:r>
              <a:rPr sz="1050" spc="195" dirty="0">
                <a:latin typeface="Arial"/>
                <a:cs typeface="Arial"/>
              </a:rPr>
              <a:t>{'type':</a:t>
            </a:r>
            <a:r>
              <a:rPr sz="1050" spc="229" dirty="0">
                <a:latin typeface="Arial"/>
                <a:cs typeface="Arial"/>
              </a:rPr>
              <a:t> </a:t>
            </a:r>
            <a:r>
              <a:rPr sz="1050" spc="145" dirty="0">
                <a:latin typeface="Arial"/>
                <a:cs typeface="Arial"/>
              </a:rPr>
              <a:t>'Feature',</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277995" cy="9091295"/>
          </a:xfrm>
          <a:prstGeom prst="rect">
            <a:avLst/>
          </a:prstGeom>
        </p:spPr>
        <p:txBody>
          <a:bodyPr vert="horz" wrap="square" lIns="0" tIns="10795" rIns="0" bIns="0" rtlCol="0">
            <a:spAutoFit/>
          </a:bodyPr>
          <a:lstStyle/>
          <a:p>
            <a:pPr marL="158750" marR="2497455">
              <a:lnSpc>
                <a:spcPct val="101200"/>
              </a:lnSpc>
              <a:spcBef>
                <a:spcPts val="85"/>
              </a:spcBef>
            </a:pPr>
            <a:r>
              <a:rPr sz="1050" spc="140" dirty="0">
                <a:latin typeface="Arial"/>
                <a:cs typeface="Arial"/>
              </a:rPr>
              <a:t>'annoline2': </a:t>
            </a:r>
            <a:r>
              <a:rPr sz="1050" spc="180" dirty="0">
                <a:latin typeface="Arial"/>
                <a:cs typeface="Arial"/>
              </a:rPr>
              <a:t>'Duyvil',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[-73.91719048210393,</a:t>
            </a:r>
            <a:endParaRPr sz="1050">
              <a:latin typeface="Arial"/>
              <a:cs typeface="Arial"/>
            </a:endParaRPr>
          </a:p>
          <a:p>
            <a:pPr marL="232410">
              <a:lnSpc>
                <a:spcPct val="100000"/>
              </a:lnSpc>
              <a:spcBef>
                <a:spcPts val="15"/>
              </a:spcBef>
            </a:pPr>
            <a:r>
              <a:rPr sz="1050" spc="25" dirty="0">
                <a:latin typeface="Arial"/>
                <a:cs typeface="Arial"/>
              </a:rPr>
              <a:t>40.88139497727086,</a:t>
            </a:r>
            <a:endParaRPr sz="1050">
              <a:latin typeface="Arial"/>
              <a:cs typeface="Arial"/>
            </a:endParaRPr>
          </a:p>
          <a:p>
            <a:pPr marL="232410">
              <a:lnSpc>
                <a:spcPct val="100000"/>
              </a:lnSpc>
              <a:spcBef>
                <a:spcPts val="15"/>
              </a:spcBef>
            </a:pPr>
            <a:r>
              <a:rPr sz="1050" spc="35" dirty="0">
                <a:latin typeface="Arial"/>
                <a:cs typeface="Arial"/>
              </a:rPr>
              <a:t>-73.91719048210393,</a:t>
            </a:r>
            <a:endParaRPr sz="1050">
              <a:latin typeface="Arial"/>
              <a:cs typeface="Arial"/>
            </a:endParaRPr>
          </a:p>
          <a:p>
            <a:pPr marL="232410">
              <a:lnSpc>
                <a:spcPct val="100000"/>
              </a:lnSpc>
              <a:spcBef>
                <a:spcPts val="15"/>
              </a:spcBef>
            </a:pPr>
            <a:r>
              <a:rPr sz="1050" spc="55" dirty="0">
                <a:latin typeface="Arial"/>
                <a:cs typeface="Arial"/>
              </a:rPr>
              <a:t>40.88139497727086]}},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[-73.90453054908927,</a:t>
            </a:r>
            <a:r>
              <a:rPr sz="1050" spc="40" dirty="0">
                <a:latin typeface="Arial"/>
                <a:cs typeface="Arial"/>
              </a:rPr>
              <a:t> </a:t>
            </a:r>
            <a:r>
              <a:rPr sz="1050" spc="45" dirty="0">
                <a:latin typeface="Arial"/>
                <a:cs typeface="Arial"/>
              </a:rPr>
              <a:t>40.90854282950666]},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'North </a:t>
            </a:r>
            <a:r>
              <a:rPr sz="1050" spc="125" dirty="0">
                <a:latin typeface="Arial"/>
                <a:cs typeface="Arial"/>
              </a:rPr>
              <a:t>Riverdale',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80" dirty="0">
                <a:latin typeface="Arial"/>
                <a:cs typeface="Arial"/>
              </a:rPr>
              <a:t> </a:t>
            </a:r>
            <a:r>
              <a:rPr sz="1050" spc="165" dirty="0">
                <a:latin typeface="Arial"/>
                <a:cs typeface="Arial"/>
              </a:rPr>
              <a:t>'North',</a:t>
            </a:r>
            <a:endParaRPr sz="1050">
              <a:latin typeface="Arial"/>
              <a:cs typeface="Arial"/>
            </a:endParaRPr>
          </a:p>
          <a:p>
            <a:pPr marL="158750" marR="2277745">
              <a:lnSpc>
                <a:spcPct val="101200"/>
              </a:lnSpc>
            </a:pPr>
            <a:r>
              <a:rPr sz="1050" spc="140" dirty="0">
                <a:latin typeface="Arial"/>
                <a:cs typeface="Arial"/>
              </a:rPr>
              <a:t>'annoline2': </a:t>
            </a:r>
            <a:r>
              <a:rPr sz="1050" spc="150" dirty="0">
                <a:latin typeface="Arial"/>
                <a:cs typeface="Arial"/>
              </a:rPr>
              <a:t>'Riverdale',  </a:t>
            </a:r>
            <a:r>
              <a:rPr sz="1050" spc="140" dirty="0">
                <a:latin typeface="Arial"/>
                <a:cs typeface="Arial"/>
              </a:rPr>
              <a:t>'annoline3':</a:t>
            </a:r>
            <a:r>
              <a:rPr sz="1050" spc="27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[-73.90453054908927,</a:t>
            </a:r>
            <a:endParaRPr sz="1050">
              <a:latin typeface="Arial"/>
              <a:cs typeface="Arial"/>
            </a:endParaRPr>
          </a:p>
          <a:p>
            <a:pPr marL="232410">
              <a:lnSpc>
                <a:spcPct val="100000"/>
              </a:lnSpc>
              <a:spcBef>
                <a:spcPts val="15"/>
              </a:spcBef>
            </a:pPr>
            <a:r>
              <a:rPr sz="1050" spc="25" dirty="0">
                <a:latin typeface="Arial"/>
                <a:cs typeface="Arial"/>
              </a:rPr>
              <a:t>40.90854282950666,</a:t>
            </a:r>
            <a:endParaRPr sz="1050">
              <a:latin typeface="Arial"/>
              <a:cs typeface="Arial"/>
            </a:endParaRPr>
          </a:p>
          <a:p>
            <a:pPr marL="232410">
              <a:lnSpc>
                <a:spcPct val="100000"/>
              </a:lnSpc>
              <a:spcBef>
                <a:spcPts val="15"/>
              </a:spcBef>
            </a:pPr>
            <a:r>
              <a:rPr sz="1050" spc="35" dirty="0">
                <a:latin typeface="Arial"/>
                <a:cs typeface="Arial"/>
              </a:rPr>
              <a:t>-73.90453054908927,</a:t>
            </a:r>
            <a:endParaRPr sz="1050">
              <a:latin typeface="Arial"/>
              <a:cs typeface="Arial"/>
            </a:endParaRPr>
          </a:p>
          <a:p>
            <a:pPr marL="232410">
              <a:lnSpc>
                <a:spcPct val="100000"/>
              </a:lnSpc>
              <a:spcBef>
                <a:spcPts val="15"/>
              </a:spcBef>
            </a:pPr>
            <a:r>
              <a:rPr sz="1050" spc="55" dirty="0">
                <a:latin typeface="Arial"/>
                <a:cs typeface="Arial"/>
              </a:rPr>
              <a:t>40.90854282950666]}},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[-73.8320737824047,</a:t>
            </a:r>
            <a:r>
              <a:rPr sz="1050" spc="85" dirty="0">
                <a:latin typeface="Arial"/>
                <a:cs typeface="Arial"/>
              </a:rPr>
              <a:t> </a:t>
            </a:r>
            <a:r>
              <a:rPr sz="1050" spc="45" dirty="0">
                <a:latin typeface="Arial"/>
                <a:cs typeface="Arial"/>
              </a:rPr>
              <a:t>40.85064140940335]},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40" dirty="0">
                <a:latin typeface="Arial"/>
                <a:cs typeface="Arial"/>
              </a:rPr>
              <a:t>'Pelham </a:t>
            </a:r>
            <a:r>
              <a:rPr sz="1050" spc="114" dirty="0">
                <a:latin typeface="Arial"/>
                <a:cs typeface="Arial"/>
              </a:rPr>
              <a:t>Bay',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00" dirty="0">
                <a:latin typeface="Arial"/>
                <a:cs typeface="Arial"/>
              </a:rPr>
              <a:t>'Pelham',  </a:t>
            </a:r>
            <a:r>
              <a:rPr sz="1050" spc="140" dirty="0">
                <a:latin typeface="Arial"/>
                <a:cs typeface="Arial"/>
              </a:rPr>
              <a:t>'annoline2':</a:t>
            </a:r>
            <a:r>
              <a:rPr sz="1050" spc="254" dirty="0">
                <a:latin typeface="Arial"/>
                <a:cs typeface="Arial"/>
              </a:rPr>
              <a:t> </a:t>
            </a:r>
            <a:r>
              <a:rPr sz="1050" spc="160" dirty="0">
                <a:latin typeface="Arial"/>
                <a:cs typeface="Arial"/>
              </a:rPr>
              <a:t>'Bay',</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[-73.8320737824047,</a:t>
            </a:r>
            <a:endParaRPr sz="1050">
              <a:latin typeface="Arial"/>
              <a:cs typeface="Arial"/>
            </a:endParaRPr>
          </a:p>
          <a:p>
            <a:pPr marL="232410">
              <a:lnSpc>
                <a:spcPct val="100000"/>
              </a:lnSpc>
              <a:spcBef>
                <a:spcPts val="15"/>
              </a:spcBef>
            </a:pPr>
            <a:r>
              <a:rPr sz="1050" spc="25" dirty="0">
                <a:latin typeface="Arial"/>
                <a:cs typeface="Arial"/>
              </a:rPr>
              <a:t>40.85064140940335,</a:t>
            </a:r>
            <a:endParaRPr sz="1050">
              <a:latin typeface="Arial"/>
              <a:cs typeface="Arial"/>
            </a:endParaRPr>
          </a:p>
          <a:p>
            <a:pPr marL="232410">
              <a:lnSpc>
                <a:spcPct val="100000"/>
              </a:lnSpc>
              <a:spcBef>
                <a:spcPts val="15"/>
              </a:spcBef>
            </a:pPr>
            <a:r>
              <a:rPr sz="1050" spc="35" dirty="0">
                <a:latin typeface="Arial"/>
                <a:cs typeface="Arial"/>
              </a:rPr>
              <a:t>-73.8320737824047,</a:t>
            </a:r>
            <a:endParaRPr sz="1050">
              <a:latin typeface="Arial"/>
              <a:cs typeface="Arial"/>
            </a:endParaRPr>
          </a:p>
          <a:p>
            <a:pPr marL="232410">
              <a:lnSpc>
                <a:spcPct val="100000"/>
              </a:lnSpc>
              <a:spcBef>
                <a:spcPts val="15"/>
              </a:spcBef>
            </a:pPr>
            <a:r>
              <a:rPr sz="1050" spc="55" dirty="0">
                <a:latin typeface="Arial"/>
                <a:cs typeface="Arial"/>
              </a:rPr>
              <a:t>40.85064140940335]}},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'nyu_2451_34572.39',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[-73.82620275994073,</a:t>
            </a:r>
            <a:r>
              <a:rPr sz="1050" spc="40" dirty="0">
                <a:latin typeface="Arial"/>
                <a:cs typeface="Arial"/>
              </a:rPr>
              <a:t> </a:t>
            </a:r>
            <a:r>
              <a:rPr sz="1050" spc="45" dirty="0">
                <a:latin typeface="Arial"/>
                <a:cs typeface="Arial"/>
              </a:rPr>
              <a:t>40.82657951686922]},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165" dirty="0">
                <a:latin typeface="Arial"/>
                <a:cs typeface="Arial"/>
              </a:rPr>
              <a:t>'Schuylerville',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1984375">
              <a:lnSpc>
                <a:spcPct val="101200"/>
              </a:lnSpc>
            </a:pPr>
            <a:r>
              <a:rPr sz="1050" spc="140" dirty="0">
                <a:latin typeface="Arial"/>
                <a:cs typeface="Arial"/>
              </a:rPr>
              <a:t>'annoline1': </a:t>
            </a:r>
            <a:r>
              <a:rPr sz="1050" spc="165" dirty="0">
                <a:latin typeface="Arial"/>
                <a:cs typeface="Arial"/>
              </a:rPr>
              <a:t>'Schuylerville',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[-73.82620275994073,</a:t>
            </a:r>
            <a:endParaRPr sz="1050">
              <a:latin typeface="Arial"/>
              <a:cs typeface="Arial"/>
            </a:endParaRPr>
          </a:p>
          <a:p>
            <a:pPr marL="232410">
              <a:lnSpc>
                <a:spcPct val="100000"/>
              </a:lnSpc>
              <a:spcBef>
                <a:spcPts val="15"/>
              </a:spcBef>
            </a:pPr>
            <a:r>
              <a:rPr sz="1050" spc="25" dirty="0">
                <a:latin typeface="Arial"/>
                <a:cs typeface="Arial"/>
              </a:rPr>
              <a:t>40.82657951686922,</a:t>
            </a:r>
            <a:endParaRPr sz="1050">
              <a:latin typeface="Arial"/>
              <a:cs typeface="Arial"/>
            </a:endParaRPr>
          </a:p>
          <a:p>
            <a:pPr marL="232410">
              <a:lnSpc>
                <a:spcPct val="100000"/>
              </a:lnSpc>
              <a:spcBef>
                <a:spcPts val="15"/>
              </a:spcBef>
            </a:pPr>
            <a:r>
              <a:rPr sz="1050" spc="35" dirty="0">
                <a:latin typeface="Arial"/>
                <a:cs typeface="Arial"/>
              </a:rPr>
              <a:t>-73.82620275994073,</a:t>
            </a:r>
            <a:endParaRPr sz="1050">
              <a:latin typeface="Arial"/>
              <a:cs typeface="Arial"/>
            </a:endParaRPr>
          </a:p>
          <a:p>
            <a:pPr marL="232410">
              <a:lnSpc>
                <a:spcPct val="100000"/>
              </a:lnSpc>
              <a:spcBef>
                <a:spcPts val="15"/>
              </a:spcBef>
            </a:pPr>
            <a:r>
              <a:rPr sz="1050" spc="55" dirty="0">
                <a:latin typeface="Arial"/>
                <a:cs typeface="Arial"/>
              </a:rPr>
              <a:t>40.82657951686922]}},</a:t>
            </a:r>
            <a:endParaRPr sz="105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087"/>
            <a:ext cx="1345565"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'annoline3':</a:t>
            </a:r>
            <a:r>
              <a:rPr sz="1050" spc="204" dirty="0">
                <a:latin typeface="Arial"/>
                <a:cs typeface="Arial"/>
              </a:rPr>
              <a:t> </a:t>
            </a:r>
            <a:r>
              <a:rPr sz="1050" spc="15" dirty="0">
                <a:latin typeface="Arial"/>
                <a:cs typeface="Arial"/>
              </a:rPr>
              <a:t>None,</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19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182"/>
            <a:ext cx="4351655" cy="9317355"/>
          </a:xfrm>
          <a:prstGeom prst="rect">
            <a:avLst/>
          </a:prstGeom>
        </p:spPr>
        <p:txBody>
          <a:bodyPr vert="horz" wrap="square" lIns="0" tIns="57150" rIns="0" bIns="0" rtlCol="0">
            <a:spAutoFit/>
          </a:bodyPr>
          <a:lstStyle/>
          <a:p>
            <a:pPr marL="1862455">
              <a:lnSpc>
                <a:spcPct val="100000"/>
              </a:lnSpc>
              <a:spcBef>
                <a:spcPts val="450"/>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85725">
              <a:lnSpc>
                <a:spcPct val="100000"/>
              </a:lnSpc>
              <a:spcBef>
                <a:spcPts val="465"/>
              </a:spcBef>
            </a:pPr>
            <a:r>
              <a:rPr sz="1050" spc="275" dirty="0">
                <a:latin typeface="Arial"/>
                <a:cs typeface="Arial"/>
              </a:rPr>
              <a:t>'id':</a:t>
            </a:r>
            <a:r>
              <a:rPr sz="1050" spc="280" dirty="0">
                <a:latin typeface="Arial"/>
                <a:cs typeface="Arial"/>
              </a:rPr>
              <a:t> </a:t>
            </a:r>
            <a:r>
              <a:rPr sz="1050" spc="60" dirty="0">
                <a:latin typeface="Arial"/>
                <a:cs typeface="Arial"/>
              </a:rPr>
              <a:t>'nyu_2451_34572.40',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[-73.81388514428619,</a:t>
            </a:r>
            <a:r>
              <a:rPr sz="1050" spc="90" dirty="0">
                <a:latin typeface="Arial"/>
                <a:cs typeface="Arial"/>
              </a:rPr>
              <a:t> </a:t>
            </a:r>
            <a:r>
              <a:rPr sz="1050" spc="45" dirty="0">
                <a:latin typeface="Arial"/>
                <a:cs typeface="Arial"/>
              </a:rPr>
              <a:t>40.821986118163494]},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'Edgewater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100" dirty="0">
                <a:latin typeface="Arial"/>
                <a:cs typeface="Arial"/>
              </a:rPr>
              <a:t>'Edgewater',  </a:t>
            </a:r>
            <a:r>
              <a:rPr sz="1050" spc="140" dirty="0">
                <a:latin typeface="Arial"/>
                <a:cs typeface="Arial"/>
              </a:rPr>
              <a:t>'annoline2':</a:t>
            </a:r>
            <a:r>
              <a:rPr sz="1050" spc="270" dirty="0">
                <a:latin typeface="Arial"/>
                <a:cs typeface="Arial"/>
              </a:rPr>
              <a:t> </a:t>
            </a:r>
            <a:r>
              <a:rPr sz="1050" spc="165" dirty="0">
                <a:latin typeface="Arial"/>
                <a:cs typeface="Arial"/>
              </a:rPr>
              <a:t>'Park',</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[-73.81388514428619,</a:t>
            </a:r>
            <a:endParaRPr sz="1050">
              <a:latin typeface="Arial"/>
              <a:cs typeface="Arial"/>
            </a:endParaRPr>
          </a:p>
          <a:p>
            <a:pPr marL="232410">
              <a:lnSpc>
                <a:spcPct val="100000"/>
              </a:lnSpc>
              <a:spcBef>
                <a:spcPts val="15"/>
              </a:spcBef>
            </a:pPr>
            <a:r>
              <a:rPr sz="1050" spc="20" dirty="0">
                <a:latin typeface="Arial"/>
                <a:cs typeface="Arial"/>
              </a:rPr>
              <a:t>40.821986118163494,</a:t>
            </a:r>
            <a:endParaRPr sz="1050">
              <a:latin typeface="Arial"/>
              <a:cs typeface="Arial"/>
            </a:endParaRPr>
          </a:p>
          <a:p>
            <a:pPr marL="232410">
              <a:lnSpc>
                <a:spcPct val="100000"/>
              </a:lnSpc>
              <a:spcBef>
                <a:spcPts val="15"/>
              </a:spcBef>
            </a:pPr>
            <a:r>
              <a:rPr sz="1050" spc="35" dirty="0">
                <a:latin typeface="Arial"/>
                <a:cs typeface="Arial"/>
              </a:rPr>
              <a:t>-73.81388514428619,</a:t>
            </a:r>
            <a:endParaRPr sz="1050">
              <a:latin typeface="Arial"/>
              <a:cs typeface="Arial"/>
            </a:endParaRPr>
          </a:p>
          <a:p>
            <a:pPr marL="232410">
              <a:lnSpc>
                <a:spcPct val="100000"/>
              </a:lnSpc>
              <a:spcBef>
                <a:spcPts val="15"/>
              </a:spcBef>
            </a:pPr>
            <a:r>
              <a:rPr sz="1050" spc="50" dirty="0">
                <a:latin typeface="Arial"/>
                <a:cs typeface="Arial"/>
              </a:rPr>
              <a:t>40.821986118163494]}},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'nyu_2451_34572.41',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[-73.84802729582735,</a:t>
            </a:r>
            <a:r>
              <a:rPr sz="1050" spc="90" dirty="0">
                <a:latin typeface="Arial"/>
                <a:cs typeface="Arial"/>
              </a:rPr>
              <a:t> </a:t>
            </a:r>
            <a:r>
              <a:rPr sz="1050" spc="45" dirty="0">
                <a:latin typeface="Arial"/>
                <a:cs typeface="Arial"/>
              </a:rPr>
              <a:t>40.819014376988314]},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'Castle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65" dirty="0">
                <a:latin typeface="Arial"/>
                <a:cs typeface="Arial"/>
              </a:rPr>
              <a:t>'Castle',  </a:t>
            </a:r>
            <a:r>
              <a:rPr sz="1050" spc="140" dirty="0">
                <a:latin typeface="Arial"/>
                <a:cs typeface="Arial"/>
              </a:rPr>
              <a:t>'annoline2':</a:t>
            </a:r>
            <a:r>
              <a:rPr sz="1050" spc="245" dirty="0">
                <a:latin typeface="Arial"/>
                <a:cs typeface="Arial"/>
              </a:rPr>
              <a:t> </a:t>
            </a:r>
            <a:r>
              <a:rPr sz="1050" spc="270" dirty="0">
                <a:latin typeface="Arial"/>
                <a:cs typeface="Arial"/>
              </a:rPr>
              <a:t>'Hill',</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[-73.84802729582735,</a:t>
            </a:r>
            <a:endParaRPr sz="1050">
              <a:latin typeface="Arial"/>
              <a:cs typeface="Arial"/>
            </a:endParaRPr>
          </a:p>
          <a:p>
            <a:pPr marL="232410">
              <a:lnSpc>
                <a:spcPct val="100000"/>
              </a:lnSpc>
              <a:spcBef>
                <a:spcPts val="15"/>
              </a:spcBef>
            </a:pPr>
            <a:r>
              <a:rPr sz="1050" spc="20" dirty="0">
                <a:latin typeface="Arial"/>
                <a:cs typeface="Arial"/>
              </a:rPr>
              <a:t>40.819014376988314,</a:t>
            </a:r>
            <a:endParaRPr sz="1050">
              <a:latin typeface="Arial"/>
              <a:cs typeface="Arial"/>
            </a:endParaRPr>
          </a:p>
          <a:p>
            <a:pPr marL="232410">
              <a:lnSpc>
                <a:spcPct val="100000"/>
              </a:lnSpc>
              <a:spcBef>
                <a:spcPts val="15"/>
              </a:spcBef>
            </a:pPr>
            <a:r>
              <a:rPr sz="1050" spc="35" dirty="0">
                <a:latin typeface="Arial"/>
                <a:cs typeface="Arial"/>
              </a:rPr>
              <a:t>-73.84802729582735,</a:t>
            </a:r>
            <a:endParaRPr sz="1050">
              <a:latin typeface="Arial"/>
              <a:cs typeface="Arial"/>
            </a:endParaRPr>
          </a:p>
          <a:p>
            <a:pPr marL="232410">
              <a:lnSpc>
                <a:spcPct val="100000"/>
              </a:lnSpc>
              <a:spcBef>
                <a:spcPts val="15"/>
              </a:spcBef>
            </a:pPr>
            <a:r>
              <a:rPr sz="1050" spc="50" dirty="0">
                <a:latin typeface="Arial"/>
                <a:cs typeface="Arial"/>
              </a:rPr>
              <a:t>40.819014376988314]}},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'nyu_2451_34572.42',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[-73.86332361652777,</a:t>
            </a:r>
            <a:r>
              <a:rPr sz="1050" spc="25" dirty="0">
                <a:latin typeface="Arial"/>
                <a:cs typeface="Arial"/>
              </a:rPr>
              <a:t> </a:t>
            </a:r>
            <a:r>
              <a:rPr sz="1050" spc="45" dirty="0">
                <a:latin typeface="Arial"/>
                <a:cs typeface="Arial"/>
              </a:rPr>
              <a:t>40.87137078192371]},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210" dirty="0">
                <a:latin typeface="Arial"/>
                <a:cs typeface="Arial"/>
              </a:rPr>
              <a:t>'Olinville',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210" dirty="0">
                <a:latin typeface="Arial"/>
                <a:cs typeface="Arial"/>
              </a:rPr>
              <a:t>'Olinville',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[-73.86332361652777,</a:t>
            </a:r>
            <a:endParaRPr sz="1050">
              <a:latin typeface="Arial"/>
              <a:cs typeface="Arial"/>
            </a:endParaRPr>
          </a:p>
          <a:p>
            <a:pPr marL="232410">
              <a:lnSpc>
                <a:spcPct val="100000"/>
              </a:lnSpc>
              <a:spcBef>
                <a:spcPts val="15"/>
              </a:spcBef>
            </a:pPr>
            <a:r>
              <a:rPr sz="1050" spc="25" dirty="0">
                <a:latin typeface="Arial"/>
                <a:cs typeface="Arial"/>
              </a:rPr>
              <a:t>40.87137078192371,</a:t>
            </a:r>
            <a:endParaRPr sz="1050">
              <a:latin typeface="Arial"/>
              <a:cs typeface="Arial"/>
            </a:endParaRPr>
          </a:p>
          <a:p>
            <a:pPr marL="232410">
              <a:lnSpc>
                <a:spcPct val="100000"/>
              </a:lnSpc>
              <a:spcBef>
                <a:spcPts val="15"/>
              </a:spcBef>
            </a:pPr>
            <a:r>
              <a:rPr sz="1050" spc="35" dirty="0">
                <a:latin typeface="Arial"/>
                <a:cs typeface="Arial"/>
              </a:rPr>
              <a:t>-73.86332361652777,</a:t>
            </a:r>
            <a:endParaRPr sz="1050">
              <a:latin typeface="Arial"/>
              <a:cs typeface="Arial"/>
            </a:endParaRPr>
          </a:p>
          <a:p>
            <a:pPr marL="232410">
              <a:lnSpc>
                <a:spcPct val="100000"/>
              </a:lnSpc>
              <a:spcBef>
                <a:spcPts val="15"/>
              </a:spcBef>
            </a:pPr>
            <a:r>
              <a:rPr sz="1050" spc="55" dirty="0">
                <a:latin typeface="Arial"/>
                <a:cs typeface="Arial"/>
              </a:rPr>
              <a:t>40.87137078192371]}},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'nyu_2451_34572.43',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[-73.84161194831223,</a:t>
            </a:r>
            <a:r>
              <a:rPr sz="1050" spc="25" dirty="0">
                <a:latin typeface="Arial"/>
                <a:cs typeface="Arial"/>
              </a:rPr>
              <a:t> </a:t>
            </a:r>
            <a:r>
              <a:rPr sz="1050" spc="45" dirty="0">
                <a:latin typeface="Arial"/>
                <a:cs typeface="Arial"/>
              </a:rPr>
              <a:t>40.86296562477998]},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40" dirty="0">
                <a:latin typeface="Arial"/>
                <a:cs typeface="Arial"/>
              </a:rPr>
              <a:t>'Pelham </a:t>
            </a:r>
            <a:r>
              <a:rPr sz="1050" spc="75" dirty="0">
                <a:latin typeface="Arial"/>
                <a:cs typeface="Arial"/>
              </a:rPr>
              <a:t>Gardens',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00" dirty="0">
                <a:latin typeface="Arial"/>
                <a:cs typeface="Arial"/>
              </a:rPr>
              <a:t>'Pelham',  </a:t>
            </a:r>
            <a:r>
              <a:rPr sz="1050" spc="140" dirty="0">
                <a:latin typeface="Arial"/>
                <a:cs typeface="Arial"/>
              </a:rPr>
              <a:t>'annoline2':</a:t>
            </a:r>
            <a:r>
              <a:rPr sz="1050" spc="185" dirty="0">
                <a:latin typeface="Arial"/>
                <a:cs typeface="Arial"/>
              </a:rPr>
              <a:t> </a:t>
            </a:r>
            <a:r>
              <a:rPr sz="1050" spc="105" dirty="0">
                <a:latin typeface="Arial"/>
                <a:cs typeface="Arial"/>
              </a:rPr>
              <a:t>'Gardens',</a:t>
            </a:r>
            <a:endParaRPr sz="10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10" dirty="0"/>
              <a:t> </a:t>
            </a:r>
            <a:fld id="{81D60167-4931-47E6-BA6A-407CBD079E47}" type="slidenum">
              <a:rPr spc="-5" dirty="0"/>
              <a:t>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542229" y="572759"/>
            <a:ext cx="6671309" cy="3530600"/>
          </a:xfrm>
          <a:prstGeom prst="rect">
            <a:avLst/>
          </a:prstGeom>
        </p:spPr>
        <p:txBody>
          <a:bodyPr vert="horz" wrap="square" lIns="0" tIns="12700" rIns="0" bIns="0" rtlCol="0">
            <a:spAutoFit/>
          </a:bodyPr>
          <a:lstStyle/>
          <a:p>
            <a:pPr marL="12700" marR="170180">
              <a:lnSpc>
                <a:spcPct val="119000"/>
              </a:lnSpc>
              <a:spcBef>
                <a:spcPts val="100"/>
              </a:spcBef>
            </a:pPr>
            <a:r>
              <a:rPr sz="1050" dirty="0">
                <a:latin typeface="Arial"/>
                <a:cs typeface="Arial"/>
              </a:rPr>
              <a:t>A restaurant is a business which prepares and serves food and drink to customers in return for </a:t>
            </a:r>
            <a:r>
              <a:rPr sz="1050" spc="-15" dirty="0">
                <a:latin typeface="Arial"/>
                <a:cs typeface="Arial"/>
              </a:rPr>
              <a:t>money, </a:t>
            </a:r>
            <a:r>
              <a:rPr sz="1050" dirty="0">
                <a:latin typeface="Arial"/>
                <a:cs typeface="Arial"/>
              </a:rPr>
              <a:t>either  paid before the meal, after the meal, or with an open account. The City of New </a:t>
            </a:r>
            <a:r>
              <a:rPr sz="1050" spc="-25" dirty="0">
                <a:latin typeface="Arial"/>
                <a:cs typeface="Arial"/>
              </a:rPr>
              <a:t>York </a:t>
            </a:r>
            <a:r>
              <a:rPr sz="1050" dirty="0">
                <a:latin typeface="Arial"/>
                <a:cs typeface="Arial"/>
              </a:rPr>
              <a:t>is famous for its</a:t>
            </a:r>
            <a:r>
              <a:rPr sz="1050" spc="-75" dirty="0">
                <a:latin typeface="Arial"/>
                <a:cs typeface="Arial"/>
              </a:rPr>
              <a:t> </a:t>
            </a:r>
            <a:r>
              <a:rPr sz="1050" dirty="0">
                <a:latin typeface="Arial"/>
                <a:cs typeface="Arial"/>
              </a:rPr>
              <a:t>excelllent  cuisine. It's food culture includes an array of international cuisines influenced by the city's immigrant</a:t>
            </a:r>
            <a:r>
              <a:rPr sz="1050" spc="-80" dirty="0">
                <a:latin typeface="Arial"/>
                <a:cs typeface="Arial"/>
              </a:rPr>
              <a:t> </a:t>
            </a:r>
            <a:r>
              <a:rPr sz="1050" spc="-10" dirty="0">
                <a:latin typeface="Arial"/>
                <a:cs typeface="Arial"/>
              </a:rPr>
              <a:t>history.</a:t>
            </a:r>
            <a:endParaRPr sz="1050">
              <a:latin typeface="Arial"/>
              <a:cs typeface="Arial"/>
            </a:endParaRPr>
          </a:p>
          <a:p>
            <a:pPr>
              <a:lnSpc>
                <a:spcPct val="100000"/>
              </a:lnSpc>
              <a:spcBef>
                <a:spcPts val="15"/>
              </a:spcBef>
            </a:pPr>
            <a:endParaRPr sz="900">
              <a:latin typeface="Arial"/>
              <a:cs typeface="Arial"/>
            </a:endParaRPr>
          </a:p>
          <a:p>
            <a:pPr marL="12700" marR="5080">
              <a:lnSpc>
                <a:spcPct val="119000"/>
              </a:lnSpc>
            </a:pPr>
            <a:r>
              <a:rPr sz="1050" dirty="0">
                <a:latin typeface="Arial"/>
                <a:cs typeface="Arial"/>
              </a:rPr>
              <a:t>Central and Eastern European immigrants, especially Jewish immigrants - bagels, cheesecake, hot dogs,  knishes, and delicatessens Italian immigrants - New </a:t>
            </a:r>
            <a:r>
              <a:rPr sz="1050" spc="-10" dirty="0">
                <a:latin typeface="Arial"/>
                <a:cs typeface="Arial"/>
              </a:rPr>
              <a:t>York-style </a:t>
            </a:r>
            <a:r>
              <a:rPr sz="1050" dirty="0">
                <a:latin typeface="Arial"/>
                <a:cs typeface="Arial"/>
              </a:rPr>
              <a:t>pizza and Italian cuisine Jewish immigrants and  Irish immigrants - pastrami and corned beef Chinese and other Asian restaurants, sandwich joints, trattorias,  diners, and </a:t>
            </a:r>
            <a:r>
              <a:rPr sz="1050" spc="-5" dirty="0">
                <a:latin typeface="Arial"/>
                <a:cs typeface="Arial"/>
              </a:rPr>
              <a:t>coffeehouses </a:t>
            </a:r>
            <a:r>
              <a:rPr sz="1050" dirty="0">
                <a:latin typeface="Arial"/>
                <a:cs typeface="Arial"/>
              </a:rPr>
              <a:t>are ubiquitous throughout the city mobile food vendors - Some 4,000 licensed by the  city Middle Eastern foods such as falafel and kebabs examples of modern New </a:t>
            </a:r>
            <a:r>
              <a:rPr sz="1050" spc="-25" dirty="0">
                <a:latin typeface="Arial"/>
                <a:cs typeface="Arial"/>
              </a:rPr>
              <a:t>York </a:t>
            </a:r>
            <a:r>
              <a:rPr sz="1050" dirty="0">
                <a:latin typeface="Arial"/>
                <a:cs typeface="Arial"/>
              </a:rPr>
              <a:t>street food It is famous for  not just Pizzerias, Cafe's but also for fine dining Michelin starred restaurants.The city is home to "nearly one  thousand of the finest and most diverse haute cuisine restaurants in the world", according to Michelin. So it is  evident that to survive in such competitive market it is very important to startegically plan. </a:t>
            </a:r>
            <a:r>
              <a:rPr sz="1050" spc="-15" dirty="0">
                <a:latin typeface="Arial"/>
                <a:cs typeface="Arial"/>
              </a:rPr>
              <a:t>Various </a:t>
            </a:r>
            <a:r>
              <a:rPr sz="1050" dirty="0">
                <a:latin typeface="Arial"/>
                <a:cs typeface="Arial"/>
              </a:rPr>
              <a:t>factors need</a:t>
            </a:r>
            <a:r>
              <a:rPr sz="1050" spc="-60" dirty="0">
                <a:latin typeface="Arial"/>
                <a:cs typeface="Arial"/>
              </a:rPr>
              <a:t> </a:t>
            </a:r>
            <a:r>
              <a:rPr sz="1050" dirty="0">
                <a:latin typeface="Arial"/>
                <a:cs typeface="Arial"/>
              </a:rPr>
              <a:t>to  be studied inorder to decide on the Location such as</a:t>
            </a:r>
            <a:r>
              <a:rPr sz="1050" spc="-10" dirty="0">
                <a:latin typeface="Arial"/>
                <a:cs typeface="Arial"/>
              </a:rPr>
              <a:t> </a:t>
            </a:r>
            <a:r>
              <a:rPr sz="1050" dirty="0">
                <a:latin typeface="Arial"/>
                <a:cs typeface="Arial"/>
              </a:rPr>
              <a:t>:</a:t>
            </a:r>
            <a:endParaRPr sz="1050">
              <a:latin typeface="Arial"/>
              <a:cs typeface="Arial"/>
            </a:endParaRPr>
          </a:p>
          <a:p>
            <a:pPr>
              <a:lnSpc>
                <a:spcPct val="100000"/>
              </a:lnSpc>
              <a:spcBef>
                <a:spcPts val="15"/>
              </a:spcBef>
            </a:pPr>
            <a:endParaRPr sz="900">
              <a:latin typeface="Arial"/>
              <a:cs typeface="Arial"/>
            </a:endParaRPr>
          </a:p>
          <a:p>
            <a:pPr marL="12700" marR="38735">
              <a:lnSpc>
                <a:spcPct val="119000"/>
              </a:lnSpc>
            </a:pPr>
            <a:r>
              <a:rPr sz="1050" dirty="0">
                <a:latin typeface="Arial"/>
                <a:cs typeface="Arial"/>
              </a:rPr>
              <a:t>New </a:t>
            </a:r>
            <a:r>
              <a:rPr sz="1050" spc="-25" dirty="0">
                <a:latin typeface="Arial"/>
                <a:cs typeface="Arial"/>
              </a:rPr>
              <a:t>York </a:t>
            </a:r>
            <a:r>
              <a:rPr sz="1050" dirty="0">
                <a:latin typeface="Arial"/>
                <a:cs typeface="Arial"/>
              </a:rPr>
              <a:t>Population New </a:t>
            </a:r>
            <a:r>
              <a:rPr sz="1050" spc="-25" dirty="0">
                <a:latin typeface="Arial"/>
                <a:cs typeface="Arial"/>
              </a:rPr>
              <a:t>York </a:t>
            </a:r>
            <a:r>
              <a:rPr sz="1050" dirty="0">
                <a:latin typeface="Arial"/>
                <a:cs typeface="Arial"/>
              </a:rPr>
              <a:t>City Demographics Are there any Farmers Markets, Wholesale markets etc  nearby so that the ingredients can be purchased fresh to maintain quality and cost? Are there any venues like  Gyms, Entertainmnet zones, Parks etc nearby where floating population is high etc Who are the competitors in  that location? Cuisine served / Menu of the competitors Safest neoghborhood for individuals and family with</a:t>
            </a:r>
            <a:r>
              <a:rPr sz="1050" spc="-100" dirty="0">
                <a:latin typeface="Arial"/>
                <a:cs typeface="Arial"/>
              </a:rPr>
              <a:t> </a:t>
            </a:r>
            <a:r>
              <a:rPr sz="1050" dirty="0">
                <a:latin typeface="Arial"/>
                <a:cs typeface="Arial"/>
              </a:rPr>
              <a:t>kids  Segmentation of the Borough Untapped markets Saturated markets</a:t>
            </a:r>
            <a:r>
              <a:rPr sz="1050" spc="-15" dirty="0">
                <a:latin typeface="Arial"/>
                <a:cs typeface="Arial"/>
              </a:rPr>
              <a:t> </a:t>
            </a:r>
            <a:r>
              <a:rPr sz="1050" dirty="0">
                <a:latin typeface="Arial"/>
                <a:cs typeface="Arial"/>
              </a:rPr>
              <a:t>etc</a:t>
            </a:r>
            <a:endParaRPr sz="1050">
              <a:latin typeface="Arial"/>
              <a:cs typeface="Arial"/>
            </a:endParaRPr>
          </a:p>
        </p:txBody>
      </p:sp>
      <p:sp>
        <p:nvSpPr>
          <p:cNvPr id="5" name="object 5"/>
          <p:cNvSpPr txBox="1"/>
          <p:nvPr/>
        </p:nvSpPr>
        <p:spPr>
          <a:xfrm>
            <a:off x="542229" y="4937210"/>
            <a:ext cx="6668134" cy="3138170"/>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Data</a:t>
            </a:r>
            <a:r>
              <a:rPr sz="1950" b="1" spc="-10" dirty="0">
                <a:latin typeface="Arial"/>
                <a:cs typeface="Arial"/>
              </a:rPr>
              <a:t> </a:t>
            </a:r>
            <a:r>
              <a:rPr sz="1950" b="1" dirty="0">
                <a:latin typeface="Arial"/>
                <a:cs typeface="Arial"/>
              </a:rPr>
              <a:t>requirement</a:t>
            </a:r>
            <a:endParaRPr sz="1950">
              <a:latin typeface="Arial"/>
              <a:cs typeface="Arial"/>
            </a:endParaRPr>
          </a:p>
          <a:p>
            <a:pPr marL="12700">
              <a:lnSpc>
                <a:spcPct val="100000"/>
              </a:lnSpc>
              <a:spcBef>
                <a:spcPts val="1035"/>
              </a:spcBef>
            </a:pPr>
            <a:r>
              <a:rPr sz="1050" dirty="0">
                <a:latin typeface="Arial"/>
                <a:cs typeface="Arial"/>
              </a:rPr>
              <a:t>In order to solve this problem, I will need a list of all neighbourhoods in NYC (from here</a:t>
            </a:r>
            <a:r>
              <a:rPr sz="1050" spc="-35" dirty="0">
                <a:latin typeface="Arial"/>
                <a:cs typeface="Arial"/>
              </a:rPr>
              <a:t> </a:t>
            </a:r>
            <a:r>
              <a:rPr sz="1050" dirty="0">
                <a:latin typeface="Arial"/>
                <a:cs typeface="Arial"/>
              </a:rPr>
              <a:t>-</a:t>
            </a:r>
            <a:endParaRPr sz="1050">
              <a:latin typeface="Arial"/>
              <a:cs typeface="Arial"/>
            </a:endParaRPr>
          </a:p>
          <a:p>
            <a:pPr marL="12700" marR="5080">
              <a:lnSpc>
                <a:spcPct val="119000"/>
              </a:lnSpc>
            </a:pPr>
            <a:r>
              <a:rPr sz="1050" u="sng" spc="-585" dirty="0">
                <a:solidFill>
                  <a:srgbClr val="1B4162"/>
                </a:solidFill>
                <a:uFill>
                  <a:solidFill>
                    <a:srgbClr val="3379B6"/>
                  </a:solidFill>
                </a:uFill>
                <a:latin typeface="Arial"/>
                <a:cs typeface="Arial"/>
              </a:rPr>
              <a:t>h</a:t>
            </a:r>
            <a:r>
              <a:rPr sz="1050" spc="340" dirty="0">
                <a:solidFill>
                  <a:srgbClr val="1B4162"/>
                </a:solidFill>
                <a:latin typeface="Arial"/>
                <a:cs typeface="Arial"/>
                <a:hlinkClick r:id="rId2"/>
              </a:rPr>
              <a:t> </a:t>
            </a:r>
            <a:r>
              <a:rPr sz="1050" u="sng" dirty="0">
                <a:solidFill>
                  <a:srgbClr val="1B4162"/>
                </a:solidFill>
                <a:uFill>
                  <a:solidFill>
                    <a:srgbClr val="3379B6"/>
                  </a:solidFill>
                </a:uFill>
                <a:latin typeface="Arial"/>
                <a:cs typeface="Arial"/>
                <a:hlinkClick r:id="rId2"/>
              </a:rPr>
              <a:t>ttps://geo.nyu.edu/catalog/nyu_2451_34572 </a:t>
            </a:r>
            <a:r>
              <a:rPr sz="1050" spc="-5" dirty="0">
                <a:solidFill>
                  <a:srgbClr val="1B4162"/>
                </a:solidFill>
                <a:latin typeface="Arial"/>
                <a:cs typeface="Arial"/>
                <a:hlinkClick r:id="rId2"/>
              </a:rPr>
              <a:t>(</a:t>
            </a:r>
            <a:r>
              <a:rPr sz="1050" u="sng" spc="-5" dirty="0">
                <a:solidFill>
                  <a:srgbClr val="1B4162"/>
                </a:solidFill>
                <a:uFill>
                  <a:solidFill>
                    <a:srgbClr val="3379B6"/>
                  </a:solidFill>
                </a:uFill>
                <a:latin typeface="Arial"/>
                <a:cs typeface="Arial"/>
                <a:hlinkClick r:id="rId2"/>
              </a:rPr>
              <a:t>https://geo.nyu.edu/catalog/nyu_2451_34572)</a:t>
            </a:r>
            <a:r>
              <a:rPr sz="1050" spc="-5" dirty="0">
                <a:latin typeface="Arial"/>
                <a:cs typeface="Arial"/>
              </a:rPr>
              <a:t>). </a:t>
            </a:r>
            <a:r>
              <a:rPr sz="1050" dirty="0">
                <a:latin typeface="Arial"/>
                <a:cs typeface="Arial"/>
              </a:rPr>
              <a:t>I will need</a:t>
            </a:r>
            <a:r>
              <a:rPr sz="1050" spc="75" dirty="0">
                <a:latin typeface="Arial"/>
                <a:cs typeface="Arial"/>
              </a:rPr>
              <a:t> </a:t>
            </a:r>
            <a:r>
              <a:rPr sz="1050" dirty="0">
                <a:latin typeface="Arial"/>
                <a:cs typeface="Arial"/>
              </a:rPr>
              <a:t>to</a:t>
            </a:r>
            <a:r>
              <a:rPr sz="1050" spc="15" dirty="0">
                <a:latin typeface="Arial"/>
                <a:cs typeface="Arial"/>
              </a:rPr>
              <a:t> </a:t>
            </a:r>
            <a:r>
              <a:rPr sz="1050" dirty="0">
                <a:latin typeface="Arial"/>
                <a:cs typeface="Arial"/>
              </a:rPr>
              <a:t>build  a data frame and find venues for each neighbourhood. Then find the coordinates and filter by just the venues in  Bronx before using the k-means to</a:t>
            </a:r>
            <a:r>
              <a:rPr sz="1050" spc="-10" dirty="0">
                <a:latin typeface="Arial"/>
                <a:cs typeface="Arial"/>
              </a:rPr>
              <a:t> </a:t>
            </a:r>
            <a:r>
              <a:rPr sz="1050" dirty="0">
                <a:latin typeface="Arial"/>
                <a:cs typeface="Arial"/>
              </a:rPr>
              <a:t>clusters.</a:t>
            </a:r>
            <a:endParaRPr sz="1050">
              <a:latin typeface="Arial"/>
              <a:cs typeface="Arial"/>
            </a:endParaRPr>
          </a:p>
          <a:p>
            <a:pPr>
              <a:lnSpc>
                <a:spcPct val="100000"/>
              </a:lnSpc>
            </a:pPr>
            <a:endParaRPr sz="1100">
              <a:latin typeface="Arial"/>
              <a:cs typeface="Arial"/>
            </a:endParaRPr>
          </a:p>
          <a:p>
            <a:pPr>
              <a:lnSpc>
                <a:spcPct val="100000"/>
              </a:lnSpc>
            </a:pPr>
            <a:endParaRPr sz="1100">
              <a:latin typeface="Arial"/>
              <a:cs typeface="Arial"/>
            </a:endParaRPr>
          </a:p>
          <a:p>
            <a:pPr>
              <a:lnSpc>
                <a:spcPct val="100000"/>
              </a:lnSpc>
              <a:spcBef>
                <a:spcPts val="10"/>
              </a:spcBef>
            </a:pPr>
            <a:endParaRPr sz="1000">
              <a:latin typeface="Arial"/>
              <a:cs typeface="Arial"/>
            </a:endParaRPr>
          </a:p>
          <a:p>
            <a:pPr marL="12700">
              <a:lnSpc>
                <a:spcPct val="100000"/>
              </a:lnSpc>
            </a:pPr>
            <a:r>
              <a:rPr sz="1950" b="1" spc="-25" dirty="0">
                <a:latin typeface="Arial"/>
                <a:cs typeface="Arial"/>
              </a:rPr>
              <a:t>Target</a:t>
            </a:r>
            <a:r>
              <a:rPr sz="1950" b="1" spc="-10" dirty="0">
                <a:latin typeface="Arial"/>
                <a:cs typeface="Arial"/>
              </a:rPr>
              <a:t> </a:t>
            </a:r>
            <a:r>
              <a:rPr sz="1950" b="1" dirty="0">
                <a:latin typeface="Arial"/>
                <a:cs typeface="Arial"/>
              </a:rPr>
              <a:t>Audience:</a:t>
            </a:r>
            <a:endParaRPr sz="1950">
              <a:latin typeface="Arial"/>
              <a:cs typeface="Arial"/>
            </a:endParaRPr>
          </a:p>
          <a:p>
            <a:pPr marL="12700" marR="10160">
              <a:lnSpc>
                <a:spcPct val="119000"/>
              </a:lnSpc>
              <a:spcBef>
                <a:spcPts val="795"/>
              </a:spcBef>
            </a:pPr>
            <a:r>
              <a:rPr sz="1050" spc="-60" dirty="0">
                <a:latin typeface="Arial"/>
                <a:cs typeface="Arial"/>
              </a:rPr>
              <a:t>To </a:t>
            </a:r>
            <a:r>
              <a:rPr sz="1050" dirty="0">
                <a:latin typeface="Arial"/>
                <a:cs typeface="Arial"/>
              </a:rPr>
              <a:t>recommend the correct location, </a:t>
            </a:r>
            <a:r>
              <a:rPr sz="1050" spc="-5" dirty="0">
                <a:latin typeface="Arial"/>
                <a:cs typeface="Arial"/>
              </a:rPr>
              <a:t>"Coffee </a:t>
            </a:r>
            <a:r>
              <a:rPr sz="1050" dirty="0">
                <a:latin typeface="Arial"/>
                <a:cs typeface="Arial"/>
              </a:rPr>
              <a:t>Cafe Company" has appointed me to lead of the Data Science</a:t>
            </a:r>
            <a:r>
              <a:rPr sz="1050" spc="-20" dirty="0">
                <a:latin typeface="Arial"/>
                <a:cs typeface="Arial"/>
              </a:rPr>
              <a:t> </a:t>
            </a:r>
            <a:r>
              <a:rPr sz="1050" dirty="0">
                <a:latin typeface="Arial"/>
                <a:cs typeface="Arial"/>
              </a:rPr>
              <a:t>team.  The objective is to locate and recommend to the management which neighborhood of Newyork city will be best  choice to start a restaurant. The Management also expects to understand the rationale of the recommendations  made.</a:t>
            </a:r>
            <a:endParaRPr sz="1050">
              <a:latin typeface="Arial"/>
              <a:cs typeface="Arial"/>
            </a:endParaRPr>
          </a:p>
          <a:p>
            <a:pPr>
              <a:lnSpc>
                <a:spcPct val="100000"/>
              </a:lnSpc>
              <a:spcBef>
                <a:spcPts val="25"/>
              </a:spcBef>
            </a:pPr>
            <a:endParaRPr sz="1100">
              <a:latin typeface="Arial"/>
              <a:cs typeface="Arial"/>
            </a:endParaRPr>
          </a:p>
          <a:p>
            <a:pPr marL="12700">
              <a:lnSpc>
                <a:spcPct val="100000"/>
              </a:lnSpc>
            </a:pPr>
            <a:r>
              <a:rPr sz="1050" dirty="0">
                <a:latin typeface="Arial"/>
                <a:cs typeface="Arial"/>
              </a:rPr>
              <a:t>This would interest anyone who wants to start a new restaurant in Newyork</a:t>
            </a:r>
            <a:r>
              <a:rPr sz="1050" spc="-20" dirty="0">
                <a:latin typeface="Arial"/>
                <a:cs typeface="Arial"/>
              </a:rPr>
              <a:t> city.</a:t>
            </a:r>
            <a:endParaRPr sz="1050">
              <a:latin typeface="Arial"/>
              <a:cs typeface="Arial"/>
            </a:endParaRPr>
          </a:p>
        </p:txBody>
      </p:sp>
      <p:sp>
        <p:nvSpPr>
          <p:cNvPr id="6" name="object 6"/>
          <p:cNvSpPr txBox="1"/>
          <p:nvPr/>
        </p:nvSpPr>
        <p:spPr>
          <a:xfrm>
            <a:off x="542229" y="8518610"/>
            <a:ext cx="6497320" cy="804545"/>
          </a:xfrm>
          <a:prstGeom prst="rect">
            <a:avLst/>
          </a:prstGeom>
        </p:spPr>
        <p:txBody>
          <a:bodyPr vert="horz" wrap="square" lIns="0" tIns="12700" rIns="0" bIns="0" rtlCol="0">
            <a:spAutoFit/>
          </a:bodyPr>
          <a:lstStyle/>
          <a:p>
            <a:pPr marL="12700">
              <a:lnSpc>
                <a:spcPct val="100000"/>
              </a:lnSpc>
              <a:spcBef>
                <a:spcPts val="100"/>
              </a:spcBef>
            </a:pPr>
            <a:r>
              <a:rPr sz="1950" b="1" dirty="0">
                <a:latin typeface="Arial"/>
                <a:cs typeface="Arial"/>
              </a:rPr>
              <a:t>Success</a:t>
            </a:r>
            <a:r>
              <a:rPr sz="1950" b="1" spc="-10" dirty="0">
                <a:latin typeface="Arial"/>
                <a:cs typeface="Arial"/>
              </a:rPr>
              <a:t> </a:t>
            </a:r>
            <a:r>
              <a:rPr sz="1950" b="1" dirty="0">
                <a:latin typeface="Arial"/>
                <a:cs typeface="Arial"/>
              </a:rPr>
              <a:t>Criteria:</a:t>
            </a:r>
            <a:endParaRPr sz="1950">
              <a:latin typeface="Arial"/>
              <a:cs typeface="Arial"/>
            </a:endParaRPr>
          </a:p>
          <a:p>
            <a:pPr marL="12700" marR="5080">
              <a:lnSpc>
                <a:spcPct val="119000"/>
              </a:lnSpc>
              <a:spcBef>
                <a:spcPts val="795"/>
              </a:spcBef>
            </a:pPr>
            <a:r>
              <a:rPr sz="1050" dirty="0">
                <a:latin typeface="Arial"/>
                <a:cs typeface="Arial"/>
              </a:rPr>
              <a:t>The success criteria of the project will be a good recommendation of borough/Neighborhood choice to</a:t>
            </a:r>
            <a:r>
              <a:rPr sz="1050" spc="-85" dirty="0">
                <a:latin typeface="Arial"/>
                <a:cs typeface="Arial"/>
              </a:rPr>
              <a:t> </a:t>
            </a:r>
            <a:r>
              <a:rPr sz="1050" spc="-5" dirty="0">
                <a:latin typeface="Arial"/>
                <a:cs typeface="Arial"/>
              </a:rPr>
              <a:t>"Coffee  </a:t>
            </a:r>
            <a:r>
              <a:rPr sz="1050" dirty="0">
                <a:latin typeface="Arial"/>
                <a:cs typeface="Arial"/>
              </a:rPr>
              <a:t>Cafe Company" based on lack of such cafes in that location and nearest suppliers of</a:t>
            </a:r>
            <a:r>
              <a:rPr sz="1050" spc="-45" dirty="0">
                <a:latin typeface="Arial"/>
                <a:cs typeface="Arial"/>
              </a:rPr>
              <a:t> </a:t>
            </a:r>
            <a:r>
              <a:rPr sz="1050" dirty="0">
                <a:latin typeface="Arial"/>
                <a:cs typeface="Arial"/>
              </a:rPr>
              <a:t>ingredients.</a:t>
            </a:r>
            <a:endParaRPr sz="105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087"/>
            <a:ext cx="2152015" cy="158750"/>
          </a:xfrm>
          <a:prstGeom prst="rect">
            <a:avLst/>
          </a:prstGeom>
        </p:spPr>
        <p:txBody>
          <a:bodyPr vert="horz" wrap="square" lIns="0" tIns="0" rIns="0" bIns="0" rtlCol="0">
            <a:spAutoFit/>
          </a:bodyPr>
          <a:lstStyle/>
          <a:p>
            <a:pPr marL="12700">
              <a:lnSpc>
                <a:spcPts val="1090"/>
              </a:lnSpc>
            </a:pPr>
            <a:r>
              <a:rPr sz="1050" spc="114" dirty="0">
                <a:latin typeface="Arial"/>
                <a:cs typeface="Arial"/>
              </a:rPr>
              <a:t>'geometry': </a:t>
            </a:r>
            <a:r>
              <a:rPr sz="1050" spc="195" dirty="0">
                <a:latin typeface="Arial"/>
                <a:cs typeface="Arial"/>
              </a:rPr>
              <a:t>{'type':</a:t>
            </a:r>
            <a:r>
              <a:rPr sz="1050" dirty="0">
                <a:latin typeface="Arial"/>
                <a:cs typeface="Arial"/>
              </a:rPr>
              <a:t> </a:t>
            </a:r>
            <a:r>
              <a:rPr sz="1050" spc="190" dirty="0">
                <a:latin typeface="Arial"/>
                <a:cs typeface="Arial"/>
              </a:rPr>
              <a:t>'Point',</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277995" cy="9091295"/>
          </a:xfrm>
          <a:prstGeom prst="rect">
            <a:avLst/>
          </a:prstGeom>
        </p:spPr>
        <p:txBody>
          <a:bodyPr vert="horz" wrap="square" lIns="0" tIns="12700" rIns="0" bIns="0" rtlCol="0">
            <a:spAutoFit/>
          </a:bodyPr>
          <a:lstStyle/>
          <a:p>
            <a:pPr marL="158750">
              <a:lnSpc>
                <a:spcPct val="100000"/>
              </a:lnSpc>
              <a:spcBef>
                <a:spcPts val="100"/>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[-73.84161194831223,</a:t>
            </a:r>
            <a:endParaRPr sz="1050">
              <a:latin typeface="Arial"/>
              <a:cs typeface="Arial"/>
            </a:endParaRPr>
          </a:p>
          <a:p>
            <a:pPr marL="232410">
              <a:lnSpc>
                <a:spcPct val="100000"/>
              </a:lnSpc>
              <a:spcBef>
                <a:spcPts val="15"/>
              </a:spcBef>
            </a:pPr>
            <a:r>
              <a:rPr sz="1050" spc="25" dirty="0">
                <a:latin typeface="Arial"/>
                <a:cs typeface="Arial"/>
              </a:rPr>
              <a:t>40.86296562477998,</a:t>
            </a:r>
            <a:endParaRPr sz="1050">
              <a:latin typeface="Arial"/>
              <a:cs typeface="Arial"/>
            </a:endParaRPr>
          </a:p>
          <a:p>
            <a:pPr marL="232410">
              <a:lnSpc>
                <a:spcPct val="100000"/>
              </a:lnSpc>
              <a:spcBef>
                <a:spcPts val="15"/>
              </a:spcBef>
            </a:pPr>
            <a:r>
              <a:rPr sz="1050" spc="35" dirty="0">
                <a:latin typeface="Arial"/>
                <a:cs typeface="Arial"/>
              </a:rPr>
              <a:t>-73.84161194831223,</a:t>
            </a:r>
            <a:endParaRPr sz="1050">
              <a:latin typeface="Arial"/>
              <a:cs typeface="Arial"/>
            </a:endParaRPr>
          </a:p>
          <a:p>
            <a:pPr marL="232410">
              <a:lnSpc>
                <a:spcPct val="100000"/>
              </a:lnSpc>
              <a:spcBef>
                <a:spcPts val="15"/>
              </a:spcBef>
            </a:pPr>
            <a:r>
              <a:rPr sz="1050" spc="55" dirty="0">
                <a:latin typeface="Arial"/>
                <a:cs typeface="Arial"/>
              </a:rPr>
              <a:t>40.86296562477998]}},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'nyu_2451_34572.44',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[-73.91558941773444,</a:t>
            </a:r>
            <a:r>
              <a:rPr sz="1050" spc="40" dirty="0">
                <a:latin typeface="Arial"/>
                <a:cs typeface="Arial"/>
              </a:rPr>
              <a:t> </a:t>
            </a:r>
            <a:r>
              <a:rPr sz="1050" spc="45" dirty="0">
                <a:latin typeface="Arial"/>
                <a:cs typeface="Arial"/>
              </a:rPr>
              <a:t>40.83428380733851]},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95" dirty="0">
                <a:latin typeface="Arial"/>
                <a:cs typeface="Arial"/>
              </a:rPr>
              <a:t>'Concourse',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95" dirty="0">
                <a:latin typeface="Arial"/>
                <a:cs typeface="Arial"/>
              </a:rPr>
              <a:t>'Concourse',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[-73.91558941773444,</a:t>
            </a:r>
            <a:endParaRPr sz="1050">
              <a:latin typeface="Arial"/>
              <a:cs typeface="Arial"/>
            </a:endParaRPr>
          </a:p>
          <a:p>
            <a:pPr marL="232410">
              <a:lnSpc>
                <a:spcPct val="100000"/>
              </a:lnSpc>
              <a:spcBef>
                <a:spcPts val="15"/>
              </a:spcBef>
            </a:pPr>
            <a:r>
              <a:rPr sz="1050" spc="25" dirty="0">
                <a:latin typeface="Arial"/>
                <a:cs typeface="Arial"/>
              </a:rPr>
              <a:t>40.83428380733851,</a:t>
            </a:r>
            <a:endParaRPr sz="1050">
              <a:latin typeface="Arial"/>
              <a:cs typeface="Arial"/>
            </a:endParaRPr>
          </a:p>
          <a:p>
            <a:pPr marL="232410">
              <a:lnSpc>
                <a:spcPct val="100000"/>
              </a:lnSpc>
              <a:spcBef>
                <a:spcPts val="15"/>
              </a:spcBef>
            </a:pPr>
            <a:r>
              <a:rPr sz="1050" spc="35" dirty="0">
                <a:latin typeface="Arial"/>
                <a:cs typeface="Arial"/>
              </a:rPr>
              <a:t>-73.91558941773444,</a:t>
            </a:r>
            <a:endParaRPr sz="1050">
              <a:latin typeface="Arial"/>
              <a:cs typeface="Arial"/>
            </a:endParaRPr>
          </a:p>
          <a:p>
            <a:pPr marL="232410">
              <a:lnSpc>
                <a:spcPct val="100000"/>
              </a:lnSpc>
              <a:spcBef>
                <a:spcPts val="15"/>
              </a:spcBef>
            </a:pPr>
            <a:r>
              <a:rPr sz="1050" spc="55" dirty="0">
                <a:latin typeface="Arial"/>
                <a:cs typeface="Arial"/>
              </a:rPr>
              <a:t>40.83428380733851]}},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'nyu_2451_34572.45',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[-73.85053524451935,</a:t>
            </a:r>
            <a:r>
              <a:rPr sz="1050" spc="40" dirty="0">
                <a:latin typeface="Arial"/>
                <a:cs typeface="Arial"/>
              </a:rPr>
              <a:t> </a:t>
            </a:r>
            <a:r>
              <a:rPr sz="1050" spc="45" dirty="0">
                <a:latin typeface="Arial"/>
                <a:cs typeface="Arial"/>
              </a:rPr>
              <a:t>40.82977429787161]},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40" dirty="0">
                <a:latin typeface="Arial"/>
                <a:cs typeface="Arial"/>
              </a:rPr>
              <a:t>'Unionport',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'Unionport',  'annoline2':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[-73.85053524451935,</a:t>
            </a:r>
            <a:endParaRPr sz="1050">
              <a:latin typeface="Arial"/>
              <a:cs typeface="Arial"/>
            </a:endParaRPr>
          </a:p>
          <a:p>
            <a:pPr marL="232410">
              <a:lnSpc>
                <a:spcPct val="100000"/>
              </a:lnSpc>
              <a:spcBef>
                <a:spcPts val="15"/>
              </a:spcBef>
            </a:pPr>
            <a:r>
              <a:rPr sz="1050" spc="25" dirty="0">
                <a:latin typeface="Arial"/>
                <a:cs typeface="Arial"/>
              </a:rPr>
              <a:t>40.82977429787161,</a:t>
            </a:r>
            <a:endParaRPr sz="1050">
              <a:latin typeface="Arial"/>
              <a:cs typeface="Arial"/>
            </a:endParaRPr>
          </a:p>
          <a:p>
            <a:pPr marL="232410">
              <a:lnSpc>
                <a:spcPct val="100000"/>
              </a:lnSpc>
              <a:spcBef>
                <a:spcPts val="15"/>
              </a:spcBef>
            </a:pPr>
            <a:r>
              <a:rPr sz="1050" spc="35" dirty="0">
                <a:latin typeface="Arial"/>
                <a:cs typeface="Arial"/>
              </a:rPr>
              <a:t>-73.85053524451935,</a:t>
            </a:r>
            <a:endParaRPr sz="1050">
              <a:latin typeface="Arial"/>
              <a:cs typeface="Arial"/>
            </a:endParaRPr>
          </a:p>
          <a:p>
            <a:pPr marL="232410">
              <a:lnSpc>
                <a:spcPct val="100000"/>
              </a:lnSpc>
              <a:spcBef>
                <a:spcPts val="15"/>
              </a:spcBef>
            </a:pPr>
            <a:r>
              <a:rPr sz="1050" spc="55" dirty="0">
                <a:latin typeface="Arial"/>
                <a:cs typeface="Arial"/>
              </a:rPr>
              <a:t>40.82977429787161]}},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'nyu_2451_34572.46',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[-73.84808271877168,</a:t>
            </a:r>
            <a:r>
              <a:rPr sz="1050" spc="40" dirty="0">
                <a:latin typeface="Arial"/>
                <a:cs typeface="Arial"/>
              </a:rPr>
              <a:t> </a:t>
            </a:r>
            <a:r>
              <a:rPr sz="1050" spc="45" dirty="0">
                <a:latin typeface="Arial"/>
                <a:cs typeface="Arial"/>
              </a:rPr>
              <a:t>40.88456130303732]},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95" dirty="0">
                <a:latin typeface="Arial"/>
                <a:cs typeface="Arial"/>
              </a:rPr>
              <a:t>'Edenwald',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95" dirty="0">
                <a:latin typeface="Arial"/>
                <a:cs typeface="Arial"/>
              </a:rPr>
              <a:t>'Edenwald',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[-73.84808271877168,</a:t>
            </a:r>
            <a:endParaRPr sz="1050">
              <a:latin typeface="Arial"/>
              <a:cs typeface="Arial"/>
            </a:endParaRPr>
          </a:p>
          <a:p>
            <a:pPr marL="232410">
              <a:lnSpc>
                <a:spcPct val="100000"/>
              </a:lnSpc>
              <a:spcBef>
                <a:spcPts val="15"/>
              </a:spcBef>
            </a:pPr>
            <a:r>
              <a:rPr sz="1050" spc="25" dirty="0">
                <a:latin typeface="Arial"/>
                <a:cs typeface="Arial"/>
              </a:rPr>
              <a:t>40.88456130303732,</a:t>
            </a:r>
            <a:endParaRPr sz="1050">
              <a:latin typeface="Arial"/>
              <a:cs typeface="Arial"/>
            </a:endParaRPr>
          </a:p>
          <a:p>
            <a:pPr marL="232410">
              <a:lnSpc>
                <a:spcPct val="100000"/>
              </a:lnSpc>
              <a:spcBef>
                <a:spcPts val="15"/>
              </a:spcBef>
            </a:pPr>
            <a:r>
              <a:rPr sz="1050" spc="35" dirty="0">
                <a:latin typeface="Arial"/>
                <a:cs typeface="Arial"/>
              </a:rPr>
              <a:t>-73.84808271877168,</a:t>
            </a:r>
            <a:endParaRPr sz="1050">
              <a:latin typeface="Arial"/>
              <a:cs typeface="Arial"/>
            </a:endParaRPr>
          </a:p>
          <a:p>
            <a:pPr marL="232410">
              <a:lnSpc>
                <a:spcPct val="100000"/>
              </a:lnSpc>
              <a:spcBef>
                <a:spcPts val="15"/>
              </a:spcBef>
            </a:pPr>
            <a:r>
              <a:rPr sz="1050" spc="55" dirty="0">
                <a:latin typeface="Arial"/>
                <a:cs typeface="Arial"/>
              </a:rPr>
              <a:t>40.88456130303732]}},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'nyu_2451_34572.47',</a:t>
            </a:r>
            <a:endParaRPr sz="105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087"/>
            <a:ext cx="1638935" cy="158750"/>
          </a:xfrm>
          <a:prstGeom prst="rect">
            <a:avLst/>
          </a:prstGeom>
        </p:spPr>
        <p:txBody>
          <a:bodyPr vert="horz" wrap="square" lIns="0" tIns="0" rIns="0" bIns="0" rtlCol="0">
            <a:spAutoFit/>
          </a:bodyPr>
          <a:lstStyle/>
          <a:p>
            <a:pPr marL="12700">
              <a:lnSpc>
                <a:spcPts val="1090"/>
              </a:lnSpc>
            </a:pPr>
            <a:r>
              <a:rPr sz="1050" spc="120" dirty="0">
                <a:latin typeface="Arial"/>
                <a:cs typeface="Arial"/>
              </a:rPr>
              <a:t>'borough':</a:t>
            </a:r>
            <a:r>
              <a:rPr sz="1050" spc="245" dirty="0">
                <a:latin typeface="Arial"/>
                <a:cs typeface="Arial"/>
              </a:rPr>
              <a:t> </a:t>
            </a:r>
            <a:r>
              <a:rPr sz="1050" spc="140" dirty="0">
                <a:latin typeface="Arial"/>
                <a:cs typeface="Arial"/>
              </a:rPr>
              <a:t>'Brooklyn',</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182"/>
            <a:ext cx="4351655" cy="9317355"/>
          </a:xfrm>
          <a:prstGeom prst="rect">
            <a:avLst/>
          </a:prstGeom>
        </p:spPr>
        <p:txBody>
          <a:bodyPr vert="horz" wrap="square" lIns="0" tIns="57150" rIns="0" bIns="0" rtlCol="0">
            <a:spAutoFit/>
          </a:bodyPr>
          <a:lstStyle/>
          <a:p>
            <a:pPr marL="1862455">
              <a:lnSpc>
                <a:spcPct val="100000"/>
              </a:lnSpc>
              <a:spcBef>
                <a:spcPts val="450"/>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a:lnSpc>
                <a:spcPct val="100000"/>
              </a:lnSpc>
              <a:spcBef>
                <a:spcPts val="465"/>
              </a:spcBef>
            </a:pPr>
            <a:r>
              <a:rPr sz="1050" spc="140" dirty="0">
                <a:latin typeface="Arial"/>
                <a:cs typeface="Arial"/>
              </a:rPr>
              <a:t>'coordinates': </a:t>
            </a:r>
            <a:r>
              <a:rPr sz="1050" spc="45" dirty="0">
                <a:latin typeface="Arial"/>
                <a:cs typeface="Arial"/>
              </a:rPr>
              <a:t>[-74.03062069353813,</a:t>
            </a:r>
            <a:r>
              <a:rPr sz="1050" spc="90" dirty="0">
                <a:latin typeface="Arial"/>
                <a:cs typeface="Arial"/>
              </a:rPr>
              <a:t> </a:t>
            </a:r>
            <a:r>
              <a:rPr sz="1050" spc="45" dirty="0">
                <a:latin typeface="Arial"/>
                <a:cs typeface="Arial"/>
              </a:rPr>
              <a:t>40.625801065010656]},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'Bay </a:t>
            </a:r>
            <a:r>
              <a:rPr sz="1050" spc="114" dirty="0">
                <a:latin typeface="Arial"/>
                <a:cs typeface="Arial"/>
              </a:rPr>
              <a:t>Ridge',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70" dirty="0">
                <a:latin typeface="Arial"/>
                <a:cs typeface="Arial"/>
              </a:rPr>
              <a:t>'Bay </a:t>
            </a:r>
            <a:r>
              <a:rPr sz="1050" spc="114" dirty="0">
                <a:latin typeface="Arial"/>
                <a:cs typeface="Arial"/>
              </a:rPr>
              <a:t>Ridge',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[-74.03062069353813,</a:t>
            </a:r>
            <a:endParaRPr sz="1050">
              <a:latin typeface="Arial"/>
              <a:cs typeface="Arial"/>
            </a:endParaRPr>
          </a:p>
          <a:p>
            <a:pPr marL="232410">
              <a:lnSpc>
                <a:spcPct val="100000"/>
              </a:lnSpc>
              <a:spcBef>
                <a:spcPts val="15"/>
              </a:spcBef>
            </a:pPr>
            <a:r>
              <a:rPr sz="1050" spc="20" dirty="0">
                <a:latin typeface="Arial"/>
                <a:cs typeface="Arial"/>
              </a:rPr>
              <a:t>40.625801065010656,</a:t>
            </a:r>
            <a:endParaRPr sz="1050">
              <a:latin typeface="Arial"/>
              <a:cs typeface="Arial"/>
            </a:endParaRPr>
          </a:p>
          <a:p>
            <a:pPr marL="232410">
              <a:lnSpc>
                <a:spcPct val="100000"/>
              </a:lnSpc>
              <a:spcBef>
                <a:spcPts val="15"/>
              </a:spcBef>
            </a:pPr>
            <a:r>
              <a:rPr sz="1050" spc="35" dirty="0">
                <a:latin typeface="Arial"/>
                <a:cs typeface="Arial"/>
              </a:rPr>
              <a:t>-74.03062069353813,</a:t>
            </a:r>
            <a:endParaRPr sz="1050">
              <a:latin typeface="Arial"/>
              <a:cs typeface="Arial"/>
            </a:endParaRPr>
          </a:p>
          <a:p>
            <a:pPr marL="232410">
              <a:lnSpc>
                <a:spcPct val="100000"/>
              </a:lnSpc>
              <a:spcBef>
                <a:spcPts val="15"/>
              </a:spcBef>
            </a:pPr>
            <a:r>
              <a:rPr sz="1050" spc="50" dirty="0">
                <a:latin typeface="Arial"/>
                <a:cs typeface="Arial"/>
              </a:rPr>
              <a:t>40.625801065010656]}},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'nyu_2451_34572.48',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[-73.99517998380729,</a:t>
            </a:r>
            <a:r>
              <a:rPr sz="1050" spc="25" dirty="0">
                <a:latin typeface="Arial"/>
                <a:cs typeface="Arial"/>
              </a:rPr>
              <a:t> </a:t>
            </a:r>
            <a:r>
              <a:rPr sz="1050" spc="45" dirty="0">
                <a:latin typeface="Arial"/>
                <a:cs typeface="Arial"/>
              </a:rPr>
              <a:t>40.61100890202044]},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05" dirty="0">
                <a:latin typeface="Arial"/>
                <a:cs typeface="Arial"/>
              </a:rPr>
              <a:t>'Bensonhurst',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05" dirty="0">
                <a:latin typeface="Arial"/>
                <a:cs typeface="Arial"/>
              </a:rPr>
              <a:t>'Bensonhurst',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[-73.99517998380729,</a:t>
            </a:r>
            <a:endParaRPr sz="1050">
              <a:latin typeface="Arial"/>
              <a:cs typeface="Arial"/>
            </a:endParaRPr>
          </a:p>
          <a:p>
            <a:pPr marL="232410">
              <a:lnSpc>
                <a:spcPct val="100000"/>
              </a:lnSpc>
              <a:spcBef>
                <a:spcPts val="15"/>
              </a:spcBef>
            </a:pPr>
            <a:r>
              <a:rPr sz="1050" spc="25" dirty="0">
                <a:latin typeface="Arial"/>
                <a:cs typeface="Arial"/>
              </a:rPr>
              <a:t>40.61100890202044,</a:t>
            </a:r>
            <a:endParaRPr sz="1050">
              <a:latin typeface="Arial"/>
              <a:cs typeface="Arial"/>
            </a:endParaRPr>
          </a:p>
          <a:p>
            <a:pPr marL="232410">
              <a:lnSpc>
                <a:spcPct val="100000"/>
              </a:lnSpc>
              <a:spcBef>
                <a:spcPts val="15"/>
              </a:spcBef>
            </a:pPr>
            <a:r>
              <a:rPr sz="1050" spc="35" dirty="0">
                <a:latin typeface="Arial"/>
                <a:cs typeface="Arial"/>
              </a:rPr>
              <a:t>-73.99517998380729,</a:t>
            </a:r>
            <a:endParaRPr sz="1050">
              <a:latin typeface="Arial"/>
              <a:cs typeface="Arial"/>
            </a:endParaRPr>
          </a:p>
          <a:p>
            <a:pPr marL="232410">
              <a:lnSpc>
                <a:spcPct val="100000"/>
              </a:lnSpc>
              <a:spcBef>
                <a:spcPts val="15"/>
              </a:spcBef>
            </a:pPr>
            <a:r>
              <a:rPr sz="1050" spc="55" dirty="0">
                <a:latin typeface="Arial"/>
                <a:cs typeface="Arial"/>
              </a:rPr>
              <a:t>40.61100890202044]}},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'nyu_2451_34572.49',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[-74.01031618527784,</a:t>
            </a:r>
            <a:r>
              <a:rPr sz="1050" spc="25" dirty="0">
                <a:latin typeface="Arial"/>
                <a:cs typeface="Arial"/>
              </a:rPr>
              <a:t> </a:t>
            </a:r>
            <a:r>
              <a:rPr sz="1050" spc="45" dirty="0">
                <a:latin typeface="Arial"/>
                <a:cs typeface="Arial"/>
              </a:rPr>
              <a:t>40.64510294925429]},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'Sunset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35" dirty="0">
                <a:latin typeface="Arial"/>
                <a:cs typeface="Arial"/>
              </a:rPr>
              <a:t>'Sunset',  </a:t>
            </a:r>
            <a:r>
              <a:rPr sz="1050" spc="140" dirty="0">
                <a:latin typeface="Arial"/>
                <a:cs typeface="Arial"/>
              </a:rPr>
              <a:t>'annoline2':</a:t>
            </a:r>
            <a:r>
              <a:rPr sz="1050" spc="260" dirty="0">
                <a:latin typeface="Arial"/>
                <a:cs typeface="Arial"/>
              </a:rPr>
              <a:t> </a:t>
            </a:r>
            <a:r>
              <a:rPr sz="1050" spc="165" dirty="0">
                <a:latin typeface="Arial"/>
                <a:cs typeface="Arial"/>
              </a:rPr>
              <a:t>'Park',</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[-74.01031618527784,</a:t>
            </a:r>
            <a:endParaRPr sz="1050">
              <a:latin typeface="Arial"/>
              <a:cs typeface="Arial"/>
            </a:endParaRPr>
          </a:p>
          <a:p>
            <a:pPr marL="232410">
              <a:lnSpc>
                <a:spcPct val="100000"/>
              </a:lnSpc>
              <a:spcBef>
                <a:spcPts val="15"/>
              </a:spcBef>
            </a:pPr>
            <a:r>
              <a:rPr sz="1050" spc="25" dirty="0">
                <a:latin typeface="Arial"/>
                <a:cs typeface="Arial"/>
              </a:rPr>
              <a:t>40.64510294925429,</a:t>
            </a:r>
            <a:endParaRPr sz="1050">
              <a:latin typeface="Arial"/>
              <a:cs typeface="Arial"/>
            </a:endParaRPr>
          </a:p>
          <a:p>
            <a:pPr marL="232410">
              <a:lnSpc>
                <a:spcPct val="100000"/>
              </a:lnSpc>
              <a:spcBef>
                <a:spcPts val="15"/>
              </a:spcBef>
            </a:pPr>
            <a:r>
              <a:rPr sz="1050" spc="35" dirty="0">
                <a:latin typeface="Arial"/>
                <a:cs typeface="Arial"/>
              </a:rPr>
              <a:t>-74.01031618527784,</a:t>
            </a:r>
            <a:endParaRPr sz="1050">
              <a:latin typeface="Arial"/>
              <a:cs typeface="Arial"/>
            </a:endParaRPr>
          </a:p>
          <a:p>
            <a:pPr marL="232410">
              <a:lnSpc>
                <a:spcPct val="100000"/>
              </a:lnSpc>
              <a:spcBef>
                <a:spcPts val="15"/>
              </a:spcBef>
            </a:pPr>
            <a:r>
              <a:rPr sz="1050" spc="55" dirty="0">
                <a:latin typeface="Arial"/>
                <a:cs typeface="Arial"/>
              </a:rPr>
              <a:t>40.64510294925429]}},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[-73.95424093127393,</a:t>
            </a:r>
            <a:r>
              <a:rPr sz="1050" spc="90" dirty="0">
                <a:latin typeface="Arial"/>
                <a:cs typeface="Arial"/>
              </a:rPr>
              <a:t> </a:t>
            </a:r>
            <a:r>
              <a:rPr sz="1050" spc="50" dirty="0">
                <a:latin typeface="Arial"/>
                <a:cs typeface="Arial"/>
              </a:rPr>
              <a:t>40.7302009848647]},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'Greenpoint',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20" dirty="0">
                <a:latin typeface="Arial"/>
                <a:cs typeface="Arial"/>
              </a:rPr>
              <a:t>'Greenpoint',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677321" y="9448087"/>
            <a:ext cx="1785620" cy="158750"/>
          </a:xfrm>
          <a:prstGeom prst="rect">
            <a:avLst/>
          </a:prstGeom>
        </p:spPr>
        <p:txBody>
          <a:bodyPr vert="horz" wrap="square" lIns="0" tIns="0" rIns="0" bIns="0" rtlCol="0">
            <a:spAutoFit/>
          </a:bodyPr>
          <a:lstStyle/>
          <a:p>
            <a:pPr marL="12700">
              <a:lnSpc>
                <a:spcPts val="1090"/>
              </a:lnSpc>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182"/>
            <a:ext cx="4277995" cy="9317355"/>
          </a:xfrm>
          <a:prstGeom prst="rect">
            <a:avLst/>
          </a:prstGeom>
        </p:spPr>
        <p:txBody>
          <a:bodyPr vert="horz" wrap="square" lIns="0" tIns="57150" rIns="0" bIns="0" rtlCol="0">
            <a:spAutoFit/>
          </a:bodyPr>
          <a:lstStyle/>
          <a:p>
            <a:pPr marL="1862455">
              <a:lnSpc>
                <a:spcPct val="100000"/>
              </a:lnSpc>
              <a:spcBef>
                <a:spcPts val="450"/>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158750">
              <a:lnSpc>
                <a:spcPct val="100000"/>
              </a:lnSpc>
              <a:spcBef>
                <a:spcPts val="465"/>
              </a:spcBef>
            </a:pPr>
            <a:r>
              <a:rPr sz="1050" spc="150" dirty="0">
                <a:latin typeface="Arial"/>
                <a:cs typeface="Arial"/>
              </a:rPr>
              <a:t>'bbox':</a:t>
            </a:r>
            <a:r>
              <a:rPr sz="1050" spc="280" dirty="0">
                <a:latin typeface="Arial"/>
                <a:cs typeface="Arial"/>
              </a:rPr>
              <a:t> </a:t>
            </a:r>
            <a:r>
              <a:rPr sz="1050" spc="45" dirty="0">
                <a:latin typeface="Arial"/>
                <a:cs typeface="Arial"/>
              </a:rPr>
              <a:t>[-73.95424093127393,</a:t>
            </a:r>
            <a:endParaRPr sz="1050">
              <a:latin typeface="Arial"/>
              <a:cs typeface="Arial"/>
            </a:endParaRPr>
          </a:p>
          <a:p>
            <a:pPr marL="232410">
              <a:lnSpc>
                <a:spcPct val="100000"/>
              </a:lnSpc>
              <a:spcBef>
                <a:spcPts val="15"/>
              </a:spcBef>
            </a:pPr>
            <a:r>
              <a:rPr sz="1050" spc="25" dirty="0">
                <a:latin typeface="Arial"/>
                <a:cs typeface="Arial"/>
              </a:rPr>
              <a:t>40.7302009848647,</a:t>
            </a:r>
            <a:endParaRPr sz="1050">
              <a:latin typeface="Arial"/>
              <a:cs typeface="Arial"/>
            </a:endParaRPr>
          </a:p>
          <a:p>
            <a:pPr marL="232410">
              <a:lnSpc>
                <a:spcPct val="100000"/>
              </a:lnSpc>
              <a:spcBef>
                <a:spcPts val="15"/>
              </a:spcBef>
            </a:pPr>
            <a:r>
              <a:rPr sz="1050" spc="35" dirty="0">
                <a:latin typeface="Arial"/>
                <a:cs typeface="Arial"/>
              </a:rPr>
              <a:t>-73.95424093127393,</a:t>
            </a:r>
            <a:endParaRPr sz="1050">
              <a:latin typeface="Arial"/>
              <a:cs typeface="Arial"/>
            </a:endParaRPr>
          </a:p>
          <a:p>
            <a:pPr marL="232410">
              <a:lnSpc>
                <a:spcPct val="100000"/>
              </a:lnSpc>
              <a:spcBef>
                <a:spcPts val="15"/>
              </a:spcBef>
            </a:pPr>
            <a:r>
              <a:rPr sz="1050" spc="60" dirty="0">
                <a:latin typeface="Arial"/>
                <a:cs typeface="Arial"/>
              </a:rPr>
              <a:t>40.7302009848647]}},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[-73.97347087708445,</a:t>
            </a:r>
            <a:r>
              <a:rPr sz="1050" spc="40" dirty="0">
                <a:latin typeface="Arial"/>
                <a:cs typeface="Arial"/>
              </a:rPr>
              <a:t> </a:t>
            </a:r>
            <a:r>
              <a:rPr sz="1050" spc="45" dirty="0">
                <a:latin typeface="Arial"/>
                <a:cs typeface="Arial"/>
              </a:rPr>
              <a:t>40.59526001306593]},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'Gravesend',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90" dirty="0">
                <a:latin typeface="Arial"/>
                <a:cs typeface="Arial"/>
              </a:rPr>
              <a:t>'Gravesend',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[-73.97347087708445,</a:t>
            </a:r>
            <a:endParaRPr sz="1050">
              <a:latin typeface="Arial"/>
              <a:cs typeface="Arial"/>
            </a:endParaRPr>
          </a:p>
          <a:p>
            <a:pPr marL="232410">
              <a:lnSpc>
                <a:spcPct val="100000"/>
              </a:lnSpc>
              <a:spcBef>
                <a:spcPts val="15"/>
              </a:spcBef>
            </a:pPr>
            <a:r>
              <a:rPr sz="1050" spc="25" dirty="0">
                <a:latin typeface="Arial"/>
                <a:cs typeface="Arial"/>
              </a:rPr>
              <a:t>40.59526001306593,</a:t>
            </a:r>
            <a:endParaRPr sz="1050">
              <a:latin typeface="Arial"/>
              <a:cs typeface="Arial"/>
            </a:endParaRPr>
          </a:p>
          <a:p>
            <a:pPr marL="232410">
              <a:lnSpc>
                <a:spcPct val="100000"/>
              </a:lnSpc>
              <a:spcBef>
                <a:spcPts val="15"/>
              </a:spcBef>
            </a:pPr>
            <a:r>
              <a:rPr sz="1050" spc="35" dirty="0">
                <a:latin typeface="Arial"/>
                <a:cs typeface="Arial"/>
              </a:rPr>
              <a:t>-73.97347087708445,</a:t>
            </a:r>
            <a:endParaRPr sz="1050">
              <a:latin typeface="Arial"/>
              <a:cs typeface="Arial"/>
            </a:endParaRPr>
          </a:p>
          <a:p>
            <a:pPr marL="232410">
              <a:lnSpc>
                <a:spcPct val="100000"/>
              </a:lnSpc>
              <a:spcBef>
                <a:spcPts val="15"/>
              </a:spcBef>
            </a:pPr>
            <a:r>
              <a:rPr sz="1050" spc="55" dirty="0">
                <a:latin typeface="Arial"/>
                <a:cs typeface="Arial"/>
              </a:rPr>
              <a:t>40.59526001306593]}},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[-73.96509448785336,</a:t>
            </a:r>
            <a:r>
              <a:rPr sz="1050" spc="40" dirty="0">
                <a:latin typeface="Arial"/>
                <a:cs typeface="Arial"/>
              </a:rPr>
              <a:t> </a:t>
            </a:r>
            <a:r>
              <a:rPr sz="1050" spc="45" dirty="0">
                <a:latin typeface="Arial"/>
                <a:cs typeface="Arial"/>
              </a:rPr>
              <a:t>40.57682506566604]},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'Brighton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155" dirty="0">
                <a:latin typeface="Arial"/>
                <a:cs typeface="Arial"/>
              </a:rPr>
              <a:t>'Brighton',  </a:t>
            </a:r>
            <a:r>
              <a:rPr sz="1050" spc="140" dirty="0">
                <a:latin typeface="Arial"/>
                <a:cs typeface="Arial"/>
              </a:rPr>
              <a:t>'annoline2':</a:t>
            </a:r>
            <a:r>
              <a:rPr sz="1050" spc="260" dirty="0">
                <a:latin typeface="Arial"/>
                <a:cs typeface="Arial"/>
              </a:rPr>
              <a:t> </a:t>
            </a:r>
            <a:r>
              <a:rPr sz="1050" spc="114" dirty="0">
                <a:latin typeface="Arial"/>
                <a:cs typeface="Arial"/>
              </a:rPr>
              <a:t>'Beach',</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[-73.96509448785336,</a:t>
            </a:r>
            <a:endParaRPr sz="1050">
              <a:latin typeface="Arial"/>
              <a:cs typeface="Arial"/>
            </a:endParaRPr>
          </a:p>
          <a:p>
            <a:pPr marL="232410">
              <a:lnSpc>
                <a:spcPct val="100000"/>
              </a:lnSpc>
              <a:spcBef>
                <a:spcPts val="15"/>
              </a:spcBef>
            </a:pPr>
            <a:r>
              <a:rPr sz="1050" spc="25" dirty="0">
                <a:latin typeface="Arial"/>
                <a:cs typeface="Arial"/>
              </a:rPr>
              <a:t>40.57682506566604,</a:t>
            </a:r>
            <a:endParaRPr sz="1050">
              <a:latin typeface="Arial"/>
              <a:cs typeface="Arial"/>
            </a:endParaRPr>
          </a:p>
          <a:p>
            <a:pPr marL="232410">
              <a:lnSpc>
                <a:spcPct val="100000"/>
              </a:lnSpc>
              <a:spcBef>
                <a:spcPts val="15"/>
              </a:spcBef>
            </a:pPr>
            <a:r>
              <a:rPr sz="1050" spc="35" dirty="0">
                <a:latin typeface="Arial"/>
                <a:cs typeface="Arial"/>
              </a:rPr>
              <a:t>-73.96509448785336,</a:t>
            </a:r>
            <a:endParaRPr sz="1050">
              <a:latin typeface="Arial"/>
              <a:cs typeface="Arial"/>
            </a:endParaRPr>
          </a:p>
          <a:p>
            <a:pPr marL="232410">
              <a:lnSpc>
                <a:spcPct val="100000"/>
              </a:lnSpc>
              <a:spcBef>
                <a:spcPts val="15"/>
              </a:spcBef>
            </a:pPr>
            <a:r>
              <a:rPr sz="1050" spc="55" dirty="0">
                <a:latin typeface="Arial"/>
                <a:cs typeface="Arial"/>
              </a:rPr>
              <a:t>40.57682506566604]}},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[-73.94318640482979,</a:t>
            </a:r>
            <a:r>
              <a:rPr sz="1050" spc="40" dirty="0">
                <a:latin typeface="Arial"/>
                <a:cs typeface="Arial"/>
              </a:rPr>
              <a:t> </a:t>
            </a:r>
            <a:r>
              <a:rPr sz="1050" spc="45" dirty="0">
                <a:latin typeface="Arial"/>
                <a:cs typeface="Arial"/>
              </a:rPr>
              <a:t>40.58689012678384]},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20" dirty="0">
                <a:latin typeface="Arial"/>
                <a:cs typeface="Arial"/>
              </a:rPr>
              <a:t>'Sheepshead </a:t>
            </a:r>
            <a:r>
              <a:rPr sz="1050" spc="114" dirty="0">
                <a:latin typeface="Arial"/>
                <a:cs typeface="Arial"/>
              </a:rPr>
              <a:t>Bay',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04085">
              <a:lnSpc>
                <a:spcPct val="101200"/>
              </a:lnSpc>
            </a:pPr>
            <a:r>
              <a:rPr sz="1050" spc="140" dirty="0">
                <a:latin typeface="Arial"/>
                <a:cs typeface="Arial"/>
              </a:rPr>
              <a:t>'annoline1': </a:t>
            </a:r>
            <a:r>
              <a:rPr sz="1050" spc="70" dirty="0">
                <a:latin typeface="Arial"/>
                <a:cs typeface="Arial"/>
              </a:rPr>
              <a:t>'Sheepshead',  </a:t>
            </a:r>
            <a:r>
              <a:rPr sz="1050" spc="140" dirty="0">
                <a:latin typeface="Arial"/>
                <a:cs typeface="Arial"/>
              </a:rPr>
              <a:t>'annoline2':</a:t>
            </a:r>
            <a:r>
              <a:rPr sz="1050" spc="265" dirty="0">
                <a:latin typeface="Arial"/>
                <a:cs typeface="Arial"/>
              </a:rPr>
              <a:t> </a:t>
            </a:r>
            <a:r>
              <a:rPr sz="1050" spc="160" dirty="0">
                <a:latin typeface="Arial"/>
                <a:cs typeface="Arial"/>
              </a:rPr>
              <a:t>'Bay',</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[-73.94318640482979,</a:t>
            </a:r>
            <a:endParaRPr sz="1050">
              <a:latin typeface="Arial"/>
              <a:cs typeface="Arial"/>
            </a:endParaRPr>
          </a:p>
          <a:p>
            <a:pPr marL="232410">
              <a:lnSpc>
                <a:spcPct val="100000"/>
              </a:lnSpc>
              <a:spcBef>
                <a:spcPts val="15"/>
              </a:spcBef>
            </a:pPr>
            <a:r>
              <a:rPr sz="1050" spc="25" dirty="0">
                <a:latin typeface="Arial"/>
                <a:cs typeface="Arial"/>
              </a:rPr>
              <a:t>40.58689012678384,</a:t>
            </a:r>
            <a:endParaRPr sz="1050">
              <a:latin typeface="Arial"/>
              <a:cs typeface="Arial"/>
            </a:endParaRPr>
          </a:p>
          <a:p>
            <a:pPr marL="232410">
              <a:lnSpc>
                <a:spcPct val="100000"/>
              </a:lnSpc>
              <a:spcBef>
                <a:spcPts val="15"/>
              </a:spcBef>
            </a:pPr>
            <a:r>
              <a:rPr sz="1050" spc="35" dirty="0">
                <a:latin typeface="Arial"/>
                <a:cs typeface="Arial"/>
              </a:rPr>
              <a:t>-73.94318640482979,</a:t>
            </a:r>
            <a:endParaRPr sz="1050">
              <a:latin typeface="Arial"/>
              <a:cs typeface="Arial"/>
            </a:endParaRPr>
          </a:p>
          <a:p>
            <a:pPr marL="232410">
              <a:lnSpc>
                <a:spcPct val="100000"/>
              </a:lnSpc>
              <a:spcBef>
                <a:spcPts val="15"/>
              </a:spcBef>
            </a:pPr>
            <a:r>
              <a:rPr sz="1050" spc="55" dirty="0">
                <a:latin typeface="Arial"/>
                <a:cs typeface="Arial"/>
              </a:rPr>
              <a:t>40.58689012678384]}},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[-73.95743840559939,</a:t>
            </a:r>
            <a:r>
              <a:rPr sz="1050" spc="40" dirty="0">
                <a:latin typeface="Arial"/>
                <a:cs typeface="Arial"/>
              </a:rPr>
              <a:t> </a:t>
            </a:r>
            <a:r>
              <a:rPr sz="1050" spc="45" dirty="0">
                <a:latin typeface="Arial"/>
                <a:cs typeface="Arial"/>
              </a:rPr>
              <a:t>40.61443251335098]},</a:t>
            </a:r>
            <a:endParaRPr sz="105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823954" y="9448087"/>
            <a:ext cx="1345565" cy="158750"/>
          </a:xfrm>
          <a:prstGeom prst="rect">
            <a:avLst/>
          </a:prstGeom>
        </p:spPr>
        <p:txBody>
          <a:bodyPr vert="horz" wrap="square" lIns="0" tIns="0" rIns="0" bIns="0" rtlCol="0">
            <a:spAutoFit/>
          </a:bodyPr>
          <a:lstStyle/>
          <a:p>
            <a:pPr marL="12700">
              <a:lnSpc>
                <a:spcPts val="1090"/>
              </a:lnSpc>
            </a:pPr>
            <a:r>
              <a:rPr sz="1050" spc="25" dirty="0">
                <a:latin typeface="Arial"/>
                <a:cs typeface="Arial"/>
              </a:rPr>
              <a:t>40.64171776668961,</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182"/>
            <a:ext cx="4277995" cy="9317355"/>
          </a:xfrm>
          <a:prstGeom prst="rect">
            <a:avLst/>
          </a:prstGeom>
        </p:spPr>
        <p:txBody>
          <a:bodyPr vert="horz" wrap="square" lIns="0" tIns="57150" rIns="0" bIns="0" rtlCol="0">
            <a:spAutoFit/>
          </a:bodyPr>
          <a:lstStyle/>
          <a:p>
            <a:pPr marL="1862455">
              <a:lnSpc>
                <a:spcPct val="100000"/>
              </a:lnSpc>
              <a:spcBef>
                <a:spcPts val="450"/>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158750" marR="1031240" indent="-73660">
              <a:lnSpc>
                <a:spcPct val="101200"/>
              </a:lnSpc>
              <a:spcBef>
                <a:spcPts val="450"/>
              </a:spcBef>
            </a:pPr>
            <a:r>
              <a:rPr sz="1050" spc="160" dirty="0">
                <a:latin typeface="Arial"/>
                <a:cs typeface="Arial"/>
              </a:rPr>
              <a:t>'properties': </a:t>
            </a:r>
            <a:r>
              <a:rPr sz="1050" spc="114" dirty="0">
                <a:latin typeface="Arial"/>
                <a:cs typeface="Arial"/>
              </a:rPr>
              <a:t>{'name': </a:t>
            </a:r>
            <a:r>
              <a:rPr sz="1050" spc="60" dirty="0">
                <a:latin typeface="Arial"/>
                <a:cs typeface="Arial"/>
              </a:rPr>
              <a:t>'Manhattan </a:t>
            </a:r>
            <a:r>
              <a:rPr sz="1050" spc="120" dirty="0">
                <a:latin typeface="Arial"/>
                <a:cs typeface="Arial"/>
              </a:rPr>
              <a:t>Terrace',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77745">
              <a:lnSpc>
                <a:spcPct val="101200"/>
              </a:lnSpc>
            </a:pPr>
            <a:r>
              <a:rPr sz="1050" spc="140" dirty="0">
                <a:latin typeface="Arial"/>
                <a:cs typeface="Arial"/>
              </a:rPr>
              <a:t>'annoline1': </a:t>
            </a:r>
            <a:r>
              <a:rPr sz="1050" spc="105" dirty="0">
                <a:latin typeface="Arial"/>
                <a:cs typeface="Arial"/>
              </a:rPr>
              <a:t>'Manhattan',  </a:t>
            </a:r>
            <a:r>
              <a:rPr sz="1050" spc="140" dirty="0">
                <a:latin typeface="Arial"/>
                <a:cs typeface="Arial"/>
              </a:rPr>
              <a:t>'annoline2':</a:t>
            </a:r>
            <a:r>
              <a:rPr sz="1050" spc="250" dirty="0">
                <a:latin typeface="Arial"/>
                <a:cs typeface="Arial"/>
              </a:rPr>
              <a:t> </a:t>
            </a:r>
            <a:r>
              <a:rPr sz="1050" spc="145" dirty="0">
                <a:latin typeface="Arial"/>
                <a:cs typeface="Arial"/>
              </a:rPr>
              <a:t>'Terrace',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[-73.95743840559939,</a:t>
            </a:r>
            <a:endParaRPr sz="1050">
              <a:latin typeface="Arial"/>
              <a:cs typeface="Arial"/>
            </a:endParaRPr>
          </a:p>
          <a:p>
            <a:pPr marL="232410">
              <a:lnSpc>
                <a:spcPct val="100000"/>
              </a:lnSpc>
              <a:spcBef>
                <a:spcPts val="15"/>
              </a:spcBef>
            </a:pPr>
            <a:r>
              <a:rPr sz="1050" spc="25" dirty="0">
                <a:latin typeface="Arial"/>
                <a:cs typeface="Arial"/>
              </a:rPr>
              <a:t>40.61443251335098,</a:t>
            </a:r>
            <a:endParaRPr sz="1050">
              <a:latin typeface="Arial"/>
              <a:cs typeface="Arial"/>
            </a:endParaRPr>
          </a:p>
          <a:p>
            <a:pPr marL="232410">
              <a:lnSpc>
                <a:spcPct val="100000"/>
              </a:lnSpc>
              <a:spcBef>
                <a:spcPts val="15"/>
              </a:spcBef>
            </a:pPr>
            <a:r>
              <a:rPr sz="1050" spc="35" dirty="0">
                <a:latin typeface="Arial"/>
                <a:cs typeface="Arial"/>
              </a:rPr>
              <a:t>-73.95743840559939,</a:t>
            </a:r>
            <a:endParaRPr sz="1050">
              <a:latin typeface="Arial"/>
              <a:cs typeface="Arial"/>
            </a:endParaRPr>
          </a:p>
          <a:p>
            <a:pPr marL="232410">
              <a:lnSpc>
                <a:spcPct val="100000"/>
              </a:lnSpc>
              <a:spcBef>
                <a:spcPts val="15"/>
              </a:spcBef>
            </a:pPr>
            <a:r>
              <a:rPr sz="1050" spc="55" dirty="0">
                <a:latin typeface="Arial"/>
                <a:cs typeface="Arial"/>
              </a:rPr>
              <a:t>40.61443251335098]}},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[-73.95840106533903,</a:t>
            </a:r>
            <a:r>
              <a:rPr sz="1050" spc="40" dirty="0">
                <a:latin typeface="Arial"/>
                <a:cs typeface="Arial"/>
              </a:rPr>
              <a:t> </a:t>
            </a:r>
            <a:r>
              <a:rPr sz="1050" spc="45" dirty="0">
                <a:latin typeface="Arial"/>
                <a:cs typeface="Arial"/>
              </a:rPr>
              <a:t>40.63632589026677]},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45" dirty="0">
                <a:latin typeface="Arial"/>
                <a:cs typeface="Arial"/>
              </a:rPr>
              <a:t>'Flatbush',  'stacked':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45" dirty="0">
                <a:latin typeface="Arial"/>
                <a:cs typeface="Arial"/>
              </a:rPr>
              <a:t>'Flatbush',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[-73.95840106533903,</a:t>
            </a:r>
            <a:endParaRPr sz="1050">
              <a:latin typeface="Arial"/>
              <a:cs typeface="Arial"/>
            </a:endParaRPr>
          </a:p>
          <a:p>
            <a:pPr marL="232410">
              <a:lnSpc>
                <a:spcPct val="100000"/>
              </a:lnSpc>
              <a:spcBef>
                <a:spcPts val="15"/>
              </a:spcBef>
            </a:pPr>
            <a:r>
              <a:rPr sz="1050" spc="25" dirty="0">
                <a:latin typeface="Arial"/>
                <a:cs typeface="Arial"/>
              </a:rPr>
              <a:t>40.63632589026677,</a:t>
            </a:r>
            <a:endParaRPr sz="1050">
              <a:latin typeface="Arial"/>
              <a:cs typeface="Arial"/>
            </a:endParaRPr>
          </a:p>
          <a:p>
            <a:pPr marL="232410">
              <a:lnSpc>
                <a:spcPct val="100000"/>
              </a:lnSpc>
              <a:spcBef>
                <a:spcPts val="15"/>
              </a:spcBef>
            </a:pPr>
            <a:r>
              <a:rPr sz="1050" spc="35" dirty="0">
                <a:latin typeface="Arial"/>
                <a:cs typeface="Arial"/>
              </a:rPr>
              <a:t>-73.95840106533903,</a:t>
            </a:r>
            <a:endParaRPr sz="1050">
              <a:latin typeface="Arial"/>
              <a:cs typeface="Arial"/>
            </a:endParaRPr>
          </a:p>
          <a:p>
            <a:pPr marL="232410">
              <a:lnSpc>
                <a:spcPct val="100000"/>
              </a:lnSpc>
              <a:spcBef>
                <a:spcPts val="15"/>
              </a:spcBef>
            </a:pPr>
            <a:r>
              <a:rPr sz="1050" spc="55" dirty="0">
                <a:latin typeface="Arial"/>
                <a:cs typeface="Arial"/>
              </a:rPr>
              <a:t>40.63632589026677]}},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[-73.94329119073582,</a:t>
            </a:r>
            <a:r>
              <a:rPr sz="1050" spc="40" dirty="0">
                <a:latin typeface="Arial"/>
                <a:cs typeface="Arial"/>
              </a:rPr>
              <a:t> </a:t>
            </a:r>
            <a:r>
              <a:rPr sz="1050" spc="45" dirty="0">
                <a:latin typeface="Arial"/>
                <a:cs typeface="Arial"/>
              </a:rPr>
              <a:t>40.67082917695294]},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35" dirty="0">
                <a:latin typeface="Arial"/>
                <a:cs typeface="Arial"/>
              </a:rPr>
              <a:t>'Crown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10" dirty="0">
                <a:latin typeface="Arial"/>
                <a:cs typeface="Arial"/>
              </a:rPr>
              <a:t>'Crown',</a:t>
            </a:r>
            <a:endParaRPr sz="1050">
              <a:latin typeface="Arial"/>
              <a:cs typeface="Arial"/>
            </a:endParaRPr>
          </a:p>
          <a:p>
            <a:pPr marL="158750" marR="2424430">
              <a:lnSpc>
                <a:spcPct val="101200"/>
              </a:lnSpc>
            </a:pP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[-73.94329119073582,</a:t>
            </a:r>
            <a:endParaRPr sz="1050">
              <a:latin typeface="Arial"/>
              <a:cs typeface="Arial"/>
            </a:endParaRPr>
          </a:p>
          <a:p>
            <a:pPr marL="232410">
              <a:lnSpc>
                <a:spcPct val="100000"/>
              </a:lnSpc>
              <a:spcBef>
                <a:spcPts val="15"/>
              </a:spcBef>
            </a:pPr>
            <a:r>
              <a:rPr sz="1050" spc="25" dirty="0">
                <a:latin typeface="Arial"/>
                <a:cs typeface="Arial"/>
              </a:rPr>
              <a:t>40.67082917695294,</a:t>
            </a:r>
            <a:endParaRPr sz="1050">
              <a:latin typeface="Arial"/>
              <a:cs typeface="Arial"/>
            </a:endParaRPr>
          </a:p>
          <a:p>
            <a:pPr marL="232410">
              <a:lnSpc>
                <a:spcPct val="100000"/>
              </a:lnSpc>
              <a:spcBef>
                <a:spcPts val="15"/>
              </a:spcBef>
            </a:pPr>
            <a:r>
              <a:rPr sz="1050" spc="35" dirty="0">
                <a:latin typeface="Arial"/>
                <a:cs typeface="Arial"/>
              </a:rPr>
              <a:t>-73.94329119073582,</a:t>
            </a:r>
            <a:endParaRPr sz="1050">
              <a:latin typeface="Arial"/>
              <a:cs typeface="Arial"/>
            </a:endParaRPr>
          </a:p>
          <a:p>
            <a:pPr marL="232410">
              <a:lnSpc>
                <a:spcPct val="100000"/>
              </a:lnSpc>
              <a:spcBef>
                <a:spcPts val="15"/>
              </a:spcBef>
            </a:pPr>
            <a:r>
              <a:rPr sz="1050" spc="55" dirty="0">
                <a:latin typeface="Arial"/>
                <a:cs typeface="Arial"/>
              </a:rPr>
              <a:t>40.67082917695294]}},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[-73.93610256185836,</a:t>
            </a:r>
            <a:r>
              <a:rPr sz="1050" spc="40" dirty="0">
                <a:latin typeface="Arial"/>
                <a:cs typeface="Arial"/>
              </a:rPr>
              <a:t> </a:t>
            </a:r>
            <a:r>
              <a:rPr sz="1050" spc="45" dirty="0">
                <a:latin typeface="Arial"/>
                <a:cs typeface="Arial"/>
              </a:rPr>
              <a:t>40.64171776668961]},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'East </a:t>
            </a:r>
            <a:r>
              <a:rPr sz="1050" spc="125" dirty="0">
                <a:latin typeface="Arial"/>
                <a:cs typeface="Arial"/>
              </a:rPr>
              <a:t>Flatbush',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1984375">
              <a:lnSpc>
                <a:spcPct val="101200"/>
              </a:lnSpc>
            </a:pPr>
            <a:r>
              <a:rPr sz="1050" spc="140" dirty="0">
                <a:latin typeface="Arial"/>
                <a:cs typeface="Arial"/>
              </a:rPr>
              <a:t>'annoline1': </a:t>
            </a:r>
            <a:r>
              <a:rPr sz="1050" spc="114" dirty="0">
                <a:latin typeface="Arial"/>
                <a:cs typeface="Arial"/>
              </a:rPr>
              <a:t>'East </a:t>
            </a:r>
            <a:r>
              <a:rPr sz="1050" spc="125" dirty="0">
                <a:latin typeface="Arial"/>
                <a:cs typeface="Arial"/>
              </a:rPr>
              <a:t>Flatbush',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[-73.93610256185836,</a:t>
            </a:r>
            <a:endParaRPr sz="105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087"/>
            <a:ext cx="978535" cy="158750"/>
          </a:xfrm>
          <a:prstGeom prst="rect">
            <a:avLst/>
          </a:prstGeom>
        </p:spPr>
        <p:txBody>
          <a:bodyPr vert="horz" wrap="square" lIns="0" tIns="0" rIns="0" bIns="0" rtlCol="0">
            <a:spAutoFit/>
          </a:bodyPr>
          <a:lstStyle/>
          <a:p>
            <a:pPr marL="12700">
              <a:lnSpc>
                <a:spcPts val="1090"/>
              </a:lnSpc>
            </a:pPr>
            <a:r>
              <a:rPr sz="1050" spc="145" dirty="0">
                <a:latin typeface="Arial"/>
                <a:cs typeface="Arial"/>
              </a:rPr>
              <a:t>'stacked':</a:t>
            </a:r>
            <a:r>
              <a:rPr sz="1050" spc="210" dirty="0">
                <a:latin typeface="Arial"/>
                <a:cs typeface="Arial"/>
              </a:rPr>
              <a:t> </a:t>
            </a:r>
            <a:r>
              <a:rPr sz="1050" spc="135" dirty="0">
                <a:latin typeface="Arial"/>
                <a:cs typeface="Arial"/>
              </a:rPr>
              <a:t>1,</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35" dirty="0">
                <a:latin typeface="Arial"/>
                <a:cs typeface="Arial"/>
              </a:rPr>
              <a:t>-73.93610256185836,</a:t>
            </a:r>
            <a:endParaRPr sz="1050">
              <a:latin typeface="Arial"/>
              <a:cs typeface="Arial"/>
            </a:endParaRPr>
          </a:p>
          <a:p>
            <a:pPr marL="232410">
              <a:lnSpc>
                <a:spcPct val="100000"/>
              </a:lnSpc>
              <a:spcBef>
                <a:spcPts val="15"/>
              </a:spcBef>
            </a:pPr>
            <a:r>
              <a:rPr sz="1050" spc="55" dirty="0">
                <a:latin typeface="Arial"/>
                <a:cs typeface="Arial"/>
              </a:rPr>
              <a:t>40.64171776668961]}},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[-73.98042110559474,</a:t>
            </a:r>
            <a:r>
              <a:rPr sz="1050" spc="90" dirty="0">
                <a:latin typeface="Arial"/>
                <a:cs typeface="Arial"/>
              </a:rPr>
              <a:t> </a:t>
            </a:r>
            <a:r>
              <a:rPr sz="1050" spc="45" dirty="0">
                <a:latin typeface="Arial"/>
                <a:cs typeface="Arial"/>
              </a:rPr>
              <a:t>40.642381958003526]},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'Kensington',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14" dirty="0">
                <a:latin typeface="Arial"/>
                <a:cs typeface="Arial"/>
              </a:rPr>
              <a:t>'Kensington',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[-73.98042110559474,</a:t>
            </a:r>
            <a:endParaRPr sz="1050">
              <a:latin typeface="Arial"/>
              <a:cs typeface="Arial"/>
            </a:endParaRPr>
          </a:p>
          <a:p>
            <a:pPr marL="232410">
              <a:lnSpc>
                <a:spcPct val="100000"/>
              </a:lnSpc>
              <a:spcBef>
                <a:spcPts val="15"/>
              </a:spcBef>
            </a:pPr>
            <a:r>
              <a:rPr sz="1050" spc="20" dirty="0">
                <a:latin typeface="Arial"/>
                <a:cs typeface="Arial"/>
              </a:rPr>
              <a:t>40.642381958003526,</a:t>
            </a:r>
            <a:endParaRPr sz="1050">
              <a:latin typeface="Arial"/>
              <a:cs typeface="Arial"/>
            </a:endParaRPr>
          </a:p>
          <a:p>
            <a:pPr marL="232410">
              <a:lnSpc>
                <a:spcPct val="100000"/>
              </a:lnSpc>
              <a:spcBef>
                <a:spcPts val="15"/>
              </a:spcBef>
            </a:pPr>
            <a:r>
              <a:rPr sz="1050" spc="35" dirty="0">
                <a:latin typeface="Arial"/>
                <a:cs typeface="Arial"/>
              </a:rPr>
              <a:t>-73.98042110559474,</a:t>
            </a:r>
            <a:endParaRPr sz="1050">
              <a:latin typeface="Arial"/>
              <a:cs typeface="Arial"/>
            </a:endParaRPr>
          </a:p>
          <a:p>
            <a:pPr marL="232410">
              <a:lnSpc>
                <a:spcPct val="100000"/>
              </a:lnSpc>
              <a:spcBef>
                <a:spcPts val="15"/>
              </a:spcBef>
            </a:pPr>
            <a:r>
              <a:rPr sz="1050" spc="50" dirty="0">
                <a:latin typeface="Arial"/>
                <a:cs typeface="Arial"/>
              </a:rPr>
              <a:t>40.642381958003526]}},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'nyu_2451_34572.59',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[-73.98007340430172,</a:t>
            </a:r>
            <a:r>
              <a:rPr sz="1050" spc="25" dirty="0">
                <a:latin typeface="Arial"/>
                <a:cs typeface="Arial"/>
              </a:rPr>
              <a:t> </a:t>
            </a:r>
            <a:r>
              <a:rPr sz="1050" spc="45" dirty="0">
                <a:latin typeface="Arial"/>
                <a:cs typeface="Arial"/>
              </a:rPr>
              <a:t>40.65694583575104]},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'Windsor </a:t>
            </a:r>
            <a:r>
              <a:rPr sz="1050" spc="120" dirty="0">
                <a:latin typeface="Arial"/>
                <a:cs typeface="Arial"/>
              </a:rPr>
              <a:t>Terrace',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gn="just">
              <a:lnSpc>
                <a:spcPct val="101200"/>
              </a:lnSpc>
            </a:pPr>
            <a:r>
              <a:rPr sz="1050" spc="140" dirty="0">
                <a:latin typeface="Arial"/>
                <a:cs typeface="Arial"/>
              </a:rPr>
              <a:t>'annoline1': </a:t>
            </a:r>
            <a:r>
              <a:rPr sz="1050" spc="120" dirty="0">
                <a:latin typeface="Arial"/>
                <a:cs typeface="Arial"/>
              </a:rPr>
              <a:t>'Windsor',  </a:t>
            </a:r>
            <a:r>
              <a:rPr sz="1050" spc="140" dirty="0">
                <a:latin typeface="Arial"/>
                <a:cs typeface="Arial"/>
              </a:rPr>
              <a:t>'annoline2': </a:t>
            </a:r>
            <a:r>
              <a:rPr sz="1050" spc="145" dirty="0">
                <a:latin typeface="Arial"/>
                <a:cs typeface="Arial"/>
              </a:rPr>
              <a:t>'Terrace',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[-73.98007340430172,</a:t>
            </a:r>
            <a:endParaRPr sz="1050">
              <a:latin typeface="Arial"/>
              <a:cs typeface="Arial"/>
            </a:endParaRPr>
          </a:p>
          <a:p>
            <a:pPr marL="232410">
              <a:lnSpc>
                <a:spcPct val="100000"/>
              </a:lnSpc>
              <a:spcBef>
                <a:spcPts val="15"/>
              </a:spcBef>
            </a:pPr>
            <a:r>
              <a:rPr sz="1050" spc="25" dirty="0">
                <a:latin typeface="Arial"/>
                <a:cs typeface="Arial"/>
              </a:rPr>
              <a:t>40.65694583575104,</a:t>
            </a:r>
            <a:endParaRPr sz="1050">
              <a:latin typeface="Arial"/>
              <a:cs typeface="Arial"/>
            </a:endParaRPr>
          </a:p>
          <a:p>
            <a:pPr marL="232410">
              <a:lnSpc>
                <a:spcPct val="100000"/>
              </a:lnSpc>
              <a:spcBef>
                <a:spcPts val="15"/>
              </a:spcBef>
            </a:pPr>
            <a:r>
              <a:rPr sz="1050" spc="35" dirty="0">
                <a:latin typeface="Arial"/>
                <a:cs typeface="Arial"/>
              </a:rPr>
              <a:t>-73.98007340430172,</a:t>
            </a:r>
            <a:endParaRPr sz="1050">
              <a:latin typeface="Arial"/>
              <a:cs typeface="Arial"/>
            </a:endParaRPr>
          </a:p>
          <a:p>
            <a:pPr marL="232410">
              <a:lnSpc>
                <a:spcPct val="100000"/>
              </a:lnSpc>
              <a:spcBef>
                <a:spcPts val="15"/>
              </a:spcBef>
            </a:pPr>
            <a:r>
              <a:rPr sz="1050" spc="55" dirty="0">
                <a:latin typeface="Arial"/>
                <a:cs typeface="Arial"/>
              </a:rPr>
              <a:t>40.65694583575104]}},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[-73.9648592426269,</a:t>
            </a:r>
            <a:r>
              <a:rPr sz="1050" spc="55" dirty="0">
                <a:latin typeface="Arial"/>
                <a:cs typeface="Arial"/>
              </a:rPr>
              <a:t> </a:t>
            </a:r>
            <a:r>
              <a:rPr sz="1050" spc="45" dirty="0">
                <a:latin typeface="Arial"/>
                <a:cs typeface="Arial"/>
              </a:rPr>
              <a:t>40.676822262254724]},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'Prospect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a:t>
            </a:r>
            <a:r>
              <a:rPr sz="1050" spc="135" dirty="0">
                <a:latin typeface="Arial"/>
                <a:cs typeface="Arial"/>
              </a:rPr>
              <a:t>'Prospect',  </a:t>
            </a: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[-73.9648592426269,</a:t>
            </a:r>
            <a:endParaRPr sz="1050">
              <a:latin typeface="Arial"/>
              <a:cs typeface="Arial"/>
            </a:endParaRPr>
          </a:p>
          <a:p>
            <a:pPr marL="232410">
              <a:lnSpc>
                <a:spcPct val="100000"/>
              </a:lnSpc>
              <a:spcBef>
                <a:spcPts val="15"/>
              </a:spcBef>
            </a:pPr>
            <a:r>
              <a:rPr sz="1050" spc="20" dirty="0">
                <a:latin typeface="Arial"/>
                <a:cs typeface="Arial"/>
              </a:rPr>
              <a:t>40.676822262254724,</a:t>
            </a:r>
            <a:endParaRPr sz="1050">
              <a:latin typeface="Arial"/>
              <a:cs typeface="Arial"/>
            </a:endParaRPr>
          </a:p>
          <a:p>
            <a:pPr marL="232410">
              <a:lnSpc>
                <a:spcPct val="100000"/>
              </a:lnSpc>
              <a:spcBef>
                <a:spcPts val="15"/>
              </a:spcBef>
            </a:pPr>
            <a:r>
              <a:rPr sz="1050" spc="35" dirty="0">
                <a:latin typeface="Arial"/>
                <a:cs typeface="Arial"/>
              </a:rPr>
              <a:t>-73.9648592426269,</a:t>
            </a:r>
            <a:endParaRPr sz="1050">
              <a:latin typeface="Arial"/>
              <a:cs typeface="Arial"/>
            </a:endParaRPr>
          </a:p>
          <a:p>
            <a:pPr marL="232410">
              <a:lnSpc>
                <a:spcPct val="100000"/>
              </a:lnSpc>
              <a:spcBef>
                <a:spcPts val="15"/>
              </a:spcBef>
            </a:pPr>
            <a:r>
              <a:rPr sz="1050" spc="50" dirty="0">
                <a:latin typeface="Arial"/>
                <a:cs typeface="Arial"/>
              </a:rPr>
              <a:t>40.676822262254724]}},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[-73.91023536176607,</a:t>
            </a:r>
            <a:r>
              <a:rPr sz="1050" spc="25" dirty="0">
                <a:latin typeface="Arial"/>
                <a:cs typeface="Arial"/>
              </a:rPr>
              <a:t> </a:t>
            </a:r>
            <a:r>
              <a:rPr sz="1050" spc="45" dirty="0">
                <a:latin typeface="Arial"/>
                <a:cs typeface="Arial"/>
              </a:rPr>
              <a:t>40.66394994339755]},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85725">
              <a:lnSpc>
                <a:spcPct val="100000"/>
              </a:lnSpc>
              <a:spcBef>
                <a:spcPts val="15"/>
              </a:spcBef>
            </a:pPr>
            <a:r>
              <a:rPr sz="1050" spc="160" dirty="0">
                <a:latin typeface="Arial"/>
                <a:cs typeface="Arial"/>
              </a:rPr>
              <a:t>'properties': </a:t>
            </a:r>
            <a:r>
              <a:rPr sz="1050" spc="114" dirty="0">
                <a:latin typeface="Arial"/>
                <a:cs typeface="Arial"/>
              </a:rPr>
              <a:t>{'name':</a:t>
            </a:r>
            <a:r>
              <a:rPr sz="1050" spc="405" dirty="0">
                <a:latin typeface="Arial"/>
                <a:cs typeface="Arial"/>
              </a:rPr>
              <a:t> </a:t>
            </a:r>
            <a:r>
              <a:rPr sz="1050" spc="145" dirty="0">
                <a:latin typeface="Arial"/>
                <a:cs typeface="Arial"/>
              </a:rPr>
              <a:t>'Brownsville',</a:t>
            </a:r>
            <a:endParaRPr sz="105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823954" y="9448087"/>
            <a:ext cx="1638935" cy="158750"/>
          </a:xfrm>
          <a:prstGeom prst="rect">
            <a:avLst/>
          </a:prstGeom>
        </p:spPr>
        <p:txBody>
          <a:bodyPr vert="horz" wrap="square" lIns="0" tIns="0" rIns="0" bIns="0" rtlCol="0">
            <a:spAutoFit/>
          </a:bodyPr>
          <a:lstStyle/>
          <a:p>
            <a:pPr marL="12700">
              <a:lnSpc>
                <a:spcPts val="1090"/>
              </a:lnSpc>
            </a:pPr>
            <a:r>
              <a:rPr sz="1050" spc="50" dirty="0">
                <a:latin typeface="Arial"/>
                <a:cs typeface="Arial"/>
              </a:rPr>
              <a:t>40.687231607720456]}},</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182"/>
            <a:ext cx="4351655" cy="9317355"/>
          </a:xfrm>
          <a:prstGeom prst="rect">
            <a:avLst/>
          </a:prstGeom>
        </p:spPr>
        <p:txBody>
          <a:bodyPr vert="horz" wrap="square" lIns="0" tIns="57150" rIns="0" bIns="0" rtlCol="0">
            <a:spAutoFit/>
          </a:bodyPr>
          <a:lstStyle/>
          <a:p>
            <a:pPr marL="1862455">
              <a:lnSpc>
                <a:spcPct val="100000"/>
              </a:lnSpc>
              <a:spcBef>
                <a:spcPts val="450"/>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marR="2204085">
              <a:lnSpc>
                <a:spcPct val="101200"/>
              </a:lnSpc>
              <a:spcBef>
                <a:spcPts val="450"/>
              </a:spcBef>
            </a:pPr>
            <a:r>
              <a:rPr sz="1050" spc="140" dirty="0">
                <a:latin typeface="Arial"/>
                <a:cs typeface="Arial"/>
              </a:rPr>
              <a:t>'annoline1': </a:t>
            </a:r>
            <a:r>
              <a:rPr sz="1050" spc="145" dirty="0">
                <a:latin typeface="Arial"/>
                <a:cs typeface="Arial"/>
              </a:rPr>
              <a:t>'Brownsville',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[-73.91023536176607,</a:t>
            </a:r>
            <a:endParaRPr sz="1050">
              <a:latin typeface="Arial"/>
              <a:cs typeface="Arial"/>
            </a:endParaRPr>
          </a:p>
          <a:p>
            <a:pPr marL="232410">
              <a:lnSpc>
                <a:spcPct val="100000"/>
              </a:lnSpc>
              <a:spcBef>
                <a:spcPts val="15"/>
              </a:spcBef>
            </a:pPr>
            <a:r>
              <a:rPr sz="1050" spc="25" dirty="0">
                <a:latin typeface="Arial"/>
                <a:cs typeface="Arial"/>
              </a:rPr>
              <a:t>40.66394994339755,</a:t>
            </a:r>
            <a:endParaRPr sz="1050">
              <a:latin typeface="Arial"/>
              <a:cs typeface="Arial"/>
            </a:endParaRPr>
          </a:p>
          <a:p>
            <a:pPr marL="232410">
              <a:lnSpc>
                <a:spcPct val="100000"/>
              </a:lnSpc>
              <a:spcBef>
                <a:spcPts val="15"/>
              </a:spcBef>
            </a:pPr>
            <a:r>
              <a:rPr sz="1050" spc="35" dirty="0">
                <a:latin typeface="Arial"/>
                <a:cs typeface="Arial"/>
              </a:rPr>
              <a:t>-73.91023536176607,</a:t>
            </a:r>
            <a:endParaRPr sz="1050">
              <a:latin typeface="Arial"/>
              <a:cs typeface="Arial"/>
            </a:endParaRPr>
          </a:p>
          <a:p>
            <a:pPr marL="232410">
              <a:lnSpc>
                <a:spcPct val="100000"/>
              </a:lnSpc>
              <a:spcBef>
                <a:spcPts val="15"/>
              </a:spcBef>
            </a:pPr>
            <a:r>
              <a:rPr sz="1050" spc="55" dirty="0">
                <a:latin typeface="Arial"/>
                <a:cs typeface="Arial"/>
              </a:rPr>
              <a:t>40.66394994339755]}},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[-73.95811529220927,</a:t>
            </a:r>
            <a:r>
              <a:rPr sz="1050" spc="25" dirty="0">
                <a:latin typeface="Arial"/>
                <a:cs typeface="Arial"/>
              </a:rPr>
              <a:t> </a:t>
            </a:r>
            <a:r>
              <a:rPr sz="1050" spc="45" dirty="0">
                <a:latin typeface="Arial"/>
                <a:cs typeface="Arial"/>
              </a:rPr>
              <a:t>40.70714439344251]},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'Williamsburg',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131060">
              <a:lnSpc>
                <a:spcPct val="101200"/>
              </a:lnSpc>
            </a:pPr>
            <a:r>
              <a:rPr sz="1050" spc="140" dirty="0">
                <a:latin typeface="Arial"/>
                <a:cs typeface="Arial"/>
              </a:rPr>
              <a:t>'annoline1': </a:t>
            </a:r>
            <a:r>
              <a:rPr sz="1050" spc="130" dirty="0">
                <a:latin typeface="Arial"/>
                <a:cs typeface="Arial"/>
              </a:rPr>
              <a:t>'Williamsburg',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[-73.95811529220927,</a:t>
            </a:r>
            <a:endParaRPr sz="1050">
              <a:latin typeface="Arial"/>
              <a:cs typeface="Arial"/>
            </a:endParaRPr>
          </a:p>
          <a:p>
            <a:pPr marL="232410">
              <a:lnSpc>
                <a:spcPct val="100000"/>
              </a:lnSpc>
              <a:spcBef>
                <a:spcPts val="15"/>
              </a:spcBef>
            </a:pPr>
            <a:r>
              <a:rPr sz="1050" spc="25" dirty="0">
                <a:latin typeface="Arial"/>
                <a:cs typeface="Arial"/>
              </a:rPr>
              <a:t>40.70714439344251,</a:t>
            </a:r>
            <a:endParaRPr sz="1050">
              <a:latin typeface="Arial"/>
              <a:cs typeface="Arial"/>
            </a:endParaRPr>
          </a:p>
          <a:p>
            <a:pPr marL="232410">
              <a:lnSpc>
                <a:spcPct val="100000"/>
              </a:lnSpc>
              <a:spcBef>
                <a:spcPts val="15"/>
              </a:spcBef>
            </a:pPr>
            <a:r>
              <a:rPr sz="1050" spc="35" dirty="0">
                <a:latin typeface="Arial"/>
                <a:cs typeface="Arial"/>
              </a:rPr>
              <a:t>-73.95811529220927,</a:t>
            </a:r>
            <a:endParaRPr sz="1050">
              <a:latin typeface="Arial"/>
              <a:cs typeface="Arial"/>
            </a:endParaRPr>
          </a:p>
          <a:p>
            <a:pPr marL="232410">
              <a:lnSpc>
                <a:spcPct val="100000"/>
              </a:lnSpc>
              <a:spcBef>
                <a:spcPts val="15"/>
              </a:spcBef>
            </a:pPr>
            <a:r>
              <a:rPr sz="1050" spc="55" dirty="0">
                <a:latin typeface="Arial"/>
                <a:cs typeface="Arial"/>
              </a:rPr>
              <a:t>40.70714439344251]}},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[-73.92525797487045,</a:t>
            </a:r>
            <a:r>
              <a:rPr sz="1050" spc="25" dirty="0">
                <a:latin typeface="Arial"/>
                <a:cs typeface="Arial"/>
              </a:rPr>
              <a:t> </a:t>
            </a:r>
            <a:r>
              <a:rPr sz="1050" spc="45" dirty="0">
                <a:latin typeface="Arial"/>
                <a:cs typeface="Arial"/>
              </a:rPr>
              <a:t>40.69811611017901]},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'Bushwick',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10" dirty="0">
                <a:latin typeface="Arial"/>
                <a:cs typeface="Arial"/>
              </a:rPr>
              <a:t>'Bushwick',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[-73.92525797487045,</a:t>
            </a:r>
            <a:endParaRPr sz="1050">
              <a:latin typeface="Arial"/>
              <a:cs typeface="Arial"/>
            </a:endParaRPr>
          </a:p>
          <a:p>
            <a:pPr marL="232410">
              <a:lnSpc>
                <a:spcPct val="100000"/>
              </a:lnSpc>
              <a:spcBef>
                <a:spcPts val="15"/>
              </a:spcBef>
            </a:pPr>
            <a:r>
              <a:rPr sz="1050" spc="25" dirty="0">
                <a:latin typeface="Arial"/>
                <a:cs typeface="Arial"/>
              </a:rPr>
              <a:t>40.69811611017901,</a:t>
            </a:r>
            <a:endParaRPr sz="1050">
              <a:latin typeface="Arial"/>
              <a:cs typeface="Arial"/>
            </a:endParaRPr>
          </a:p>
          <a:p>
            <a:pPr marL="232410">
              <a:lnSpc>
                <a:spcPct val="100000"/>
              </a:lnSpc>
              <a:spcBef>
                <a:spcPts val="15"/>
              </a:spcBef>
            </a:pPr>
            <a:r>
              <a:rPr sz="1050" spc="35" dirty="0">
                <a:latin typeface="Arial"/>
                <a:cs typeface="Arial"/>
              </a:rPr>
              <a:t>-73.92525797487045,</a:t>
            </a:r>
            <a:endParaRPr sz="1050">
              <a:latin typeface="Arial"/>
              <a:cs typeface="Arial"/>
            </a:endParaRPr>
          </a:p>
          <a:p>
            <a:pPr marL="232410">
              <a:lnSpc>
                <a:spcPct val="100000"/>
              </a:lnSpc>
              <a:spcBef>
                <a:spcPts val="15"/>
              </a:spcBef>
            </a:pPr>
            <a:r>
              <a:rPr sz="1050" spc="55" dirty="0">
                <a:latin typeface="Arial"/>
                <a:cs typeface="Arial"/>
              </a:rPr>
              <a:t>40.69811611017901]}},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[-73.94178488690297,</a:t>
            </a:r>
            <a:r>
              <a:rPr sz="1050" spc="90" dirty="0">
                <a:latin typeface="Arial"/>
                <a:cs typeface="Arial"/>
              </a:rPr>
              <a:t> </a:t>
            </a:r>
            <a:r>
              <a:rPr sz="1050" spc="45" dirty="0">
                <a:latin typeface="Arial"/>
                <a:cs typeface="Arial"/>
              </a:rPr>
              <a:t>40.687231607720456]},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031240"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'Bedford </a:t>
            </a:r>
            <a:r>
              <a:rPr sz="1050" spc="100" dirty="0">
                <a:latin typeface="Arial"/>
                <a:cs typeface="Arial"/>
              </a:rPr>
              <a:t>Stuyvesant',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1691005">
              <a:lnSpc>
                <a:spcPct val="101200"/>
              </a:lnSpc>
            </a:pPr>
            <a:r>
              <a:rPr sz="1050" spc="140" dirty="0">
                <a:latin typeface="Arial"/>
                <a:cs typeface="Arial"/>
              </a:rPr>
              <a:t>'annoline1': </a:t>
            </a:r>
            <a:r>
              <a:rPr sz="1050" spc="90" dirty="0">
                <a:latin typeface="Arial"/>
                <a:cs typeface="Arial"/>
              </a:rPr>
              <a:t>'Bedford </a:t>
            </a:r>
            <a:r>
              <a:rPr sz="1050" spc="100" dirty="0">
                <a:latin typeface="Arial"/>
                <a:cs typeface="Arial"/>
              </a:rPr>
              <a:t>Stuyvesant',  </a:t>
            </a:r>
            <a:r>
              <a:rPr sz="1050" spc="140" dirty="0">
                <a:latin typeface="Arial"/>
                <a:cs typeface="Arial"/>
              </a:rPr>
              <a:t>'annoline2':</a:t>
            </a:r>
            <a:r>
              <a:rPr sz="1050" spc="27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[-73.94178488690297,</a:t>
            </a:r>
            <a:endParaRPr sz="1050">
              <a:latin typeface="Arial"/>
              <a:cs typeface="Arial"/>
            </a:endParaRPr>
          </a:p>
          <a:p>
            <a:pPr marL="232410">
              <a:lnSpc>
                <a:spcPct val="100000"/>
              </a:lnSpc>
              <a:spcBef>
                <a:spcPts val="15"/>
              </a:spcBef>
            </a:pPr>
            <a:r>
              <a:rPr sz="1050" spc="20" dirty="0">
                <a:latin typeface="Arial"/>
                <a:cs typeface="Arial"/>
              </a:rPr>
              <a:t>40.687231607720456,</a:t>
            </a:r>
            <a:endParaRPr sz="1050">
              <a:latin typeface="Arial"/>
              <a:cs typeface="Arial"/>
            </a:endParaRPr>
          </a:p>
          <a:p>
            <a:pPr marL="232410">
              <a:lnSpc>
                <a:spcPct val="100000"/>
              </a:lnSpc>
              <a:spcBef>
                <a:spcPts val="15"/>
              </a:spcBef>
            </a:pPr>
            <a:r>
              <a:rPr sz="1050" spc="35" dirty="0">
                <a:latin typeface="Arial"/>
                <a:cs typeface="Arial"/>
              </a:rPr>
              <a:t>-73.94178488690297,</a:t>
            </a:r>
            <a:endParaRPr sz="105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087"/>
            <a:ext cx="149225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'annoline2':</a:t>
            </a:r>
            <a:r>
              <a:rPr sz="1050" spc="215" dirty="0">
                <a:latin typeface="Arial"/>
                <a:cs typeface="Arial"/>
              </a:rPr>
              <a:t> </a:t>
            </a:r>
            <a:r>
              <a:rPr sz="1050" spc="125" dirty="0">
                <a:latin typeface="Arial"/>
                <a:cs typeface="Arial"/>
              </a:rPr>
              <a:t>'Hook',</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12700">
              <a:lnSpc>
                <a:spcPct val="100000"/>
              </a:lnSpc>
              <a:spcBef>
                <a:spcPts val="100"/>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[-73.99378225496424,</a:t>
            </a:r>
            <a:r>
              <a:rPr sz="1050" spc="90" dirty="0">
                <a:latin typeface="Arial"/>
                <a:cs typeface="Arial"/>
              </a:rPr>
              <a:t> </a:t>
            </a:r>
            <a:r>
              <a:rPr sz="1050" spc="45" dirty="0">
                <a:latin typeface="Arial"/>
                <a:cs typeface="Arial"/>
              </a:rPr>
              <a:t>40.695863722724084]},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100" dirty="0">
                <a:latin typeface="Arial"/>
                <a:cs typeface="Arial"/>
              </a:rPr>
              <a:t>'Brooklyn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'Brooklyn',  'annoline2':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[-73.99378225496424,</a:t>
            </a:r>
            <a:endParaRPr sz="1050">
              <a:latin typeface="Arial"/>
              <a:cs typeface="Arial"/>
            </a:endParaRPr>
          </a:p>
          <a:p>
            <a:pPr marL="232410">
              <a:lnSpc>
                <a:spcPct val="100000"/>
              </a:lnSpc>
              <a:spcBef>
                <a:spcPts val="15"/>
              </a:spcBef>
            </a:pPr>
            <a:r>
              <a:rPr sz="1050" spc="20" dirty="0">
                <a:latin typeface="Arial"/>
                <a:cs typeface="Arial"/>
              </a:rPr>
              <a:t>40.695863722724084,</a:t>
            </a:r>
            <a:endParaRPr sz="1050">
              <a:latin typeface="Arial"/>
              <a:cs typeface="Arial"/>
            </a:endParaRPr>
          </a:p>
          <a:p>
            <a:pPr marL="232410">
              <a:lnSpc>
                <a:spcPct val="100000"/>
              </a:lnSpc>
              <a:spcBef>
                <a:spcPts val="15"/>
              </a:spcBef>
            </a:pPr>
            <a:r>
              <a:rPr sz="1050" spc="35" dirty="0">
                <a:latin typeface="Arial"/>
                <a:cs typeface="Arial"/>
              </a:rPr>
              <a:t>-73.99378225496424,</a:t>
            </a:r>
            <a:endParaRPr sz="1050">
              <a:latin typeface="Arial"/>
              <a:cs typeface="Arial"/>
            </a:endParaRPr>
          </a:p>
          <a:p>
            <a:pPr marL="232410">
              <a:lnSpc>
                <a:spcPct val="100000"/>
              </a:lnSpc>
              <a:spcBef>
                <a:spcPts val="15"/>
              </a:spcBef>
            </a:pPr>
            <a:r>
              <a:rPr sz="1050" spc="50" dirty="0">
                <a:latin typeface="Arial"/>
                <a:cs typeface="Arial"/>
              </a:rPr>
              <a:t>40.695863722724084]}},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[-73.99856139218463,</a:t>
            </a:r>
            <a:r>
              <a:rPr sz="1050" spc="90" dirty="0">
                <a:latin typeface="Arial"/>
                <a:cs typeface="Arial"/>
              </a:rPr>
              <a:t> </a:t>
            </a:r>
            <a:r>
              <a:rPr sz="1050" spc="45" dirty="0">
                <a:latin typeface="Arial"/>
                <a:cs typeface="Arial"/>
              </a:rPr>
              <a:t>40.687919722485574]},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'Cobble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30" dirty="0">
                <a:latin typeface="Arial"/>
                <a:cs typeface="Arial"/>
              </a:rPr>
              <a:t>'Cobble',  </a:t>
            </a:r>
            <a:r>
              <a:rPr sz="1050" spc="140" dirty="0">
                <a:latin typeface="Arial"/>
                <a:cs typeface="Arial"/>
              </a:rPr>
              <a:t>'annoline2':</a:t>
            </a:r>
            <a:r>
              <a:rPr sz="1050" spc="245" dirty="0">
                <a:latin typeface="Arial"/>
                <a:cs typeface="Arial"/>
              </a:rPr>
              <a:t> </a:t>
            </a:r>
            <a:r>
              <a:rPr sz="1050" spc="270" dirty="0">
                <a:latin typeface="Arial"/>
                <a:cs typeface="Arial"/>
              </a:rPr>
              <a:t>'Hill',</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[-73.99856139218463,</a:t>
            </a:r>
            <a:endParaRPr sz="1050">
              <a:latin typeface="Arial"/>
              <a:cs typeface="Arial"/>
            </a:endParaRPr>
          </a:p>
          <a:p>
            <a:pPr marL="232410">
              <a:lnSpc>
                <a:spcPct val="100000"/>
              </a:lnSpc>
              <a:spcBef>
                <a:spcPts val="15"/>
              </a:spcBef>
            </a:pPr>
            <a:r>
              <a:rPr sz="1050" spc="20" dirty="0">
                <a:latin typeface="Arial"/>
                <a:cs typeface="Arial"/>
              </a:rPr>
              <a:t>40.687919722485574,</a:t>
            </a:r>
            <a:endParaRPr sz="1050">
              <a:latin typeface="Arial"/>
              <a:cs typeface="Arial"/>
            </a:endParaRPr>
          </a:p>
          <a:p>
            <a:pPr marL="232410">
              <a:lnSpc>
                <a:spcPct val="100000"/>
              </a:lnSpc>
              <a:spcBef>
                <a:spcPts val="15"/>
              </a:spcBef>
            </a:pPr>
            <a:r>
              <a:rPr sz="1050" spc="35" dirty="0">
                <a:latin typeface="Arial"/>
                <a:cs typeface="Arial"/>
              </a:rPr>
              <a:t>-73.99856139218463,</a:t>
            </a:r>
            <a:endParaRPr sz="1050">
              <a:latin typeface="Arial"/>
              <a:cs typeface="Arial"/>
            </a:endParaRPr>
          </a:p>
          <a:p>
            <a:pPr marL="232410">
              <a:lnSpc>
                <a:spcPct val="100000"/>
              </a:lnSpc>
              <a:spcBef>
                <a:spcPts val="15"/>
              </a:spcBef>
            </a:pPr>
            <a:r>
              <a:rPr sz="1050" spc="50" dirty="0">
                <a:latin typeface="Arial"/>
                <a:cs typeface="Arial"/>
              </a:rPr>
              <a:t>40.687919722485574]}},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[-73.99465372828006,</a:t>
            </a:r>
            <a:r>
              <a:rPr sz="1050" spc="90" dirty="0">
                <a:latin typeface="Arial"/>
                <a:cs typeface="Arial"/>
              </a:rPr>
              <a:t> </a:t>
            </a:r>
            <a:r>
              <a:rPr sz="1050" spc="45" dirty="0">
                <a:latin typeface="Arial"/>
                <a:cs typeface="Arial"/>
              </a:rPr>
              <a:t>40.680540231076485]},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165" dirty="0">
                <a:latin typeface="Arial"/>
                <a:cs typeface="Arial"/>
              </a:rPr>
              <a:t>'Carroll </a:t>
            </a:r>
            <a:r>
              <a:rPr sz="1050" spc="75" dirty="0">
                <a:latin typeface="Arial"/>
                <a:cs typeface="Arial"/>
              </a:rPr>
              <a:t>Gardens',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gn="just">
              <a:lnSpc>
                <a:spcPct val="101200"/>
              </a:lnSpc>
            </a:pPr>
            <a:r>
              <a:rPr sz="1050" spc="140" dirty="0">
                <a:latin typeface="Arial"/>
                <a:cs typeface="Arial"/>
              </a:rPr>
              <a:t>'annoline1': </a:t>
            </a:r>
            <a:r>
              <a:rPr sz="1050" spc="195" dirty="0">
                <a:latin typeface="Arial"/>
                <a:cs typeface="Arial"/>
              </a:rPr>
              <a:t>'Carroll',  </a:t>
            </a:r>
            <a:r>
              <a:rPr sz="1050" spc="140" dirty="0">
                <a:latin typeface="Arial"/>
                <a:cs typeface="Arial"/>
              </a:rPr>
              <a:t>'annoline2': </a:t>
            </a:r>
            <a:r>
              <a:rPr sz="1050" spc="105" dirty="0">
                <a:latin typeface="Arial"/>
                <a:cs typeface="Arial"/>
              </a:rPr>
              <a:t>'Gardens',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[-73.99465372828006,</a:t>
            </a:r>
            <a:endParaRPr sz="1050">
              <a:latin typeface="Arial"/>
              <a:cs typeface="Arial"/>
            </a:endParaRPr>
          </a:p>
          <a:p>
            <a:pPr marL="232410">
              <a:lnSpc>
                <a:spcPct val="100000"/>
              </a:lnSpc>
              <a:spcBef>
                <a:spcPts val="15"/>
              </a:spcBef>
            </a:pPr>
            <a:r>
              <a:rPr sz="1050" spc="20" dirty="0">
                <a:latin typeface="Arial"/>
                <a:cs typeface="Arial"/>
              </a:rPr>
              <a:t>40.680540231076485,</a:t>
            </a:r>
            <a:endParaRPr sz="1050">
              <a:latin typeface="Arial"/>
              <a:cs typeface="Arial"/>
            </a:endParaRPr>
          </a:p>
          <a:p>
            <a:pPr marL="232410">
              <a:lnSpc>
                <a:spcPct val="100000"/>
              </a:lnSpc>
              <a:spcBef>
                <a:spcPts val="15"/>
              </a:spcBef>
            </a:pPr>
            <a:r>
              <a:rPr sz="1050" spc="35" dirty="0">
                <a:latin typeface="Arial"/>
                <a:cs typeface="Arial"/>
              </a:rPr>
              <a:t>-73.99465372828006,</a:t>
            </a:r>
            <a:endParaRPr sz="1050">
              <a:latin typeface="Arial"/>
              <a:cs typeface="Arial"/>
            </a:endParaRPr>
          </a:p>
          <a:p>
            <a:pPr marL="232410">
              <a:lnSpc>
                <a:spcPct val="100000"/>
              </a:lnSpc>
              <a:spcBef>
                <a:spcPts val="15"/>
              </a:spcBef>
            </a:pPr>
            <a:r>
              <a:rPr sz="1050" spc="50" dirty="0">
                <a:latin typeface="Arial"/>
                <a:cs typeface="Arial"/>
              </a:rPr>
              <a:t>40.680540231076485]}},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[-74.0127589747356,</a:t>
            </a:r>
            <a:r>
              <a:rPr sz="1050" spc="55" dirty="0">
                <a:latin typeface="Arial"/>
                <a:cs typeface="Arial"/>
              </a:rPr>
              <a:t> </a:t>
            </a:r>
            <a:r>
              <a:rPr sz="1050" spc="45" dirty="0">
                <a:latin typeface="Arial"/>
                <a:cs typeface="Arial"/>
              </a:rPr>
              <a:t>40.676253230250886]},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45" dirty="0">
                <a:latin typeface="Arial"/>
                <a:cs typeface="Arial"/>
              </a:rPr>
              <a:t>'Red </a:t>
            </a:r>
            <a:r>
              <a:rPr sz="1050" spc="85" dirty="0">
                <a:latin typeface="Arial"/>
                <a:cs typeface="Arial"/>
              </a:rPr>
              <a:t>Hook',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40" dirty="0">
                <a:latin typeface="Arial"/>
                <a:cs typeface="Arial"/>
              </a:rPr>
              <a:t>'Red',</a:t>
            </a:r>
            <a:endParaRPr sz="105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087"/>
            <a:ext cx="1931670" cy="158750"/>
          </a:xfrm>
          <a:prstGeom prst="rect">
            <a:avLst/>
          </a:prstGeom>
        </p:spPr>
        <p:txBody>
          <a:bodyPr vert="horz" wrap="square" lIns="0" tIns="0" rIns="0" bIns="0" rtlCol="0">
            <a:spAutoFit/>
          </a:bodyPr>
          <a:lstStyle/>
          <a:p>
            <a:pPr marL="12700">
              <a:lnSpc>
                <a:spcPts val="1090"/>
              </a:lnSpc>
            </a:pPr>
            <a:r>
              <a:rPr sz="1050" spc="275" dirty="0">
                <a:latin typeface="Arial"/>
                <a:cs typeface="Arial"/>
              </a:rPr>
              <a:t>'id':</a:t>
            </a:r>
            <a:r>
              <a:rPr sz="1050" spc="260" dirty="0">
                <a:latin typeface="Arial"/>
                <a:cs typeface="Arial"/>
              </a:rPr>
              <a:t> </a:t>
            </a:r>
            <a:r>
              <a:rPr sz="1050" spc="60" dirty="0">
                <a:latin typeface="Arial"/>
                <a:cs typeface="Arial"/>
              </a:rPr>
              <a:t>'nyu_2451_34572.72',</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27</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0795" rIns="0" bIns="0" rtlCol="0">
            <a:spAutoFit/>
          </a:bodyPr>
          <a:lstStyle/>
          <a:p>
            <a:pPr marL="158750" marR="2863850">
              <a:lnSpc>
                <a:spcPct val="101200"/>
              </a:lnSpc>
              <a:spcBef>
                <a:spcPts val="85"/>
              </a:spcBef>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[-74.0127589747356,</a:t>
            </a:r>
            <a:endParaRPr sz="1050">
              <a:latin typeface="Arial"/>
              <a:cs typeface="Arial"/>
            </a:endParaRPr>
          </a:p>
          <a:p>
            <a:pPr marL="232410">
              <a:lnSpc>
                <a:spcPct val="100000"/>
              </a:lnSpc>
              <a:spcBef>
                <a:spcPts val="15"/>
              </a:spcBef>
            </a:pPr>
            <a:r>
              <a:rPr sz="1050" spc="20" dirty="0">
                <a:latin typeface="Arial"/>
                <a:cs typeface="Arial"/>
              </a:rPr>
              <a:t>40.676253230250886,</a:t>
            </a:r>
            <a:endParaRPr sz="1050">
              <a:latin typeface="Arial"/>
              <a:cs typeface="Arial"/>
            </a:endParaRPr>
          </a:p>
          <a:p>
            <a:pPr marL="232410">
              <a:lnSpc>
                <a:spcPct val="100000"/>
              </a:lnSpc>
              <a:spcBef>
                <a:spcPts val="15"/>
              </a:spcBef>
            </a:pPr>
            <a:r>
              <a:rPr sz="1050" spc="35" dirty="0">
                <a:latin typeface="Arial"/>
                <a:cs typeface="Arial"/>
              </a:rPr>
              <a:t>-74.0127589747356,</a:t>
            </a:r>
            <a:endParaRPr sz="1050">
              <a:latin typeface="Arial"/>
              <a:cs typeface="Arial"/>
            </a:endParaRPr>
          </a:p>
          <a:p>
            <a:pPr marL="232410">
              <a:lnSpc>
                <a:spcPct val="100000"/>
              </a:lnSpc>
              <a:spcBef>
                <a:spcPts val="15"/>
              </a:spcBef>
            </a:pPr>
            <a:r>
              <a:rPr sz="1050" spc="50" dirty="0">
                <a:latin typeface="Arial"/>
                <a:cs typeface="Arial"/>
              </a:rPr>
              <a:t>40.676253230250886]}},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'nyu_2451_34572.69',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[-73.99444087145339,</a:t>
            </a:r>
            <a:r>
              <a:rPr sz="1050" spc="90" dirty="0">
                <a:latin typeface="Arial"/>
                <a:cs typeface="Arial"/>
              </a:rPr>
              <a:t> </a:t>
            </a:r>
            <a:r>
              <a:rPr sz="1050" spc="45" dirty="0">
                <a:latin typeface="Arial"/>
                <a:cs typeface="Arial"/>
              </a:rPr>
              <a:t>40.673931143187154]},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'Gowanus',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60" dirty="0">
                <a:latin typeface="Arial"/>
                <a:cs typeface="Arial"/>
              </a:rPr>
              <a:t>'Gowanus',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[-73.99444087145339,</a:t>
            </a:r>
            <a:endParaRPr sz="1050">
              <a:latin typeface="Arial"/>
              <a:cs typeface="Arial"/>
            </a:endParaRPr>
          </a:p>
          <a:p>
            <a:pPr marL="232410">
              <a:lnSpc>
                <a:spcPct val="100000"/>
              </a:lnSpc>
              <a:spcBef>
                <a:spcPts val="15"/>
              </a:spcBef>
            </a:pPr>
            <a:r>
              <a:rPr sz="1050" spc="20" dirty="0">
                <a:latin typeface="Arial"/>
                <a:cs typeface="Arial"/>
              </a:rPr>
              <a:t>40.673931143187154,</a:t>
            </a:r>
            <a:endParaRPr sz="1050">
              <a:latin typeface="Arial"/>
              <a:cs typeface="Arial"/>
            </a:endParaRPr>
          </a:p>
          <a:p>
            <a:pPr marL="232410">
              <a:lnSpc>
                <a:spcPct val="100000"/>
              </a:lnSpc>
              <a:spcBef>
                <a:spcPts val="15"/>
              </a:spcBef>
            </a:pPr>
            <a:r>
              <a:rPr sz="1050" spc="35" dirty="0">
                <a:latin typeface="Arial"/>
                <a:cs typeface="Arial"/>
              </a:rPr>
              <a:t>-73.99444087145339,</a:t>
            </a:r>
            <a:endParaRPr sz="1050">
              <a:latin typeface="Arial"/>
              <a:cs typeface="Arial"/>
            </a:endParaRPr>
          </a:p>
          <a:p>
            <a:pPr marL="232410">
              <a:lnSpc>
                <a:spcPct val="100000"/>
              </a:lnSpc>
              <a:spcBef>
                <a:spcPts val="15"/>
              </a:spcBef>
            </a:pPr>
            <a:r>
              <a:rPr sz="1050" spc="50" dirty="0">
                <a:latin typeface="Arial"/>
                <a:cs typeface="Arial"/>
              </a:rPr>
              <a:t>40.673931143187154]}},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'nyu_2451_34572.70',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[-73.97290574369092,</a:t>
            </a:r>
            <a:r>
              <a:rPr sz="1050" spc="25" dirty="0">
                <a:latin typeface="Arial"/>
                <a:cs typeface="Arial"/>
              </a:rPr>
              <a:t> </a:t>
            </a:r>
            <a:r>
              <a:rPr sz="1050" spc="45" dirty="0">
                <a:latin typeface="Arial"/>
                <a:cs typeface="Arial"/>
              </a:rPr>
              <a:t>40.68852726018977]},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60" dirty="0">
                <a:latin typeface="Arial"/>
                <a:cs typeface="Arial"/>
              </a:rPr>
              <a:t>'Fort </a:t>
            </a:r>
            <a:r>
              <a:rPr sz="1050" spc="75" dirty="0">
                <a:latin typeface="Arial"/>
                <a:cs typeface="Arial"/>
              </a:rPr>
              <a:t>Greene',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210" dirty="0">
                <a:latin typeface="Arial"/>
                <a:cs typeface="Arial"/>
              </a:rPr>
              <a:t>'Fort',</a:t>
            </a:r>
            <a:endParaRPr sz="1050">
              <a:latin typeface="Arial"/>
              <a:cs typeface="Arial"/>
            </a:endParaRPr>
          </a:p>
          <a:p>
            <a:pPr marL="158750" marR="2571115">
              <a:lnSpc>
                <a:spcPct val="101200"/>
              </a:lnSpc>
            </a:pPr>
            <a:r>
              <a:rPr sz="1050" spc="140" dirty="0">
                <a:latin typeface="Arial"/>
                <a:cs typeface="Arial"/>
              </a:rPr>
              <a:t>'annoline2': </a:t>
            </a:r>
            <a:r>
              <a:rPr sz="1050" spc="110" dirty="0">
                <a:latin typeface="Arial"/>
                <a:cs typeface="Arial"/>
              </a:rPr>
              <a:t>'Greene',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[-73.97290574369092,</a:t>
            </a:r>
            <a:endParaRPr sz="1050">
              <a:latin typeface="Arial"/>
              <a:cs typeface="Arial"/>
            </a:endParaRPr>
          </a:p>
          <a:p>
            <a:pPr marL="232410">
              <a:lnSpc>
                <a:spcPct val="100000"/>
              </a:lnSpc>
              <a:spcBef>
                <a:spcPts val="15"/>
              </a:spcBef>
            </a:pPr>
            <a:r>
              <a:rPr sz="1050" spc="25" dirty="0">
                <a:latin typeface="Arial"/>
                <a:cs typeface="Arial"/>
              </a:rPr>
              <a:t>40.68852726018977,</a:t>
            </a:r>
            <a:endParaRPr sz="1050">
              <a:latin typeface="Arial"/>
              <a:cs typeface="Arial"/>
            </a:endParaRPr>
          </a:p>
          <a:p>
            <a:pPr marL="232410">
              <a:lnSpc>
                <a:spcPct val="100000"/>
              </a:lnSpc>
              <a:spcBef>
                <a:spcPts val="15"/>
              </a:spcBef>
            </a:pPr>
            <a:r>
              <a:rPr sz="1050" spc="35" dirty="0">
                <a:latin typeface="Arial"/>
                <a:cs typeface="Arial"/>
              </a:rPr>
              <a:t>-73.97290574369092,</a:t>
            </a:r>
            <a:endParaRPr sz="1050">
              <a:latin typeface="Arial"/>
              <a:cs typeface="Arial"/>
            </a:endParaRPr>
          </a:p>
          <a:p>
            <a:pPr marL="232410">
              <a:lnSpc>
                <a:spcPct val="100000"/>
              </a:lnSpc>
              <a:spcBef>
                <a:spcPts val="15"/>
              </a:spcBef>
            </a:pPr>
            <a:r>
              <a:rPr sz="1050" spc="55" dirty="0">
                <a:latin typeface="Arial"/>
                <a:cs typeface="Arial"/>
              </a:rPr>
              <a:t>40.68852726018977]}},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'nyu_2451_34572.71',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[-73.97705030183924,</a:t>
            </a:r>
            <a:r>
              <a:rPr sz="1050" spc="25" dirty="0">
                <a:latin typeface="Arial"/>
                <a:cs typeface="Arial"/>
              </a:rPr>
              <a:t> </a:t>
            </a:r>
            <a:r>
              <a:rPr sz="1050" spc="45" dirty="0">
                <a:latin typeface="Arial"/>
                <a:cs typeface="Arial"/>
              </a:rPr>
              <a:t>40.67232052268197]},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05" dirty="0">
                <a:latin typeface="Arial"/>
                <a:cs typeface="Arial"/>
              </a:rPr>
              <a:t>'Park </a:t>
            </a:r>
            <a:r>
              <a:rPr sz="1050" spc="120" dirty="0">
                <a:latin typeface="Arial"/>
                <a:cs typeface="Arial"/>
              </a:rPr>
              <a:t>Slope',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165" dirty="0">
                <a:latin typeface="Arial"/>
                <a:cs typeface="Arial"/>
              </a:rPr>
              <a:t>'Park',  </a:t>
            </a:r>
            <a:r>
              <a:rPr sz="1050" spc="140" dirty="0">
                <a:latin typeface="Arial"/>
                <a:cs typeface="Arial"/>
              </a:rPr>
              <a:t>'annoline2': </a:t>
            </a:r>
            <a:r>
              <a:rPr sz="1050" spc="155" dirty="0">
                <a:latin typeface="Arial"/>
                <a:cs typeface="Arial"/>
              </a:rPr>
              <a:t>'Slope',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[-73.97705030183924,</a:t>
            </a:r>
            <a:endParaRPr sz="1050">
              <a:latin typeface="Arial"/>
              <a:cs typeface="Arial"/>
            </a:endParaRPr>
          </a:p>
          <a:p>
            <a:pPr marL="232410">
              <a:lnSpc>
                <a:spcPct val="100000"/>
              </a:lnSpc>
              <a:spcBef>
                <a:spcPts val="15"/>
              </a:spcBef>
            </a:pPr>
            <a:r>
              <a:rPr sz="1050" spc="25" dirty="0">
                <a:latin typeface="Arial"/>
                <a:cs typeface="Arial"/>
              </a:rPr>
              <a:t>40.67232052268197,</a:t>
            </a:r>
            <a:endParaRPr sz="1050">
              <a:latin typeface="Arial"/>
              <a:cs typeface="Arial"/>
            </a:endParaRPr>
          </a:p>
          <a:p>
            <a:pPr marL="232410">
              <a:lnSpc>
                <a:spcPct val="100000"/>
              </a:lnSpc>
              <a:spcBef>
                <a:spcPts val="15"/>
              </a:spcBef>
            </a:pPr>
            <a:r>
              <a:rPr sz="1050" spc="35" dirty="0">
                <a:latin typeface="Arial"/>
                <a:cs typeface="Arial"/>
              </a:rPr>
              <a:t>-73.97705030183924,</a:t>
            </a:r>
            <a:endParaRPr sz="1050">
              <a:latin typeface="Arial"/>
              <a:cs typeface="Arial"/>
            </a:endParaRPr>
          </a:p>
          <a:p>
            <a:pPr marL="232410">
              <a:lnSpc>
                <a:spcPct val="100000"/>
              </a:lnSpc>
              <a:spcBef>
                <a:spcPts val="15"/>
              </a:spcBef>
            </a:pPr>
            <a:r>
              <a:rPr sz="1050" spc="55" dirty="0">
                <a:latin typeface="Arial"/>
                <a:cs typeface="Arial"/>
              </a:rPr>
              <a:t>40.67232052268197]}},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087"/>
            <a:ext cx="1271905" cy="158750"/>
          </a:xfrm>
          <a:prstGeom prst="rect">
            <a:avLst/>
          </a:prstGeom>
        </p:spPr>
        <p:txBody>
          <a:bodyPr vert="horz" wrap="square" lIns="0" tIns="0" rIns="0" bIns="0" rtlCol="0">
            <a:spAutoFit/>
          </a:bodyPr>
          <a:lstStyle/>
          <a:p>
            <a:pPr marL="12700">
              <a:lnSpc>
                <a:spcPts val="1090"/>
              </a:lnSpc>
            </a:pPr>
            <a:r>
              <a:rPr sz="1050" spc="110" dirty="0">
                <a:latin typeface="Arial"/>
                <a:cs typeface="Arial"/>
              </a:rPr>
              <a:t>'annoangle':</a:t>
            </a:r>
            <a:r>
              <a:rPr sz="1050" spc="220" dirty="0">
                <a:latin typeface="Arial"/>
                <a:cs typeface="Arial"/>
              </a:rPr>
              <a:t> </a:t>
            </a:r>
            <a:r>
              <a:rPr sz="1050" spc="135" dirty="0">
                <a:latin typeface="Arial"/>
                <a:cs typeface="Arial"/>
              </a:rPr>
              <a:t>0.0,</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182"/>
            <a:ext cx="4351655" cy="9317355"/>
          </a:xfrm>
          <a:prstGeom prst="rect">
            <a:avLst/>
          </a:prstGeom>
        </p:spPr>
        <p:txBody>
          <a:bodyPr vert="horz" wrap="square" lIns="0" tIns="57150" rIns="0" bIns="0" rtlCol="0">
            <a:spAutoFit/>
          </a:bodyPr>
          <a:lstStyle/>
          <a:p>
            <a:pPr marL="1862455">
              <a:lnSpc>
                <a:spcPct val="100000"/>
              </a:lnSpc>
              <a:spcBef>
                <a:spcPts val="450"/>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85725">
              <a:lnSpc>
                <a:spcPct val="100000"/>
              </a:lnSpc>
              <a:spcBef>
                <a:spcPts val="46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[-73.87661596457296,</a:t>
            </a:r>
            <a:r>
              <a:rPr sz="1050" spc="25" dirty="0">
                <a:latin typeface="Arial"/>
                <a:cs typeface="Arial"/>
              </a:rPr>
              <a:t> </a:t>
            </a:r>
            <a:r>
              <a:rPr sz="1050" spc="45" dirty="0">
                <a:latin typeface="Arial"/>
                <a:cs typeface="Arial"/>
              </a:rPr>
              <a:t>40.68239101144211]},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'Cypress </a:t>
            </a:r>
            <a:r>
              <a:rPr sz="1050" spc="220" dirty="0">
                <a:latin typeface="Arial"/>
                <a:cs typeface="Arial"/>
              </a:rPr>
              <a:t>Hills',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20" dirty="0">
                <a:latin typeface="Arial"/>
                <a:cs typeface="Arial"/>
              </a:rPr>
              <a:t>'Cypress',  </a:t>
            </a:r>
            <a:r>
              <a:rPr sz="1050" spc="140" dirty="0">
                <a:latin typeface="Arial"/>
                <a:cs typeface="Arial"/>
              </a:rPr>
              <a:t>'annoline2':</a:t>
            </a:r>
            <a:r>
              <a:rPr sz="1050" spc="254" dirty="0">
                <a:latin typeface="Arial"/>
                <a:cs typeface="Arial"/>
              </a:rPr>
              <a:t> </a:t>
            </a:r>
            <a:r>
              <a:rPr sz="1050" spc="240" dirty="0">
                <a:latin typeface="Arial"/>
                <a:cs typeface="Arial"/>
              </a:rPr>
              <a:t>'Hills',</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[-73.87661596457296,</a:t>
            </a:r>
            <a:endParaRPr sz="1050">
              <a:latin typeface="Arial"/>
              <a:cs typeface="Arial"/>
            </a:endParaRPr>
          </a:p>
          <a:p>
            <a:pPr marL="232410">
              <a:lnSpc>
                <a:spcPct val="100000"/>
              </a:lnSpc>
              <a:spcBef>
                <a:spcPts val="15"/>
              </a:spcBef>
            </a:pPr>
            <a:r>
              <a:rPr sz="1050" spc="25" dirty="0">
                <a:latin typeface="Arial"/>
                <a:cs typeface="Arial"/>
              </a:rPr>
              <a:t>40.68239101144211,</a:t>
            </a:r>
            <a:endParaRPr sz="1050">
              <a:latin typeface="Arial"/>
              <a:cs typeface="Arial"/>
            </a:endParaRPr>
          </a:p>
          <a:p>
            <a:pPr marL="232410">
              <a:lnSpc>
                <a:spcPct val="100000"/>
              </a:lnSpc>
              <a:spcBef>
                <a:spcPts val="15"/>
              </a:spcBef>
            </a:pPr>
            <a:r>
              <a:rPr sz="1050" spc="35" dirty="0">
                <a:latin typeface="Arial"/>
                <a:cs typeface="Arial"/>
              </a:rPr>
              <a:t>-73.87661596457296,</a:t>
            </a:r>
            <a:endParaRPr sz="1050">
              <a:latin typeface="Arial"/>
              <a:cs typeface="Arial"/>
            </a:endParaRPr>
          </a:p>
          <a:p>
            <a:pPr marL="232410">
              <a:lnSpc>
                <a:spcPct val="100000"/>
              </a:lnSpc>
              <a:spcBef>
                <a:spcPts val="15"/>
              </a:spcBef>
            </a:pPr>
            <a:r>
              <a:rPr sz="1050" spc="55" dirty="0">
                <a:latin typeface="Arial"/>
                <a:cs typeface="Arial"/>
              </a:rPr>
              <a:t>40.68239101144211]}},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'nyu_2451_34572.73',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[-73.88069863917366,</a:t>
            </a:r>
            <a:r>
              <a:rPr sz="1050" spc="90" dirty="0">
                <a:latin typeface="Arial"/>
                <a:cs typeface="Arial"/>
              </a:rPr>
              <a:t> </a:t>
            </a:r>
            <a:r>
              <a:rPr sz="1050" spc="45" dirty="0">
                <a:latin typeface="Arial"/>
                <a:cs typeface="Arial"/>
              </a:rPr>
              <a:t>40.669925700847045]},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'East </a:t>
            </a:r>
            <a:r>
              <a:rPr sz="1050" spc="-125" dirty="0">
                <a:latin typeface="Arial"/>
                <a:cs typeface="Arial"/>
              </a:rPr>
              <a:t>New </a:t>
            </a:r>
            <a:r>
              <a:rPr sz="1050" spc="135" dirty="0">
                <a:latin typeface="Arial"/>
                <a:cs typeface="Arial"/>
              </a:rPr>
              <a:t>York',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057400">
              <a:lnSpc>
                <a:spcPct val="101200"/>
              </a:lnSpc>
            </a:pPr>
            <a:r>
              <a:rPr sz="1050" spc="140" dirty="0">
                <a:latin typeface="Arial"/>
                <a:cs typeface="Arial"/>
              </a:rPr>
              <a:t>'annoline1': </a:t>
            </a:r>
            <a:r>
              <a:rPr sz="1050" spc="114" dirty="0">
                <a:latin typeface="Arial"/>
                <a:cs typeface="Arial"/>
              </a:rPr>
              <a:t>'East </a:t>
            </a:r>
            <a:r>
              <a:rPr sz="1050" spc="-125" dirty="0">
                <a:latin typeface="Arial"/>
                <a:cs typeface="Arial"/>
              </a:rPr>
              <a:t>New </a:t>
            </a:r>
            <a:r>
              <a:rPr sz="1050" spc="135" dirty="0">
                <a:latin typeface="Arial"/>
                <a:cs typeface="Arial"/>
              </a:rPr>
              <a:t>York',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[-73.88069863917366,</a:t>
            </a:r>
            <a:endParaRPr sz="1050">
              <a:latin typeface="Arial"/>
              <a:cs typeface="Arial"/>
            </a:endParaRPr>
          </a:p>
          <a:p>
            <a:pPr marL="232410">
              <a:lnSpc>
                <a:spcPct val="100000"/>
              </a:lnSpc>
              <a:spcBef>
                <a:spcPts val="15"/>
              </a:spcBef>
            </a:pPr>
            <a:r>
              <a:rPr sz="1050" spc="20" dirty="0">
                <a:latin typeface="Arial"/>
                <a:cs typeface="Arial"/>
              </a:rPr>
              <a:t>40.669925700847045,</a:t>
            </a:r>
            <a:endParaRPr sz="1050">
              <a:latin typeface="Arial"/>
              <a:cs typeface="Arial"/>
            </a:endParaRPr>
          </a:p>
          <a:p>
            <a:pPr marL="232410">
              <a:lnSpc>
                <a:spcPct val="100000"/>
              </a:lnSpc>
              <a:spcBef>
                <a:spcPts val="15"/>
              </a:spcBef>
            </a:pPr>
            <a:r>
              <a:rPr sz="1050" spc="35" dirty="0">
                <a:latin typeface="Arial"/>
                <a:cs typeface="Arial"/>
              </a:rPr>
              <a:t>-73.88069863917366,</a:t>
            </a:r>
            <a:endParaRPr sz="1050">
              <a:latin typeface="Arial"/>
              <a:cs typeface="Arial"/>
            </a:endParaRPr>
          </a:p>
          <a:p>
            <a:pPr marL="232410">
              <a:lnSpc>
                <a:spcPct val="100000"/>
              </a:lnSpc>
              <a:spcBef>
                <a:spcPts val="15"/>
              </a:spcBef>
            </a:pPr>
            <a:r>
              <a:rPr sz="1050" spc="50" dirty="0">
                <a:latin typeface="Arial"/>
                <a:cs typeface="Arial"/>
              </a:rPr>
              <a:t>40.669925700847045]}},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'nyu_2451_34572.74',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[-73.87936970045875,</a:t>
            </a:r>
            <a:r>
              <a:rPr sz="1050" spc="25" dirty="0">
                <a:latin typeface="Arial"/>
                <a:cs typeface="Arial"/>
              </a:rPr>
              <a:t> </a:t>
            </a:r>
            <a:r>
              <a:rPr sz="1050" spc="45" dirty="0">
                <a:latin typeface="Arial"/>
                <a:cs typeface="Arial"/>
              </a:rPr>
              <a:t>40.64758905230874]},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70" dirty="0">
                <a:latin typeface="Arial"/>
                <a:cs typeface="Arial"/>
              </a:rPr>
              <a:t>'Starrett </a:t>
            </a:r>
            <a:r>
              <a:rPr sz="1050" spc="190" dirty="0">
                <a:latin typeface="Arial"/>
                <a:cs typeface="Arial"/>
              </a:rPr>
              <a:t>City',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a:t>
            </a:r>
            <a:r>
              <a:rPr sz="1050" spc="200" dirty="0">
                <a:latin typeface="Arial"/>
                <a:cs typeface="Arial"/>
              </a:rPr>
              <a:t>'Starrett',  </a:t>
            </a:r>
            <a:r>
              <a:rPr sz="1050" spc="140" dirty="0">
                <a:latin typeface="Arial"/>
                <a:cs typeface="Arial"/>
              </a:rPr>
              <a:t>'annoline2':</a:t>
            </a:r>
            <a:r>
              <a:rPr sz="1050" spc="260" dirty="0">
                <a:latin typeface="Arial"/>
                <a:cs typeface="Arial"/>
              </a:rPr>
              <a:t> </a:t>
            </a:r>
            <a:r>
              <a:rPr sz="1050" spc="220" dirty="0">
                <a:latin typeface="Arial"/>
                <a:cs typeface="Arial"/>
              </a:rPr>
              <a:t>'City',</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[-73.87936970045875,</a:t>
            </a:r>
            <a:endParaRPr sz="1050">
              <a:latin typeface="Arial"/>
              <a:cs typeface="Arial"/>
            </a:endParaRPr>
          </a:p>
          <a:p>
            <a:pPr marL="232410">
              <a:lnSpc>
                <a:spcPct val="100000"/>
              </a:lnSpc>
              <a:spcBef>
                <a:spcPts val="15"/>
              </a:spcBef>
            </a:pPr>
            <a:r>
              <a:rPr sz="1050" spc="25" dirty="0">
                <a:latin typeface="Arial"/>
                <a:cs typeface="Arial"/>
              </a:rPr>
              <a:t>40.64758905230874,</a:t>
            </a:r>
            <a:endParaRPr sz="1050">
              <a:latin typeface="Arial"/>
              <a:cs typeface="Arial"/>
            </a:endParaRPr>
          </a:p>
          <a:p>
            <a:pPr marL="232410">
              <a:lnSpc>
                <a:spcPct val="100000"/>
              </a:lnSpc>
              <a:spcBef>
                <a:spcPts val="15"/>
              </a:spcBef>
            </a:pPr>
            <a:r>
              <a:rPr sz="1050" spc="35" dirty="0">
                <a:latin typeface="Arial"/>
                <a:cs typeface="Arial"/>
              </a:rPr>
              <a:t>-73.87936970045875,</a:t>
            </a:r>
            <a:endParaRPr sz="1050">
              <a:latin typeface="Arial"/>
              <a:cs typeface="Arial"/>
            </a:endParaRPr>
          </a:p>
          <a:p>
            <a:pPr marL="232410">
              <a:lnSpc>
                <a:spcPct val="100000"/>
              </a:lnSpc>
              <a:spcBef>
                <a:spcPts val="15"/>
              </a:spcBef>
            </a:pPr>
            <a:r>
              <a:rPr sz="1050" spc="55" dirty="0">
                <a:latin typeface="Arial"/>
                <a:cs typeface="Arial"/>
              </a:rPr>
              <a:t>40.64758905230874]}},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'nyu_2451_34572.75',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[-73.90209269778966,</a:t>
            </a:r>
            <a:r>
              <a:rPr sz="1050" spc="25" dirty="0">
                <a:latin typeface="Arial"/>
                <a:cs typeface="Arial"/>
              </a:rPr>
              <a:t> </a:t>
            </a:r>
            <a:r>
              <a:rPr sz="1050" spc="45" dirty="0">
                <a:latin typeface="Arial"/>
                <a:cs typeface="Arial"/>
              </a:rPr>
              <a:t>40.63556432797428]},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'Canarsie',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30" dirty="0">
                <a:latin typeface="Arial"/>
                <a:cs typeface="Arial"/>
              </a:rPr>
              <a:t>'Canarsie',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40" dirty="0">
                <a:latin typeface="Arial"/>
                <a:cs typeface="Arial"/>
              </a:rPr>
              <a:t>'annoline3':</a:t>
            </a:r>
            <a:r>
              <a:rPr sz="1050" spc="190" dirty="0">
                <a:latin typeface="Arial"/>
                <a:cs typeface="Arial"/>
              </a:rPr>
              <a:t> </a:t>
            </a:r>
            <a:r>
              <a:rPr sz="1050" spc="15" dirty="0">
                <a:latin typeface="Arial"/>
                <a:cs typeface="Arial"/>
              </a:rPr>
              <a:t>None,</a:t>
            </a:r>
            <a:endParaRPr sz="105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087"/>
            <a:ext cx="413131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'coordinates': </a:t>
            </a:r>
            <a:r>
              <a:rPr sz="1050" spc="45" dirty="0">
                <a:latin typeface="Arial"/>
                <a:cs typeface="Arial"/>
              </a:rPr>
              <a:t>[-73.98868295821637,</a:t>
            </a:r>
            <a:r>
              <a:rPr sz="1050" spc="40" dirty="0">
                <a:latin typeface="Arial"/>
                <a:cs typeface="Arial"/>
              </a:rPr>
              <a:t> </a:t>
            </a:r>
            <a:r>
              <a:rPr sz="1050" spc="45" dirty="0">
                <a:latin typeface="Arial"/>
                <a:cs typeface="Arial"/>
              </a:rPr>
              <a:t>40.57429256471601]},</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29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158750">
              <a:lnSpc>
                <a:spcPct val="100000"/>
              </a:lnSpc>
              <a:spcBef>
                <a:spcPts val="100"/>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[-73.90209269778966,</a:t>
            </a:r>
            <a:endParaRPr sz="1050">
              <a:latin typeface="Arial"/>
              <a:cs typeface="Arial"/>
            </a:endParaRPr>
          </a:p>
          <a:p>
            <a:pPr marL="232410">
              <a:lnSpc>
                <a:spcPct val="100000"/>
              </a:lnSpc>
              <a:spcBef>
                <a:spcPts val="15"/>
              </a:spcBef>
            </a:pPr>
            <a:r>
              <a:rPr sz="1050" spc="25" dirty="0">
                <a:latin typeface="Arial"/>
                <a:cs typeface="Arial"/>
              </a:rPr>
              <a:t>40.63556432797428,</a:t>
            </a:r>
            <a:endParaRPr sz="1050">
              <a:latin typeface="Arial"/>
              <a:cs typeface="Arial"/>
            </a:endParaRPr>
          </a:p>
          <a:p>
            <a:pPr marL="232410">
              <a:lnSpc>
                <a:spcPct val="100000"/>
              </a:lnSpc>
              <a:spcBef>
                <a:spcPts val="15"/>
              </a:spcBef>
            </a:pPr>
            <a:r>
              <a:rPr sz="1050" spc="35" dirty="0">
                <a:latin typeface="Arial"/>
                <a:cs typeface="Arial"/>
              </a:rPr>
              <a:t>-73.90209269778966,</a:t>
            </a:r>
            <a:endParaRPr sz="1050">
              <a:latin typeface="Arial"/>
              <a:cs typeface="Arial"/>
            </a:endParaRPr>
          </a:p>
          <a:p>
            <a:pPr marL="232410">
              <a:lnSpc>
                <a:spcPct val="100000"/>
              </a:lnSpc>
              <a:spcBef>
                <a:spcPts val="15"/>
              </a:spcBef>
            </a:pPr>
            <a:r>
              <a:rPr sz="1050" spc="55" dirty="0">
                <a:latin typeface="Arial"/>
                <a:cs typeface="Arial"/>
              </a:rPr>
              <a:t>40.63556432797428]}},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'nyu_2451_34572.76',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[-73.92911302644674,</a:t>
            </a:r>
            <a:r>
              <a:rPr sz="1050" spc="90" dirty="0">
                <a:latin typeface="Arial"/>
                <a:cs typeface="Arial"/>
              </a:rPr>
              <a:t> </a:t>
            </a:r>
            <a:r>
              <a:rPr sz="1050" spc="45" dirty="0">
                <a:latin typeface="Arial"/>
                <a:cs typeface="Arial"/>
              </a:rPr>
              <a:t>40.630446043757466]},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60" dirty="0">
                <a:latin typeface="Arial"/>
                <a:cs typeface="Arial"/>
              </a:rPr>
              <a:t>'Flatlands',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60" dirty="0">
                <a:latin typeface="Arial"/>
                <a:cs typeface="Arial"/>
              </a:rPr>
              <a:t>'Flatlands',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[-73.92911302644674,</a:t>
            </a:r>
            <a:endParaRPr sz="1050">
              <a:latin typeface="Arial"/>
              <a:cs typeface="Arial"/>
            </a:endParaRPr>
          </a:p>
          <a:p>
            <a:pPr marL="232410">
              <a:lnSpc>
                <a:spcPct val="100000"/>
              </a:lnSpc>
              <a:spcBef>
                <a:spcPts val="15"/>
              </a:spcBef>
            </a:pPr>
            <a:r>
              <a:rPr sz="1050" spc="20" dirty="0">
                <a:latin typeface="Arial"/>
                <a:cs typeface="Arial"/>
              </a:rPr>
              <a:t>40.630446043757466,</a:t>
            </a:r>
            <a:endParaRPr sz="1050">
              <a:latin typeface="Arial"/>
              <a:cs typeface="Arial"/>
            </a:endParaRPr>
          </a:p>
          <a:p>
            <a:pPr marL="232410">
              <a:lnSpc>
                <a:spcPct val="100000"/>
              </a:lnSpc>
              <a:spcBef>
                <a:spcPts val="15"/>
              </a:spcBef>
            </a:pPr>
            <a:r>
              <a:rPr sz="1050" spc="35" dirty="0">
                <a:latin typeface="Arial"/>
                <a:cs typeface="Arial"/>
              </a:rPr>
              <a:t>-73.92911302644674,</a:t>
            </a:r>
            <a:endParaRPr sz="1050">
              <a:latin typeface="Arial"/>
              <a:cs typeface="Arial"/>
            </a:endParaRPr>
          </a:p>
          <a:p>
            <a:pPr marL="232410">
              <a:lnSpc>
                <a:spcPct val="100000"/>
              </a:lnSpc>
              <a:spcBef>
                <a:spcPts val="15"/>
              </a:spcBef>
            </a:pPr>
            <a:r>
              <a:rPr sz="1050" spc="50" dirty="0">
                <a:latin typeface="Arial"/>
                <a:cs typeface="Arial"/>
              </a:rPr>
              <a:t>40.630446043757466]}},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'nyu_2451_34572.77',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[-73.90818571777423,</a:t>
            </a:r>
            <a:r>
              <a:rPr sz="1050" spc="90" dirty="0">
                <a:latin typeface="Arial"/>
                <a:cs typeface="Arial"/>
              </a:rPr>
              <a:t> </a:t>
            </a:r>
            <a:r>
              <a:rPr sz="1050" spc="45" dirty="0">
                <a:latin typeface="Arial"/>
                <a:cs typeface="Arial"/>
              </a:rPr>
              <a:t>40.606336421685626]},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220" dirty="0">
                <a:latin typeface="Arial"/>
                <a:cs typeface="Arial"/>
              </a:rPr>
              <a:t>'Mill </a:t>
            </a:r>
            <a:r>
              <a:rPr sz="1050" spc="165" dirty="0">
                <a:latin typeface="Arial"/>
                <a:cs typeface="Arial"/>
              </a:rPr>
              <a:t>Island',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250" dirty="0">
                <a:latin typeface="Arial"/>
                <a:cs typeface="Arial"/>
              </a:rPr>
              <a:t>'Mill',</a:t>
            </a:r>
            <a:endParaRPr sz="1050">
              <a:latin typeface="Arial"/>
              <a:cs typeface="Arial"/>
            </a:endParaRPr>
          </a:p>
          <a:p>
            <a:pPr marL="158750" marR="2571115">
              <a:lnSpc>
                <a:spcPct val="101200"/>
              </a:lnSpc>
            </a:pPr>
            <a:r>
              <a:rPr sz="1050" spc="140" dirty="0">
                <a:latin typeface="Arial"/>
                <a:cs typeface="Arial"/>
              </a:rPr>
              <a:t>'annoline2': </a:t>
            </a:r>
            <a:r>
              <a:rPr sz="1050" spc="185" dirty="0">
                <a:latin typeface="Arial"/>
                <a:cs typeface="Arial"/>
              </a:rPr>
              <a:t>'Island',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[-73.90818571777423,</a:t>
            </a:r>
            <a:endParaRPr sz="1050">
              <a:latin typeface="Arial"/>
              <a:cs typeface="Arial"/>
            </a:endParaRPr>
          </a:p>
          <a:p>
            <a:pPr marL="232410">
              <a:lnSpc>
                <a:spcPct val="100000"/>
              </a:lnSpc>
              <a:spcBef>
                <a:spcPts val="15"/>
              </a:spcBef>
            </a:pPr>
            <a:r>
              <a:rPr sz="1050" spc="20" dirty="0">
                <a:latin typeface="Arial"/>
                <a:cs typeface="Arial"/>
              </a:rPr>
              <a:t>40.606336421685626,</a:t>
            </a:r>
            <a:endParaRPr sz="1050">
              <a:latin typeface="Arial"/>
              <a:cs typeface="Arial"/>
            </a:endParaRPr>
          </a:p>
          <a:p>
            <a:pPr marL="232410">
              <a:lnSpc>
                <a:spcPct val="100000"/>
              </a:lnSpc>
              <a:spcBef>
                <a:spcPts val="15"/>
              </a:spcBef>
            </a:pPr>
            <a:r>
              <a:rPr sz="1050" spc="35" dirty="0">
                <a:latin typeface="Arial"/>
                <a:cs typeface="Arial"/>
              </a:rPr>
              <a:t>-73.90818571777423,</a:t>
            </a:r>
            <a:endParaRPr sz="1050">
              <a:latin typeface="Arial"/>
              <a:cs typeface="Arial"/>
            </a:endParaRPr>
          </a:p>
          <a:p>
            <a:pPr marL="232410">
              <a:lnSpc>
                <a:spcPct val="100000"/>
              </a:lnSpc>
              <a:spcBef>
                <a:spcPts val="15"/>
              </a:spcBef>
            </a:pPr>
            <a:r>
              <a:rPr sz="1050" spc="50" dirty="0">
                <a:latin typeface="Arial"/>
                <a:cs typeface="Arial"/>
              </a:rPr>
              <a:t>40.606336421685626]}},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'nyu_2451_34572.78',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[-73.94353722891886,</a:t>
            </a:r>
            <a:r>
              <a:rPr sz="1050" spc="25" dirty="0">
                <a:latin typeface="Arial"/>
                <a:cs typeface="Arial"/>
              </a:rPr>
              <a:t> </a:t>
            </a:r>
            <a:r>
              <a:rPr sz="1050" spc="45" dirty="0">
                <a:latin typeface="Arial"/>
                <a:cs typeface="Arial"/>
              </a:rPr>
              <a:t>40.57791350308657]},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'Manhattan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105" dirty="0">
                <a:latin typeface="Arial"/>
                <a:cs typeface="Arial"/>
              </a:rPr>
              <a:t>'Manhattan',  </a:t>
            </a:r>
            <a:r>
              <a:rPr sz="1050" spc="140" dirty="0">
                <a:latin typeface="Arial"/>
                <a:cs typeface="Arial"/>
              </a:rPr>
              <a:t>'annoline2':</a:t>
            </a:r>
            <a:r>
              <a:rPr sz="1050" spc="265" dirty="0">
                <a:latin typeface="Arial"/>
                <a:cs typeface="Arial"/>
              </a:rPr>
              <a:t> </a:t>
            </a:r>
            <a:r>
              <a:rPr sz="1050" spc="114" dirty="0">
                <a:latin typeface="Arial"/>
                <a:cs typeface="Arial"/>
              </a:rPr>
              <a:t>'Beach',</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[-73.94353722891886,</a:t>
            </a:r>
            <a:endParaRPr sz="1050">
              <a:latin typeface="Arial"/>
              <a:cs typeface="Arial"/>
            </a:endParaRPr>
          </a:p>
          <a:p>
            <a:pPr marL="232410">
              <a:lnSpc>
                <a:spcPct val="100000"/>
              </a:lnSpc>
              <a:spcBef>
                <a:spcPts val="15"/>
              </a:spcBef>
            </a:pPr>
            <a:r>
              <a:rPr sz="1050" spc="25" dirty="0">
                <a:latin typeface="Arial"/>
                <a:cs typeface="Arial"/>
              </a:rPr>
              <a:t>40.57791350308657,</a:t>
            </a:r>
            <a:endParaRPr sz="1050">
              <a:latin typeface="Arial"/>
              <a:cs typeface="Arial"/>
            </a:endParaRPr>
          </a:p>
          <a:p>
            <a:pPr marL="232410">
              <a:lnSpc>
                <a:spcPct val="100000"/>
              </a:lnSpc>
              <a:spcBef>
                <a:spcPts val="15"/>
              </a:spcBef>
            </a:pPr>
            <a:r>
              <a:rPr sz="1050" spc="35" dirty="0">
                <a:latin typeface="Arial"/>
                <a:cs typeface="Arial"/>
              </a:rPr>
              <a:t>-73.94353722891886,</a:t>
            </a:r>
            <a:endParaRPr sz="1050">
              <a:latin typeface="Arial"/>
              <a:cs typeface="Arial"/>
            </a:endParaRPr>
          </a:p>
          <a:p>
            <a:pPr marL="232410">
              <a:lnSpc>
                <a:spcPct val="100000"/>
              </a:lnSpc>
              <a:spcBef>
                <a:spcPts val="15"/>
              </a:spcBef>
            </a:pPr>
            <a:r>
              <a:rPr sz="1050" spc="55" dirty="0">
                <a:latin typeface="Arial"/>
                <a:cs typeface="Arial"/>
              </a:rPr>
              <a:t>40.57791350308657]}},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'nyu_2451_34572.79',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10" dirty="0"/>
              <a:t> </a:t>
            </a:r>
            <a:fld id="{81D60167-4931-47E6-BA6A-407CBD079E47}" type="slidenum">
              <a:rPr spc="-5" dirty="0"/>
              <a:t>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542229" y="679535"/>
            <a:ext cx="5211445" cy="932180"/>
          </a:xfrm>
          <a:prstGeom prst="rect">
            <a:avLst/>
          </a:prstGeom>
        </p:spPr>
        <p:txBody>
          <a:bodyPr vert="horz" wrap="square" lIns="0" tIns="12700" rIns="0" bIns="0" rtlCol="0">
            <a:spAutoFit/>
          </a:bodyPr>
          <a:lstStyle/>
          <a:p>
            <a:pPr marL="12700">
              <a:lnSpc>
                <a:spcPct val="100000"/>
              </a:lnSpc>
              <a:spcBef>
                <a:spcPts val="100"/>
              </a:spcBef>
            </a:pPr>
            <a:r>
              <a:rPr sz="1950" b="1" spc="-10" dirty="0">
                <a:latin typeface="Arial"/>
                <a:cs typeface="Arial"/>
              </a:rPr>
              <a:t>Week </a:t>
            </a:r>
            <a:r>
              <a:rPr sz="1950" b="1" dirty="0">
                <a:latin typeface="Arial"/>
                <a:cs typeface="Arial"/>
              </a:rPr>
              <a:t>2 - Data</a:t>
            </a:r>
            <a:r>
              <a:rPr sz="1950" b="1" spc="-20" dirty="0">
                <a:latin typeface="Arial"/>
                <a:cs typeface="Arial"/>
              </a:rPr>
              <a:t> </a:t>
            </a:r>
            <a:r>
              <a:rPr sz="1950" b="1" dirty="0">
                <a:latin typeface="Arial"/>
                <a:cs typeface="Arial"/>
              </a:rPr>
              <a:t>Analysis</a:t>
            </a:r>
            <a:endParaRPr sz="1950">
              <a:latin typeface="Arial"/>
              <a:cs typeface="Arial"/>
            </a:endParaRPr>
          </a:p>
          <a:p>
            <a:pPr>
              <a:lnSpc>
                <a:spcPct val="100000"/>
              </a:lnSpc>
              <a:spcBef>
                <a:spcPts val="40"/>
              </a:spcBef>
            </a:pPr>
            <a:endParaRPr sz="2100">
              <a:latin typeface="Arial"/>
              <a:cs typeface="Arial"/>
            </a:endParaRPr>
          </a:p>
          <a:p>
            <a:pPr marL="12700">
              <a:lnSpc>
                <a:spcPct val="100000"/>
              </a:lnSpc>
              <a:spcBef>
                <a:spcPts val="5"/>
              </a:spcBef>
            </a:pPr>
            <a:r>
              <a:rPr sz="1950" b="1" dirty="0">
                <a:latin typeface="Arial"/>
                <a:cs typeface="Arial"/>
              </a:rPr>
              <a:t>Methodology and Exploratory Data</a:t>
            </a:r>
            <a:r>
              <a:rPr sz="1950" b="1" spc="-120" dirty="0">
                <a:latin typeface="Arial"/>
                <a:cs typeface="Arial"/>
              </a:rPr>
              <a:t> </a:t>
            </a:r>
            <a:r>
              <a:rPr sz="1950" b="1" dirty="0">
                <a:latin typeface="Arial"/>
                <a:cs typeface="Arial"/>
              </a:rPr>
              <a:t>Analysis</a:t>
            </a:r>
            <a:endParaRPr sz="1950">
              <a:latin typeface="Arial"/>
              <a:cs typeface="Arial"/>
            </a:endParaRPr>
          </a:p>
        </p:txBody>
      </p:sp>
      <p:sp>
        <p:nvSpPr>
          <p:cNvPr id="5" name="object 5"/>
          <p:cNvSpPr txBox="1"/>
          <p:nvPr/>
        </p:nvSpPr>
        <p:spPr>
          <a:xfrm>
            <a:off x="542229" y="1946264"/>
            <a:ext cx="6377940" cy="4500245"/>
          </a:xfrm>
          <a:prstGeom prst="rect">
            <a:avLst/>
          </a:prstGeom>
        </p:spPr>
        <p:txBody>
          <a:bodyPr vert="horz" wrap="square" lIns="0" tIns="12700" rIns="0" bIns="0" rtlCol="0">
            <a:spAutoFit/>
          </a:bodyPr>
          <a:lstStyle/>
          <a:p>
            <a:pPr marR="3263265" algn="ctr">
              <a:lnSpc>
                <a:spcPct val="100000"/>
              </a:lnSpc>
              <a:spcBef>
                <a:spcPts val="100"/>
              </a:spcBef>
            </a:pPr>
            <a:r>
              <a:rPr sz="1050" dirty="0">
                <a:latin typeface="Arial"/>
                <a:cs typeface="Arial"/>
              </a:rPr>
              <a:t>The Data Science </a:t>
            </a:r>
            <a:r>
              <a:rPr sz="1050" spc="-5" dirty="0">
                <a:latin typeface="Arial"/>
                <a:cs typeface="Arial"/>
              </a:rPr>
              <a:t>Workflow </a:t>
            </a:r>
            <a:r>
              <a:rPr sz="1050" dirty="0">
                <a:latin typeface="Arial"/>
                <a:cs typeface="Arial"/>
              </a:rPr>
              <a:t>for parts 3 &amp; 4</a:t>
            </a:r>
            <a:r>
              <a:rPr sz="1050" spc="-75" dirty="0">
                <a:latin typeface="Arial"/>
                <a:cs typeface="Arial"/>
              </a:rPr>
              <a:t> </a:t>
            </a:r>
            <a:r>
              <a:rPr sz="1050" dirty="0">
                <a:latin typeface="Arial"/>
                <a:cs typeface="Arial"/>
              </a:rPr>
              <a:t>includes:</a:t>
            </a:r>
            <a:endParaRPr sz="1050">
              <a:latin typeface="Arial"/>
              <a:cs typeface="Arial"/>
            </a:endParaRPr>
          </a:p>
          <a:p>
            <a:pPr>
              <a:lnSpc>
                <a:spcPct val="100000"/>
              </a:lnSpc>
              <a:spcBef>
                <a:spcPts val="5"/>
              </a:spcBef>
            </a:pPr>
            <a:endParaRPr sz="1050">
              <a:latin typeface="Arial"/>
              <a:cs typeface="Arial"/>
            </a:endParaRPr>
          </a:p>
          <a:p>
            <a:pPr marR="3317875" algn="ctr">
              <a:lnSpc>
                <a:spcPct val="100000"/>
              </a:lnSpc>
            </a:pPr>
            <a:r>
              <a:rPr sz="1050" spc="60" dirty="0">
                <a:latin typeface="Arial"/>
                <a:cs typeface="Arial"/>
              </a:rPr>
              <a:t>1.Data </a:t>
            </a:r>
            <a:r>
              <a:rPr sz="1050" spc="85" dirty="0">
                <a:latin typeface="Arial"/>
                <a:cs typeface="Arial"/>
              </a:rPr>
              <a:t>Analysis </a:t>
            </a:r>
            <a:r>
              <a:rPr sz="1050" spc="-10" dirty="0">
                <a:latin typeface="Arial"/>
                <a:cs typeface="Arial"/>
              </a:rPr>
              <a:t>and </a:t>
            </a:r>
            <a:r>
              <a:rPr sz="1050" spc="80" dirty="0">
                <a:latin typeface="Arial"/>
                <a:cs typeface="Arial"/>
              </a:rPr>
              <a:t>Location</a:t>
            </a:r>
            <a:r>
              <a:rPr sz="1050" spc="-40" dirty="0">
                <a:latin typeface="Arial"/>
                <a:cs typeface="Arial"/>
              </a:rPr>
              <a:t> </a:t>
            </a:r>
            <a:r>
              <a:rPr sz="1050" spc="75" dirty="0">
                <a:latin typeface="Arial"/>
                <a:cs typeface="Arial"/>
              </a:rPr>
              <a:t>Data:</a:t>
            </a:r>
            <a:endParaRPr sz="1050">
              <a:latin typeface="Arial"/>
              <a:cs typeface="Arial"/>
            </a:endParaRPr>
          </a:p>
          <a:p>
            <a:pPr>
              <a:lnSpc>
                <a:spcPct val="100000"/>
              </a:lnSpc>
              <a:spcBef>
                <a:spcPts val="5"/>
              </a:spcBef>
            </a:pPr>
            <a:endParaRPr sz="1300">
              <a:latin typeface="Arial"/>
              <a:cs typeface="Arial"/>
            </a:endParaRPr>
          </a:p>
          <a:p>
            <a:pPr marL="279400" marR="5080" indent="292735">
              <a:lnSpc>
                <a:spcPct val="119000"/>
              </a:lnSpc>
            </a:pPr>
            <a:r>
              <a:rPr sz="1050" spc="40" dirty="0">
                <a:latin typeface="Arial"/>
                <a:cs typeface="Arial"/>
              </a:rPr>
              <a:t>Foursquare </a:t>
            </a:r>
            <a:r>
              <a:rPr sz="1050" spc="120" dirty="0">
                <a:latin typeface="Arial"/>
                <a:cs typeface="Arial"/>
              </a:rPr>
              <a:t>location </a:t>
            </a:r>
            <a:r>
              <a:rPr sz="1050" spc="65" dirty="0">
                <a:latin typeface="Arial"/>
                <a:cs typeface="Arial"/>
              </a:rPr>
              <a:t>data </a:t>
            </a:r>
            <a:r>
              <a:rPr sz="1050" spc="210" dirty="0">
                <a:latin typeface="Arial"/>
                <a:cs typeface="Arial"/>
              </a:rPr>
              <a:t>will </a:t>
            </a:r>
            <a:r>
              <a:rPr sz="1050" spc="-10" dirty="0">
                <a:latin typeface="Arial"/>
                <a:cs typeface="Arial"/>
              </a:rPr>
              <a:t>be </a:t>
            </a:r>
            <a:r>
              <a:rPr sz="1050" spc="60" dirty="0">
                <a:latin typeface="Arial"/>
                <a:cs typeface="Arial"/>
              </a:rPr>
              <a:t>leveraged </a:t>
            </a:r>
            <a:r>
              <a:rPr sz="1050" spc="135" dirty="0">
                <a:latin typeface="Arial"/>
                <a:cs typeface="Arial"/>
              </a:rPr>
              <a:t>to </a:t>
            </a:r>
            <a:r>
              <a:rPr sz="1050" spc="85" dirty="0">
                <a:latin typeface="Arial"/>
                <a:cs typeface="Arial"/>
              </a:rPr>
              <a:t>explore </a:t>
            </a:r>
            <a:r>
              <a:rPr sz="1050" spc="110" dirty="0">
                <a:latin typeface="Arial"/>
                <a:cs typeface="Arial"/>
              </a:rPr>
              <a:t>or </a:t>
            </a:r>
            <a:r>
              <a:rPr sz="1050" spc="-10" dirty="0">
                <a:latin typeface="Arial"/>
                <a:cs typeface="Arial"/>
              </a:rPr>
              <a:t>compare </a:t>
            </a:r>
            <a:r>
              <a:rPr sz="1050" spc="180" dirty="0">
                <a:latin typeface="Arial"/>
                <a:cs typeface="Arial"/>
              </a:rPr>
              <a:t>districts </a:t>
            </a:r>
            <a:r>
              <a:rPr sz="1050" spc="50" dirty="0">
                <a:latin typeface="Arial"/>
                <a:cs typeface="Arial"/>
              </a:rPr>
              <a:t>arou  </a:t>
            </a:r>
            <a:r>
              <a:rPr sz="1050" spc="-10" dirty="0">
                <a:latin typeface="Arial"/>
                <a:cs typeface="Arial"/>
              </a:rPr>
              <a:t>nd</a:t>
            </a:r>
            <a:r>
              <a:rPr sz="1050" spc="-5" dirty="0">
                <a:latin typeface="Arial"/>
                <a:cs typeface="Arial"/>
              </a:rPr>
              <a:t> </a:t>
            </a:r>
            <a:r>
              <a:rPr sz="1050" spc="130" dirty="0">
                <a:latin typeface="Arial"/>
                <a:cs typeface="Arial"/>
              </a:rPr>
              <a:t>Paris.</a:t>
            </a:r>
            <a:endParaRPr sz="1050">
              <a:latin typeface="Arial"/>
              <a:cs typeface="Arial"/>
            </a:endParaRPr>
          </a:p>
          <a:p>
            <a:pPr>
              <a:lnSpc>
                <a:spcPct val="100000"/>
              </a:lnSpc>
            </a:pPr>
            <a:endParaRPr sz="1000">
              <a:latin typeface="Arial"/>
              <a:cs typeface="Arial"/>
            </a:endParaRPr>
          </a:p>
          <a:p>
            <a:pPr marL="572135">
              <a:lnSpc>
                <a:spcPct val="100000"/>
              </a:lnSpc>
              <a:spcBef>
                <a:spcPts val="590"/>
              </a:spcBef>
            </a:pPr>
            <a:r>
              <a:rPr sz="1050" spc="20" dirty="0">
                <a:latin typeface="Arial"/>
                <a:cs typeface="Arial"/>
              </a:rPr>
              <a:t>Data </a:t>
            </a:r>
            <a:r>
              <a:rPr sz="1050" spc="80" dirty="0">
                <a:latin typeface="Arial"/>
                <a:cs typeface="Arial"/>
              </a:rPr>
              <a:t>manipulation </a:t>
            </a:r>
            <a:r>
              <a:rPr sz="1050" spc="-10" dirty="0">
                <a:latin typeface="Arial"/>
                <a:cs typeface="Arial"/>
              </a:rPr>
              <a:t>and </a:t>
            </a:r>
            <a:r>
              <a:rPr sz="1050" spc="100" dirty="0">
                <a:latin typeface="Arial"/>
                <a:cs typeface="Arial"/>
              </a:rPr>
              <a:t>analysis </a:t>
            </a:r>
            <a:r>
              <a:rPr sz="1050" spc="135" dirty="0">
                <a:latin typeface="Arial"/>
                <a:cs typeface="Arial"/>
              </a:rPr>
              <a:t>to </a:t>
            </a:r>
            <a:r>
              <a:rPr sz="1050" spc="100" dirty="0">
                <a:latin typeface="Arial"/>
                <a:cs typeface="Arial"/>
              </a:rPr>
              <a:t>derive </a:t>
            </a:r>
            <a:r>
              <a:rPr sz="1050" spc="60" dirty="0">
                <a:latin typeface="Arial"/>
                <a:cs typeface="Arial"/>
              </a:rPr>
              <a:t>subsets </a:t>
            </a:r>
            <a:r>
              <a:rPr sz="1050" spc="135" dirty="0">
                <a:latin typeface="Arial"/>
                <a:cs typeface="Arial"/>
              </a:rPr>
              <a:t>of </a:t>
            </a:r>
            <a:r>
              <a:rPr sz="1050" spc="90" dirty="0">
                <a:latin typeface="Arial"/>
                <a:cs typeface="Arial"/>
              </a:rPr>
              <a:t>the </a:t>
            </a:r>
            <a:r>
              <a:rPr sz="1050" spc="235" dirty="0">
                <a:latin typeface="Arial"/>
                <a:cs typeface="Arial"/>
              </a:rPr>
              <a:t>initial</a:t>
            </a:r>
            <a:r>
              <a:rPr sz="1050" spc="400" dirty="0">
                <a:latin typeface="Arial"/>
                <a:cs typeface="Arial"/>
              </a:rPr>
              <a:t> </a:t>
            </a:r>
            <a:r>
              <a:rPr sz="1050" spc="110" dirty="0">
                <a:latin typeface="Arial"/>
                <a:cs typeface="Arial"/>
              </a:rPr>
              <a:t>data.</a:t>
            </a:r>
            <a:endParaRPr sz="1050">
              <a:latin typeface="Arial"/>
              <a:cs typeface="Arial"/>
            </a:endParaRPr>
          </a:p>
          <a:p>
            <a:pPr>
              <a:lnSpc>
                <a:spcPct val="100000"/>
              </a:lnSpc>
              <a:spcBef>
                <a:spcPts val="5"/>
              </a:spcBef>
            </a:pPr>
            <a:endParaRPr sz="1300">
              <a:latin typeface="Arial"/>
              <a:cs typeface="Arial"/>
            </a:endParaRPr>
          </a:p>
          <a:p>
            <a:pPr marL="279400" marR="5080" indent="292735">
              <a:lnSpc>
                <a:spcPct val="119000"/>
              </a:lnSpc>
              <a:spcBef>
                <a:spcPts val="5"/>
              </a:spcBef>
            </a:pPr>
            <a:r>
              <a:rPr sz="1050" spc="140" dirty="0">
                <a:latin typeface="Arial"/>
                <a:cs typeface="Arial"/>
              </a:rPr>
              <a:t>Identifying </a:t>
            </a:r>
            <a:r>
              <a:rPr sz="1050" spc="90" dirty="0">
                <a:latin typeface="Arial"/>
                <a:cs typeface="Arial"/>
              </a:rPr>
              <a:t>the </a:t>
            </a:r>
            <a:r>
              <a:rPr sz="1050" spc="80" dirty="0">
                <a:latin typeface="Arial"/>
                <a:cs typeface="Arial"/>
              </a:rPr>
              <a:t>high </a:t>
            </a:r>
            <a:r>
              <a:rPr sz="1050" spc="210" dirty="0">
                <a:latin typeface="Arial"/>
                <a:cs typeface="Arial"/>
              </a:rPr>
              <a:t>traffic </a:t>
            </a:r>
            <a:r>
              <a:rPr sz="1050" spc="50" dirty="0">
                <a:latin typeface="Arial"/>
                <a:cs typeface="Arial"/>
              </a:rPr>
              <a:t>areas </a:t>
            </a:r>
            <a:r>
              <a:rPr sz="1050" spc="75" dirty="0">
                <a:latin typeface="Arial"/>
                <a:cs typeface="Arial"/>
              </a:rPr>
              <a:t>using </a:t>
            </a:r>
            <a:r>
              <a:rPr sz="1050" spc="65" dirty="0">
                <a:latin typeface="Arial"/>
                <a:cs typeface="Arial"/>
              </a:rPr>
              <a:t>data </a:t>
            </a:r>
            <a:r>
              <a:rPr sz="1050" spc="135" dirty="0">
                <a:latin typeface="Arial"/>
                <a:cs typeface="Arial"/>
              </a:rPr>
              <a:t>visualisation </a:t>
            </a:r>
            <a:r>
              <a:rPr sz="1050" spc="-10" dirty="0">
                <a:latin typeface="Arial"/>
                <a:cs typeface="Arial"/>
              </a:rPr>
              <a:t>and </a:t>
            </a:r>
            <a:r>
              <a:rPr sz="1050" spc="195" dirty="0">
                <a:latin typeface="Arial"/>
                <a:cs typeface="Arial"/>
              </a:rPr>
              <a:t>tatistical </a:t>
            </a:r>
            <a:r>
              <a:rPr sz="1050" spc="95" dirty="0">
                <a:latin typeface="Arial"/>
                <a:cs typeface="Arial"/>
              </a:rPr>
              <a:t>naly  </a:t>
            </a:r>
            <a:r>
              <a:rPr sz="1050" spc="180" dirty="0">
                <a:latin typeface="Arial"/>
                <a:cs typeface="Arial"/>
              </a:rPr>
              <a:t>sis.</a:t>
            </a:r>
            <a:endParaRPr sz="1050">
              <a:latin typeface="Arial"/>
              <a:cs typeface="Arial"/>
            </a:endParaRPr>
          </a:p>
          <a:p>
            <a:pPr>
              <a:lnSpc>
                <a:spcPct val="100000"/>
              </a:lnSpc>
            </a:pPr>
            <a:endParaRPr sz="1000">
              <a:latin typeface="Arial"/>
              <a:cs typeface="Arial"/>
            </a:endParaRPr>
          </a:p>
          <a:p>
            <a:pPr marL="279400">
              <a:lnSpc>
                <a:spcPct val="100000"/>
              </a:lnSpc>
              <a:spcBef>
                <a:spcPts val="590"/>
              </a:spcBef>
            </a:pPr>
            <a:r>
              <a:rPr sz="1050" spc="135" dirty="0">
                <a:latin typeface="Arial"/>
                <a:cs typeface="Arial"/>
              </a:rPr>
              <a:t>2.Visualization:</a:t>
            </a:r>
            <a:endParaRPr sz="1050">
              <a:latin typeface="Arial"/>
              <a:cs typeface="Arial"/>
            </a:endParaRPr>
          </a:p>
          <a:p>
            <a:pPr>
              <a:lnSpc>
                <a:spcPct val="100000"/>
              </a:lnSpc>
            </a:pPr>
            <a:endParaRPr sz="1000">
              <a:latin typeface="Arial"/>
              <a:cs typeface="Arial"/>
            </a:endParaRPr>
          </a:p>
          <a:p>
            <a:pPr marL="572135">
              <a:lnSpc>
                <a:spcPct val="100000"/>
              </a:lnSpc>
              <a:spcBef>
                <a:spcPts val="590"/>
              </a:spcBef>
            </a:pPr>
            <a:r>
              <a:rPr sz="1050" spc="85" dirty="0">
                <a:latin typeface="Arial"/>
                <a:cs typeface="Arial"/>
              </a:rPr>
              <a:t>Analysis </a:t>
            </a:r>
            <a:r>
              <a:rPr sz="1050" spc="-10" dirty="0">
                <a:latin typeface="Arial"/>
                <a:cs typeface="Arial"/>
              </a:rPr>
              <a:t>and </a:t>
            </a:r>
            <a:r>
              <a:rPr sz="1050" spc="150" dirty="0">
                <a:latin typeface="Arial"/>
                <a:cs typeface="Arial"/>
              </a:rPr>
              <a:t>plotting</a:t>
            </a:r>
            <a:r>
              <a:rPr sz="1050" spc="110" dirty="0">
                <a:latin typeface="Arial"/>
                <a:cs typeface="Arial"/>
              </a:rPr>
              <a:t> </a:t>
            </a:r>
            <a:r>
              <a:rPr sz="1050" spc="140" dirty="0">
                <a:latin typeface="Arial"/>
                <a:cs typeface="Arial"/>
              </a:rPr>
              <a:t>visualizations.</a:t>
            </a:r>
            <a:endParaRPr sz="1050">
              <a:latin typeface="Arial"/>
              <a:cs typeface="Arial"/>
            </a:endParaRPr>
          </a:p>
          <a:p>
            <a:pPr>
              <a:lnSpc>
                <a:spcPct val="100000"/>
              </a:lnSpc>
            </a:pPr>
            <a:endParaRPr sz="1000">
              <a:latin typeface="Arial"/>
              <a:cs typeface="Arial"/>
            </a:endParaRPr>
          </a:p>
          <a:p>
            <a:pPr marL="572135">
              <a:lnSpc>
                <a:spcPct val="100000"/>
              </a:lnSpc>
              <a:spcBef>
                <a:spcPts val="590"/>
              </a:spcBef>
            </a:pPr>
            <a:r>
              <a:rPr sz="1050" spc="20" dirty="0">
                <a:latin typeface="Arial"/>
                <a:cs typeface="Arial"/>
              </a:rPr>
              <a:t>Data </a:t>
            </a:r>
            <a:r>
              <a:rPr sz="1050" spc="135" dirty="0">
                <a:latin typeface="Arial"/>
                <a:cs typeface="Arial"/>
              </a:rPr>
              <a:t>visualization </a:t>
            </a:r>
            <a:r>
              <a:rPr sz="1050" spc="75" dirty="0">
                <a:latin typeface="Arial"/>
                <a:cs typeface="Arial"/>
              </a:rPr>
              <a:t>using </a:t>
            </a:r>
            <a:r>
              <a:rPr sz="1050" spc="90" dirty="0">
                <a:latin typeface="Arial"/>
                <a:cs typeface="Arial"/>
              </a:rPr>
              <a:t>various </a:t>
            </a:r>
            <a:r>
              <a:rPr sz="1050" dirty="0">
                <a:latin typeface="Arial"/>
                <a:cs typeface="Arial"/>
              </a:rPr>
              <a:t>mapping</a:t>
            </a:r>
            <a:r>
              <a:rPr sz="1050" spc="25" dirty="0">
                <a:latin typeface="Arial"/>
                <a:cs typeface="Arial"/>
              </a:rPr>
              <a:t> </a:t>
            </a:r>
            <a:r>
              <a:rPr sz="1050" spc="180" dirty="0">
                <a:latin typeface="Arial"/>
                <a:cs typeface="Arial"/>
              </a:rPr>
              <a:t>libraries.</a:t>
            </a:r>
            <a:endParaRPr sz="1050">
              <a:latin typeface="Arial"/>
              <a:cs typeface="Arial"/>
            </a:endParaRPr>
          </a:p>
          <a:p>
            <a:pPr>
              <a:lnSpc>
                <a:spcPct val="100000"/>
              </a:lnSpc>
            </a:pPr>
            <a:endParaRPr sz="1000">
              <a:latin typeface="Arial"/>
              <a:cs typeface="Arial"/>
            </a:endParaRPr>
          </a:p>
          <a:p>
            <a:pPr marL="279400">
              <a:lnSpc>
                <a:spcPct val="100000"/>
              </a:lnSpc>
              <a:spcBef>
                <a:spcPts val="590"/>
              </a:spcBef>
            </a:pPr>
            <a:r>
              <a:rPr sz="1050" spc="80" dirty="0">
                <a:latin typeface="Arial"/>
                <a:cs typeface="Arial"/>
              </a:rPr>
              <a:t>3.Discussion </a:t>
            </a:r>
            <a:r>
              <a:rPr sz="1050" spc="-10" dirty="0">
                <a:latin typeface="Arial"/>
                <a:cs typeface="Arial"/>
              </a:rPr>
              <a:t>and</a:t>
            </a:r>
            <a:r>
              <a:rPr sz="1050" spc="105" dirty="0">
                <a:latin typeface="Arial"/>
                <a:cs typeface="Arial"/>
              </a:rPr>
              <a:t> </a:t>
            </a:r>
            <a:r>
              <a:rPr sz="1050" spc="75" dirty="0">
                <a:latin typeface="Arial"/>
                <a:cs typeface="Arial"/>
              </a:rPr>
              <a:t>Conclusions:</a:t>
            </a:r>
            <a:endParaRPr sz="1050">
              <a:latin typeface="Arial"/>
              <a:cs typeface="Arial"/>
            </a:endParaRPr>
          </a:p>
          <a:p>
            <a:pPr>
              <a:lnSpc>
                <a:spcPct val="100000"/>
              </a:lnSpc>
            </a:pPr>
            <a:endParaRPr sz="1000">
              <a:latin typeface="Arial"/>
              <a:cs typeface="Arial"/>
            </a:endParaRPr>
          </a:p>
          <a:p>
            <a:pPr marL="572135">
              <a:lnSpc>
                <a:spcPct val="100000"/>
              </a:lnSpc>
              <a:spcBef>
                <a:spcPts val="590"/>
              </a:spcBef>
            </a:pPr>
            <a:r>
              <a:rPr sz="1050" spc="10" dirty="0">
                <a:latin typeface="Arial"/>
                <a:cs typeface="Arial"/>
              </a:rPr>
              <a:t>Recomendations </a:t>
            </a:r>
            <a:r>
              <a:rPr sz="1050" spc="-10" dirty="0">
                <a:latin typeface="Arial"/>
                <a:cs typeface="Arial"/>
              </a:rPr>
              <a:t>and </a:t>
            </a:r>
            <a:r>
              <a:rPr sz="1050" spc="135" dirty="0">
                <a:latin typeface="Arial"/>
                <a:cs typeface="Arial"/>
              </a:rPr>
              <a:t>results </a:t>
            </a:r>
            <a:r>
              <a:rPr sz="1050" spc="5" dirty="0">
                <a:latin typeface="Arial"/>
                <a:cs typeface="Arial"/>
              </a:rPr>
              <a:t>based </a:t>
            </a:r>
            <a:r>
              <a:rPr sz="1050" spc="-10" dirty="0">
                <a:latin typeface="Arial"/>
                <a:cs typeface="Arial"/>
              </a:rPr>
              <a:t>on </a:t>
            </a:r>
            <a:r>
              <a:rPr sz="1050" spc="90" dirty="0">
                <a:latin typeface="Arial"/>
                <a:cs typeface="Arial"/>
              </a:rPr>
              <a:t>the </a:t>
            </a:r>
            <a:r>
              <a:rPr sz="1050" spc="65" dirty="0">
                <a:latin typeface="Arial"/>
                <a:cs typeface="Arial"/>
              </a:rPr>
              <a:t>data</a:t>
            </a:r>
            <a:r>
              <a:rPr sz="1050" spc="210" dirty="0">
                <a:latin typeface="Arial"/>
                <a:cs typeface="Arial"/>
              </a:rPr>
              <a:t> </a:t>
            </a:r>
            <a:r>
              <a:rPr sz="1050" spc="120" dirty="0">
                <a:latin typeface="Arial"/>
                <a:cs typeface="Arial"/>
              </a:rPr>
              <a:t>analysis.</a:t>
            </a:r>
            <a:endParaRPr sz="1050">
              <a:latin typeface="Arial"/>
              <a:cs typeface="Arial"/>
            </a:endParaRPr>
          </a:p>
          <a:p>
            <a:pPr>
              <a:lnSpc>
                <a:spcPct val="100000"/>
              </a:lnSpc>
              <a:spcBef>
                <a:spcPts val="5"/>
              </a:spcBef>
            </a:pPr>
            <a:endParaRPr sz="1300">
              <a:latin typeface="Arial"/>
              <a:cs typeface="Arial"/>
            </a:endParaRPr>
          </a:p>
          <a:p>
            <a:pPr marL="279400" marR="5080" indent="292735">
              <a:lnSpc>
                <a:spcPct val="119000"/>
              </a:lnSpc>
            </a:pPr>
            <a:r>
              <a:rPr sz="1050" spc="65" dirty="0">
                <a:latin typeface="Arial"/>
                <a:cs typeface="Arial"/>
              </a:rPr>
              <a:t>Discussion </a:t>
            </a:r>
            <a:r>
              <a:rPr sz="1050" spc="135" dirty="0">
                <a:latin typeface="Arial"/>
                <a:cs typeface="Arial"/>
              </a:rPr>
              <a:t>of </a:t>
            </a:r>
            <a:r>
              <a:rPr sz="1050" spc="10" dirty="0">
                <a:latin typeface="Arial"/>
                <a:cs typeface="Arial"/>
              </a:rPr>
              <a:t>any </a:t>
            </a:r>
            <a:r>
              <a:rPr sz="1050" spc="150" dirty="0">
                <a:latin typeface="Arial"/>
                <a:cs typeface="Arial"/>
              </a:rPr>
              <a:t>limitations </a:t>
            </a:r>
            <a:r>
              <a:rPr sz="1050" spc="-10" dirty="0">
                <a:latin typeface="Arial"/>
                <a:cs typeface="Arial"/>
              </a:rPr>
              <a:t>and </a:t>
            </a:r>
            <a:r>
              <a:rPr sz="1050" spc="-65" dirty="0">
                <a:latin typeface="Arial"/>
                <a:cs typeface="Arial"/>
              </a:rPr>
              <a:t>how </a:t>
            </a:r>
            <a:r>
              <a:rPr sz="1050" spc="90" dirty="0">
                <a:latin typeface="Arial"/>
                <a:cs typeface="Arial"/>
              </a:rPr>
              <a:t>the </a:t>
            </a:r>
            <a:r>
              <a:rPr sz="1050" spc="135" dirty="0">
                <a:latin typeface="Arial"/>
                <a:cs typeface="Arial"/>
              </a:rPr>
              <a:t>results </a:t>
            </a:r>
            <a:r>
              <a:rPr sz="1050" spc="10" dirty="0">
                <a:latin typeface="Arial"/>
                <a:cs typeface="Arial"/>
              </a:rPr>
              <a:t>can </a:t>
            </a:r>
            <a:r>
              <a:rPr sz="1050" spc="-10" dirty="0">
                <a:latin typeface="Arial"/>
                <a:cs typeface="Arial"/>
              </a:rPr>
              <a:t>be </a:t>
            </a:r>
            <a:r>
              <a:rPr sz="1050" spc="60" dirty="0">
                <a:latin typeface="Arial"/>
                <a:cs typeface="Arial"/>
              </a:rPr>
              <a:t>used, </a:t>
            </a:r>
            <a:r>
              <a:rPr sz="1050" spc="-10" dirty="0">
                <a:latin typeface="Arial"/>
                <a:cs typeface="Arial"/>
              </a:rPr>
              <a:t>and </a:t>
            </a:r>
            <a:r>
              <a:rPr sz="1050" spc="10" dirty="0">
                <a:latin typeface="Arial"/>
                <a:cs typeface="Arial"/>
              </a:rPr>
              <a:t>any </a:t>
            </a:r>
            <a:r>
              <a:rPr sz="1050" spc="100" dirty="0">
                <a:latin typeface="Arial"/>
                <a:cs typeface="Arial"/>
              </a:rPr>
              <a:t>conclusi  </a:t>
            </a:r>
            <a:r>
              <a:rPr sz="1050" spc="10" dirty="0">
                <a:latin typeface="Arial"/>
                <a:cs typeface="Arial"/>
              </a:rPr>
              <a:t>ons </a:t>
            </a:r>
            <a:r>
              <a:rPr sz="1050" spc="135" dirty="0">
                <a:latin typeface="Arial"/>
                <a:cs typeface="Arial"/>
              </a:rPr>
              <a:t>that </a:t>
            </a:r>
            <a:r>
              <a:rPr sz="1050" spc="10" dirty="0">
                <a:latin typeface="Arial"/>
                <a:cs typeface="Arial"/>
              </a:rPr>
              <a:t>can </a:t>
            </a:r>
            <a:r>
              <a:rPr sz="1050" spc="-10" dirty="0">
                <a:latin typeface="Arial"/>
                <a:cs typeface="Arial"/>
              </a:rPr>
              <a:t>be</a:t>
            </a:r>
            <a:r>
              <a:rPr sz="1050" spc="80" dirty="0">
                <a:latin typeface="Arial"/>
                <a:cs typeface="Arial"/>
              </a:rPr>
              <a:t> </a:t>
            </a:r>
            <a:r>
              <a:rPr sz="1050" spc="50" dirty="0">
                <a:latin typeface="Arial"/>
                <a:cs typeface="Arial"/>
              </a:rPr>
              <a:t>drawn.</a:t>
            </a:r>
            <a:endParaRPr sz="105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087"/>
            <a:ext cx="2078355" cy="158750"/>
          </a:xfrm>
          <a:prstGeom prst="rect">
            <a:avLst/>
          </a:prstGeom>
        </p:spPr>
        <p:txBody>
          <a:bodyPr vert="horz" wrap="square" lIns="0" tIns="0" rIns="0" bIns="0" rtlCol="0">
            <a:spAutoFit/>
          </a:bodyPr>
          <a:lstStyle/>
          <a:p>
            <a:pPr marL="12700">
              <a:lnSpc>
                <a:spcPts val="1090"/>
              </a:lnSpc>
            </a:pPr>
            <a:r>
              <a:rPr sz="1050" spc="150" dirty="0">
                <a:latin typeface="Arial"/>
                <a:cs typeface="Arial"/>
              </a:rPr>
              <a:t>'bbox':</a:t>
            </a:r>
            <a:r>
              <a:rPr sz="1050" spc="280" dirty="0">
                <a:latin typeface="Arial"/>
                <a:cs typeface="Arial"/>
              </a:rPr>
              <a:t> </a:t>
            </a:r>
            <a:r>
              <a:rPr sz="1050" spc="45" dirty="0">
                <a:latin typeface="Arial"/>
                <a:cs typeface="Arial"/>
              </a:rPr>
              <a:t>[-74.01931375636022,</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85725">
              <a:lnSpc>
                <a:spcPct val="100000"/>
              </a:lnSpc>
              <a:spcBef>
                <a:spcPts val="100"/>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35" dirty="0">
                <a:latin typeface="Arial"/>
                <a:cs typeface="Arial"/>
              </a:rPr>
              <a:t>'Coney </a:t>
            </a:r>
            <a:r>
              <a:rPr sz="1050" spc="165" dirty="0">
                <a:latin typeface="Arial"/>
                <a:cs typeface="Arial"/>
              </a:rPr>
              <a:t>Island',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131060">
              <a:lnSpc>
                <a:spcPct val="101200"/>
              </a:lnSpc>
            </a:pPr>
            <a:r>
              <a:rPr sz="1050" spc="140" dirty="0">
                <a:latin typeface="Arial"/>
                <a:cs typeface="Arial"/>
              </a:rPr>
              <a:t>'annoline1': </a:t>
            </a:r>
            <a:r>
              <a:rPr sz="1050" spc="35" dirty="0">
                <a:latin typeface="Arial"/>
                <a:cs typeface="Arial"/>
              </a:rPr>
              <a:t>'Coney </a:t>
            </a:r>
            <a:r>
              <a:rPr sz="1050" spc="165" dirty="0">
                <a:latin typeface="Arial"/>
                <a:cs typeface="Arial"/>
              </a:rPr>
              <a:t>Island',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[-73.98868295821637,</a:t>
            </a:r>
            <a:endParaRPr sz="1050">
              <a:latin typeface="Arial"/>
              <a:cs typeface="Arial"/>
            </a:endParaRPr>
          </a:p>
          <a:p>
            <a:pPr marL="232410">
              <a:lnSpc>
                <a:spcPct val="100000"/>
              </a:lnSpc>
              <a:spcBef>
                <a:spcPts val="15"/>
              </a:spcBef>
            </a:pPr>
            <a:r>
              <a:rPr sz="1050" spc="25" dirty="0">
                <a:latin typeface="Arial"/>
                <a:cs typeface="Arial"/>
              </a:rPr>
              <a:t>40.57429256471601,</a:t>
            </a:r>
            <a:endParaRPr sz="1050">
              <a:latin typeface="Arial"/>
              <a:cs typeface="Arial"/>
            </a:endParaRPr>
          </a:p>
          <a:p>
            <a:pPr marL="232410">
              <a:lnSpc>
                <a:spcPct val="100000"/>
              </a:lnSpc>
              <a:spcBef>
                <a:spcPts val="15"/>
              </a:spcBef>
            </a:pPr>
            <a:r>
              <a:rPr sz="1050" spc="35" dirty="0">
                <a:latin typeface="Arial"/>
                <a:cs typeface="Arial"/>
              </a:rPr>
              <a:t>-73.98868295821637,</a:t>
            </a:r>
            <a:endParaRPr sz="1050">
              <a:latin typeface="Arial"/>
              <a:cs typeface="Arial"/>
            </a:endParaRPr>
          </a:p>
          <a:p>
            <a:pPr marL="232410">
              <a:lnSpc>
                <a:spcPct val="100000"/>
              </a:lnSpc>
              <a:spcBef>
                <a:spcPts val="15"/>
              </a:spcBef>
            </a:pPr>
            <a:r>
              <a:rPr sz="1050" spc="55" dirty="0">
                <a:latin typeface="Arial"/>
                <a:cs typeface="Arial"/>
              </a:rPr>
              <a:t>40.57429256471601]}},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[-73.99875221443519,</a:t>
            </a:r>
            <a:r>
              <a:rPr sz="1050" spc="25" dirty="0">
                <a:latin typeface="Arial"/>
                <a:cs typeface="Arial"/>
              </a:rPr>
              <a:t> </a:t>
            </a:r>
            <a:r>
              <a:rPr sz="1050" spc="45" dirty="0">
                <a:latin typeface="Arial"/>
                <a:cs typeface="Arial"/>
              </a:rPr>
              <a:t>40.59951870282238]},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05" dirty="0">
                <a:latin typeface="Arial"/>
                <a:cs typeface="Arial"/>
              </a:rPr>
              <a:t>'Bath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165" dirty="0">
                <a:latin typeface="Arial"/>
                <a:cs typeface="Arial"/>
              </a:rPr>
              <a:t>'Bath',  </a:t>
            </a:r>
            <a:r>
              <a:rPr sz="1050" spc="140" dirty="0">
                <a:latin typeface="Arial"/>
                <a:cs typeface="Arial"/>
              </a:rPr>
              <a:t>'annoline2': </a:t>
            </a:r>
            <a:r>
              <a:rPr sz="1050" spc="114" dirty="0">
                <a:latin typeface="Arial"/>
                <a:cs typeface="Arial"/>
              </a:rPr>
              <a:t>'Beach',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[-73.99875221443519,</a:t>
            </a:r>
            <a:endParaRPr sz="1050">
              <a:latin typeface="Arial"/>
              <a:cs typeface="Arial"/>
            </a:endParaRPr>
          </a:p>
          <a:p>
            <a:pPr marL="232410">
              <a:lnSpc>
                <a:spcPct val="100000"/>
              </a:lnSpc>
              <a:spcBef>
                <a:spcPts val="15"/>
              </a:spcBef>
            </a:pPr>
            <a:r>
              <a:rPr sz="1050" spc="25" dirty="0">
                <a:latin typeface="Arial"/>
                <a:cs typeface="Arial"/>
              </a:rPr>
              <a:t>40.59951870282238,</a:t>
            </a:r>
            <a:endParaRPr sz="1050">
              <a:latin typeface="Arial"/>
              <a:cs typeface="Arial"/>
            </a:endParaRPr>
          </a:p>
          <a:p>
            <a:pPr marL="232410">
              <a:lnSpc>
                <a:spcPct val="100000"/>
              </a:lnSpc>
              <a:spcBef>
                <a:spcPts val="15"/>
              </a:spcBef>
            </a:pPr>
            <a:r>
              <a:rPr sz="1050" spc="35" dirty="0">
                <a:latin typeface="Arial"/>
                <a:cs typeface="Arial"/>
              </a:rPr>
              <a:t>-73.99875221443519,</a:t>
            </a:r>
            <a:endParaRPr sz="1050">
              <a:latin typeface="Arial"/>
              <a:cs typeface="Arial"/>
            </a:endParaRPr>
          </a:p>
          <a:p>
            <a:pPr marL="232410">
              <a:lnSpc>
                <a:spcPct val="100000"/>
              </a:lnSpc>
              <a:spcBef>
                <a:spcPts val="15"/>
              </a:spcBef>
            </a:pPr>
            <a:r>
              <a:rPr sz="1050" spc="55" dirty="0">
                <a:latin typeface="Arial"/>
                <a:cs typeface="Arial"/>
              </a:rPr>
              <a:t>40.59951870282238]}},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[-73.99049823044811,</a:t>
            </a:r>
            <a:r>
              <a:rPr sz="1050" spc="90" dirty="0">
                <a:latin typeface="Arial"/>
                <a:cs typeface="Arial"/>
              </a:rPr>
              <a:t> </a:t>
            </a:r>
            <a:r>
              <a:rPr sz="1050" spc="45" dirty="0">
                <a:latin typeface="Arial"/>
                <a:cs typeface="Arial"/>
              </a:rPr>
              <a:t>40.633130512758015]},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'Borough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10" dirty="0">
                <a:latin typeface="Arial"/>
                <a:cs typeface="Arial"/>
              </a:rPr>
              <a:t>'Borough',  </a:t>
            </a:r>
            <a:r>
              <a:rPr sz="1050" spc="140" dirty="0">
                <a:latin typeface="Arial"/>
                <a:cs typeface="Arial"/>
              </a:rPr>
              <a:t>'annoline2':</a:t>
            </a:r>
            <a:r>
              <a:rPr sz="1050" spc="265" dirty="0">
                <a:latin typeface="Arial"/>
                <a:cs typeface="Arial"/>
              </a:rPr>
              <a:t> </a:t>
            </a:r>
            <a:r>
              <a:rPr sz="1050" spc="165" dirty="0">
                <a:latin typeface="Arial"/>
                <a:cs typeface="Arial"/>
              </a:rPr>
              <a:t>'Park',</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[-73.99049823044811,</a:t>
            </a:r>
            <a:endParaRPr sz="1050">
              <a:latin typeface="Arial"/>
              <a:cs typeface="Arial"/>
            </a:endParaRPr>
          </a:p>
          <a:p>
            <a:pPr marL="232410">
              <a:lnSpc>
                <a:spcPct val="100000"/>
              </a:lnSpc>
              <a:spcBef>
                <a:spcPts val="15"/>
              </a:spcBef>
            </a:pPr>
            <a:r>
              <a:rPr sz="1050" spc="20" dirty="0">
                <a:latin typeface="Arial"/>
                <a:cs typeface="Arial"/>
              </a:rPr>
              <a:t>40.633130512758015,</a:t>
            </a:r>
            <a:endParaRPr sz="1050">
              <a:latin typeface="Arial"/>
              <a:cs typeface="Arial"/>
            </a:endParaRPr>
          </a:p>
          <a:p>
            <a:pPr marL="232410">
              <a:lnSpc>
                <a:spcPct val="100000"/>
              </a:lnSpc>
              <a:spcBef>
                <a:spcPts val="15"/>
              </a:spcBef>
            </a:pPr>
            <a:r>
              <a:rPr sz="1050" spc="35" dirty="0">
                <a:latin typeface="Arial"/>
                <a:cs typeface="Arial"/>
              </a:rPr>
              <a:t>-73.99049823044811,</a:t>
            </a:r>
            <a:endParaRPr sz="1050">
              <a:latin typeface="Arial"/>
              <a:cs typeface="Arial"/>
            </a:endParaRPr>
          </a:p>
          <a:p>
            <a:pPr marL="232410">
              <a:lnSpc>
                <a:spcPct val="100000"/>
              </a:lnSpc>
              <a:spcBef>
                <a:spcPts val="15"/>
              </a:spcBef>
            </a:pPr>
            <a:r>
              <a:rPr sz="1050" spc="50" dirty="0">
                <a:latin typeface="Arial"/>
                <a:cs typeface="Arial"/>
              </a:rPr>
              <a:t>40.633130512758015]}},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[-74.01931375636022,</a:t>
            </a:r>
            <a:r>
              <a:rPr sz="1050" spc="90" dirty="0">
                <a:latin typeface="Arial"/>
                <a:cs typeface="Arial"/>
              </a:rPr>
              <a:t> </a:t>
            </a:r>
            <a:r>
              <a:rPr sz="1050" spc="45" dirty="0">
                <a:latin typeface="Arial"/>
                <a:cs typeface="Arial"/>
              </a:rPr>
              <a:t>40.619219457722636]},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'Dyker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0"/>
              </a:spcBef>
            </a:pPr>
            <a:r>
              <a:rPr sz="1050" spc="140" dirty="0">
                <a:latin typeface="Arial"/>
                <a:cs typeface="Arial"/>
              </a:rPr>
              <a:t>'annoline1':</a:t>
            </a:r>
            <a:r>
              <a:rPr sz="1050" spc="275" dirty="0">
                <a:latin typeface="Arial"/>
                <a:cs typeface="Arial"/>
              </a:rPr>
              <a:t> </a:t>
            </a:r>
            <a:r>
              <a:rPr sz="1050" spc="145" dirty="0">
                <a:latin typeface="Arial"/>
                <a:cs typeface="Arial"/>
              </a:rPr>
              <a:t>'Dyker',</a:t>
            </a:r>
            <a:endParaRPr sz="1050">
              <a:latin typeface="Arial"/>
              <a:cs typeface="Arial"/>
            </a:endParaRPr>
          </a:p>
          <a:p>
            <a:pPr marL="158750" marR="2497455">
              <a:lnSpc>
                <a:spcPct val="101200"/>
              </a:lnSpc>
            </a:pP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087"/>
            <a:ext cx="2518410" cy="158750"/>
          </a:xfrm>
          <a:prstGeom prst="rect">
            <a:avLst/>
          </a:prstGeom>
        </p:spPr>
        <p:txBody>
          <a:bodyPr vert="horz" wrap="square" lIns="0" tIns="0" rIns="0" bIns="0" rtlCol="0">
            <a:spAutoFit/>
          </a:bodyPr>
          <a:lstStyle/>
          <a:p>
            <a:pPr marL="12700">
              <a:lnSpc>
                <a:spcPts val="1090"/>
              </a:lnSpc>
            </a:pPr>
            <a:r>
              <a:rPr sz="1050" spc="160" dirty="0">
                <a:latin typeface="Arial"/>
                <a:cs typeface="Arial"/>
              </a:rPr>
              <a:t>'properties': </a:t>
            </a:r>
            <a:r>
              <a:rPr sz="1050" spc="114" dirty="0">
                <a:latin typeface="Arial"/>
                <a:cs typeface="Arial"/>
              </a:rPr>
              <a:t>{'name': </a:t>
            </a:r>
            <a:r>
              <a:rPr sz="1050" spc="60" dirty="0">
                <a:latin typeface="Arial"/>
                <a:cs typeface="Arial"/>
              </a:rPr>
              <a:t>'Sea</a:t>
            </a:r>
            <a:r>
              <a:rPr sz="1050" spc="160" dirty="0">
                <a:latin typeface="Arial"/>
                <a:cs typeface="Arial"/>
              </a:rPr>
              <a:t> </a:t>
            </a:r>
            <a:r>
              <a:rPr sz="1050" spc="114" dirty="0">
                <a:latin typeface="Arial"/>
                <a:cs typeface="Arial"/>
              </a:rPr>
              <a:t>Gate',</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20" dirty="0">
                <a:latin typeface="Arial"/>
                <a:cs typeface="Arial"/>
              </a:rPr>
              <a:t>40.619219457722636,</a:t>
            </a:r>
            <a:endParaRPr sz="1050">
              <a:latin typeface="Arial"/>
              <a:cs typeface="Arial"/>
            </a:endParaRPr>
          </a:p>
          <a:p>
            <a:pPr marL="232410">
              <a:lnSpc>
                <a:spcPct val="100000"/>
              </a:lnSpc>
              <a:spcBef>
                <a:spcPts val="15"/>
              </a:spcBef>
            </a:pPr>
            <a:r>
              <a:rPr sz="1050" spc="35" dirty="0">
                <a:latin typeface="Arial"/>
                <a:cs typeface="Arial"/>
              </a:rPr>
              <a:t>-74.01931375636022,</a:t>
            </a:r>
            <a:endParaRPr sz="1050">
              <a:latin typeface="Arial"/>
              <a:cs typeface="Arial"/>
            </a:endParaRPr>
          </a:p>
          <a:p>
            <a:pPr marL="232410">
              <a:lnSpc>
                <a:spcPct val="100000"/>
              </a:lnSpc>
              <a:spcBef>
                <a:spcPts val="15"/>
              </a:spcBef>
            </a:pPr>
            <a:r>
              <a:rPr sz="1050" spc="50" dirty="0">
                <a:latin typeface="Arial"/>
                <a:cs typeface="Arial"/>
              </a:rPr>
              <a:t>40.619219457722636]}},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[-73.93010170691196,</a:t>
            </a:r>
            <a:r>
              <a:rPr sz="1050" spc="90" dirty="0">
                <a:latin typeface="Arial"/>
                <a:cs typeface="Arial"/>
              </a:rPr>
              <a:t> </a:t>
            </a:r>
            <a:r>
              <a:rPr sz="1050" spc="45" dirty="0">
                <a:latin typeface="Arial"/>
                <a:cs typeface="Arial"/>
              </a:rPr>
              <a:t>40.590848433902046]},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125" dirty="0">
                <a:latin typeface="Arial"/>
                <a:cs typeface="Arial"/>
              </a:rPr>
              <a:t>'Gerritsen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155" dirty="0">
                <a:latin typeface="Arial"/>
                <a:cs typeface="Arial"/>
              </a:rPr>
              <a:t>'Gerritsen',  </a:t>
            </a:r>
            <a:r>
              <a:rPr sz="1050" spc="140" dirty="0">
                <a:latin typeface="Arial"/>
                <a:cs typeface="Arial"/>
              </a:rPr>
              <a:t>'annoline2':</a:t>
            </a:r>
            <a:r>
              <a:rPr sz="1050" spc="265" dirty="0">
                <a:latin typeface="Arial"/>
                <a:cs typeface="Arial"/>
              </a:rPr>
              <a:t> </a:t>
            </a:r>
            <a:r>
              <a:rPr sz="1050" spc="114" dirty="0">
                <a:latin typeface="Arial"/>
                <a:cs typeface="Arial"/>
              </a:rPr>
              <a:t>'Beach',</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[-73.93010170691196,</a:t>
            </a:r>
            <a:endParaRPr sz="1050">
              <a:latin typeface="Arial"/>
              <a:cs typeface="Arial"/>
            </a:endParaRPr>
          </a:p>
          <a:p>
            <a:pPr marL="232410">
              <a:lnSpc>
                <a:spcPct val="100000"/>
              </a:lnSpc>
              <a:spcBef>
                <a:spcPts val="15"/>
              </a:spcBef>
            </a:pPr>
            <a:r>
              <a:rPr sz="1050" spc="20" dirty="0">
                <a:latin typeface="Arial"/>
                <a:cs typeface="Arial"/>
              </a:rPr>
              <a:t>40.590848433902046,</a:t>
            </a:r>
            <a:endParaRPr sz="1050">
              <a:latin typeface="Arial"/>
              <a:cs typeface="Arial"/>
            </a:endParaRPr>
          </a:p>
          <a:p>
            <a:pPr marL="232410">
              <a:lnSpc>
                <a:spcPct val="100000"/>
              </a:lnSpc>
              <a:spcBef>
                <a:spcPts val="15"/>
              </a:spcBef>
            </a:pPr>
            <a:r>
              <a:rPr sz="1050" spc="35" dirty="0">
                <a:latin typeface="Arial"/>
                <a:cs typeface="Arial"/>
              </a:rPr>
              <a:t>-73.93010170691196,</a:t>
            </a:r>
            <a:endParaRPr sz="1050">
              <a:latin typeface="Arial"/>
              <a:cs typeface="Arial"/>
            </a:endParaRPr>
          </a:p>
          <a:p>
            <a:pPr marL="232410">
              <a:lnSpc>
                <a:spcPct val="100000"/>
              </a:lnSpc>
              <a:spcBef>
                <a:spcPts val="15"/>
              </a:spcBef>
            </a:pPr>
            <a:r>
              <a:rPr sz="1050" spc="50" dirty="0">
                <a:latin typeface="Arial"/>
                <a:cs typeface="Arial"/>
              </a:rPr>
              <a:t>40.590848433902046]}},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[-73.93134404108497,</a:t>
            </a:r>
            <a:r>
              <a:rPr sz="1050" spc="90" dirty="0">
                <a:latin typeface="Arial"/>
                <a:cs typeface="Arial"/>
              </a:rPr>
              <a:t> </a:t>
            </a:r>
            <a:r>
              <a:rPr sz="1050" spc="45" dirty="0">
                <a:latin typeface="Arial"/>
                <a:cs typeface="Arial"/>
              </a:rPr>
              <a:t>40.609747779894604]},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'Marine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90" dirty="0">
                <a:latin typeface="Arial"/>
                <a:cs typeface="Arial"/>
              </a:rPr>
              <a:t>'Marine </a:t>
            </a:r>
            <a:r>
              <a:rPr sz="1050" spc="135" dirty="0">
                <a:latin typeface="Arial"/>
                <a:cs typeface="Arial"/>
              </a:rPr>
              <a:t>Park',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[-73.93134404108497,</a:t>
            </a:r>
            <a:endParaRPr sz="1050">
              <a:latin typeface="Arial"/>
              <a:cs typeface="Arial"/>
            </a:endParaRPr>
          </a:p>
          <a:p>
            <a:pPr marL="232410">
              <a:lnSpc>
                <a:spcPct val="100000"/>
              </a:lnSpc>
              <a:spcBef>
                <a:spcPts val="15"/>
              </a:spcBef>
            </a:pPr>
            <a:r>
              <a:rPr sz="1050" spc="20" dirty="0">
                <a:latin typeface="Arial"/>
                <a:cs typeface="Arial"/>
              </a:rPr>
              <a:t>40.609747779894604,</a:t>
            </a:r>
            <a:endParaRPr sz="1050">
              <a:latin typeface="Arial"/>
              <a:cs typeface="Arial"/>
            </a:endParaRPr>
          </a:p>
          <a:p>
            <a:pPr marL="232410">
              <a:lnSpc>
                <a:spcPct val="100000"/>
              </a:lnSpc>
              <a:spcBef>
                <a:spcPts val="15"/>
              </a:spcBef>
            </a:pPr>
            <a:r>
              <a:rPr sz="1050" spc="35" dirty="0">
                <a:latin typeface="Arial"/>
                <a:cs typeface="Arial"/>
              </a:rPr>
              <a:t>-73.93134404108497,</a:t>
            </a:r>
            <a:endParaRPr sz="1050">
              <a:latin typeface="Arial"/>
              <a:cs typeface="Arial"/>
            </a:endParaRPr>
          </a:p>
          <a:p>
            <a:pPr marL="232410">
              <a:lnSpc>
                <a:spcPct val="100000"/>
              </a:lnSpc>
              <a:spcBef>
                <a:spcPts val="15"/>
              </a:spcBef>
            </a:pPr>
            <a:r>
              <a:rPr sz="1050" spc="50" dirty="0">
                <a:latin typeface="Arial"/>
                <a:cs typeface="Arial"/>
              </a:rPr>
              <a:t>40.609747779894604]}},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[-73.96784306216367,</a:t>
            </a:r>
            <a:r>
              <a:rPr sz="1050" spc="90" dirty="0">
                <a:latin typeface="Arial"/>
                <a:cs typeface="Arial"/>
              </a:rPr>
              <a:t> </a:t>
            </a:r>
            <a:r>
              <a:rPr sz="1050" spc="45" dirty="0">
                <a:latin typeface="Arial"/>
                <a:cs typeface="Arial"/>
              </a:rPr>
              <a:t>40.693229421881504]},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40" dirty="0">
                <a:latin typeface="Arial"/>
                <a:cs typeface="Arial"/>
              </a:rPr>
              <a:t>'Clinton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80" dirty="0">
                <a:latin typeface="Arial"/>
                <a:cs typeface="Arial"/>
              </a:rPr>
              <a:t>'Clinton',  </a:t>
            </a:r>
            <a:r>
              <a:rPr sz="1050" spc="140" dirty="0">
                <a:latin typeface="Arial"/>
                <a:cs typeface="Arial"/>
              </a:rPr>
              <a:t>'annoline2':</a:t>
            </a:r>
            <a:r>
              <a:rPr sz="1050" spc="254" dirty="0">
                <a:latin typeface="Arial"/>
                <a:cs typeface="Arial"/>
              </a:rPr>
              <a:t> </a:t>
            </a:r>
            <a:r>
              <a:rPr sz="1050" spc="270" dirty="0">
                <a:latin typeface="Arial"/>
                <a:cs typeface="Arial"/>
              </a:rPr>
              <a:t>'Hill',</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[-73.96784306216367,</a:t>
            </a:r>
            <a:endParaRPr sz="1050">
              <a:latin typeface="Arial"/>
              <a:cs typeface="Arial"/>
            </a:endParaRPr>
          </a:p>
          <a:p>
            <a:pPr marL="232410">
              <a:lnSpc>
                <a:spcPct val="100000"/>
              </a:lnSpc>
              <a:spcBef>
                <a:spcPts val="15"/>
              </a:spcBef>
            </a:pPr>
            <a:r>
              <a:rPr sz="1050" spc="20" dirty="0">
                <a:latin typeface="Arial"/>
                <a:cs typeface="Arial"/>
              </a:rPr>
              <a:t>40.693229421881504,</a:t>
            </a:r>
            <a:endParaRPr sz="1050">
              <a:latin typeface="Arial"/>
              <a:cs typeface="Arial"/>
            </a:endParaRPr>
          </a:p>
          <a:p>
            <a:pPr marL="232410">
              <a:lnSpc>
                <a:spcPct val="100000"/>
              </a:lnSpc>
              <a:spcBef>
                <a:spcPts val="15"/>
              </a:spcBef>
            </a:pPr>
            <a:r>
              <a:rPr sz="1050" spc="35" dirty="0">
                <a:latin typeface="Arial"/>
                <a:cs typeface="Arial"/>
              </a:rPr>
              <a:t>-73.96784306216367,</a:t>
            </a:r>
            <a:endParaRPr sz="1050">
              <a:latin typeface="Arial"/>
              <a:cs typeface="Arial"/>
            </a:endParaRPr>
          </a:p>
          <a:p>
            <a:pPr marL="232410">
              <a:lnSpc>
                <a:spcPct val="100000"/>
              </a:lnSpc>
              <a:spcBef>
                <a:spcPts val="15"/>
              </a:spcBef>
            </a:pPr>
            <a:r>
              <a:rPr sz="1050" spc="50" dirty="0">
                <a:latin typeface="Arial"/>
                <a:cs typeface="Arial"/>
              </a:rPr>
              <a:t>40.693229421881504]}},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[-74.0078731120024,</a:t>
            </a:r>
            <a:r>
              <a:rPr sz="1050" spc="85" dirty="0">
                <a:latin typeface="Arial"/>
                <a:cs typeface="Arial"/>
              </a:rPr>
              <a:t> </a:t>
            </a:r>
            <a:r>
              <a:rPr sz="1050" spc="45" dirty="0">
                <a:latin typeface="Arial"/>
                <a:cs typeface="Arial"/>
              </a:rPr>
              <a:t>40.57637537890224]},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823954" y="9448087"/>
            <a:ext cx="1418590" cy="158750"/>
          </a:xfrm>
          <a:prstGeom prst="rect">
            <a:avLst/>
          </a:prstGeom>
        </p:spPr>
        <p:txBody>
          <a:bodyPr vert="horz" wrap="square" lIns="0" tIns="0" rIns="0" bIns="0" rtlCol="0">
            <a:spAutoFit/>
          </a:bodyPr>
          <a:lstStyle/>
          <a:p>
            <a:pPr marL="12700">
              <a:lnSpc>
                <a:spcPts val="1090"/>
              </a:lnSpc>
            </a:pPr>
            <a:r>
              <a:rPr sz="1050" spc="35" dirty="0">
                <a:latin typeface="Arial"/>
                <a:cs typeface="Arial"/>
              </a:rPr>
              <a:t>-73.95489867077713,</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158750">
              <a:lnSpc>
                <a:spcPct val="100000"/>
              </a:lnSpc>
              <a:spcBef>
                <a:spcPts val="100"/>
              </a:spcBef>
            </a:pPr>
            <a:r>
              <a:rPr sz="1050" spc="145" dirty="0">
                <a:latin typeface="Arial"/>
                <a:cs typeface="Arial"/>
              </a:rPr>
              <a:t>'stacked':</a:t>
            </a:r>
            <a:r>
              <a:rPr sz="1050" spc="280"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50" dirty="0">
                <a:latin typeface="Arial"/>
                <a:cs typeface="Arial"/>
              </a:rPr>
              <a:t>'Sea',</a:t>
            </a:r>
            <a:endParaRPr sz="1050">
              <a:latin typeface="Arial"/>
              <a:cs typeface="Arial"/>
            </a:endParaRPr>
          </a:p>
          <a:p>
            <a:pPr marL="158750" marR="2717165">
              <a:lnSpc>
                <a:spcPct val="101200"/>
              </a:lnSpc>
            </a:pPr>
            <a:r>
              <a:rPr sz="1050" spc="140" dirty="0">
                <a:latin typeface="Arial"/>
                <a:cs typeface="Arial"/>
              </a:rPr>
              <a:t>'annoline2': </a:t>
            </a:r>
            <a:r>
              <a:rPr sz="1050" spc="150" dirty="0">
                <a:latin typeface="Arial"/>
                <a:cs typeface="Arial"/>
              </a:rPr>
              <a:t>'Gate',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[-74.0078731120024,</a:t>
            </a:r>
            <a:endParaRPr sz="1050">
              <a:latin typeface="Arial"/>
              <a:cs typeface="Arial"/>
            </a:endParaRPr>
          </a:p>
          <a:p>
            <a:pPr marL="232410">
              <a:lnSpc>
                <a:spcPct val="100000"/>
              </a:lnSpc>
              <a:spcBef>
                <a:spcPts val="15"/>
              </a:spcBef>
            </a:pPr>
            <a:r>
              <a:rPr sz="1050" spc="25" dirty="0">
                <a:latin typeface="Arial"/>
                <a:cs typeface="Arial"/>
              </a:rPr>
              <a:t>40.57637537890224,</a:t>
            </a:r>
            <a:endParaRPr sz="1050">
              <a:latin typeface="Arial"/>
              <a:cs typeface="Arial"/>
            </a:endParaRPr>
          </a:p>
          <a:p>
            <a:pPr marL="232410">
              <a:lnSpc>
                <a:spcPct val="100000"/>
              </a:lnSpc>
              <a:spcBef>
                <a:spcPts val="15"/>
              </a:spcBef>
            </a:pPr>
            <a:r>
              <a:rPr sz="1050" spc="35" dirty="0">
                <a:latin typeface="Arial"/>
                <a:cs typeface="Arial"/>
              </a:rPr>
              <a:t>-74.0078731120024,</a:t>
            </a:r>
            <a:endParaRPr sz="1050">
              <a:latin typeface="Arial"/>
              <a:cs typeface="Arial"/>
            </a:endParaRPr>
          </a:p>
          <a:p>
            <a:pPr marL="232410">
              <a:lnSpc>
                <a:spcPct val="100000"/>
              </a:lnSpc>
              <a:spcBef>
                <a:spcPts val="15"/>
              </a:spcBef>
            </a:pPr>
            <a:r>
              <a:rPr sz="1050" spc="55" dirty="0">
                <a:latin typeface="Arial"/>
                <a:cs typeface="Arial"/>
              </a:rPr>
              <a:t>40.57637537890224]}},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[-73.98346337431099,</a:t>
            </a:r>
            <a:r>
              <a:rPr sz="1050" spc="25" dirty="0">
                <a:latin typeface="Arial"/>
                <a:cs typeface="Arial"/>
              </a:rPr>
              <a:t> </a:t>
            </a:r>
            <a:r>
              <a:rPr sz="1050" spc="45" dirty="0">
                <a:latin typeface="Arial"/>
                <a:cs typeface="Arial"/>
              </a:rPr>
              <a:t>40.69084402109802]},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'Downtown',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65" dirty="0">
                <a:latin typeface="Arial"/>
                <a:cs typeface="Arial"/>
              </a:rPr>
              <a:t>'Downtown',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[-73.98346337431099,</a:t>
            </a:r>
            <a:endParaRPr sz="1050">
              <a:latin typeface="Arial"/>
              <a:cs typeface="Arial"/>
            </a:endParaRPr>
          </a:p>
          <a:p>
            <a:pPr marL="232410">
              <a:lnSpc>
                <a:spcPct val="100000"/>
              </a:lnSpc>
              <a:spcBef>
                <a:spcPts val="15"/>
              </a:spcBef>
            </a:pPr>
            <a:r>
              <a:rPr sz="1050" spc="25" dirty="0">
                <a:latin typeface="Arial"/>
                <a:cs typeface="Arial"/>
              </a:rPr>
              <a:t>40.69084402109802,</a:t>
            </a:r>
            <a:endParaRPr sz="1050">
              <a:latin typeface="Arial"/>
              <a:cs typeface="Arial"/>
            </a:endParaRPr>
          </a:p>
          <a:p>
            <a:pPr marL="232410">
              <a:lnSpc>
                <a:spcPct val="100000"/>
              </a:lnSpc>
              <a:spcBef>
                <a:spcPts val="15"/>
              </a:spcBef>
            </a:pPr>
            <a:r>
              <a:rPr sz="1050" spc="35" dirty="0">
                <a:latin typeface="Arial"/>
                <a:cs typeface="Arial"/>
              </a:rPr>
              <a:t>-73.98346337431099,</a:t>
            </a:r>
            <a:endParaRPr sz="1050">
              <a:latin typeface="Arial"/>
              <a:cs typeface="Arial"/>
            </a:endParaRPr>
          </a:p>
          <a:p>
            <a:pPr marL="232410">
              <a:lnSpc>
                <a:spcPct val="100000"/>
              </a:lnSpc>
              <a:spcBef>
                <a:spcPts val="15"/>
              </a:spcBef>
            </a:pPr>
            <a:r>
              <a:rPr sz="1050" spc="55" dirty="0">
                <a:latin typeface="Arial"/>
                <a:cs typeface="Arial"/>
              </a:rPr>
              <a:t>40.69084402109802]}},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[-73.98374824115798,</a:t>
            </a:r>
            <a:r>
              <a:rPr sz="1050" spc="90" dirty="0">
                <a:latin typeface="Arial"/>
                <a:cs typeface="Arial"/>
              </a:rPr>
              <a:t> </a:t>
            </a:r>
            <a:r>
              <a:rPr sz="1050" spc="45" dirty="0">
                <a:latin typeface="Arial"/>
                <a:cs typeface="Arial"/>
              </a:rPr>
              <a:t>40.685682912091444]},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20" dirty="0">
                <a:latin typeface="Arial"/>
                <a:cs typeface="Arial"/>
              </a:rPr>
              <a:t>'Boerum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90" dirty="0">
                <a:latin typeface="Arial"/>
                <a:cs typeface="Arial"/>
              </a:rPr>
              <a:t>'Boerum',  </a:t>
            </a:r>
            <a:r>
              <a:rPr sz="1050" spc="140" dirty="0">
                <a:latin typeface="Arial"/>
                <a:cs typeface="Arial"/>
              </a:rPr>
              <a:t>'annoline2':</a:t>
            </a:r>
            <a:r>
              <a:rPr sz="1050" spc="245" dirty="0">
                <a:latin typeface="Arial"/>
                <a:cs typeface="Arial"/>
              </a:rPr>
              <a:t> </a:t>
            </a:r>
            <a:r>
              <a:rPr sz="1050" spc="270" dirty="0">
                <a:latin typeface="Arial"/>
                <a:cs typeface="Arial"/>
              </a:rPr>
              <a:t>'Hill',</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[-73.98374824115798,</a:t>
            </a:r>
            <a:endParaRPr sz="1050">
              <a:latin typeface="Arial"/>
              <a:cs typeface="Arial"/>
            </a:endParaRPr>
          </a:p>
          <a:p>
            <a:pPr marL="232410">
              <a:lnSpc>
                <a:spcPct val="100000"/>
              </a:lnSpc>
              <a:spcBef>
                <a:spcPts val="15"/>
              </a:spcBef>
            </a:pPr>
            <a:r>
              <a:rPr sz="1050" spc="20" dirty="0">
                <a:latin typeface="Arial"/>
                <a:cs typeface="Arial"/>
              </a:rPr>
              <a:t>40.685682912091444,</a:t>
            </a:r>
            <a:endParaRPr sz="1050">
              <a:latin typeface="Arial"/>
              <a:cs typeface="Arial"/>
            </a:endParaRPr>
          </a:p>
          <a:p>
            <a:pPr marL="232410">
              <a:lnSpc>
                <a:spcPct val="100000"/>
              </a:lnSpc>
              <a:spcBef>
                <a:spcPts val="15"/>
              </a:spcBef>
            </a:pPr>
            <a:r>
              <a:rPr sz="1050" spc="35" dirty="0">
                <a:latin typeface="Arial"/>
                <a:cs typeface="Arial"/>
              </a:rPr>
              <a:t>-73.98374824115798,</a:t>
            </a:r>
            <a:endParaRPr sz="1050">
              <a:latin typeface="Arial"/>
              <a:cs typeface="Arial"/>
            </a:endParaRPr>
          </a:p>
          <a:p>
            <a:pPr marL="232410">
              <a:lnSpc>
                <a:spcPct val="100000"/>
              </a:lnSpc>
              <a:spcBef>
                <a:spcPts val="15"/>
              </a:spcBef>
            </a:pPr>
            <a:r>
              <a:rPr sz="1050" spc="50" dirty="0">
                <a:latin typeface="Arial"/>
                <a:cs typeface="Arial"/>
              </a:rPr>
              <a:t>40.685682912091444]}},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'nyu_2451_34572.89',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[-73.95489867077713,</a:t>
            </a:r>
            <a:r>
              <a:rPr sz="1050" spc="90" dirty="0">
                <a:latin typeface="Arial"/>
                <a:cs typeface="Arial"/>
              </a:rPr>
              <a:t> </a:t>
            </a:r>
            <a:r>
              <a:rPr sz="1050" spc="45" dirty="0">
                <a:latin typeface="Arial"/>
                <a:cs typeface="Arial"/>
              </a:rPr>
              <a:t>40.658420017469815]},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518159"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'Prospect </a:t>
            </a:r>
            <a:r>
              <a:rPr sz="1050" spc="135" dirty="0">
                <a:latin typeface="Arial"/>
                <a:cs typeface="Arial"/>
              </a:rPr>
              <a:t>Lefferts </a:t>
            </a:r>
            <a:r>
              <a:rPr sz="1050" spc="75" dirty="0">
                <a:latin typeface="Arial"/>
                <a:cs typeface="Arial"/>
              </a:rPr>
              <a:t>Gardens',  </a:t>
            </a:r>
            <a:r>
              <a:rPr sz="1050" spc="145" dirty="0">
                <a:latin typeface="Arial"/>
                <a:cs typeface="Arial"/>
              </a:rPr>
              <a:t>'stacked':</a:t>
            </a:r>
            <a:r>
              <a:rPr sz="1050" spc="275" dirty="0">
                <a:latin typeface="Arial"/>
                <a:cs typeface="Arial"/>
              </a:rPr>
              <a:t> </a:t>
            </a:r>
            <a:r>
              <a:rPr sz="1050" spc="135" dirty="0">
                <a:latin typeface="Arial"/>
                <a:cs typeface="Arial"/>
              </a:rPr>
              <a:t>3,</a:t>
            </a:r>
            <a:endParaRPr sz="1050">
              <a:latin typeface="Arial"/>
              <a:cs typeface="Arial"/>
            </a:endParaRPr>
          </a:p>
          <a:p>
            <a:pPr marL="158750" marR="2424430">
              <a:lnSpc>
                <a:spcPct val="101200"/>
              </a:lnSpc>
            </a:pPr>
            <a:r>
              <a:rPr sz="1050" spc="140" dirty="0">
                <a:latin typeface="Arial"/>
                <a:cs typeface="Arial"/>
              </a:rPr>
              <a:t>'annoline1': </a:t>
            </a:r>
            <a:r>
              <a:rPr sz="1050" spc="135" dirty="0">
                <a:latin typeface="Arial"/>
                <a:cs typeface="Arial"/>
              </a:rPr>
              <a:t>'Prospect',  </a:t>
            </a:r>
            <a:r>
              <a:rPr sz="1050" spc="140" dirty="0">
                <a:latin typeface="Arial"/>
                <a:cs typeface="Arial"/>
              </a:rPr>
              <a:t>'annoline2': </a:t>
            </a:r>
            <a:r>
              <a:rPr sz="1050" spc="195" dirty="0">
                <a:latin typeface="Arial"/>
                <a:cs typeface="Arial"/>
              </a:rPr>
              <a:t>'Lefferts',  </a:t>
            </a:r>
            <a:r>
              <a:rPr sz="1050" spc="140" dirty="0">
                <a:latin typeface="Arial"/>
                <a:cs typeface="Arial"/>
              </a:rPr>
              <a:t>'annoline3': </a:t>
            </a:r>
            <a:r>
              <a:rPr sz="1050" spc="105" dirty="0">
                <a:latin typeface="Arial"/>
                <a:cs typeface="Arial"/>
              </a:rPr>
              <a:t>'Gardens',  </a:t>
            </a:r>
            <a:r>
              <a:rPr sz="1050" spc="110" dirty="0">
                <a:latin typeface="Arial"/>
                <a:cs typeface="Arial"/>
              </a:rPr>
              <a:t>'annoangle':</a:t>
            </a:r>
            <a:r>
              <a:rPr sz="1050" spc="27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[-73.95489867077713,</a:t>
            </a:r>
            <a:endParaRPr sz="1050">
              <a:latin typeface="Arial"/>
              <a:cs typeface="Arial"/>
            </a:endParaRPr>
          </a:p>
          <a:p>
            <a:pPr marL="232410">
              <a:lnSpc>
                <a:spcPct val="100000"/>
              </a:lnSpc>
              <a:spcBef>
                <a:spcPts val="15"/>
              </a:spcBef>
            </a:pPr>
            <a:r>
              <a:rPr sz="1050" spc="20" dirty="0">
                <a:latin typeface="Arial"/>
                <a:cs typeface="Arial"/>
              </a:rPr>
              <a:t>40.658420017469815,</a:t>
            </a:r>
            <a:endParaRPr sz="105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087"/>
            <a:ext cx="171196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'annoline1':</a:t>
            </a:r>
            <a:r>
              <a:rPr sz="1050" spc="220" dirty="0">
                <a:latin typeface="Arial"/>
                <a:cs typeface="Arial"/>
              </a:rPr>
              <a:t> </a:t>
            </a:r>
            <a:r>
              <a:rPr sz="1050" spc="85" dirty="0">
                <a:latin typeface="Arial"/>
                <a:cs typeface="Arial"/>
              </a:rPr>
              <a:t>'Midwood',</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973"/>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50" dirty="0">
                <a:latin typeface="Arial"/>
                <a:cs typeface="Arial"/>
              </a:rPr>
              <a:t>40.658420017469815]}},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'nyu_2451_34572.90',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[-73.91306831787395,</a:t>
            </a:r>
            <a:r>
              <a:rPr sz="1050" spc="90" dirty="0">
                <a:latin typeface="Arial"/>
                <a:cs typeface="Arial"/>
              </a:rPr>
              <a:t> </a:t>
            </a:r>
            <a:r>
              <a:rPr sz="1050" spc="45" dirty="0">
                <a:latin typeface="Arial"/>
                <a:cs typeface="Arial"/>
              </a:rPr>
              <a:t>40.678402554795355]},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25" dirty="0">
                <a:latin typeface="Arial"/>
                <a:cs typeface="Arial"/>
              </a:rPr>
              <a:t>'Ocean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100" dirty="0">
                <a:latin typeface="Arial"/>
                <a:cs typeface="Arial"/>
              </a:rPr>
              <a:t>'Ocean',  </a:t>
            </a:r>
            <a:r>
              <a:rPr sz="1050" spc="140" dirty="0">
                <a:latin typeface="Arial"/>
                <a:cs typeface="Arial"/>
              </a:rPr>
              <a:t>'annoline2': </a:t>
            </a:r>
            <a:r>
              <a:rPr sz="1050" spc="270" dirty="0">
                <a:latin typeface="Arial"/>
                <a:cs typeface="Arial"/>
              </a:rPr>
              <a:t>'Hill',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[-73.91306831787395,</a:t>
            </a:r>
            <a:endParaRPr sz="1050">
              <a:latin typeface="Arial"/>
              <a:cs typeface="Arial"/>
            </a:endParaRPr>
          </a:p>
          <a:p>
            <a:pPr marL="232410">
              <a:lnSpc>
                <a:spcPct val="100000"/>
              </a:lnSpc>
              <a:spcBef>
                <a:spcPts val="15"/>
              </a:spcBef>
            </a:pPr>
            <a:r>
              <a:rPr sz="1050" spc="20" dirty="0">
                <a:latin typeface="Arial"/>
                <a:cs typeface="Arial"/>
              </a:rPr>
              <a:t>40.678402554795355,</a:t>
            </a:r>
            <a:endParaRPr sz="1050">
              <a:latin typeface="Arial"/>
              <a:cs typeface="Arial"/>
            </a:endParaRPr>
          </a:p>
          <a:p>
            <a:pPr marL="232410">
              <a:lnSpc>
                <a:spcPct val="100000"/>
              </a:lnSpc>
              <a:spcBef>
                <a:spcPts val="15"/>
              </a:spcBef>
            </a:pPr>
            <a:r>
              <a:rPr sz="1050" spc="35" dirty="0">
                <a:latin typeface="Arial"/>
                <a:cs typeface="Arial"/>
              </a:rPr>
              <a:t>-73.91306831787395,</a:t>
            </a:r>
            <a:endParaRPr sz="1050">
              <a:latin typeface="Arial"/>
              <a:cs typeface="Arial"/>
            </a:endParaRPr>
          </a:p>
          <a:p>
            <a:pPr marL="232410">
              <a:lnSpc>
                <a:spcPct val="100000"/>
              </a:lnSpc>
              <a:spcBef>
                <a:spcPts val="15"/>
              </a:spcBef>
            </a:pPr>
            <a:r>
              <a:rPr sz="1050" spc="50" dirty="0">
                <a:latin typeface="Arial"/>
                <a:cs typeface="Arial"/>
              </a:rPr>
              <a:t>40.678402554795355]}},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'nyu_2451_34572.91',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[-73.86797598081334,</a:t>
            </a:r>
            <a:r>
              <a:rPr sz="1050" spc="25" dirty="0">
                <a:latin typeface="Arial"/>
                <a:cs typeface="Arial"/>
              </a:rPr>
              <a:t> </a:t>
            </a:r>
            <a:r>
              <a:rPr sz="1050" spc="45" dirty="0">
                <a:latin typeface="Arial"/>
                <a:cs typeface="Arial"/>
              </a:rPr>
              <a:t>40.67856995727479]},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75" dirty="0">
                <a:latin typeface="Arial"/>
                <a:cs typeface="Arial"/>
              </a:rPr>
              <a:t>'City </a:t>
            </a:r>
            <a:r>
              <a:rPr sz="1050" spc="160" dirty="0">
                <a:latin typeface="Arial"/>
                <a:cs typeface="Arial"/>
              </a:rPr>
              <a:t>Line',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220" dirty="0">
                <a:latin typeface="Arial"/>
                <a:cs typeface="Arial"/>
              </a:rPr>
              <a:t>'City',</a:t>
            </a:r>
            <a:endParaRPr sz="1050">
              <a:latin typeface="Arial"/>
              <a:cs typeface="Arial"/>
            </a:endParaRPr>
          </a:p>
          <a:p>
            <a:pPr marL="158750" marR="2717165">
              <a:lnSpc>
                <a:spcPct val="101200"/>
              </a:lnSpc>
            </a:pPr>
            <a:r>
              <a:rPr sz="1050" spc="140" dirty="0">
                <a:latin typeface="Arial"/>
                <a:cs typeface="Arial"/>
              </a:rPr>
              <a:t>'annoline2': </a:t>
            </a:r>
            <a:r>
              <a:rPr sz="1050" spc="190" dirty="0">
                <a:latin typeface="Arial"/>
                <a:cs typeface="Arial"/>
              </a:rPr>
              <a:t>'Line',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[-73.86797598081334,</a:t>
            </a:r>
            <a:endParaRPr sz="1050">
              <a:latin typeface="Arial"/>
              <a:cs typeface="Arial"/>
            </a:endParaRPr>
          </a:p>
          <a:p>
            <a:pPr marL="232410">
              <a:lnSpc>
                <a:spcPct val="100000"/>
              </a:lnSpc>
              <a:spcBef>
                <a:spcPts val="15"/>
              </a:spcBef>
            </a:pPr>
            <a:r>
              <a:rPr sz="1050" spc="25" dirty="0">
                <a:latin typeface="Arial"/>
                <a:cs typeface="Arial"/>
              </a:rPr>
              <a:t>40.67856995727479,</a:t>
            </a:r>
            <a:endParaRPr sz="1050">
              <a:latin typeface="Arial"/>
              <a:cs typeface="Arial"/>
            </a:endParaRPr>
          </a:p>
          <a:p>
            <a:pPr marL="232410">
              <a:lnSpc>
                <a:spcPct val="100000"/>
              </a:lnSpc>
              <a:spcBef>
                <a:spcPts val="15"/>
              </a:spcBef>
            </a:pPr>
            <a:r>
              <a:rPr sz="1050" spc="35" dirty="0">
                <a:latin typeface="Arial"/>
                <a:cs typeface="Arial"/>
              </a:rPr>
              <a:t>-73.86797598081334,</a:t>
            </a:r>
            <a:endParaRPr sz="1050">
              <a:latin typeface="Arial"/>
              <a:cs typeface="Arial"/>
            </a:endParaRPr>
          </a:p>
          <a:p>
            <a:pPr marL="232410">
              <a:lnSpc>
                <a:spcPct val="100000"/>
              </a:lnSpc>
              <a:spcBef>
                <a:spcPts val="15"/>
              </a:spcBef>
            </a:pPr>
            <a:r>
              <a:rPr sz="1050" spc="55" dirty="0">
                <a:latin typeface="Arial"/>
                <a:cs typeface="Arial"/>
              </a:rPr>
              <a:t>40.67856995727479]}},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'nyu_2451_34572.92',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[-73.89855633630317,</a:t>
            </a:r>
            <a:r>
              <a:rPr sz="1050" spc="25" dirty="0">
                <a:latin typeface="Arial"/>
                <a:cs typeface="Arial"/>
              </a:rPr>
              <a:t> </a:t>
            </a:r>
            <a:r>
              <a:rPr sz="1050" spc="45" dirty="0">
                <a:latin typeface="Arial"/>
                <a:cs typeface="Arial"/>
              </a:rPr>
              <a:t>40.61514955045308]},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'Bergen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20" dirty="0">
                <a:latin typeface="Arial"/>
                <a:cs typeface="Arial"/>
              </a:rPr>
              <a:t>'Bergen',  </a:t>
            </a:r>
            <a:r>
              <a:rPr sz="1050" spc="140" dirty="0">
                <a:latin typeface="Arial"/>
                <a:cs typeface="Arial"/>
              </a:rPr>
              <a:t>'annoline2': </a:t>
            </a:r>
            <a:r>
              <a:rPr sz="1050" spc="114" dirty="0">
                <a:latin typeface="Arial"/>
                <a:cs typeface="Arial"/>
              </a:rPr>
              <a:t>'Beach',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[-73.89855633630317,</a:t>
            </a:r>
            <a:endParaRPr sz="1050">
              <a:latin typeface="Arial"/>
              <a:cs typeface="Arial"/>
            </a:endParaRPr>
          </a:p>
          <a:p>
            <a:pPr marL="232410">
              <a:lnSpc>
                <a:spcPct val="100000"/>
              </a:lnSpc>
              <a:spcBef>
                <a:spcPts val="15"/>
              </a:spcBef>
            </a:pPr>
            <a:r>
              <a:rPr sz="1050" spc="25" dirty="0">
                <a:latin typeface="Arial"/>
                <a:cs typeface="Arial"/>
              </a:rPr>
              <a:t>40.61514955045308,</a:t>
            </a:r>
            <a:endParaRPr sz="1050">
              <a:latin typeface="Arial"/>
              <a:cs typeface="Arial"/>
            </a:endParaRPr>
          </a:p>
          <a:p>
            <a:pPr marL="232410">
              <a:lnSpc>
                <a:spcPct val="100000"/>
              </a:lnSpc>
              <a:spcBef>
                <a:spcPts val="15"/>
              </a:spcBef>
            </a:pPr>
            <a:r>
              <a:rPr sz="1050" spc="35" dirty="0">
                <a:latin typeface="Arial"/>
                <a:cs typeface="Arial"/>
              </a:rPr>
              <a:t>-73.89855633630317,</a:t>
            </a:r>
            <a:endParaRPr sz="1050">
              <a:latin typeface="Arial"/>
              <a:cs typeface="Arial"/>
            </a:endParaRPr>
          </a:p>
          <a:p>
            <a:pPr marL="232410">
              <a:lnSpc>
                <a:spcPct val="100000"/>
              </a:lnSpc>
              <a:spcBef>
                <a:spcPts val="15"/>
              </a:spcBef>
            </a:pPr>
            <a:r>
              <a:rPr sz="1050" spc="55" dirty="0">
                <a:latin typeface="Arial"/>
                <a:cs typeface="Arial"/>
              </a:rPr>
              <a:t>40.61514955045308]}},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'nyu_2451_34572.93',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[-73.95759523489838,</a:t>
            </a:r>
            <a:r>
              <a:rPr sz="1050" spc="25" dirty="0">
                <a:latin typeface="Arial"/>
                <a:cs typeface="Arial"/>
              </a:rPr>
              <a:t> </a:t>
            </a:r>
            <a:r>
              <a:rPr sz="1050" spc="45" dirty="0">
                <a:latin typeface="Arial"/>
                <a:cs typeface="Arial"/>
              </a:rPr>
              <a:t>40.62559589869843]},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'Midwood',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04005" y="9447172"/>
            <a:ext cx="1418590" cy="158750"/>
          </a:xfrm>
          <a:prstGeom prst="rect">
            <a:avLst/>
          </a:prstGeom>
        </p:spPr>
        <p:txBody>
          <a:bodyPr vert="horz" wrap="square" lIns="0" tIns="0" rIns="0" bIns="0" rtlCol="0">
            <a:spAutoFit/>
          </a:bodyPr>
          <a:lstStyle/>
          <a:p>
            <a:pPr marL="12700">
              <a:lnSpc>
                <a:spcPts val="1090"/>
              </a:lnSpc>
            </a:pPr>
            <a:r>
              <a:rPr sz="1050" spc="195" dirty="0">
                <a:latin typeface="Arial"/>
                <a:cs typeface="Arial"/>
              </a:rPr>
              <a:t>{'type':</a:t>
            </a:r>
            <a:r>
              <a:rPr sz="1050" spc="229" dirty="0">
                <a:latin typeface="Arial"/>
                <a:cs typeface="Arial"/>
              </a:rPr>
              <a:t> </a:t>
            </a:r>
            <a:r>
              <a:rPr sz="1050" spc="145" dirty="0">
                <a:latin typeface="Arial"/>
                <a:cs typeface="Arial"/>
              </a:rPr>
              <a:t>'Feature',</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0795" rIns="0" bIns="0" rtlCol="0">
            <a:spAutoFit/>
          </a:bodyPr>
          <a:lstStyle/>
          <a:p>
            <a:pPr marL="158750" marR="2863850" algn="just">
              <a:lnSpc>
                <a:spcPct val="101200"/>
              </a:lnSpc>
              <a:spcBef>
                <a:spcPts val="85"/>
              </a:spcBef>
            </a:pPr>
            <a:r>
              <a:rPr sz="1050" spc="140" dirty="0">
                <a:latin typeface="Arial"/>
                <a:cs typeface="Arial"/>
              </a:rPr>
              <a:t>'annoline2': </a:t>
            </a:r>
            <a:r>
              <a:rPr sz="1050" spc="15" dirty="0">
                <a:latin typeface="Arial"/>
                <a:cs typeface="Arial"/>
              </a:rPr>
              <a:t>None,  </a:t>
            </a: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gn="just">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gn="just">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[-73.95759523489838,</a:t>
            </a:r>
            <a:endParaRPr sz="1050">
              <a:latin typeface="Arial"/>
              <a:cs typeface="Arial"/>
            </a:endParaRPr>
          </a:p>
          <a:p>
            <a:pPr marL="232410">
              <a:lnSpc>
                <a:spcPct val="100000"/>
              </a:lnSpc>
              <a:spcBef>
                <a:spcPts val="15"/>
              </a:spcBef>
            </a:pPr>
            <a:r>
              <a:rPr sz="1050" spc="25" dirty="0">
                <a:latin typeface="Arial"/>
                <a:cs typeface="Arial"/>
              </a:rPr>
              <a:t>40.62559589869843,</a:t>
            </a:r>
            <a:endParaRPr sz="1050">
              <a:latin typeface="Arial"/>
              <a:cs typeface="Arial"/>
            </a:endParaRPr>
          </a:p>
          <a:p>
            <a:pPr marL="232410">
              <a:lnSpc>
                <a:spcPct val="100000"/>
              </a:lnSpc>
              <a:spcBef>
                <a:spcPts val="15"/>
              </a:spcBef>
            </a:pPr>
            <a:r>
              <a:rPr sz="1050" spc="35" dirty="0">
                <a:latin typeface="Arial"/>
                <a:cs typeface="Arial"/>
              </a:rPr>
              <a:t>-73.95759523489838,</a:t>
            </a:r>
            <a:endParaRPr sz="1050">
              <a:latin typeface="Arial"/>
              <a:cs typeface="Arial"/>
            </a:endParaRPr>
          </a:p>
          <a:p>
            <a:pPr marL="232410">
              <a:lnSpc>
                <a:spcPct val="100000"/>
              </a:lnSpc>
              <a:spcBef>
                <a:spcPts val="15"/>
              </a:spcBef>
            </a:pPr>
            <a:r>
              <a:rPr sz="1050" spc="55" dirty="0">
                <a:latin typeface="Arial"/>
                <a:cs typeface="Arial"/>
              </a:rPr>
              <a:t>40.62559589869843]}},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'nyu_2451_34572.94',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[-73.96261316716048,</a:t>
            </a:r>
            <a:r>
              <a:rPr sz="1050" spc="90" dirty="0">
                <a:latin typeface="Arial"/>
                <a:cs typeface="Arial"/>
              </a:rPr>
              <a:t> </a:t>
            </a:r>
            <a:r>
              <a:rPr sz="1050" spc="45" dirty="0">
                <a:latin typeface="Arial"/>
                <a:cs typeface="Arial"/>
              </a:rPr>
              <a:t>40.647008603185185]},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957580"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'Prospect </a:t>
            </a:r>
            <a:r>
              <a:rPr sz="1050" spc="35" dirty="0">
                <a:latin typeface="Arial"/>
                <a:cs typeface="Arial"/>
              </a:rPr>
              <a:t>Park </a:t>
            </a:r>
            <a:r>
              <a:rPr sz="1050" spc="114" dirty="0">
                <a:latin typeface="Arial"/>
                <a:cs typeface="Arial"/>
              </a:rPr>
              <a:t>South',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35" dirty="0">
                <a:latin typeface="Arial"/>
                <a:cs typeface="Arial"/>
              </a:rPr>
              <a:t>'Prospect',</a:t>
            </a:r>
            <a:endParaRPr sz="1050">
              <a:latin typeface="Arial"/>
              <a:cs typeface="Arial"/>
            </a:endParaRPr>
          </a:p>
          <a:p>
            <a:pPr marL="158750" marR="2277745">
              <a:lnSpc>
                <a:spcPct val="101200"/>
              </a:lnSpc>
            </a:pPr>
            <a:r>
              <a:rPr sz="1050" spc="140" dirty="0">
                <a:latin typeface="Arial"/>
                <a:cs typeface="Arial"/>
              </a:rPr>
              <a:t>'annoline2': </a:t>
            </a:r>
            <a:r>
              <a:rPr sz="1050" spc="105" dirty="0">
                <a:latin typeface="Arial"/>
                <a:cs typeface="Arial"/>
              </a:rPr>
              <a:t>'Park </a:t>
            </a:r>
            <a:r>
              <a:rPr sz="1050" spc="114" dirty="0">
                <a:latin typeface="Arial"/>
                <a:cs typeface="Arial"/>
              </a:rPr>
              <a:t>South',  </a:t>
            </a:r>
            <a:r>
              <a:rPr sz="1050" spc="140" dirty="0">
                <a:latin typeface="Arial"/>
                <a:cs typeface="Arial"/>
              </a:rPr>
              <a:t>'annoline3':</a:t>
            </a:r>
            <a:r>
              <a:rPr sz="1050" spc="27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[-73.96261316716048,</a:t>
            </a:r>
            <a:endParaRPr sz="1050">
              <a:latin typeface="Arial"/>
              <a:cs typeface="Arial"/>
            </a:endParaRPr>
          </a:p>
          <a:p>
            <a:pPr marL="232410">
              <a:lnSpc>
                <a:spcPct val="100000"/>
              </a:lnSpc>
              <a:spcBef>
                <a:spcPts val="15"/>
              </a:spcBef>
            </a:pPr>
            <a:r>
              <a:rPr sz="1050" spc="20" dirty="0">
                <a:latin typeface="Arial"/>
                <a:cs typeface="Arial"/>
              </a:rPr>
              <a:t>40.647008603185185,</a:t>
            </a:r>
            <a:endParaRPr sz="1050">
              <a:latin typeface="Arial"/>
              <a:cs typeface="Arial"/>
            </a:endParaRPr>
          </a:p>
          <a:p>
            <a:pPr marL="232410">
              <a:lnSpc>
                <a:spcPct val="100000"/>
              </a:lnSpc>
              <a:spcBef>
                <a:spcPts val="15"/>
              </a:spcBef>
            </a:pPr>
            <a:r>
              <a:rPr sz="1050" spc="35" dirty="0">
                <a:latin typeface="Arial"/>
                <a:cs typeface="Arial"/>
              </a:rPr>
              <a:t>-73.96261316716048,</a:t>
            </a:r>
            <a:endParaRPr sz="1050">
              <a:latin typeface="Arial"/>
              <a:cs typeface="Arial"/>
            </a:endParaRPr>
          </a:p>
          <a:p>
            <a:pPr marL="232410">
              <a:lnSpc>
                <a:spcPct val="100000"/>
              </a:lnSpc>
              <a:spcBef>
                <a:spcPts val="15"/>
              </a:spcBef>
            </a:pPr>
            <a:r>
              <a:rPr sz="1050" spc="50" dirty="0">
                <a:latin typeface="Arial"/>
                <a:cs typeface="Arial"/>
              </a:rPr>
              <a:t>40.647008603185185]}},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'nyu_2451_34572.95',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[-73.91607483951324,</a:t>
            </a:r>
            <a:r>
              <a:rPr sz="1050" spc="25" dirty="0">
                <a:latin typeface="Arial"/>
                <a:cs typeface="Arial"/>
              </a:rPr>
              <a:t> </a:t>
            </a:r>
            <a:r>
              <a:rPr sz="1050" spc="45" dirty="0">
                <a:latin typeface="Arial"/>
                <a:cs typeface="Arial"/>
              </a:rPr>
              <a:t>40.62384524478419]},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'Georgetown',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80" dirty="0">
                <a:latin typeface="Arial"/>
                <a:cs typeface="Arial"/>
              </a:rPr>
              <a:t>'Georgetown',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[-73.91607483951324,</a:t>
            </a:r>
            <a:endParaRPr sz="1050">
              <a:latin typeface="Arial"/>
              <a:cs typeface="Arial"/>
            </a:endParaRPr>
          </a:p>
          <a:p>
            <a:pPr marL="232410">
              <a:lnSpc>
                <a:spcPct val="100000"/>
              </a:lnSpc>
              <a:spcBef>
                <a:spcPts val="15"/>
              </a:spcBef>
            </a:pPr>
            <a:r>
              <a:rPr sz="1050" spc="25" dirty="0">
                <a:latin typeface="Arial"/>
                <a:cs typeface="Arial"/>
              </a:rPr>
              <a:t>40.62384524478419,</a:t>
            </a:r>
            <a:endParaRPr sz="1050">
              <a:latin typeface="Arial"/>
              <a:cs typeface="Arial"/>
            </a:endParaRPr>
          </a:p>
          <a:p>
            <a:pPr marL="232410">
              <a:lnSpc>
                <a:spcPct val="100000"/>
              </a:lnSpc>
              <a:spcBef>
                <a:spcPts val="15"/>
              </a:spcBef>
            </a:pPr>
            <a:r>
              <a:rPr sz="1050" spc="35" dirty="0">
                <a:latin typeface="Arial"/>
                <a:cs typeface="Arial"/>
              </a:rPr>
              <a:t>-73.91607483951324,</a:t>
            </a:r>
            <a:endParaRPr sz="1050">
              <a:latin typeface="Arial"/>
              <a:cs typeface="Arial"/>
            </a:endParaRPr>
          </a:p>
          <a:p>
            <a:pPr marL="232410">
              <a:lnSpc>
                <a:spcPct val="100000"/>
              </a:lnSpc>
              <a:spcBef>
                <a:spcPts val="15"/>
              </a:spcBef>
            </a:pPr>
            <a:r>
              <a:rPr sz="1050" spc="55" dirty="0">
                <a:latin typeface="Arial"/>
                <a:cs typeface="Arial"/>
              </a:rPr>
              <a:t>40.62384524478419]}},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'nyu_2451_34572.96',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[-73.93885815269195,</a:t>
            </a:r>
            <a:r>
              <a:rPr sz="1050" spc="25" dirty="0">
                <a:latin typeface="Arial"/>
                <a:cs typeface="Arial"/>
              </a:rPr>
              <a:t> </a:t>
            </a:r>
            <a:r>
              <a:rPr sz="1050" spc="45" dirty="0">
                <a:latin typeface="Arial"/>
                <a:cs typeface="Arial"/>
              </a:rPr>
              <a:t>40.70849241041548]},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'East </a:t>
            </a:r>
            <a:r>
              <a:rPr sz="1050" spc="110" dirty="0">
                <a:latin typeface="Arial"/>
                <a:cs typeface="Arial"/>
              </a:rPr>
              <a:t>Williamsburg',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75" dirty="0">
                <a:latin typeface="Arial"/>
                <a:cs typeface="Arial"/>
              </a:rPr>
              <a:t>'East',</a:t>
            </a:r>
            <a:endParaRPr sz="1050">
              <a:latin typeface="Arial"/>
              <a:cs typeface="Arial"/>
            </a:endParaRPr>
          </a:p>
          <a:p>
            <a:pPr marL="158750" marR="2131060">
              <a:lnSpc>
                <a:spcPct val="101200"/>
              </a:lnSpc>
            </a:pPr>
            <a:r>
              <a:rPr sz="1050" spc="140" dirty="0">
                <a:latin typeface="Arial"/>
                <a:cs typeface="Arial"/>
              </a:rPr>
              <a:t>'annoline2': </a:t>
            </a:r>
            <a:r>
              <a:rPr sz="1050" spc="130" dirty="0">
                <a:latin typeface="Arial"/>
                <a:cs typeface="Arial"/>
              </a:rPr>
              <a:t>'Williamsburg',  </a:t>
            </a:r>
            <a:r>
              <a:rPr sz="1050" spc="140" dirty="0">
                <a:latin typeface="Arial"/>
                <a:cs typeface="Arial"/>
              </a:rPr>
              <a:t>'annoline3':</a:t>
            </a:r>
            <a:r>
              <a:rPr sz="1050" spc="27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[-73.93885815269195,</a:t>
            </a:r>
            <a:endParaRPr sz="1050">
              <a:latin typeface="Arial"/>
              <a:cs typeface="Arial"/>
            </a:endParaRPr>
          </a:p>
          <a:p>
            <a:pPr marL="232410">
              <a:lnSpc>
                <a:spcPct val="100000"/>
              </a:lnSpc>
              <a:spcBef>
                <a:spcPts val="15"/>
              </a:spcBef>
            </a:pPr>
            <a:r>
              <a:rPr sz="1050" spc="25" dirty="0">
                <a:latin typeface="Arial"/>
                <a:cs typeface="Arial"/>
              </a:rPr>
              <a:t>40.70849241041548,</a:t>
            </a:r>
            <a:endParaRPr sz="1050">
              <a:latin typeface="Arial"/>
              <a:cs typeface="Arial"/>
            </a:endParaRPr>
          </a:p>
          <a:p>
            <a:pPr marL="232410">
              <a:lnSpc>
                <a:spcPct val="100000"/>
              </a:lnSpc>
              <a:spcBef>
                <a:spcPts val="15"/>
              </a:spcBef>
            </a:pPr>
            <a:r>
              <a:rPr sz="1050" spc="35" dirty="0">
                <a:latin typeface="Arial"/>
                <a:cs typeface="Arial"/>
              </a:rPr>
              <a:t>-73.93885815269195,</a:t>
            </a:r>
            <a:endParaRPr sz="1050">
              <a:latin typeface="Arial"/>
              <a:cs typeface="Arial"/>
            </a:endParaRPr>
          </a:p>
          <a:p>
            <a:pPr marL="232410">
              <a:lnSpc>
                <a:spcPct val="100000"/>
              </a:lnSpc>
              <a:spcBef>
                <a:spcPts val="15"/>
              </a:spcBef>
            </a:pPr>
            <a:r>
              <a:rPr sz="1050" spc="55" dirty="0">
                <a:latin typeface="Arial"/>
                <a:cs typeface="Arial"/>
              </a:rPr>
              <a:t>40.70849241041548]}},</a:t>
            </a:r>
            <a:endParaRPr sz="105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696"/>
            <a:ext cx="1345565"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'annoline3':</a:t>
            </a:r>
            <a:r>
              <a:rPr sz="1050" spc="204" dirty="0">
                <a:latin typeface="Arial"/>
                <a:cs typeface="Arial"/>
              </a:rPr>
              <a:t> </a:t>
            </a:r>
            <a:r>
              <a:rPr sz="1050" spc="15" dirty="0">
                <a:latin typeface="Arial"/>
                <a:cs typeface="Arial"/>
              </a:rPr>
              <a:t>None,</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85725">
              <a:lnSpc>
                <a:spcPct val="100000"/>
              </a:lnSpc>
              <a:spcBef>
                <a:spcPts val="470"/>
              </a:spcBef>
            </a:pPr>
            <a:r>
              <a:rPr sz="1050" spc="275" dirty="0">
                <a:latin typeface="Arial"/>
                <a:cs typeface="Arial"/>
              </a:rPr>
              <a:t>'id':</a:t>
            </a:r>
            <a:r>
              <a:rPr sz="1050" spc="280" dirty="0">
                <a:latin typeface="Arial"/>
                <a:cs typeface="Arial"/>
              </a:rPr>
              <a:t> </a:t>
            </a:r>
            <a:r>
              <a:rPr sz="1050" spc="60" dirty="0">
                <a:latin typeface="Arial"/>
                <a:cs typeface="Arial"/>
              </a:rPr>
              <a:t>'nyu_2451_34572.97',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[-73.95880857587582,</a:t>
            </a:r>
            <a:r>
              <a:rPr sz="1050" spc="90" dirty="0">
                <a:latin typeface="Arial"/>
                <a:cs typeface="Arial"/>
              </a:rPr>
              <a:t> </a:t>
            </a:r>
            <a:r>
              <a:rPr sz="1050" spc="45" dirty="0">
                <a:latin typeface="Arial"/>
                <a:cs typeface="Arial"/>
              </a:rPr>
              <a:t>40.714822906532014]},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'North </a:t>
            </a:r>
            <a:r>
              <a:rPr sz="1050" spc="145" dirty="0">
                <a:latin typeface="Arial"/>
                <a:cs typeface="Arial"/>
              </a:rPr>
              <a:t>Side',  'stacked':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14" dirty="0">
                <a:latin typeface="Arial"/>
                <a:cs typeface="Arial"/>
              </a:rPr>
              <a:t>'North </a:t>
            </a:r>
            <a:r>
              <a:rPr sz="1050" spc="145" dirty="0">
                <a:latin typeface="Arial"/>
                <a:cs typeface="Arial"/>
              </a:rPr>
              <a:t>Side',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[-73.95880857587582,</a:t>
            </a:r>
            <a:endParaRPr sz="1050">
              <a:latin typeface="Arial"/>
              <a:cs typeface="Arial"/>
            </a:endParaRPr>
          </a:p>
          <a:p>
            <a:pPr marL="232410">
              <a:lnSpc>
                <a:spcPct val="100000"/>
              </a:lnSpc>
              <a:spcBef>
                <a:spcPts val="15"/>
              </a:spcBef>
            </a:pPr>
            <a:r>
              <a:rPr sz="1050" spc="20" dirty="0">
                <a:latin typeface="Arial"/>
                <a:cs typeface="Arial"/>
              </a:rPr>
              <a:t>40.714822906532014,</a:t>
            </a:r>
            <a:endParaRPr sz="1050">
              <a:latin typeface="Arial"/>
              <a:cs typeface="Arial"/>
            </a:endParaRPr>
          </a:p>
          <a:p>
            <a:pPr marL="232410">
              <a:lnSpc>
                <a:spcPct val="100000"/>
              </a:lnSpc>
              <a:spcBef>
                <a:spcPts val="15"/>
              </a:spcBef>
            </a:pPr>
            <a:r>
              <a:rPr sz="1050" spc="35" dirty="0">
                <a:latin typeface="Arial"/>
                <a:cs typeface="Arial"/>
              </a:rPr>
              <a:t>-73.95880857587582,</a:t>
            </a:r>
            <a:endParaRPr sz="1050">
              <a:latin typeface="Arial"/>
              <a:cs typeface="Arial"/>
            </a:endParaRPr>
          </a:p>
          <a:p>
            <a:pPr marL="232410">
              <a:lnSpc>
                <a:spcPct val="100000"/>
              </a:lnSpc>
              <a:spcBef>
                <a:spcPts val="15"/>
              </a:spcBef>
            </a:pPr>
            <a:r>
              <a:rPr sz="1050" spc="50" dirty="0">
                <a:latin typeface="Arial"/>
                <a:cs typeface="Arial"/>
              </a:rPr>
              <a:t>40.714822906532014]}},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'nyu_2451_34572.98',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[-73.95800095153331,</a:t>
            </a:r>
            <a:r>
              <a:rPr sz="1050" spc="25" dirty="0">
                <a:latin typeface="Arial"/>
                <a:cs typeface="Arial"/>
              </a:rPr>
              <a:t> </a:t>
            </a:r>
            <a:r>
              <a:rPr sz="1050" spc="45" dirty="0">
                <a:latin typeface="Arial"/>
                <a:cs typeface="Arial"/>
              </a:rPr>
              <a:t>40.71086147265064]},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'South </a:t>
            </a:r>
            <a:r>
              <a:rPr sz="1050" spc="145" dirty="0">
                <a:latin typeface="Arial"/>
                <a:cs typeface="Arial"/>
              </a:rPr>
              <a:t>Side',  'stacked':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85" dirty="0">
                <a:latin typeface="Arial"/>
                <a:cs typeface="Arial"/>
              </a:rPr>
              <a:t>'South </a:t>
            </a:r>
            <a:r>
              <a:rPr sz="1050" spc="145" dirty="0">
                <a:latin typeface="Arial"/>
                <a:cs typeface="Arial"/>
              </a:rPr>
              <a:t>Side',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[-73.95800095153331,</a:t>
            </a:r>
            <a:endParaRPr sz="1050">
              <a:latin typeface="Arial"/>
              <a:cs typeface="Arial"/>
            </a:endParaRPr>
          </a:p>
          <a:p>
            <a:pPr marL="232410">
              <a:lnSpc>
                <a:spcPct val="100000"/>
              </a:lnSpc>
              <a:spcBef>
                <a:spcPts val="15"/>
              </a:spcBef>
            </a:pPr>
            <a:r>
              <a:rPr sz="1050" spc="25" dirty="0">
                <a:latin typeface="Arial"/>
                <a:cs typeface="Arial"/>
              </a:rPr>
              <a:t>40.71086147265064,</a:t>
            </a:r>
            <a:endParaRPr sz="1050">
              <a:latin typeface="Arial"/>
              <a:cs typeface="Arial"/>
            </a:endParaRPr>
          </a:p>
          <a:p>
            <a:pPr marL="232410">
              <a:lnSpc>
                <a:spcPct val="100000"/>
              </a:lnSpc>
              <a:spcBef>
                <a:spcPts val="15"/>
              </a:spcBef>
            </a:pPr>
            <a:r>
              <a:rPr sz="1050" spc="35" dirty="0">
                <a:latin typeface="Arial"/>
                <a:cs typeface="Arial"/>
              </a:rPr>
              <a:t>-73.95800095153331,</a:t>
            </a:r>
            <a:endParaRPr sz="1050">
              <a:latin typeface="Arial"/>
              <a:cs typeface="Arial"/>
            </a:endParaRPr>
          </a:p>
          <a:p>
            <a:pPr marL="232410">
              <a:lnSpc>
                <a:spcPct val="100000"/>
              </a:lnSpc>
              <a:spcBef>
                <a:spcPts val="15"/>
              </a:spcBef>
            </a:pPr>
            <a:r>
              <a:rPr sz="1050" spc="55" dirty="0">
                <a:latin typeface="Arial"/>
                <a:cs typeface="Arial"/>
              </a:rPr>
              <a:t>40.71086147265064]}},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0" dirty="0">
                <a:latin typeface="Arial"/>
                <a:cs typeface="Arial"/>
              </a:rPr>
              <a:t>'nyu_2451_34572.99',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[-73.96836678035541,</a:t>
            </a:r>
            <a:r>
              <a:rPr sz="1050" spc="25" dirty="0">
                <a:latin typeface="Arial"/>
                <a:cs typeface="Arial"/>
              </a:rPr>
              <a:t> </a:t>
            </a:r>
            <a:r>
              <a:rPr sz="1050" spc="45" dirty="0">
                <a:latin typeface="Arial"/>
                <a:cs typeface="Arial"/>
              </a:rPr>
              <a:t>40.61305976667942]},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25" dirty="0">
                <a:latin typeface="Arial"/>
                <a:cs typeface="Arial"/>
              </a:rPr>
              <a:t>'Ocean </a:t>
            </a:r>
            <a:r>
              <a:rPr sz="1050" spc="75" dirty="0">
                <a:latin typeface="Arial"/>
                <a:cs typeface="Arial"/>
              </a:rPr>
              <a:t>Parkway',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00" dirty="0">
                <a:latin typeface="Arial"/>
                <a:cs typeface="Arial"/>
              </a:rPr>
              <a:t>'Ocean',</a:t>
            </a:r>
            <a:endParaRPr sz="1050">
              <a:latin typeface="Arial"/>
              <a:cs typeface="Arial"/>
            </a:endParaRPr>
          </a:p>
          <a:p>
            <a:pPr marL="158750" marR="2497455">
              <a:lnSpc>
                <a:spcPct val="101200"/>
              </a:lnSpc>
            </a:pPr>
            <a:r>
              <a:rPr sz="1050" spc="140" dirty="0">
                <a:latin typeface="Arial"/>
                <a:cs typeface="Arial"/>
              </a:rPr>
              <a:t>'annoline2': </a:t>
            </a:r>
            <a:r>
              <a:rPr sz="1050" spc="105" dirty="0">
                <a:latin typeface="Arial"/>
                <a:cs typeface="Arial"/>
              </a:rPr>
              <a:t>'Parkway',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[-73.96836678035541,</a:t>
            </a:r>
            <a:endParaRPr sz="1050">
              <a:latin typeface="Arial"/>
              <a:cs typeface="Arial"/>
            </a:endParaRPr>
          </a:p>
          <a:p>
            <a:pPr marL="232410">
              <a:lnSpc>
                <a:spcPct val="100000"/>
              </a:lnSpc>
              <a:spcBef>
                <a:spcPts val="15"/>
              </a:spcBef>
            </a:pPr>
            <a:r>
              <a:rPr sz="1050" spc="25" dirty="0">
                <a:latin typeface="Arial"/>
                <a:cs typeface="Arial"/>
              </a:rPr>
              <a:t>40.61305976667942,</a:t>
            </a:r>
            <a:endParaRPr sz="1050">
              <a:latin typeface="Arial"/>
              <a:cs typeface="Arial"/>
            </a:endParaRPr>
          </a:p>
          <a:p>
            <a:pPr marL="232410">
              <a:lnSpc>
                <a:spcPct val="100000"/>
              </a:lnSpc>
              <a:spcBef>
                <a:spcPts val="15"/>
              </a:spcBef>
            </a:pPr>
            <a:r>
              <a:rPr sz="1050" spc="35" dirty="0">
                <a:latin typeface="Arial"/>
                <a:cs typeface="Arial"/>
              </a:rPr>
              <a:t>-73.96836678035541,</a:t>
            </a:r>
            <a:endParaRPr sz="1050">
              <a:latin typeface="Arial"/>
              <a:cs typeface="Arial"/>
            </a:endParaRPr>
          </a:p>
          <a:p>
            <a:pPr marL="232410">
              <a:lnSpc>
                <a:spcPct val="100000"/>
              </a:lnSpc>
              <a:spcBef>
                <a:spcPts val="15"/>
              </a:spcBef>
            </a:pPr>
            <a:r>
              <a:rPr sz="1050" spc="55" dirty="0">
                <a:latin typeface="Arial"/>
                <a:cs typeface="Arial"/>
              </a:rPr>
              <a:t>40.61305976667942]}},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[-74.03197914537984,</a:t>
            </a:r>
            <a:r>
              <a:rPr sz="1050" spc="25" dirty="0">
                <a:latin typeface="Arial"/>
                <a:cs typeface="Arial"/>
              </a:rPr>
              <a:t> </a:t>
            </a:r>
            <a:r>
              <a:rPr sz="1050" spc="45" dirty="0">
                <a:latin typeface="Arial"/>
                <a:cs typeface="Arial"/>
              </a:rPr>
              <a:t>40.61476812694226]},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60" dirty="0">
                <a:latin typeface="Arial"/>
                <a:cs typeface="Arial"/>
              </a:rPr>
              <a:t>'Fort </a:t>
            </a:r>
            <a:r>
              <a:rPr sz="1050" spc="110" dirty="0">
                <a:latin typeface="Arial"/>
                <a:cs typeface="Arial"/>
              </a:rPr>
              <a:t>Hamilton',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210" dirty="0">
                <a:latin typeface="Arial"/>
                <a:cs typeface="Arial"/>
              </a:rPr>
              <a:t>'Fort',</a:t>
            </a:r>
            <a:endParaRPr sz="1050">
              <a:latin typeface="Arial"/>
              <a:cs typeface="Arial"/>
            </a:endParaRPr>
          </a:p>
          <a:p>
            <a:pPr marL="158750">
              <a:lnSpc>
                <a:spcPct val="100000"/>
              </a:lnSpc>
              <a:spcBef>
                <a:spcPts val="15"/>
              </a:spcBef>
            </a:pPr>
            <a:r>
              <a:rPr sz="1050" spc="140" dirty="0">
                <a:latin typeface="Arial"/>
                <a:cs typeface="Arial"/>
              </a:rPr>
              <a:t>'annoline2':</a:t>
            </a:r>
            <a:r>
              <a:rPr sz="1050" spc="275" dirty="0">
                <a:latin typeface="Arial"/>
                <a:cs typeface="Arial"/>
              </a:rPr>
              <a:t> </a:t>
            </a:r>
            <a:r>
              <a:rPr sz="1050" spc="135" dirty="0">
                <a:latin typeface="Arial"/>
                <a:cs typeface="Arial"/>
              </a:rPr>
              <a:t>'Hamilton',</a:t>
            </a:r>
            <a:endParaRPr sz="105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7172"/>
            <a:ext cx="2152015" cy="158750"/>
          </a:xfrm>
          <a:prstGeom prst="rect">
            <a:avLst/>
          </a:prstGeom>
        </p:spPr>
        <p:txBody>
          <a:bodyPr vert="horz" wrap="square" lIns="0" tIns="0" rIns="0" bIns="0" rtlCol="0">
            <a:spAutoFit/>
          </a:bodyPr>
          <a:lstStyle/>
          <a:p>
            <a:pPr marL="12700">
              <a:lnSpc>
                <a:spcPts val="1090"/>
              </a:lnSpc>
            </a:pPr>
            <a:r>
              <a:rPr sz="1050" spc="114" dirty="0">
                <a:latin typeface="Arial"/>
                <a:cs typeface="Arial"/>
              </a:rPr>
              <a:t>'geometry': </a:t>
            </a:r>
            <a:r>
              <a:rPr sz="1050" spc="195" dirty="0">
                <a:latin typeface="Arial"/>
                <a:cs typeface="Arial"/>
              </a:rPr>
              <a:t>{'type':</a:t>
            </a:r>
            <a:r>
              <a:rPr sz="1050" dirty="0">
                <a:latin typeface="Arial"/>
                <a:cs typeface="Arial"/>
              </a:rPr>
              <a:t> </a:t>
            </a:r>
            <a:r>
              <a:rPr sz="1050" spc="190" dirty="0">
                <a:latin typeface="Arial"/>
                <a:cs typeface="Arial"/>
              </a:rPr>
              <a:t>'Point',</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277995" cy="9091295"/>
          </a:xfrm>
          <a:prstGeom prst="rect">
            <a:avLst/>
          </a:prstGeom>
        </p:spPr>
        <p:txBody>
          <a:bodyPr vert="horz" wrap="square" lIns="0" tIns="12700" rIns="0" bIns="0" rtlCol="0">
            <a:spAutoFit/>
          </a:bodyPr>
          <a:lstStyle/>
          <a:p>
            <a:pPr marL="158750">
              <a:lnSpc>
                <a:spcPct val="100000"/>
              </a:lnSpc>
              <a:spcBef>
                <a:spcPts val="100"/>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[-74.03197914537984,</a:t>
            </a:r>
            <a:endParaRPr sz="1050">
              <a:latin typeface="Arial"/>
              <a:cs typeface="Arial"/>
            </a:endParaRPr>
          </a:p>
          <a:p>
            <a:pPr marL="232410">
              <a:lnSpc>
                <a:spcPct val="100000"/>
              </a:lnSpc>
              <a:spcBef>
                <a:spcPts val="15"/>
              </a:spcBef>
            </a:pPr>
            <a:r>
              <a:rPr sz="1050" spc="25" dirty="0">
                <a:latin typeface="Arial"/>
                <a:cs typeface="Arial"/>
              </a:rPr>
              <a:t>40.61476812694226,</a:t>
            </a:r>
            <a:endParaRPr sz="1050">
              <a:latin typeface="Arial"/>
              <a:cs typeface="Arial"/>
            </a:endParaRPr>
          </a:p>
          <a:p>
            <a:pPr marL="232410">
              <a:lnSpc>
                <a:spcPct val="100000"/>
              </a:lnSpc>
              <a:spcBef>
                <a:spcPts val="15"/>
              </a:spcBef>
            </a:pPr>
            <a:r>
              <a:rPr sz="1050" spc="35" dirty="0">
                <a:latin typeface="Arial"/>
                <a:cs typeface="Arial"/>
              </a:rPr>
              <a:t>-74.03197914537984,</a:t>
            </a:r>
            <a:endParaRPr sz="1050">
              <a:latin typeface="Arial"/>
              <a:cs typeface="Arial"/>
            </a:endParaRPr>
          </a:p>
          <a:p>
            <a:pPr marL="232410">
              <a:lnSpc>
                <a:spcPct val="100000"/>
              </a:lnSpc>
              <a:spcBef>
                <a:spcPts val="15"/>
              </a:spcBef>
            </a:pPr>
            <a:r>
              <a:rPr sz="1050" spc="55" dirty="0">
                <a:latin typeface="Arial"/>
                <a:cs typeface="Arial"/>
              </a:rPr>
              <a:t>40.61476812694226]}},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[-73.99427936255978,</a:t>
            </a:r>
            <a:r>
              <a:rPr sz="1050" spc="40" dirty="0">
                <a:latin typeface="Arial"/>
                <a:cs typeface="Arial"/>
              </a:rPr>
              <a:t> </a:t>
            </a:r>
            <a:r>
              <a:rPr sz="1050" spc="45" dirty="0">
                <a:latin typeface="Arial"/>
                <a:cs typeface="Arial"/>
              </a:rPr>
              <a:t>40.71561842231432]},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05" dirty="0">
                <a:latin typeface="Arial"/>
                <a:cs typeface="Arial"/>
              </a:rPr>
              <a:t>'Chinatown',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05" dirty="0">
                <a:latin typeface="Arial"/>
                <a:cs typeface="Arial"/>
              </a:rPr>
              <a:t>'Chinatown',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[-73.99427936255978,</a:t>
            </a:r>
            <a:endParaRPr sz="1050">
              <a:latin typeface="Arial"/>
              <a:cs typeface="Arial"/>
            </a:endParaRPr>
          </a:p>
          <a:p>
            <a:pPr marL="232410">
              <a:lnSpc>
                <a:spcPct val="100000"/>
              </a:lnSpc>
              <a:spcBef>
                <a:spcPts val="15"/>
              </a:spcBef>
            </a:pPr>
            <a:r>
              <a:rPr sz="1050" spc="25" dirty="0">
                <a:latin typeface="Arial"/>
                <a:cs typeface="Arial"/>
              </a:rPr>
              <a:t>40.71561842231432,</a:t>
            </a:r>
            <a:endParaRPr sz="1050">
              <a:latin typeface="Arial"/>
              <a:cs typeface="Arial"/>
            </a:endParaRPr>
          </a:p>
          <a:p>
            <a:pPr marL="232410">
              <a:lnSpc>
                <a:spcPct val="100000"/>
              </a:lnSpc>
              <a:spcBef>
                <a:spcPts val="15"/>
              </a:spcBef>
            </a:pPr>
            <a:r>
              <a:rPr sz="1050" spc="35" dirty="0">
                <a:latin typeface="Arial"/>
                <a:cs typeface="Arial"/>
              </a:rPr>
              <a:t>-73.99427936255978,</a:t>
            </a:r>
            <a:endParaRPr sz="1050">
              <a:latin typeface="Arial"/>
              <a:cs typeface="Arial"/>
            </a:endParaRPr>
          </a:p>
          <a:p>
            <a:pPr marL="232410">
              <a:lnSpc>
                <a:spcPct val="100000"/>
              </a:lnSpc>
              <a:spcBef>
                <a:spcPts val="15"/>
              </a:spcBef>
            </a:pPr>
            <a:r>
              <a:rPr sz="1050" spc="55" dirty="0">
                <a:latin typeface="Arial"/>
                <a:cs typeface="Arial"/>
              </a:rPr>
              <a:t>40.71561842231432]}},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[-73.93690027985234,</a:t>
            </a:r>
            <a:r>
              <a:rPr sz="1050" spc="40" dirty="0">
                <a:latin typeface="Arial"/>
                <a:cs typeface="Arial"/>
              </a:rPr>
              <a:t> </a:t>
            </a:r>
            <a:r>
              <a:rPr sz="1050" spc="45" dirty="0">
                <a:latin typeface="Arial"/>
                <a:cs typeface="Arial"/>
              </a:rPr>
              <a:t>40.85190252555305]},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957580"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'Washington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04085">
              <a:lnSpc>
                <a:spcPct val="101200"/>
              </a:lnSpc>
            </a:pPr>
            <a:r>
              <a:rPr sz="1050" spc="140" dirty="0">
                <a:latin typeface="Arial"/>
                <a:cs typeface="Arial"/>
              </a:rPr>
              <a:t>'annoline1': </a:t>
            </a:r>
            <a:r>
              <a:rPr sz="1050" spc="95" dirty="0">
                <a:latin typeface="Arial"/>
                <a:cs typeface="Arial"/>
              </a:rPr>
              <a:t>'Washington',  </a:t>
            </a:r>
            <a:r>
              <a:rPr sz="1050" spc="140" dirty="0">
                <a:latin typeface="Arial"/>
                <a:cs typeface="Arial"/>
              </a:rPr>
              <a:t>'annoline2':</a:t>
            </a:r>
            <a:r>
              <a:rPr sz="1050" spc="260" dirty="0">
                <a:latin typeface="Arial"/>
                <a:cs typeface="Arial"/>
              </a:rPr>
              <a:t> </a:t>
            </a:r>
            <a:r>
              <a:rPr sz="1050" spc="150" dirty="0">
                <a:latin typeface="Arial"/>
                <a:cs typeface="Arial"/>
              </a:rPr>
              <a:t>'Heights',</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[-73.93690027985234,</a:t>
            </a:r>
            <a:endParaRPr sz="1050">
              <a:latin typeface="Arial"/>
              <a:cs typeface="Arial"/>
            </a:endParaRPr>
          </a:p>
          <a:p>
            <a:pPr marL="232410">
              <a:lnSpc>
                <a:spcPct val="100000"/>
              </a:lnSpc>
              <a:spcBef>
                <a:spcPts val="15"/>
              </a:spcBef>
            </a:pPr>
            <a:r>
              <a:rPr sz="1050" spc="25" dirty="0">
                <a:latin typeface="Arial"/>
                <a:cs typeface="Arial"/>
              </a:rPr>
              <a:t>40.85190252555305,</a:t>
            </a:r>
            <a:endParaRPr sz="1050">
              <a:latin typeface="Arial"/>
              <a:cs typeface="Arial"/>
            </a:endParaRPr>
          </a:p>
          <a:p>
            <a:pPr marL="232410">
              <a:lnSpc>
                <a:spcPct val="100000"/>
              </a:lnSpc>
              <a:spcBef>
                <a:spcPts val="15"/>
              </a:spcBef>
            </a:pPr>
            <a:r>
              <a:rPr sz="1050" spc="35" dirty="0">
                <a:latin typeface="Arial"/>
                <a:cs typeface="Arial"/>
              </a:rPr>
              <a:t>-73.93690027985234,</a:t>
            </a:r>
            <a:endParaRPr sz="1050">
              <a:latin typeface="Arial"/>
              <a:cs typeface="Arial"/>
            </a:endParaRPr>
          </a:p>
          <a:p>
            <a:pPr marL="232410">
              <a:lnSpc>
                <a:spcPct val="100000"/>
              </a:lnSpc>
              <a:spcBef>
                <a:spcPts val="15"/>
              </a:spcBef>
            </a:pPr>
            <a:r>
              <a:rPr sz="1050" spc="55" dirty="0">
                <a:latin typeface="Arial"/>
                <a:cs typeface="Arial"/>
              </a:rPr>
              <a:t>40.85190252555305]}},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[-73.92121042203897,</a:t>
            </a:r>
            <a:r>
              <a:rPr sz="1050" spc="40" dirty="0">
                <a:latin typeface="Arial"/>
                <a:cs typeface="Arial"/>
              </a:rPr>
              <a:t> </a:t>
            </a:r>
            <a:r>
              <a:rPr sz="1050" spc="45" dirty="0">
                <a:latin typeface="Arial"/>
                <a:cs typeface="Arial"/>
              </a:rPr>
              <a:t>40.86768396449915]},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'Inwood',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20" dirty="0">
                <a:latin typeface="Arial"/>
                <a:cs typeface="Arial"/>
              </a:rPr>
              <a:t>'Inwood',  </a:t>
            </a:r>
            <a:r>
              <a:rPr sz="1050" spc="140" dirty="0">
                <a:latin typeface="Arial"/>
                <a:cs typeface="Arial"/>
              </a:rPr>
              <a:t>'annoline2':</a:t>
            </a:r>
            <a:r>
              <a:rPr sz="1050" spc="26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[-73.92121042203897,</a:t>
            </a:r>
            <a:endParaRPr sz="1050">
              <a:latin typeface="Arial"/>
              <a:cs typeface="Arial"/>
            </a:endParaRPr>
          </a:p>
          <a:p>
            <a:pPr marL="232410">
              <a:lnSpc>
                <a:spcPct val="100000"/>
              </a:lnSpc>
              <a:spcBef>
                <a:spcPts val="15"/>
              </a:spcBef>
            </a:pPr>
            <a:r>
              <a:rPr sz="1050" spc="25" dirty="0">
                <a:latin typeface="Arial"/>
                <a:cs typeface="Arial"/>
              </a:rPr>
              <a:t>40.86768396449915,</a:t>
            </a:r>
            <a:endParaRPr sz="1050">
              <a:latin typeface="Arial"/>
              <a:cs typeface="Arial"/>
            </a:endParaRPr>
          </a:p>
          <a:p>
            <a:pPr marL="232410">
              <a:lnSpc>
                <a:spcPct val="100000"/>
              </a:lnSpc>
              <a:spcBef>
                <a:spcPts val="15"/>
              </a:spcBef>
            </a:pPr>
            <a:r>
              <a:rPr sz="1050" spc="35" dirty="0">
                <a:latin typeface="Arial"/>
                <a:cs typeface="Arial"/>
              </a:rPr>
              <a:t>-73.92121042203897,</a:t>
            </a:r>
            <a:endParaRPr sz="1050">
              <a:latin typeface="Arial"/>
              <a:cs typeface="Arial"/>
            </a:endParaRPr>
          </a:p>
          <a:p>
            <a:pPr marL="232410">
              <a:lnSpc>
                <a:spcPct val="100000"/>
              </a:lnSpc>
              <a:spcBef>
                <a:spcPts val="15"/>
              </a:spcBef>
            </a:pPr>
            <a:r>
              <a:rPr sz="1050" spc="55" dirty="0">
                <a:latin typeface="Arial"/>
                <a:cs typeface="Arial"/>
              </a:rPr>
              <a:t>40.86768396449915]}},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'nyu_2451_34572.104',</a:t>
            </a:r>
            <a:endParaRPr sz="105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696"/>
            <a:ext cx="1711960" cy="158750"/>
          </a:xfrm>
          <a:prstGeom prst="rect">
            <a:avLst/>
          </a:prstGeom>
        </p:spPr>
        <p:txBody>
          <a:bodyPr vert="horz" wrap="square" lIns="0" tIns="0" rIns="0" bIns="0" rtlCol="0">
            <a:spAutoFit/>
          </a:bodyPr>
          <a:lstStyle/>
          <a:p>
            <a:pPr marL="12700">
              <a:lnSpc>
                <a:spcPts val="1090"/>
              </a:lnSpc>
            </a:pPr>
            <a:r>
              <a:rPr sz="1050" spc="120" dirty="0">
                <a:latin typeface="Arial"/>
                <a:cs typeface="Arial"/>
              </a:rPr>
              <a:t>'borough':</a:t>
            </a:r>
            <a:r>
              <a:rPr sz="1050" spc="229" dirty="0">
                <a:latin typeface="Arial"/>
                <a:cs typeface="Arial"/>
              </a:rPr>
              <a:t> </a:t>
            </a:r>
            <a:r>
              <a:rPr sz="1050" spc="105" dirty="0">
                <a:latin typeface="Arial"/>
                <a:cs typeface="Arial"/>
              </a:rPr>
              <a:t>'Manhattan',</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37</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a:lnSpc>
                <a:spcPct val="100000"/>
              </a:lnSpc>
              <a:spcBef>
                <a:spcPts val="470"/>
              </a:spcBef>
            </a:pPr>
            <a:r>
              <a:rPr sz="1050" spc="140" dirty="0">
                <a:latin typeface="Arial"/>
                <a:cs typeface="Arial"/>
              </a:rPr>
              <a:t>'coordinates': </a:t>
            </a:r>
            <a:r>
              <a:rPr sz="1050" spc="45" dirty="0">
                <a:latin typeface="Arial"/>
                <a:cs typeface="Arial"/>
              </a:rPr>
              <a:t>[-73.94968791883366,</a:t>
            </a:r>
            <a:r>
              <a:rPr sz="1050" spc="90" dirty="0">
                <a:latin typeface="Arial"/>
                <a:cs typeface="Arial"/>
              </a:rPr>
              <a:t> </a:t>
            </a:r>
            <a:r>
              <a:rPr sz="1050" spc="45" dirty="0">
                <a:latin typeface="Arial"/>
                <a:cs typeface="Arial"/>
              </a:rPr>
              <a:t>40.823604284811935]},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'Hamilton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a:t>
            </a:r>
            <a:r>
              <a:rPr sz="1050" spc="135" dirty="0">
                <a:latin typeface="Arial"/>
                <a:cs typeface="Arial"/>
              </a:rPr>
              <a:t>'Hamilton',  </a:t>
            </a: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[-73.94968791883366,</a:t>
            </a:r>
            <a:endParaRPr sz="1050">
              <a:latin typeface="Arial"/>
              <a:cs typeface="Arial"/>
            </a:endParaRPr>
          </a:p>
          <a:p>
            <a:pPr marL="232410">
              <a:lnSpc>
                <a:spcPct val="100000"/>
              </a:lnSpc>
              <a:spcBef>
                <a:spcPts val="15"/>
              </a:spcBef>
            </a:pPr>
            <a:r>
              <a:rPr sz="1050" spc="20" dirty="0">
                <a:latin typeface="Arial"/>
                <a:cs typeface="Arial"/>
              </a:rPr>
              <a:t>40.823604284811935,</a:t>
            </a:r>
            <a:endParaRPr sz="1050">
              <a:latin typeface="Arial"/>
              <a:cs typeface="Arial"/>
            </a:endParaRPr>
          </a:p>
          <a:p>
            <a:pPr marL="232410">
              <a:lnSpc>
                <a:spcPct val="100000"/>
              </a:lnSpc>
              <a:spcBef>
                <a:spcPts val="15"/>
              </a:spcBef>
            </a:pPr>
            <a:r>
              <a:rPr sz="1050" spc="35" dirty="0">
                <a:latin typeface="Arial"/>
                <a:cs typeface="Arial"/>
              </a:rPr>
              <a:t>-73.94968791883366,</a:t>
            </a:r>
            <a:endParaRPr sz="1050">
              <a:latin typeface="Arial"/>
              <a:cs typeface="Arial"/>
            </a:endParaRPr>
          </a:p>
          <a:p>
            <a:pPr marL="232410">
              <a:lnSpc>
                <a:spcPct val="100000"/>
              </a:lnSpc>
              <a:spcBef>
                <a:spcPts val="15"/>
              </a:spcBef>
            </a:pPr>
            <a:r>
              <a:rPr sz="1050" spc="50" dirty="0">
                <a:latin typeface="Arial"/>
                <a:cs typeface="Arial"/>
              </a:rPr>
              <a:t>40.823604284811935]}},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[-73.9573853935188,</a:t>
            </a:r>
            <a:r>
              <a:rPr sz="1050" spc="65" dirty="0">
                <a:latin typeface="Arial"/>
                <a:cs typeface="Arial"/>
              </a:rPr>
              <a:t> </a:t>
            </a:r>
            <a:r>
              <a:rPr sz="1050" spc="50" dirty="0">
                <a:latin typeface="Arial"/>
                <a:cs typeface="Arial"/>
              </a:rPr>
              <a:t>40.8169344294978]},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'Manhattanville',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1984375">
              <a:lnSpc>
                <a:spcPct val="101200"/>
              </a:lnSpc>
            </a:pPr>
            <a:r>
              <a:rPr sz="1050" spc="140" dirty="0">
                <a:latin typeface="Arial"/>
                <a:cs typeface="Arial"/>
              </a:rPr>
              <a:t>'annoline1': </a:t>
            </a:r>
            <a:r>
              <a:rPr sz="1050" spc="135" dirty="0">
                <a:latin typeface="Arial"/>
                <a:cs typeface="Arial"/>
              </a:rPr>
              <a:t>'Manhattanville',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[-73.9573853935188,</a:t>
            </a:r>
            <a:endParaRPr sz="1050">
              <a:latin typeface="Arial"/>
              <a:cs typeface="Arial"/>
            </a:endParaRPr>
          </a:p>
          <a:p>
            <a:pPr marL="232410">
              <a:lnSpc>
                <a:spcPct val="100000"/>
              </a:lnSpc>
              <a:spcBef>
                <a:spcPts val="15"/>
              </a:spcBef>
            </a:pPr>
            <a:r>
              <a:rPr sz="1050" spc="25" dirty="0">
                <a:latin typeface="Arial"/>
                <a:cs typeface="Arial"/>
              </a:rPr>
              <a:t>40.8169344294978,</a:t>
            </a:r>
            <a:endParaRPr sz="1050">
              <a:latin typeface="Arial"/>
              <a:cs typeface="Arial"/>
            </a:endParaRPr>
          </a:p>
          <a:p>
            <a:pPr marL="232410">
              <a:lnSpc>
                <a:spcPct val="100000"/>
              </a:lnSpc>
              <a:spcBef>
                <a:spcPts val="15"/>
              </a:spcBef>
            </a:pPr>
            <a:r>
              <a:rPr sz="1050" spc="35" dirty="0">
                <a:latin typeface="Arial"/>
                <a:cs typeface="Arial"/>
              </a:rPr>
              <a:t>-73.9573853935188,</a:t>
            </a:r>
            <a:endParaRPr sz="1050">
              <a:latin typeface="Arial"/>
              <a:cs typeface="Arial"/>
            </a:endParaRPr>
          </a:p>
          <a:p>
            <a:pPr marL="232410">
              <a:lnSpc>
                <a:spcPct val="100000"/>
              </a:lnSpc>
              <a:spcBef>
                <a:spcPts val="15"/>
              </a:spcBef>
            </a:pPr>
            <a:r>
              <a:rPr sz="1050" spc="60" dirty="0">
                <a:latin typeface="Arial"/>
                <a:cs typeface="Arial"/>
              </a:rPr>
              <a:t>40.8169344294978]}},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[-73.94321112603905,</a:t>
            </a:r>
            <a:r>
              <a:rPr sz="1050" spc="25" dirty="0">
                <a:latin typeface="Arial"/>
                <a:cs typeface="Arial"/>
              </a:rPr>
              <a:t> </a:t>
            </a:r>
            <a:r>
              <a:rPr sz="1050" spc="45" dirty="0">
                <a:latin typeface="Arial"/>
                <a:cs typeface="Arial"/>
              </a:rPr>
              <a:t>40.81597606742414]},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125" dirty="0">
                <a:latin typeface="Arial"/>
                <a:cs typeface="Arial"/>
              </a:rPr>
              <a:t>'Central </a:t>
            </a:r>
            <a:r>
              <a:rPr sz="1050" spc="90" dirty="0">
                <a:latin typeface="Arial"/>
                <a:cs typeface="Arial"/>
              </a:rPr>
              <a:t>Harlem',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65" dirty="0">
                <a:latin typeface="Arial"/>
                <a:cs typeface="Arial"/>
              </a:rPr>
              <a:t>'Central',  </a:t>
            </a:r>
            <a:r>
              <a:rPr sz="1050" spc="140" dirty="0">
                <a:latin typeface="Arial"/>
                <a:cs typeface="Arial"/>
              </a:rPr>
              <a:t>'annoline2': </a:t>
            </a:r>
            <a:r>
              <a:rPr sz="1050" spc="120" dirty="0">
                <a:latin typeface="Arial"/>
                <a:cs typeface="Arial"/>
              </a:rPr>
              <a:t>'Harlem',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[-73.94321112603905,</a:t>
            </a:r>
            <a:endParaRPr sz="1050">
              <a:latin typeface="Arial"/>
              <a:cs typeface="Arial"/>
            </a:endParaRPr>
          </a:p>
          <a:p>
            <a:pPr marL="232410">
              <a:lnSpc>
                <a:spcPct val="100000"/>
              </a:lnSpc>
              <a:spcBef>
                <a:spcPts val="15"/>
              </a:spcBef>
            </a:pPr>
            <a:r>
              <a:rPr sz="1050" spc="25" dirty="0">
                <a:latin typeface="Arial"/>
                <a:cs typeface="Arial"/>
              </a:rPr>
              <a:t>40.81597606742414,</a:t>
            </a:r>
            <a:endParaRPr sz="1050">
              <a:latin typeface="Arial"/>
              <a:cs typeface="Arial"/>
            </a:endParaRPr>
          </a:p>
          <a:p>
            <a:pPr marL="232410">
              <a:lnSpc>
                <a:spcPct val="100000"/>
              </a:lnSpc>
              <a:spcBef>
                <a:spcPts val="15"/>
              </a:spcBef>
            </a:pPr>
            <a:r>
              <a:rPr sz="1050" spc="35" dirty="0">
                <a:latin typeface="Arial"/>
                <a:cs typeface="Arial"/>
              </a:rPr>
              <a:t>-73.94321112603905,</a:t>
            </a:r>
            <a:endParaRPr sz="1050">
              <a:latin typeface="Arial"/>
              <a:cs typeface="Arial"/>
            </a:endParaRPr>
          </a:p>
          <a:p>
            <a:pPr marL="232410">
              <a:lnSpc>
                <a:spcPct val="100000"/>
              </a:lnSpc>
              <a:spcBef>
                <a:spcPts val="15"/>
              </a:spcBef>
            </a:pPr>
            <a:r>
              <a:rPr sz="1050" spc="55" dirty="0">
                <a:latin typeface="Arial"/>
                <a:cs typeface="Arial"/>
              </a:rPr>
              <a:t>40.81597606742414]}},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[-73.94418223148524,</a:t>
            </a:r>
            <a:r>
              <a:rPr sz="1050" spc="25" dirty="0">
                <a:latin typeface="Arial"/>
                <a:cs typeface="Arial"/>
              </a:rPr>
              <a:t> </a:t>
            </a:r>
            <a:r>
              <a:rPr sz="1050" spc="45" dirty="0">
                <a:latin typeface="Arial"/>
                <a:cs typeface="Arial"/>
              </a:rPr>
              <a:t>40.79224946663033]},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'East </a:t>
            </a:r>
            <a:r>
              <a:rPr sz="1050" spc="90" dirty="0">
                <a:latin typeface="Arial"/>
                <a:cs typeface="Arial"/>
              </a:rPr>
              <a:t>Harlem',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75" dirty="0">
                <a:latin typeface="Arial"/>
                <a:cs typeface="Arial"/>
              </a:rPr>
              <a:t>'East',</a:t>
            </a:r>
            <a:endParaRPr sz="1050">
              <a:latin typeface="Arial"/>
              <a:cs typeface="Arial"/>
            </a:endParaRPr>
          </a:p>
          <a:p>
            <a:pPr marL="158750" marR="2571115">
              <a:lnSpc>
                <a:spcPct val="101200"/>
              </a:lnSpc>
            </a:pPr>
            <a:r>
              <a:rPr sz="1050" spc="140" dirty="0">
                <a:latin typeface="Arial"/>
                <a:cs typeface="Arial"/>
              </a:rPr>
              <a:t>'annoline2': </a:t>
            </a:r>
            <a:r>
              <a:rPr sz="1050" spc="120" dirty="0">
                <a:latin typeface="Arial"/>
                <a:cs typeface="Arial"/>
              </a:rPr>
              <a:t>'Harlem',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677321" y="9447172"/>
            <a:ext cx="1785620" cy="158750"/>
          </a:xfrm>
          <a:prstGeom prst="rect">
            <a:avLst/>
          </a:prstGeom>
        </p:spPr>
        <p:txBody>
          <a:bodyPr vert="horz" wrap="square" lIns="0" tIns="0" rIns="0" bIns="0" rtlCol="0">
            <a:spAutoFit/>
          </a:bodyPr>
          <a:lstStyle/>
          <a:p>
            <a:pPr marL="12700">
              <a:lnSpc>
                <a:spcPts val="1090"/>
              </a:lnSpc>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879"/>
            <a:ext cx="4351655" cy="9316085"/>
          </a:xfrm>
          <a:prstGeom prst="rect">
            <a:avLst/>
          </a:prstGeom>
        </p:spPr>
        <p:txBody>
          <a:bodyPr vert="horz" wrap="square" lIns="0" tIns="56515" rIns="0" bIns="0" rtlCol="0">
            <a:spAutoFit/>
          </a:bodyPr>
          <a:lstStyle/>
          <a:p>
            <a:pPr marL="1862455">
              <a:lnSpc>
                <a:spcPct val="100000"/>
              </a:lnSpc>
              <a:spcBef>
                <a:spcPts val="44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a:lnSpc>
                <a:spcPct val="100000"/>
              </a:lnSpc>
              <a:spcBef>
                <a:spcPts val="459"/>
              </a:spcBef>
            </a:pPr>
            <a:r>
              <a:rPr sz="1050" spc="150" dirty="0">
                <a:latin typeface="Arial"/>
                <a:cs typeface="Arial"/>
              </a:rPr>
              <a:t>'bbox':</a:t>
            </a:r>
            <a:r>
              <a:rPr sz="1050" spc="280" dirty="0">
                <a:latin typeface="Arial"/>
                <a:cs typeface="Arial"/>
              </a:rPr>
              <a:t> </a:t>
            </a:r>
            <a:r>
              <a:rPr sz="1050" spc="45" dirty="0">
                <a:latin typeface="Arial"/>
                <a:cs typeface="Arial"/>
              </a:rPr>
              <a:t>[-73.94418223148524,</a:t>
            </a:r>
            <a:endParaRPr sz="1050">
              <a:latin typeface="Arial"/>
              <a:cs typeface="Arial"/>
            </a:endParaRPr>
          </a:p>
          <a:p>
            <a:pPr marL="232410">
              <a:lnSpc>
                <a:spcPct val="100000"/>
              </a:lnSpc>
              <a:spcBef>
                <a:spcPts val="15"/>
              </a:spcBef>
            </a:pPr>
            <a:r>
              <a:rPr sz="1050" spc="25" dirty="0">
                <a:latin typeface="Arial"/>
                <a:cs typeface="Arial"/>
              </a:rPr>
              <a:t>40.79224946663033,</a:t>
            </a:r>
            <a:endParaRPr sz="1050">
              <a:latin typeface="Arial"/>
              <a:cs typeface="Arial"/>
            </a:endParaRPr>
          </a:p>
          <a:p>
            <a:pPr marL="232410">
              <a:lnSpc>
                <a:spcPct val="100000"/>
              </a:lnSpc>
              <a:spcBef>
                <a:spcPts val="15"/>
              </a:spcBef>
            </a:pPr>
            <a:r>
              <a:rPr sz="1050" spc="35" dirty="0">
                <a:latin typeface="Arial"/>
                <a:cs typeface="Arial"/>
              </a:rPr>
              <a:t>-73.94418223148524,</a:t>
            </a:r>
            <a:endParaRPr sz="1050">
              <a:latin typeface="Arial"/>
              <a:cs typeface="Arial"/>
            </a:endParaRPr>
          </a:p>
          <a:p>
            <a:pPr marL="232410">
              <a:lnSpc>
                <a:spcPct val="100000"/>
              </a:lnSpc>
              <a:spcBef>
                <a:spcPts val="15"/>
              </a:spcBef>
            </a:pPr>
            <a:r>
              <a:rPr sz="1050" spc="55" dirty="0">
                <a:latin typeface="Arial"/>
                <a:cs typeface="Arial"/>
              </a:rPr>
              <a:t>40.79224946663033]}},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5" dirty="0">
                <a:latin typeface="Arial"/>
                <a:cs typeface="Arial"/>
              </a:rPr>
              <a:t>[-73.96050763135,</a:t>
            </a:r>
            <a:r>
              <a:rPr sz="1050" spc="70" dirty="0">
                <a:latin typeface="Arial"/>
                <a:cs typeface="Arial"/>
              </a:rPr>
              <a:t> </a:t>
            </a:r>
            <a:r>
              <a:rPr sz="1050" spc="45" dirty="0">
                <a:latin typeface="Arial"/>
                <a:cs typeface="Arial"/>
              </a:rPr>
              <a:t>40.775638573301805]},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'Upper </a:t>
            </a:r>
            <a:r>
              <a:rPr sz="1050" spc="50" dirty="0">
                <a:latin typeface="Arial"/>
                <a:cs typeface="Arial"/>
              </a:rPr>
              <a:t>East </a:t>
            </a:r>
            <a:r>
              <a:rPr sz="1050" spc="145" dirty="0">
                <a:latin typeface="Arial"/>
                <a:cs typeface="Arial"/>
              </a:rPr>
              <a:t>Side',  'stacked':</a:t>
            </a:r>
            <a:r>
              <a:rPr sz="1050" spc="275" dirty="0">
                <a:latin typeface="Arial"/>
                <a:cs typeface="Arial"/>
              </a:rPr>
              <a:t> </a:t>
            </a:r>
            <a:r>
              <a:rPr sz="1050" spc="135" dirty="0">
                <a:latin typeface="Arial"/>
                <a:cs typeface="Arial"/>
              </a:rPr>
              <a:t>3,</a:t>
            </a:r>
            <a:endParaRPr sz="1050">
              <a:latin typeface="Arial"/>
              <a:cs typeface="Arial"/>
            </a:endParaRPr>
          </a:p>
          <a:p>
            <a:pPr marL="158750" marR="2644140">
              <a:lnSpc>
                <a:spcPct val="101200"/>
              </a:lnSpc>
            </a:pPr>
            <a:r>
              <a:rPr sz="1050" spc="140" dirty="0">
                <a:latin typeface="Arial"/>
                <a:cs typeface="Arial"/>
              </a:rPr>
              <a:t>'annoline1': </a:t>
            </a:r>
            <a:r>
              <a:rPr sz="1050" spc="130" dirty="0">
                <a:latin typeface="Arial"/>
                <a:cs typeface="Arial"/>
              </a:rPr>
              <a:t>'Upper',  </a:t>
            </a:r>
            <a:r>
              <a:rPr sz="1050" spc="140" dirty="0">
                <a:latin typeface="Arial"/>
                <a:cs typeface="Arial"/>
              </a:rPr>
              <a:t>'annoline2':</a:t>
            </a:r>
            <a:r>
              <a:rPr sz="1050" spc="240" dirty="0">
                <a:latin typeface="Arial"/>
                <a:cs typeface="Arial"/>
              </a:rPr>
              <a:t> </a:t>
            </a:r>
            <a:r>
              <a:rPr sz="1050" spc="175" dirty="0">
                <a:latin typeface="Arial"/>
                <a:cs typeface="Arial"/>
              </a:rPr>
              <a:t>'East',</a:t>
            </a:r>
            <a:endParaRPr sz="1050">
              <a:latin typeface="Arial"/>
              <a:cs typeface="Arial"/>
            </a:endParaRPr>
          </a:p>
          <a:p>
            <a:pPr marL="158750">
              <a:lnSpc>
                <a:spcPct val="100000"/>
              </a:lnSpc>
              <a:spcBef>
                <a:spcPts val="15"/>
              </a:spcBef>
            </a:pPr>
            <a:r>
              <a:rPr sz="1050" spc="140" dirty="0">
                <a:latin typeface="Arial"/>
                <a:cs typeface="Arial"/>
              </a:rPr>
              <a:t>'annoline3':</a:t>
            </a:r>
            <a:r>
              <a:rPr sz="1050" spc="200" dirty="0">
                <a:latin typeface="Arial"/>
                <a:cs typeface="Arial"/>
              </a:rPr>
              <a:t> </a:t>
            </a:r>
            <a:r>
              <a:rPr sz="1050" spc="175" dirty="0">
                <a:latin typeface="Arial"/>
                <a:cs typeface="Arial"/>
              </a:rPr>
              <a:t>'Side',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5" dirty="0">
                <a:latin typeface="Arial"/>
                <a:cs typeface="Arial"/>
              </a:rPr>
              <a:t>[-73.96050763135,</a:t>
            </a:r>
            <a:endParaRPr sz="1050">
              <a:latin typeface="Arial"/>
              <a:cs typeface="Arial"/>
            </a:endParaRPr>
          </a:p>
          <a:p>
            <a:pPr marL="232410">
              <a:lnSpc>
                <a:spcPct val="100000"/>
              </a:lnSpc>
              <a:spcBef>
                <a:spcPts val="15"/>
              </a:spcBef>
            </a:pPr>
            <a:r>
              <a:rPr sz="1050" spc="20" dirty="0">
                <a:latin typeface="Arial"/>
                <a:cs typeface="Arial"/>
              </a:rPr>
              <a:t>40.775638573301805,</a:t>
            </a:r>
            <a:endParaRPr sz="1050">
              <a:latin typeface="Arial"/>
              <a:cs typeface="Arial"/>
            </a:endParaRPr>
          </a:p>
          <a:p>
            <a:pPr marL="232410">
              <a:lnSpc>
                <a:spcPct val="100000"/>
              </a:lnSpc>
              <a:spcBef>
                <a:spcPts val="15"/>
              </a:spcBef>
            </a:pPr>
            <a:r>
              <a:rPr sz="1050" spc="40" dirty="0">
                <a:latin typeface="Arial"/>
                <a:cs typeface="Arial"/>
              </a:rPr>
              <a:t>-73.96050763135,</a:t>
            </a:r>
            <a:endParaRPr sz="1050">
              <a:latin typeface="Arial"/>
              <a:cs typeface="Arial"/>
            </a:endParaRPr>
          </a:p>
          <a:p>
            <a:pPr marL="232410">
              <a:lnSpc>
                <a:spcPct val="100000"/>
              </a:lnSpc>
              <a:spcBef>
                <a:spcPts val="15"/>
              </a:spcBef>
            </a:pPr>
            <a:r>
              <a:rPr sz="1050" spc="50" dirty="0">
                <a:latin typeface="Arial"/>
                <a:cs typeface="Arial"/>
              </a:rPr>
              <a:t>40.775638573301805]}},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'nyu_2451_34572.109',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[-73.94711784471826,</a:t>
            </a:r>
            <a:r>
              <a:rPr sz="1050" spc="90" dirty="0">
                <a:latin typeface="Arial"/>
                <a:cs typeface="Arial"/>
              </a:rPr>
              <a:t> </a:t>
            </a:r>
            <a:r>
              <a:rPr sz="1050" spc="45" dirty="0">
                <a:latin typeface="Arial"/>
                <a:cs typeface="Arial"/>
              </a:rPr>
              <a:t>40.775929849884875]},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85" dirty="0">
                <a:latin typeface="Arial"/>
                <a:cs typeface="Arial"/>
              </a:rPr>
              <a:t>'Yorkville',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85" dirty="0">
                <a:latin typeface="Arial"/>
                <a:cs typeface="Arial"/>
              </a:rPr>
              <a:t>'Yorkville',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[-73.94711784471826,</a:t>
            </a:r>
            <a:endParaRPr sz="1050">
              <a:latin typeface="Arial"/>
              <a:cs typeface="Arial"/>
            </a:endParaRPr>
          </a:p>
          <a:p>
            <a:pPr marL="232410">
              <a:lnSpc>
                <a:spcPct val="100000"/>
              </a:lnSpc>
              <a:spcBef>
                <a:spcPts val="15"/>
              </a:spcBef>
            </a:pPr>
            <a:r>
              <a:rPr sz="1050" spc="20" dirty="0">
                <a:latin typeface="Arial"/>
                <a:cs typeface="Arial"/>
              </a:rPr>
              <a:t>40.775929849884875,</a:t>
            </a:r>
            <a:endParaRPr sz="1050">
              <a:latin typeface="Arial"/>
              <a:cs typeface="Arial"/>
            </a:endParaRPr>
          </a:p>
          <a:p>
            <a:pPr marL="232410">
              <a:lnSpc>
                <a:spcPct val="100000"/>
              </a:lnSpc>
              <a:spcBef>
                <a:spcPts val="15"/>
              </a:spcBef>
            </a:pPr>
            <a:r>
              <a:rPr sz="1050" spc="35" dirty="0">
                <a:latin typeface="Arial"/>
                <a:cs typeface="Arial"/>
              </a:rPr>
              <a:t>-73.94711784471826,</a:t>
            </a:r>
            <a:endParaRPr sz="1050">
              <a:latin typeface="Arial"/>
              <a:cs typeface="Arial"/>
            </a:endParaRPr>
          </a:p>
          <a:p>
            <a:pPr marL="232410">
              <a:lnSpc>
                <a:spcPct val="100000"/>
              </a:lnSpc>
              <a:spcBef>
                <a:spcPts val="15"/>
              </a:spcBef>
            </a:pPr>
            <a:r>
              <a:rPr sz="1050" spc="50" dirty="0">
                <a:latin typeface="Arial"/>
                <a:cs typeface="Arial"/>
              </a:rPr>
              <a:t>40.775929849884875]}},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[-73.9588596881376,</a:t>
            </a:r>
            <a:r>
              <a:rPr sz="1050" spc="85" dirty="0">
                <a:latin typeface="Arial"/>
                <a:cs typeface="Arial"/>
              </a:rPr>
              <a:t> </a:t>
            </a:r>
            <a:r>
              <a:rPr sz="1050" spc="45" dirty="0">
                <a:latin typeface="Arial"/>
                <a:cs typeface="Arial"/>
              </a:rPr>
              <a:t>40.76811265828733]},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'Lenox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130" dirty="0">
                <a:latin typeface="Arial"/>
                <a:cs typeface="Arial"/>
              </a:rPr>
              <a:t>'Lenox',  </a:t>
            </a:r>
            <a:r>
              <a:rPr sz="1050" spc="140" dirty="0">
                <a:latin typeface="Arial"/>
                <a:cs typeface="Arial"/>
              </a:rPr>
              <a:t>'annoline2': </a:t>
            </a:r>
            <a:r>
              <a:rPr sz="1050" spc="270" dirty="0">
                <a:latin typeface="Arial"/>
                <a:cs typeface="Arial"/>
              </a:rPr>
              <a:t>'Hill',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[-73.9588596881376,</a:t>
            </a:r>
            <a:endParaRPr sz="1050">
              <a:latin typeface="Arial"/>
              <a:cs typeface="Arial"/>
            </a:endParaRPr>
          </a:p>
          <a:p>
            <a:pPr marL="232410">
              <a:lnSpc>
                <a:spcPct val="100000"/>
              </a:lnSpc>
              <a:spcBef>
                <a:spcPts val="15"/>
              </a:spcBef>
            </a:pPr>
            <a:r>
              <a:rPr sz="1050" spc="25" dirty="0">
                <a:latin typeface="Arial"/>
                <a:cs typeface="Arial"/>
              </a:rPr>
              <a:t>40.76811265828733,</a:t>
            </a:r>
            <a:endParaRPr sz="1050">
              <a:latin typeface="Arial"/>
              <a:cs typeface="Arial"/>
            </a:endParaRPr>
          </a:p>
          <a:p>
            <a:pPr marL="232410">
              <a:lnSpc>
                <a:spcPct val="100000"/>
              </a:lnSpc>
              <a:spcBef>
                <a:spcPts val="15"/>
              </a:spcBef>
            </a:pPr>
            <a:r>
              <a:rPr sz="1050" spc="35" dirty="0">
                <a:latin typeface="Arial"/>
                <a:cs typeface="Arial"/>
              </a:rPr>
              <a:t>-73.9588596881376,</a:t>
            </a:r>
            <a:endParaRPr sz="1050">
              <a:latin typeface="Arial"/>
              <a:cs typeface="Arial"/>
            </a:endParaRPr>
          </a:p>
          <a:p>
            <a:pPr marL="232410">
              <a:lnSpc>
                <a:spcPct val="100000"/>
              </a:lnSpc>
              <a:spcBef>
                <a:spcPts val="15"/>
              </a:spcBef>
            </a:pPr>
            <a:r>
              <a:rPr sz="1050" spc="55" dirty="0">
                <a:latin typeface="Arial"/>
                <a:cs typeface="Arial"/>
              </a:rPr>
              <a:t>40.76811265828733]}},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[-73.94916769227953,</a:t>
            </a:r>
            <a:r>
              <a:rPr sz="1050" spc="25" dirty="0">
                <a:latin typeface="Arial"/>
                <a:cs typeface="Arial"/>
              </a:rPr>
              <a:t> </a:t>
            </a:r>
            <a:r>
              <a:rPr sz="1050" spc="45" dirty="0">
                <a:latin typeface="Arial"/>
                <a:cs typeface="Arial"/>
              </a:rPr>
              <a:t>40.76215960576283]},</a:t>
            </a:r>
            <a:endParaRPr sz="105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823954" y="9448696"/>
            <a:ext cx="1345565" cy="158750"/>
          </a:xfrm>
          <a:prstGeom prst="rect">
            <a:avLst/>
          </a:prstGeom>
        </p:spPr>
        <p:txBody>
          <a:bodyPr vert="horz" wrap="square" lIns="0" tIns="0" rIns="0" bIns="0" rtlCol="0">
            <a:spAutoFit/>
          </a:bodyPr>
          <a:lstStyle/>
          <a:p>
            <a:pPr marL="12700">
              <a:lnSpc>
                <a:spcPts val="1090"/>
              </a:lnSpc>
            </a:pPr>
            <a:r>
              <a:rPr sz="1050" spc="25" dirty="0">
                <a:latin typeface="Arial"/>
                <a:cs typeface="Arial"/>
              </a:rPr>
              <a:t>40.75910089146212,</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39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marR="1177925" indent="-73660">
              <a:lnSpc>
                <a:spcPct val="101200"/>
              </a:lnSpc>
              <a:spcBef>
                <a:spcPts val="455"/>
              </a:spcBef>
            </a:pPr>
            <a:r>
              <a:rPr sz="1050" spc="160" dirty="0">
                <a:latin typeface="Arial"/>
                <a:cs typeface="Arial"/>
              </a:rPr>
              <a:t>'properties': </a:t>
            </a:r>
            <a:r>
              <a:rPr sz="1050" spc="114" dirty="0">
                <a:latin typeface="Arial"/>
                <a:cs typeface="Arial"/>
              </a:rPr>
              <a:t>{'name': </a:t>
            </a:r>
            <a:r>
              <a:rPr sz="1050" spc="90" dirty="0">
                <a:latin typeface="Arial"/>
                <a:cs typeface="Arial"/>
              </a:rPr>
              <a:t>'Roosevelt </a:t>
            </a:r>
            <a:r>
              <a:rPr sz="1050" spc="165" dirty="0">
                <a:latin typeface="Arial"/>
                <a:cs typeface="Arial"/>
              </a:rPr>
              <a:t>Island',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1837689">
              <a:lnSpc>
                <a:spcPct val="101200"/>
              </a:lnSpc>
            </a:pPr>
            <a:r>
              <a:rPr sz="1050" spc="140" dirty="0">
                <a:latin typeface="Arial"/>
                <a:cs typeface="Arial"/>
              </a:rPr>
              <a:t>'annoline1': </a:t>
            </a:r>
            <a:r>
              <a:rPr sz="1050" spc="90" dirty="0">
                <a:latin typeface="Arial"/>
                <a:cs typeface="Arial"/>
              </a:rPr>
              <a:t>'Roosevelt </a:t>
            </a:r>
            <a:r>
              <a:rPr sz="1050" spc="165" dirty="0">
                <a:latin typeface="Arial"/>
                <a:cs typeface="Arial"/>
              </a:rPr>
              <a:t>Island',  </a:t>
            </a:r>
            <a:r>
              <a:rPr sz="1050" spc="140" dirty="0">
                <a:latin typeface="Arial"/>
                <a:cs typeface="Arial"/>
              </a:rPr>
              <a:t>'annoline2':</a:t>
            </a:r>
            <a:r>
              <a:rPr sz="1050" spc="27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50" dirty="0">
                <a:latin typeface="Arial"/>
                <a:cs typeface="Arial"/>
              </a:rPr>
              <a:t> </a:t>
            </a:r>
            <a:r>
              <a:rPr sz="1050" spc="90" dirty="0">
                <a:latin typeface="Arial"/>
                <a:cs typeface="Arial"/>
              </a:rPr>
              <a:t>56,</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[-73.94916769227953,</a:t>
            </a:r>
            <a:endParaRPr sz="1050">
              <a:latin typeface="Arial"/>
              <a:cs typeface="Arial"/>
            </a:endParaRPr>
          </a:p>
          <a:p>
            <a:pPr marL="232410">
              <a:lnSpc>
                <a:spcPct val="100000"/>
              </a:lnSpc>
              <a:spcBef>
                <a:spcPts val="15"/>
              </a:spcBef>
            </a:pPr>
            <a:r>
              <a:rPr sz="1050" spc="25" dirty="0">
                <a:latin typeface="Arial"/>
                <a:cs typeface="Arial"/>
              </a:rPr>
              <a:t>40.76215960576283,</a:t>
            </a:r>
            <a:endParaRPr sz="1050">
              <a:latin typeface="Arial"/>
              <a:cs typeface="Arial"/>
            </a:endParaRPr>
          </a:p>
          <a:p>
            <a:pPr marL="232410">
              <a:lnSpc>
                <a:spcPct val="100000"/>
              </a:lnSpc>
              <a:spcBef>
                <a:spcPts val="15"/>
              </a:spcBef>
            </a:pPr>
            <a:r>
              <a:rPr sz="1050" spc="35" dirty="0">
                <a:latin typeface="Arial"/>
                <a:cs typeface="Arial"/>
              </a:rPr>
              <a:t>-73.94916769227953,</a:t>
            </a:r>
            <a:endParaRPr sz="1050">
              <a:latin typeface="Arial"/>
              <a:cs typeface="Arial"/>
            </a:endParaRPr>
          </a:p>
          <a:p>
            <a:pPr marL="232410">
              <a:lnSpc>
                <a:spcPct val="100000"/>
              </a:lnSpc>
              <a:spcBef>
                <a:spcPts val="15"/>
              </a:spcBef>
            </a:pPr>
            <a:r>
              <a:rPr sz="1050" spc="55" dirty="0">
                <a:latin typeface="Arial"/>
                <a:cs typeface="Arial"/>
              </a:rPr>
              <a:t>40.76215960576283]}},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[-73.97705923630603,</a:t>
            </a:r>
            <a:r>
              <a:rPr sz="1050" spc="90" dirty="0">
                <a:latin typeface="Arial"/>
                <a:cs typeface="Arial"/>
              </a:rPr>
              <a:t> </a:t>
            </a:r>
            <a:r>
              <a:rPr sz="1050" spc="45" dirty="0">
                <a:latin typeface="Arial"/>
                <a:cs typeface="Arial"/>
              </a:rPr>
              <a:t>40.787657998534854]},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'Upper </a:t>
            </a:r>
            <a:r>
              <a:rPr sz="1050" spc="-25" dirty="0">
                <a:latin typeface="Arial"/>
                <a:cs typeface="Arial"/>
              </a:rPr>
              <a:t>West </a:t>
            </a:r>
            <a:r>
              <a:rPr sz="1050" spc="145" dirty="0">
                <a:latin typeface="Arial"/>
                <a:cs typeface="Arial"/>
              </a:rPr>
              <a:t>Side',  'stacked':</a:t>
            </a:r>
            <a:r>
              <a:rPr sz="1050" spc="275" dirty="0">
                <a:latin typeface="Arial"/>
                <a:cs typeface="Arial"/>
              </a:rPr>
              <a:t> </a:t>
            </a:r>
            <a:r>
              <a:rPr sz="1050" spc="135" dirty="0">
                <a:latin typeface="Arial"/>
                <a:cs typeface="Arial"/>
              </a:rPr>
              <a:t>3,</a:t>
            </a:r>
            <a:endParaRPr sz="1050">
              <a:latin typeface="Arial"/>
              <a:cs typeface="Arial"/>
            </a:endParaRPr>
          </a:p>
          <a:p>
            <a:pPr marL="158750" marR="2644140">
              <a:lnSpc>
                <a:spcPct val="101200"/>
              </a:lnSpc>
            </a:pPr>
            <a:r>
              <a:rPr sz="1050" spc="140" dirty="0">
                <a:latin typeface="Arial"/>
                <a:cs typeface="Arial"/>
              </a:rPr>
              <a:t>'annoline1': </a:t>
            </a:r>
            <a:r>
              <a:rPr sz="1050" spc="130" dirty="0">
                <a:latin typeface="Arial"/>
                <a:cs typeface="Arial"/>
              </a:rPr>
              <a:t>'Upper',  </a:t>
            </a:r>
            <a:r>
              <a:rPr sz="1050" spc="140" dirty="0">
                <a:latin typeface="Arial"/>
                <a:cs typeface="Arial"/>
              </a:rPr>
              <a:t>'annoline2':</a:t>
            </a:r>
            <a:r>
              <a:rPr sz="1050" spc="235" dirty="0">
                <a:latin typeface="Arial"/>
                <a:cs typeface="Arial"/>
              </a:rPr>
              <a:t> </a:t>
            </a:r>
            <a:r>
              <a:rPr sz="1050" spc="135" dirty="0">
                <a:latin typeface="Arial"/>
                <a:cs typeface="Arial"/>
              </a:rPr>
              <a:t>'West',</a:t>
            </a:r>
            <a:endParaRPr sz="1050">
              <a:latin typeface="Arial"/>
              <a:cs typeface="Arial"/>
            </a:endParaRPr>
          </a:p>
          <a:p>
            <a:pPr marL="158750">
              <a:lnSpc>
                <a:spcPct val="100000"/>
              </a:lnSpc>
              <a:spcBef>
                <a:spcPts val="15"/>
              </a:spcBef>
            </a:pPr>
            <a:r>
              <a:rPr sz="1050" spc="140" dirty="0">
                <a:latin typeface="Arial"/>
                <a:cs typeface="Arial"/>
              </a:rPr>
              <a:t>'annoline3':</a:t>
            </a:r>
            <a:r>
              <a:rPr sz="1050" spc="200" dirty="0">
                <a:latin typeface="Arial"/>
                <a:cs typeface="Arial"/>
              </a:rPr>
              <a:t> </a:t>
            </a:r>
            <a:r>
              <a:rPr sz="1050" spc="175" dirty="0">
                <a:latin typeface="Arial"/>
                <a:cs typeface="Arial"/>
              </a:rPr>
              <a:t>'Side',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[-73.97705923630603,</a:t>
            </a:r>
            <a:endParaRPr sz="1050">
              <a:latin typeface="Arial"/>
              <a:cs typeface="Arial"/>
            </a:endParaRPr>
          </a:p>
          <a:p>
            <a:pPr marL="232410">
              <a:lnSpc>
                <a:spcPct val="100000"/>
              </a:lnSpc>
              <a:spcBef>
                <a:spcPts val="15"/>
              </a:spcBef>
            </a:pPr>
            <a:r>
              <a:rPr sz="1050" spc="20" dirty="0">
                <a:latin typeface="Arial"/>
                <a:cs typeface="Arial"/>
              </a:rPr>
              <a:t>40.787657998534854,</a:t>
            </a:r>
            <a:endParaRPr sz="1050">
              <a:latin typeface="Arial"/>
              <a:cs typeface="Arial"/>
            </a:endParaRPr>
          </a:p>
          <a:p>
            <a:pPr marL="232410">
              <a:lnSpc>
                <a:spcPct val="100000"/>
              </a:lnSpc>
              <a:spcBef>
                <a:spcPts val="15"/>
              </a:spcBef>
            </a:pPr>
            <a:r>
              <a:rPr sz="1050" spc="35" dirty="0">
                <a:latin typeface="Arial"/>
                <a:cs typeface="Arial"/>
              </a:rPr>
              <a:t>-73.97705923630603,</a:t>
            </a:r>
            <a:endParaRPr sz="1050">
              <a:latin typeface="Arial"/>
              <a:cs typeface="Arial"/>
            </a:endParaRPr>
          </a:p>
          <a:p>
            <a:pPr marL="232410">
              <a:lnSpc>
                <a:spcPct val="100000"/>
              </a:lnSpc>
              <a:spcBef>
                <a:spcPts val="15"/>
              </a:spcBef>
            </a:pPr>
            <a:r>
              <a:rPr sz="1050" spc="50" dirty="0">
                <a:latin typeface="Arial"/>
                <a:cs typeface="Arial"/>
              </a:rPr>
              <a:t>40.787657998534854]}},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[-73.98533777001262,</a:t>
            </a:r>
            <a:r>
              <a:rPr sz="1050" spc="25" dirty="0">
                <a:latin typeface="Arial"/>
                <a:cs typeface="Arial"/>
              </a:rPr>
              <a:t> </a:t>
            </a:r>
            <a:r>
              <a:rPr sz="1050" spc="45" dirty="0">
                <a:latin typeface="Arial"/>
                <a:cs typeface="Arial"/>
              </a:rPr>
              <a:t>40.77352888942166]},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'Lincoln </a:t>
            </a:r>
            <a:r>
              <a:rPr sz="1050" spc="90" dirty="0">
                <a:latin typeface="Arial"/>
                <a:cs typeface="Arial"/>
              </a:rPr>
              <a:t>Square',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75" dirty="0">
                <a:latin typeface="Arial"/>
                <a:cs typeface="Arial"/>
              </a:rPr>
              <a:t>'Lincoln',  </a:t>
            </a:r>
            <a:r>
              <a:rPr sz="1050" spc="140" dirty="0">
                <a:latin typeface="Arial"/>
                <a:cs typeface="Arial"/>
              </a:rPr>
              <a:t>'annoline2': </a:t>
            </a:r>
            <a:r>
              <a:rPr sz="1050" spc="120" dirty="0">
                <a:latin typeface="Arial"/>
                <a:cs typeface="Arial"/>
              </a:rPr>
              <a:t>'Square',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[-73.98533777001262,</a:t>
            </a:r>
            <a:endParaRPr sz="1050">
              <a:latin typeface="Arial"/>
              <a:cs typeface="Arial"/>
            </a:endParaRPr>
          </a:p>
          <a:p>
            <a:pPr marL="232410">
              <a:lnSpc>
                <a:spcPct val="100000"/>
              </a:lnSpc>
              <a:spcBef>
                <a:spcPts val="15"/>
              </a:spcBef>
            </a:pPr>
            <a:r>
              <a:rPr sz="1050" spc="25" dirty="0">
                <a:latin typeface="Arial"/>
                <a:cs typeface="Arial"/>
              </a:rPr>
              <a:t>40.77352888942166,</a:t>
            </a:r>
            <a:endParaRPr sz="1050">
              <a:latin typeface="Arial"/>
              <a:cs typeface="Arial"/>
            </a:endParaRPr>
          </a:p>
          <a:p>
            <a:pPr marL="232410">
              <a:lnSpc>
                <a:spcPct val="100000"/>
              </a:lnSpc>
              <a:spcBef>
                <a:spcPts val="15"/>
              </a:spcBef>
            </a:pPr>
            <a:r>
              <a:rPr sz="1050" spc="35" dirty="0">
                <a:latin typeface="Arial"/>
                <a:cs typeface="Arial"/>
              </a:rPr>
              <a:t>-73.98533777001262,</a:t>
            </a:r>
            <a:endParaRPr sz="1050">
              <a:latin typeface="Arial"/>
              <a:cs typeface="Arial"/>
            </a:endParaRPr>
          </a:p>
          <a:p>
            <a:pPr marL="232410">
              <a:lnSpc>
                <a:spcPct val="100000"/>
              </a:lnSpc>
              <a:spcBef>
                <a:spcPts val="15"/>
              </a:spcBef>
            </a:pPr>
            <a:r>
              <a:rPr sz="1050" spc="55" dirty="0">
                <a:latin typeface="Arial"/>
                <a:cs typeface="Arial"/>
              </a:rPr>
              <a:t>40.77352888942166]}},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[-73.99611936309479,</a:t>
            </a:r>
            <a:r>
              <a:rPr sz="1050" spc="25" dirty="0">
                <a:latin typeface="Arial"/>
                <a:cs typeface="Arial"/>
              </a:rPr>
              <a:t> </a:t>
            </a:r>
            <a:r>
              <a:rPr sz="1050" spc="45" dirty="0">
                <a:latin typeface="Arial"/>
                <a:cs typeface="Arial"/>
              </a:rPr>
              <a:t>40.75910089146212]},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80" dirty="0">
                <a:latin typeface="Arial"/>
                <a:cs typeface="Arial"/>
              </a:rPr>
              <a:t>'Clinton',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80" dirty="0">
                <a:latin typeface="Arial"/>
                <a:cs typeface="Arial"/>
              </a:rPr>
              <a:t>'Clinton',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[-73.99611936309479,</a:t>
            </a:r>
            <a:endParaRPr sz="105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69889"/>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[10]:</a:t>
            </a:r>
            <a:endParaRPr sz="1050">
              <a:latin typeface="Arial"/>
              <a:cs typeface="Arial"/>
            </a:endParaRPr>
          </a:p>
        </p:txBody>
      </p:sp>
      <p:grpSp>
        <p:nvGrpSpPr>
          <p:cNvPr id="5" name="object 5"/>
          <p:cNvGrpSpPr/>
          <p:nvPr/>
        </p:nvGrpSpPr>
        <p:grpSpPr>
          <a:xfrm>
            <a:off x="1416049" y="425439"/>
            <a:ext cx="5867400" cy="4924425"/>
            <a:chOff x="1416049" y="425439"/>
            <a:chExt cx="5867400" cy="4924425"/>
          </a:xfrm>
        </p:grpSpPr>
        <p:sp>
          <p:nvSpPr>
            <p:cNvPr id="6" name="object 6"/>
            <p:cNvSpPr/>
            <p:nvPr/>
          </p:nvSpPr>
          <p:spPr>
            <a:xfrm>
              <a:off x="1420811" y="430202"/>
              <a:ext cx="5857875" cy="4914900"/>
            </a:xfrm>
            <a:custGeom>
              <a:avLst/>
              <a:gdLst/>
              <a:ahLst/>
              <a:cxnLst/>
              <a:rect l="l" t="t" r="r" b="b"/>
              <a:pathLst>
                <a:path w="5857875" h="4914900">
                  <a:moveTo>
                    <a:pt x="0" y="4900612"/>
                  </a:moveTo>
                  <a:lnTo>
                    <a:pt x="0" y="14287"/>
                  </a:lnTo>
                  <a:lnTo>
                    <a:pt x="0" y="12382"/>
                  </a:lnTo>
                  <a:lnTo>
                    <a:pt x="361" y="10572"/>
                  </a:lnTo>
                  <a:lnTo>
                    <a:pt x="1085" y="8858"/>
                  </a:lnTo>
                  <a:lnTo>
                    <a:pt x="1809" y="7048"/>
                  </a:lnTo>
                  <a:lnTo>
                    <a:pt x="2847" y="5524"/>
                  </a:lnTo>
                  <a:lnTo>
                    <a:pt x="12392" y="0"/>
                  </a:lnTo>
                  <a:lnTo>
                    <a:pt x="14287" y="0"/>
                  </a:lnTo>
                  <a:lnTo>
                    <a:pt x="5843587" y="0"/>
                  </a:lnTo>
                  <a:lnTo>
                    <a:pt x="5845482" y="0"/>
                  </a:lnTo>
                  <a:lnTo>
                    <a:pt x="5847302" y="380"/>
                  </a:lnTo>
                  <a:lnTo>
                    <a:pt x="5856789" y="8858"/>
                  </a:lnTo>
                  <a:lnTo>
                    <a:pt x="5857513" y="10572"/>
                  </a:lnTo>
                  <a:lnTo>
                    <a:pt x="5857875" y="12382"/>
                  </a:lnTo>
                  <a:lnTo>
                    <a:pt x="5857875" y="14287"/>
                  </a:lnTo>
                  <a:lnTo>
                    <a:pt x="5857875" y="4900612"/>
                  </a:lnTo>
                  <a:lnTo>
                    <a:pt x="5857875" y="4902517"/>
                  </a:lnTo>
                  <a:lnTo>
                    <a:pt x="5857513" y="4904327"/>
                  </a:lnTo>
                  <a:lnTo>
                    <a:pt x="5856789" y="4906041"/>
                  </a:lnTo>
                  <a:lnTo>
                    <a:pt x="5856065" y="4907851"/>
                  </a:lnTo>
                  <a:lnTo>
                    <a:pt x="5845482" y="4914900"/>
                  </a:lnTo>
                  <a:lnTo>
                    <a:pt x="5843587" y="4914900"/>
                  </a:lnTo>
                  <a:lnTo>
                    <a:pt x="14287" y="4914900"/>
                  </a:lnTo>
                  <a:lnTo>
                    <a:pt x="12392" y="4914900"/>
                  </a:lnTo>
                  <a:lnTo>
                    <a:pt x="10572" y="4914519"/>
                  </a:lnTo>
                  <a:lnTo>
                    <a:pt x="1085" y="4906041"/>
                  </a:lnTo>
                  <a:lnTo>
                    <a:pt x="361" y="4904327"/>
                  </a:lnTo>
                  <a:lnTo>
                    <a:pt x="0" y="4902517"/>
                  </a:lnTo>
                  <a:lnTo>
                    <a:pt x="0" y="4900612"/>
                  </a:lnTo>
                  <a:close/>
                </a:path>
              </a:pathLst>
            </a:custGeom>
            <a:ln w="9525">
              <a:solidFill>
                <a:srgbClr val="CFCFCF"/>
              </a:solidFill>
            </a:ln>
          </p:spPr>
          <p:txBody>
            <a:bodyPr wrap="square" lIns="0" tIns="0" rIns="0" bIns="0" rtlCol="0"/>
            <a:lstStyle/>
            <a:p>
              <a:endParaRPr/>
            </a:p>
          </p:txBody>
        </p:sp>
        <p:sp>
          <p:nvSpPr>
            <p:cNvPr id="7" name="object 7"/>
            <p:cNvSpPr/>
            <p:nvPr/>
          </p:nvSpPr>
          <p:spPr>
            <a:xfrm>
              <a:off x="1925636" y="4535477"/>
              <a:ext cx="85725" cy="171450"/>
            </a:xfrm>
            <a:custGeom>
              <a:avLst/>
              <a:gdLst/>
              <a:ahLst/>
              <a:cxnLst/>
              <a:rect l="l" t="t" r="r" b="b"/>
              <a:pathLst>
                <a:path w="85725" h="171450">
                  <a:moveTo>
                    <a:pt x="0" y="0"/>
                  </a:moveTo>
                  <a:lnTo>
                    <a:pt x="85725" y="0"/>
                  </a:lnTo>
                  <a:lnTo>
                    <a:pt x="85725" y="171450"/>
                  </a:lnTo>
                  <a:lnTo>
                    <a:pt x="0" y="171450"/>
                  </a:lnTo>
                  <a:lnTo>
                    <a:pt x="0" y="0"/>
                  </a:lnTo>
                </a:path>
              </a:pathLst>
            </a:custGeom>
            <a:ln w="9525">
              <a:solidFill>
                <a:srgbClr val="FF0000"/>
              </a:solidFill>
            </a:ln>
          </p:spPr>
          <p:txBody>
            <a:bodyPr wrap="square" lIns="0" tIns="0" rIns="0" bIns="0" rtlCol="0"/>
            <a:lstStyle/>
            <a:p>
              <a:endParaRPr/>
            </a:p>
          </p:txBody>
        </p:sp>
      </p:grpSp>
      <p:sp>
        <p:nvSpPr>
          <p:cNvPr id="8" name="object 8"/>
          <p:cNvSpPr txBox="1"/>
          <p:nvPr/>
        </p:nvSpPr>
        <p:spPr>
          <a:xfrm>
            <a:off x="1431769" y="469889"/>
            <a:ext cx="5836285" cy="4719320"/>
          </a:xfrm>
          <a:prstGeom prst="rect">
            <a:avLst/>
          </a:prstGeom>
        </p:spPr>
        <p:txBody>
          <a:bodyPr vert="horz" wrap="square" lIns="0" tIns="12700" rIns="0" bIns="0" rtlCol="0">
            <a:spAutoFit/>
          </a:bodyPr>
          <a:lstStyle/>
          <a:p>
            <a:pPr marL="47625">
              <a:lnSpc>
                <a:spcPct val="100000"/>
              </a:lnSpc>
              <a:spcBef>
                <a:spcPts val="100"/>
              </a:spcBef>
            </a:pPr>
            <a:r>
              <a:rPr sz="1050" b="1" spc="30" dirty="0">
                <a:solidFill>
                  <a:srgbClr val="008000"/>
                </a:solidFill>
                <a:latin typeface="Arial"/>
                <a:cs typeface="Arial"/>
              </a:rPr>
              <a:t>import </a:t>
            </a:r>
            <a:r>
              <a:rPr sz="1050" b="1" spc="-114" dirty="0">
                <a:solidFill>
                  <a:srgbClr val="0000FF"/>
                </a:solidFill>
                <a:latin typeface="Arial"/>
                <a:cs typeface="Arial"/>
              </a:rPr>
              <a:t>numpy </a:t>
            </a:r>
            <a:r>
              <a:rPr sz="1050" b="1" spc="-10" dirty="0">
                <a:solidFill>
                  <a:srgbClr val="008000"/>
                </a:solidFill>
                <a:latin typeface="Arial"/>
                <a:cs typeface="Arial"/>
              </a:rPr>
              <a:t>as </a:t>
            </a:r>
            <a:r>
              <a:rPr sz="1050" b="1" spc="-65" dirty="0">
                <a:solidFill>
                  <a:srgbClr val="0000FF"/>
                </a:solidFill>
                <a:latin typeface="Arial"/>
                <a:cs typeface="Arial"/>
              </a:rPr>
              <a:t>np </a:t>
            </a:r>
            <a:r>
              <a:rPr sz="1050" i="1" spc="-10" dirty="0">
                <a:solidFill>
                  <a:srgbClr val="408080"/>
                </a:solidFill>
                <a:latin typeface="Arial"/>
                <a:cs typeface="Arial"/>
              </a:rPr>
              <a:t># </a:t>
            </a:r>
            <a:r>
              <a:rPr sz="1050" i="1" spc="165" dirty="0">
                <a:solidFill>
                  <a:srgbClr val="408080"/>
                </a:solidFill>
                <a:latin typeface="Arial"/>
                <a:cs typeface="Arial"/>
              </a:rPr>
              <a:t>library </a:t>
            </a:r>
            <a:r>
              <a:rPr sz="1050" i="1" spc="135" dirty="0">
                <a:solidFill>
                  <a:srgbClr val="408080"/>
                </a:solidFill>
                <a:latin typeface="Arial"/>
                <a:cs typeface="Arial"/>
              </a:rPr>
              <a:t>to </a:t>
            </a:r>
            <a:r>
              <a:rPr sz="1050" i="1" spc="50" dirty="0">
                <a:solidFill>
                  <a:srgbClr val="408080"/>
                </a:solidFill>
                <a:latin typeface="Arial"/>
                <a:cs typeface="Arial"/>
              </a:rPr>
              <a:t>handle </a:t>
            </a:r>
            <a:r>
              <a:rPr sz="1050" i="1" spc="65" dirty="0">
                <a:solidFill>
                  <a:srgbClr val="408080"/>
                </a:solidFill>
                <a:latin typeface="Arial"/>
                <a:cs typeface="Arial"/>
              </a:rPr>
              <a:t>data </a:t>
            </a:r>
            <a:r>
              <a:rPr sz="1050" i="1" spc="165" dirty="0">
                <a:solidFill>
                  <a:srgbClr val="408080"/>
                </a:solidFill>
                <a:latin typeface="Arial"/>
                <a:cs typeface="Arial"/>
              </a:rPr>
              <a:t>in </a:t>
            </a:r>
            <a:r>
              <a:rPr sz="1050" i="1" spc="-10" dirty="0">
                <a:solidFill>
                  <a:srgbClr val="408080"/>
                </a:solidFill>
                <a:latin typeface="Arial"/>
                <a:cs typeface="Arial"/>
              </a:rPr>
              <a:t>a </a:t>
            </a:r>
            <a:r>
              <a:rPr sz="1050" i="1" spc="95" dirty="0">
                <a:solidFill>
                  <a:srgbClr val="408080"/>
                </a:solidFill>
                <a:latin typeface="Arial"/>
                <a:cs typeface="Arial"/>
              </a:rPr>
              <a:t>vectorized</a:t>
            </a:r>
            <a:r>
              <a:rPr sz="1050" i="1" spc="-85" dirty="0">
                <a:solidFill>
                  <a:srgbClr val="408080"/>
                </a:solidFill>
                <a:latin typeface="Arial"/>
                <a:cs typeface="Arial"/>
              </a:rPr>
              <a:t> </a:t>
            </a:r>
            <a:r>
              <a:rPr sz="1050" i="1" spc="-20" dirty="0">
                <a:solidFill>
                  <a:srgbClr val="408080"/>
                </a:solidFill>
                <a:latin typeface="Arial"/>
                <a:cs typeface="Arial"/>
              </a:rPr>
              <a:t>manner</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b="1" spc="30" dirty="0">
                <a:solidFill>
                  <a:srgbClr val="008000"/>
                </a:solidFill>
                <a:latin typeface="Arial"/>
                <a:cs typeface="Arial"/>
              </a:rPr>
              <a:t>import </a:t>
            </a:r>
            <a:r>
              <a:rPr sz="1050" b="1" spc="-40" dirty="0">
                <a:solidFill>
                  <a:srgbClr val="0000FF"/>
                </a:solidFill>
                <a:latin typeface="Arial"/>
                <a:cs typeface="Arial"/>
              </a:rPr>
              <a:t>pandas </a:t>
            </a:r>
            <a:r>
              <a:rPr sz="1050" b="1" spc="-10" dirty="0">
                <a:solidFill>
                  <a:srgbClr val="008000"/>
                </a:solidFill>
                <a:latin typeface="Arial"/>
                <a:cs typeface="Arial"/>
              </a:rPr>
              <a:t>as </a:t>
            </a:r>
            <a:r>
              <a:rPr sz="1050" b="1" spc="-65" dirty="0">
                <a:solidFill>
                  <a:srgbClr val="0000FF"/>
                </a:solidFill>
                <a:latin typeface="Arial"/>
                <a:cs typeface="Arial"/>
              </a:rPr>
              <a:t>pd </a:t>
            </a:r>
            <a:r>
              <a:rPr sz="1050" i="1" spc="-10" dirty="0">
                <a:solidFill>
                  <a:srgbClr val="408080"/>
                </a:solidFill>
                <a:latin typeface="Arial"/>
                <a:cs typeface="Arial"/>
              </a:rPr>
              <a:t># </a:t>
            </a:r>
            <a:r>
              <a:rPr sz="1050" i="1" spc="165" dirty="0">
                <a:solidFill>
                  <a:srgbClr val="408080"/>
                </a:solidFill>
                <a:latin typeface="Arial"/>
                <a:cs typeface="Arial"/>
              </a:rPr>
              <a:t>library for </a:t>
            </a:r>
            <a:r>
              <a:rPr sz="1050" i="1" spc="65" dirty="0">
                <a:solidFill>
                  <a:srgbClr val="408080"/>
                </a:solidFill>
                <a:latin typeface="Arial"/>
                <a:cs typeface="Arial"/>
              </a:rPr>
              <a:t>data</a:t>
            </a:r>
            <a:r>
              <a:rPr sz="1050" i="1" spc="75" dirty="0">
                <a:solidFill>
                  <a:srgbClr val="408080"/>
                </a:solidFill>
                <a:latin typeface="Arial"/>
                <a:cs typeface="Arial"/>
              </a:rPr>
              <a:t> </a:t>
            </a:r>
            <a:r>
              <a:rPr sz="1050" i="1" spc="95" dirty="0">
                <a:solidFill>
                  <a:srgbClr val="408080"/>
                </a:solidFill>
                <a:latin typeface="Arial"/>
                <a:cs typeface="Arial"/>
              </a:rPr>
              <a:t>analsysis</a:t>
            </a:r>
            <a:endParaRPr sz="1050">
              <a:latin typeface="Arial"/>
              <a:cs typeface="Arial"/>
            </a:endParaRPr>
          </a:p>
          <a:p>
            <a:pPr marL="47625" marR="2701290">
              <a:lnSpc>
                <a:spcPct val="101200"/>
              </a:lnSpc>
            </a:pPr>
            <a:r>
              <a:rPr sz="1050" spc="90" dirty="0">
                <a:solidFill>
                  <a:srgbClr val="333333"/>
                </a:solidFill>
                <a:latin typeface="Arial"/>
                <a:cs typeface="Arial"/>
              </a:rPr>
              <a:t>pd</a:t>
            </a:r>
            <a:r>
              <a:rPr sz="1050" spc="90" dirty="0">
                <a:solidFill>
                  <a:srgbClr val="666666"/>
                </a:solidFill>
                <a:latin typeface="Arial"/>
                <a:cs typeface="Arial"/>
              </a:rPr>
              <a:t>.</a:t>
            </a:r>
            <a:r>
              <a:rPr sz="1050" spc="90" dirty="0">
                <a:solidFill>
                  <a:srgbClr val="333333"/>
                </a:solidFill>
                <a:latin typeface="Arial"/>
                <a:cs typeface="Arial"/>
              </a:rPr>
              <a:t>set_option(</a:t>
            </a:r>
            <a:r>
              <a:rPr sz="1050" spc="90" dirty="0">
                <a:solidFill>
                  <a:srgbClr val="B92020"/>
                </a:solidFill>
                <a:latin typeface="Arial"/>
                <a:cs typeface="Arial"/>
              </a:rPr>
              <a:t>'display.max_columns'</a:t>
            </a:r>
            <a:r>
              <a:rPr sz="1050" spc="90" dirty="0">
                <a:solidFill>
                  <a:srgbClr val="333333"/>
                </a:solidFill>
                <a:latin typeface="Arial"/>
                <a:cs typeface="Arial"/>
              </a:rPr>
              <a:t>, </a:t>
            </a:r>
            <a:r>
              <a:rPr sz="1050" b="1" spc="-20" dirty="0">
                <a:solidFill>
                  <a:srgbClr val="008000"/>
                </a:solidFill>
                <a:latin typeface="Arial"/>
                <a:cs typeface="Arial"/>
              </a:rPr>
              <a:t>None</a:t>
            </a:r>
            <a:r>
              <a:rPr sz="1050" spc="-20" dirty="0">
                <a:solidFill>
                  <a:srgbClr val="333333"/>
                </a:solidFill>
                <a:latin typeface="Arial"/>
                <a:cs typeface="Arial"/>
              </a:rPr>
              <a:t>)  </a:t>
            </a:r>
            <a:r>
              <a:rPr sz="1050" spc="100" dirty="0">
                <a:solidFill>
                  <a:srgbClr val="333333"/>
                </a:solidFill>
                <a:latin typeface="Arial"/>
                <a:cs typeface="Arial"/>
              </a:rPr>
              <a:t>pd</a:t>
            </a:r>
            <a:r>
              <a:rPr sz="1050" spc="100" dirty="0">
                <a:solidFill>
                  <a:srgbClr val="666666"/>
                </a:solidFill>
                <a:latin typeface="Arial"/>
                <a:cs typeface="Arial"/>
              </a:rPr>
              <a:t>.</a:t>
            </a:r>
            <a:r>
              <a:rPr sz="1050" spc="100" dirty="0">
                <a:solidFill>
                  <a:srgbClr val="333333"/>
                </a:solidFill>
                <a:latin typeface="Arial"/>
                <a:cs typeface="Arial"/>
              </a:rPr>
              <a:t>set_option(</a:t>
            </a:r>
            <a:r>
              <a:rPr sz="1050" spc="100" dirty="0">
                <a:solidFill>
                  <a:srgbClr val="B92020"/>
                </a:solidFill>
                <a:latin typeface="Arial"/>
                <a:cs typeface="Arial"/>
              </a:rPr>
              <a:t>'display.max_rows'</a:t>
            </a:r>
            <a:r>
              <a:rPr sz="1050" spc="100" dirty="0">
                <a:solidFill>
                  <a:srgbClr val="333333"/>
                </a:solidFill>
                <a:latin typeface="Arial"/>
                <a:cs typeface="Arial"/>
              </a:rPr>
              <a:t>,</a:t>
            </a:r>
            <a:r>
              <a:rPr sz="1050" spc="265" dirty="0">
                <a:solidFill>
                  <a:srgbClr val="333333"/>
                </a:solidFill>
                <a:latin typeface="Arial"/>
                <a:cs typeface="Arial"/>
              </a:rPr>
              <a:t> </a:t>
            </a:r>
            <a:r>
              <a:rPr sz="1050" b="1" spc="-20" dirty="0">
                <a:solidFill>
                  <a:srgbClr val="008000"/>
                </a:solidFill>
                <a:latin typeface="Arial"/>
                <a:cs typeface="Arial"/>
              </a:rPr>
              <a:t>None</a:t>
            </a:r>
            <a:r>
              <a:rPr sz="1050" spc="-2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b="1" spc="30" dirty="0">
                <a:solidFill>
                  <a:srgbClr val="008000"/>
                </a:solidFill>
                <a:latin typeface="Arial"/>
                <a:cs typeface="Arial"/>
              </a:rPr>
              <a:t>import </a:t>
            </a:r>
            <a:r>
              <a:rPr sz="1050" b="1" spc="35" dirty="0">
                <a:solidFill>
                  <a:srgbClr val="0000FF"/>
                </a:solidFill>
                <a:latin typeface="Arial"/>
                <a:cs typeface="Arial"/>
              </a:rPr>
              <a:t>json </a:t>
            </a:r>
            <a:r>
              <a:rPr sz="1050" i="1" spc="-10" dirty="0">
                <a:solidFill>
                  <a:srgbClr val="408080"/>
                </a:solidFill>
                <a:latin typeface="Arial"/>
                <a:cs typeface="Arial"/>
              </a:rPr>
              <a:t># </a:t>
            </a:r>
            <a:r>
              <a:rPr sz="1050" i="1" spc="165" dirty="0">
                <a:solidFill>
                  <a:srgbClr val="408080"/>
                </a:solidFill>
                <a:latin typeface="Arial"/>
                <a:cs typeface="Arial"/>
              </a:rPr>
              <a:t>library </a:t>
            </a:r>
            <a:r>
              <a:rPr sz="1050" i="1" spc="135" dirty="0">
                <a:solidFill>
                  <a:srgbClr val="408080"/>
                </a:solidFill>
                <a:latin typeface="Arial"/>
                <a:cs typeface="Arial"/>
              </a:rPr>
              <a:t>to </a:t>
            </a:r>
            <a:r>
              <a:rPr sz="1050" i="1" spc="50" dirty="0">
                <a:solidFill>
                  <a:srgbClr val="408080"/>
                </a:solidFill>
                <a:latin typeface="Arial"/>
                <a:cs typeface="Arial"/>
              </a:rPr>
              <a:t>handle </a:t>
            </a:r>
            <a:r>
              <a:rPr sz="1050" i="1" spc="-125" dirty="0">
                <a:solidFill>
                  <a:srgbClr val="408080"/>
                </a:solidFill>
                <a:latin typeface="Arial"/>
                <a:cs typeface="Arial"/>
              </a:rPr>
              <a:t>JSON</a:t>
            </a:r>
            <a:r>
              <a:rPr sz="1050" i="1" spc="-40" dirty="0">
                <a:solidFill>
                  <a:srgbClr val="408080"/>
                </a:solidFill>
                <a:latin typeface="Arial"/>
                <a:cs typeface="Arial"/>
              </a:rPr>
              <a:t> </a:t>
            </a:r>
            <a:r>
              <a:rPr sz="1050" i="1" spc="200" dirty="0">
                <a:solidFill>
                  <a:srgbClr val="408080"/>
                </a:solidFill>
                <a:latin typeface="Arial"/>
                <a:cs typeface="Arial"/>
              </a:rPr>
              <a:t>files</a:t>
            </a:r>
            <a:endParaRPr sz="1050">
              <a:latin typeface="Arial"/>
              <a:cs typeface="Arial"/>
            </a:endParaRPr>
          </a:p>
          <a:p>
            <a:pPr>
              <a:lnSpc>
                <a:spcPct val="100000"/>
              </a:lnSpc>
              <a:spcBef>
                <a:spcPts val="10"/>
              </a:spcBef>
            </a:pPr>
            <a:endParaRPr sz="1100">
              <a:latin typeface="Arial"/>
              <a:cs typeface="Arial"/>
            </a:endParaRPr>
          </a:p>
          <a:p>
            <a:pPr marL="47625" marR="208279">
              <a:lnSpc>
                <a:spcPct val="101200"/>
              </a:lnSpc>
            </a:pPr>
            <a:r>
              <a:rPr sz="1050" i="1" spc="40" dirty="0">
                <a:solidFill>
                  <a:srgbClr val="408080"/>
                </a:solidFill>
                <a:latin typeface="Arial"/>
                <a:cs typeface="Arial"/>
              </a:rPr>
              <a:t>#!conda </a:t>
            </a:r>
            <a:r>
              <a:rPr sz="1050" i="1" spc="190" dirty="0">
                <a:solidFill>
                  <a:srgbClr val="408080"/>
                </a:solidFill>
                <a:latin typeface="Arial"/>
                <a:cs typeface="Arial"/>
              </a:rPr>
              <a:t>install </a:t>
            </a:r>
            <a:r>
              <a:rPr sz="1050" i="1" spc="140" dirty="0">
                <a:solidFill>
                  <a:srgbClr val="408080"/>
                </a:solidFill>
                <a:latin typeface="Arial"/>
                <a:cs typeface="Arial"/>
              </a:rPr>
              <a:t>-c </a:t>
            </a:r>
            <a:r>
              <a:rPr sz="1050" i="1" spc="65" dirty="0">
                <a:solidFill>
                  <a:srgbClr val="408080"/>
                </a:solidFill>
                <a:latin typeface="Arial"/>
                <a:cs typeface="Arial"/>
              </a:rPr>
              <a:t>conda-forge </a:t>
            </a:r>
            <a:r>
              <a:rPr sz="1050" i="1" spc="5" dirty="0">
                <a:solidFill>
                  <a:srgbClr val="408080"/>
                </a:solidFill>
                <a:latin typeface="Arial"/>
                <a:cs typeface="Arial"/>
              </a:rPr>
              <a:t>geopy </a:t>
            </a:r>
            <a:r>
              <a:rPr sz="1050" i="1" spc="110" dirty="0">
                <a:solidFill>
                  <a:srgbClr val="408080"/>
                </a:solidFill>
                <a:latin typeface="Arial"/>
                <a:cs typeface="Arial"/>
              </a:rPr>
              <a:t>--yes </a:t>
            </a:r>
            <a:r>
              <a:rPr sz="1050" i="1" spc="-10" dirty="0">
                <a:solidFill>
                  <a:srgbClr val="408080"/>
                </a:solidFill>
                <a:latin typeface="Arial"/>
                <a:cs typeface="Arial"/>
              </a:rPr>
              <a:t># </a:t>
            </a:r>
            <a:r>
              <a:rPr sz="1050" i="1" spc="-35" dirty="0">
                <a:solidFill>
                  <a:srgbClr val="408080"/>
                </a:solidFill>
                <a:latin typeface="Arial"/>
                <a:cs typeface="Arial"/>
              </a:rPr>
              <a:t>uncomment </a:t>
            </a:r>
            <a:r>
              <a:rPr sz="1050" i="1" spc="165" dirty="0">
                <a:solidFill>
                  <a:srgbClr val="408080"/>
                </a:solidFill>
                <a:latin typeface="Arial"/>
                <a:cs typeface="Arial"/>
              </a:rPr>
              <a:t>this line </a:t>
            </a:r>
            <a:r>
              <a:rPr sz="1050" i="1" spc="310" dirty="0">
                <a:solidFill>
                  <a:srgbClr val="408080"/>
                </a:solidFill>
                <a:latin typeface="Arial"/>
                <a:cs typeface="Arial"/>
              </a:rPr>
              <a:t>if </a:t>
            </a:r>
            <a:r>
              <a:rPr sz="1050" i="1" spc="10" dirty="0">
                <a:solidFill>
                  <a:srgbClr val="408080"/>
                </a:solidFill>
                <a:latin typeface="Arial"/>
                <a:cs typeface="Arial"/>
              </a:rPr>
              <a:t>you </a:t>
            </a:r>
            <a:r>
              <a:rPr sz="1050" i="1" spc="5" dirty="0">
                <a:solidFill>
                  <a:srgbClr val="408080"/>
                </a:solidFill>
                <a:latin typeface="Arial"/>
                <a:cs typeface="Arial"/>
              </a:rPr>
              <a:t>have  </a:t>
            </a:r>
            <a:r>
              <a:rPr sz="1050" i="1" spc="215" dirty="0">
                <a:solidFill>
                  <a:srgbClr val="408080"/>
                </a:solidFill>
                <a:latin typeface="Arial"/>
                <a:cs typeface="Arial"/>
              </a:rPr>
              <a:t>n't </a:t>
            </a:r>
            <a:r>
              <a:rPr sz="1050" i="1" spc="35" dirty="0">
                <a:solidFill>
                  <a:srgbClr val="408080"/>
                </a:solidFill>
                <a:latin typeface="Arial"/>
                <a:cs typeface="Arial"/>
              </a:rPr>
              <a:t>completed </a:t>
            </a:r>
            <a:r>
              <a:rPr sz="1050" i="1" spc="90" dirty="0">
                <a:solidFill>
                  <a:srgbClr val="408080"/>
                </a:solidFill>
                <a:latin typeface="Arial"/>
                <a:cs typeface="Arial"/>
              </a:rPr>
              <a:t>the </a:t>
            </a:r>
            <a:r>
              <a:rPr sz="1050" i="1" spc="40" dirty="0">
                <a:solidFill>
                  <a:srgbClr val="408080"/>
                </a:solidFill>
                <a:latin typeface="Arial"/>
                <a:cs typeface="Arial"/>
              </a:rPr>
              <a:t>Foursquare </a:t>
            </a:r>
            <a:r>
              <a:rPr sz="1050" i="1" spc="10" dirty="0">
                <a:solidFill>
                  <a:srgbClr val="408080"/>
                </a:solidFill>
                <a:latin typeface="Arial"/>
                <a:cs typeface="Arial"/>
              </a:rPr>
              <a:t>API</a:t>
            </a:r>
            <a:r>
              <a:rPr sz="1050" i="1" spc="-20" dirty="0">
                <a:solidFill>
                  <a:srgbClr val="408080"/>
                </a:solidFill>
                <a:latin typeface="Arial"/>
                <a:cs typeface="Arial"/>
              </a:rPr>
              <a:t> </a:t>
            </a:r>
            <a:r>
              <a:rPr sz="1050" i="1" spc="110" dirty="0">
                <a:solidFill>
                  <a:srgbClr val="408080"/>
                </a:solidFill>
                <a:latin typeface="Arial"/>
                <a:cs typeface="Arial"/>
              </a:rPr>
              <a:t>lab</a:t>
            </a:r>
            <a:endParaRPr sz="1050">
              <a:latin typeface="Arial"/>
              <a:cs typeface="Arial"/>
            </a:endParaRPr>
          </a:p>
          <a:p>
            <a:pPr marL="47625" marR="62230">
              <a:lnSpc>
                <a:spcPct val="101200"/>
              </a:lnSpc>
            </a:pPr>
            <a:r>
              <a:rPr sz="1050" b="1" spc="-10" dirty="0">
                <a:solidFill>
                  <a:srgbClr val="008000"/>
                </a:solidFill>
                <a:latin typeface="Arial"/>
                <a:cs typeface="Arial"/>
              </a:rPr>
              <a:t>from </a:t>
            </a:r>
            <a:r>
              <a:rPr sz="1050" b="1" spc="-5" dirty="0">
                <a:solidFill>
                  <a:srgbClr val="0000FF"/>
                </a:solidFill>
                <a:latin typeface="Arial"/>
                <a:cs typeface="Arial"/>
              </a:rPr>
              <a:t>geopy.geocoders </a:t>
            </a:r>
            <a:r>
              <a:rPr sz="1050" b="1" spc="30" dirty="0">
                <a:solidFill>
                  <a:srgbClr val="008000"/>
                </a:solidFill>
                <a:latin typeface="Arial"/>
                <a:cs typeface="Arial"/>
              </a:rPr>
              <a:t>import </a:t>
            </a:r>
            <a:r>
              <a:rPr sz="1050" spc="15" dirty="0">
                <a:solidFill>
                  <a:srgbClr val="333333"/>
                </a:solidFill>
                <a:latin typeface="Arial"/>
                <a:cs typeface="Arial"/>
              </a:rPr>
              <a:t>Nominatim </a:t>
            </a:r>
            <a:r>
              <a:rPr sz="1050" i="1" spc="-10" dirty="0">
                <a:solidFill>
                  <a:srgbClr val="408080"/>
                </a:solidFill>
                <a:latin typeface="Arial"/>
                <a:cs typeface="Arial"/>
              </a:rPr>
              <a:t># </a:t>
            </a:r>
            <a:r>
              <a:rPr sz="1050" i="1" spc="85" dirty="0">
                <a:solidFill>
                  <a:srgbClr val="408080"/>
                </a:solidFill>
                <a:latin typeface="Arial"/>
                <a:cs typeface="Arial"/>
              </a:rPr>
              <a:t>convert </a:t>
            </a:r>
            <a:r>
              <a:rPr sz="1050" i="1" spc="-10" dirty="0">
                <a:solidFill>
                  <a:srgbClr val="408080"/>
                </a:solidFill>
                <a:latin typeface="Arial"/>
                <a:cs typeface="Arial"/>
              </a:rPr>
              <a:t>an </a:t>
            </a:r>
            <a:r>
              <a:rPr sz="1050" i="1" spc="40" dirty="0">
                <a:solidFill>
                  <a:srgbClr val="408080"/>
                </a:solidFill>
                <a:latin typeface="Arial"/>
                <a:cs typeface="Arial"/>
              </a:rPr>
              <a:t>address </a:t>
            </a:r>
            <a:r>
              <a:rPr sz="1050" i="1" spc="150" dirty="0">
                <a:solidFill>
                  <a:srgbClr val="408080"/>
                </a:solidFill>
                <a:latin typeface="Arial"/>
                <a:cs typeface="Arial"/>
              </a:rPr>
              <a:t>into latitude </a:t>
            </a:r>
            <a:r>
              <a:rPr sz="1050" i="1" spc="-10" dirty="0">
                <a:solidFill>
                  <a:srgbClr val="408080"/>
                </a:solidFill>
                <a:latin typeface="Arial"/>
                <a:cs typeface="Arial"/>
              </a:rPr>
              <a:t>and </a:t>
            </a:r>
            <a:r>
              <a:rPr sz="1050" i="1" spc="340" dirty="0">
                <a:solidFill>
                  <a:srgbClr val="408080"/>
                </a:solidFill>
                <a:latin typeface="Arial"/>
                <a:cs typeface="Arial"/>
              </a:rPr>
              <a:t>l  </a:t>
            </a:r>
            <a:r>
              <a:rPr sz="1050" i="1" spc="70" dirty="0">
                <a:solidFill>
                  <a:srgbClr val="408080"/>
                </a:solidFill>
                <a:latin typeface="Arial"/>
                <a:cs typeface="Arial"/>
              </a:rPr>
              <a:t>ongitude</a:t>
            </a:r>
            <a:r>
              <a:rPr sz="1050" i="1" spc="280" dirty="0">
                <a:solidFill>
                  <a:srgbClr val="408080"/>
                </a:solidFill>
                <a:latin typeface="Arial"/>
                <a:cs typeface="Arial"/>
              </a:rPr>
              <a:t> </a:t>
            </a:r>
            <a:r>
              <a:rPr sz="1050" i="1" spc="70" dirty="0">
                <a:solidFill>
                  <a:srgbClr val="408080"/>
                </a:solidFill>
                <a:latin typeface="Arial"/>
                <a:cs typeface="Arial"/>
              </a:rPr>
              <a:t>values</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b="1" spc="30" dirty="0">
                <a:solidFill>
                  <a:srgbClr val="008000"/>
                </a:solidFill>
                <a:latin typeface="Arial"/>
                <a:cs typeface="Arial"/>
              </a:rPr>
              <a:t>import </a:t>
            </a:r>
            <a:r>
              <a:rPr sz="1050" b="1" spc="30" dirty="0">
                <a:solidFill>
                  <a:srgbClr val="0000FF"/>
                </a:solidFill>
                <a:latin typeface="Arial"/>
                <a:cs typeface="Arial"/>
              </a:rPr>
              <a:t>requests </a:t>
            </a:r>
            <a:r>
              <a:rPr sz="1050" i="1" spc="-10" dirty="0">
                <a:solidFill>
                  <a:srgbClr val="408080"/>
                </a:solidFill>
                <a:latin typeface="Arial"/>
                <a:cs typeface="Arial"/>
              </a:rPr>
              <a:t># </a:t>
            </a:r>
            <a:r>
              <a:rPr sz="1050" i="1" spc="165" dirty="0">
                <a:solidFill>
                  <a:srgbClr val="408080"/>
                </a:solidFill>
                <a:latin typeface="Arial"/>
                <a:cs typeface="Arial"/>
              </a:rPr>
              <a:t>library </a:t>
            </a:r>
            <a:r>
              <a:rPr sz="1050" i="1" spc="135" dirty="0">
                <a:solidFill>
                  <a:srgbClr val="408080"/>
                </a:solidFill>
                <a:latin typeface="Arial"/>
                <a:cs typeface="Arial"/>
              </a:rPr>
              <a:t>to </a:t>
            </a:r>
            <a:r>
              <a:rPr sz="1050" i="1" spc="50" dirty="0">
                <a:solidFill>
                  <a:srgbClr val="408080"/>
                </a:solidFill>
                <a:latin typeface="Arial"/>
                <a:cs typeface="Arial"/>
              </a:rPr>
              <a:t>handle</a:t>
            </a:r>
            <a:r>
              <a:rPr sz="1050" i="1" spc="70" dirty="0">
                <a:solidFill>
                  <a:srgbClr val="408080"/>
                </a:solidFill>
                <a:latin typeface="Arial"/>
                <a:cs typeface="Arial"/>
              </a:rPr>
              <a:t> requests</a:t>
            </a:r>
            <a:endParaRPr sz="1050">
              <a:latin typeface="Arial"/>
              <a:cs typeface="Arial"/>
            </a:endParaRPr>
          </a:p>
          <a:p>
            <a:pPr marL="47625" marR="62230">
              <a:lnSpc>
                <a:spcPct val="101200"/>
              </a:lnSpc>
            </a:pPr>
            <a:r>
              <a:rPr sz="1050" b="1" spc="-10" dirty="0">
                <a:solidFill>
                  <a:srgbClr val="008000"/>
                </a:solidFill>
                <a:latin typeface="Arial"/>
                <a:cs typeface="Arial"/>
              </a:rPr>
              <a:t>from </a:t>
            </a:r>
            <a:r>
              <a:rPr sz="1050" b="1" spc="50" dirty="0">
                <a:solidFill>
                  <a:srgbClr val="0000FF"/>
                </a:solidFill>
                <a:latin typeface="Arial"/>
                <a:cs typeface="Arial"/>
              </a:rPr>
              <a:t>pandas.io.json </a:t>
            </a:r>
            <a:r>
              <a:rPr sz="1050" b="1" spc="30" dirty="0">
                <a:solidFill>
                  <a:srgbClr val="008000"/>
                </a:solidFill>
                <a:latin typeface="Arial"/>
                <a:cs typeface="Arial"/>
              </a:rPr>
              <a:t>import </a:t>
            </a:r>
            <a:r>
              <a:rPr sz="1050" spc="70" dirty="0">
                <a:solidFill>
                  <a:srgbClr val="333333"/>
                </a:solidFill>
                <a:latin typeface="Arial"/>
                <a:cs typeface="Arial"/>
              </a:rPr>
              <a:t>json_normalize </a:t>
            </a:r>
            <a:r>
              <a:rPr sz="1050" i="1" spc="-10" dirty="0">
                <a:solidFill>
                  <a:srgbClr val="408080"/>
                </a:solidFill>
                <a:latin typeface="Arial"/>
                <a:cs typeface="Arial"/>
              </a:rPr>
              <a:t># </a:t>
            </a:r>
            <a:r>
              <a:rPr sz="1050" i="1" spc="85" dirty="0">
                <a:solidFill>
                  <a:srgbClr val="408080"/>
                </a:solidFill>
                <a:latin typeface="Arial"/>
                <a:cs typeface="Arial"/>
              </a:rPr>
              <a:t>tranform </a:t>
            </a:r>
            <a:r>
              <a:rPr sz="1050" i="1" spc="-125" dirty="0">
                <a:solidFill>
                  <a:srgbClr val="408080"/>
                </a:solidFill>
                <a:latin typeface="Arial"/>
                <a:cs typeface="Arial"/>
              </a:rPr>
              <a:t>JSON </a:t>
            </a:r>
            <a:r>
              <a:rPr sz="1050" i="1" spc="240" dirty="0">
                <a:solidFill>
                  <a:srgbClr val="408080"/>
                </a:solidFill>
                <a:latin typeface="Arial"/>
                <a:cs typeface="Arial"/>
              </a:rPr>
              <a:t>file </a:t>
            </a:r>
            <a:r>
              <a:rPr sz="1050" i="1" spc="150" dirty="0">
                <a:solidFill>
                  <a:srgbClr val="408080"/>
                </a:solidFill>
                <a:latin typeface="Arial"/>
                <a:cs typeface="Arial"/>
              </a:rPr>
              <a:t>into </a:t>
            </a:r>
            <a:r>
              <a:rPr sz="1050" i="1" spc="-10" dirty="0">
                <a:solidFill>
                  <a:srgbClr val="408080"/>
                </a:solidFill>
                <a:latin typeface="Arial"/>
                <a:cs typeface="Arial"/>
              </a:rPr>
              <a:t>a </a:t>
            </a:r>
            <a:r>
              <a:rPr sz="1050" i="1" dirty="0">
                <a:solidFill>
                  <a:srgbClr val="408080"/>
                </a:solidFill>
                <a:latin typeface="Arial"/>
                <a:cs typeface="Arial"/>
              </a:rPr>
              <a:t>pandas </a:t>
            </a:r>
            <a:r>
              <a:rPr sz="1050" i="1" spc="-10" dirty="0">
                <a:solidFill>
                  <a:srgbClr val="408080"/>
                </a:solidFill>
                <a:latin typeface="Arial"/>
                <a:cs typeface="Arial"/>
              </a:rPr>
              <a:t>d  </a:t>
            </a:r>
            <a:r>
              <a:rPr sz="1050" i="1" spc="55" dirty="0">
                <a:solidFill>
                  <a:srgbClr val="408080"/>
                </a:solidFill>
                <a:latin typeface="Arial"/>
                <a:cs typeface="Arial"/>
              </a:rPr>
              <a:t>ataframe</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i="1" spc="-10" dirty="0">
                <a:solidFill>
                  <a:srgbClr val="408080"/>
                </a:solidFill>
                <a:latin typeface="Arial"/>
                <a:cs typeface="Arial"/>
              </a:rPr>
              <a:t># </a:t>
            </a:r>
            <a:r>
              <a:rPr sz="1050" i="1" spc="125" dirty="0">
                <a:solidFill>
                  <a:srgbClr val="408080"/>
                </a:solidFill>
                <a:latin typeface="Arial"/>
                <a:cs typeface="Arial"/>
              </a:rPr>
              <a:t>Matplotlib </a:t>
            </a:r>
            <a:r>
              <a:rPr sz="1050" i="1" spc="-10" dirty="0">
                <a:solidFill>
                  <a:srgbClr val="408080"/>
                </a:solidFill>
                <a:latin typeface="Arial"/>
                <a:cs typeface="Arial"/>
              </a:rPr>
              <a:t>and </a:t>
            </a:r>
            <a:r>
              <a:rPr sz="1050" i="1" spc="75" dirty="0">
                <a:solidFill>
                  <a:srgbClr val="408080"/>
                </a:solidFill>
                <a:latin typeface="Arial"/>
                <a:cs typeface="Arial"/>
              </a:rPr>
              <a:t>associated </a:t>
            </a:r>
            <a:r>
              <a:rPr sz="1050" i="1" spc="150" dirty="0">
                <a:solidFill>
                  <a:srgbClr val="408080"/>
                </a:solidFill>
                <a:latin typeface="Arial"/>
                <a:cs typeface="Arial"/>
              </a:rPr>
              <a:t>plotting</a:t>
            </a:r>
            <a:r>
              <a:rPr sz="1050" i="1" spc="295" dirty="0">
                <a:solidFill>
                  <a:srgbClr val="408080"/>
                </a:solidFill>
                <a:latin typeface="Arial"/>
                <a:cs typeface="Arial"/>
              </a:rPr>
              <a:t> </a:t>
            </a:r>
            <a:r>
              <a:rPr sz="1050" i="1" spc="10" dirty="0">
                <a:solidFill>
                  <a:srgbClr val="408080"/>
                </a:solidFill>
                <a:latin typeface="Arial"/>
                <a:cs typeface="Arial"/>
              </a:rPr>
              <a:t>modules</a:t>
            </a:r>
            <a:endParaRPr sz="1050">
              <a:latin typeface="Arial"/>
              <a:cs typeface="Arial"/>
            </a:endParaRPr>
          </a:p>
          <a:p>
            <a:pPr marL="47625">
              <a:lnSpc>
                <a:spcPct val="100000"/>
              </a:lnSpc>
              <a:spcBef>
                <a:spcPts val="15"/>
              </a:spcBef>
            </a:pPr>
            <a:r>
              <a:rPr sz="1050" b="1" spc="30" dirty="0">
                <a:solidFill>
                  <a:srgbClr val="008000"/>
                </a:solidFill>
                <a:latin typeface="Arial"/>
                <a:cs typeface="Arial"/>
              </a:rPr>
              <a:t>import </a:t>
            </a:r>
            <a:r>
              <a:rPr sz="1050" b="1" spc="50" dirty="0">
                <a:solidFill>
                  <a:srgbClr val="0000FF"/>
                </a:solidFill>
                <a:latin typeface="Arial"/>
                <a:cs typeface="Arial"/>
              </a:rPr>
              <a:t>matplotlib.cm </a:t>
            </a:r>
            <a:r>
              <a:rPr sz="1050" b="1" spc="-10" dirty="0">
                <a:solidFill>
                  <a:srgbClr val="008000"/>
                </a:solidFill>
                <a:latin typeface="Arial"/>
                <a:cs typeface="Arial"/>
              </a:rPr>
              <a:t>as</a:t>
            </a:r>
            <a:r>
              <a:rPr sz="1050" b="1" spc="95" dirty="0">
                <a:solidFill>
                  <a:srgbClr val="008000"/>
                </a:solidFill>
                <a:latin typeface="Arial"/>
                <a:cs typeface="Arial"/>
              </a:rPr>
              <a:t> </a:t>
            </a:r>
            <a:r>
              <a:rPr sz="1050" b="1" spc="-185" dirty="0">
                <a:solidFill>
                  <a:srgbClr val="0000FF"/>
                </a:solidFill>
                <a:latin typeface="Arial"/>
                <a:cs typeface="Arial"/>
              </a:rPr>
              <a:t>cm</a:t>
            </a:r>
            <a:endParaRPr sz="1050">
              <a:latin typeface="Arial"/>
              <a:cs typeface="Arial"/>
            </a:endParaRPr>
          </a:p>
          <a:p>
            <a:pPr marL="47625">
              <a:lnSpc>
                <a:spcPct val="100000"/>
              </a:lnSpc>
              <a:spcBef>
                <a:spcPts val="15"/>
              </a:spcBef>
            </a:pPr>
            <a:r>
              <a:rPr sz="1050" b="1" spc="30" dirty="0">
                <a:solidFill>
                  <a:srgbClr val="008000"/>
                </a:solidFill>
                <a:latin typeface="Arial"/>
                <a:cs typeface="Arial"/>
              </a:rPr>
              <a:t>import </a:t>
            </a:r>
            <a:r>
              <a:rPr sz="1050" b="1" spc="75" dirty="0">
                <a:solidFill>
                  <a:srgbClr val="0000FF"/>
                </a:solidFill>
                <a:latin typeface="Arial"/>
                <a:cs typeface="Arial"/>
              </a:rPr>
              <a:t>matplotlib.colors </a:t>
            </a:r>
            <a:r>
              <a:rPr sz="1050" b="1" spc="-10" dirty="0">
                <a:solidFill>
                  <a:srgbClr val="008000"/>
                </a:solidFill>
                <a:latin typeface="Arial"/>
                <a:cs typeface="Arial"/>
              </a:rPr>
              <a:t>as</a:t>
            </a:r>
            <a:r>
              <a:rPr sz="1050" b="1" spc="50" dirty="0">
                <a:solidFill>
                  <a:srgbClr val="008000"/>
                </a:solidFill>
                <a:latin typeface="Arial"/>
                <a:cs typeface="Arial"/>
              </a:rPr>
              <a:t> </a:t>
            </a:r>
            <a:r>
              <a:rPr sz="1050" b="1" spc="50" dirty="0">
                <a:solidFill>
                  <a:srgbClr val="0000FF"/>
                </a:solidFill>
                <a:latin typeface="Arial"/>
                <a:cs typeface="Arial"/>
              </a:rPr>
              <a:t>colors</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i="1" spc="-10" dirty="0">
                <a:solidFill>
                  <a:srgbClr val="408080"/>
                </a:solidFill>
                <a:latin typeface="Arial"/>
                <a:cs typeface="Arial"/>
              </a:rPr>
              <a:t># </a:t>
            </a:r>
            <a:r>
              <a:rPr sz="1050" i="1" spc="90" dirty="0">
                <a:solidFill>
                  <a:srgbClr val="408080"/>
                </a:solidFill>
                <a:latin typeface="Arial"/>
                <a:cs typeface="Arial"/>
              </a:rPr>
              <a:t>import </a:t>
            </a:r>
            <a:r>
              <a:rPr sz="1050" i="1" dirty="0">
                <a:solidFill>
                  <a:srgbClr val="408080"/>
                </a:solidFill>
                <a:latin typeface="Arial"/>
                <a:cs typeface="Arial"/>
              </a:rPr>
              <a:t>k-means </a:t>
            </a:r>
            <a:r>
              <a:rPr sz="1050" i="1" spc="50" dirty="0">
                <a:solidFill>
                  <a:srgbClr val="408080"/>
                </a:solidFill>
                <a:latin typeface="Arial"/>
                <a:cs typeface="Arial"/>
              </a:rPr>
              <a:t>from </a:t>
            </a:r>
            <a:r>
              <a:rPr sz="1050" i="1" spc="125" dirty="0">
                <a:solidFill>
                  <a:srgbClr val="408080"/>
                </a:solidFill>
                <a:latin typeface="Arial"/>
                <a:cs typeface="Arial"/>
              </a:rPr>
              <a:t>clustering</a:t>
            </a:r>
            <a:r>
              <a:rPr sz="1050" i="1" spc="-25" dirty="0">
                <a:solidFill>
                  <a:srgbClr val="408080"/>
                </a:solidFill>
                <a:latin typeface="Arial"/>
                <a:cs typeface="Arial"/>
              </a:rPr>
              <a:t> </a:t>
            </a:r>
            <a:r>
              <a:rPr sz="1050" i="1" spc="60" dirty="0">
                <a:solidFill>
                  <a:srgbClr val="408080"/>
                </a:solidFill>
                <a:latin typeface="Arial"/>
                <a:cs typeface="Arial"/>
              </a:rPr>
              <a:t>stage</a:t>
            </a:r>
            <a:endParaRPr sz="1050">
              <a:latin typeface="Arial"/>
              <a:cs typeface="Arial"/>
            </a:endParaRPr>
          </a:p>
          <a:p>
            <a:pPr marL="47625">
              <a:lnSpc>
                <a:spcPct val="100000"/>
              </a:lnSpc>
              <a:spcBef>
                <a:spcPts val="15"/>
              </a:spcBef>
            </a:pPr>
            <a:r>
              <a:rPr sz="1050" b="1" spc="-10" dirty="0">
                <a:solidFill>
                  <a:srgbClr val="008000"/>
                </a:solidFill>
                <a:latin typeface="Arial"/>
                <a:cs typeface="Arial"/>
              </a:rPr>
              <a:t>from </a:t>
            </a:r>
            <a:r>
              <a:rPr sz="1050" b="1" spc="80" dirty="0">
                <a:solidFill>
                  <a:srgbClr val="0000FF"/>
                </a:solidFill>
                <a:latin typeface="Arial"/>
                <a:cs typeface="Arial"/>
              </a:rPr>
              <a:t>sklearn.cluster </a:t>
            </a:r>
            <a:r>
              <a:rPr sz="1050" b="1" spc="30" dirty="0">
                <a:solidFill>
                  <a:srgbClr val="008000"/>
                </a:solidFill>
                <a:latin typeface="Arial"/>
                <a:cs typeface="Arial"/>
              </a:rPr>
              <a:t>import</a:t>
            </a:r>
            <a:r>
              <a:rPr sz="1050" b="1" spc="120" dirty="0">
                <a:solidFill>
                  <a:srgbClr val="008000"/>
                </a:solidFill>
                <a:latin typeface="Arial"/>
                <a:cs typeface="Arial"/>
              </a:rPr>
              <a:t> </a:t>
            </a:r>
            <a:r>
              <a:rPr sz="1050" spc="-65" dirty="0">
                <a:solidFill>
                  <a:srgbClr val="333333"/>
                </a:solidFill>
                <a:latin typeface="Arial"/>
                <a:cs typeface="Arial"/>
              </a:rPr>
              <a:t>KMeans</a:t>
            </a:r>
            <a:endParaRPr sz="1050">
              <a:latin typeface="Arial"/>
              <a:cs typeface="Arial"/>
            </a:endParaRPr>
          </a:p>
          <a:p>
            <a:pPr>
              <a:lnSpc>
                <a:spcPct val="100000"/>
              </a:lnSpc>
              <a:spcBef>
                <a:spcPts val="10"/>
              </a:spcBef>
            </a:pPr>
            <a:endParaRPr sz="1100">
              <a:latin typeface="Arial"/>
              <a:cs typeface="Arial"/>
            </a:endParaRPr>
          </a:p>
          <a:p>
            <a:pPr marL="120650" marR="135255" indent="-73660">
              <a:lnSpc>
                <a:spcPct val="101200"/>
              </a:lnSpc>
            </a:pPr>
            <a:r>
              <a:rPr sz="1050" spc="50" dirty="0">
                <a:solidFill>
                  <a:srgbClr val="666666"/>
                </a:solidFill>
                <a:latin typeface="Arial"/>
                <a:cs typeface="Arial"/>
              </a:rPr>
              <a:t>!</a:t>
            </a:r>
            <a:r>
              <a:rPr sz="1050" spc="50" dirty="0">
                <a:solidFill>
                  <a:srgbClr val="333333"/>
                </a:solidFill>
                <a:latin typeface="Arial"/>
                <a:cs typeface="Arial"/>
              </a:rPr>
              <a:t>conda </a:t>
            </a:r>
            <a:r>
              <a:rPr sz="1050" spc="190" dirty="0">
                <a:solidFill>
                  <a:srgbClr val="333333"/>
                </a:solidFill>
                <a:latin typeface="Arial"/>
                <a:cs typeface="Arial"/>
              </a:rPr>
              <a:t>install </a:t>
            </a:r>
            <a:r>
              <a:rPr sz="1050" spc="140" dirty="0">
                <a:solidFill>
                  <a:srgbClr val="333333"/>
                </a:solidFill>
                <a:latin typeface="Arial"/>
                <a:cs typeface="Arial"/>
              </a:rPr>
              <a:t>-c </a:t>
            </a:r>
            <a:r>
              <a:rPr sz="1050" spc="65" dirty="0">
                <a:solidFill>
                  <a:srgbClr val="333333"/>
                </a:solidFill>
                <a:latin typeface="Arial"/>
                <a:cs typeface="Arial"/>
              </a:rPr>
              <a:t>conda-forge </a:t>
            </a:r>
            <a:r>
              <a:rPr sz="1050" spc="95" dirty="0">
                <a:solidFill>
                  <a:srgbClr val="18177C"/>
                </a:solidFill>
                <a:latin typeface="Arial"/>
                <a:cs typeface="Arial"/>
              </a:rPr>
              <a:t>folium</a:t>
            </a:r>
            <a:r>
              <a:rPr sz="1050" spc="95" dirty="0">
                <a:solidFill>
                  <a:srgbClr val="666666"/>
                </a:solidFill>
                <a:latin typeface="Arial"/>
                <a:cs typeface="Arial"/>
              </a:rPr>
              <a:t>=0</a:t>
            </a:r>
            <a:r>
              <a:rPr sz="1050" spc="95" dirty="0">
                <a:solidFill>
                  <a:srgbClr val="333333"/>
                </a:solidFill>
                <a:latin typeface="Arial"/>
                <a:cs typeface="Arial"/>
              </a:rPr>
              <a:t>.5.0 </a:t>
            </a:r>
            <a:r>
              <a:rPr sz="1050" spc="110" dirty="0">
                <a:solidFill>
                  <a:srgbClr val="333333"/>
                </a:solidFill>
                <a:latin typeface="Arial"/>
                <a:cs typeface="Arial"/>
              </a:rPr>
              <a:t>--yes </a:t>
            </a:r>
            <a:r>
              <a:rPr sz="1050" spc="-10" dirty="0">
                <a:solidFill>
                  <a:srgbClr val="333333"/>
                </a:solidFill>
                <a:latin typeface="Arial"/>
                <a:cs typeface="Arial"/>
              </a:rPr>
              <a:t># </a:t>
            </a:r>
            <a:r>
              <a:rPr sz="1050" spc="-35" dirty="0">
                <a:solidFill>
                  <a:srgbClr val="333333"/>
                </a:solidFill>
                <a:latin typeface="Arial"/>
                <a:cs typeface="Arial"/>
              </a:rPr>
              <a:t>uncomment </a:t>
            </a:r>
            <a:r>
              <a:rPr sz="1050" spc="165" dirty="0">
                <a:solidFill>
                  <a:srgbClr val="333333"/>
                </a:solidFill>
                <a:latin typeface="Arial"/>
                <a:cs typeface="Arial"/>
              </a:rPr>
              <a:t>this line </a:t>
            </a:r>
            <a:r>
              <a:rPr sz="1050" b="1" spc="254" dirty="0">
                <a:solidFill>
                  <a:srgbClr val="008000"/>
                </a:solidFill>
                <a:latin typeface="Arial"/>
                <a:cs typeface="Arial"/>
              </a:rPr>
              <a:t>if </a:t>
            </a:r>
            <a:r>
              <a:rPr sz="1050" spc="10" dirty="0">
                <a:solidFill>
                  <a:srgbClr val="333333"/>
                </a:solidFill>
                <a:latin typeface="Arial"/>
                <a:cs typeface="Arial"/>
              </a:rPr>
              <a:t>you  </a:t>
            </a:r>
            <a:r>
              <a:rPr sz="1050" spc="114" dirty="0">
                <a:solidFill>
                  <a:srgbClr val="333333"/>
                </a:solidFill>
                <a:latin typeface="Arial"/>
                <a:cs typeface="Arial"/>
              </a:rPr>
              <a:t>haven't </a:t>
            </a:r>
            <a:r>
              <a:rPr sz="1050" spc="35" dirty="0">
                <a:solidFill>
                  <a:srgbClr val="333333"/>
                </a:solidFill>
                <a:latin typeface="Arial"/>
                <a:cs typeface="Arial"/>
              </a:rPr>
              <a:t>completed </a:t>
            </a:r>
            <a:r>
              <a:rPr sz="1050" spc="90" dirty="0">
                <a:solidFill>
                  <a:srgbClr val="333333"/>
                </a:solidFill>
                <a:latin typeface="Arial"/>
                <a:cs typeface="Arial"/>
              </a:rPr>
              <a:t>the </a:t>
            </a:r>
            <a:r>
              <a:rPr sz="1050" spc="40" dirty="0">
                <a:solidFill>
                  <a:srgbClr val="333333"/>
                </a:solidFill>
                <a:latin typeface="Arial"/>
                <a:cs typeface="Arial"/>
              </a:rPr>
              <a:t>Foursquare </a:t>
            </a:r>
            <a:r>
              <a:rPr sz="1050" spc="10" dirty="0">
                <a:solidFill>
                  <a:srgbClr val="333333"/>
                </a:solidFill>
                <a:latin typeface="Arial"/>
                <a:cs typeface="Arial"/>
              </a:rPr>
              <a:t>API</a:t>
            </a:r>
            <a:r>
              <a:rPr sz="1050" spc="85" dirty="0">
                <a:solidFill>
                  <a:srgbClr val="333333"/>
                </a:solidFill>
                <a:latin typeface="Arial"/>
                <a:cs typeface="Arial"/>
              </a:rPr>
              <a:t> </a:t>
            </a:r>
            <a:r>
              <a:rPr sz="1050" spc="110" dirty="0">
                <a:solidFill>
                  <a:srgbClr val="333333"/>
                </a:solidFill>
                <a:latin typeface="Arial"/>
                <a:cs typeface="Arial"/>
              </a:rPr>
              <a:t>lab</a:t>
            </a:r>
            <a:endParaRPr sz="1050">
              <a:latin typeface="Arial"/>
              <a:cs typeface="Arial"/>
            </a:endParaRPr>
          </a:p>
          <a:p>
            <a:pPr marL="47625">
              <a:lnSpc>
                <a:spcPct val="100000"/>
              </a:lnSpc>
              <a:spcBef>
                <a:spcPts val="15"/>
              </a:spcBef>
            </a:pPr>
            <a:r>
              <a:rPr sz="1050" b="1" spc="30" dirty="0">
                <a:solidFill>
                  <a:srgbClr val="008000"/>
                </a:solidFill>
                <a:latin typeface="Arial"/>
                <a:cs typeface="Arial"/>
              </a:rPr>
              <a:t>import </a:t>
            </a:r>
            <a:r>
              <a:rPr sz="1050" b="1" spc="50" dirty="0">
                <a:solidFill>
                  <a:srgbClr val="0000FF"/>
                </a:solidFill>
                <a:latin typeface="Arial"/>
                <a:cs typeface="Arial"/>
              </a:rPr>
              <a:t>folium </a:t>
            </a:r>
            <a:r>
              <a:rPr sz="1050" i="1" spc="-10" dirty="0">
                <a:solidFill>
                  <a:srgbClr val="408080"/>
                </a:solidFill>
                <a:latin typeface="Arial"/>
                <a:cs typeface="Arial"/>
              </a:rPr>
              <a:t># </a:t>
            </a:r>
            <a:r>
              <a:rPr sz="1050" i="1" spc="-105" dirty="0">
                <a:solidFill>
                  <a:srgbClr val="408080"/>
                </a:solidFill>
                <a:latin typeface="Arial"/>
                <a:cs typeface="Arial"/>
              </a:rPr>
              <a:t>map </a:t>
            </a:r>
            <a:r>
              <a:rPr sz="1050" i="1" spc="80" dirty="0">
                <a:solidFill>
                  <a:srgbClr val="408080"/>
                </a:solidFill>
                <a:latin typeface="Arial"/>
                <a:cs typeface="Arial"/>
              </a:rPr>
              <a:t>rendering</a:t>
            </a:r>
            <a:r>
              <a:rPr sz="1050" i="1" spc="125" dirty="0">
                <a:solidFill>
                  <a:srgbClr val="408080"/>
                </a:solidFill>
                <a:latin typeface="Arial"/>
                <a:cs typeface="Arial"/>
              </a:rPr>
              <a:t> </a:t>
            </a:r>
            <a:r>
              <a:rPr sz="1050" i="1" spc="165" dirty="0">
                <a:solidFill>
                  <a:srgbClr val="408080"/>
                </a:solidFill>
                <a:latin typeface="Arial"/>
                <a:cs typeface="Arial"/>
              </a:rPr>
              <a:t>library</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spc="160" dirty="0">
                <a:solidFill>
                  <a:srgbClr val="008000"/>
                </a:solidFill>
                <a:latin typeface="Arial"/>
                <a:cs typeface="Arial"/>
              </a:rPr>
              <a:t>print</a:t>
            </a:r>
            <a:r>
              <a:rPr sz="1050" spc="160" dirty="0">
                <a:solidFill>
                  <a:srgbClr val="333333"/>
                </a:solidFill>
                <a:latin typeface="Arial"/>
                <a:cs typeface="Arial"/>
              </a:rPr>
              <a:t>(</a:t>
            </a:r>
            <a:r>
              <a:rPr sz="1050" spc="160" dirty="0">
                <a:solidFill>
                  <a:srgbClr val="B92020"/>
                </a:solidFill>
                <a:latin typeface="Arial"/>
                <a:cs typeface="Arial"/>
              </a:rPr>
              <a:t>'Libraries</a:t>
            </a:r>
            <a:r>
              <a:rPr sz="1050" spc="280" dirty="0">
                <a:solidFill>
                  <a:srgbClr val="B92020"/>
                </a:solidFill>
                <a:latin typeface="Arial"/>
                <a:cs typeface="Arial"/>
              </a:rPr>
              <a:t> </a:t>
            </a:r>
            <a:r>
              <a:rPr sz="1050" spc="125" dirty="0">
                <a:solidFill>
                  <a:srgbClr val="B92020"/>
                </a:solidFill>
                <a:latin typeface="Arial"/>
                <a:cs typeface="Arial"/>
              </a:rPr>
              <a:t>imported.'</a:t>
            </a:r>
            <a:r>
              <a:rPr sz="1050" spc="125" dirty="0">
                <a:solidFill>
                  <a:srgbClr val="333333"/>
                </a:solidFill>
                <a:latin typeface="Arial"/>
                <a:cs typeface="Arial"/>
              </a:rPr>
              <a:t>)</a:t>
            </a:r>
            <a:endParaRPr sz="1050">
              <a:latin typeface="Arial"/>
              <a:cs typeface="Arial"/>
            </a:endParaRPr>
          </a:p>
        </p:txBody>
      </p:sp>
      <p:sp>
        <p:nvSpPr>
          <p:cNvPr id="9" name="object 9"/>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10" dirty="0"/>
              <a:t> </a:t>
            </a:r>
            <a:fld id="{81D60167-4931-47E6-BA6A-407CBD079E47}" type="slidenum">
              <a:rPr spc="-5" dirty="0"/>
              <a:t>4</a:t>
            </a:fld>
            <a:r>
              <a:rPr spc="-5" dirty="0"/>
              <a:t>/129</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978535" cy="158750"/>
          </a:xfrm>
          <a:prstGeom prst="rect">
            <a:avLst/>
          </a:prstGeom>
        </p:spPr>
        <p:txBody>
          <a:bodyPr vert="horz" wrap="square" lIns="0" tIns="0" rIns="0" bIns="0" rtlCol="0">
            <a:spAutoFit/>
          </a:bodyPr>
          <a:lstStyle/>
          <a:p>
            <a:pPr marL="12700">
              <a:lnSpc>
                <a:spcPts val="1090"/>
              </a:lnSpc>
            </a:pPr>
            <a:r>
              <a:rPr sz="1050" spc="145" dirty="0">
                <a:latin typeface="Arial"/>
                <a:cs typeface="Arial"/>
              </a:rPr>
              <a:t>'stacked':</a:t>
            </a:r>
            <a:r>
              <a:rPr sz="1050" spc="210" dirty="0">
                <a:latin typeface="Arial"/>
                <a:cs typeface="Arial"/>
              </a:rPr>
              <a:t> </a:t>
            </a:r>
            <a:r>
              <a:rPr sz="1050" spc="135" dirty="0">
                <a:latin typeface="Arial"/>
                <a:cs typeface="Arial"/>
              </a:rPr>
              <a:t>2,</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35" dirty="0">
                <a:latin typeface="Arial"/>
                <a:cs typeface="Arial"/>
              </a:rPr>
              <a:t>-73.99611936309479,</a:t>
            </a:r>
            <a:endParaRPr sz="1050">
              <a:latin typeface="Arial"/>
              <a:cs typeface="Arial"/>
            </a:endParaRPr>
          </a:p>
          <a:p>
            <a:pPr marL="232410">
              <a:lnSpc>
                <a:spcPct val="100000"/>
              </a:lnSpc>
              <a:spcBef>
                <a:spcPts val="15"/>
              </a:spcBef>
            </a:pPr>
            <a:r>
              <a:rPr sz="1050" spc="55" dirty="0">
                <a:latin typeface="Arial"/>
                <a:cs typeface="Arial"/>
              </a:rPr>
              <a:t>40.75910089146212]}},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[-73.98166882730304,</a:t>
            </a:r>
            <a:r>
              <a:rPr sz="1050" spc="25" dirty="0">
                <a:latin typeface="Arial"/>
                <a:cs typeface="Arial"/>
              </a:rPr>
              <a:t> </a:t>
            </a:r>
            <a:r>
              <a:rPr sz="1050" spc="45" dirty="0">
                <a:latin typeface="Arial"/>
                <a:cs typeface="Arial"/>
              </a:rPr>
              <a:t>40.75469110270623]},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'Midtown',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14" dirty="0">
                <a:latin typeface="Arial"/>
                <a:cs typeface="Arial"/>
              </a:rPr>
              <a:t>'Midtown',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[-73.98166882730304,</a:t>
            </a:r>
            <a:endParaRPr sz="1050">
              <a:latin typeface="Arial"/>
              <a:cs typeface="Arial"/>
            </a:endParaRPr>
          </a:p>
          <a:p>
            <a:pPr marL="232410">
              <a:lnSpc>
                <a:spcPct val="100000"/>
              </a:lnSpc>
              <a:spcBef>
                <a:spcPts val="15"/>
              </a:spcBef>
            </a:pPr>
            <a:r>
              <a:rPr sz="1050" spc="25" dirty="0">
                <a:latin typeface="Arial"/>
                <a:cs typeface="Arial"/>
              </a:rPr>
              <a:t>40.75469110270623,</a:t>
            </a:r>
            <a:endParaRPr sz="1050">
              <a:latin typeface="Arial"/>
              <a:cs typeface="Arial"/>
            </a:endParaRPr>
          </a:p>
          <a:p>
            <a:pPr marL="232410">
              <a:lnSpc>
                <a:spcPct val="100000"/>
              </a:lnSpc>
              <a:spcBef>
                <a:spcPts val="15"/>
              </a:spcBef>
            </a:pPr>
            <a:r>
              <a:rPr sz="1050" spc="35" dirty="0">
                <a:latin typeface="Arial"/>
                <a:cs typeface="Arial"/>
              </a:rPr>
              <a:t>-73.98166882730304,</a:t>
            </a:r>
            <a:endParaRPr sz="1050">
              <a:latin typeface="Arial"/>
              <a:cs typeface="Arial"/>
            </a:endParaRPr>
          </a:p>
          <a:p>
            <a:pPr marL="232410">
              <a:lnSpc>
                <a:spcPct val="100000"/>
              </a:lnSpc>
              <a:spcBef>
                <a:spcPts val="15"/>
              </a:spcBef>
            </a:pPr>
            <a:r>
              <a:rPr sz="1050" spc="55" dirty="0">
                <a:latin typeface="Arial"/>
                <a:cs typeface="Arial"/>
              </a:rPr>
              <a:t>40.75469110270623]}},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[-73.97833207924127,</a:t>
            </a:r>
            <a:r>
              <a:rPr sz="1050" spc="90" dirty="0">
                <a:latin typeface="Arial"/>
                <a:cs typeface="Arial"/>
              </a:rPr>
              <a:t> </a:t>
            </a:r>
            <a:r>
              <a:rPr sz="1050" spc="45" dirty="0">
                <a:latin typeface="Arial"/>
                <a:cs typeface="Arial"/>
              </a:rPr>
              <a:t>40.748303077252174]},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'Murray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35" dirty="0">
                <a:latin typeface="Arial"/>
                <a:cs typeface="Arial"/>
              </a:rPr>
              <a:t>'Murray',  </a:t>
            </a:r>
            <a:r>
              <a:rPr sz="1050" spc="140" dirty="0">
                <a:latin typeface="Arial"/>
                <a:cs typeface="Arial"/>
              </a:rPr>
              <a:t>'annoline2':</a:t>
            </a:r>
            <a:r>
              <a:rPr sz="1050" spc="245" dirty="0">
                <a:latin typeface="Arial"/>
                <a:cs typeface="Arial"/>
              </a:rPr>
              <a:t> </a:t>
            </a:r>
            <a:r>
              <a:rPr sz="1050" spc="270" dirty="0">
                <a:latin typeface="Arial"/>
                <a:cs typeface="Arial"/>
              </a:rPr>
              <a:t>'Hill',</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[-73.97833207924127,</a:t>
            </a:r>
            <a:endParaRPr sz="1050">
              <a:latin typeface="Arial"/>
              <a:cs typeface="Arial"/>
            </a:endParaRPr>
          </a:p>
          <a:p>
            <a:pPr marL="232410">
              <a:lnSpc>
                <a:spcPct val="100000"/>
              </a:lnSpc>
              <a:spcBef>
                <a:spcPts val="15"/>
              </a:spcBef>
            </a:pPr>
            <a:r>
              <a:rPr sz="1050" spc="20" dirty="0">
                <a:latin typeface="Arial"/>
                <a:cs typeface="Arial"/>
              </a:rPr>
              <a:t>40.748303077252174,</a:t>
            </a:r>
            <a:endParaRPr sz="1050">
              <a:latin typeface="Arial"/>
              <a:cs typeface="Arial"/>
            </a:endParaRPr>
          </a:p>
          <a:p>
            <a:pPr marL="232410">
              <a:lnSpc>
                <a:spcPct val="100000"/>
              </a:lnSpc>
              <a:spcBef>
                <a:spcPts val="15"/>
              </a:spcBef>
            </a:pPr>
            <a:r>
              <a:rPr sz="1050" spc="35" dirty="0">
                <a:latin typeface="Arial"/>
                <a:cs typeface="Arial"/>
              </a:rPr>
              <a:t>-73.97833207924127,</a:t>
            </a:r>
            <a:endParaRPr sz="1050">
              <a:latin typeface="Arial"/>
              <a:cs typeface="Arial"/>
            </a:endParaRPr>
          </a:p>
          <a:p>
            <a:pPr marL="232410">
              <a:lnSpc>
                <a:spcPct val="100000"/>
              </a:lnSpc>
              <a:spcBef>
                <a:spcPts val="15"/>
              </a:spcBef>
            </a:pPr>
            <a:r>
              <a:rPr sz="1050" spc="50" dirty="0">
                <a:latin typeface="Arial"/>
                <a:cs typeface="Arial"/>
              </a:rPr>
              <a:t>40.748303077252174]}},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[-74.00311633472813,</a:t>
            </a:r>
            <a:r>
              <a:rPr sz="1050" spc="90" dirty="0">
                <a:latin typeface="Arial"/>
                <a:cs typeface="Arial"/>
              </a:rPr>
              <a:t> </a:t>
            </a:r>
            <a:r>
              <a:rPr sz="1050" spc="45" dirty="0">
                <a:latin typeface="Arial"/>
                <a:cs typeface="Arial"/>
              </a:rPr>
              <a:t>40.744034706747975]},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'Chelsea',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20" dirty="0">
                <a:latin typeface="Arial"/>
                <a:cs typeface="Arial"/>
              </a:rPr>
              <a:t>'Chelsea',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[-74.00311633472813,</a:t>
            </a:r>
            <a:endParaRPr sz="1050">
              <a:latin typeface="Arial"/>
              <a:cs typeface="Arial"/>
            </a:endParaRPr>
          </a:p>
          <a:p>
            <a:pPr marL="232410">
              <a:lnSpc>
                <a:spcPct val="100000"/>
              </a:lnSpc>
              <a:spcBef>
                <a:spcPts val="15"/>
              </a:spcBef>
            </a:pPr>
            <a:r>
              <a:rPr sz="1050" spc="20" dirty="0">
                <a:latin typeface="Arial"/>
                <a:cs typeface="Arial"/>
              </a:rPr>
              <a:t>40.744034706747975,</a:t>
            </a:r>
            <a:endParaRPr sz="1050">
              <a:latin typeface="Arial"/>
              <a:cs typeface="Arial"/>
            </a:endParaRPr>
          </a:p>
          <a:p>
            <a:pPr marL="232410">
              <a:lnSpc>
                <a:spcPct val="100000"/>
              </a:lnSpc>
              <a:spcBef>
                <a:spcPts val="15"/>
              </a:spcBef>
            </a:pPr>
            <a:r>
              <a:rPr sz="1050" spc="35" dirty="0">
                <a:latin typeface="Arial"/>
                <a:cs typeface="Arial"/>
              </a:rPr>
              <a:t>-74.00311633472813,</a:t>
            </a:r>
            <a:endParaRPr sz="1050">
              <a:latin typeface="Arial"/>
              <a:cs typeface="Arial"/>
            </a:endParaRPr>
          </a:p>
          <a:p>
            <a:pPr marL="232410">
              <a:lnSpc>
                <a:spcPct val="100000"/>
              </a:lnSpc>
              <a:spcBef>
                <a:spcPts val="15"/>
              </a:spcBef>
            </a:pPr>
            <a:r>
              <a:rPr sz="1050" spc="50" dirty="0">
                <a:latin typeface="Arial"/>
                <a:cs typeface="Arial"/>
              </a:rPr>
              <a:t>40.744034706747975]}},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[-73.99991402945902,</a:t>
            </a:r>
            <a:r>
              <a:rPr sz="1050" spc="25" dirty="0">
                <a:latin typeface="Arial"/>
                <a:cs typeface="Arial"/>
              </a:rPr>
              <a:t> </a:t>
            </a:r>
            <a:r>
              <a:rPr sz="1050" spc="45" dirty="0">
                <a:latin typeface="Arial"/>
                <a:cs typeface="Arial"/>
              </a:rPr>
              <a:t>40.72693288536128]},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85725">
              <a:lnSpc>
                <a:spcPct val="100000"/>
              </a:lnSpc>
              <a:spcBef>
                <a:spcPts val="15"/>
              </a:spcBef>
            </a:pPr>
            <a:r>
              <a:rPr sz="1050" spc="160" dirty="0">
                <a:latin typeface="Arial"/>
                <a:cs typeface="Arial"/>
              </a:rPr>
              <a:t>'properties': </a:t>
            </a:r>
            <a:r>
              <a:rPr sz="1050" spc="114" dirty="0">
                <a:latin typeface="Arial"/>
                <a:cs typeface="Arial"/>
              </a:rPr>
              <a:t>{'name': </a:t>
            </a:r>
            <a:r>
              <a:rPr sz="1050" spc="55" dirty="0">
                <a:latin typeface="Arial"/>
                <a:cs typeface="Arial"/>
              </a:rPr>
              <a:t>'Greenwich</a:t>
            </a:r>
            <a:r>
              <a:rPr sz="1050" spc="165" dirty="0">
                <a:latin typeface="Arial"/>
                <a:cs typeface="Arial"/>
              </a:rPr>
              <a:t> </a:t>
            </a:r>
            <a:r>
              <a:rPr sz="1050" spc="170" dirty="0">
                <a:latin typeface="Arial"/>
                <a:cs typeface="Arial"/>
              </a:rPr>
              <a:t>Village',</a:t>
            </a:r>
            <a:endParaRPr sz="105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823954" y="9448696"/>
            <a:ext cx="1638935" cy="158750"/>
          </a:xfrm>
          <a:prstGeom prst="rect">
            <a:avLst/>
          </a:prstGeom>
        </p:spPr>
        <p:txBody>
          <a:bodyPr vert="horz" wrap="square" lIns="0" tIns="0" rIns="0" bIns="0" rtlCol="0">
            <a:spAutoFit/>
          </a:bodyPr>
          <a:lstStyle/>
          <a:p>
            <a:pPr marL="12700">
              <a:lnSpc>
                <a:spcPts val="1090"/>
              </a:lnSpc>
            </a:pPr>
            <a:r>
              <a:rPr sz="1050" spc="50" dirty="0">
                <a:latin typeface="Arial"/>
                <a:cs typeface="Arial"/>
              </a:rPr>
              <a:t>40.721521967443216]}},</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marR="2350770">
              <a:lnSpc>
                <a:spcPct val="101200"/>
              </a:lnSpc>
              <a:spcBef>
                <a:spcPts val="455"/>
              </a:spcBef>
            </a:pPr>
            <a:r>
              <a:rPr sz="1050" spc="140" dirty="0">
                <a:latin typeface="Arial"/>
                <a:cs typeface="Arial"/>
              </a:rPr>
              <a:t>'annoline1': </a:t>
            </a:r>
            <a:r>
              <a:rPr sz="1050" spc="100" dirty="0">
                <a:latin typeface="Arial"/>
                <a:cs typeface="Arial"/>
              </a:rPr>
              <a:t>'Greenwich',  </a:t>
            </a:r>
            <a:r>
              <a:rPr sz="1050" spc="140" dirty="0">
                <a:latin typeface="Arial"/>
                <a:cs typeface="Arial"/>
              </a:rPr>
              <a:t>'annoline2':</a:t>
            </a:r>
            <a:r>
              <a:rPr sz="1050" spc="254" dirty="0">
                <a:latin typeface="Arial"/>
                <a:cs typeface="Arial"/>
              </a:rPr>
              <a:t> </a:t>
            </a:r>
            <a:r>
              <a:rPr sz="1050" spc="190" dirty="0">
                <a:latin typeface="Arial"/>
                <a:cs typeface="Arial"/>
              </a:rPr>
              <a:t>'Village',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[-73.99991402945902,</a:t>
            </a:r>
            <a:endParaRPr sz="1050">
              <a:latin typeface="Arial"/>
              <a:cs typeface="Arial"/>
            </a:endParaRPr>
          </a:p>
          <a:p>
            <a:pPr marL="232410">
              <a:lnSpc>
                <a:spcPct val="100000"/>
              </a:lnSpc>
              <a:spcBef>
                <a:spcPts val="15"/>
              </a:spcBef>
            </a:pPr>
            <a:r>
              <a:rPr sz="1050" spc="25" dirty="0">
                <a:latin typeface="Arial"/>
                <a:cs typeface="Arial"/>
              </a:rPr>
              <a:t>40.72693288536128,</a:t>
            </a:r>
            <a:endParaRPr sz="1050">
              <a:latin typeface="Arial"/>
              <a:cs typeface="Arial"/>
            </a:endParaRPr>
          </a:p>
          <a:p>
            <a:pPr marL="232410">
              <a:lnSpc>
                <a:spcPct val="100000"/>
              </a:lnSpc>
              <a:spcBef>
                <a:spcPts val="15"/>
              </a:spcBef>
            </a:pPr>
            <a:r>
              <a:rPr sz="1050" spc="35" dirty="0">
                <a:latin typeface="Arial"/>
                <a:cs typeface="Arial"/>
              </a:rPr>
              <a:t>-73.99991402945902,</a:t>
            </a:r>
            <a:endParaRPr sz="1050">
              <a:latin typeface="Arial"/>
              <a:cs typeface="Arial"/>
            </a:endParaRPr>
          </a:p>
          <a:p>
            <a:pPr marL="232410">
              <a:lnSpc>
                <a:spcPct val="100000"/>
              </a:lnSpc>
              <a:spcBef>
                <a:spcPts val="15"/>
              </a:spcBef>
            </a:pPr>
            <a:r>
              <a:rPr sz="1050" spc="55" dirty="0">
                <a:latin typeface="Arial"/>
                <a:cs typeface="Arial"/>
              </a:rPr>
              <a:t>40.72693288536128]}},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'nyu_2451_34572.119',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[-73.98222616506416,</a:t>
            </a:r>
            <a:r>
              <a:rPr sz="1050" spc="90" dirty="0">
                <a:latin typeface="Arial"/>
                <a:cs typeface="Arial"/>
              </a:rPr>
              <a:t> </a:t>
            </a:r>
            <a:r>
              <a:rPr sz="1050" spc="45" dirty="0">
                <a:latin typeface="Arial"/>
                <a:cs typeface="Arial"/>
              </a:rPr>
              <a:t>40.727846777270244]},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'East </a:t>
            </a:r>
            <a:r>
              <a:rPr sz="1050" spc="170" dirty="0">
                <a:latin typeface="Arial"/>
                <a:cs typeface="Arial"/>
              </a:rPr>
              <a:t>Village',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75" dirty="0">
                <a:latin typeface="Arial"/>
                <a:cs typeface="Arial"/>
              </a:rPr>
              <a:t>'East',</a:t>
            </a:r>
            <a:endParaRPr sz="1050">
              <a:latin typeface="Arial"/>
              <a:cs typeface="Arial"/>
            </a:endParaRPr>
          </a:p>
          <a:p>
            <a:pPr marL="158750" marR="2497455">
              <a:lnSpc>
                <a:spcPct val="101200"/>
              </a:lnSpc>
            </a:pPr>
            <a:r>
              <a:rPr sz="1050" spc="140" dirty="0">
                <a:latin typeface="Arial"/>
                <a:cs typeface="Arial"/>
              </a:rPr>
              <a:t>'annoline2': </a:t>
            </a:r>
            <a:r>
              <a:rPr sz="1050" spc="190" dirty="0">
                <a:latin typeface="Arial"/>
                <a:cs typeface="Arial"/>
              </a:rPr>
              <a:t>'Village',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[-73.98222616506416,</a:t>
            </a:r>
            <a:endParaRPr sz="1050">
              <a:latin typeface="Arial"/>
              <a:cs typeface="Arial"/>
            </a:endParaRPr>
          </a:p>
          <a:p>
            <a:pPr marL="232410">
              <a:lnSpc>
                <a:spcPct val="100000"/>
              </a:lnSpc>
              <a:spcBef>
                <a:spcPts val="15"/>
              </a:spcBef>
            </a:pPr>
            <a:r>
              <a:rPr sz="1050" spc="20" dirty="0">
                <a:latin typeface="Arial"/>
                <a:cs typeface="Arial"/>
              </a:rPr>
              <a:t>40.727846777270244,</a:t>
            </a:r>
            <a:endParaRPr sz="1050">
              <a:latin typeface="Arial"/>
              <a:cs typeface="Arial"/>
            </a:endParaRPr>
          </a:p>
          <a:p>
            <a:pPr marL="232410">
              <a:lnSpc>
                <a:spcPct val="100000"/>
              </a:lnSpc>
              <a:spcBef>
                <a:spcPts val="15"/>
              </a:spcBef>
            </a:pPr>
            <a:r>
              <a:rPr sz="1050" spc="35" dirty="0">
                <a:latin typeface="Arial"/>
                <a:cs typeface="Arial"/>
              </a:rPr>
              <a:t>-73.98222616506416,</a:t>
            </a:r>
            <a:endParaRPr sz="1050">
              <a:latin typeface="Arial"/>
              <a:cs typeface="Arial"/>
            </a:endParaRPr>
          </a:p>
          <a:p>
            <a:pPr marL="232410">
              <a:lnSpc>
                <a:spcPct val="100000"/>
              </a:lnSpc>
              <a:spcBef>
                <a:spcPts val="15"/>
              </a:spcBef>
            </a:pPr>
            <a:r>
              <a:rPr sz="1050" spc="50" dirty="0">
                <a:latin typeface="Arial"/>
                <a:cs typeface="Arial"/>
              </a:rPr>
              <a:t>40.727846777270244]}},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'nyu_2451_34572.120',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[-73.98089031999291,</a:t>
            </a:r>
            <a:r>
              <a:rPr sz="1050" spc="25" dirty="0">
                <a:latin typeface="Arial"/>
                <a:cs typeface="Arial"/>
              </a:rPr>
              <a:t> </a:t>
            </a:r>
            <a:r>
              <a:rPr sz="1050" spc="45" dirty="0">
                <a:latin typeface="Arial"/>
                <a:cs typeface="Arial"/>
              </a:rPr>
              <a:t>40.71780674892765]},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'Lower </a:t>
            </a:r>
            <a:r>
              <a:rPr sz="1050" spc="50" dirty="0">
                <a:latin typeface="Arial"/>
                <a:cs typeface="Arial"/>
              </a:rPr>
              <a:t>East </a:t>
            </a:r>
            <a:r>
              <a:rPr sz="1050" spc="145" dirty="0">
                <a:latin typeface="Arial"/>
                <a:cs typeface="Arial"/>
              </a:rPr>
              <a:t>Side',  'stacked':</a:t>
            </a:r>
            <a:r>
              <a:rPr sz="1050" spc="275" dirty="0">
                <a:latin typeface="Arial"/>
                <a:cs typeface="Arial"/>
              </a:rPr>
              <a:t> </a:t>
            </a:r>
            <a:r>
              <a:rPr sz="1050" spc="135" dirty="0">
                <a:latin typeface="Arial"/>
                <a:cs typeface="Arial"/>
              </a:rPr>
              <a:t>3,</a:t>
            </a:r>
            <a:endParaRPr sz="1050">
              <a:latin typeface="Arial"/>
              <a:cs typeface="Arial"/>
            </a:endParaRPr>
          </a:p>
          <a:p>
            <a:pPr marL="158750" marR="2644140">
              <a:lnSpc>
                <a:spcPct val="101200"/>
              </a:lnSpc>
            </a:pPr>
            <a:r>
              <a:rPr sz="1050" spc="140" dirty="0">
                <a:latin typeface="Arial"/>
                <a:cs typeface="Arial"/>
              </a:rPr>
              <a:t>'annoline1': </a:t>
            </a:r>
            <a:r>
              <a:rPr sz="1050" spc="130" dirty="0">
                <a:latin typeface="Arial"/>
                <a:cs typeface="Arial"/>
              </a:rPr>
              <a:t>'Lower',  </a:t>
            </a:r>
            <a:r>
              <a:rPr sz="1050" spc="140" dirty="0">
                <a:latin typeface="Arial"/>
                <a:cs typeface="Arial"/>
              </a:rPr>
              <a:t>'annoline2':</a:t>
            </a:r>
            <a:r>
              <a:rPr sz="1050" spc="240" dirty="0">
                <a:latin typeface="Arial"/>
                <a:cs typeface="Arial"/>
              </a:rPr>
              <a:t> </a:t>
            </a:r>
            <a:r>
              <a:rPr sz="1050" spc="175" dirty="0">
                <a:latin typeface="Arial"/>
                <a:cs typeface="Arial"/>
              </a:rPr>
              <a:t>'East',</a:t>
            </a:r>
            <a:endParaRPr sz="1050">
              <a:latin typeface="Arial"/>
              <a:cs typeface="Arial"/>
            </a:endParaRPr>
          </a:p>
          <a:p>
            <a:pPr marL="158750">
              <a:lnSpc>
                <a:spcPct val="100000"/>
              </a:lnSpc>
              <a:spcBef>
                <a:spcPts val="15"/>
              </a:spcBef>
            </a:pPr>
            <a:r>
              <a:rPr sz="1050" spc="140" dirty="0">
                <a:latin typeface="Arial"/>
                <a:cs typeface="Arial"/>
              </a:rPr>
              <a:t>'annoline3':</a:t>
            </a:r>
            <a:r>
              <a:rPr sz="1050" spc="200" dirty="0">
                <a:latin typeface="Arial"/>
                <a:cs typeface="Arial"/>
              </a:rPr>
              <a:t> </a:t>
            </a:r>
            <a:r>
              <a:rPr sz="1050" spc="175" dirty="0">
                <a:latin typeface="Arial"/>
                <a:cs typeface="Arial"/>
              </a:rPr>
              <a:t>'Side',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[-73.98089031999291,</a:t>
            </a:r>
            <a:endParaRPr sz="1050">
              <a:latin typeface="Arial"/>
              <a:cs typeface="Arial"/>
            </a:endParaRPr>
          </a:p>
          <a:p>
            <a:pPr marL="232410">
              <a:lnSpc>
                <a:spcPct val="100000"/>
              </a:lnSpc>
              <a:spcBef>
                <a:spcPts val="15"/>
              </a:spcBef>
            </a:pPr>
            <a:r>
              <a:rPr sz="1050" spc="25" dirty="0">
                <a:latin typeface="Arial"/>
                <a:cs typeface="Arial"/>
              </a:rPr>
              <a:t>40.71780674892765,</a:t>
            </a:r>
            <a:endParaRPr sz="1050">
              <a:latin typeface="Arial"/>
              <a:cs typeface="Arial"/>
            </a:endParaRPr>
          </a:p>
          <a:p>
            <a:pPr marL="232410">
              <a:lnSpc>
                <a:spcPct val="100000"/>
              </a:lnSpc>
              <a:spcBef>
                <a:spcPts val="15"/>
              </a:spcBef>
            </a:pPr>
            <a:r>
              <a:rPr sz="1050" spc="35" dirty="0">
                <a:latin typeface="Arial"/>
                <a:cs typeface="Arial"/>
              </a:rPr>
              <a:t>-73.98089031999291,</a:t>
            </a:r>
            <a:endParaRPr sz="1050">
              <a:latin typeface="Arial"/>
              <a:cs typeface="Arial"/>
            </a:endParaRPr>
          </a:p>
          <a:p>
            <a:pPr marL="232410">
              <a:lnSpc>
                <a:spcPct val="100000"/>
              </a:lnSpc>
              <a:spcBef>
                <a:spcPts val="15"/>
              </a:spcBef>
            </a:pPr>
            <a:r>
              <a:rPr sz="1050" spc="55" dirty="0">
                <a:latin typeface="Arial"/>
                <a:cs typeface="Arial"/>
              </a:rPr>
              <a:t>40.71780674892765]}},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'nyu_2451_34572.121',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[-74.01068328559087,</a:t>
            </a:r>
            <a:r>
              <a:rPr sz="1050" spc="90" dirty="0">
                <a:latin typeface="Arial"/>
                <a:cs typeface="Arial"/>
              </a:rPr>
              <a:t> </a:t>
            </a:r>
            <a:r>
              <a:rPr sz="1050" spc="45" dirty="0">
                <a:latin typeface="Arial"/>
                <a:cs typeface="Arial"/>
              </a:rPr>
              <a:t>40.721521967443216]},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55" dirty="0">
                <a:latin typeface="Arial"/>
                <a:cs typeface="Arial"/>
              </a:rPr>
              <a:t>'Tribeca',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55" dirty="0">
                <a:latin typeface="Arial"/>
                <a:cs typeface="Arial"/>
              </a:rPr>
              <a:t>'Tribeca',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[-74.01068328559087,</a:t>
            </a:r>
            <a:endParaRPr sz="1050">
              <a:latin typeface="Arial"/>
              <a:cs typeface="Arial"/>
            </a:endParaRPr>
          </a:p>
          <a:p>
            <a:pPr marL="232410">
              <a:lnSpc>
                <a:spcPct val="100000"/>
              </a:lnSpc>
              <a:spcBef>
                <a:spcPts val="15"/>
              </a:spcBef>
            </a:pPr>
            <a:r>
              <a:rPr sz="1050" spc="20" dirty="0">
                <a:latin typeface="Arial"/>
                <a:cs typeface="Arial"/>
              </a:rPr>
              <a:t>40.721521967443216,</a:t>
            </a:r>
            <a:endParaRPr sz="1050">
              <a:latin typeface="Arial"/>
              <a:cs typeface="Arial"/>
            </a:endParaRPr>
          </a:p>
          <a:p>
            <a:pPr marL="232410">
              <a:lnSpc>
                <a:spcPct val="100000"/>
              </a:lnSpc>
              <a:spcBef>
                <a:spcPts val="15"/>
              </a:spcBef>
            </a:pPr>
            <a:r>
              <a:rPr sz="1050" spc="35" dirty="0">
                <a:latin typeface="Arial"/>
                <a:cs typeface="Arial"/>
              </a:rPr>
              <a:t>-74.01068328559087,</a:t>
            </a:r>
            <a:endParaRPr sz="105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1638935"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'annoline2':</a:t>
            </a:r>
            <a:r>
              <a:rPr sz="1050" spc="215" dirty="0">
                <a:latin typeface="Arial"/>
                <a:cs typeface="Arial"/>
              </a:rPr>
              <a:t> </a:t>
            </a:r>
            <a:r>
              <a:rPr sz="1050" spc="180" dirty="0">
                <a:latin typeface="Arial"/>
                <a:cs typeface="Arial"/>
              </a:rPr>
              <a:t>'Valley',</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12700">
              <a:lnSpc>
                <a:spcPct val="100000"/>
              </a:lnSpc>
              <a:spcBef>
                <a:spcPts val="100"/>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'nyu_2451_34572.122',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[-73.99730467208073,</a:t>
            </a:r>
            <a:r>
              <a:rPr sz="1050" spc="25" dirty="0">
                <a:latin typeface="Arial"/>
                <a:cs typeface="Arial"/>
              </a:rPr>
              <a:t> </a:t>
            </a:r>
            <a:r>
              <a:rPr sz="1050" spc="45" dirty="0">
                <a:latin typeface="Arial"/>
                <a:cs typeface="Arial"/>
              </a:rPr>
              <a:t>40.71932379395907]},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229" dirty="0">
                <a:latin typeface="Arial"/>
                <a:cs typeface="Arial"/>
              </a:rPr>
              <a:t>'Little Italy',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250" dirty="0">
                <a:latin typeface="Arial"/>
                <a:cs typeface="Arial"/>
              </a:rPr>
              <a:t>'Little',  </a:t>
            </a:r>
            <a:r>
              <a:rPr sz="1050" spc="140" dirty="0">
                <a:latin typeface="Arial"/>
                <a:cs typeface="Arial"/>
              </a:rPr>
              <a:t>'annoline2': </a:t>
            </a:r>
            <a:r>
              <a:rPr sz="1050" spc="250" dirty="0">
                <a:latin typeface="Arial"/>
                <a:cs typeface="Arial"/>
              </a:rPr>
              <a:t>'Italy',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[-73.99730467208073,</a:t>
            </a:r>
            <a:endParaRPr sz="1050">
              <a:latin typeface="Arial"/>
              <a:cs typeface="Arial"/>
            </a:endParaRPr>
          </a:p>
          <a:p>
            <a:pPr marL="232410">
              <a:lnSpc>
                <a:spcPct val="100000"/>
              </a:lnSpc>
              <a:spcBef>
                <a:spcPts val="15"/>
              </a:spcBef>
            </a:pPr>
            <a:r>
              <a:rPr sz="1050" spc="25" dirty="0">
                <a:latin typeface="Arial"/>
                <a:cs typeface="Arial"/>
              </a:rPr>
              <a:t>40.71932379395907,</a:t>
            </a:r>
            <a:endParaRPr sz="1050">
              <a:latin typeface="Arial"/>
              <a:cs typeface="Arial"/>
            </a:endParaRPr>
          </a:p>
          <a:p>
            <a:pPr marL="232410">
              <a:lnSpc>
                <a:spcPct val="100000"/>
              </a:lnSpc>
              <a:spcBef>
                <a:spcPts val="15"/>
              </a:spcBef>
            </a:pPr>
            <a:r>
              <a:rPr sz="1050" spc="35" dirty="0">
                <a:latin typeface="Arial"/>
                <a:cs typeface="Arial"/>
              </a:rPr>
              <a:t>-73.99730467208073,</a:t>
            </a:r>
            <a:endParaRPr sz="1050">
              <a:latin typeface="Arial"/>
              <a:cs typeface="Arial"/>
            </a:endParaRPr>
          </a:p>
          <a:p>
            <a:pPr marL="232410">
              <a:lnSpc>
                <a:spcPct val="100000"/>
              </a:lnSpc>
              <a:spcBef>
                <a:spcPts val="15"/>
              </a:spcBef>
            </a:pPr>
            <a:r>
              <a:rPr sz="1050" spc="55" dirty="0">
                <a:latin typeface="Arial"/>
                <a:cs typeface="Arial"/>
              </a:rPr>
              <a:t>40.71932379395907]}},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'nyu_2451_34572.123',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[-74.00065666959759,</a:t>
            </a:r>
            <a:r>
              <a:rPr sz="1050" spc="25" dirty="0">
                <a:latin typeface="Arial"/>
                <a:cs typeface="Arial"/>
              </a:rPr>
              <a:t> </a:t>
            </a:r>
            <a:r>
              <a:rPr sz="1050" spc="45" dirty="0">
                <a:latin typeface="Arial"/>
                <a:cs typeface="Arial"/>
              </a:rPr>
              <a:t>40.72218384131794]},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2057400" indent="-73660">
              <a:lnSpc>
                <a:spcPct val="101200"/>
              </a:lnSpc>
            </a:pPr>
            <a:r>
              <a:rPr sz="1050" spc="160" dirty="0">
                <a:latin typeface="Arial"/>
                <a:cs typeface="Arial"/>
              </a:rPr>
              <a:t>'properties': </a:t>
            </a:r>
            <a:r>
              <a:rPr sz="1050" spc="114" dirty="0">
                <a:latin typeface="Arial"/>
                <a:cs typeface="Arial"/>
              </a:rPr>
              <a:t>{'name': </a:t>
            </a:r>
            <a:r>
              <a:rPr sz="1050" spc="125" dirty="0">
                <a:latin typeface="Arial"/>
                <a:cs typeface="Arial"/>
              </a:rPr>
              <a:t>'Soho',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717165">
              <a:lnSpc>
                <a:spcPct val="101200"/>
              </a:lnSpc>
            </a:pPr>
            <a:r>
              <a:rPr sz="1050" spc="140" dirty="0">
                <a:latin typeface="Arial"/>
                <a:cs typeface="Arial"/>
              </a:rPr>
              <a:t>'annoline1': </a:t>
            </a:r>
            <a:r>
              <a:rPr sz="1050" spc="125" dirty="0">
                <a:latin typeface="Arial"/>
                <a:cs typeface="Arial"/>
              </a:rPr>
              <a:t>'Soho',  </a:t>
            </a:r>
            <a:r>
              <a:rPr sz="1050" spc="140" dirty="0">
                <a:latin typeface="Arial"/>
                <a:cs typeface="Arial"/>
              </a:rPr>
              <a:t>'annoline2':</a:t>
            </a:r>
            <a:r>
              <a:rPr sz="1050" spc="25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[-74.00065666959759,</a:t>
            </a:r>
            <a:endParaRPr sz="1050">
              <a:latin typeface="Arial"/>
              <a:cs typeface="Arial"/>
            </a:endParaRPr>
          </a:p>
          <a:p>
            <a:pPr marL="232410">
              <a:lnSpc>
                <a:spcPct val="100000"/>
              </a:lnSpc>
              <a:spcBef>
                <a:spcPts val="15"/>
              </a:spcBef>
            </a:pPr>
            <a:r>
              <a:rPr sz="1050" spc="25" dirty="0">
                <a:latin typeface="Arial"/>
                <a:cs typeface="Arial"/>
              </a:rPr>
              <a:t>40.72218384131794,</a:t>
            </a:r>
            <a:endParaRPr sz="1050">
              <a:latin typeface="Arial"/>
              <a:cs typeface="Arial"/>
            </a:endParaRPr>
          </a:p>
          <a:p>
            <a:pPr marL="232410">
              <a:lnSpc>
                <a:spcPct val="100000"/>
              </a:lnSpc>
              <a:spcBef>
                <a:spcPts val="15"/>
              </a:spcBef>
            </a:pPr>
            <a:r>
              <a:rPr sz="1050" spc="35" dirty="0">
                <a:latin typeface="Arial"/>
                <a:cs typeface="Arial"/>
              </a:rPr>
              <a:t>-74.00065666959759,</a:t>
            </a:r>
            <a:endParaRPr sz="1050">
              <a:latin typeface="Arial"/>
              <a:cs typeface="Arial"/>
            </a:endParaRPr>
          </a:p>
          <a:p>
            <a:pPr marL="232410">
              <a:lnSpc>
                <a:spcPct val="100000"/>
              </a:lnSpc>
              <a:spcBef>
                <a:spcPts val="15"/>
              </a:spcBef>
            </a:pPr>
            <a:r>
              <a:rPr sz="1050" spc="55" dirty="0">
                <a:latin typeface="Arial"/>
                <a:cs typeface="Arial"/>
              </a:rPr>
              <a:t>40.72218384131794]}},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'nyu_2451_34572.124',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[-74.00617998126812,</a:t>
            </a:r>
            <a:r>
              <a:rPr sz="1050" spc="25" dirty="0">
                <a:latin typeface="Arial"/>
                <a:cs typeface="Arial"/>
              </a:rPr>
              <a:t> </a:t>
            </a:r>
            <a:r>
              <a:rPr sz="1050" spc="45" dirty="0">
                <a:latin typeface="Arial"/>
                <a:cs typeface="Arial"/>
              </a:rPr>
              <a:t>40.73443393572434]},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'West </a:t>
            </a:r>
            <a:r>
              <a:rPr sz="1050" spc="170" dirty="0">
                <a:latin typeface="Arial"/>
                <a:cs typeface="Arial"/>
              </a:rPr>
              <a:t>Village',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35" dirty="0">
                <a:latin typeface="Arial"/>
                <a:cs typeface="Arial"/>
              </a:rPr>
              <a:t>'West',</a:t>
            </a:r>
            <a:endParaRPr sz="1050">
              <a:latin typeface="Arial"/>
              <a:cs typeface="Arial"/>
            </a:endParaRPr>
          </a:p>
          <a:p>
            <a:pPr marL="158750" marR="2497455">
              <a:lnSpc>
                <a:spcPct val="101200"/>
              </a:lnSpc>
            </a:pPr>
            <a:r>
              <a:rPr sz="1050" spc="140" dirty="0">
                <a:latin typeface="Arial"/>
                <a:cs typeface="Arial"/>
              </a:rPr>
              <a:t>'annoline2': </a:t>
            </a:r>
            <a:r>
              <a:rPr sz="1050" spc="190" dirty="0">
                <a:latin typeface="Arial"/>
                <a:cs typeface="Arial"/>
              </a:rPr>
              <a:t>'Village',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[-74.00617998126812,</a:t>
            </a:r>
            <a:endParaRPr sz="1050">
              <a:latin typeface="Arial"/>
              <a:cs typeface="Arial"/>
            </a:endParaRPr>
          </a:p>
          <a:p>
            <a:pPr marL="232410">
              <a:lnSpc>
                <a:spcPct val="100000"/>
              </a:lnSpc>
              <a:spcBef>
                <a:spcPts val="15"/>
              </a:spcBef>
            </a:pPr>
            <a:r>
              <a:rPr sz="1050" spc="25" dirty="0">
                <a:latin typeface="Arial"/>
                <a:cs typeface="Arial"/>
              </a:rPr>
              <a:t>40.73443393572434,</a:t>
            </a:r>
            <a:endParaRPr sz="1050">
              <a:latin typeface="Arial"/>
              <a:cs typeface="Arial"/>
            </a:endParaRPr>
          </a:p>
          <a:p>
            <a:pPr marL="232410">
              <a:lnSpc>
                <a:spcPct val="100000"/>
              </a:lnSpc>
              <a:spcBef>
                <a:spcPts val="15"/>
              </a:spcBef>
            </a:pPr>
            <a:r>
              <a:rPr sz="1050" spc="35" dirty="0">
                <a:latin typeface="Arial"/>
                <a:cs typeface="Arial"/>
              </a:rPr>
              <a:t>-74.00617998126812,</a:t>
            </a:r>
            <a:endParaRPr sz="1050">
              <a:latin typeface="Arial"/>
              <a:cs typeface="Arial"/>
            </a:endParaRPr>
          </a:p>
          <a:p>
            <a:pPr marL="232410">
              <a:lnSpc>
                <a:spcPct val="100000"/>
              </a:lnSpc>
              <a:spcBef>
                <a:spcPts val="15"/>
              </a:spcBef>
            </a:pPr>
            <a:r>
              <a:rPr sz="1050" spc="55" dirty="0">
                <a:latin typeface="Arial"/>
                <a:cs typeface="Arial"/>
              </a:rPr>
              <a:t>40.73443393572434]}},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'nyu_2451_34572.125',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[-73.96428617740655,</a:t>
            </a:r>
            <a:r>
              <a:rPr sz="1050" spc="90" dirty="0">
                <a:latin typeface="Arial"/>
                <a:cs typeface="Arial"/>
              </a:rPr>
              <a:t> </a:t>
            </a:r>
            <a:r>
              <a:rPr sz="1050" spc="45" dirty="0">
                <a:latin typeface="Arial"/>
                <a:cs typeface="Arial"/>
              </a:rPr>
              <a:t>40.797307041702865]},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'Manhattan </a:t>
            </a:r>
            <a:r>
              <a:rPr sz="1050" spc="155" dirty="0">
                <a:latin typeface="Arial"/>
                <a:cs typeface="Arial"/>
              </a:rPr>
              <a:t>Valley',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05" dirty="0">
                <a:latin typeface="Arial"/>
                <a:cs typeface="Arial"/>
              </a:rPr>
              <a:t>'Manhattan',</a:t>
            </a:r>
            <a:endParaRPr sz="105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696"/>
            <a:ext cx="2005330" cy="158750"/>
          </a:xfrm>
          <a:prstGeom prst="rect">
            <a:avLst/>
          </a:prstGeom>
        </p:spPr>
        <p:txBody>
          <a:bodyPr vert="horz" wrap="square" lIns="0" tIns="0" rIns="0" bIns="0" rtlCol="0">
            <a:spAutoFit/>
          </a:bodyPr>
          <a:lstStyle/>
          <a:p>
            <a:pPr marL="12700">
              <a:lnSpc>
                <a:spcPts val="1090"/>
              </a:lnSpc>
            </a:pPr>
            <a:r>
              <a:rPr sz="1050" spc="275" dirty="0">
                <a:latin typeface="Arial"/>
                <a:cs typeface="Arial"/>
              </a:rPr>
              <a:t>'id':</a:t>
            </a:r>
            <a:r>
              <a:rPr sz="1050" spc="204" dirty="0">
                <a:latin typeface="Arial"/>
                <a:cs typeface="Arial"/>
              </a:rPr>
              <a:t> </a:t>
            </a:r>
            <a:r>
              <a:rPr sz="1050" spc="60" dirty="0">
                <a:latin typeface="Arial"/>
                <a:cs typeface="Arial"/>
              </a:rPr>
              <a:t>'nyu_2451_34572.129',</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351655" cy="9091295"/>
          </a:xfrm>
          <a:prstGeom prst="rect">
            <a:avLst/>
          </a:prstGeom>
        </p:spPr>
        <p:txBody>
          <a:bodyPr vert="horz" wrap="square" lIns="0" tIns="10795" rIns="0" bIns="0" rtlCol="0">
            <a:spAutoFit/>
          </a:bodyPr>
          <a:lstStyle/>
          <a:p>
            <a:pPr marL="158750" marR="2863850">
              <a:lnSpc>
                <a:spcPct val="101200"/>
              </a:lnSpc>
              <a:spcBef>
                <a:spcPts val="85"/>
              </a:spcBef>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[-73.96428617740655,</a:t>
            </a:r>
            <a:endParaRPr sz="1050">
              <a:latin typeface="Arial"/>
              <a:cs typeface="Arial"/>
            </a:endParaRPr>
          </a:p>
          <a:p>
            <a:pPr marL="232410">
              <a:lnSpc>
                <a:spcPct val="100000"/>
              </a:lnSpc>
              <a:spcBef>
                <a:spcPts val="15"/>
              </a:spcBef>
            </a:pPr>
            <a:r>
              <a:rPr sz="1050" spc="20" dirty="0">
                <a:latin typeface="Arial"/>
                <a:cs typeface="Arial"/>
              </a:rPr>
              <a:t>40.797307041702865,</a:t>
            </a:r>
            <a:endParaRPr sz="1050">
              <a:latin typeface="Arial"/>
              <a:cs typeface="Arial"/>
            </a:endParaRPr>
          </a:p>
          <a:p>
            <a:pPr marL="232410">
              <a:lnSpc>
                <a:spcPct val="100000"/>
              </a:lnSpc>
              <a:spcBef>
                <a:spcPts val="15"/>
              </a:spcBef>
            </a:pPr>
            <a:r>
              <a:rPr sz="1050" spc="35" dirty="0">
                <a:latin typeface="Arial"/>
                <a:cs typeface="Arial"/>
              </a:rPr>
              <a:t>-73.96428617740655,</a:t>
            </a:r>
            <a:endParaRPr sz="1050">
              <a:latin typeface="Arial"/>
              <a:cs typeface="Arial"/>
            </a:endParaRPr>
          </a:p>
          <a:p>
            <a:pPr marL="232410">
              <a:lnSpc>
                <a:spcPct val="100000"/>
              </a:lnSpc>
              <a:spcBef>
                <a:spcPts val="15"/>
              </a:spcBef>
            </a:pPr>
            <a:r>
              <a:rPr sz="1050" spc="50" dirty="0">
                <a:latin typeface="Arial"/>
                <a:cs typeface="Arial"/>
              </a:rPr>
              <a:t>40.797307041702865]}},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'nyu_2451_34572.126',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[-73.96389627905332,</a:t>
            </a:r>
            <a:r>
              <a:rPr sz="1050" spc="90" dirty="0">
                <a:latin typeface="Arial"/>
                <a:cs typeface="Arial"/>
              </a:rPr>
              <a:t> </a:t>
            </a:r>
            <a:r>
              <a:rPr sz="1050" spc="45" dirty="0">
                <a:latin typeface="Arial"/>
                <a:cs typeface="Arial"/>
              </a:rPr>
              <a:t>40.807999738165826]},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957580"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'Morningside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04085">
              <a:lnSpc>
                <a:spcPct val="101200"/>
              </a:lnSpc>
            </a:pPr>
            <a:r>
              <a:rPr sz="1050" spc="140" dirty="0">
                <a:latin typeface="Arial"/>
                <a:cs typeface="Arial"/>
              </a:rPr>
              <a:t>'annoline1': </a:t>
            </a:r>
            <a:r>
              <a:rPr sz="1050" spc="114" dirty="0">
                <a:latin typeface="Arial"/>
                <a:cs typeface="Arial"/>
              </a:rPr>
              <a:t>'Morningside',  </a:t>
            </a:r>
            <a:r>
              <a:rPr sz="1050" spc="140" dirty="0">
                <a:latin typeface="Arial"/>
                <a:cs typeface="Arial"/>
              </a:rPr>
              <a:t>'annoline2':</a:t>
            </a:r>
            <a:r>
              <a:rPr sz="1050" spc="265" dirty="0">
                <a:latin typeface="Arial"/>
                <a:cs typeface="Arial"/>
              </a:rPr>
              <a:t> </a:t>
            </a:r>
            <a:r>
              <a:rPr sz="1050" spc="150" dirty="0">
                <a:latin typeface="Arial"/>
                <a:cs typeface="Arial"/>
              </a:rPr>
              <a:t>'Heights',</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[-73.96389627905332,</a:t>
            </a:r>
            <a:endParaRPr sz="1050">
              <a:latin typeface="Arial"/>
              <a:cs typeface="Arial"/>
            </a:endParaRPr>
          </a:p>
          <a:p>
            <a:pPr marL="232410">
              <a:lnSpc>
                <a:spcPct val="100000"/>
              </a:lnSpc>
              <a:spcBef>
                <a:spcPts val="15"/>
              </a:spcBef>
            </a:pPr>
            <a:r>
              <a:rPr sz="1050" spc="20" dirty="0">
                <a:latin typeface="Arial"/>
                <a:cs typeface="Arial"/>
              </a:rPr>
              <a:t>40.807999738165826,</a:t>
            </a:r>
            <a:endParaRPr sz="1050">
              <a:latin typeface="Arial"/>
              <a:cs typeface="Arial"/>
            </a:endParaRPr>
          </a:p>
          <a:p>
            <a:pPr marL="232410">
              <a:lnSpc>
                <a:spcPct val="100000"/>
              </a:lnSpc>
              <a:spcBef>
                <a:spcPts val="15"/>
              </a:spcBef>
            </a:pPr>
            <a:r>
              <a:rPr sz="1050" spc="35" dirty="0">
                <a:latin typeface="Arial"/>
                <a:cs typeface="Arial"/>
              </a:rPr>
              <a:t>-73.96389627905332,</a:t>
            </a:r>
            <a:endParaRPr sz="1050">
              <a:latin typeface="Arial"/>
              <a:cs typeface="Arial"/>
            </a:endParaRPr>
          </a:p>
          <a:p>
            <a:pPr marL="232410">
              <a:lnSpc>
                <a:spcPct val="100000"/>
              </a:lnSpc>
              <a:spcBef>
                <a:spcPts val="15"/>
              </a:spcBef>
            </a:pPr>
            <a:r>
              <a:rPr sz="1050" spc="50" dirty="0">
                <a:latin typeface="Arial"/>
                <a:cs typeface="Arial"/>
              </a:rPr>
              <a:t>40.807999738165826]}},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'nyu_2451_34572.127',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[-73.98137594833541,</a:t>
            </a:r>
            <a:r>
              <a:rPr sz="1050" spc="75" dirty="0">
                <a:latin typeface="Arial"/>
                <a:cs typeface="Arial"/>
              </a:rPr>
              <a:t> </a:t>
            </a:r>
            <a:r>
              <a:rPr sz="1050" spc="55" dirty="0">
                <a:latin typeface="Arial"/>
                <a:cs typeface="Arial"/>
              </a:rPr>
              <a:t>40.737209832715]},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95" dirty="0">
                <a:latin typeface="Arial"/>
                <a:cs typeface="Arial"/>
              </a:rPr>
              <a:t>'Gramercy',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95" dirty="0">
                <a:latin typeface="Arial"/>
                <a:cs typeface="Arial"/>
              </a:rPr>
              <a:t>'Gramercy',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[-73.98137594833541,</a:t>
            </a:r>
            <a:endParaRPr sz="1050">
              <a:latin typeface="Arial"/>
              <a:cs typeface="Arial"/>
            </a:endParaRPr>
          </a:p>
          <a:p>
            <a:pPr marL="232410">
              <a:lnSpc>
                <a:spcPct val="100000"/>
              </a:lnSpc>
              <a:spcBef>
                <a:spcPts val="15"/>
              </a:spcBef>
            </a:pPr>
            <a:r>
              <a:rPr sz="1050" spc="25" dirty="0">
                <a:latin typeface="Arial"/>
                <a:cs typeface="Arial"/>
              </a:rPr>
              <a:t>40.737209832715,</a:t>
            </a:r>
            <a:endParaRPr sz="1050">
              <a:latin typeface="Arial"/>
              <a:cs typeface="Arial"/>
            </a:endParaRPr>
          </a:p>
          <a:p>
            <a:pPr marL="232410">
              <a:lnSpc>
                <a:spcPct val="100000"/>
              </a:lnSpc>
              <a:spcBef>
                <a:spcPts val="15"/>
              </a:spcBef>
            </a:pPr>
            <a:r>
              <a:rPr sz="1050" spc="35" dirty="0">
                <a:latin typeface="Arial"/>
                <a:cs typeface="Arial"/>
              </a:rPr>
              <a:t>-73.98137594833541,</a:t>
            </a:r>
            <a:endParaRPr sz="1050">
              <a:latin typeface="Arial"/>
              <a:cs typeface="Arial"/>
            </a:endParaRPr>
          </a:p>
          <a:p>
            <a:pPr marL="232410">
              <a:lnSpc>
                <a:spcPct val="100000"/>
              </a:lnSpc>
              <a:spcBef>
                <a:spcPts val="15"/>
              </a:spcBef>
            </a:pPr>
            <a:r>
              <a:rPr sz="1050" spc="60" dirty="0">
                <a:latin typeface="Arial"/>
                <a:cs typeface="Arial"/>
              </a:rPr>
              <a:t>40.737209832715]}},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'nyu_2451_34572.128',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[-74.01686930508617,</a:t>
            </a:r>
            <a:r>
              <a:rPr sz="1050" spc="25" dirty="0">
                <a:latin typeface="Arial"/>
                <a:cs typeface="Arial"/>
              </a:rPr>
              <a:t> </a:t>
            </a:r>
            <a:r>
              <a:rPr sz="1050" spc="45" dirty="0">
                <a:latin typeface="Arial"/>
                <a:cs typeface="Arial"/>
              </a:rPr>
              <a:t>40.71193198394565]},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'Battery </a:t>
            </a:r>
            <a:r>
              <a:rPr sz="1050" spc="35" dirty="0">
                <a:latin typeface="Arial"/>
                <a:cs typeface="Arial"/>
              </a:rPr>
              <a:t>Park </a:t>
            </a:r>
            <a:r>
              <a:rPr sz="1050" spc="190" dirty="0">
                <a:latin typeface="Arial"/>
                <a:cs typeface="Arial"/>
              </a:rPr>
              <a:t>City',  </a:t>
            </a:r>
            <a:r>
              <a:rPr sz="1050" spc="145" dirty="0">
                <a:latin typeface="Arial"/>
                <a:cs typeface="Arial"/>
              </a:rPr>
              <a:t>'stacked':</a:t>
            </a:r>
            <a:r>
              <a:rPr sz="1050" spc="275" dirty="0">
                <a:latin typeface="Arial"/>
                <a:cs typeface="Arial"/>
              </a:rPr>
              <a:t> </a:t>
            </a:r>
            <a:r>
              <a:rPr sz="1050" spc="135" dirty="0">
                <a:latin typeface="Arial"/>
                <a:cs typeface="Arial"/>
              </a:rPr>
              <a:t>3,</a:t>
            </a:r>
            <a:endParaRPr sz="1050">
              <a:latin typeface="Arial"/>
              <a:cs typeface="Arial"/>
            </a:endParaRPr>
          </a:p>
          <a:p>
            <a:pPr marL="158750" marR="2497455">
              <a:lnSpc>
                <a:spcPct val="101200"/>
              </a:lnSpc>
            </a:pPr>
            <a:r>
              <a:rPr sz="1050" spc="140" dirty="0">
                <a:latin typeface="Arial"/>
                <a:cs typeface="Arial"/>
              </a:rPr>
              <a:t>'annoline1': </a:t>
            </a:r>
            <a:r>
              <a:rPr sz="1050" spc="175" dirty="0">
                <a:latin typeface="Arial"/>
                <a:cs typeface="Arial"/>
              </a:rPr>
              <a:t>'Battery',  </a:t>
            </a:r>
            <a:r>
              <a:rPr sz="1050" spc="140" dirty="0">
                <a:latin typeface="Arial"/>
                <a:cs typeface="Arial"/>
              </a:rPr>
              <a:t>'annoline2':</a:t>
            </a:r>
            <a:r>
              <a:rPr sz="1050" spc="265" dirty="0">
                <a:latin typeface="Arial"/>
                <a:cs typeface="Arial"/>
              </a:rPr>
              <a:t> </a:t>
            </a:r>
            <a:r>
              <a:rPr sz="1050" spc="165" dirty="0">
                <a:latin typeface="Arial"/>
                <a:cs typeface="Arial"/>
              </a:rPr>
              <a:t>'Park',</a:t>
            </a:r>
            <a:endParaRPr sz="1050">
              <a:latin typeface="Arial"/>
              <a:cs typeface="Arial"/>
            </a:endParaRPr>
          </a:p>
          <a:p>
            <a:pPr marL="158750">
              <a:lnSpc>
                <a:spcPct val="100000"/>
              </a:lnSpc>
              <a:spcBef>
                <a:spcPts val="10"/>
              </a:spcBef>
            </a:pPr>
            <a:r>
              <a:rPr sz="1050" spc="140" dirty="0">
                <a:latin typeface="Arial"/>
                <a:cs typeface="Arial"/>
              </a:rPr>
              <a:t>'annoline3':</a:t>
            </a:r>
            <a:r>
              <a:rPr sz="1050" spc="180" dirty="0">
                <a:latin typeface="Arial"/>
                <a:cs typeface="Arial"/>
              </a:rPr>
              <a:t> </a:t>
            </a:r>
            <a:r>
              <a:rPr sz="1050" spc="220" dirty="0">
                <a:latin typeface="Arial"/>
                <a:cs typeface="Arial"/>
              </a:rPr>
              <a:t>'City',</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[-74.01686930508617,</a:t>
            </a:r>
            <a:endParaRPr sz="1050">
              <a:latin typeface="Arial"/>
              <a:cs typeface="Arial"/>
            </a:endParaRPr>
          </a:p>
          <a:p>
            <a:pPr marL="232410">
              <a:lnSpc>
                <a:spcPct val="100000"/>
              </a:lnSpc>
              <a:spcBef>
                <a:spcPts val="15"/>
              </a:spcBef>
            </a:pPr>
            <a:r>
              <a:rPr sz="1050" spc="25" dirty="0">
                <a:latin typeface="Arial"/>
                <a:cs typeface="Arial"/>
              </a:rPr>
              <a:t>40.71193198394565,</a:t>
            </a:r>
            <a:endParaRPr sz="1050">
              <a:latin typeface="Arial"/>
              <a:cs typeface="Arial"/>
            </a:endParaRPr>
          </a:p>
          <a:p>
            <a:pPr marL="232410">
              <a:lnSpc>
                <a:spcPct val="100000"/>
              </a:lnSpc>
              <a:spcBef>
                <a:spcPts val="15"/>
              </a:spcBef>
            </a:pPr>
            <a:r>
              <a:rPr sz="1050" spc="35" dirty="0">
                <a:latin typeface="Arial"/>
                <a:cs typeface="Arial"/>
              </a:rPr>
              <a:t>-74.01686930508617,</a:t>
            </a:r>
            <a:endParaRPr sz="1050">
              <a:latin typeface="Arial"/>
              <a:cs typeface="Arial"/>
            </a:endParaRPr>
          </a:p>
          <a:p>
            <a:pPr marL="232410">
              <a:lnSpc>
                <a:spcPct val="100000"/>
              </a:lnSpc>
              <a:spcBef>
                <a:spcPts val="15"/>
              </a:spcBef>
            </a:pPr>
            <a:r>
              <a:rPr sz="1050" spc="55" dirty="0">
                <a:latin typeface="Arial"/>
                <a:cs typeface="Arial"/>
              </a:rPr>
              <a:t>40.71193198394565]}},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7172"/>
            <a:ext cx="1271905" cy="158750"/>
          </a:xfrm>
          <a:prstGeom prst="rect">
            <a:avLst/>
          </a:prstGeom>
        </p:spPr>
        <p:txBody>
          <a:bodyPr vert="horz" wrap="square" lIns="0" tIns="0" rIns="0" bIns="0" rtlCol="0">
            <a:spAutoFit/>
          </a:bodyPr>
          <a:lstStyle/>
          <a:p>
            <a:pPr marL="12700">
              <a:lnSpc>
                <a:spcPts val="1090"/>
              </a:lnSpc>
            </a:pPr>
            <a:r>
              <a:rPr sz="1050" spc="110" dirty="0">
                <a:latin typeface="Arial"/>
                <a:cs typeface="Arial"/>
              </a:rPr>
              <a:t>'annoangle':</a:t>
            </a:r>
            <a:r>
              <a:rPr sz="1050" spc="220" dirty="0">
                <a:latin typeface="Arial"/>
                <a:cs typeface="Arial"/>
              </a:rPr>
              <a:t> </a:t>
            </a:r>
            <a:r>
              <a:rPr sz="1050" spc="135" dirty="0">
                <a:latin typeface="Arial"/>
                <a:cs typeface="Arial"/>
              </a:rPr>
              <a:t>0.0,</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879"/>
            <a:ext cx="4277995" cy="9316085"/>
          </a:xfrm>
          <a:prstGeom prst="rect">
            <a:avLst/>
          </a:prstGeom>
        </p:spPr>
        <p:txBody>
          <a:bodyPr vert="horz" wrap="square" lIns="0" tIns="56515" rIns="0" bIns="0" rtlCol="0">
            <a:spAutoFit/>
          </a:bodyPr>
          <a:lstStyle/>
          <a:p>
            <a:pPr marL="1862455">
              <a:lnSpc>
                <a:spcPct val="100000"/>
              </a:lnSpc>
              <a:spcBef>
                <a:spcPts val="445"/>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85725">
              <a:lnSpc>
                <a:spcPct val="100000"/>
              </a:lnSpc>
              <a:spcBef>
                <a:spcPts val="459"/>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[-74.0106654452127,</a:t>
            </a:r>
            <a:r>
              <a:rPr sz="1050" spc="85" dirty="0">
                <a:latin typeface="Arial"/>
                <a:cs typeface="Arial"/>
              </a:rPr>
              <a:t> </a:t>
            </a:r>
            <a:r>
              <a:rPr sz="1050" spc="45" dirty="0">
                <a:latin typeface="Arial"/>
                <a:cs typeface="Arial"/>
              </a:rPr>
              <a:t>40.70710710727048]},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957580"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'Financial </a:t>
            </a:r>
            <a:r>
              <a:rPr sz="1050" spc="204" dirty="0">
                <a:latin typeface="Arial"/>
                <a:cs typeface="Arial"/>
              </a:rPr>
              <a:t>District',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77745">
              <a:lnSpc>
                <a:spcPct val="101200"/>
              </a:lnSpc>
            </a:pPr>
            <a:r>
              <a:rPr sz="1050" spc="140" dirty="0">
                <a:latin typeface="Arial"/>
                <a:cs typeface="Arial"/>
              </a:rPr>
              <a:t>'annoline1': </a:t>
            </a:r>
            <a:r>
              <a:rPr sz="1050" spc="165" dirty="0">
                <a:latin typeface="Arial"/>
                <a:cs typeface="Arial"/>
              </a:rPr>
              <a:t>'Financial',  </a:t>
            </a:r>
            <a:r>
              <a:rPr sz="1050" spc="140" dirty="0">
                <a:latin typeface="Arial"/>
                <a:cs typeface="Arial"/>
              </a:rPr>
              <a:t>'annoline2': </a:t>
            </a:r>
            <a:r>
              <a:rPr sz="1050" spc="220" dirty="0">
                <a:latin typeface="Arial"/>
                <a:cs typeface="Arial"/>
              </a:rPr>
              <a:t>'District',  </a:t>
            </a:r>
            <a:r>
              <a:rPr sz="1050" spc="140" dirty="0">
                <a:latin typeface="Arial"/>
                <a:cs typeface="Arial"/>
              </a:rPr>
              <a:t>'annoline3':</a:t>
            </a:r>
            <a:r>
              <a:rPr sz="1050" spc="27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[-74.0106654452127,</a:t>
            </a:r>
            <a:endParaRPr sz="1050">
              <a:latin typeface="Arial"/>
              <a:cs typeface="Arial"/>
            </a:endParaRPr>
          </a:p>
          <a:p>
            <a:pPr marL="232410">
              <a:lnSpc>
                <a:spcPct val="100000"/>
              </a:lnSpc>
              <a:spcBef>
                <a:spcPts val="15"/>
              </a:spcBef>
            </a:pPr>
            <a:r>
              <a:rPr sz="1050" spc="25" dirty="0">
                <a:latin typeface="Arial"/>
                <a:cs typeface="Arial"/>
              </a:rPr>
              <a:t>40.70710710727048,</a:t>
            </a:r>
            <a:endParaRPr sz="1050">
              <a:latin typeface="Arial"/>
              <a:cs typeface="Arial"/>
            </a:endParaRPr>
          </a:p>
          <a:p>
            <a:pPr marL="232410">
              <a:lnSpc>
                <a:spcPct val="100000"/>
              </a:lnSpc>
              <a:spcBef>
                <a:spcPts val="15"/>
              </a:spcBef>
            </a:pPr>
            <a:r>
              <a:rPr sz="1050" spc="35" dirty="0">
                <a:latin typeface="Arial"/>
                <a:cs typeface="Arial"/>
              </a:rPr>
              <a:t>-74.0106654452127,</a:t>
            </a:r>
            <a:endParaRPr sz="1050">
              <a:latin typeface="Arial"/>
              <a:cs typeface="Arial"/>
            </a:endParaRPr>
          </a:p>
          <a:p>
            <a:pPr marL="232410">
              <a:lnSpc>
                <a:spcPct val="100000"/>
              </a:lnSpc>
              <a:spcBef>
                <a:spcPts val="15"/>
              </a:spcBef>
            </a:pPr>
            <a:r>
              <a:rPr sz="1050" spc="55" dirty="0">
                <a:latin typeface="Arial"/>
                <a:cs typeface="Arial"/>
              </a:rPr>
              <a:t>40.70710710727048]}},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[-73.91565374304234,</a:t>
            </a:r>
            <a:r>
              <a:rPr sz="1050" spc="40" dirty="0">
                <a:latin typeface="Arial"/>
                <a:cs typeface="Arial"/>
              </a:rPr>
              <a:t> </a:t>
            </a:r>
            <a:r>
              <a:rPr sz="1050" spc="45" dirty="0">
                <a:latin typeface="Arial"/>
                <a:cs typeface="Arial"/>
              </a:rPr>
              <a:t>40.76850859335492]},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80" dirty="0">
                <a:latin typeface="Arial"/>
                <a:cs typeface="Arial"/>
              </a:rPr>
              <a:t>'Astoria',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80" dirty="0">
                <a:latin typeface="Arial"/>
                <a:cs typeface="Arial"/>
              </a:rPr>
              <a:t>'Astoria',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[-73.91565374304234,</a:t>
            </a:r>
            <a:endParaRPr sz="1050">
              <a:latin typeface="Arial"/>
              <a:cs typeface="Arial"/>
            </a:endParaRPr>
          </a:p>
          <a:p>
            <a:pPr marL="232410">
              <a:lnSpc>
                <a:spcPct val="100000"/>
              </a:lnSpc>
              <a:spcBef>
                <a:spcPts val="15"/>
              </a:spcBef>
            </a:pPr>
            <a:r>
              <a:rPr sz="1050" spc="25" dirty="0">
                <a:latin typeface="Arial"/>
                <a:cs typeface="Arial"/>
              </a:rPr>
              <a:t>40.76850859335492,</a:t>
            </a:r>
            <a:endParaRPr sz="1050">
              <a:latin typeface="Arial"/>
              <a:cs typeface="Arial"/>
            </a:endParaRPr>
          </a:p>
          <a:p>
            <a:pPr marL="232410">
              <a:lnSpc>
                <a:spcPct val="100000"/>
              </a:lnSpc>
              <a:spcBef>
                <a:spcPts val="15"/>
              </a:spcBef>
            </a:pPr>
            <a:r>
              <a:rPr sz="1050" spc="35" dirty="0">
                <a:latin typeface="Arial"/>
                <a:cs typeface="Arial"/>
              </a:rPr>
              <a:t>-73.91565374304234,</a:t>
            </a:r>
            <a:endParaRPr sz="1050">
              <a:latin typeface="Arial"/>
              <a:cs typeface="Arial"/>
            </a:endParaRPr>
          </a:p>
          <a:p>
            <a:pPr marL="232410">
              <a:lnSpc>
                <a:spcPct val="100000"/>
              </a:lnSpc>
              <a:spcBef>
                <a:spcPts val="15"/>
              </a:spcBef>
            </a:pPr>
            <a:r>
              <a:rPr sz="1050" spc="55" dirty="0">
                <a:latin typeface="Arial"/>
                <a:cs typeface="Arial"/>
              </a:rPr>
              <a:t>40.76850859335492]}},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[-73.90184166838284,</a:t>
            </a:r>
            <a:r>
              <a:rPr sz="1050" spc="40" dirty="0">
                <a:latin typeface="Arial"/>
                <a:cs typeface="Arial"/>
              </a:rPr>
              <a:t> </a:t>
            </a:r>
            <a:r>
              <a:rPr sz="1050" spc="45" dirty="0">
                <a:latin typeface="Arial"/>
                <a:cs typeface="Arial"/>
              </a:rPr>
              <a:t>40.74634908860222]},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'Woodside',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85" dirty="0">
                <a:latin typeface="Arial"/>
                <a:cs typeface="Arial"/>
              </a:rPr>
              <a:t>'Woodside',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[-73.90184166838284,</a:t>
            </a:r>
            <a:endParaRPr sz="1050">
              <a:latin typeface="Arial"/>
              <a:cs typeface="Arial"/>
            </a:endParaRPr>
          </a:p>
          <a:p>
            <a:pPr marL="232410">
              <a:lnSpc>
                <a:spcPct val="100000"/>
              </a:lnSpc>
              <a:spcBef>
                <a:spcPts val="15"/>
              </a:spcBef>
            </a:pPr>
            <a:r>
              <a:rPr sz="1050" spc="25" dirty="0">
                <a:latin typeface="Arial"/>
                <a:cs typeface="Arial"/>
              </a:rPr>
              <a:t>40.74634908860222,</a:t>
            </a:r>
            <a:endParaRPr sz="1050">
              <a:latin typeface="Arial"/>
              <a:cs typeface="Arial"/>
            </a:endParaRPr>
          </a:p>
          <a:p>
            <a:pPr marL="232410">
              <a:lnSpc>
                <a:spcPct val="100000"/>
              </a:lnSpc>
              <a:spcBef>
                <a:spcPts val="15"/>
              </a:spcBef>
            </a:pPr>
            <a:r>
              <a:rPr sz="1050" spc="35" dirty="0">
                <a:latin typeface="Arial"/>
                <a:cs typeface="Arial"/>
              </a:rPr>
              <a:t>-73.90184166838284,</a:t>
            </a:r>
            <a:endParaRPr sz="1050">
              <a:latin typeface="Arial"/>
              <a:cs typeface="Arial"/>
            </a:endParaRPr>
          </a:p>
          <a:p>
            <a:pPr marL="232410">
              <a:lnSpc>
                <a:spcPct val="100000"/>
              </a:lnSpc>
              <a:spcBef>
                <a:spcPts val="15"/>
              </a:spcBef>
            </a:pPr>
            <a:r>
              <a:rPr sz="1050" spc="55" dirty="0">
                <a:latin typeface="Arial"/>
                <a:cs typeface="Arial"/>
              </a:rPr>
              <a:t>40.74634908860222]}},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[-73.88282109164365,</a:t>
            </a:r>
            <a:r>
              <a:rPr sz="1050" spc="40" dirty="0">
                <a:latin typeface="Arial"/>
                <a:cs typeface="Arial"/>
              </a:rPr>
              <a:t> </a:t>
            </a:r>
            <a:r>
              <a:rPr sz="1050" spc="45" dirty="0">
                <a:latin typeface="Arial"/>
                <a:cs typeface="Arial"/>
              </a:rPr>
              <a:t>40.75198138007367]},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'Jackson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gn="just">
              <a:lnSpc>
                <a:spcPct val="101200"/>
              </a:lnSpc>
            </a:pPr>
            <a:r>
              <a:rPr sz="1050" spc="140" dirty="0">
                <a:latin typeface="Arial"/>
                <a:cs typeface="Arial"/>
              </a:rPr>
              <a:t>'annoline1': </a:t>
            </a:r>
            <a:r>
              <a:rPr sz="1050" spc="120" dirty="0">
                <a:latin typeface="Arial"/>
                <a:cs typeface="Arial"/>
              </a:rPr>
              <a:t>'Jackson',  </a:t>
            </a: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696"/>
            <a:ext cx="413131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'coordinates': </a:t>
            </a:r>
            <a:r>
              <a:rPr sz="1050" spc="45" dirty="0">
                <a:latin typeface="Arial"/>
                <a:cs typeface="Arial"/>
              </a:rPr>
              <a:t>[-73.84447500788983,</a:t>
            </a:r>
            <a:r>
              <a:rPr sz="1050" spc="40" dirty="0">
                <a:latin typeface="Arial"/>
                <a:cs typeface="Arial"/>
              </a:rPr>
              <a:t> </a:t>
            </a:r>
            <a:r>
              <a:rPr sz="1050" spc="45" dirty="0">
                <a:latin typeface="Arial"/>
                <a:cs typeface="Arial"/>
              </a:rPr>
              <a:t>40.72526378216503]},</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351655" cy="9091295"/>
          </a:xfrm>
          <a:prstGeom prst="rect">
            <a:avLst/>
          </a:prstGeom>
        </p:spPr>
        <p:txBody>
          <a:bodyPr vert="horz" wrap="square" lIns="0" tIns="12700" rIns="0" bIns="0" rtlCol="0">
            <a:spAutoFit/>
          </a:bodyPr>
          <a:lstStyle/>
          <a:p>
            <a:pPr marL="158750">
              <a:lnSpc>
                <a:spcPct val="100000"/>
              </a:lnSpc>
              <a:spcBef>
                <a:spcPts val="10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[-73.88282109164365,</a:t>
            </a:r>
            <a:endParaRPr sz="1050">
              <a:latin typeface="Arial"/>
              <a:cs typeface="Arial"/>
            </a:endParaRPr>
          </a:p>
          <a:p>
            <a:pPr marL="232410">
              <a:lnSpc>
                <a:spcPct val="100000"/>
              </a:lnSpc>
              <a:spcBef>
                <a:spcPts val="15"/>
              </a:spcBef>
            </a:pPr>
            <a:r>
              <a:rPr sz="1050" spc="25" dirty="0">
                <a:latin typeface="Arial"/>
                <a:cs typeface="Arial"/>
              </a:rPr>
              <a:t>40.75198138007367,</a:t>
            </a:r>
            <a:endParaRPr sz="1050">
              <a:latin typeface="Arial"/>
              <a:cs typeface="Arial"/>
            </a:endParaRPr>
          </a:p>
          <a:p>
            <a:pPr marL="232410">
              <a:lnSpc>
                <a:spcPct val="100000"/>
              </a:lnSpc>
              <a:spcBef>
                <a:spcPts val="15"/>
              </a:spcBef>
            </a:pPr>
            <a:r>
              <a:rPr sz="1050" spc="35" dirty="0">
                <a:latin typeface="Arial"/>
                <a:cs typeface="Arial"/>
              </a:rPr>
              <a:t>-73.88282109164365,</a:t>
            </a:r>
            <a:endParaRPr sz="1050">
              <a:latin typeface="Arial"/>
              <a:cs typeface="Arial"/>
            </a:endParaRPr>
          </a:p>
          <a:p>
            <a:pPr marL="232410">
              <a:lnSpc>
                <a:spcPct val="100000"/>
              </a:lnSpc>
              <a:spcBef>
                <a:spcPts val="15"/>
              </a:spcBef>
            </a:pPr>
            <a:r>
              <a:rPr sz="1050" spc="55" dirty="0">
                <a:latin typeface="Arial"/>
                <a:cs typeface="Arial"/>
              </a:rPr>
              <a:t>40.75198138007367]}},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[-73.88165622288388,</a:t>
            </a:r>
            <a:r>
              <a:rPr sz="1050" spc="90" dirty="0">
                <a:latin typeface="Arial"/>
                <a:cs typeface="Arial"/>
              </a:rPr>
              <a:t> </a:t>
            </a:r>
            <a:r>
              <a:rPr sz="1050" spc="45" dirty="0">
                <a:latin typeface="Arial"/>
                <a:cs typeface="Arial"/>
              </a:rPr>
              <a:t>40.744048505122024]},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'Elmhurst',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35" dirty="0">
                <a:latin typeface="Arial"/>
                <a:cs typeface="Arial"/>
              </a:rPr>
              <a:t>'Elmhurst',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[-73.88165622288388,</a:t>
            </a:r>
            <a:endParaRPr sz="1050">
              <a:latin typeface="Arial"/>
              <a:cs typeface="Arial"/>
            </a:endParaRPr>
          </a:p>
          <a:p>
            <a:pPr marL="232410">
              <a:lnSpc>
                <a:spcPct val="100000"/>
              </a:lnSpc>
              <a:spcBef>
                <a:spcPts val="15"/>
              </a:spcBef>
            </a:pPr>
            <a:r>
              <a:rPr sz="1050" spc="20" dirty="0">
                <a:latin typeface="Arial"/>
                <a:cs typeface="Arial"/>
              </a:rPr>
              <a:t>40.744048505122024,</a:t>
            </a:r>
            <a:endParaRPr sz="1050">
              <a:latin typeface="Arial"/>
              <a:cs typeface="Arial"/>
            </a:endParaRPr>
          </a:p>
          <a:p>
            <a:pPr marL="232410">
              <a:lnSpc>
                <a:spcPct val="100000"/>
              </a:lnSpc>
              <a:spcBef>
                <a:spcPts val="15"/>
              </a:spcBef>
            </a:pPr>
            <a:r>
              <a:rPr sz="1050" spc="35" dirty="0">
                <a:latin typeface="Arial"/>
                <a:cs typeface="Arial"/>
              </a:rPr>
              <a:t>-73.88165622288388,</a:t>
            </a:r>
            <a:endParaRPr sz="1050">
              <a:latin typeface="Arial"/>
              <a:cs typeface="Arial"/>
            </a:endParaRPr>
          </a:p>
          <a:p>
            <a:pPr marL="232410">
              <a:lnSpc>
                <a:spcPct val="100000"/>
              </a:lnSpc>
              <a:spcBef>
                <a:spcPts val="15"/>
              </a:spcBef>
            </a:pPr>
            <a:r>
              <a:rPr sz="1050" spc="50" dirty="0">
                <a:latin typeface="Arial"/>
                <a:cs typeface="Arial"/>
              </a:rPr>
              <a:t>40.744048505122024]}},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[-73.8381376460028,</a:t>
            </a:r>
            <a:r>
              <a:rPr sz="1050" spc="85" dirty="0">
                <a:latin typeface="Arial"/>
                <a:cs typeface="Arial"/>
              </a:rPr>
              <a:t> </a:t>
            </a:r>
            <a:r>
              <a:rPr sz="1050" spc="45" dirty="0">
                <a:latin typeface="Arial"/>
                <a:cs typeface="Arial"/>
              </a:rPr>
              <a:t>40.65422527738487]},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30" dirty="0">
                <a:latin typeface="Arial"/>
                <a:cs typeface="Arial"/>
              </a:rPr>
              <a:t>'Howard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95" dirty="0">
                <a:latin typeface="Arial"/>
                <a:cs typeface="Arial"/>
              </a:rPr>
              <a:t>'Howard',  </a:t>
            </a:r>
            <a:r>
              <a:rPr sz="1050" spc="140" dirty="0">
                <a:latin typeface="Arial"/>
                <a:cs typeface="Arial"/>
              </a:rPr>
              <a:t>'annoline2': </a:t>
            </a:r>
            <a:r>
              <a:rPr sz="1050" spc="114" dirty="0">
                <a:latin typeface="Arial"/>
                <a:cs typeface="Arial"/>
              </a:rPr>
              <a:t>'Beach',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[-73.8381376460028,</a:t>
            </a:r>
            <a:endParaRPr sz="1050">
              <a:latin typeface="Arial"/>
              <a:cs typeface="Arial"/>
            </a:endParaRPr>
          </a:p>
          <a:p>
            <a:pPr marL="232410">
              <a:lnSpc>
                <a:spcPct val="100000"/>
              </a:lnSpc>
              <a:spcBef>
                <a:spcPts val="15"/>
              </a:spcBef>
            </a:pPr>
            <a:r>
              <a:rPr sz="1050" spc="25" dirty="0">
                <a:latin typeface="Arial"/>
                <a:cs typeface="Arial"/>
              </a:rPr>
              <a:t>40.65422527738487,</a:t>
            </a:r>
            <a:endParaRPr sz="1050">
              <a:latin typeface="Arial"/>
              <a:cs typeface="Arial"/>
            </a:endParaRPr>
          </a:p>
          <a:p>
            <a:pPr marL="232410">
              <a:lnSpc>
                <a:spcPct val="100000"/>
              </a:lnSpc>
              <a:spcBef>
                <a:spcPts val="15"/>
              </a:spcBef>
            </a:pPr>
            <a:r>
              <a:rPr sz="1050" spc="35" dirty="0">
                <a:latin typeface="Arial"/>
                <a:cs typeface="Arial"/>
              </a:rPr>
              <a:t>-73.8381376460028,</a:t>
            </a:r>
            <a:endParaRPr sz="1050">
              <a:latin typeface="Arial"/>
              <a:cs typeface="Arial"/>
            </a:endParaRPr>
          </a:p>
          <a:p>
            <a:pPr marL="232410">
              <a:lnSpc>
                <a:spcPct val="100000"/>
              </a:lnSpc>
              <a:spcBef>
                <a:spcPts val="15"/>
              </a:spcBef>
            </a:pPr>
            <a:r>
              <a:rPr sz="1050" spc="55" dirty="0">
                <a:latin typeface="Arial"/>
                <a:cs typeface="Arial"/>
              </a:rPr>
              <a:t>40.65422527738487]}},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[-73.85682497345258,</a:t>
            </a:r>
            <a:r>
              <a:rPr sz="1050" spc="25" dirty="0">
                <a:latin typeface="Arial"/>
                <a:cs typeface="Arial"/>
              </a:rPr>
              <a:t> </a:t>
            </a:r>
            <a:r>
              <a:rPr sz="1050" spc="45" dirty="0">
                <a:latin typeface="Arial"/>
                <a:cs typeface="Arial"/>
              </a:rPr>
              <a:t>40.74238175015667]},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910714" indent="-73660">
              <a:lnSpc>
                <a:spcPct val="101200"/>
              </a:lnSpc>
            </a:pPr>
            <a:r>
              <a:rPr sz="1050" spc="160" dirty="0">
                <a:latin typeface="Arial"/>
                <a:cs typeface="Arial"/>
              </a:rPr>
              <a:t>'properties': </a:t>
            </a:r>
            <a:r>
              <a:rPr sz="1050" spc="114" dirty="0">
                <a:latin typeface="Arial"/>
                <a:cs typeface="Arial"/>
              </a:rPr>
              <a:t>{'name': 'Corona',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571115">
              <a:lnSpc>
                <a:spcPct val="101200"/>
              </a:lnSpc>
            </a:pPr>
            <a:r>
              <a:rPr sz="1050" spc="140" dirty="0">
                <a:latin typeface="Arial"/>
                <a:cs typeface="Arial"/>
              </a:rPr>
              <a:t>'annoline1': </a:t>
            </a:r>
            <a:r>
              <a:rPr sz="1050" spc="114" dirty="0">
                <a:latin typeface="Arial"/>
                <a:cs typeface="Arial"/>
              </a:rPr>
              <a:t>'Corona',  </a:t>
            </a:r>
            <a:r>
              <a:rPr sz="1050" spc="140" dirty="0">
                <a:latin typeface="Arial"/>
                <a:cs typeface="Arial"/>
              </a:rPr>
              <a:t>'annoline2':</a:t>
            </a:r>
            <a:r>
              <a:rPr sz="1050" spc="26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[-73.85682497345258,</a:t>
            </a:r>
            <a:endParaRPr sz="1050">
              <a:latin typeface="Arial"/>
              <a:cs typeface="Arial"/>
            </a:endParaRPr>
          </a:p>
          <a:p>
            <a:pPr marL="232410">
              <a:lnSpc>
                <a:spcPct val="100000"/>
              </a:lnSpc>
              <a:spcBef>
                <a:spcPts val="15"/>
              </a:spcBef>
            </a:pPr>
            <a:r>
              <a:rPr sz="1050" spc="25" dirty="0">
                <a:latin typeface="Arial"/>
                <a:cs typeface="Arial"/>
              </a:rPr>
              <a:t>40.74238175015667,</a:t>
            </a:r>
            <a:endParaRPr sz="1050">
              <a:latin typeface="Arial"/>
              <a:cs typeface="Arial"/>
            </a:endParaRPr>
          </a:p>
          <a:p>
            <a:pPr marL="232410">
              <a:lnSpc>
                <a:spcPct val="100000"/>
              </a:lnSpc>
              <a:spcBef>
                <a:spcPts val="15"/>
              </a:spcBef>
            </a:pPr>
            <a:r>
              <a:rPr sz="1050" spc="35" dirty="0">
                <a:latin typeface="Arial"/>
                <a:cs typeface="Arial"/>
              </a:rPr>
              <a:t>-73.85682497345258,</a:t>
            </a:r>
            <a:endParaRPr sz="1050">
              <a:latin typeface="Arial"/>
              <a:cs typeface="Arial"/>
            </a:endParaRPr>
          </a:p>
          <a:p>
            <a:pPr marL="232410">
              <a:lnSpc>
                <a:spcPct val="100000"/>
              </a:lnSpc>
              <a:spcBef>
                <a:spcPts val="15"/>
              </a:spcBef>
            </a:pPr>
            <a:r>
              <a:rPr sz="1050" spc="55" dirty="0">
                <a:latin typeface="Arial"/>
                <a:cs typeface="Arial"/>
              </a:rPr>
              <a:t>40.74238175015667]}},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2078355" cy="158750"/>
          </a:xfrm>
          <a:prstGeom prst="rect">
            <a:avLst/>
          </a:prstGeom>
        </p:spPr>
        <p:txBody>
          <a:bodyPr vert="horz" wrap="square" lIns="0" tIns="0" rIns="0" bIns="0" rtlCol="0">
            <a:spAutoFit/>
          </a:bodyPr>
          <a:lstStyle/>
          <a:p>
            <a:pPr marL="12700">
              <a:lnSpc>
                <a:spcPts val="1090"/>
              </a:lnSpc>
            </a:pPr>
            <a:r>
              <a:rPr sz="1050" spc="150" dirty="0">
                <a:latin typeface="Arial"/>
                <a:cs typeface="Arial"/>
              </a:rPr>
              <a:t>'bbox':</a:t>
            </a:r>
            <a:r>
              <a:rPr sz="1050" spc="280" dirty="0">
                <a:latin typeface="Arial"/>
                <a:cs typeface="Arial"/>
              </a:rPr>
              <a:t> </a:t>
            </a:r>
            <a:r>
              <a:rPr sz="1050" spc="45" dirty="0">
                <a:latin typeface="Arial"/>
                <a:cs typeface="Arial"/>
              </a:rPr>
              <a:t>[-73.83177300329582,</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277995" cy="9091295"/>
          </a:xfrm>
          <a:prstGeom prst="rect">
            <a:avLst/>
          </a:prstGeom>
        </p:spPr>
        <p:txBody>
          <a:bodyPr vert="horz" wrap="square" lIns="0" tIns="12700" rIns="0" bIns="0" rtlCol="0">
            <a:spAutoFit/>
          </a:bodyPr>
          <a:lstStyle/>
          <a:p>
            <a:pPr marL="85725">
              <a:lnSpc>
                <a:spcPct val="100000"/>
              </a:lnSpc>
              <a:spcBef>
                <a:spcPts val="100"/>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'Forest </a:t>
            </a:r>
            <a:r>
              <a:rPr sz="1050" spc="220" dirty="0">
                <a:latin typeface="Arial"/>
                <a:cs typeface="Arial"/>
              </a:rPr>
              <a:t>Hills',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65" dirty="0">
                <a:latin typeface="Arial"/>
                <a:cs typeface="Arial"/>
              </a:rPr>
              <a:t>'Forest',  </a:t>
            </a:r>
            <a:r>
              <a:rPr sz="1050" spc="140" dirty="0">
                <a:latin typeface="Arial"/>
                <a:cs typeface="Arial"/>
              </a:rPr>
              <a:t>'annoline2': </a:t>
            </a:r>
            <a:r>
              <a:rPr sz="1050" spc="240" dirty="0">
                <a:latin typeface="Arial"/>
                <a:cs typeface="Arial"/>
              </a:rPr>
              <a:t>'Hills',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[-73.84447500788983,</a:t>
            </a:r>
            <a:endParaRPr sz="1050">
              <a:latin typeface="Arial"/>
              <a:cs typeface="Arial"/>
            </a:endParaRPr>
          </a:p>
          <a:p>
            <a:pPr marL="232410">
              <a:lnSpc>
                <a:spcPct val="100000"/>
              </a:lnSpc>
              <a:spcBef>
                <a:spcPts val="15"/>
              </a:spcBef>
            </a:pPr>
            <a:r>
              <a:rPr sz="1050" spc="25" dirty="0">
                <a:latin typeface="Arial"/>
                <a:cs typeface="Arial"/>
              </a:rPr>
              <a:t>40.72526378216503,</a:t>
            </a:r>
            <a:endParaRPr sz="1050">
              <a:latin typeface="Arial"/>
              <a:cs typeface="Arial"/>
            </a:endParaRPr>
          </a:p>
          <a:p>
            <a:pPr marL="232410">
              <a:lnSpc>
                <a:spcPct val="100000"/>
              </a:lnSpc>
              <a:spcBef>
                <a:spcPts val="15"/>
              </a:spcBef>
            </a:pPr>
            <a:r>
              <a:rPr sz="1050" spc="35" dirty="0">
                <a:latin typeface="Arial"/>
                <a:cs typeface="Arial"/>
              </a:rPr>
              <a:t>-73.84447500788983,</a:t>
            </a:r>
            <a:endParaRPr sz="1050">
              <a:latin typeface="Arial"/>
              <a:cs typeface="Arial"/>
            </a:endParaRPr>
          </a:p>
          <a:p>
            <a:pPr marL="232410">
              <a:lnSpc>
                <a:spcPct val="100000"/>
              </a:lnSpc>
              <a:spcBef>
                <a:spcPts val="15"/>
              </a:spcBef>
            </a:pPr>
            <a:r>
              <a:rPr sz="1050" spc="55" dirty="0">
                <a:latin typeface="Arial"/>
                <a:cs typeface="Arial"/>
              </a:rPr>
              <a:t>40.72526378216503]}},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[-73.82981905825703,</a:t>
            </a:r>
            <a:r>
              <a:rPr sz="1050" spc="90" dirty="0">
                <a:latin typeface="Arial"/>
                <a:cs typeface="Arial"/>
              </a:rPr>
              <a:t> </a:t>
            </a:r>
            <a:r>
              <a:rPr sz="1050" spc="50" dirty="0">
                <a:latin typeface="Arial"/>
                <a:cs typeface="Arial"/>
              </a:rPr>
              <a:t>40.7051790354148]},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5" dirty="0">
                <a:latin typeface="Arial"/>
                <a:cs typeface="Arial"/>
              </a:rPr>
              <a:t>'Kew </a:t>
            </a:r>
            <a:r>
              <a:rPr sz="1050" spc="75" dirty="0">
                <a:latin typeface="Arial"/>
                <a:cs typeface="Arial"/>
              </a:rPr>
              <a:t>Gardens',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20" dirty="0">
                <a:latin typeface="Arial"/>
                <a:cs typeface="Arial"/>
              </a:rPr>
              <a:t>'Kew',</a:t>
            </a:r>
            <a:endParaRPr sz="1050">
              <a:latin typeface="Arial"/>
              <a:cs typeface="Arial"/>
            </a:endParaRPr>
          </a:p>
          <a:p>
            <a:pPr marL="158750" marR="2424430">
              <a:lnSpc>
                <a:spcPct val="101200"/>
              </a:lnSpc>
            </a:pPr>
            <a:r>
              <a:rPr sz="1050" spc="140" dirty="0">
                <a:latin typeface="Arial"/>
                <a:cs typeface="Arial"/>
              </a:rPr>
              <a:t>'annoline2': </a:t>
            </a:r>
            <a:r>
              <a:rPr sz="1050" spc="105" dirty="0">
                <a:latin typeface="Arial"/>
                <a:cs typeface="Arial"/>
              </a:rPr>
              <a:t>'Gardens',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[-73.82981905825703,</a:t>
            </a:r>
            <a:endParaRPr sz="1050">
              <a:latin typeface="Arial"/>
              <a:cs typeface="Arial"/>
            </a:endParaRPr>
          </a:p>
          <a:p>
            <a:pPr marL="232410">
              <a:lnSpc>
                <a:spcPct val="100000"/>
              </a:lnSpc>
              <a:spcBef>
                <a:spcPts val="15"/>
              </a:spcBef>
            </a:pPr>
            <a:r>
              <a:rPr sz="1050" spc="25" dirty="0">
                <a:latin typeface="Arial"/>
                <a:cs typeface="Arial"/>
              </a:rPr>
              <a:t>40.7051790354148,</a:t>
            </a:r>
            <a:endParaRPr sz="1050">
              <a:latin typeface="Arial"/>
              <a:cs typeface="Arial"/>
            </a:endParaRPr>
          </a:p>
          <a:p>
            <a:pPr marL="232410">
              <a:lnSpc>
                <a:spcPct val="100000"/>
              </a:lnSpc>
              <a:spcBef>
                <a:spcPts val="15"/>
              </a:spcBef>
            </a:pPr>
            <a:r>
              <a:rPr sz="1050" spc="35" dirty="0">
                <a:latin typeface="Arial"/>
                <a:cs typeface="Arial"/>
              </a:rPr>
              <a:t>-73.82981905825703,</a:t>
            </a:r>
            <a:endParaRPr sz="1050">
              <a:latin typeface="Arial"/>
              <a:cs typeface="Arial"/>
            </a:endParaRPr>
          </a:p>
          <a:p>
            <a:pPr marL="232410">
              <a:lnSpc>
                <a:spcPct val="100000"/>
              </a:lnSpc>
              <a:spcBef>
                <a:spcPts val="15"/>
              </a:spcBef>
            </a:pPr>
            <a:r>
              <a:rPr sz="1050" spc="60" dirty="0">
                <a:latin typeface="Arial"/>
                <a:cs typeface="Arial"/>
              </a:rPr>
              <a:t>40.7051790354148]}},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[-73.83183321446887,</a:t>
            </a:r>
            <a:r>
              <a:rPr sz="1050" spc="40" dirty="0">
                <a:latin typeface="Arial"/>
                <a:cs typeface="Arial"/>
              </a:rPr>
              <a:t> </a:t>
            </a:r>
            <a:r>
              <a:rPr sz="1050" spc="45" dirty="0">
                <a:latin typeface="Arial"/>
                <a:cs typeface="Arial"/>
              </a:rPr>
              <a:t>40.69794731471763]},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25" dirty="0">
                <a:latin typeface="Arial"/>
                <a:cs typeface="Arial"/>
              </a:rPr>
              <a:t>'Richmond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80" dirty="0">
                <a:latin typeface="Arial"/>
                <a:cs typeface="Arial"/>
              </a:rPr>
              <a:t>'Richmond',  </a:t>
            </a:r>
            <a:r>
              <a:rPr sz="1050" spc="140" dirty="0">
                <a:latin typeface="Arial"/>
                <a:cs typeface="Arial"/>
              </a:rPr>
              <a:t>'annoline2':</a:t>
            </a:r>
            <a:r>
              <a:rPr sz="1050" spc="260" dirty="0">
                <a:latin typeface="Arial"/>
                <a:cs typeface="Arial"/>
              </a:rPr>
              <a:t> </a:t>
            </a:r>
            <a:r>
              <a:rPr sz="1050" spc="270" dirty="0">
                <a:latin typeface="Arial"/>
                <a:cs typeface="Arial"/>
              </a:rPr>
              <a:t>'Hill',</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[-73.83183321446887,</a:t>
            </a:r>
            <a:endParaRPr sz="1050">
              <a:latin typeface="Arial"/>
              <a:cs typeface="Arial"/>
            </a:endParaRPr>
          </a:p>
          <a:p>
            <a:pPr marL="232410">
              <a:lnSpc>
                <a:spcPct val="100000"/>
              </a:lnSpc>
              <a:spcBef>
                <a:spcPts val="15"/>
              </a:spcBef>
            </a:pPr>
            <a:r>
              <a:rPr sz="1050" spc="25" dirty="0">
                <a:latin typeface="Arial"/>
                <a:cs typeface="Arial"/>
              </a:rPr>
              <a:t>40.69794731471763,</a:t>
            </a:r>
            <a:endParaRPr sz="1050">
              <a:latin typeface="Arial"/>
              <a:cs typeface="Arial"/>
            </a:endParaRPr>
          </a:p>
          <a:p>
            <a:pPr marL="232410">
              <a:lnSpc>
                <a:spcPct val="100000"/>
              </a:lnSpc>
              <a:spcBef>
                <a:spcPts val="15"/>
              </a:spcBef>
            </a:pPr>
            <a:r>
              <a:rPr sz="1050" spc="35" dirty="0">
                <a:latin typeface="Arial"/>
                <a:cs typeface="Arial"/>
              </a:rPr>
              <a:t>-73.83183321446887,</a:t>
            </a:r>
            <a:endParaRPr sz="1050">
              <a:latin typeface="Arial"/>
              <a:cs typeface="Arial"/>
            </a:endParaRPr>
          </a:p>
          <a:p>
            <a:pPr marL="232410">
              <a:lnSpc>
                <a:spcPct val="100000"/>
              </a:lnSpc>
              <a:spcBef>
                <a:spcPts val="15"/>
              </a:spcBef>
            </a:pPr>
            <a:r>
              <a:rPr sz="1050" spc="55" dirty="0">
                <a:latin typeface="Arial"/>
                <a:cs typeface="Arial"/>
              </a:rPr>
              <a:t>40.69794731471763]}},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'nyu_2451_34572.139',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[-73.83177300329582,</a:t>
            </a:r>
            <a:r>
              <a:rPr sz="1050" spc="40" dirty="0">
                <a:latin typeface="Arial"/>
                <a:cs typeface="Arial"/>
              </a:rPr>
              <a:t> </a:t>
            </a:r>
            <a:r>
              <a:rPr sz="1050" spc="45" dirty="0">
                <a:latin typeface="Arial"/>
                <a:cs typeface="Arial"/>
              </a:rPr>
              <a:t>40.76445419697846]},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50" dirty="0">
                <a:latin typeface="Arial"/>
                <a:cs typeface="Arial"/>
              </a:rPr>
              <a:t>'Flushing',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50" dirty="0">
                <a:latin typeface="Arial"/>
                <a:cs typeface="Arial"/>
              </a:rPr>
              <a:t>'Flushing',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696"/>
            <a:ext cx="2445385" cy="158750"/>
          </a:xfrm>
          <a:prstGeom prst="rect">
            <a:avLst/>
          </a:prstGeom>
        </p:spPr>
        <p:txBody>
          <a:bodyPr vert="horz" wrap="square" lIns="0" tIns="0" rIns="0" bIns="0" rtlCol="0">
            <a:spAutoFit/>
          </a:bodyPr>
          <a:lstStyle/>
          <a:p>
            <a:pPr marL="12700">
              <a:lnSpc>
                <a:spcPts val="1090"/>
              </a:lnSpc>
            </a:pPr>
            <a:r>
              <a:rPr sz="1050" spc="160" dirty="0">
                <a:latin typeface="Arial"/>
                <a:cs typeface="Arial"/>
              </a:rPr>
              <a:t>'properties': </a:t>
            </a:r>
            <a:r>
              <a:rPr sz="1050" spc="114" dirty="0">
                <a:latin typeface="Arial"/>
                <a:cs typeface="Arial"/>
              </a:rPr>
              <a:t>{'name':</a:t>
            </a:r>
            <a:r>
              <a:rPr sz="1050" spc="395" dirty="0">
                <a:latin typeface="Arial"/>
                <a:cs typeface="Arial"/>
              </a:rPr>
              <a:t> </a:t>
            </a:r>
            <a:r>
              <a:rPr sz="1050" spc="105" dirty="0">
                <a:latin typeface="Arial"/>
                <a:cs typeface="Arial"/>
              </a:rPr>
              <a:t>'Maspeth',</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47</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25" dirty="0">
                <a:latin typeface="Arial"/>
                <a:cs typeface="Arial"/>
              </a:rPr>
              <a:t>40.76445419697846,</a:t>
            </a:r>
            <a:endParaRPr sz="1050">
              <a:latin typeface="Arial"/>
              <a:cs typeface="Arial"/>
            </a:endParaRPr>
          </a:p>
          <a:p>
            <a:pPr marL="232410">
              <a:lnSpc>
                <a:spcPct val="100000"/>
              </a:lnSpc>
              <a:spcBef>
                <a:spcPts val="15"/>
              </a:spcBef>
            </a:pPr>
            <a:r>
              <a:rPr sz="1050" spc="35" dirty="0">
                <a:latin typeface="Arial"/>
                <a:cs typeface="Arial"/>
              </a:rPr>
              <a:t>-73.83177300329582,</a:t>
            </a:r>
            <a:endParaRPr sz="1050">
              <a:latin typeface="Arial"/>
              <a:cs typeface="Arial"/>
            </a:endParaRPr>
          </a:p>
          <a:p>
            <a:pPr marL="232410">
              <a:lnSpc>
                <a:spcPct val="100000"/>
              </a:lnSpc>
              <a:spcBef>
                <a:spcPts val="15"/>
              </a:spcBef>
            </a:pPr>
            <a:r>
              <a:rPr sz="1050" spc="55" dirty="0">
                <a:latin typeface="Arial"/>
                <a:cs typeface="Arial"/>
              </a:rPr>
              <a:t>40.76445419697846]}},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[-73.93920223915505,</a:t>
            </a:r>
            <a:r>
              <a:rPr sz="1050" spc="25" dirty="0">
                <a:latin typeface="Arial"/>
                <a:cs typeface="Arial"/>
              </a:rPr>
              <a:t> </a:t>
            </a:r>
            <a:r>
              <a:rPr sz="1050" spc="45" dirty="0">
                <a:latin typeface="Arial"/>
                <a:cs typeface="Arial"/>
              </a:rPr>
              <a:t>40.75021734610528]},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'Long </a:t>
            </a:r>
            <a:r>
              <a:rPr sz="1050" spc="110" dirty="0">
                <a:latin typeface="Arial"/>
                <a:cs typeface="Arial"/>
              </a:rPr>
              <a:t>Island </a:t>
            </a:r>
            <a:r>
              <a:rPr sz="1050" spc="190" dirty="0">
                <a:latin typeface="Arial"/>
                <a:cs typeface="Arial"/>
              </a:rPr>
              <a:t>City',  </a:t>
            </a:r>
            <a:r>
              <a:rPr sz="1050" spc="145" dirty="0">
                <a:latin typeface="Arial"/>
                <a:cs typeface="Arial"/>
              </a:rPr>
              <a:t>'stacked':</a:t>
            </a:r>
            <a:r>
              <a:rPr sz="1050" spc="275" dirty="0">
                <a:latin typeface="Arial"/>
                <a:cs typeface="Arial"/>
              </a:rPr>
              <a:t> </a:t>
            </a:r>
            <a:r>
              <a:rPr sz="1050" spc="135" dirty="0">
                <a:latin typeface="Arial"/>
                <a:cs typeface="Arial"/>
              </a:rPr>
              <a:t>3,</a:t>
            </a:r>
            <a:endParaRPr sz="1050">
              <a:latin typeface="Arial"/>
              <a:cs typeface="Arial"/>
            </a:endParaRPr>
          </a:p>
          <a:p>
            <a:pPr marL="158750">
              <a:lnSpc>
                <a:spcPct val="100000"/>
              </a:lnSpc>
              <a:spcBef>
                <a:spcPts val="15"/>
              </a:spcBef>
            </a:pPr>
            <a:r>
              <a:rPr sz="1050" spc="140" dirty="0">
                <a:latin typeface="Arial"/>
                <a:cs typeface="Arial"/>
              </a:rPr>
              <a:t>'annoline1':</a:t>
            </a:r>
            <a:r>
              <a:rPr sz="1050" spc="210" dirty="0">
                <a:latin typeface="Arial"/>
                <a:cs typeface="Arial"/>
              </a:rPr>
              <a:t> </a:t>
            </a:r>
            <a:r>
              <a:rPr sz="1050" spc="140" dirty="0">
                <a:latin typeface="Arial"/>
                <a:cs typeface="Arial"/>
              </a:rPr>
              <a:t>'Long',</a:t>
            </a:r>
            <a:endParaRPr sz="1050">
              <a:latin typeface="Arial"/>
              <a:cs typeface="Arial"/>
            </a:endParaRPr>
          </a:p>
          <a:p>
            <a:pPr marL="158750" marR="2571115">
              <a:lnSpc>
                <a:spcPct val="101200"/>
              </a:lnSpc>
            </a:pPr>
            <a:r>
              <a:rPr sz="1050" spc="140" dirty="0">
                <a:latin typeface="Arial"/>
                <a:cs typeface="Arial"/>
              </a:rPr>
              <a:t>'annoline2': </a:t>
            </a:r>
            <a:r>
              <a:rPr sz="1050" spc="185" dirty="0">
                <a:latin typeface="Arial"/>
                <a:cs typeface="Arial"/>
              </a:rPr>
              <a:t>'Island',  </a:t>
            </a:r>
            <a:r>
              <a:rPr sz="1050" spc="140" dirty="0">
                <a:latin typeface="Arial"/>
                <a:cs typeface="Arial"/>
              </a:rPr>
              <a:t>'annoline3':</a:t>
            </a:r>
            <a:r>
              <a:rPr sz="1050" spc="245" dirty="0">
                <a:latin typeface="Arial"/>
                <a:cs typeface="Arial"/>
              </a:rPr>
              <a:t> </a:t>
            </a:r>
            <a:r>
              <a:rPr sz="1050" spc="220" dirty="0">
                <a:latin typeface="Arial"/>
                <a:cs typeface="Arial"/>
              </a:rPr>
              <a:t>'City',</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[-73.93920223915505,</a:t>
            </a:r>
            <a:endParaRPr sz="1050">
              <a:latin typeface="Arial"/>
              <a:cs typeface="Arial"/>
            </a:endParaRPr>
          </a:p>
          <a:p>
            <a:pPr marL="232410">
              <a:lnSpc>
                <a:spcPct val="100000"/>
              </a:lnSpc>
              <a:spcBef>
                <a:spcPts val="15"/>
              </a:spcBef>
            </a:pPr>
            <a:r>
              <a:rPr sz="1050" spc="25" dirty="0">
                <a:latin typeface="Arial"/>
                <a:cs typeface="Arial"/>
              </a:rPr>
              <a:t>40.75021734610528,</a:t>
            </a:r>
            <a:endParaRPr sz="1050">
              <a:latin typeface="Arial"/>
              <a:cs typeface="Arial"/>
            </a:endParaRPr>
          </a:p>
          <a:p>
            <a:pPr marL="232410">
              <a:lnSpc>
                <a:spcPct val="100000"/>
              </a:lnSpc>
              <a:spcBef>
                <a:spcPts val="15"/>
              </a:spcBef>
            </a:pPr>
            <a:r>
              <a:rPr sz="1050" spc="35" dirty="0">
                <a:latin typeface="Arial"/>
                <a:cs typeface="Arial"/>
              </a:rPr>
              <a:t>-73.93920223915505,</a:t>
            </a:r>
            <a:endParaRPr sz="1050">
              <a:latin typeface="Arial"/>
              <a:cs typeface="Arial"/>
            </a:endParaRPr>
          </a:p>
          <a:p>
            <a:pPr marL="232410">
              <a:lnSpc>
                <a:spcPct val="100000"/>
              </a:lnSpc>
              <a:spcBef>
                <a:spcPts val="15"/>
              </a:spcBef>
            </a:pPr>
            <a:r>
              <a:rPr sz="1050" spc="55" dirty="0">
                <a:latin typeface="Arial"/>
                <a:cs typeface="Arial"/>
              </a:rPr>
              <a:t>40.75021734610528]}},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[-73.92691617561577,</a:t>
            </a:r>
            <a:r>
              <a:rPr sz="1050" spc="25" dirty="0">
                <a:latin typeface="Arial"/>
                <a:cs typeface="Arial"/>
              </a:rPr>
              <a:t> </a:t>
            </a:r>
            <a:r>
              <a:rPr sz="1050" spc="45" dirty="0">
                <a:latin typeface="Arial"/>
                <a:cs typeface="Arial"/>
              </a:rPr>
              <a:t>40.74017628351924]},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'Sunnyside',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10" dirty="0">
                <a:latin typeface="Arial"/>
                <a:cs typeface="Arial"/>
              </a:rPr>
              <a:t>'Sunnyside',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[-73.92691617561577,</a:t>
            </a:r>
            <a:endParaRPr sz="1050">
              <a:latin typeface="Arial"/>
              <a:cs typeface="Arial"/>
            </a:endParaRPr>
          </a:p>
          <a:p>
            <a:pPr marL="232410">
              <a:lnSpc>
                <a:spcPct val="100000"/>
              </a:lnSpc>
              <a:spcBef>
                <a:spcPts val="15"/>
              </a:spcBef>
            </a:pPr>
            <a:r>
              <a:rPr sz="1050" spc="25" dirty="0">
                <a:latin typeface="Arial"/>
                <a:cs typeface="Arial"/>
              </a:rPr>
              <a:t>40.74017628351924,</a:t>
            </a:r>
            <a:endParaRPr sz="1050">
              <a:latin typeface="Arial"/>
              <a:cs typeface="Arial"/>
            </a:endParaRPr>
          </a:p>
          <a:p>
            <a:pPr marL="232410">
              <a:lnSpc>
                <a:spcPct val="100000"/>
              </a:lnSpc>
              <a:spcBef>
                <a:spcPts val="15"/>
              </a:spcBef>
            </a:pPr>
            <a:r>
              <a:rPr sz="1050" spc="35" dirty="0">
                <a:latin typeface="Arial"/>
                <a:cs typeface="Arial"/>
              </a:rPr>
              <a:t>-73.92691617561577,</a:t>
            </a:r>
            <a:endParaRPr sz="1050">
              <a:latin typeface="Arial"/>
              <a:cs typeface="Arial"/>
            </a:endParaRPr>
          </a:p>
          <a:p>
            <a:pPr marL="232410">
              <a:lnSpc>
                <a:spcPct val="100000"/>
              </a:lnSpc>
              <a:spcBef>
                <a:spcPts val="15"/>
              </a:spcBef>
            </a:pPr>
            <a:r>
              <a:rPr sz="1050" spc="55" dirty="0">
                <a:latin typeface="Arial"/>
                <a:cs typeface="Arial"/>
              </a:rPr>
              <a:t>40.74017628351924]}},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[-73.86704147658772,</a:t>
            </a:r>
            <a:r>
              <a:rPr sz="1050" spc="25" dirty="0">
                <a:latin typeface="Arial"/>
                <a:cs typeface="Arial"/>
              </a:rPr>
              <a:t> </a:t>
            </a:r>
            <a:r>
              <a:rPr sz="1050" spc="45" dirty="0">
                <a:latin typeface="Arial"/>
                <a:cs typeface="Arial"/>
              </a:rPr>
              <a:t>40.76407323883091]},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'East </a:t>
            </a:r>
            <a:r>
              <a:rPr sz="1050" spc="110" dirty="0">
                <a:latin typeface="Arial"/>
                <a:cs typeface="Arial"/>
              </a:rPr>
              <a:t>Elmhurst',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75" dirty="0">
                <a:latin typeface="Arial"/>
                <a:cs typeface="Arial"/>
              </a:rPr>
              <a:t>'East',</a:t>
            </a:r>
            <a:endParaRPr sz="1050">
              <a:latin typeface="Arial"/>
              <a:cs typeface="Arial"/>
            </a:endParaRPr>
          </a:p>
          <a:p>
            <a:pPr marL="158750" marR="2424430">
              <a:lnSpc>
                <a:spcPct val="101200"/>
              </a:lnSpc>
            </a:pPr>
            <a:r>
              <a:rPr sz="1050" spc="140" dirty="0">
                <a:latin typeface="Arial"/>
                <a:cs typeface="Arial"/>
              </a:rPr>
              <a:t>'annoline2': </a:t>
            </a:r>
            <a:r>
              <a:rPr sz="1050" spc="135" dirty="0">
                <a:latin typeface="Arial"/>
                <a:cs typeface="Arial"/>
              </a:rPr>
              <a:t>'Elmhurst',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[-73.86704147658772,</a:t>
            </a:r>
            <a:endParaRPr sz="1050">
              <a:latin typeface="Arial"/>
              <a:cs typeface="Arial"/>
            </a:endParaRPr>
          </a:p>
          <a:p>
            <a:pPr marL="232410">
              <a:lnSpc>
                <a:spcPct val="100000"/>
              </a:lnSpc>
              <a:spcBef>
                <a:spcPts val="15"/>
              </a:spcBef>
            </a:pPr>
            <a:r>
              <a:rPr sz="1050" spc="25" dirty="0">
                <a:latin typeface="Arial"/>
                <a:cs typeface="Arial"/>
              </a:rPr>
              <a:t>40.76407323883091,</a:t>
            </a:r>
            <a:endParaRPr sz="1050">
              <a:latin typeface="Arial"/>
              <a:cs typeface="Arial"/>
            </a:endParaRPr>
          </a:p>
          <a:p>
            <a:pPr marL="232410">
              <a:lnSpc>
                <a:spcPct val="100000"/>
              </a:lnSpc>
              <a:spcBef>
                <a:spcPts val="15"/>
              </a:spcBef>
            </a:pPr>
            <a:r>
              <a:rPr sz="1050" spc="35" dirty="0">
                <a:latin typeface="Arial"/>
                <a:cs typeface="Arial"/>
              </a:rPr>
              <a:t>-73.86704147658772,</a:t>
            </a:r>
            <a:endParaRPr sz="1050">
              <a:latin typeface="Arial"/>
              <a:cs typeface="Arial"/>
            </a:endParaRPr>
          </a:p>
          <a:p>
            <a:pPr marL="232410">
              <a:lnSpc>
                <a:spcPct val="100000"/>
              </a:lnSpc>
              <a:spcBef>
                <a:spcPts val="15"/>
              </a:spcBef>
            </a:pPr>
            <a:r>
              <a:rPr sz="1050" spc="55" dirty="0">
                <a:latin typeface="Arial"/>
                <a:cs typeface="Arial"/>
              </a:rPr>
              <a:t>40.76407323883091]}},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[-73.89621713626859,</a:t>
            </a:r>
            <a:r>
              <a:rPr sz="1050" spc="90" dirty="0">
                <a:latin typeface="Arial"/>
                <a:cs typeface="Arial"/>
              </a:rPr>
              <a:t> </a:t>
            </a:r>
            <a:r>
              <a:rPr sz="1050" spc="45" dirty="0">
                <a:latin typeface="Arial"/>
                <a:cs typeface="Arial"/>
              </a:rPr>
              <a:t>40.725427374093606]},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823954" y="9447172"/>
            <a:ext cx="1345565" cy="158750"/>
          </a:xfrm>
          <a:prstGeom prst="rect">
            <a:avLst/>
          </a:prstGeom>
        </p:spPr>
        <p:txBody>
          <a:bodyPr vert="horz" wrap="square" lIns="0" tIns="0" rIns="0" bIns="0" rtlCol="0">
            <a:spAutoFit/>
          </a:bodyPr>
          <a:lstStyle/>
          <a:p>
            <a:pPr marL="12700">
              <a:lnSpc>
                <a:spcPts val="1090"/>
              </a:lnSpc>
            </a:pPr>
            <a:r>
              <a:rPr sz="1050" spc="35" dirty="0">
                <a:latin typeface="Arial"/>
                <a:cs typeface="Arial"/>
              </a:rPr>
              <a:t>-73.8578268690537,</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277995" cy="9091295"/>
          </a:xfrm>
          <a:prstGeom prst="rect">
            <a:avLst/>
          </a:prstGeom>
        </p:spPr>
        <p:txBody>
          <a:bodyPr vert="horz" wrap="square" lIns="0" tIns="12700" rIns="0" bIns="0" rtlCol="0">
            <a:spAutoFit/>
          </a:bodyPr>
          <a:lstStyle/>
          <a:p>
            <a:pPr marL="158750">
              <a:lnSpc>
                <a:spcPct val="100000"/>
              </a:lnSpc>
              <a:spcBef>
                <a:spcPts val="100"/>
              </a:spcBef>
            </a:pP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05" dirty="0">
                <a:latin typeface="Arial"/>
                <a:cs typeface="Arial"/>
              </a:rPr>
              <a:t>'Maspeth',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[-73.89621713626859,</a:t>
            </a:r>
            <a:endParaRPr sz="1050">
              <a:latin typeface="Arial"/>
              <a:cs typeface="Arial"/>
            </a:endParaRPr>
          </a:p>
          <a:p>
            <a:pPr marL="232410">
              <a:lnSpc>
                <a:spcPct val="100000"/>
              </a:lnSpc>
              <a:spcBef>
                <a:spcPts val="15"/>
              </a:spcBef>
            </a:pPr>
            <a:r>
              <a:rPr sz="1050" spc="20" dirty="0">
                <a:latin typeface="Arial"/>
                <a:cs typeface="Arial"/>
              </a:rPr>
              <a:t>40.725427374093606,</a:t>
            </a:r>
            <a:endParaRPr sz="1050">
              <a:latin typeface="Arial"/>
              <a:cs typeface="Arial"/>
            </a:endParaRPr>
          </a:p>
          <a:p>
            <a:pPr marL="232410">
              <a:lnSpc>
                <a:spcPct val="100000"/>
              </a:lnSpc>
              <a:spcBef>
                <a:spcPts val="15"/>
              </a:spcBef>
            </a:pPr>
            <a:r>
              <a:rPr sz="1050" spc="35" dirty="0">
                <a:latin typeface="Arial"/>
                <a:cs typeface="Arial"/>
              </a:rPr>
              <a:t>-73.89621713626859,</a:t>
            </a:r>
            <a:endParaRPr sz="1050">
              <a:latin typeface="Arial"/>
              <a:cs typeface="Arial"/>
            </a:endParaRPr>
          </a:p>
          <a:p>
            <a:pPr marL="232410">
              <a:lnSpc>
                <a:spcPct val="100000"/>
              </a:lnSpc>
              <a:spcBef>
                <a:spcPts val="15"/>
              </a:spcBef>
            </a:pPr>
            <a:r>
              <a:rPr sz="1050" spc="50" dirty="0">
                <a:latin typeface="Arial"/>
                <a:cs typeface="Arial"/>
              </a:rPr>
              <a:t>40.725427374093606]}},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[-73.90143517559589,</a:t>
            </a:r>
            <a:r>
              <a:rPr sz="1050" spc="40" dirty="0">
                <a:latin typeface="Arial"/>
                <a:cs typeface="Arial"/>
              </a:rPr>
              <a:t> </a:t>
            </a:r>
            <a:r>
              <a:rPr sz="1050" spc="45" dirty="0">
                <a:latin typeface="Arial"/>
                <a:cs typeface="Arial"/>
              </a:rPr>
              <a:t>40.70832315613858]},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'Ridgewood',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80" dirty="0">
                <a:latin typeface="Arial"/>
                <a:cs typeface="Arial"/>
              </a:rPr>
              <a:t>'Ridgewood',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[-73.90143517559589,</a:t>
            </a:r>
            <a:endParaRPr sz="1050">
              <a:latin typeface="Arial"/>
              <a:cs typeface="Arial"/>
            </a:endParaRPr>
          </a:p>
          <a:p>
            <a:pPr marL="232410">
              <a:lnSpc>
                <a:spcPct val="100000"/>
              </a:lnSpc>
              <a:spcBef>
                <a:spcPts val="15"/>
              </a:spcBef>
            </a:pPr>
            <a:r>
              <a:rPr sz="1050" spc="25" dirty="0">
                <a:latin typeface="Arial"/>
                <a:cs typeface="Arial"/>
              </a:rPr>
              <a:t>40.70832315613858,</a:t>
            </a:r>
            <a:endParaRPr sz="1050">
              <a:latin typeface="Arial"/>
              <a:cs typeface="Arial"/>
            </a:endParaRPr>
          </a:p>
          <a:p>
            <a:pPr marL="232410">
              <a:lnSpc>
                <a:spcPct val="100000"/>
              </a:lnSpc>
              <a:spcBef>
                <a:spcPts val="15"/>
              </a:spcBef>
            </a:pPr>
            <a:r>
              <a:rPr sz="1050" spc="35" dirty="0">
                <a:latin typeface="Arial"/>
                <a:cs typeface="Arial"/>
              </a:rPr>
              <a:t>-73.90143517559589,</a:t>
            </a:r>
            <a:endParaRPr sz="1050">
              <a:latin typeface="Arial"/>
              <a:cs typeface="Arial"/>
            </a:endParaRPr>
          </a:p>
          <a:p>
            <a:pPr marL="232410">
              <a:lnSpc>
                <a:spcPct val="100000"/>
              </a:lnSpc>
              <a:spcBef>
                <a:spcPts val="15"/>
              </a:spcBef>
            </a:pPr>
            <a:r>
              <a:rPr sz="1050" spc="55" dirty="0">
                <a:latin typeface="Arial"/>
                <a:cs typeface="Arial"/>
              </a:rPr>
              <a:t>40.70832315613858]}},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[-73.87074167435605,</a:t>
            </a:r>
            <a:r>
              <a:rPr sz="1050" spc="40" dirty="0">
                <a:latin typeface="Arial"/>
                <a:cs typeface="Arial"/>
              </a:rPr>
              <a:t> </a:t>
            </a:r>
            <a:r>
              <a:rPr sz="1050" spc="45" dirty="0">
                <a:latin typeface="Arial"/>
                <a:cs typeface="Arial"/>
              </a:rPr>
              <a:t>40.70276242967838]},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'Glendale',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30" dirty="0">
                <a:latin typeface="Arial"/>
                <a:cs typeface="Arial"/>
              </a:rPr>
              <a:t>'Glendale',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[-73.87074167435605,</a:t>
            </a:r>
            <a:endParaRPr sz="1050">
              <a:latin typeface="Arial"/>
              <a:cs typeface="Arial"/>
            </a:endParaRPr>
          </a:p>
          <a:p>
            <a:pPr marL="232410">
              <a:lnSpc>
                <a:spcPct val="100000"/>
              </a:lnSpc>
              <a:spcBef>
                <a:spcPts val="15"/>
              </a:spcBef>
            </a:pPr>
            <a:r>
              <a:rPr sz="1050" spc="25" dirty="0">
                <a:latin typeface="Arial"/>
                <a:cs typeface="Arial"/>
              </a:rPr>
              <a:t>40.70276242967838,</a:t>
            </a:r>
            <a:endParaRPr sz="1050">
              <a:latin typeface="Arial"/>
              <a:cs typeface="Arial"/>
            </a:endParaRPr>
          </a:p>
          <a:p>
            <a:pPr marL="232410">
              <a:lnSpc>
                <a:spcPct val="100000"/>
              </a:lnSpc>
              <a:spcBef>
                <a:spcPts val="15"/>
              </a:spcBef>
            </a:pPr>
            <a:r>
              <a:rPr sz="1050" spc="35" dirty="0">
                <a:latin typeface="Arial"/>
                <a:cs typeface="Arial"/>
              </a:rPr>
              <a:t>-73.87074167435605,</a:t>
            </a:r>
            <a:endParaRPr sz="1050">
              <a:latin typeface="Arial"/>
              <a:cs typeface="Arial"/>
            </a:endParaRPr>
          </a:p>
          <a:p>
            <a:pPr marL="232410">
              <a:lnSpc>
                <a:spcPct val="100000"/>
              </a:lnSpc>
              <a:spcBef>
                <a:spcPts val="15"/>
              </a:spcBef>
            </a:pPr>
            <a:r>
              <a:rPr sz="1050" spc="55" dirty="0">
                <a:latin typeface="Arial"/>
                <a:cs typeface="Arial"/>
              </a:rPr>
              <a:t>40.70276242967838]}},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[-73.8578268690537,</a:t>
            </a:r>
            <a:r>
              <a:rPr sz="1050" spc="85" dirty="0">
                <a:latin typeface="Arial"/>
                <a:cs typeface="Arial"/>
              </a:rPr>
              <a:t> </a:t>
            </a:r>
            <a:r>
              <a:rPr sz="1050" spc="45" dirty="0">
                <a:latin typeface="Arial"/>
                <a:cs typeface="Arial"/>
              </a:rPr>
              <a:t>40.72897409480735]},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35" dirty="0">
                <a:latin typeface="Arial"/>
                <a:cs typeface="Arial"/>
              </a:rPr>
              <a:t>'Rego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35" dirty="0">
                <a:latin typeface="Arial"/>
                <a:cs typeface="Arial"/>
              </a:rPr>
              <a:t>'Rego </a:t>
            </a:r>
            <a:r>
              <a:rPr sz="1050" spc="135" dirty="0">
                <a:latin typeface="Arial"/>
                <a:cs typeface="Arial"/>
              </a:rPr>
              <a:t>Park',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[-73.8578268690537,</a:t>
            </a:r>
            <a:endParaRPr sz="1050">
              <a:latin typeface="Arial"/>
              <a:cs typeface="Arial"/>
            </a:endParaRPr>
          </a:p>
          <a:p>
            <a:pPr marL="232410">
              <a:lnSpc>
                <a:spcPct val="100000"/>
              </a:lnSpc>
              <a:spcBef>
                <a:spcPts val="15"/>
              </a:spcBef>
            </a:pPr>
            <a:r>
              <a:rPr sz="1050" spc="25" dirty="0">
                <a:latin typeface="Arial"/>
                <a:cs typeface="Arial"/>
              </a:rPr>
              <a:t>40.72897409480735,</a:t>
            </a:r>
            <a:endParaRPr sz="105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696"/>
            <a:ext cx="171196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'annoline1':</a:t>
            </a:r>
            <a:r>
              <a:rPr sz="1050" spc="210" dirty="0">
                <a:latin typeface="Arial"/>
                <a:cs typeface="Arial"/>
              </a:rPr>
              <a:t> </a:t>
            </a:r>
            <a:r>
              <a:rPr sz="1050" spc="150" dirty="0">
                <a:latin typeface="Arial"/>
                <a:cs typeface="Arial"/>
              </a:rPr>
              <a:t>'College',</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49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55" dirty="0">
                <a:latin typeface="Arial"/>
                <a:cs typeface="Arial"/>
              </a:rPr>
              <a:t>40.72897409480735]}},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[-73.8581104655432,</a:t>
            </a:r>
            <a:r>
              <a:rPr sz="1050" spc="85" dirty="0">
                <a:latin typeface="Arial"/>
                <a:cs typeface="Arial"/>
              </a:rPr>
              <a:t> </a:t>
            </a:r>
            <a:r>
              <a:rPr sz="1050" spc="45" dirty="0">
                <a:latin typeface="Arial"/>
                <a:cs typeface="Arial"/>
              </a:rPr>
              <a:t>40.68988687915789]},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50" dirty="0">
                <a:latin typeface="Arial"/>
                <a:cs typeface="Arial"/>
              </a:rPr>
              <a:t>'Woodhaven',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50" dirty="0">
                <a:latin typeface="Arial"/>
                <a:cs typeface="Arial"/>
              </a:rPr>
              <a:t>'Woodhaven',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[-73.8581104655432,</a:t>
            </a:r>
            <a:endParaRPr sz="1050">
              <a:latin typeface="Arial"/>
              <a:cs typeface="Arial"/>
            </a:endParaRPr>
          </a:p>
          <a:p>
            <a:pPr marL="232410">
              <a:lnSpc>
                <a:spcPct val="100000"/>
              </a:lnSpc>
              <a:spcBef>
                <a:spcPts val="15"/>
              </a:spcBef>
            </a:pPr>
            <a:r>
              <a:rPr sz="1050" spc="25" dirty="0">
                <a:latin typeface="Arial"/>
                <a:cs typeface="Arial"/>
              </a:rPr>
              <a:t>40.68988687915789,</a:t>
            </a:r>
            <a:endParaRPr sz="1050">
              <a:latin typeface="Arial"/>
              <a:cs typeface="Arial"/>
            </a:endParaRPr>
          </a:p>
          <a:p>
            <a:pPr marL="232410">
              <a:lnSpc>
                <a:spcPct val="100000"/>
              </a:lnSpc>
              <a:spcBef>
                <a:spcPts val="15"/>
              </a:spcBef>
            </a:pPr>
            <a:r>
              <a:rPr sz="1050" spc="35" dirty="0">
                <a:latin typeface="Arial"/>
                <a:cs typeface="Arial"/>
              </a:rPr>
              <a:t>-73.8581104655432,</a:t>
            </a:r>
            <a:endParaRPr sz="1050">
              <a:latin typeface="Arial"/>
              <a:cs typeface="Arial"/>
            </a:endParaRPr>
          </a:p>
          <a:p>
            <a:pPr marL="232410">
              <a:lnSpc>
                <a:spcPct val="100000"/>
              </a:lnSpc>
              <a:spcBef>
                <a:spcPts val="15"/>
              </a:spcBef>
            </a:pPr>
            <a:r>
              <a:rPr sz="1050" spc="55" dirty="0">
                <a:latin typeface="Arial"/>
                <a:cs typeface="Arial"/>
              </a:rPr>
              <a:t>40.68988687915789]}},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[-73.84320266173447,</a:t>
            </a:r>
            <a:r>
              <a:rPr sz="1050" spc="90" dirty="0">
                <a:latin typeface="Arial"/>
                <a:cs typeface="Arial"/>
              </a:rPr>
              <a:t> </a:t>
            </a:r>
            <a:r>
              <a:rPr sz="1050" spc="45" dirty="0">
                <a:latin typeface="Arial"/>
                <a:cs typeface="Arial"/>
              </a:rPr>
              <a:t>40.680708468265415]},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25" dirty="0">
                <a:latin typeface="Arial"/>
                <a:cs typeface="Arial"/>
              </a:rPr>
              <a:t>'Ozone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25" dirty="0">
                <a:latin typeface="Arial"/>
                <a:cs typeface="Arial"/>
              </a:rPr>
              <a:t>'Ozone </a:t>
            </a:r>
            <a:r>
              <a:rPr sz="1050" spc="135" dirty="0">
                <a:latin typeface="Arial"/>
                <a:cs typeface="Arial"/>
              </a:rPr>
              <a:t>Park',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[-73.84320266173447,</a:t>
            </a:r>
            <a:endParaRPr sz="1050">
              <a:latin typeface="Arial"/>
              <a:cs typeface="Arial"/>
            </a:endParaRPr>
          </a:p>
          <a:p>
            <a:pPr marL="232410">
              <a:lnSpc>
                <a:spcPct val="100000"/>
              </a:lnSpc>
              <a:spcBef>
                <a:spcPts val="15"/>
              </a:spcBef>
            </a:pPr>
            <a:r>
              <a:rPr sz="1050" spc="20" dirty="0">
                <a:latin typeface="Arial"/>
                <a:cs typeface="Arial"/>
              </a:rPr>
              <a:t>40.680708468265415,</a:t>
            </a:r>
            <a:endParaRPr sz="1050">
              <a:latin typeface="Arial"/>
              <a:cs typeface="Arial"/>
            </a:endParaRPr>
          </a:p>
          <a:p>
            <a:pPr marL="232410">
              <a:lnSpc>
                <a:spcPct val="100000"/>
              </a:lnSpc>
              <a:spcBef>
                <a:spcPts val="15"/>
              </a:spcBef>
            </a:pPr>
            <a:r>
              <a:rPr sz="1050" spc="35" dirty="0">
                <a:latin typeface="Arial"/>
                <a:cs typeface="Arial"/>
              </a:rPr>
              <a:t>-73.84320266173447,</a:t>
            </a:r>
            <a:endParaRPr sz="1050">
              <a:latin typeface="Arial"/>
              <a:cs typeface="Arial"/>
            </a:endParaRPr>
          </a:p>
          <a:p>
            <a:pPr marL="232410">
              <a:lnSpc>
                <a:spcPct val="100000"/>
              </a:lnSpc>
              <a:spcBef>
                <a:spcPts val="15"/>
              </a:spcBef>
            </a:pPr>
            <a:r>
              <a:rPr sz="1050" spc="50" dirty="0">
                <a:latin typeface="Arial"/>
                <a:cs typeface="Arial"/>
              </a:rPr>
              <a:t>40.680708468265415]}},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'nyu_2451_34572.149',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[-73.80986478649041,</a:t>
            </a:r>
            <a:r>
              <a:rPr sz="1050" spc="25" dirty="0">
                <a:latin typeface="Arial"/>
                <a:cs typeface="Arial"/>
              </a:rPr>
              <a:t> </a:t>
            </a:r>
            <a:r>
              <a:rPr sz="1050" spc="45" dirty="0">
                <a:latin typeface="Arial"/>
                <a:cs typeface="Arial"/>
              </a:rPr>
              <a:t>40.66854957767195]},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'South </a:t>
            </a:r>
            <a:r>
              <a:rPr sz="1050" spc="-45" dirty="0">
                <a:latin typeface="Arial"/>
                <a:cs typeface="Arial"/>
              </a:rPr>
              <a:t>Ozone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45" dirty="0">
                <a:latin typeface="Arial"/>
                <a:cs typeface="Arial"/>
              </a:rPr>
              <a:t>'South',</a:t>
            </a:r>
            <a:endParaRPr sz="1050">
              <a:latin typeface="Arial"/>
              <a:cs typeface="Arial"/>
            </a:endParaRPr>
          </a:p>
          <a:p>
            <a:pPr marL="158750" marR="2277745">
              <a:lnSpc>
                <a:spcPct val="101200"/>
              </a:lnSpc>
            </a:pPr>
            <a:r>
              <a:rPr sz="1050" spc="140" dirty="0">
                <a:latin typeface="Arial"/>
                <a:cs typeface="Arial"/>
              </a:rPr>
              <a:t>'annoline2': </a:t>
            </a:r>
            <a:r>
              <a:rPr sz="1050" spc="25" dirty="0">
                <a:latin typeface="Arial"/>
                <a:cs typeface="Arial"/>
              </a:rPr>
              <a:t>'Ozone </a:t>
            </a:r>
            <a:r>
              <a:rPr sz="1050" spc="135" dirty="0">
                <a:latin typeface="Arial"/>
                <a:cs typeface="Arial"/>
              </a:rPr>
              <a:t>Park',  </a:t>
            </a:r>
            <a:r>
              <a:rPr sz="1050" spc="140" dirty="0">
                <a:latin typeface="Arial"/>
                <a:cs typeface="Arial"/>
              </a:rPr>
              <a:t>'annoline3':</a:t>
            </a:r>
            <a:r>
              <a:rPr sz="1050" spc="27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[-73.80986478649041,</a:t>
            </a:r>
            <a:endParaRPr sz="1050">
              <a:latin typeface="Arial"/>
              <a:cs typeface="Arial"/>
            </a:endParaRPr>
          </a:p>
          <a:p>
            <a:pPr marL="232410">
              <a:lnSpc>
                <a:spcPct val="100000"/>
              </a:lnSpc>
              <a:spcBef>
                <a:spcPts val="15"/>
              </a:spcBef>
            </a:pPr>
            <a:r>
              <a:rPr sz="1050" spc="25" dirty="0">
                <a:latin typeface="Arial"/>
                <a:cs typeface="Arial"/>
              </a:rPr>
              <a:t>40.66854957767195,</a:t>
            </a:r>
            <a:endParaRPr sz="1050">
              <a:latin typeface="Arial"/>
              <a:cs typeface="Arial"/>
            </a:endParaRPr>
          </a:p>
          <a:p>
            <a:pPr marL="232410">
              <a:lnSpc>
                <a:spcPct val="100000"/>
              </a:lnSpc>
              <a:spcBef>
                <a:spcPts val="15"/>
              </a:spcBef>
            </a:pPr>
            <a:r>
              <a:rPr sz="1050" spc="35" dirty="0">
                <a:latin typeface="Arial"/>
                <a:cs typeface="Arial"/>
              </a:rPr>
              <a:t>-73.80986478649041,</a:t>
            </a:r>
            <a:endParaRPr sz="1050">
              <a:latin typeface="Arial"/>
              <a:cs typeface="Arial"/>
            </a:endParaRPr>
          </a:p>
          <a:p>
            <a:pPr marL="232410">
              <a:lnSpc>
                <a:spcPct val="100000"/>
              </a:lnSpc>
              <a:spcBef>
                <a:spcPts val="15"/>
              </a:spcBef>
            </a:pPr>
            <a:r>
              <a:rPr sz="1050" spc="55" dirty="0">
                <a:latin typeface="Arial"/>
                <a:cs typeface="Arial"/>
              </a:rPr>
              <a:t>40.66854957767195]}},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'nyu_2451_34572.150',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[-73.84304528896125,</a:t>
            </a:r>
            <a:r>
              <a:rPr sz="1050" spc="90" dirty="0">
                <a:latin typeface="Arial"/>
                <a:cs typeface="Arial"/>
              </a:rPr>
              <a:t> </a:t>
            </a:r>
            <a:r>
              <a:rPr sz="1050" spc="45" dirty="0">
                <a:latin typeface="Arial"/>
                <a:cs typeface="Arial"/>
              </a:rPr>
              <a:t>40.784902749260205]},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05" dirty="0">
                <a:latin typeface="Arial"/>
                <a:cs typeface="Arial"/>
              </a:rPr>
              <a:t>'College </a:t>
            </a:r>
            <a:r>
              <a:rPr sz="1050" spc="165" dirty="0">
                <a:latin typeface="Arial"/>
                <a:cs typeface="Arial"/>
              </a:rPr>
              <a:t>Point',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412648"/>
            <a:ext cx="3618229" cy="2290445"/>
          </a:xfrm>
          <a:prstGeom prst="rect">
            <a:avLst/>
          </a:prstGeom>
        </p:spPr>
        <p:txBody>
          <a:bodyPr vert="horz" wrap="square" lIns="0" tIns="12700" rIns="0" bIns="0" rtlCol="0">
            <a:spAutoFit/>
          </a:bodyPr>
          <a:lstStyle/>
          <a:p>
            <a:pPr marL="12700">
              <a:lnSpc>
                <a:spcPct val="100000"/>
              </a:lnSpc>
              <a:spcBef>
                <a:spcPts val="100"/>
              </a:spcBef>
            </a:pPr>
            <a:r>
              <a:rPr sz="1050" spc="85" dirty="0">
                <a:latin typeface="Arial"/>
                <a:cs typeface="Arial"/>
              </a:rPr>
              <a:t>Solving </a:t>
            </a:r>
            <a:r>
              <a:rPr sz="1050" spc="70" dirty="0">
                <a:latin typeface="Arial"/>
                <a:cs typeface="Arial"/>
              </a:rPr>
              <a:t>environment:</a:t>
            </a:r>
            <a:r>
              <a:rPr sz="1050" spc="95" dirty="0">
                <a:latin typeface="Arial"/>
                <a:cs typeface="Arial"/>
              </a:rPr>
              <a:t> </a:t>
            </a:r>
            <a:r>
              <a:rPr sz="1050" spc="-10" dirty="0">
                <a:latin typeface="Arial"/>
                <a:cs typeface="Arial"/>
              </a:rPr>
              <a:t>done</a:t>
            </a:r>
            <a:endParaRPr sz="1050">
              <a:latin typeface="Arial"/>
              <a:cs typeface="Arial"/>
            </a:endParaRPr>
          </a:p>
          <a:p>
            <a:pPr>
              <a:lnSpc>
                <a:spcPct val="100000"/>
              </a:lnSpc>
              <a:spcBef>
                <a:spcPts val="25"/>
              </a:spcBef>
            </a:pPr>
            <a:endParaRPr sz="1100">
              <a:latin typeface="Arial"/>
              <a:cs typeface="Arial"/>
            </a:endParaRPr>
          </a:p>
          <a:p>
            <a:pPr marL="12700">
              <a:lnSpc>
                <a:spcPct val="100000"/>
              </a:lnSpc>
            </a:pPr>
            <a:r>
              <a:rPr sz="1050" spc="-10" dirty="0">
                <a:latin typeface="Arial"/>
                <a:cs typeface="Arial"/>
              </a:rPr>
              <a:t>## Package </a:t>
            </a:r>
            <a:r>
              <a:rPr sz="1050" spc="50" dirty="0">
                <a:latin typeface="Arial"/>
                <a:cs typeface="Arial"/>
              </a:rPr>
              <a:t>Plan</a:t>
            </a:r>
            <a:r>
              <a:rPr sz="1050" spc="295" dirty="0">
                <a:latin typeface="Arial"/>
                <a:cs typeface="Arial"/>
              </a:rPr>
              <a:t> </a:t>
            </a:r>
            <a:r>
              <a:rPr sz="1050" spc="-10" dirty="0">
                <a:latin typeface="Arial"/>
                <a:cs typeface="Arial"/>
              </a:rPr>
              <a:t>##</a:t>
            </a:r>
            <a:endParaRPr sz="1050">
              <a:latin typeface="Arial"/>
              <a:cs typeface="Arial"/>
            </a:endParaRPr>
          </a:p>
          <a:p>
            <a:pPr marL="158750" marR="78105">
              <a:lnSpc>
                <a:spcPct val="202400"/>
              </a:lnSpc>
            </a:pPr>
            <a:r>
              <a:rPr sz="1050" spc="50" dirty="0">
                <a:latin typeface="Arial"/>
                <a:cs typeface="Arial"/>
              </a:rPr>
              <a:t>environment </a:t>
            </a:r>
            <a:r>
              <a:rPr sz="1050" spc="140" dirty="0">
                <a:latin typeface="Arial"/>
                <a:cs typeface="Arial"/>
              </a:rPr>
              <a:t>location: </a:t>
            </a:r>
            <a:r>
              <a:rPr sz="1050" spc="70" dirty="0">
                <a:latin typeface="Arial"/>
                <a:cs typeface="Arial"/>
              </a:rPr>
              <a:t>/opt/conda/envs/Python36  </a:t>
            </a:r>
            <a:r>
              <a:rPr sz="1050" spc="-10" dirty="0">
                <a:latin typeface="Arial"/>
                <a:cs typeface="Arial"/>
              </a:rPr>
              <a:t>added </a:t>
            </a:r>
            <a:r>
              <a:rPr sz="1050" spc="285" dirty="0">
                <a:latin typeface="Arial"/>
                <a:cs typeface="Arial"/>
              </a:rPr>
              <a:t>/ </a:t>
            </a:r>
            <a:r>
              <a:rPr sz="1050" spc="35" dirty="0">
                <a:latin typeface="Arial"/>
                <a:cs typeface="Arial"/>
              </a:rPr>
              <a:t>updated</a:t>
            </a:r>
            <a:r>
              <a:rPr sz="1050" spc="280" dirty="0">
                <a:latin typeface="Arial"/>
                <a:cs typeface="Arial"/>
              </a:rPr>
              <a:t> </a:t>
            </a:r>
            <a:r>
              <a:rPr sz="1050" spc="70" dirty="0">
                <a:latin typeface="Arial"/>
                <a:cs typeface="Arial"/>
              </a:rPr>
              <a:t>specs:</a:t>
            </a:r>
            <a:endParaRPr sz="1050">
              <a:latin typeface="Arial"/>
              <a:cs typeface="Arial"/>
            </a:endParaRPr>
          </a:p>
          <a:p>
            <a:pPr marL="305435">
              <a:lnSpc>
                <a:spcPct val="100000"/>
              </a:lnSpc>
              <a:spcBef>
                <a:spcPts val="15"/>
              </a:spcBef>
            </a:pPr>
            <a:r>
              <a:rPr sz="1050" spc="225" dirty="0">
                <a:latin typeface="Arial"/>
                <a:cs typeface="Arial"/>
              </a:rPr>
              <a:t>-</a:t>
            </a:r>
            <a:r>
              <a:rPr sz="1050" spc="275" dirty="0">
                <a:latin typeface="Arial"/>
                <a:cs typeface="Arial"/>
              </a:rPr>
              <a:t> </a:t>
            </a:r>
            <a:r>
              <a:rPr sz="1050" spc="95" dirty="0">
                <a:latin typeface="Arial"/>
                <a:cs typeface="Arial"/>
              </a:rPr>
              <a:t>folium=0.5.0</a:t>
            </a:r>
            <a:endParaRPr sz="1050">
              <a:latin typeface="Arial"/>
              <a:cs typeface="Arial"/>
            </a:endParaRPr>
          </a:p>
          <a:p>
            <a:pPr>
              <a:lnSpc>
                <a:spcPct val="100000"/>
              </a:lnSpc>
            </a:pPr>
            <a:endParaRPr sz="1000">
              <a:latin typeface="Arial"/>
              <a:cs typeface="Arial"/>
            </a:endParaRPr>
          </a:p>
          <a:p>
            <a:pPr>
              <a:lnSpc>
                <a:spcPct val="100000"/>
              </a:lnSpc>
              <a:spcBef>
                <a:spcPts val="35"/>
              </a:spcBef>
            </a:pPr>
            <a:endParaRPr sz="1200">
              <a:latin typeface="Arial"/>
              <a:cs typeface="Arial"/>
            </a:endParaRPr>
          </a:p>
          <a:p>
            <a:pPr marL="12700">
              <a:lnSpc>
                <a:spcPct val="100000"/>
              </a:lnSpc>
            </a:pPr>
            <a:r>
              <a:rPr sz="1050" spc="-30" dirty="0">
                <a:latin typeface="Arial"/>
                <a:cs typeface="Arial"/>
              </a:rPr>
              <a:t>The </a:t>
            </a:r>
            <a:r>
              <a:rPr sz="1050" spc="120" dirty="0">
                <a:latin typeface="Arial"/>
                <a:cs typeface="Arial"/>
              </a:rPr>
              <a:t>following </a:t>
            </a:r>
            <a:r>
              <a:rPr sz="1050" spc="15" dirty="0">
                <a:latin typeface="Arial"/>
                <a:cs typeface="Arial"/>
              </a:rPr>
              <a:t>packages </a:t>
            </a:r>
            <a:r>
              <a:rPr sz="1050" spc="210" dirty="0">
                <a:latin typeface="Arial"/>
                <a:cs typeface="Arial"/>
              </a:rPr>
              <a:t>will </a:t>
            </a:r>
            <a:r>
              <a:rPr sz="1050" spc="-10" dirty="0">
                <a:latin typeface="Arial"/>
                <a:cs typeface="Arial"/>
              </a:rPr>
              <a:t>be</a:t>
            </a:r>
            <a:r>
              <a:rPr sz="1050" spc="100" dirty="0">
                <a:latin typeface="Arial"/>
                <a:cs typeface="Arial"/>
              </a:rPr>
              <a:t> </a:t>
            </a:r>
            <a:r>
              <a:rPr sz="1050" spc="35" dirty="0">
                <a:latin typeface="Arial"/>
                <a:cs typeface="Arial"/>
              </a:rPr>
              <a:t>downloaded:</a:t>
            </a:r>
            <a:endParaRPr sz="1050">
              <a:latin typeface="Arial"/>
              <a:cs typeface="Arial"/>
            </a:endParaRPr>
          </a:p>
          <a:p>
            <a:pPr>
              <a:lnSpc>
                <a:spcPct val="100000"/>
              </a:lnSpc>
              <a:spcBef>
                <a:spcPts val="25"/>
              </a:spcBef>
            </a:pPr>
            <a:endParaRPr sz="1100">
              <a:latin typeface="Arial"/>
              <a:cs typeface="Arial"/>
            </a:endParaRPr>
          </a:p>
          <a:p>
            <a:pPr marL="305435">
              <a:lnSpc>
                <a:spcPct val="100000"/>
              </a:lnSpc>
              <a:tabLst>
                <a:tab pos="2285365" algn="l"/>
                <a:tab pos="3238500" algn="l"/>
              </a:tabLst>
            </a:pPr>
            <a:r>
              <a:rPr sz="1050" spc="10" dirty="0">
                <a:latin typeface="Arial"/>
                <a:cs typeface="Arial"/>
              </a:rPr>
              <a:t>package	</a:t>
            </a:r>
            <a:r>
              <a:rPr sz="1050" spc="300" dirty="0">
                <a:latin typeface="Arial"/>
                <a:cs typeface="Arial"/>
              </a:rPr>
              <a:t>|	</a:t>
            </a:r>
            <a:r>
              <a:rPr sz="1050" spc="130" dirty="0">
                <a:latin typeface="Arial"/>
                <a:cs typeface="Arial"/>
              </a:rPr>
              <a:t>build</a:t>
            </a:r>
            <a:endParaRPr sz="1050">
              <a:latin typeface="Arial"/>
              <a:cs typeface="Arial"/>
            </a:endParaRPr>
          </a:p>
          <a:p>
            <a:pPr marL="305435">
              <a:lnSpc>
                <a:spcPct val="100000"/>
              </a:lnSpc>
              <a:spcBef>
                <a:spcPts val="15"/>
              </a:spcBef>
            </a:pPr>
            <a:r>
              <a:rPr sz="1050" spc="225" dirty="0">
                <a:latin typeface="Arial"/>
                <a:cs typeface="Arial"/>
              </a:rPr>
              <a:t>---------------------------|-----------------</a:t>
            </a:r>
            <a:endParaRPr sz="1050">
              <a:latin typeface="Arial"/>
              <a:cs typeface="Arial"/>
            </a:endParaRPr>
          </a:p>
        </p:txBody>
      </p:sp>
      <p:sp>
        <p:nvSpPr>
          <p:cNvPr id="5" name="object 5"/>
          <p:cNvSpPr txBox="1"/>
          <p:nvPr/>
        </p:nvSpPr>
        <p:spPr>
          <a:xfrm>
            <a:off x="1750638" y="2679598"/>
            <a:ext cx="1345565" cy="1156970"/>
          </a:xfrm>
          <a:prstGeom prst="rect">
            <a:avLst/>
          </a:prstGeom>
        </p:spPr>
        <p:txBody>
          <a:bodyPr vert="horz" wrap="square" lIns="0" tIns="12700" rIns="0" bIns="0" rtlCol="0">
            <a:spAutoFit/>
          </a:bodyPr>
          <a:lstStyle/>
          <a:p>
            <a:pPr marL="12700">
              <a:lnSpc>
                <a:spcPct val="100000"/>
              </a:lnSpc>
              <a:spcBef>
                <a:spcPts val="100"/>
              </a:spcBef>
            </a:pPr>
            <a:r>
              <a:rPr sz="1050" spc="80" dirty="0">
                <a:latin typeface="Arial"/>
                <a:cs typeface="Arial"/>
              </a:rPr>
              <a:t>python_abi-3.6</a:t>
            </a:r>
            <a:endParaRPr sz="1050">
              <a:latin typeface="Arial"/>
              <a:cs typeface="Arial"/>
            </a:endParaRPr>
          </a:p>
          <a:p>
            <a:pPr marL="12700" marR="5080">
              <a:lnSpc>
                <a:spcPct val="101200"/>
              </a:lnSpc>
            </a:pPr>
            <a:r>
              <a:rPr sz="1050" spc="135" dirty="0">
                <a:latin typeface="Arial"/>
                <a:cs typeface="Arial"/>
              </a:rPr>
              <a:t>certifi-2020.4.5.1  </a:t>
            </a:r>
            <a:r>
              <a:rPr sz="1050" spc="85" dirty="0">
                <a:latin typeface="Arial"/>
                <a:cs typeface="Arial"/>
              </a:rPr>
              <a:t>openssl-1.1.1g</a:t>
            </a:r>
            <a:endParaRPr sz="1050">
              <a:latin typeface="Arial"/>
              <a:cs typeface="Arial"/>
            </a:endParaRPr>
          </a:p>
          <a:p>
            <a:pPr marL="12700" marR="371475">
              <a:lnSpc>
                <a:spcPct val="101200"/>
              </a:lnSpc>
            </a:pPr>
            <a:r>
              <a:rPr sz="1050" spc="105" dirty="0">
                <a:latin typeface="Arial"/>
                <a:cs typeface="Arial"/>
              </a:rPr>
              <a:t>vincent-0.4.4  </a:t>
            </a:r>
            <a:r>
              <a:rPr sz="1050" spc="120" dirty="0">
                <a:latin typeface="Arial"/>
                <a:cs typeface="Arial"/>
              </a:rPr>
              <a:t>folium-0.5.0  </a:t>
            </a:r>
            <a:r>
              <a:rPr sz="1050" spc="85" dirty="0">
                <a:latin typeface="Arial"/>
                <a:cs typeface="Arial"/>
              </a:rPr>
              <a:t>branca-0.4.1  </a:t>
            </a:r>
            <a:r>
              <a:rPr sz="1050" spc="160" dirty="0">
                <a:latin typeface="Arial"/>
                <a:cs typeface="Arial"/>
              </a:rPr>
              <a:t>altair-4.1.0</a:t>
            </a:r>
            <a:endParaRPr sz="1050">
              <a:latin typeface="Arial"/>
              <a:cs typeface="Arial"/>
            </a:endParaRPr>
          </a:p>
        </p:txBody>
      </p:sp>
      <p:sp>
        <p:nvSpPr>
          <p:cNvPr id="6" name="object 6"/>
          <p:cNvSpPr txBox="1"/>
          <p:nvPr/>
        </p:nvSpPr>
        <p:spPr>
          <a:xfrm>
            <a:off x="5709729" y="2679598"/>
            <a:ext cx="465455" cy="1318895"/>
          </a:xfrm>
          <a:prstGeom prst="rect">
            <a:avLst/>
          </a:prstGeom>
        </p:spPr>
        <p:txBody>
          <a:bodyPr vert="horz" wrap="square" lIns="0" tIns="12700" rIns="0" bIns="0" rtlCol="0">
            <a:spAutoFit/>
          </a:bodyPr>
          <a:lstStyle/>
          <a:p>
            <a:pPr marR="5080" algn="r">
              <a:lnSpc>
                <a:spcPct val="100000"/>
              </a:lnSpc>
              <a:spcBef>
                <a:spcPts val="100"/>
              </a:spcBef>
            </a:pPr>
            <a:r>
              <a:rPr sz="1050" spc="-10" dirty="0">
                <a:latin typeface="Arial"/>
                <a:cs typeface="Arial"/>
              </a:rPr>
              <a:t>4</a:t>
            </a:r>
            <a:r>
              <a:rPr sz="1050" spc="185" dirty="0">
                <a:latin typeface="Arial"/>
                <a:cs typeface="Arial"/>
              </a:rPr>
              <a:t> </a:t>
            </a:r>
            <a:r>
              <a:rPr sz="1050" spc="-125" dirty="0">
                <a:latin typeface="Arial"/>
                <a:cs typeface="Arial"/>
              </a:rPr>
              <a:t>KB</a:t>
            </a:r>
            <a:endParaRPr sz="1050">
              <a:latin typeface="Arial"/>
              <a:cs typeface="Arial"/>
            </a:endParaRPr>
          </a:p>
          <a:p>
            <a:pPr marR="5080" algn="r">
              <a:lnSpc>
                <a:spcPct val="100000"/>
              </a:lnSpc>
              <a:spcBef>
                <a:spcPts val="15"/>
              </a:spcBef>
            </a:pPr>
            <a:r>
              <a:rPr sz="1050" spc="-10" dirty="0">
                <a:latin typeface="Arial"/>
                <a:cs typeface="Arial"/>
              </a:rPr>
              <a:t>151</a:t>
            </a:r>
            <a:r>
              <a:rPr sz="1050" spc="195" dirty="0">
                <a:latin typeface="Arial"/>
                <a:cs typeface="Arial"/>
              </a:rPr>
              <a:t> </a:t>
            </a:r>
            <a:r>
              <a:rPr sz="1050" spc="-125" dirty="0">
                <a:latin typeface="Arial"/>
                <a:cs typeface="Arial"/>
              </a:rPr>
              <a:t>KB</a:t>
            </a:r>
            <a:endParaRPr sz="1050">
              <a:latin typeface="Arial"/>
              <a:cs typeface="Arial"/>
            </a:endParaRPr>
          </a:p>
          <a:p>
            <a:pPr marR="5080" algn="r">
              <a:lnSpc>
                <a:spcPct val="100000"/>
              </a:lnSpc>
              <a:spcBef>
                <a:spcPts val="15"/>
              </a:spcBef>
            </a:pPr>
            <a:r>
              <a:rPr sz="1050" spc="90" dirty="0">
                <a:latin typeface="Arial"/>
                <a:cs typeface="Arial"/>
              </a:rPr>
              <a:t>2.1</a:t>
            </a:r>
            <a:r>
              <a:rPr sz="1050" spc="190" dirty="0">
                <a:latin typeface="Arial"/>
                <a:cs typeface="Arial"/>
              </a:rPr>
              <a:t> </a:t>
            </a:r>
            <a:r>
              <a:rPr sz="1050" spc="-215" dirty="0">
                <a:latin typeface="Arial"/>
                <a:cs typeface="Arial"/>
              </a:rPr>
              <a:t>MB</a:t>
            </a:r>
            <a:endParaRPr sz="1050">
              <a:latin typeface="Arial"/>
              <a:cs typeface="Arial"/>
            </a:endParaRPr>
          </a:p>
          <a:p>
            <a:pPr marR="5080" algn="r">
              <a:lnSpc>
                <a:spcPct val="100000"/>
              </a:lnSpc>
              <a:spcBef>
                <a:spcPts val="15"/>
              </a:spcBef>
            </a:pPr>
            <a:r>
              <a:rPr sz="1050" spc="-10" dirty="0">
                <a:latin typeface="Arial"/>
                <a:cs typeface="Arial"/>
              </a:rPr>
              <a:t>28</a:t>
            </a:r>
            <a:r>
              <a:rPr sz="1050" spc="190" dirty="0">
                <a:latin typeface="Arial"/>
                <a:cs typeface="Arial"/>
              </a:rPr>
              <a:t> </a:t>
            </a:r>
            <a:r>
              <a:rPr sz="1050" spc="-125" dirty="0">
                <a:latin typeface="Arial"/>
                <a:cs typeface="Arial"/>
              </a:rPr>
              <a:t>KB</a:t>
            </a:r>
            <a:endParaRPr sz="1050">
              <a:latin typeface="Arial"/>
              <a:cs typeface="Arial"/>
            </a:endParaRPr>
          </a:p>
          <a:p>
            <a:pPr marR="5080" algn="r">
              <a:lnSpc>
                <a:spcPct val="100000"/>
              </a:lnSpc>
              <a:spcBef>
                <a:spcPts val="15"/>
              </a:spcBef>
            </a:pPr>
            <a:r>
              <a:rPr sz="1050" spc="-10" dirty="0">
                <a:latin typeface="Arial"/>
                <a:cs typeface="Arial"/>
              </a:rPr>
              <a:t>45</a:t>
            </a:r>
            <a:r>
              <a:rPr sz="1050" spc="190" dirty="0">
                <a:latin typeface="Arial"/>
                <a:cs typeface="Arial"/>
              </a:rPr>
              <a:t> </a:t>
            </a:r>
            <a:r>
              <a:rPr sz="1050" spc="-125" dirty="0">
                <a:latin typeface="Arial"/>
                <a:cs typeface="Arial"/>
              </a:rPr>
              <a:t>KB</a:t>
            </a:r>
            <a:endParaRPr sz="1050">
              <a:latin typeface="Arial"/>
              <a:cs typeface="Arial"/>
            </a:endParaRPr>
          </a:p>
          <a:p>
            <a:pPr marL="12700" marR="5080" indent="73025" algn="r">
              <a:lnSpc>
                <a:spcPct val="101200"/>
              </a:lnSpc>
            </a:pPr>
            <a:r>
              <a:rPr sz="1050" spc="-10" dirty="0">
                <a:latin typeface="Arial"/>
                <a:cs typeface="Arial"/>
              </a:rPr>
              <a:t>26</a:t>
            </a:r>
            <a:r>
              <a:rPr sz="1050" spc="190" dirty="0">
                <a:latin typeface="Arial"/>
                <a:cs typeface="Arial"/>
              </a:rPr>
              <a:t> </a:t>
            </a:r>
            <a:r>
              <a:rPr sz="1050" spc="-125" dirty="0">
                <a:latin typeface="Arial"/>
                <a:cs typeface="Arial"/>
              </a:rPr>
              <a:t>KB </a:t>
            </a:r>
            <a:r>
              <a:rPr sz="1050" spc="-55" dirty="0">
                <a:latin typeface="Arial"/>
                <a:cs typeface="Arial"/>
              </a:rPr>
              <a:t> </a:t>
            </a:r>
            <a:r>
              <a:rPr sz="1050" spc="-10" dirty="0">
                <a:latin typeface="Arial"/>
                <a:cs typeface="Arial"/>
              </a:rPr>
              <a:t>614</a:t>
            </a:r>
            <a:r>
              <a:rPr sz="1050" spc="195" dirty="0">
                <a:latin typeface="Arial"/>
                <a:cs typeface="Arial"/>
              </a:rPr>
              <a:t> </a:t>
            </a:r>
            <a:r>
              <a:rPr sz="1050" spc="-125" dirty="0">
                <a:latin typeface="Arial"/>
                <a:cs typeface="Arial"/>
              </a:rPr>
              <a:t>KB</a:t>
            </a:r>
            <a:endParaRPr sz="1050">
              <a:latin typeface="Arial"/>
              <a:cs typeface="Arial"/>
            </a:endParaRPr>
          </a:p>
          <a:p>
            <a:pPr marR="5080" algn="r">
              <a:lnSpc>
                <a:spcPct val="100000"/>
              </a:lnSpc>
              <a:spcBef>
                <a:spcPts val="15"/>
              </a:spcBef>
            </a:pPr>
            <a:r>
              <a:rPr sz="1050" spc="-10" dirty="0">
                <a:latin typeface="Arial"/>
                <a:cs typeface="Arial"/>
              </a:rPr>
              <a:t>146</a:t>
            </a:r>
            <a:r>
              <a:rPr sz="1050" spc="195" dirty="0">
                <a:latin typeface="Arial"/>
                <a:cs typeface="Arial"/>
              </a:rPr>
              <a:t> </a:t>
            </a:r>
            <a:r>
              <a:rPr sz="1050" spc="-125" dirty="0">
                <a:latin typeface="Arial"/>
                <a:cs typeface="Arial"/>
              </a:rPr>
              <a:t>KB</a:t>
            </a:r>
            <a:endParaRPr sz="1050">
              <a:latin typeface="Arial"/>
              <a:cs typeface="Arial"/>
            </a:endParaRPr>
          </a:p>
        </p:txBody>
      </p:sp>
      <p:sp>
        <p:nvSpPr>
          <p:cNvPr id="7" name="object 7"/>
          <p:cNvSpPr txBox="1"/>
          <p:nvPr/>
        </p:nvSpPr>
        <p:spPr>
          <a:xfrm>
            <a:off x="6296262" y="2679598"/>
            <a:ext cx="832485" cy="1318895"/>
          </a:xfrm>
          <a:prstGeom prst="rect">
            <a:avLst/>
          </a:prstGeom>
        </p:spPr>
        <p:txBody>
          <a:bodyPr vert="horz" wrap="square" lIns="0" tIns="10795" rIns="0" bIns="0" rtlCol="0">
            <a:spAutoFit/>
          </a:bodyPr>
          <a:lstStyle/>
          <a:p>
            <a:pPr marL="12700" marR="5080" algn="just">
              <a:lnSpc>
                <a:spcPct val="101200"/>
              </a:lnSpc>
              <a:spcBef>
                <a:spcPts val="85"/>
              </a:spcBef>
            </a:pPr>
            <a:r>
              <a:rPr sz="1050" spc="60" dirty="0">
                <a:latin typeface="Arial"/>
                <a:cs typeface="Arial"/>
              </a:rPr>
              <a:t>conda-forge  conda-forge  conda-forge  conda-forge  conda-forge  conda-forge  conda-forge  conda-forge</a:t>
            </a:r>
            <a:endParaRPr sz="1050">
              <a:latin typeface="Arial"/>
              <a:cs typeface="Arial"/>
            </a:endParaRPr>
          </a:p>
        </p:txBody>
      </p:sp>
      <p:sp>
        <p:nvSpPr>
          <p:cNvPr id="8" name="object 8"/>
          <p:cNvSpPr txBox="1"/>
          <p:nvPr/>
        </p:nvSpPr>
        <p:spPr>
          <a:xfrm>
            <a:off x="1750638" y="3813073"/>
            <a:ext cx="2078355" cy="185420"/>
          </a:xfrm>
          <a:prstGeom prst="rect">
            <a:avLst/>
          </a:prstGeom>
        </p:spPr>
        <p:txBody>
          <a:bodyPr vert="horz" wrap="square" lIns="0" tIns="12700" rIns="0" bIns="0" rtlCol="0">
            <a:spAutoFit/>
          </a:bodyPr>
          <a:lstStyle/>
          <a:p>
            <a:pPr marL="12700">
              <a:lnSpc>
                <a:spcPct val="100000"/>
              </a:lnSpc>
              <a:spcBef>
                <a:spcPts val="100"/>
              </a:spcBef>
            </a:pPr>
            <a:r>
              <a:rPr sz="1050" spc="120" dirty="0">
                <a:latin typeface="Arial"/>
                <a:cs typeface="Arial"/>
              </a:rPr>
              <a:t>ca-certificates-2020.4.5.1</a:t>
            </a:r>
            <a:r>
              <a:rPr sz="1050" spc="285" dirty="0">
                <a:latin typeface="Arial"/>
                <a:cs typeface="Arial"/>
              </a:rPr>
              <a:t> </a:t>
            </a:r>
            <a:r>
              <a:rPr sz="1050" spc="300" dirty="0">
                <a:latin typeface="Arial"/>
                <a:cs typeface="Arial"/>
              </a:rPr>
              <a:t>|</a:t>
            </a:r>
            <a:endParaRPr sz="1050">
              <a:latin typeface="Arial"/>
              <a:cs typeface="Arial"/>
            </a:endParaRPr>
          </a:p>
        </p:txBody>
      </p:sp>
      <p:sp>
        <p:nvSpPr>
          <p:cNvPr id="9" name="object 9"/>
          <p:cNvSpPr txBox="1"/>
          <p:nvPr/>
        </p:nvSpPr>
        <p:spPr>
          <a:xfrm>
            <a:off x="3730184" y="2679598"/>
            <a:ext cx="1345565" cy="1318895"/>
          </a:xfrm>
          <a:prstGeom prst="rect">
            <a:avLst/>
          </a:prstGeom>
        </p:spPr>
        <p:txBody>
          <a:bodyPr vert="horz" wrap="square" lIns="0" tIns="12700" rIns="0" bIns="0" rtlCol="0">
            <a:spAutoFit/>
          </a:bodyPr>
          <a:lstStyle/>
          <a:p>
            <a:pPr marR="5080" algn="r">
              <a:lnSpc>
                <a:spcPct val="100000"/>
              </a:lnSpc>
              <a:spcBef>
                <a:spcPts val="100"/>
              </a:spcBef>
              <a:tabLst>
                <a:tab pos="805815" algn="l"/>
              </a:tabLst>
            </a:pPr>
            <a:r>
              <a:rPr sz="1050" spc="300" dirty="0">
                <a:latin typeface="Arial"/>
                <a:cs typeface="Arial"/>
              </a:rPr>
              <a:t>|	</a:t>
            </a:r>
            <a:r>
              <a:rPr sz="1050" spc="-40" dirty="0">
                <a:latin typeface="Arial"/>
                <a:cs typeface="Arial"/>
              </a:rPr>
              <a:t>1_cp36m</a:t>
            </a:r>
            <a:endParaRPr sz="1050">
              <a:latin typeface="Arial"/>
              <a:cs typeface="Arial"/>
            </a:endParaRPr>
          </a:p>
          <a:p>
            <a:pPr marR="5080" algn="r">
              <a:lnSpc>
                <a:spcPct val="100000"/>
              </a:lnSpc>
              <a:spcBef>
                <a:spcPts val="15"/>
              </a:spcBef>
              <a:tabLst>
                <a:tab pos="292735" algn="l"/>
              </a:tabLst>
            </a:pPr>
            <a:r>
              <a:rPr sz="1050" spc="300" dirty="0">
                <a:latin typeface="Arial"/>
                <a:cs typeface="Arial"/>
              </a:rPr>
              <a:t>|	</a:t>
            </a:r>
            <a:r>
              <a:rPr sz="1050" spc="15" dirty="0">
                <a:latin typeface="Arial"/>
                <a:cs typeface="Arial"/>
              </a:rPr>
              <a:t>py36h9f0ad1d_0</a:t>
            </a:r>
            <a:endParaRPr sz="1050">
              <a:latin typeface="Arial"/>
              <a:cs typeface="Arial"/>
            </a:endParaRPr>
          </a:p>
          <a:p>
            <a:pPr marR="5080" algn="r">
              <a:lnSpc>
                <a:spcPct val="100000"/>
              </a:lnSpc>
              <a:spcBef>
                <a:spcPts val="15"/>
              </a:spcBef>
              <a:tabLst>
                <a:tab pos="586105" algn="l"/>
              </a:tabLst>
            </a:pPr>
            <a:r>
              <a:rPr sz="1050" spc="300" dirty="0">
                <a:latin typeface="Arial"/>
                <a:cs typeface="Arial"/>
              </a:rPr>
              <a:t>|	</a:t>
            </a:r>
            <a:r>
              <a:rPr sz="1050" spc="-10" dirty="0">
                <a:latin typeface="Arial"/>
                <a:cs typeface="Arial"/>
              </a:rPr>
              <a:t>h516909a_0</a:t>
            </a:r>
            <a:endParaRPr sz="1050">
              <a:latin typeface="Arial"/>
              <a:cs typeface="Arial"/>
            </a:endParaRPr>
          </a:p>
          <a:p>
            <a:pPr marR="5080" algn="r">
              <a:lnSpc>
                <a:spcPct val="100000"/>
              </a:lnSpc>
              <a:spcBef>
                <a:spcPts val="15"/>
              </a:spcBef>
              <a:tabLst>
                <a:tab pos="1026160" algn="l"/>
              </a:tabLst>
            </a:pPr>
            <a:r>
              <a:rPr sz="1050" spc="300" dirty="0">
                <a:latin typeface="Arial"/>
                <a:cs typeface="Arial"/>
              </a:rPr>
              <a:t>|	</a:t>
            </a:r>
            <a:r>
              <a:rPr sz="1050" spc="5" dirty="0">
                <a:latin typeface="Arial"/>
                <a:cs typeface="Arial"/>
              </a:rPr>
              <a:t>py_1</a:t>
            </a:r>
            <a:endParaRPr sz="1050">
              <a:latin typeface="Arial"/>
              <a:cs typeface="Arial"/>
            </a:endParaRPr>
          </a:p>
          <a:p>
            <a:pPr marR="5080" algn="r">
              <a:lnSpc>
                <a:spcPct val="100000"/>
              </a:lnSpc>
              <a:spcBef>
                <a:spcPts val="15"/>
              </a:spcBef>
              <a:tabLst>
                <a:tab pos="1026160" algn="l"/>
              </a:tabLst>
            </a:pPr>
            <a:r>
              <a:rPr sz="1050" spc="300" dirty="0">
                <a:latin typeface="Arial"/>
                <a:cs typeface="Arial"/>
              </a:rPr>
              <a:t>|	</a:t>
            </a:r>
            <a:r>
              <a:rPr sz="1050" spc="5" dirty="0">
                <a:latin typeface="Arial"/>
                <a:cs typeface="Arial"/>
              </a:rPr>
              <a:t>py_0</a:t>
            </a:r>
            <a:endParaRPr sz="1050">
              <a:latin typeface="Arial"/>
              <a:cs typeface="Arial"/>
            </a:endParaRPr>
          </a:p>
          <a:p>
            <a:pPr marR="5080" algn="r">
              <a:lnSpc>
                <a:spcPct val="100000"/>
              </a:lnSpc>
              <a:spcBef>
                <a:spcPts val="15"/>
              </a:spcBef>
              <a:tabLst>
                <a:tab pos="1026160" algn="l"/>
              </a:tabLst>
            </a:pPr>
            <a:r>
              <a:rPr sz="1050" spc="300" dirty="0">
                <a:latin typeface="Arial"/>
                <a:cs typeface="Arial"/>
              </a:rPr>
              <a:t>|	</a:t>
            </a:r>
            <a:r>
              <a:rPr sz="1050" spc="5" dirty="0">
                <a:latin typeface="Arial"/>
                <a:cs typeface="Arial"/>
              </a:rPr>
              <a:t>py_0</a:t>
            </a:r>
            <a:endParaRPr sz="1050">
              <a:latin typeface="Arial"/>
              <a:cs typeface="Arial"/>
            </a:endParaRPr>
          </a:p>
          <a:p>
            <a:pPr marR="5080" algn="r">
              <a:lnSpc>
                <a:spcPct val="100000"/>
              </a:lnSpc>
              <a:spcBef>
                <a:spcPts val="15"/>
              </a:spcBef>
              <a:tabLst>
                <a:tab pos="1026160" algn="l"/>
              </a:tabLst>
            </a:pPr>
            <a:r>
              <a:rPr sz="1050" spc="300" dirty="0">
                <a:latin typeface="Arial"/>
                <a:cs typeface="Arial"/>
              </a:rPr>
              <a:t>|	</a:t>
            </a:r>
            <a:r>
              <a:rPr sz="1050" spc="5" dirty="0">
                <a:latin typeface="Arial"/>
                <a:cs typeface="Arial"/>
              </a:rPr>
              <a:t>py_1</a:t>
            </a:r>
            <a:endParaRPr sz="1050">
              <a:latin typeface="Arial"/>
              <a:cs typeface="Arial"/>
            </a:endParaRPr>
          </a:p>
          <a:p>
            <a:pPr marR="5080" algn="r">
              <a:lnSpc>
                <a:spcPct val="100000"/>
              </a:lnSpc>
              <a:spcBef>
                <a:spcPts val="15"/>
              </a:spcBef>
            </a:pPr>
            <a:r>
              <a:rPr sz="1050" spc="5" dirty="0">
                <a:latin typeface="Arial"/>
                <a:cs typeface="Arial"/>
              </a:rPr>
              <a:t>hecc5488_0</a:t>
            </a:r>
            <a:endParaRPr sz="1050">
              <a:latin typeface="Arial"/>
              <a:cs typeface="Arial"/>
            </a:endParaRPr>
          </a:p>
        </p:txBody>
      </p:sp>
      <p:sp>
        <p:nvSpPr>
          <p:cNvPr id="10" name="object 10"/>
          <p:cNvSpPr/>
          <p:nvPr/>
        </p:nvSpPr>
        <p:spPr>
          <a:xfrm>
            <a:off x="1763338" y="4085561"/>
            <a:ext cx="4399280" cy="0"/>
          </a:xfrm>
          <a:custGeom>
            <a:avLst/>
            <a:gdLst/>
            <a:ahLst/>
            <a:cxnLst/>
            <a:rect l="l" t="t" r="r" b="b"/>
            <a:pathLst>
              <a:path w="4399280">
                <a:moveTo>
                  <a:pt x="0" y="0"/>
                </a:moveTo>
                <a:lnTo>
                  <a:pt x="4398990" y="0"/>
                </a:lnTo>
              </a:path>
            </a:pathLst>
          </a:custGeom>
          <a:ln w="10678">
            <a:solidFill>
              <a:srgbClr val="000000"/>
            </a:solidFill>
            <a:prstDash val="dash"/>
          </a:ln>
        </p:spPr>
        <p:txBody>
          <a:bodyPr wrap="square" lIns="0" tIns="0" rIns="0" bIns="0" rtlCol="0"/>
          <a:lstStyle/>
          <a:p>
            <a:endParaRPr/>
          </a:p>
        </p:txBody>
      </p:sp>
      <p:sp>
        <p:nvSpPr>
          <p:cNvPr id="11" name="object 11"/>
          <p:cNvSpPr txBox="1"/>
          <p:nvPr/>
        </p:nvSpPr>
        <p:spPr>
          <a:xfrm>
            <a:off x="4609981" y="4136923"/>
            <a:ext cx="465455" cy="185420"/>
          </a:xfrm>
          <a:prstGeom prst="rect">
            <a:avLst/>
          </a:prstGeom>
        </p:spPr>
        <p:txBody>
          <a:bodyPr vert="horz" wrap="square" lIns="0" tIns="12700" rIns="0" bIns="0" rtlCol="0">
            <a:spAutoFit/>
          </a:bodyPr>
          <a:lstStyle/>
          <a:p>
            <a:pPr marL="12700">
              <a:lnSpc>
                <a:spcPct val="100000"/>
              </a:lnSpc>
              <a:spcBef>
                <a:spcPts val="100"/>
              </a:spcBef>
            </a:pPr>
            <a:r>
              <a:rPr sz="1050" spc="135" dirty="0">
                <a:latin typeface="Arial"/>
                <a:cs typeface="Arial"/>
              </a:rPr>
              <a:t>Total:</a:t>
            </a:r>
            <a:endParaRPr sz="1050">
              <a:latin typeface="Arial"/>
              <a:cs typeface="Arial"/>
            </a:endParaRPr>
          </a:p>
        </p:txBody>
      </p:sp>
      <p:sp>
        <p:nvSpPr>
          <p:cNvPr id="23" name="object 23"/>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10" dirty="0"/>
              <a:t> </a:t>
            </a:r>
            <a:fld id="{81D60167-4931-47E6-BA6A-407CBD079E47}" type="slidenum">
              <a:rPr spc="-5" dirty="0"/>
              <a:t>5</a:t>
            </a:fld>
            <a:r>
              <a:rPr spc="-5" dirty="0"/>
              <a:t>/129</a:t>
            </a:r>
          </a:p>
        </p:txBody>
      </p:sp>
      <p:sp>
        <p:nvSpPr>
          <p:cNvPr id="12" name="object 12"/>
          <p:cNvSpPr txBox="1"/>
          <p:nvPr/>
        </p:nvSpPr>
        <p:spPr>
          <a:xfrm>
            <a:off x="5709729" y="4136923"/>
            <a:ext cx="465455" cy="185420"/>
          </a:xfrm>
          <a:prstGeom prst="rect">
            <a:avLst/>
          </a:prstGeom>
        </p:spPr>
        <p:txBody>
          <a:bodyPr vert="horz" wrap="square" lIns="0" tIns="12700" rIns="0" bIns="0" rtlCol="0">
            <a:spAutoFit/>
          </a:bodyPr>
          <a:lstStyle/>
          <a:p>
            <a:pPr marL="12700">
              <a:lnSpc>
                <a:spcPct val="100000"/>
              </a:lnSpc>
              <a:spcBef>
                <a:spcPts val="100"/>
              </a:spcBef>
            </a:pPr>
            <a:r>
              <a:rPr sz="1050" spc="90" dirty="0">
                <a:latin typeface="Arial"/>
                <a:cs typeface="Arial"/>
              </a:rPr>
              <a:t>3.1</a:t>
            </a:r>
            <a:r>
              <a:rPr sz="1050" spc="204" dirty="0">
                <a:latin typeface="Arial"/>
                <a:cs typeface="Arial"/>
              </a:rPr>
              <a:t> </a:t>
            </a:r>
            <a:r>
              <a:rPr sz="1050" spc="-215" dirty="0">
                <a:latin typeface="Arial"/>
                <a:cs typeface="Arial"/>
              </a:rPr>
              <a:t>MB</a:t>
            </a:r>
            <a:endParaRPr sz="1050">
              <a:latin typeface="Arial"/>
              <a:cs typeface="Arial"/>
            </a:endParaRPr>
          </a:p>
        </p:txBody>
      </p:sp>
      <p:sp>
        <p:nvSpPr>
          <p:cNvPr id="13" name="object 13"/>
          <p:cNvSpPr txBox="1"/>
          <p:nvPr/>
        </p:nvSpPr>
        <p:spPr>
          <a:xfrm>
            <a:off x="1457374" y="4460773"/>
            <a:ext cx="3324860" cy="185420"/>
          </a:xfrm>
          <a:prstGeom prst="rect">
            <a:avLst/>
          </a:prstGeom>
        </p:spPr>
        <p:txBody>
          <a:bodyPr vert="horz" wrap="square" lIns="0" tIns="12700" rIns="0" bIns="0" rtlCol="0">
            <a:spAutoFit/>
          </a:bodyPr>
          <a:lstStyle/>
          <a:p>
            <a:pPr marL="12700">
              <a:lnSpc>
                <a:spcPct val="100000"/>
              </a:lnSpc>
              <a:spcBef>
                <a:spcPts val="100"/>
              </a:spcBef>
            </a:pPr>
            <a:r>
              <a:rPr sz="1050" spc="-30" dirty="0">
                <a:latin typeface="Arial"/>
                <a:cs typeface="Arial"/>
              </a:rPr>
              <a:t>The </a:t>
            </a:r>
            <a:r>
              <a:rPr sz="1050" spc="120" dirty="0">
                <a:latin typeface="Arial"/>
                <a:cs typeface="Arial"/>
              </a:rPr>
              <a:t>following </a:t>
            </a:r>
            <a:r>
              <a:rPr sz="1050" spc="-240" dirty="0">
                <a:latin typeface="Arial"/>
                <a:cs typeface="Arial"/>
              </a:rPr>
              <a:t>NEW </a:t>
            </a:r>
            <a:r>
              <a:rPr sz="1050" spc="15" dirty="0">
                <a:latin typeface="Arial"/>
                <a:cs typeface="Arial"/>
              </a:rPr>
              <a:t>packages </a:t>
            </a:r>
            <a:r>
              <a:rPr sz="1050" spc="210" dirty="0">
                <a:latin typeface="Arial"/>
                <a:cs typeface="Arial"/>
              </a:rPr>
              <a:t>will </a:t>
            </a:r>
            <a:r>
              <a:rPr sz="1050" spc="-10" dirty="0">
                <a:latin typeface="Arial"/>
                <a:cs typeface="Arial"/>
              </a:rPr>
              <a:t>be</a:t>
            </a:r>
            <a:r>
              <a:rPr sz="1050" spc="95" dirty="0">
                <a:latin typeface="Arial"/>
                <a:cs typeface="Arial"/>
              </a:rPr>
              <a:t> </a:t>
            </a:r>
            <a:r>
              <a:rPr sz="1050" spc="-25" dirty="0">
                <a:latin typeface="Arial"/>
                <a:cs typeface="Arial"/>
              </a:rPr>
              <a:t>INSTALLED:</a:t>
            </a:r>
            <a:endParaRPr sz="1050">
              <a:latin typeface="Arial"/>
              <a:cs typeface="Arial"/>
            </a:endParaRPr>
          </a:p>
        </p:txBody>
      </p:sp>
      <p:sp>
        <p:nvSpPr>
          <p:cNvPr id="14" name="object 14"/>
          <p:cNvSpPr txBox="1"/>
          <p:nvPr/>
        </p:nvSpPr>
        <p:spPr>
          <a:xfrm>
            <a:off x="1750638" y="4784623"/>
            <a:ext cx="832485" cy="833119"/>
          </a:xfrm>
          <a:prstGeom prst="rect">
            <a:avLst/>
          </a:prstGeom>
        </p:spPr>
        <p:txBody>
          <a:bodyPr vert="horz" wrap="square" lIns="0" tIns="12700" rIns="0" bIns="0" rtlCol="0">
            <a:spAutoFit/>
          </a:bodyPr>
          <a:lstStyle/>
          <a:p>
            <a:pPr marL="12700">
              <a:lnSpc>
                <a:spcPct val="100000"/>
              </a:lnSpc>
              <a:spcBef>
                <a:spcPts val="100"/>
              </a:spcBef>
            </a:pPr>
            <a:r>
              <a:rPr sz="1050" spc="210" dirty="0">
                <a:latin typeface="Arial"/>
                <a:cs typeface="Arial"/>
              </a:rPr>
              <a:t>altair:</a:t>
            </a:r>
            <a:endParaRPr sz="1050">
              <a:latin typeface="Arial"/>
              <a:cs typeface="Arial"/>
            </a:endParaRPr>
          </a:p>
          <a:p>
            <a:pPr marL="12700">
              <a:lnSpc>
                <a:spcPct val="100000"/>
              </a:lnSpc>
              <a:spcBef>
                <a:spcPts val="15"/>
              </a:spcBef>
            </a:pPr>
            <a:r>
              <a:rPr sz="1050" spc="75" dirty="0">
                <a:latin typeface="Arial"/>
                <a:cs typeface="Arial"/>
              </a:rPr>
              <a:t>branca:</a:t>
            </a:r>
            <a:endParaRPr sz="1050">
              <a:latin typeface="Arial"/>
              <a:cs typeface="Arial"/>
            </a:endParaRPr>
          </a:p>
          <a:p>
            <a:pPr marL="12700">
              <a:lnSpc>
                <a:spcPct val="100000"/>
              </a:lnSpc>
              <a:spcBef>
                <a:spcPts val="15"/>
              </a:spcBef>
            </a:pPr>
            <a:r>
              <a:rPr sz="1050" spc="135" dirty="0">
                <a:latin typeface="Arial"/>
                <a:cs typeface="Arial"/>
              </a:rPr>
              <a:t>folium:</a:t>
            </a:r>
            <a:endParaRPr sz="1050">
              <a:latin typeface="Arial"/>
              <a:cs typeface="Arial"/>
            </a:endParaRPr>
          </a:p>
          <a:p>
            <a:pPr marL="12700" marR="5080">
              <a:lnSpc>
                <a:spcPct val="101200"/>
              </a:lnSpc>
            </a:pPr>
            <a:r>
              <a:rPr sz="1050" spc="75" dirty="0">
                <a:latin typeface="Arial"/>
                <a:cs typeface="Arial"/>
              </a:rPr>
              <a:t>python_abi:  </a:t>
            </a:r>
            <a:r>
              <a:rPr sz="1050" spc="125" dirty="0">
                <a:latin typeface="Arial"/>
                <a:cs typeface="Arial"/>
              </a:rPr>
              <a:t>vincent:</a:t>
            </a:r>
            <a:endParaRPr sz="1050">
              <a:latin typeface="Arial"/>
              <a:cs typeface="Arial"/>
            </a:endParaRPr>
          </a:p>
        </p:txBody>
      </p:sp>
      <p:sp>
        <p:nvSpPr>
          <p:cNvPr id="15" name="object 15"/>
          <p:cNvSpPr txBox="1"/>
          <p:nvPr/>
        </p:nvSpPr>
        <p:spPr>
          <a:xfrm>
            <a:off x="2997019" y="4784623"/>
            <a:ext cx="832485" cy="833119"/>
          </a:xfrm>
          <a:prstGeom prst="rect">
            <a:avLst/>
          </a:prstGeom>
        </p:spPr>
        <p:txBody>
          <a:bodyPr vert="horz" wrap="square" lIns="0" tIns="12700" rIns="0" bIns="0" rtlCol="0">
            <a:spAutoFit/>
          </a:bodyPr>
          <a:lstStyle/>
          <a:p>
            <a:pPr marL="12700">
              <a:lnSpc>
                <a:spcPct val="100000"/>
              </a:lnSpc>
              <a:spcBef>
                <a:spcPts val="100"/>
              </a:spcBef>
            </a:pPr>
            <a:r>
              <a:rPr sz="1050" spc="80" dirty="0">
                <a:latin typeface="Arial"/>
                <a:cs typeface="Arial"/>
              </a:rPr>
              <a:t>4.1.0-py_1</a:t>
            </a:r>
            <a:endParaRPr sz="1050">
              <a:latin typeface="Arial"/>
              <a:cs typeface="Arial"/>
            </a:endParaRPr>
          </a:p>
          <a:p>
            <a:pPr marL="12700">
              <a:lnSpc>
                <a:spcPct val="100000"/>
              </a:lnSpc>
              <a:spcBef>
                <a:spcPts val="15"/>
              </a:spcBef>
            </a:pPr>
            <a:r>
              <a:rPr sz="1050" spc="80" dirty="0">
                <a:latin typeface="Arial"/>
                <a:cs typeface="Arial"/>
              </a:rPr>
              <a:t>0.4.1-py_0</a:t>
            </a:r>
            <a:endParaRPr sz="1050">
              <a:latin typeface="Arial"/>
              <a:cs typeface="Arial"/>
            </a:endParaRPr>
          </a:p>
          <a:p>
            <a:pPr marL="12700">
              <a:lnSpc>
                <a:spcPct val="100000"/>
              </a:lnSpc>
              <a:spcBef>
                <a:spcPts val="15"/>
              </a:spcBef>
            </a:pPr>
            <a:r>
              <a:rPr sz="1050" spc="80" dirty="0">
                <a:latin typeface="Arial"/>
                <a:cs typeface="Arial"/>
              </a:rPr>
              <a:t>0.5.0-py_0</a:t>
            </a:r>
            <a:endParaRPr sz="1050">
              <a:latin typeface="Arial"/>
              <a:cs typeface="Arial"/>
            </a:endParaRPr>
          </a:p>
          <a:p>
            <a:pPr marL="12700">
              <a:lnSpc>
                <a:spcPct val="100000"/>
              </a:lnSpc>
              <a:spcBef>
                <a:spcPts val="15"/>
              </a:spcBef>
            </a:pPr>
            <a:r>
              <a:rPr sz="1050" spc="20" dirty="0">
                <a:latin typeface="Arial"/>
                <a:cs typeface="Arial"/>
              </a:rPr>
              <a:t>3.6-1_cp36m</a:t>
            </a:r>
            <a:endParaRPr sz="1050">
              <a:latin typeface="Arial"/>
              <a:cs typeface="Arial"/>
            </a:endParaRPr>
          </a:p>
          <a:p>
            <a:pPr marL="12700">
              <a:lnSpc>
                <a:spcPct val="100000"/>
              </a:lnSpc>
              <a:spcBef>
                <a:spcPts val="15"/>
              </a:spcBef>
            </a:pPr>
            <a:r>
              <a:rPr sz="1050" spc="80" dirty="0">
                <a:latin typeface="Arial"/>
                <a:cs typeface="Arial"/>
              </a:rPr>
              <a:t>0.4.4-py_1</a:t>
            </a:r>
            <a:endParaRPr sz="1050">
              <a:latin typeface="Arial"/>
              <a:cs typeface="Arial"/>
            </a:endParaRPr>
          </a:p>
        </p:txBody>
      </p:sp>
      <p:sp>
        <p:nvSpPr>
          <p:cNvPr id="16" name="object 16"/>
          <p:cNvSpPr txBox="1"/>
          <p:nvPr/>
        </p:nvSpPr>
        <p:spPr>
          <a:xfrm>
            <a:off x="4316716" y="4784623"/>
            <a:ext cx="832485" cy="833119"/>
          </a:xfrm>
          <a:prstGeom prst="rect">
            <a:avLst/>
          </a:prstGeom>
        </p:spPr>
        <p:txBody>
          <a:bodyPr vert="horz" wrap="square" lIns="0" tIns="10795" rIns="0" bIns="0" rtlCol="0">
            <a:spAutoFit/>
          </a:bodyPr>
          <a:lstStyle/>
          <a:p>
            <a:pPr marL="12700" marR="5080" algn="just">
              <a:lnSpc>
                <a:spcPct val="101200"/>
              </a:lnSpc>
              <a:spcBef>
                <a:spcPts val="85"/>
              </a:spcBef>
            </a:pPr>
            <a:r>
              <a:rPr sz="1050" spc="60" dirty="0">
                <a:latin typeface="Arial"/>
                <a:cs typeface="Arial"/>
              </a:rPr>
              <a:t>conda-forge  conda-forge  conda-forge  conda-forge  conda-forge</a:t>
            </a:r>
            <a:endParaRPr sz="1050">
              <a:latin typeface="Arial"/>
              <a:cs typeface="Arial"/>
            </a:endParaRPr>
          </a:p>
        </p:txBody>
      </p:sp>
      <p:sp>
        <p:nvSpPr>
          <p:cNvPr id="17" name="object 17"/>
          <p:cNvSpPr txBox="1"/>
          <p:nvPr/>
        </p:nvSpPr>
        <p:spPr>
          <a:xfrm>
            <a:off x="1457374" y="5756173"/>
            <a:ext cx="2884805" cy="185420"/>
          </a:xfrm>
          <a:prstGeom prst="rect">
            <a:avLst/>
          </a:prstGeom>
        </p:spPr>
        <p:txBody>
          <a:bodyPr vert="horz" wrap="square" lIns="0" tIns="12700" rIns="0" bIns="0" rtlCol="0">
            <a:spAutoFit/>
          </a:bodyPr>
          <a:lstStyle/>
          <a:p>
            <a:pPr marL="12700">
              <a:lnSpc>
                <a:spcPct val="100000"/>
              </a:lnSpc>
              <a:spcBef>
                <a:spcPts val="100"/>
              </a:spcBef>
            </a:pPr>
            <a:r>
              <a:rPr sz="1050" spc="-30" dirty="0">
                <a:latin typeface="Arial"/>
                <a:cs typeface="Arial"/>
              </a:rPr>
              <a:t>The </a:t>
            </a:r>
            <a:r>
              <a:rPr sz="1050" spc="120" dirty="0">
                <a:latin typeface="Arial"/>
                <a:cs typeface="Arial"/>
              </a:rPr>
              <a:t>following </a:t>
            </a:r>
            <a:r>
              <a:rPr sz="1050" spc="15" dirty="0">
                <a:latin typeface="Arial"/>
                <a:cs typeface="Arial"/>
              </a:rPr>
              <a:t>packages </a:t>
            </a:r>
            <a:r>
              <a:rPr sz="1050" spc="210" dirty="0">
                <a:latin typeface="Arial"/>
                <a:cs typeface="Arial"/>
              </a:rPr>
              <a:t>will </a:t>
            </a:r>
            <a:r>
              <a:rPr sz="1050" spc="-10" dirty="0">
                <a:latin typeface="Arial"/>
                <a:cs typeface="Arial"/>
              </a:rPr>
              <a:t>be</a:t>
            </a:r>
            <a:r>
              <a:rPr sz="1050" spc="105" dirty="0">
                <a:latin typeface="Arial"/>
                <a:cs typeface="Arial"/>
              </a:rPr>
              <a:t> </a:t>
            </a:r>
            <a:r>
              <a:rPr sz="1050" spc="-90" dirty="0">
                <a:latin typeface="Arial"/>
                <a:cs typeface="Arial"/>
              </a:rPr>
              <a:t>UPDATED:</a:t>
            </a:r>
            <a:endParaRPr sz="1050">
              <a:latin typeface="Arial"/>
              <a:cs typeface="Arial"/>
            </a:endParaRPr>
          </a:p>
        </p:txBody>
      </p:sp>
      <p:sp>
        <p:nvSpPr>
          <p:cNvPr id="18" name="object 18"/>
          <p:cNvSpPr txBox="1"/>
          <p:nvPr/>
        </p:nvSpPr>
        <p:spPr>
          <a:xfrm>
            <a:off x="1457374" y="6080023"/>
            <a:ext cx="2298700" cy="347345"/>
          </a:xfrm>
          <a:prstGeom prst="rect">
            <a:avLst/>
          </a:prstGeom>
        </p:spPr>
        <p:txBody>
          <a:bodyPr vert="horz" wrap="square" lIns="0" tIns="10795" rIns="0" bIns="0" rtlCol="0">
            <a:spAutoFit/>
          </a:bodyPr>
          <a:lstStyle/>
          <a:p>
            <a:pPr marL="12700" marR="5080" indent="292735">
              <a:lnSpc>
                <a:spcPct val="101200"/>
              </a:lnSpc>
              <a:spcBef>
                <a:spcPts val="85"/>
              </a:spcBef>
            </a:pPr>
            <a:r>
              <a:rPr sz="1050" spc="150" dirty="0">
                <a:latin typeface="Arial"/>
                <a:cs typeface="Arial"/>
              </a:rPr>
              <a:t>ca-certificates: </a:t>
            </a:r>
            <a:r>
              <a:rPr sz="1050" spc="75" dirty="0">
                <a:latin typeface="Arial"/>
                <a:cs typeface="Arial"/>
              </a:rPr>
              <a:t>2020.1.1-0  </a:t>
            </a:r>
            <a:r>
              <a:rPr sz="1050" spc="65" dirty="0">
                <a:latin typeface="Arial"/>
                <a:cs typeface="Arial"/>
              </a:rPr>
              <a:t>conda-forge</a:t>
            </a:r>
            <a:endParaRPr sz="1050">
              <a:latin typeface="Arial"/>
              <a:cs typeface="Arial"/>
            </a:endParaRPr>
          </a:p>
        </p:txBody>
      </p:sp>
      <p:sp>
        <p:nvSpPr>
          <p:cNvPr id="19" name="object 19"/>
          <p:cNvSpPr txBox="1"/>
          <p:nvPr/>
        </p:nvSpPr>
        <p:spPr>
          <a:xfrm>
            <a:off x="5196514" y="6080023"/>
            <a:ext cx="1858645" cy="185420"/>
          </a:xfrm>
          <a:prstGeom prst="rect">
            <a:avLst/>
          </a:prstGeom>
        </p:spPr>
        <p:txBody>
          <a:bodyPr vert="horz" wrap="square" lIns="0" tIns="12700" rIns="0" bIns="0" rtlCol="0">
            <a:spAutoFit/>
          </a:bodyPr>
          <a:lstStyle/>
          <a:p>
            <a:pPr marL="12700">
              <a:lnSpc>
                <a:spcPct val="100000"/>
              </a:lnSpc>
              <a:spcBef>
                <a:spcPts val="100"/>
              </a:spcBef>
            </a:pPr>
            <a:r>
              <a:rPr sz="1050" spc="135" dirty="0">
                <a:latin typeface="Arial"/>
                <a:cs typeface="Arial"/>
              </a:rPr>
              <a:t>--&gt;</a:t>
            </a:r>
            <a:r>
              <a:rPr sz="1050" spc="240" dirty="0">
                <a:latin typeface="Arial"/>
                <a:cs typeface="Arial"/>
              </a:rPr>
              <a:t> </a:t>
            </a:r>
            <a:r>
              <a:rPr sz="1050" spc="50" dirty="0">
                <a:latin typeface="Arial"/>
                <a:cs typeface="Arial"/>
              </a:rPr>
              <a:t>2020.4.5.1-hecc5488_0</a:t>
            </a:r>
            <a:endParaRPr sz="1050">
              <a:latin typeface="Arial"/>
              <a:cs typeface="Arial"/>
            </a:endParaRPr>
          </a:p>
        </p:txBody>
      </p:sp>
      <p:graphicFrame>
        <p:nvGraphicFramePr>
          <p:cNvPr id="20" name="object 20"/>
          <p:cNvGraphicFramePr>
            <a:graphicFrameLocks noGrp="1"/>
          </p:cNvGraphicFramePr>
          <p:nvPr/>
        </p:nvGraphicFramePr>
        <p:xfrm>
          <a:off x="1438324" y="6450887"/>
          <a:ext cx="5708015" cy="457199"/>
        </p:xfrm>
        <a:graphic>
          <a:graphicData uri="http://schemas.openxmlformats.org/drawingml/2006/table">
            <a:tbl>
              <a:tblPr firstRow="1" bandRow="1">
                <a:tableStyleId>{2D5ABB26-0587-4C30-8999-92F81FD0307C}</a:tableStyleId>
              </a:tblPr>
              <a:tblGrid>
                <a:gridCol w="1351280"/>
                <a:gridCol w="1942465"/>
                <a:gridCol w="2414270"/>
              </a:tblGrid>
              <a:tr h="309562">
                <a:tc>
                  <a:txBody>
                    <a:bodyPr/>
                    <a:lstStyle/>
                    <a:p>
                      <a:pPr marL="324485">
                        <a:lnSpc>
                          <a:spcPts val="990"/>
                        </a:lnSpc>
                      </a:pPr>
                      <a:r>
                        <a:rPr sz="1050" spc="225" dirty="0">
                          <a:latin typeface="Arial"/>
                          <a:cs typeface="Arial"/>
                        </a:rPr>
                        <a:t>certifi:</a:t>
                      </a:r>
                      <a:endParaRPr sz="1050">
                        <a:latin typeface="Arial"/>
                        <a:cs typeface="Arial"/>
                      </a:endParaRPr>
                    </a:p>
                    <a:p>
                      <a:pPr marL="31750">
                        <a:lnSpc>
                          <a:spcPct val="100000"/>
                        </a:lnSpc>
                        <a:spcBef>
                          <a:spcPts val="15"/>
                        </a:spcBef>
                      </a:pPr>
                      <a:r>
                        <a:rPr sz="1050" spc="-10" dirty="0">
                          <a:latin typeface="Arial"/>
                          <a:cs typeface="Arial"/>
                        </a:rPr>
                        <a:t>d_0</a:t>
                      </a:r>
                      <a:r>
                        <a:rPr sz="1050" spc="265" dirty="0">
                          <a:latin typeface="Arial"/>
                          <a:cs typeface="Arial"/>
                        </a:rPr>
                        <a:t> </a:t>
                      </a:r>
                      <a:r>
                        <a:rPr sz="1050" spc="65" dirty="0">
                          <a:latin typeface="Arial"/>
                          <a:cs typeface="Arial"/>
                        </a:rPr>
                        <a:t>conda-forge</a:t>
                      </a:r>
                      <a:endParaRPr sz="1050">
                        <a:latin typeface="Arial"/>
                        <a:cs typeface="Arial"/>
                      </a:endParaRPr>
                    </a:p>
                  </a:txBody>
                  <a:tcPr marL="0" marR="0" marT="0" marB="0"/>
                </a:tc>
                <a:tc>
                  <a:txBody>
                    <a:bodyPr/>
                    <a:lstStyle/>
                    <a:p>
                      <a:pPr marL="219710">
                        <a:lnSpc>
                          <a:spcPts val="990"/>
                        </a:lnSpc>
                      </a:pPr>
                      <a:r>
                        <a:rPr sz="1050" spc="60" dirty="0">
                          <a:latin typeface="Arial"/>
                          <a:cs typeface="Arial"/>
                        </a:rPr>
                        <a:t>2020.4.5.1-py36_0</a:t>
                      </a:r>
                      <a:endParaRPr sz="1050">
                        <a:latin typeface="Arial"/>
                        <a:cs typeface="Arial"/>
                      </a:endParaRPr>
                    </a:p>
                  </a:txBody>
                  <a:tcPr marL="0" marR="0" marT="0" marB="0"/>
                </a:tc>
                <a:tc>
                  <a:txBody>
                    <a:bodyPr/>
                    <a:lstStyle/>
                    <a:p>
                      <a:pPr marL="476250">
                        <a:lnSpc>
                          <a:spcPts val="990"/>
                        </a:lnSpc>
                      </a:pPr>
                      <a:r>
                        <a:rPr sz="1050" spc="135" dirty="0">
                          <a:latin typeface="Arial"/>
                          <a:cs typeface="Arial"/>
                        </a:rPr>
                        <a:t>--&gt;</a:t>
                      </a:r>
                      <a:r>
                        <a:rPr sz="1050" spc="295" dirty="0">
                          <a:latin typeface="Arial"/>
                          <a:cs typeface="Arial"/>
                        </a:rPr>
                        <a:t> </a:t>
                      </a:r>
                      <a:r>
                        <a:rPr sz="1050" spc="55" dirty="0">
                          <a:latin typeface="Arial"/>
                          <a:cs typeface="Arial"/>
                        </a:rPr>
                        <a:t>2020.4.5.1-py36h9f0ad1</a:t>
                      </a:r>
                      <a:endParaRPr sz="1050">
                        <a:latin typeface="Arial"/>
                        <a:cs typeface="Arial"/>
                      </a:endParaRPr>
                    </a:p>
                  </a:txBody>
                  <a:tcPr marL="0" marR="0" marT="0" marB="0"/>
                </a:tc>
              </a:tr>
              <a:tr h="147637">
                <a:tc>
                  <a:txBody>
                    <a:bodyPr/>
                    <a:lstStyle/>
                    <a:p>
                      <a:pPr marL="324485">
                        <a:lnSpc>
                          <a:spcPts val="1065"/>
                        </a:lnSpc>
                      </a:pPr>
                      <a:r>
                        <a:rPr sz="1050" spc="85" dirty="0">
                          <a:latin typeface="Arial"/>
                          <a:cs typeface="Arial"/>
                        </a:rPr>
                        <a:t>openssl:</a:t>
                      </a:r>
                      <a:endParaRPr sz="1050">
                        <a:latin typeface="Arial"/>
                        <a:cs typeface="Arial"/>
                      </a:endParaRPr>
                    </a:p>
                  </a:txBody>
                  <a:tcPr marL="0" marR="0" marT="0" marB="0"/>
                </a:tc>
                <a:tc>
                  <a:txBody>
                    <a:bodyPr/>
                    <a:lstStyle/>
                    <a:p>
                      <a:pPr marL="219710">
                        <a:lnSpc>
                          <a:spcPts val="1065"/>
                        </a:lnSpc>
                      </a:pPr>
                      <a:r>
                        <a:rPr sz="1050" spc="45" dirty="0">
                          <a:latin typeface="Arial"/>
                          <a:cs typeface="Arial"/>
                        </a:rPr>
                        <a:t>1.1.1g-h7b6447c_0</a:t>
                      </a:r>
                      <a:endParaRPr sz="1050">
                        <a:latin typeface="Arial"/>
                        <a:cs typeface="Arial"/>
                      </a:endParaRPr>
                    </a:p>
                  </a:txBody>
                  <a:tcPr marL="0" marR="0" marT="0" marB="0"/>
                </a:tc>
                <a:tc>
                  <a:txBody>
                    <a:bodyPr/>
                    <a:lstStyle/>
                    <a:p>
                      <a:pPr marL="476250">
                        <a:lnSpc>
                          <a:spcPts val="1065"/>
                        </a:lnSpc>
                      </a:pPr>
                      <a:r>
                        <a:rPr sz="1050" spc="135" dirty="0">
                          <a:latin typeface="Arial"/>
                          <a:cs typeface="Arial"/>
                        </a:rPr>
                        <a:t>--&gt;</a:t>
                      </a:r>
                      <a:r>
                        <a:rPr sz="1050" spc="270" dirty="0">
                          <a:latin typeface="Arial"/>
                          <a:cs typeface="Arial"/>
                        </a:rPr>
                        <a:t> </a:t>
                      </a:r>
                      <a:r>
                        <a:rPr sz="1050" spc="40" dirty="0">
                          <a:latin typeface="Arial"/>
                          <a:cs typeface="Arial"/>
                        </a:rPr>
                        <a:t>1.1.1g-h516909a_0</a:t>
                      </a:r>
                      <a:endParaRPr sz="1050">
                        <a:latin typeface="Arial"/>
                        <a:cs typeface="Arial"/>
                      </a:endParaRPr>
                    </a:p>
                  </a:txBody>
                  <a:tcPr marL="0" marR="0" marT="0" marB="0"/>
                </a:tc>
              </a:tr>
            </a:tbl>
          </a:graphicData>
        </a:graphic>
      </p:graphicFrame>
      <p:sp>
        <p:nvSpPr>
          <p:cNvPr id="21" name="object 21"/>
          <p:cNvSpPr txBox="1"/>
          <p:nvPr/>
        </p:nvSpPr>
        <p:spPr>
          <a:xfrm>
            <a:off x="1457374" y="6889648"/>
            <a:ext cx="2592070" cy="671195"/>
          </a:xfrm>
          <a:prstGeom prst="rect">
            <a:avLst/>
          </a:prstGeom>
        </p:spPr>
        <p:txBody>
          <a:bodyPr vert="horz" wrap="square" lIns="0" tIns="12700" rIns="0" bIns="0" rtlCol="0">
            <a:spAutoFit/>
          </a:bodyPr>
          <a:lstStyle/>
          <a:p>
            <a:pPr marL="12700">
              <a:lnSpc>
                <a:spcPct val="100000"/>
              </a:lnSpc>
              <a:spcBef>
                <a:spcPts val="100"/>
              </a:spcBef>
            </a:pPr>
            <a:r>
              <a:rPr sz="1050" spc="65" dirty="0">
                <a:latin typeface="Arial"/>
                <a:cs typeface="Arial"/>
              </a:rPr>
              <a:t>conda-forge</a:t>
            </a:r>
            <a:endParaRPr sz="1050">
              <a:latin typeface="Arial"/>
              <a:cs typeface="Arial"/>
            </a:endParaRPr>
          </a:p>
          <a:p>
            <a:pPr>
              <a:lnSpc>
                <a:spcPct val="100000"/>
              </a:lnSpc>
            </a:pPr>
            <a:endParaRPr sz="1000">
              <a:latin typeface="Arial"/>
              <a:cs typeface="Arial"/>
            </a:endParaRPr>
          </a:p>
          <a:p>
            <a:pPr>
              <a:lnSpc>
                <a:spcPct val="100000"/>
              </a:lnSpc>
              <a:spcBef>
                <a:spcPts val="35"/>
              </a:spcBef>
            </a:pPr>
            <a:endParaRPr sz="1200">
              <a:latin typeface="Arial"/>
              <a:cs typeface="Arial"/>
            </a:endParaRPr>
          </a:p>
          <a:p>
            <a:pPr marL="12700">
              <a:lnSpc>
                <a:spcPct val="100000"/>
              </a:lnSpc>
            </a:pPr>
            <a:r>
              <a:rPr sz="1050" spc="25" dirty="0">
                <a:latin typeface="Arial"/>
                <a:cs typeface="Arial"/>
              </a:rPr>
              <a:t>Downloading </a:t>
            </a:r>
            <a:r>
              <a:rPr sz="1050" spc="-10" dirty="0">
                <a:latin typeface="Arial"/>
                <a:cs typeface="Arial"/>
              </a:rPr>
              <a:t>and </a:t>
            </a:r>
            <a:r>
              <a:rPr sz="1050" spc="110" dirty="0">
                <a:latin typeface="Arial"/>
                <a:cs typeface="Arial"/>
              </a:rPr>
              <a:t>Extracting</a:t>
            </a:r>
            <a:r>
              <a:rPr sz="1050" spc="160" dirty="0">
                <a:latin typeface="Arial"/>
                <a:cs typeface="Arial"/>
              </a:rPr>
              <a:t> </a:t>
            </a:r>
            <a:r>
              <a:rPr sz="1050" dirty="0">
                <a:latin typeface="Arial"/>
                <a:cs typeface="Arial"/>
              </a:rPr>
              <a:t>Packages</a:t>
            </a:r>
            <a:endParaRPr sz="1050">
              <a:latin typeface="Arial"/>
              <a:cs typeface="Arial"/>
            </a:endParaRPr>
          </a:p>
        </p:txBody>
      </p:sp>
      <p:graphicFrame>
        <p:nvGraphicFramePr>
          <p:cNvPr id="22" name="object 22"/>
          <p:cNvGraphicFramePr>
            <a:graphicFrameLocks noGrp="1"/>
          </p:cNvGraphicFramePr>
          <p:nvPr/>
        </p:nvGraphicFramePr>
        <p:xfrm>
          <a:off x="1438324" y="7584362"/>
          <a:ext cx="5706740" cy="2076449"/>
        </p:xfrm>
        <a:graphic>
          <a:graphicData uri="http://schemas.openxmlformats.org/drawingml/2006/table">
            <a:tbl>
              <a:tblPr firstRow="1" bandRow="1">
                <a:tableStyleId>{2D5ABB26-0587-4C30-8999-92F81FD0307C}</a:tableStyleId>
              </a:tblPr>
              <a:tblGrid>
                <a:gridCol w="1461135"/>
                <a:gridCol w="219709"/>
                <a:gridCol w="622934"/>
                <a:gridCol w="256539"/>
                <a:gridCol w="2785744"/>
                <a:gridCol w="146050"/>
                <a:gridCol w="214629"/>
              </a:tblGrid>
              <a:tr h="147637">
                <a:tc>
                  <a:txBody>
                    <a:bodyPr/>
                    <a:lstStyle/>
                    <a:p>
                      <a:pPr marL="31750">
                        <a:lnSpc>
                          <a:spcPts val="990"/>
                        </a:lnSpc>
                      </a:pPr>
                      <a:r>
                        <a:rPr sz="1050" spc="80" dirty="0">
                          <a:latin typeface="Arial"/>
                          <a:cs typeface="Arial"/>
                        </a:rPr>
                        <a:t>python_abi-3.6</a:t>
                      </a:r>
                      <a:endParaRPr sz="1050">
                        <a:latin typeface="Arial"/>
                        <a:cs typeface="Arial"/>
                      </a:endParaRPr>
                    </a:p>
                  </a:txBody>
                  <a:tcPr marL="0" marR="0" marT="0" marB="0"/>
                </a:tc>
                <a:tc>
                  <a:txBody>
                    <a:bodyPr/>
                    <a:lstStyle/>
                    <a:p>
                      <a:pPr marR="28575" algn="r">
                        <a:lnSpc>
                          <a:spcPts val="990"/>
                        </a:lnSpc>
                      </a:pPr>
                      <a:r>
                        <a:rPr sz="1050" dirty="0">
                          <a:latin typeface="Arial"/>
                          <a:cs typeface="Arial"/>
                        </a:rPr>
                        <a:t>|</a:t>
                      </a:r>
                      <a:endParaRPr sz="1050">
                        <a:latin typeface="Arial"/>
                        <a:cs typeface="Arial"/>
                      </a:endParaRPr>
                    </a:p>
                  </a:txBody>
                  <a:tcPr marL="0" marR="0" marT="0" marB="0"/>
                </a:tc>
                <a:tc>
                  <a:txBody>
                    <a:bodyPr/>
                    <a:lstStyle/>
                    <a:p>
                      <a:pPr marL="36195">
                        <a:lnSpc>
                          <a:spcPts val="990"/>
                        </a:lnSpc>
                      </a:pPr>
                      <a:r>
                        <a:rPr sz="1050" spc="-10" dirty="0">
                          <a:latin typeface="Arial"/>
                          <a:cs typeface="Arial"/>
                        </a:rPr>
                        <a:t>4</a:t>
                      </a:r>
                      <a:r>
                        <a:rPr sz="1050" spc="260" dirty="0">
                          <a:latin typeface="Arial"/>
                          <a:cs typeface="Arial"/>
                        </a:rPr>
                        <a:t> </a:t>
                      </a:r>
                      <a:r>
                        <a:rPr sz="1050" spc="-125" dirty="0">
                          <a:latin typeface="Arial"/>
                          <a:cs typeface="Arial"/>
                        </a:rPr>
                        <a:t>KB</a:t>
                      </a:r>
                      <a:endParaRPr sz="1050">
                        <a:latin typeface="Arial"/>
                        <a:cs typeface="Arial"/>
                      </a:endParaRPr>
                    </a:p>
                  </a:txBody>
                  <a:tcPr marL="0" marR="0" marT="0" marB="0"/>
                </a:tc>
                <a:tc>
                  <a:txBody>
                    <a:bodyPr/>
                    <a:lstStyle/>
                    <a:p>
                      <a:pPr marR="28575" algn="r">
                        <a:lnSpc>
                          <a:spcPts val="990"/>
                        </a:lnSpc>
                      </a:pPr>
                      <a:r>
                        <a:rPr sz="1050" dirty="0">
                          <a:latin typeface="Arial"/>
                          <a:cs typeface="Arial"/>
                        </a:rPr>
                        <a:t>|</a:t>
                      </a:r>
                      <a:endParaRPr sz="1050">
                        <a:latin typeface="Arial"/>
                        <a:cs typeface="Arial"/>
                      </a:endParaRPr>
                    </a:p>
                  </a:txBody>
                  <a:tcPr marL="0" marR="0" marT="0" marB="0"/>
                </a:tc>
                <a:tc>
                  <a:txBody>
                    <a:bodyPr/>
                    <a:lstStyle/>
                    <a:p>
                      <a:pPr marL="36195">
                        <a:lnSpc>
                          <a:spcPts val="990"/>
                        </a:lnSpc>
                      </a:pPr>
                      <a:r>
                        <a:rPr sz="1050" spc="-10" dirty="0">
                          <a:latin typeface="Arial"/>
                          <a:cs typeface="Arial"/>
                        </a:rPr>
                        <a:t>#####################################</a:t>
                      </a:r>
                      <a:endParaRPr sz="1050">
                        <a:latin typeface="Arial"/>
                        <a:cs typeface="Arial"/>
                      </a:endParaRPr>
                    </a:p>
                  </a:txBody>
                  <a:tcPr marL="0" marR="0" marT="0" marB="0"/>
                </a:tc>
                <a:tc>
                  <a:txBody>
                    <a:bodyPr/>
                    <a:lstStyle/>
                    <a:p>
                      <a:pPr algn="ctr">
                        <a:lnSpc>
                          <a:spcPts val="990"/>
                        </a:lnSpc>
                      </a:pPr>
                      <a:r>
                        <a:rPr sz="1050" dirty="0">
                          <a:latin typeface="Arial"/>
                          <a:cs typeface="Arial"/>
                        </a:rPr>
                        <a:t>|</a:t>
                      </a:r>
                      <a:endParaRPr sz="1050">
                        <a:latin typeface="Arial"/>
                        <a:cs typeface="Arial"/>
                      </a:endParaRPr>
                    </a:p>
                  </a:txBody>
                  <a:tcPr marL="0" marR="0" marT="0" marB="0"/>
                </a:tc>
                <a:tc>
                  <a:txBody>
                    <a:bodyPr/>
                    <a:lstStyle/>
                    <a:p>
                      <a:pPr marL="4445" algn="ctr">
                        <a:lnSpc>
                          <a:spcPts val="990"/>
                        </a:lnSpc>
                      </a:pPr>
                      <a:r>
                        <a:rPr sz="1050" spc="-10" dirty="0">
                          <a:latin typeface="Arial"/>
                          <a:cs typeface="Arial"/>
                        </a:rPr>
                        <a:t>10</a:t>
                      </a:r>
                      <a:endParaRPr sz="1050">
                        <a:latin typeface="Arial"/>
                        <a:cs typeface="Arial"/>
                      </a:endParaRPr>
                    </a:p>
                  </a:txBody>
                  <a:tcPr marL="0" marR="0" marT="0" marB="0"/>
                </a:tc>
              </a:tr>
              <a:tr h="161925">
                <a:tc>
                  <a:txBody>
                    <a:bodyPr/>
                    <a:lstStyle/>
                    <a:p>
                      <a:pPr marL="31750">
                        <a:lnSpc>
                          <a:spcPts val="1100"/>
                        </a:lnSpc>
                      </a:pPr>
                      <a:r>
                        <a:rPr sz="1050" spc="-185" dirty="0">
                          <a:latin typeface="Arial"/>
                          <a:cs typeface="Arial"/>
                        </a:rPr>
                        <a:t>0%</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r>
              <a:tr h="161925">
                <a:tc>
                  <a:txBody>
                    <a:bodyPr/>
                    <a:lstStyle/>
                    <a:p>
                      <a:pPr marL="31750">
                        <a:lnSpc>
                          <a:spcPts val="1100"/>
                        </a:lnSpc>
                      </a:pPr>
                      <a:r>
                        <a:rPr sz="1050" spc="140" dirty="0">
                          <a:latin typeface="Arial"/>
                          <a:cs typeface="Arial"/>
                        </a:rPr>
                        <a:t>certifi-2020.4.5.1</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10" dirty="0">
                          <a:latin typeface="Arial"/>
                          <a:cs typeface="Arial"/>
                        </a:rPr>
                        <a:t>151</a:t>
                      </a:r>
                      <a:r>
                        <a:rPr sz="1050" spc="250" dirty="0">
                          <a:latin typeface="Arial"/>
                          <a:cs typeface="Arial"/>
                        </a:rPr>
                        <a:t> </a:t>
                      </a:r>
                      <a:r>
                        <a:rPr sz="1050" spc="-125" dirty="0">
                          <a:latin typeface="Arial"/>
                          <a:cs typeface="Arial"/>
                        </a:rPr>
                        <a:t>KB</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10" dirty="0">
                          <a:latin typeface="Arial"/>
                          <a:cs typeface="Arial"/>
                        </a:rPr>
                        <a:t>#####################################</a:t>
                      </a:r>
                      <a:endParaRPr sz="1050">
                        <a:latin typeface="Arial"/>
                        <a:cs typeface="Arial"/>
                      </a:endParaRPr>
                    </a:p>
                  </a:txBody>
                  <a:tcPr marL="0" marR="0" marT="0" marB="0"/>
                </a:tc>
                <a:tc>
                  <a:txBody>
                    <a:bodyPr/>
                    <a:lstStyle/>
                    <a:p>
                      <a:pPr algn="ctr">
                        <a:lnSpc>
                          <a:spcPts val="1100"/>
                        </a:lnSpc>
                      </a:pPr>
                      <a:r>
                        <a:rPr sz="1050" dirty="0">
                          <a:latin typeface="Arial"/>
                          <a:cs typeface="Arial"/>
                        </a:rPr>
                        <a:t>|</a:t>
                      </a:r>
                      <a:endParaRPr sz="1050">
                        <a:latin typeface="Arial"/>
                        <a:cs typeface="Arial"/>
                      </a:endParaRPr>
                    </a:p>
                  </a:txBody>
                  <a:tcPr marL="0" marR="0" marT="0" marB="0"/>
                </a:tc>
                <a:tc>
                  <a:txBody>
                    <a:bodyPr/>
                    <a:lstStyle/>
                    <a:p>
                      <a:pPr marL="4445" algn="ctr">
                        <a:lnSpc>
                          <a:spcPts val="1100"/>
                        </a:lnSpc>
                      </a:pPr>
                      <a:r>
                        <a:rPr sz="1050" spc="-10" dirty="0">
                          <a:latin typeface="Arial"/>
                          <a:cs typeface="Arial"/>
                        </a:rPr>
                        <a:t>10</a:t>
                      </a:r>
                      <a:endParaRPr sz="1050">
                        <a:latin typeface="Arial"/>
                        <a:cs typeface="Arial"/>
                      </a:endParaRPr>
                    </a:p>
                  </a:txBody>
                  <a:tcPr marL="0" marR="0" marT="0" marB="0"/>
                </a:tc>
              </a:tr>
              <a:tr h="161925">
                <a:tc>
                  <a:txBody>
                    <a:bodyPr/>
                    <a:lstStyle/>
                    <a:p>
                      <a:pPr marL="31750">
                        <a:lnSpc>
                          <a:spcPts val="1100"/>
                        </a:lnSpc>
                      </a:pPr>
                      <a:r>
                        <a:rPr sz="1050" spc="-185" dirty="0">
                          <a:latin typeface="Arial"/>
                          <a:cs typeface="Arial"/>
                        </a:rPr>
                        <a:t>0%</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r>
              <a:tr h="161925">
                <a:tc>
                  <a:txBody>
                    <a:bodyPr/>
                    <a:lstStyle/>
                    <a:p>
                      <a:pPr marL="31750">
                        <a:lnSpc>
                          <a:spcPts val="1100"/>
                        </a:lnSpc>
                      </a:pPr>
                      <a:r>
                        <a:rPr sz="1050" spc="85" dirty="0">
                          <a:latin typeface="Arial"/>
                          <a:cs typeface="Arial"/>
                        </a:rPr>
                        <a:t>openssl-1.1.1g</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90" dirty="0">
                          <a:latin typeface="Arial"/>
                          <a:cs typeface="Arial"/>
                        </a:rPr>
                        <a:t>2.1</a:t>
                      </a:r>
                      <a:r>
                        <a:rPr sz="1050" spc="250" dirty="0">
                          <a:latin typeface="Arial"/>
                          <a:cs typeface="Arial"/>
                        </a:rPr>
                        <a:t> </a:t>
                      </a:r>
                      <a:r>
                        <a:rPr sz="1050" spc="-215" dirty="0">
                          <a:latin typeface="Arial"/>
                          <a:cs typeface="Arial"/>
                        </a:rPr>
                        <a:t>MB</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10" dirty="0">
                          <a:latin typeface="Arial"/>
                          <a:cs typeface="Arial"/>
                        </a:rPr>
                        <a:t>#####################################</a:t>
                      </a:r>
                      <a:endParaRPr sz="1050">
                        <a:latin typeface="Arial"/>
                        <a:cs typeface="Arial"/>
                      </a:endParaRPr>
                    </a:p>
                  </a:txBody>
                  <a:tcPr marL="0" marR="0" marT="0" marB="0"/>
                </a:tc>
                <a:tc>
                  <a:txBody>
                    <a:bodyPr/>
                    <a:lstStyle/>
                    <a:p>
                      <a:pPr algn="ctr">
                        <a:lnSpc>
                          <a:spcPts val="1100"/>
                        </a:lnSpc>
                      </a:pPr>
                      <a:r>
                        <a:rPr sz="1050" dirty="0">
                          <a:latin typeface="Arial"/>
                          <a:cs typeface="Arial"/>
                        </a:rPr>
                        <a:t>|</a:t>
                      </a:r>
                      <a:endParaRPr sz="1050">
                        <a:latin typeface="Arial"/>
                        <a:cs typeface="Arial"/>
                      </a:endParaRPr>
                    </a:p>
                  </a:txBody>
                  <a:tcPr marL="0" marR="0" marT="0" marB="0"/>
                </a:tc>
                <a:tc>
                  <a:txBody>
                    <a:bodyPr/>
                    <a:lstStyle/>
                    <a:p>
                      <a:pPr marL="4445" algn="ctr">
                        <a:lnSpc>
                          <a:spcPts val="1100"/>
                        </a:lnSpc>
                      </a:pPr>
                      <a:r>
                        <a:rPr sz="1050" spc="-10" dirty="0">
                          <a:latin typeface="Arial"/>
                          <a:cs typeface="Arial"/>
                        </a:rPr>
                        <a:t>10</a:t>
                      </a:r>
                      <a:endParaRPr sz="1050">
                        <a:latin typeface="Arial"/>
                        <a:cs typeface="Arial"/>
                      </a:endParaRPr>
                    </a:p>
                  </a:txBody>
                  <a:tcPr marL="0" marR="0" marT="0" marB="0"/>
                </a:tc>
              </a:tr>
              <a:tr h="161925">
                <a:tc>
                  <a:txBody>
                    <a:bodyPr/>
                    <a:lstStyle/>
                    <a:p>
                      <a:pPr marL="31750">
                        <a:lnSpc>
                          <a:spcPts val="1100"/>
                        </a:lnSpc>
                      </a:pPr>
                      <a:r>
                        <a:rPr sz="1050" spc="-185" dirty="0">
                          <a:latin typeface="Arial"/>
                          <a:cs typeface="Arial"/>
                        </a:rPr>
                        <a:t>0%</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r>
              <a:tr h="161925">
                <a:tc>
                  <a:txBody>
                    <a:bodyPr/>
                    <a:lstStyle/>
                    <a:p>
                      <a:pPr marL="31750">
                        <a:lnSpc>
                          <a:spcPts val="1100"/>
                        </a:lnSpc>
                      </a:pPr>
                      <a:r>
                        <a:rPr sz="1050" spc="110" dirty="0">
                          <a:latin typeface="Arial"/>
                          <a:cs typeface="Arial"/>
                        </a:rPr>
                        <a:t>vincent-0.4.4</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10" dirty="0">
                          <a:latin typeface="Arial"/>
                          <a:cs typeface="Arial"/>
                        </a:rPr>
                        <a:t>28</a:t>
                      </a:r>
                      <a:r>
                        <a:rPr sz="1050" spc="254" dirty="0">
                          <a:latin typeface="Arial"/>
                          <a:cs typeface="Arial"/>
                        </a:rPr>
                        <a:t> </a:t>
                      </a:r>
                      <a:r>
                        <a:rPr sz="1050" spc="-125" dirty="0">
                          <a:latin typeface="Arial"/>
                          <a:cs typeface="Arial"/>
                        </a:rPr>
                        <a:t>KB</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10" dirty="0">
                          <a:latin typeface="Arial"/>
                          <a:cs typeface="Arial"/>
                        </a:rPr>
                        <a:t>#####################################</a:t>
                      </a:r>
                      <a:endParaRPr sz="1050">
                        <a:latin typeface="Arial"/>
                        <a:cs typeface="Arial"/>
                      </a:endParaRPr>
                    </a:p>
                  </a:txBody>
                  <a:tcPr marL="0" marR="0" marT="0" marB="0"/>
                </a:tc>
                <a:tc>
                  <a:txBody>
                    <a:bodyPr/>
                    <a:lstStyle/>
                    <a:p>
                      <a:pPr algn="ctr">
                        <a:lnSpc>
                          <a:spcPts val="1100"/>
                        </a:lnSpc>
                      </a:pPr>
                      <a:r>
                        <a:rPr sz="1050" dirty="0">
                          <a:latin typeface="Arial"/>
                          <a:cs typeface="Arial"/>
                        </a:rPr>
                        <a:t>|</a:t>
                      </a:r>
                      <a:endParaRPr sz="1050">
                        <a:latin typeface="Arial"/>
                        <a:cs typeface="Arial"/>
                      </a:endParaRPr>
                    </a:p>
                  </a:txBody>
                  <a:tcPr marL="0" marR="0" marT="0" marB="0"/>
                </a:tc>
                <a:tc>
                  <a:txBody>
                    <a:bodyPr/>
                    <a:lstStyle/>
                    <a:p>
                      <a:pPr marL="4445" algn="ctr">
                        <a:lnSpc>
                          <a:spcPts val="1100"/>
                        </a:lnSpc>
                      </a:pPr>
                      <a:r>
                        <a:rPr sz="1050" spc="-10" dirty="0">
                          <a:latin typeface="Arial"/>
                          <a:cs typeface="Arial"/>
                        </a:rPr>
                        <a:t>10</a:t>
                      </a:r>
                      <a:endParaRPr sz="1050">
                        <a:latin typeface="Arial"/>
                        <a:cs typeface="Arial"/>
                      </a:endParaRPr>
                    </a:p>
                  </a:txBody>
                  <a:tcPr marL="0" marR="0" marT="0" marB="0"/>
                </a:tc>
              </a:tr>
              <a:tr h="161925">
                <a:tc>
                  <a:txBody>
                    <a:bodyPr/>
                    <a:lstStyle/>
                    <a:p>
                      <a:pPr marL="31750">
                        <a:lnSpc>
                          <a:spcPts val="1100"/>
                        </a:lnSpc>
                      </a:pPr>
                      <a:r>
                        <a:rPr sz="1050" spc="-185" dirty="0">
                          <a:latin typeface="Arial"/>
                          <a:cs typeface="Arial"/>
                        </a:rPr>
                        <a:t>0%</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r>
              <a:tr h="161925">
                <a:tc>
                  <a:txBody>
                    <a:bodyPr/>
                    <a:lstStyle/>
                    <a:p>
                      <a:pPr marL="31750">
                        <a:lnSpc>
                          <a:spcPts val="1100"/>
                        </a:lnSpc>
                      </a:pPr>
                      <a:r>
                        <a:rPr sz="1050" spc="120" dirty="0">
                          <a:latin typeface="Arial"/>
                          <a:cs typeface="Arial"/>
                        </a:rPr>
                        <a:t>folium-0.5.0</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10" dirty="0">
                          <a:latin typeface="Arial"/>
                          <a:cs typeface="Arial"/>
                        </a:rPr>
                        <a:t>45</a:t>
                      </a:r>
                      <a:r>
                        <a:rPr sz="1050" spc="254" dirty="0">
                          <a:latin typeface="Arial"/>
                          <a:cs typeface="Arial"/>
                        </a:rPr>
                        <a:t> </a:t>
                      </a:r>
                      <a:r>
                        <a:rPr sz="1050" spc="-125" dirty="0">
                          <a:latin typeface="Arial"/>
                          <a:cs typeface="Arial"/>
                        </a:rPr>
                        <a:t>KB</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10" dirty="0">
                          <a:latin typeface="Arial"/>
                          <a:cs typeface="Arial"/>
                        </a:rPr>
                        <a:t>#####################################</a:t>
                      </a:r>
                      <a:endParaRPr sz="1050">
                        <a:latin typeface="Arial"/>
                        <a:cs typeface="Arial"/>
                      </a:endParaRPr>
                    </a:p>
                  </a:txBody>
                  <a:tcPr marL="0" marR="0" marT="0" marB="0"/>
                </a:tc>
                <a:tc>
                  <a:txBody>
                    <a:bodyPr/>
                    <a:lstStyle/>
                    <a:p>
                      <a:pPr algn="ctr">
                        <a:lnSpc>
                          <a:spcPts val="1100"/>
                        </a:lnSpc>
                      </a:pPr>
                      <a:r>
                        <a:rPr sz="1050" dirty="0">
                          <a:latin typeface="Arial"/>
                          <a:cs typeface="Arial"/>
                        </a:rPr>
                        <a:t>|</a:t>
                      </a:r>
                      <a:endParaRPr sz="1050">
                        <a:latin typeface="Arial"/>
                        <a:cs typeface="Arial"/>
                      </a:endParaRPr>
                    </a:p>
                  </a:txBody>
                  <a:tcPr marL="0" marR="0" marT="0" marB="0"/>
                </a:tc>
                <a:tc>
                  <a:txBody>
                    <a:bodyPr/>
                    <a:lstStyle/>
                    <a:p>
                      <a:pPr marL="4445" algn="ctr">
                        <a:lnSpc>
                          <a:spcPts val="1100"/>
                        </a:lnSpc>
                      </a:pPr>
                      <a:r>
                        <a:rPr sz="1050" spc="-10" dirty="0">
                          <a:latin typeface="Arial"/>
                          <a:cs typeface="Arial"/>
                        </a:rPr>
                        <a:t>10</a:t>
                      </a:r>
                      <a:endParaRPr sz="1050">
                        <a:latin typeface="Arial"/>
                        <a:cs typeface="Arial"/>
                      </a:endParaRPr>
                    </a:p>
                  </a:txBody>
                  <a:tcPr marL="0" marR="0" marT="0" marB="0"/>
                </a:tc>
              </a:tr>
              <a:tr h="161925">
                <a:tc>
                  <a:txBody>
                    <a:bodyPr/>
                    <a:lstStyle/>
                    <a:p>
                      <a:pPr marL="31750">
                        <a:lnSpc>
                          <a:spcPts val="1100"/>
                        </a:lnSpc>
                      </a:pPr>
                      <a:r>
                        <a:rPr sz="1050" spc="-185" dirty="0">
                          <a:latin typeface="Arial"/>
                          <a:cs typeface="Arial"/>
                        </a:rPr>
                        <a:t>0%</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r>
              <a:tr h="161925">
                <a:tc>
                  <a:txBody>
                    <a:bodyPr/>
                    <a:lstStyle/>
                    <a:p>
                      <a:pPr marL="31750">
                        <a:lnSpc>
                          <a:spcPts val="1100"/>
                        </a:lnSpc>
                      </a:pPr>
                      <a:r>
                        <a:rPr sz="1050" spc="85" dirty="0">
                          <a:latin typeface="Arial"/>
                          <a:cs typeface="Arial"/>
                        </a:rPr>
                        <a:t>branca-0.4.1</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10" dirty="0">
                          <a:latin typeface="Arial"/>
                          <a:cs typeface="Arial"/>
                        </a:rPr>
                        <a:t>26</a:t>
                      </a:r>
                      <a:r>
                        <a:rPr sz="1050" spc="254" dirty="0">
                          <a:latin typeface="Arial"/>
                          <a:cs typeface="Arial"/>
                        </a:rPr>
                        <a:t> </a:t>
                      </a:r>
                      <a:r>
                        <a:rPr sz="1050" spc="-125" dirty="0">
                          <a:latin typeface="Arial"/>
                          <a:cs typeface="Arial"/>
                        </a:rPr>
                        <a:t>KB</a:t>
                      </a:r>
                      <a:endParaRPr sz="1050">
                        <a:latin typeface="Arial"/>
                        <a:cs typeface="Arial"/>
                      </a:endParaRPr>
                    </a:p>
                  </a:txBody>
                  <a:tcPr marL="0" marR="0" marT="0" marB="0"/>
                </a:tc>
                <a:tc>
                  <a:txBody>
                    <a:bodyPr/>
                    <a:lstStyle/>
                    <a:p>
                      <a:pPr marR="28575" algn="r">
                        <a:lnSpc>
                          <a:spcPts val="1100"/>
                        </a:lnSpc>
                      </a:pPr>
                      <a:r>
                        <a:rPr sz="1050" dirty="0">
                          <a:latin typeface="Arial"/>
                          <a:cs typeface="Arial"/>
                        </a:rPr>
                        <a:t>|</a:t>
                      </a:r>
                      <a:endParaRPr sz="1050">
                        <a:latin typeface="Arial"/>
                        <a:cs typeface="Arial"/>
                      </a:endParaRPr>
                    </a:p>
                  </a:txBody>
                  <a:tcPr marL="0" marR="0" marT="0" marB="0"/>
                </a:tc>
                <a:tc>
                  <a:txBody>
                    <a:bodyPr/>
                    <a:lstStyle/>
                    <a:p>
                      <a:pPr marL="36195">
                        <a:lnSpc>
                          <a:spcPts val="1100"/>
                        </a:lnSpc>
                      </a:pPr>
                      <a:r>
                        <a:rPr sz="1050" spc="-10" dirty="0">
                          <a:latin typeface="Arial"/>
                          <a:cs typeface="Arial"/>
                        </a:rPr>
                        <a:t>#####################################</a:t>
                      </a:r>
                      <a:endParaRPr sz="1050">
                        <a:latin typeface="Arial"/>
                        <a:cs typeface="Arial"/>
                      </a:endParaRPr>
                    </a:p>
                  </a:txBody>
                  <a:tcPr marL="0" marR="0" marT="0" marB="0"/>
                </a:tc>
                <a:tc>
                  <a:txBody>
                    <a:bodyPr/>
                    <a:lstStyle/>
                    <a:p>
                      <a:pPr algn="ctr">
                        <a:lnSpc>
                          <a:spcPts val="1100"/>
                        </a:lnSpc>
                      </a:pPr>
                      <a:r>
                        <a:rPr sz="1050" dirty="0">
                          <a:latin typeface="Arial"/>
                          <a:cs typeface="Arial"/>
                        </a:rPr>
                        <a:t>|</a:t>
                      </a:r>
                      <a:endParaRPr sz="1050">
                        <a:latin typeface="Arial"/>
                        <a:cs typeface="Arial"/>
                      </a:endParaRPr>
                    </a:p>
                  </a:txBody>
                  <a:tcPr marL="0" marR="0" marT="0" marB="0"/>
                </a:tc>
                <a:tc>
                  <a:txBody>
                    <a:bodyPr/>
                    <a:lstStyle/>
                    <a:p>
                      <a:pPr marL="4445" algn="ctr">
                        <a:lnSpc>
                          <a:spcPts val="1100"/>
                        </a:lnSpc>
                      </a:pPr>
                      <a:r>
                        <a:rPr sz="1050" spc="-10" dirty="0">
                          <a:latin typeface="Arial"/>
                          <a:cs typeface="Arial"/>
                        </a:rPr>
                        <a:t>10</a:t>
                      </a:r>
                      <a:endParaRPr sz="1050">
                        <a:latin typeface="Arial"/>
                        <a:cs typeface="Arial"/>
                      </a:endParaRPr>
                    </a:p>
                  </a:txBody>
                  <a:tcPr marL="0" marR="0" marT="0" marB="0"/>
                </a:tc>
              </a:tr>
              <a:tr h="161925">
                <a:tc>
                  <a:txBody>
                    <a:bodyPr/>
                    <a:lstStyle/>
                    <a:p>
                      <a:pPr marL="31750">
                        <a:lnSpc>
                          <a:spcPts val="1100"/>
                        </a:lnSpc>
                      </a:pPr>
                      <a:r>
                        <a:rPr sz="1050" spc="-185" dirty="0">
                          <a:latin typeface="Arial"/>
                          <a:cs typeface="Arial"/>
                        </a:rPr>
                        <a:t>0%</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r>
              <a:tr h="147637">
                <a:tc>
                  <a:txBody>
                    <a:bodyPr/>
                    <a:lstStyle/>
                    <a:p>
                      <a:pPr marL="31750">
                        <a:lnSpc>
                          <a:spcPts val="1065"/>
                        </a:lnSpc>
                      </a:pPr>
                      <a:r>
                        <a:rPr sz="1050" spc="160" dirty="0">
                          <a:latin typeface="Arial"/>
                          <a:cs typeface="Arial"/>
                        </a:rPr>
                        <a:t>altair-4.1.0</a:t>
                      </a:r>
                      <a:endParaRPr sz="1050">
                        <a:latin typeface="Arial"/>
                        <a:cs typeface="Arial"/>
                      </a:endParaRPr>
                    </a:p>
                  </a:txBody>
                  <a:tcPr marL="0" marR="0" marT="0" marB="0"/>
                </a:tc>
                <a:tc>
                  <a:txBody>
                    <a:bodyPr/>
                    <a:lstStyle/>
                    <a:p>
                      <a:pPr marR="28575" algn="r">
                        <a:lnSpc>
                          <a:spcPts val="1065"/>
                        </a:lnSpc>
                      </a:pPr>
                      <a:r>
                        <a:rPr sz="1050" dirty="0">
                          <a:latin typeface="Arial"/>
                          <a:cs typeface="Arial"/>
                        </a:rPr>
                        <a:t>|</a:t>
                      </a:r>
                      <a:endParaRPr sz="1050">
                        <a:latin typeface="Arial"/>
                        <a:cs typeface="Arial"/>
                      </a:endParaRPr>
                    </a:p>
                  </a:txBody>
                  <a:tcPr marL="0" marR="0" marT="0" marB="0"/>
                </a:tc>
                <a:tc>
                  <a:txBody>
                    <a:bodyPr/>
                    <a:lstStyle/>
                    <a:p>
                      <a:pPr marL="36195">
                        <a:lnSpc>
                          <a:spcPts val="1065"/>
                        </a:lnSpc>
                      </a:pPr>
                      <a:r>
                        <a:rPr sz="1050" spc="-10" dirty="0">
                          <a:latin typeface="Arial"/>
                          <a:cs typeface="Arial"/>
                        </a:rPr>
                        <a:t>614</a:t>
                      </a:r>
                      <a:r>
                        <a:rPr sz="1050" spc="250" dirty="0">
                          <a:latin typeface="Arial"/>
                          <a:cs typeface="Arial"/>
                        </a:rPr>
                        <a:t> </a:t>
                      </a:r>
                      <a:r>
                        <a:rPr sz="1050" spc="-125" dirty="0">
                          <a:latin typeface="Arial"/>
                          <a:cs typeface="Arial"/>
                        </a:rPr>
                        <a:t>KB</a:t>
                      </a:r>
                      <a:endParaRPr sz="1050">
                        <a:latin typeface="Arial"/>
                        <a:cs typeface="Arial"/>
                      </a:endParaRPr>
                    </a:p>
                  </a:txBody>
                  <a:tcPr marL="0" marR="0" marT="0" marB="0"/>
                </a:tc>
                <a:tc>
                  <a:txBody>
                    <a:bodyPr/>
                    <a:lstStyle/>
                    <a:p>
                      <a:pPr marR="28575" algn="r">
                        <a:lnSpc>
                          <a:spcPts val="1065"/>
                        </a:lnSpc>
                      </a:pPr>
                      <a:r>
                        <a:rPr sz="1050" dirty="0">
                          <a:latin typeface="Arial"/>
                          <a:cs typeface="Arial"/>
                        </a:rPr>
                        <a:t>|</a:t>
                      </a:r>
                      <a:endParaRPr sz="1050">
                        <a:latin typeface="Arial"/>
                        <a:cs typeface="Arial"/>
                      </a:endParaRPr>
                    </a:p>
                  </a:txBody>
                  <a:tcPr marL="0" marR="0" marT="0" marB="0"/>
                </a:tc>
                <a:tc>
                  <a:txBody>
                    <a:bodyPr/>
                    <a:lstStyle/>
                    <a:p>
                      <a:pPr marL="36195">
                        <a:lnSpc>
                          <a:spcPts val="1065"/>
                        </a:lnSpc>
                      </a:pPr>
                      <a:r>
                        <a:rPr sz="1050" spc="-10" dirty="0">
                          <a:latin typeface="Arial"/>
                          <a:cs typeface="Arial"/>
                        </a:rPr>
                        <a:t>#####################################</a:t>
                      </a:r>
                      <a:endParaRPr sz="1050">
                        <a:latin typeface="Arial"/>
                        <a:cs typeface="Arial"/>
                      </a:endParaRPr>
                    </a:p>
                  </a:txBody>
                  <a:tcPr marL="0" marR="0" marT="0" marB="0"/>
                </a:tc>
                <a:tc>
                  <a:txBody>
                    <a:bodyPr/>
                    <a:lstStyle/>
                    <a:p>
                      <a:pPr algn="ctr">
                        <a:lnSpc>
                          <a:spcPts val="1065"/>
                        </a:lnSpc>
                      </a:pPr>
                      <a:r>
                        <a:rPr sz="1050" dirty="0">
                          <a:latin typeface="Arial"/>
                          <a:cs typeface="Arial"/>
                        </a:rPr>
                        <a:t>|</a:t>
                      </a:r>
                      <a:endParaRPr sz="1050">
                        <a:latin typeface="Arial"/>
                        <a:cs typeface="Arial"/>
                      </a:endParaRPr>
                    </a:p>
                  </a:txBody>
                  <a:tcPr marL="0" marR="0" marT="0" marB="0"/>
                </a:tc>
                <a:tc>
                  <a:txBody>
                    <a:bodyPr/>
                    <a:lstStyle/>
                    <a:p>
                      <a:pPr marL="4445" algn="ctr">
                        <a:lnSpc>
                          <a:spcPts val="1065"/>
                        </a:lnSpc>
                      </a:pPr>
                      <a:r>
                        <a:rPr sz="1050" spc="-10" dirty="0">
                          <a:latin typeface="Arial"/>
                          <a:cs typeface="Arial"/>
                        </a:rPr>
                        <a:t>10</a:t>
                      </a:r>
                      <a:endParaRPr sz="1050">
                        <a:latin typeface="Arial"/>
                        <a:cs typeface="Arial"/>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04005" y="9447172"/>
            <a:ext cx="1418590" cy="158750"/>
          </a:xfrm>
          <a:prstGeom prst="rect">
            <a:avLst/>
          </a:prstGeom>
        </p:spPr>
        <p:txBody>
          <a:bodyPr vert="horz" wrap="square" lIns="0" tIns="0" rIns="0" bIns="0" rtlCol="0">
            <a:spAutoFit/>
          </a:bodyPr>
          <a:lstStyle/>
          <a:p>
            <a:pPr marL="12700">
              <a:lnSpc>
                <a:spcPts val="1090"/>
              </a:lnSpc>
            </a:pPr>
            <a:r>
              <a:rPr sz="1050" spc="195" dirty="0">
                <a:latin typeface="Arial"/>
                <a:cs typeface="Arial"/>
              </a:rPr>
              <a:t>{'type':</a:t>
            </a:r>
            <a:r>
              <a:rPr sz="1050" spc="229" dirty="0">
                <a:latin typeface="Arial"/>
                <a:cs typeface="Arial"/>
              </a:rPr>
              <a:t> </a:t>
            </a:r>
            <a:r>
              <a:rPr sz="1050" spc="145" dirty="0">
                <a:latin typeface="Arial"/>
                <a:cs typeface="Arial"/>
              </a:rPr>
              <a:t>'Feature',</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277995" cy="9091295"/>
          </a:xfrm>
          <a:prstGeom prst="rect">
            <a:avLst/>
          </a:prstGeom>
        </p:spPr>
        <p:txBody>
          <a:bodyPr vert="horz" wrap="square" lIns="0" tIns="10795" rIns="0" bIns="0" rtlCol="0">
            <a:spAutoFit/>
          </a:bodyPr>
          <a:lstStyle/>
          <a:p>
            <a:pPr marL="158750" marR="2571115">
              <a:lnSpc>
                <a:spcPct val="101200"/>
              </a:lnSpc>
              <a:spcBef>
                <a:spcPts val="85"/>
              </a:spcBef>
            </a:pPr>
            <a:r>
              <a:rPr sz="1050" spc="140" dirty="0">
                <a:latin typeface="Arial"/>
                <a:cs typeface="Arial"/>
              </a:rPr>
              <a:t>'annoline2': </a:t>
            </a:r>
            <a:r>
              <a:rPr sz="1050" spc="190" dirty="0">
                <a:latin typeface="Arial"/>
                <a:cs typeface="Arial"/>
              </a:rPr>
              <a:t>'Point',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[-73.84304528896125,</a:t>
            </a:r>
            <a:endParaRPr sz="1050">
              <a:latin typeface="Arial"/>
              <a:cs typeface="Arial"/>
            </a:endParaRPr>
          </a:p>
          <a:p>
            <a:pPr marL="232410">
              <a:lnSpc>
                <a:spcPct val="100000"/>
              </a:lnSpc>
              <a:spcBef>
                <a:spcPts val="15"/>
              </a:spcBef>
            </a:pPr>
            <a:r>
              <a:rPr sz="1050" spc="20" dirty="0">
                <a:latin typeface="Arial"/>
                <a:cs typeface="Arial"/>
              </a:rPr>
              <a:t>40.784902749260205,</a:t>
            </a:r>
            <a:endParaRPr sz="1050">
              <a:latin typeface="Arial"/>
              <a:cs typeface="Arial"/>
            </a:endParaRPr>
          </a:p>
          <a:p>
            <a:pPr marL="232410">
              <a:lnSpc>
                <a:spcPct val="100000"/>
              </a:lnSpc>
              <a:spcBef>
                <a:spcPts val="15"/>
              </a:spcBef>
            </a:pPr>
            <a:r>
              <a:rPr sz="1050" spc="35" dirty="0">
                <a:latin typeface="Arial"/>
                <a:cs typeface="Arial"/>
              </a:rPr>
              <a:t>-73.84304528896125,</a:t>
            </a:r>
            <a:endParaRPr sz="1050">
              <a:latin typeface="Arial"/>
              <a:cs typeface="Arial"/>
            </a:endParaRPr>
          </a:p>
          <a:p>
            <a:pPr marL="232410">
              <a:lnSpc>
                <a:spcPct val="100000"/>
              </a:lnSpc>
              <a:spcBef>
                <a:spcPts val="15"/>
              </a:spcBef>
            </a:pPr>
            <a:r>
              <a:rPr sz="1050" spc="50" dirty="0">
                <a:latin typeface="Arial"/>
                <a:cs typeface="Arial"/>
              </a:rPr>
              <a:t>40.784902749260205]}},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'nyu_2451_34572.151',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[-73.81420216610863,</a:t>
            </a:r>
            <a:r>
              <a:rPr sz="1050" spc="40" dirty="0">
                <a:latin typeface="Arial"/>
                <a:cs typeface="Arial"/>
              </a:rPr>
              <a:t> </a:t>
            </a:r>
            <a:r>
              <a:rPr sz="1050" spc="45" dirty="0">
                <a:latin typeface="Arial"/>
                <a:cs typeface="Arial"/>
              </a:rPr>
              <a:t>40.78129076602694]},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'Whitestone',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20" dirty="0">
                <a:latin typeface="Arial"/>
                <a:cs typeface="Arial"/>
              </a:rPr>
              <a:t>'Whitestone',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[-73.81420216610863,</a:t>
            </a:r>
            <a:endParaRPr sz="1050">
              <a:latin typeface="Arial"/>
              <a:cs typeface="Arial"/>
            </a:endParaRPr>
          </a:p>
          <a:p>
            <a:pPr marL="232410">
              <a:lnSpc>
                <a:spcPct val="100000"/>
              </a:lnSpc>
              <a:spcBef>
                <a:spcPts val="15"/>
              </a:spcBef>
            </a:pPr>
            <a:r>
              <a:rPr sz="1050" spc="25" dirty="0">
                <a:latin typeface="Arial"/>
                <a:cs typeface="Arial"/>
              </a:rPr>
              <a:t>40.78129076602694,</a:t>
            </a:r>
            <a:endParaRPr sz="1050">
              <a:latin typeface="Arial"/>
              <a:cs typeface="Arial"/>
            </a:endParaRPr>
          </a:p>
          <a:p>
            <a:pPr marL="232410">
              <a:lnSpc>
                <a:spcPct val="100000"/>
              </a:lnSpc>
              <a:spcBef>
                <a:spcPts val="15"/>
              </a:spcBef>
            </a:pPr>
            <a:r>
              <a:rPr sz="1050" spc="35" dirty="0">
                <a:latin typeface="Arial"/>
                <a:cs typeface="Arial"/>
              </a:rPr>
              <a:t>-73.81420216610863,</a:t>
            </a:r>
            <a:endParaRPr sz="1050">
              <a:latin typeface="Arial"/>
              <a:cs typeface="Arial"/>
            </a:endParaRPr>
          </a:p>
          <a:p>
            <a:pPr marL="232410">
              <a:lnSpc>
                <a:spcPct val="100000"/>
              </a:lnSpc>
              <a:spcBef>
                <a:spcPts val="15"/>
              </a:spcBef>
            </a:pPr>
            <a:r>
              <a:rPr sz="1050" spc="55" dirty="0">
                <a:latin typeface="Arial"/>
                <a:cs typeface="Arial"/>
              </a:rPr>
              <a:t>40.78129076602694]}},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'nyu_2451_34572.152',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[-73.7742736306867,</a:t>
            </a:r>
            <a:r>
              <a:rPr sz="1050" spc="85" dirty="0">
                <a:latin typeface="Arial"/>
                <a:cs typeface="Arial"/>
              </a:rPr>
              <a:t> </a:t>
            </a:r>
            <a:r>
              <a:rPr sz="1050" spc="45" dirty="0">
                <a:latin typeface="Arial"/>
                <a:cs typeface="Arial"/>
              </a:rPr>
              <a:t>40.76604063281064]},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'Bayside',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30" dirty="0">
                <a:latin typeface="Arial"/>
                <a:cs typeface="Arial"/>
              </a:rPr>
              <a:t>'Bayside',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[-73.7742736306867,</a:t>
            </a:r>
            <a:endParaRPr sz="1050">
              <a:latin typeface="Arial"/>
              <a:cs typeface="Arial"/>
            </a:endParaRPr>
          </a:p>
          <a:p>
            <a:pPr marL="232410">
              <a:lnSpc>
                <a:spcPct val="100000"/>
              </a:lnSpc>
              <a:spcBef>
                <a:spcPts val="15"/>
              </a:spcBef>
            </a:pPr>
            <a:r>
              <a:rPr sz="1050" spc="25" dirty="0">
                <a:latin typeface="Arial"/>
                <a:cs typeface="Arial"/>
              </a:rPr>
              <a:t>40.76604063281064,</a:t>
            </a:r>
            <a:endParaRPr sz="1050">
              <a:latin typeface="Arial"/>
              <a:cs typeface="Arial"/>
            </a:endParaRPr>
          </a:p>
          <a:p>
            <a:pPr marL="232410">
              <a:lnSpc>
                <a:spcPct val="100000"/>
              </a:lnSpc>
              <a:spcBef>
                <a:spcPts val="15"/>
              </a:spcBef>
            </a:pPr>
            <a:r>
              <a:rPr sz="1050" spc="35" dirty="0">
                <a:latin typeface="Arial"/>
                <a:cs typeface="Arial"/>
              </a:rPr>
              <a:t>-73.7742736306867,</a:t>
            </a:r>
            <a:endParaRPr sz="1050">
              <a:latin typeface="Arial"/>
              <a:cs typeface="Arial"/>
            </a:endParaRPr>
          </a:p>
          <a:p>
            <a:pPr marL="232410">
              <a:lnSpc>
                <a:spcPct val="100000"/>
              </a:lnSpc>
              <a:spcBef>
                <a:spcPts val="15"/>
              </a:spcBef>
            </a:pPr>
            <a:r>
              <a:rPr sz="1050" spc="55" dirty="0">
                <a:latin typeface="Arial"/>
                <a:cs typeface="Arial"/>
              </a:rPr>
              <a:t>40.76604063281064]}},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'nyu_2451_34572.153',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[-73.79176243728061,</a:t>
            </a:r>
            <a:r>
              <a:rPr sz="1050" spc="40" dirty="0">
                <a:latin typeface="Arial"/>
                <a:cs typeface="Arial"/>
              </a:rPr>
              <a:t> </a:t>
            </a:r>
            <a:r>
              <a:rPr sz="1050" spc="45" dirty="0">
                <a:latin typeface="Arial"/>
                <a:cs typeface="Arial"/>
              </a:rPr>
              <a:t>40.76172954903262]},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'Auburndale',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10" dirty="0">
                <a:latin typeface="Arial"/>
                <a:cs typeface="Arial"/>
              </a:rPr>
              <a:t>'Auburndale',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[-73.79176243728061,</a:t>
            </a:r>
            <a:endParaRPr sz="1050">
              <a:latin typeface="Arial"/>
              <a:cs typeface="Arial"/>
            </a:endParaRPr>
          </a:p>
          <a:p>
            <a:pPr marL="232410">
              <a:lnSpc>
                <a:spcPct val="100000"/>
              </a:lnSpc>
              <a:spcBef>
                <a:spcPts val="15"/>
              </a:spcBef>
            </a:pPr>
            <a:r>
              <a:rPr sz="1050" spc="25" dirty="0">
                <a:latin typeface="Arial"/>
                <a:cs typeface="Arial"/>
              </a:rPr>
              <a:t>40.76172954903262,</a:t>
            </a:r>
            <a:endParaRPr sz="1050">
              <a:latin typeface="Arial"/>
              <a:cs typeface="Arial"/>
            </a:endParaRPr>
          </a:p>
          <a:p>
            <a:pPr marL="232410">
              <a:lnSpc>
                <a:spcPct val="100000"/>
              </a:lnSpc>
              <a:spcBef>
                <a:spcPts val="15"/>
              </a:spcBef>
            </a:pPr>
            <a:r>
              <a:rPr sz="1050" spc="35" dirty="0">
                <a:latin typeface="Arial"/>
                <a:cs typeface="Arial"/>
              </a:rPr>
              <a:t>-73.79176243728061,</a:t>
            </a:r>
            <a:endParaRPr sz="1050">
              <a:latin typeface="Arial"/>
              <a:cs typeface="Arial"/>
            </a:endParaRPr>
          </a:p>
          <a:p>
            <a:pPr marL="232410">
              <a:lnSpc>
                <a:spcPct val="100000"/>
              </a:lnSpc>
              <a:spcBef>
                <a:spcPts val="15"/>
              </a:spcBef>
            </a:pPr>
            <a:r>
              <a:rPr sz="1050" spc="55" dirty="0">
                <a:latin typeface="Arial"/>
                <a:cs typeface="Arial"/>
              </a:rPr>
              <a:t>40.76172954903262]}},</a:t>
            </a:r>
            <a:endParaRPr sz="105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696"/>
            <a:ext cx="1345565"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'annoline3':</a:t>
            </a:r>
            <a:r>
              <a:rPr sz="1050" spc="204" dirty="0">
                <a:latin typeface="Arial"/>
                <a:cs typeface="Arial"/>
              </a:rPr>
              <a:t> </a:t>
            </a:r>
            <a:r>
              <a:rPr sz="1050" spc="15" dirty="0">
                <a:latin typeface="Arial"/>
                <a:cs typeface="Arial"/>
              </a:rPr>
              <a:t>None,</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27799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85725">
              <a:lnSpc>
                <a:spcPct val="100000"/>
              </a:lnSpc>
              <a:spcBef>
                <a:spcPts val="470"/>
              </a:spcBef>
            </a:pPr>
            <a:r>
              <a:rPr sz="1050" spc="275" dirty="0">
                <a:latin typeface="Arial"/>
                <a:cs typeface="Arial"/>
              </a:rPr>
              <a:t>'id': </a:t>
            </a:r>
            <a:r>
              <a:rPr sz="1050" spc="60" dirty="0">
                <a:latin typeface="Arial"/>
                <a:cs typeface="Arial"/>
              </a:rPr>
              <a:t>'nyu_2451_34572.154',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[-73.7388977558074,</a:t>
            </a:r>
            <a:r>
              <a:rPr sz="1050" spc="65" dirty="0">
                <a:latin typeface="Arial"/>
                <a:cs typeface="Arial"/>
              </a:rPr>
              <a:t> </a:t>
            </a:r>
            <a:r>
              <a:rPr sz="1050" spc="50" dirty="0">
                <a:latin typeface="Arial"/>
                <a:cs typeface="Arial"/>
              </a:rPr>
              <a:t>40.7708261928267]},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229" dirty="0">
                <a:latin typeface="Arial"/>
                <a:cs typeface="Arial"/>
              </a:rPr>
              <a:t>'Little </a:t>
            </a:r>
            <a:r>
              <a:rPr sz="1050" spc="95" dirty="0">
                <a:latin typeface="Arial"/>
                <a:cs typeface="Arial"/>
              </a:rPr>
              <a:t>Neck',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250" dirty="0">
                <a:latin typeface="Arial"/>
                <a:cs typeface="Arial"/>
              </a:rPr>
              <a:t>'Little',  </a:t>
            </a:r>
            <a:r>
              <a:rPr sz="1050" spc="140" dirty="0">
                <a:latin typeface="Arial"/>
                <a:cs typeface="Arial"/>
              </a:rPr>
              <a:t>'annoline2':</a:t>
            </a:r>
            <a:r>
              <a:rPr sz="1050" spc="250" dirty="0">
                <a:latin typeface="Arial"/>
                <a:cs typeface="Arial"/>
              </a:rPr>
              <a:t> </a:t>
            </a:r>
            <a:r>
              <a:rPr sz="1050" spc="135" dirty="0">
                <a:latin typeface="Arial"/>
                <a:cs typeface="Arial"/>
              </a:rPr>
              <a:t>'Neck',</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[-73.7388977558074,</a:t>
            </a:r>
            <a:endParaRPr sz="1050">
              <a:latin typeface="Arial"/>
              <a:cs typeface="Arial"/>
            </a:endParaRPr>
          </a:p>
          <a:p>
            <a:pPr marL="232410">
              <a:lnSpc>
                <a:spcPct val="100000"/>
              </a:lnSpc>
              <a:spcBef>
                <a:spcPts val="15"/>
              </a:spcBef>
            </a:pPr>
            <a:r>
              <a:rPr sz="1050" spc="25" dirty="0">
                <a:latin typeface="Arial"/>
                <a:cs typeface="Arial"/>
              </a:rPr>
              <a:t>40.7708261928267,</a:t>
            </a:r>
            <a:endParaRPr sz="1050">
              <a:latin typeface="Arial"/>
              <a:cs typeface="Arial"/>
            </a:endParaRPr>
          </a:p>
          <a:p>
            <a:pPr marL="232410">
              <a:lnSpc>
                <a:spcPct val="100000"/>
              </a:lnSpc>
              <a:spcBef>
                <a:spcPts val="15"/>
              </a:spcBef>
            </a:pPr>
            <a:r>
              <a:rPr sz="1050" spc="35" dirty="0">
                <a:latin typeface="Arial"/>
                <a:cs typeface="Arial"/>
              </a:rPr>
              <a:t>-73.7388977558074,</a:t>
            </a:r>
            <a:endParaRPr sz="1050">
              <a:latin typeface="Arial"/>
              <a:cs typeface="Arial"/>
            </a:endParaRPr>
          </a:p>
          <a:p>
            <a:pPr marL="232410">
              <a:lnSpc>
                <a:spcPct val="100000"/>
              </a:lnSpc>
              <a:spcBef>
                <a:spcPts val="15"/>
              </a:spcBef>
            </a:pPr>
            <a:r>
              <a:rPr sz="1050" spc="60" dirty="0">
                <a:latin typeface="Arial"/>
                <a:cs typeface="Arial"/>
              </a:rPr>
              <a:t>40.7708261928267]}},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'nyu_2451_34572.155',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[-73.7424982072733,</a:t>
            </a:r>
            <a:r>
              <a:rPr sz="1050" spc="85" dirty="0">
                <a:latin typeface="Arial"/>
                <a:cs typeface="Arial"/>
              </a:rPr>
              <a:t> </a:t>
            </a:r>
            <a:r>
              <a:rPr sz="1050" spc="45" dirty="0">
                <a:latin typeface="Arial"/>
                <a:cs typeface="Arial"/>
              </a:rPr>
              <a:t>40.76684609790763]},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'Douglaston',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14" dirty="0">
                <a:latin typeface="Arial"/>
                <a:cs typeface="Arial"/>
              </a:rPr>
              <a:t>'Douglaston',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[-73.7424982072733,</a:t>
            </a:r>
            <a:endParaRPr sz="1050">
              <a:latin typeface="Arial"/>
              <a:cs typeface="Arial"/>
            </a:endParaRPr>
          </a:p>
          <a:p>
            <a:pPr marL="232410">
              <a:lnSpc>
                <a:spcPct val="100000"/>
              </a:lnSpc>
              <a:spcBef>
                <a:spcPts val="15"/>
              </a:spcBef>
            </a:pPr>
            <a:r>
              <a:rPr sz="1050" spc="25" dirty="0">
                <a:latin typeface="Arial"/>
                <a:cs typeface="Arial"/>
              </a:rPr>
              <a:t>40.76684609790763,</a:t>
            </a:r>
            <a:endParaRPr sz="1050">
              <a:latin typeface="Arial"/>
              <a:cs typeface="Arial"/>
            </a:endParaRPr>
          </a:p>
          <a:p>
            <a:pPr marL="232410">
              <a:lnSpc>
                <a:spcPct val="100000"/>
              </a:lnSpc>
              <a:spcBef>
                <a:spcPts val="15"/>
              </a:spcBef>
            </a:pPr>
            <a:r>
              <a:rPr sz="1050" spc="35" dirty="0">
                <a:latin typeface="Arial"/>
                <a:cs typeface="Arial"/>
              </a:rPr>
              <a:t>-73.7424982072733,</a:t>
            </a:r>
            <a:endParaRPr sz="1050">
              <a:latin typeface="Arial"/>
              <a:cs typeface="Arial"/>
            </a:endParaRPr>
          </a:p>
          <a:p>
            <a:pPr marL="232410">
              <a:lnSpc>
                <a:spcPct val="100000"/>
              </a:lnSpc>
              <a:spcBef>
                <a:spcPts val="15"/>
              </a:spcBef>
            </a:pPr>
            <a:r>
              <a:rPr sz="1050" spc="55" dirty="0">
                <a:latin typeface="Arial"/>
                <a:cs typeface="Arial"/>
              </a:rPr>
              <a:t>40.76684609790763]}},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'nyu_2451_34572.156',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[-73.71548118999145,</a:t>
            </a:r>
            <a:r>
              <a:rPr sz="1050" spc="40" dirty="0">
                <a:latin typeface="Arial"/>
                <a:cs typeface="Arial"/>
              </a:rPr>
              <a:t> </a:t>
            </a:r>
            <a:r>
              <a:rPr sz="1050" spc="45" dirty="0">
                <a:latin typeface="Arial"/>
                <a:cs typeface="Arial"/>
              </a:rPr>
              <a:t>40.74944079974332]},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'Glen </a:t>
            </a:r>
            <a:r>
              <a:rPr sz="1050" spc="85" dirty="0">
                <a:latin typeface="Arial"/>
                <a:cs typeface="Arial"/>
              </a:rPr>
              <a:t>Oaks',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60" dirty="0">
                <a:latin typeface="Arial"/>
                <a:cs typeface="Arial"/>
              </a:rPr>
              <a:t>'Glen',</a:t>
            </a:r>
            <a:endParaRPr sz="1050">
              <a:latin typeface="Arial"/>
              <a:cs typeface="Arial"/>
            </a:endParaRPr>
          </a:p>
          <a:p>
            <a:pPr marL="158750" marR="2644140">
              <a:lnSpc>
                <a:spcPct val="101200"/>
              </a:lnSpc>
            </a:pPr>
            <a:r>
              <a:rPr sz="1050" spc="140" dirty="0">
                <a:latin typeface="Arial"/>
                <a:cs typeface="Arial"/>
              </a:rPr>
              <a:t>'annoline2': </a:t>
            </a:r>
            <a:r>
              <a:rPr sz="1050" spc="125" dirty="0">
                <a:latin typeface="Arial"/>
                <a:cs typeface="Arial"/>
              </a:rPr>
              <a:t>'Oaks',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[-73.71548118999145,</a:t>
            </a:r>
            <a:endParaRPr sz="1050">
              <a:latin typeface="Arial"/>
              <a:cs typeface="Arial"/>
            </a:endParaRPr>
          </a:p>
          <a:p>
            <a:pPr marL="232410">
              <a:lnSpc>
                <a:spcPct val="100000"/>
              </a:lnSpc>
              <a:spcBef>
                <a:spcPts val="15"/>
              </a:spcBef>
            </a:pPr>
            <a:r>
              <a:rPr sz="1050" spc="25" dirty="0">
                <a:latin typeface="Arial"/>
                <a:cs typeface="Arial"/>
              </a:rPr>
              <a:t>40.74944079974332,</a:t>
            </a:r>
            <a:endParaRPr sz="1050">
              <a:latin typeface="Arial"/>
              <a:cs typeface="Arial"/>
            </a:endParaRPr>
          </a:p>
          <a:p>
            <a:pPr marL="232410">
              <a:lnSpc>
                <a:spcPct val="100000"/>
              </a:lnSpc>
              <a:spcBef>
                <a:spcPts val="15"/>
              </a:spcBef>
            </a:pPr>
            <a:r>
              <a:rPr sz="1050" spc="35" dirty="0">
                <a:latin typeface="Arial"/>
                <a:cs typeface="Arial"/>
              </a:rPr>
              <a:t>-73.71548118999145,</a:t>
            </a:r>
            <a:endParaRPr sz="1050">
              <a:latin typeface="Arial"/>
              <a:cs typeface="Arial"/>
            </a:endParaRPr>
          </a:p>
          <a:p>
            <a:pPr marL="232410">
              <a:lnSpc>
                <a:spcPct val="100000"/>
              </a:lnSpc>
              <a:spcBef>
                <a:spcPts val="15"/>
              </a:spcBef>
            </a:pPr>
            <a:r>
              <a:rPr sz="1050" spc="55" dirty="0">
                <a:latin typeface="Arial"/>
                <a:cs typeface="Arial"/>
              </a:rPr>
              <a:t>40.74944079974332]}},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'nyu_2451_34572.157',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[-73.72012814826903,</a:t>
            </a:r>
            <a:r>
              <a:rPr sz="1050" spc="40" dirty="0">
                <a:latin typeface="Arial"/>
                <a:cs typeface="Arial"/>
              </a:rPr>
              <a:t> </a:t>
            </a:r>
            <a:r>
              <a:rPr sz="1050" spc="45" dirty="0">
                <a:latin typeface="Arial"/>
                <a:cs typeface="Arial"/>
              </a:rPr>
              <a:t>40.72857318176675]},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50" dirty="0">
                <a:latin typeface="Arial"/>
                <a:cs typeface="Arial"/>
              </a:rPr>
              <a:t>'Bellerose',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50" dirty="0">
                <a:latin typeface="Arial"/>
                <a:cs typeface="Arial"/>
              </a:rPr>
              <a:t>'Bellerose',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7172"/>
            <a:ext cx="2152015" cy="158750"/>
          </a:xfrm>
          <a:prstGeom prst="rect">
            <a:avLst/>
          </a:prstGeom>
        </p:spPr>
        <p:txBody>
          <a:bodyPr vert="horz" wrap="square" lIns="0" tIns="0" rIns="0" bIns="0" rtlCol="0">
            <a:spAutoFit/>
          </a:bodyPr>
          <a:lstStyle/>
          <a:p>
            <a:pPr marL="12700">
              <a:lnSpc>
                <a:spcPts val="1090"/>
              </a:lnSpc>
            </a:pPr>
            <a:r>
              <a:rPr sz="1050" spc="114" dirty="0">
                <a:latin typeface="Arial"/>
                <a:cs typeface="Arial"/>
              </a:rPr>
              <a:t>'geometry': </a:t>
            </a:r>
            <a:r>
              <a:rPr sz="1050" spc="195" dirty="0">
                <a:latin typeface="Arial"/>
                <a:cs typeface="Arial"/>
              </a:rPr>
              <a:t>{'type':</a:t>
            </a:r>
            <a:r>
              <a:rPr sz="1050" dirty="0">
                <a:latin typeface="Arial"/>
                <a:cs typeface="Arial"/>
              </a:rPr>
              <a:t> </a:t>
            </a:r>
            <a:r>
              <a:rPr sz="1050" spc="190" dirty="0">
                <a:latin typeface="Arial"/>
                <a:cs typeface="Arial"/>
              </a:rPr>
              <a:t>'Point',</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158750">
              <a:lnSpc>
                <a:spcPct val="100000"/>
              </a:lnSpc>
              <a:spcBef>
                <a:spcPts val="100"/>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[-73.72012814826903,</a:t>
            </a:r>
            <a:endParaRPr sz="1050">
              <a:latin typeface="Arial"/>
              <a:cs typeface="Arial"/>
            </a:endParaRPr>
          </a:p>
          <a:p>
            <a:pPr marL="232410">
              <a:lnSpc>
                <a:spcPct val="100000"/>
              </a:lnSpc>
              <a:spcBef>
                <a:spcPts val="15"/>
              </a:spcBef>
            </a:pPr>
            <a:r>
              <a:rPr sz="1050" spc="25" dirty="0">
                <a:latin typeface="Arial"/>
                <a:cs typeface="Arial"/>
              </a:rPr>
              <a:t>40.72857318176675,</a:t>
            </a:r>
            <a:endParaRPr sz="1050">
              <a:latin typeface="Arial"/>
              <a:cs typeface="Arial"/>
            </a:endParaRPr>
          </a:p>
          <a:p>
            <a:pPr marL="232410">
              <a:lnSpc>
                <a:spcPct val="100000"/>
              </a:lnSpc>
              <a:spcBef>
                <a:spcPts val="15"/>
              </a:spcBef>
            </a:pPr>
            <a:r>
              <a:rPr sz="1050" spc="35" dirty="0">
                <a:latin typeface="Arial"/>
                <a:cs typeface="Arial"/>
              </a:rPr>
              <a:t>-73.72012814826903,</a:t>
            </a:r>
            <a:endParaRPr sz="1050">
              <a:latin typeface="Arial"/>
              <a:cs typeface="Arial"/>
            </a:endParaRPr>
          </a:p>
          <a:p>
            <a:pPr marL="232410">
              <a:lnSpc>
                <a:spcPct val="100000"/>
              </a:lnSpc>
              <a:spcBef>
                <a:spcPts val="15"/>
              </a:spcBef>
            </a:pPr>
            <a:r>
              <a:rPr sz="1050" spc="55" dirty="0">
                <a:latin typeface="Arial"/>
                <a:cs typeface="Arial"/>
              </a:rPr>
              <a:t>40.72857318176675]}},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'nyu_2451_34572.158',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[-73.82087764933566,</a:t>
            </a:r>
            <a:r>
              <a:rPr sz="1050" spc="90" dirty="0">
                <a:latin typeface="Arial"/>
                <a:cs typeface="Arial"/>
              </a:rPr>
              <a:t> </a:t>
            </a:r>
            <a:r>
              <a:rPr sz="1050" spc="45" dirty="0">
                <a:latin typeface="Arial"/>
                <a:cs typeface="Arial"/>
              </a:rPr>
              <a:t>40.722578244228046]},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a:t>
            </a:r>
            <a:r>
              <a:rPr sz="1050" spc="15" dirty="0">
                <a:latin typeface="Arial"/>
                <a:cs typeface="Arial"/>
              </a:rPr>
              <a:t>'Kew </a:t>
            </a:r>
            <a:r>
              <a:rPr sz="1050" dirty="0">
                <a:latin typeface="Arial"/>
                <a:cs typeface="Arial"/>
              </a:rPr>
              <a:t>Gardens </a:t>
            </a:r>
            <a:r>
              <a:rPr sz="1050" spc="220" dirty="0">
                <a:latin typeface="Arial"/>
                <a:cs typeface="Arial"/>
              </a:rPr>
              <a:t>Hills',  </a:t>
            </a:r>
            <a:r>
              <a:rPr sz="1050" spc="145" dirty="0">
                <a:latin typeface="Arial"/>
                <a:cs typeface="Arial"/>
              </a:rPr>
              <a:t>'stacked':</a:t>
            </a:r>
            <a:r>
              <a:rPr sz="1050" spc="275" dirty="0">
                <a:latin typeface="Arial"/>
                <a:cs typeface="Arial"/>
              </a:rPr>
              <a:t> </a:t>
            </a:r>
            <a:r>
              <a:rPr sz="1050" spc="135" dirty="0">
                <a:latin typeface="Arial"/>
                <a:cs typeface="Arial"/>
              </a:rPr>
              <a:t>3,</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20" dirty="0">
                <a:latin typeface="Arial"/>
                <a:cs typeface="Arial"/>
              </a:rPr>
              <a:t>'Kew',</a:t>
            </a:r>
            <a:endParaRPr sz="1050">
              <a:latin typeface="Arial"/>
              <a:cs typeface="Arial"/>
            </a:endParaRPr>
          </a:p>
          <a:p>
            <a:pPr marL="158750" marR="2497455">
              <a:lnSpc>
                <a:spcPct val="101200"/>
              </a:lnSpc>
            </a:pPr>
            <a:r>
              <a:rPr sz="1050" spc="140" dirty="0">
                <a:latin typeface="Arial"/>
                <a:cs typeface="Arial"/>
              </a:rPr>
              <a:t>'annoline2': </a:t>
            </a:r>
            <a:r>
              <a:rPr sz="1050" spc="105" dirty="0">
                <a:latin typeface="Arial"/>
                <a:cs typeface="Arial"/>
              </a:rPr>
              <a:t>'Gardens',  </a:t>
            </a:r>
            <a:r>
              <a:rPr sz="1050" spc="140" dirty="0">
                <a:latin typeface="Arial"/>
                <a:cs typeface="Arial"/>
              </a:rPr>
              <a:t>'annoline3':</a:t>
            </a:r>
            <a:r>
              <a:rPr sz="1050" spc="254" dirty="0">
                <a:latin typeface="Arial"/>
                <a:cs typeface="Arial"/>
              </a:rPr>
              <a:t> </a:t>
            </a:r>
            <a:r>
              <a:rPr sz="1050" spc="240" dirty="0">
                <a:latin typeface="Arial"/>
                <a:cs typeface="Arial"/>
              </a:rPr>
              <a:t>'Hills',</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[-73.82087764933566,</a:t>
            </a:r>
            <a:endParaRPr sz="1050">
              <a:latin typeface="Arial"/>
              <a:cs typeface="Arial"/>
            </a:endParaRPr>
          </a:p>
          <a:p>
            <a:pPr marL="232410">
              <a:lnSpc>
                <a:spcPct val="100000"/>
              </a:lnSpc>
              <a:spcBef>
                <a:spcPts val="15"/>
              </a:spcBef>
            </a:pPr>
            <a:r>
              <a:rPr sz="1050" spc="20" dirty="0">
                <a:latin typeface="Arial"/>
                <a:cs typeface="Arial"/>
              </a:rPr>
              <a:t>40.722578244228046,</a:t>
            </a:r>
            <a:endParaRPr sz="1050">
              <a:latin typeface="Arial"/>
              <a:cs typeface="Arial"/>
            </a:endParaRPr>
          </a:p>
          <a:p>
            <a:pPr marL="232410">
              <a:lnSpc>
                <a:spcPct val="100000"/>
              </a:lnSpc>
              <a:spcBef>
                <a:spcPts val="15"/>
              </a:spcBef>
            </a:pPr>
            <a:r>
              <a:rPr sz="1050" spc="35" dirty="0">
                <a:latin typeface="Arial"/>
                <a:cs typeface="Arial"/>
              </a:rPr>
              <a:t>-73.82087764933566,</a:t>
            </a:r>
            <a:endParaRPr sz="1050">
              <a:latin typeface="Arial"/>
              <a:cs typeface="Arial"/>
            </a:endParaRPr>
          </a:p>
          <a:p>
            <a:pPr marL="232410">
              <a:lnSpc>
                <a:spcPct val="100000"/>
              </a:lnSpc>
              <a:spcBef>
                <a:spcPts val="15"/>
              </a:spcBef>
            </a:pPr>
            <a:r>
              <a:rPr sz="1050" spc="50" dirty="0">
                <a:latin typeface="Arial"/>
                <a:cs typeface="Arial"/>
              </a:rPr>
              <a:t>40.722578244228046]}},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'nyu_2451_34572.159',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[-73.78271337003264,</a:t>
            </a:r>
            <a:r>
              <a:rPr sz="1050" spc="90" dirty="0">
                <a:latin typeface="Arial"/>
                <a:cs typeface="Arial"/>
              </a:rPr>
              <a:t> </a:t>
            </a:r>
            <a:r>
              <a:rPr sz="1050" spc="50" dirty="0">
                <a:latin typeface="Arial"/>
                <a:cs typeface="Arial"/>
              </a:rPr>
              <a:t>40.7343944653313]},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95" dirty="0">
                <a:latin typeface="Arial"/>
                <a:cs typeface="Arial"/>
              </a:rPr>
              <a:t>'Fresh </a:t>
            </a:r>
            <a:r>
              <a:rPr sz="1050" spc="20" dirty="0">
                <a:latin typeface="Arial"/>
                <a:cs typeface="Arial"/>
              </a:rPr>
              <a:t>Meadows',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55" dirty="0">
                <a:latin typeface="Arial"/>
                <a:cs typeface="Arial"/>
              </a:rPr>
              <a:t>'Fresh',</a:t>
            </a:r>
            <a:endParaRPr sz="1050">
              <a:latin typeface="Arial"/>
              <a:cs typeface="Arial"/>
            </a:endParaRPr>
          </a:p>
          <a:p>
            <a:pPr marL="158750" marR="2497455">
              <a:lnSpc>
                <a:spcPct val="101200"/>
              </a:lnSpc>
            </a:pPr>
            <a:r>
              <a:rPr sz="1050" spc="140" dirty="0">
                <a:latin typeface="Arial"/>
                <a:cs typeface="Arial"/>
              </a:rPr>
              <a:t>'annoline2': </a:t>
            </a:r>
            <a:r>
              <a:rPr sz="1050" spc="55" dirty="0">
                <a:latin typeface="Arial"/>
                <a:cs typeface="Arial"/>
              </a:rPr>
              <a:t>'Meadows',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[-73.78271337003264,</a:t>
            </a:r>
            <a:endParaRPr sz="1050">
              <a:latin typeface="Arial"/>
              <a:cs typeface="Arial"/>
            </a:endParaRPr>
          </a:p>
          <a:p>
            <a:pPr marL="232410">
              <a:lnSpc>
                <a:spcPct val="100000"/>
              </a:lnSpc>
              <a:spcBef>
                <a:spcPts val="15"/>
              </a:spcBef>
            </a:pPr>
            <a:r>
              <a:rPr sz="1050" spc="25" dirty="0">
                <a:latin typeface="Arial"/>
                <a:cs typeface="Arial"/>
              </a:rPr>
              <a:t>40.7343944653313,</a:t>
            </a:r>
            <a:endParaRPr sz="1050">
              <a:latin typeface="Arial"/>
              <a:cs typeface="Arial"/>
            </a:endParaRPr>
          </a:p>
          <a:p>
            <a:pPr marL="232410">
              <a:lnSpc>
                <a:spcPct val="100000"/>
              </a:lnSpc>
              <a:spcBef>
                <a:spcPts val="15"/>
              </a:spcBef>
            </a:pPr>
            <a:r>
              <a:rPr sz="1050" spc="35" dirty="0">
                <a:latin typeface="Arial"/>
                <a:cs typeface="Arial"/>
              </a:rPr>
              <a:t>-73.78271337003264,</a:t>
            </a:r>
            <a:endParaRPr sz="1050">
              <a:latin typeface="Arial"/>
              <a:cs typeface="Arial"/>
            </a:endParaRPr>
          </a:p>
          <a:p>
            <a:pPr marL="232410">
              <a:lnSpc>
                <a:spcPct val="100000"/>
              </a:lnSpc>
              <a:spcBef>
                <a:spcPts val="15"/>
              </a:spcBef>
            </a:pPr>
            <a:r>
              <a:rPr sz="1050" spc="60" dirty="0">
                <a:latin typeface="Arial"/>
                <a:cs typeface="Arial"/>
              </a:rPr>
              <a:t>40.7343944653313]}},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[-73.81174822458634,</a:t>
            </a:r>
            <a:r>
              <a:rPr sz="1050" spc="25" dirty="0">
                <a:latin typeface="Arial"/>
                <a:cs typeface="Arial"/>
              </a:rPr>
              <a:t> </a:t>
            </a:r>
            <a:r>
              <a:rPr sz="1050" spc="45" dirty="0">
                <a:latin typeface="Arial"/>
                <a:cs typeface="Arial"/>
              </a:rPr>
              <a:t>40.71093547252271]},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25" dirty="0">
                <a:latin typeface="Arial"/>
                <a:cs typeface="Arial"/>
              </a:rPr>
              <a:t>'Briarwood',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25" dirty="0">
                <a:latin typeface="Arial"/>
                <a:cs typeface="Arial"/>
              </a:rPr>
              <a:t>'Briarwood',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[-73.81174822458634,</a:t>
            </a:r>
            <a:endParaRPr sz="1050">
              <a:latin typeface="Arial"/>
              <a:cs typeface="Arial"/>
            </a:endParaRPr>
          </a:p>
          <a:p>
            <a:pPr marL="232410">
              <a:lnSpc>
                <a:spcPct val="100000"/>
              </a:lnSpc>
              <a:spcBef>
                <a:spcPts val="15"/>
              </a:spcBef>
            </a:pPr>
            <a:r>
              <a:rPr sz="1050" spc="25" dirty="0">
                <a:latin typeface="Arial"/>
                <a:cs typeface="Arial"/>
              </a:rPr>
              <a:t>40.71093547252271,</a:t>
            </a:r>
            <a:endParaRPr sz="1050">
              <a:latin typeface="Arial"/>
              <a:cs typeface="Arial"/>
            </a:endParaRPr>
          </a:p>
          <a:p>
            <a:pPr marL="232410">
              <a:lnSpc>
                <a:spcPct val="100000"/>
              </a:lnSpc>
              <a:spcBef>
                <a:spcPts val="15"/>
              </a:spcBef>
            </a:pPr>
            <a:r>
              <a:rPr sz="1050" spc="35" dirty="0">
                <a:latin typeface="Arial"/>
                <a:cs typeface="Arial"/>
              </a:rPr>
              <a:t>-73.81174822458634,</a:t>
            </a:r>
            <a:endParaRPr sz="1050">
              <a:latin typeface="Arial"/>
              <a:cs typeface="Arial"/>
            </a:endParaRPr>
          </a:p>
          <a:p>
            <a:pPr marL="232410">
              <a:lnSpc>
                <a:spcPct val="100000"/>
              </a:lnSpc>
              <a:spcBef>
                <a:spcPts val="15"/>
              </a:spcBef>
            </a:pPr>
            <a:r>
              <a:rPr sz="1050" spc="55" dirty="0">
                <a:latin typeface="Arial"/>
                <a:cs typeface="Arial"/>
              </a:rPr>
              <a:t>40.71093547252271]}},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'nyu_2451_34572.161',</a:t>
            </a:r>
            <a:endParaRPr sz="105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696"/>
            <a:ext cx="1492250" cy="158750"/>
          </a:xfrm>
          <a:prstGeom prst="rect">
            <a:avLst/>
          </a:prstGeom>
        </p:spPr>
        <p:txBody>
          <a:bodyPr vert="horz" wrap="square" lIns="0" tIns="0" rIns="0" bIns="0" rtlCol="0">
            <a:spAutoFit/>
          </a:bodyPr>
          <a:lstStyle/>
          <a:p>
            <a:pPr marL="12700">
              <a:lnSpc>
                <a:spcPts val="1090"/>
              </a:lnSpc>
            </a:pPr>
            <a:r>
              <a:rPr sz="1050" spc="120" dirty="0">
                <a:latin typeface="Arial"/>
                <a:cs typeface="Arial"/>
              </a:rPr>
              <a:t>'borough':</a:t>
            </a:r>
            <a:r>
              <a:rPr sz="1050" spc="229" dirty="0">
                <a:latin typeface="Arial"/>
                <a:cs typeface="Arial"/>
              </a:rPr>
              <a:t> </a:t>
            </a:r>
            <a:r>
              <a:rPr sz="1050" spc="90" dirty="0">
                <a:latin typeface="Arial"/>
                <a:cs typeface="Arial"/>
              </a:rPr>
              <a:t>'Queens',</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a:lnSpc>
                <a:spcPct val="100000"/>
              </a:lnSpc>
              <a:spcBef>
                <a:spcPts val="470"/>
              </a:spcBef>
            </a:pPr>
            <a:r>
              <a:rPr sz="1050" spc="140" dirty="0">
                <a:latin typeface="Arial"/>
                <a:cs typeface="Arial"/>
              </a:rPr>
              <a:t>'coordinates': </a:t>
            </a:r>
            <a:r>
              <a:rPr sz="1050" spc="45" dirty="0">
                <a:latin typeface="Arial"/>
                <a:cs typeface="Arial"/>
              </a:rPr>
              <a:t>[-73.79690165888289,</a:t>
            </a:r>
            <a:r>
              <a:rPr sz="1050" spc="25" dirty="0">
                <a:latin typeface="Arial"/>
                <a:cs typeface="Arial"/>
              </a:rPr>
              <a:t> </a:t>
            </a:r>
            <a:r>
              <a:rPr sz="1050" spc="45" dirty="0">
                <a:latin typeface="Arial"/>
                <a:cs typeface="Arial"/>
              </a:rPr>
              <a:t>40.70465736068717]},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'Jamaica </a:t>
            </a:r>
            <a:r>
              <a:rPr sz="1050" spc="120" dirty="0">
                <a:latin typeface="Arial"/>
                <a:cs typeface="Arial"/>
              </a:rPr>
              <a:t>Center',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14" dirty="0">
                <a:latin typeface="Arial"/>
                <a:cs typeface="Arial"/>
              </a:rPr>
              <a:t>'Jamaica',  </a:t>
            </a:r>
            <a:r>
              <a:rPr sz="1050" spc="140" dirty="0">
                <a:latin typeface="Arial"/>
                <a:cs typeface="Arial"/>
              </a:rPr>
              <a:t>'annoline2': </a:t>
            </a:r>
            <a:r>
              <a:rPr sz="1050" spc="150" dirty="0">
                <a:latin typeface="Arial"/>
                <a:cs typeface="Arial"/>
              </a:rPr>
              <a:t>'Center',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[-73.79690165888289,</a:t>
            </a:r>
            <a:endParaRPr sz="1050">
              <a:latin typeface="Arial"/>
              <a:cs typeface="Arial"/>
            </a:endParaRPr>
          </a:p>
          <a:p>
            <a:pPr marL="232410">
              <a:lnSpc>
                <a:spcPct val="100000"/>
              </a:lnSpc>
              <a:spcBef>
                <a:spcPts val="15"/>
              </a:spcBef>
            </a:pPr>
            <a:r>
              <a:rPr sz="1050" spc="25" dirty="0">
                <a:latin typeface="Arial"/>
                <a:cs typeface="Arial"/>
              </a:rPr>
              <a:t>40.70465736068717,</a:t>
            </a:r>
            <a:endParaRPr sz="1050">
              <a:latin typeface="Arial"/>
              <a:cs typeface="Arial"/>
            </a:endParaRPr>
          </a:p>
          <a:p>
            <a:pPr marL="232410">
              <a:lnSpc>
                <a:spcPct val="100000"/>
              </a:lnSpc>
              <a:spcBef>
                <a:spcPts val="15"/>
              </a:spcBef>
            </a:pPr>
            <a:r>
              <a:rPr sz="1050" spc="35" dirty="0">
                <a:latin typeface="Arial"/>
                <a:cs typeface="Arial"/>
              </a:rPr>
              <a:t>-73.79690165888289,</a:t>
            </a:r>
            <a:endParaRPr sz="1050">
              <a:latin typeface="Arial"/>
              <a:cs typeface="Arial"/>
            </a:endParaRPr>
          </a:p>
          <a:p>
            <a:pPr marL="232410">
              <a:lnSpc>
                <a:spcPct val="100000"/>
              </a:lnSpc>
              <a:spcBef>
                <a:spcPts val="15"/>
              </a:spcBef>
            </a:pPr>
            <a:r>
              <a:rPr sz="1050" spc="55" dirty="0">
                <a:latin typeface="Arial"/>
                <a:cs typeface="Arial"/>
              </a:rPr>
              <a:t>40.70465736068717]}},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[-73.75494976234332,</a:t>
            </a:r>
            <a:r>
              <a:rPr sz="1050" spc="25" dirty="0">
                <a:latin typeface="Arial"/>
                <a:cs typeface="Arial"/>
              </a:rPr>
              <a:t> </a:t>
            </a:r>
            <a:r>
              <a:rPr sz="1050" spc="45" dirty="0">
                <a:latin typeface="Arial"/>
                <a:cs typeface="Arial"/>
              </a:rPr>
              <a:t>40.74561857141855]},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'Oakland </a:t>
            </a:r>
            <a:r>
              <a:rPr sz="1050" spc="75" dirty="0">
                <a:latin typeface="Arial"/>
                <a:cs typeface="Arial"/>
              </a:rPr>
              <a:t>Gardens',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gn="just">
              <a:lnSpc>
                <a:spcPct val="101200"/>
              </a:lnSpc>
            </a:pPr>
            <a:r>
              <a:rPr sz="1050" spc="140" dirty="0">
                <a:latin typeface="Arial"/>
                <a:cs typeface="Arial"/>
              </a:rPr>
              <a:t>'annoline1': </a:t>
            </a:r>
            <a:r>
              <a:rPr sz="1050" spc="114" dirty="0">
                <a:latin typeface="Arial"/>
                <a:cs typeface="Arial"/>
              </a:rPr>
              <a:t>'Oakland',  </a:t>
            </a:r>
            <a:r>
              <a:rPr sz="1050" spc="140" dirty="0">
                <a:latin typeface="Arial"/>
                <a:cs typeface="Arial"/>
              </a:rPr>
              <a:t>'annoline2': </a:t>
            </a:r>
            <a:r>
              <a:rPr sz="1050" spc="105" dirty="0">
                <a:latin typeface="Arial"/>
                <a:cs typeface="Arial"/>
              </a:rPr>
              <a:t>'Gardens',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[-73.75494976234332,</a:t>
            </a:r>
            <a:endParaRPr sz="1050">
              <a:latin typeface="Arial"/>
              <a:cs typeface="Arial"/>
            </a:endParaRPr>
          </a:p>
          <a:p>
            <a:pPr marL="232410">
              <a:lnSpc>
                <a:spcPct val="100000"/>
              </a:lnSpc>
              <a:spcBef>
                <a:spcPts val="15"/>
              </a:spcBef>
            </a:pPr>
            <a:r>
              <a:rPr sz="1050" spc="25" dirty="0">
                <a:latin typeface="Arial"/>
                <a:cs typeface="Arial"/>
              </a:rPr>
              <a:t>40.74561857141855,</a:t>
            </a:r>
            <a:endParaRPr sz="1050">
              <a:latin typeface="Arial"/>
              <a:cs typeface="Arial"/>
            </a:endParaRPr>
          </a:p>
          <a:p>
            <a:pPr marL="232410">
              <a:lnSpc>
                <a:spcPct val="100000"/>
              </a:lnSpc>
              <a:spcBef>
                <a:spcPts val="15"/>
              </a:spcBef>
            </a:pPr>
            <a:r>
              <a:rPr sz="1050" spc="35" dirty="0">
                <a:latin typeface="Arial"/>
                <a:cs typeface="Arial"/>
              </a:rPr>
              <a:t>-73.75494976234332,</a:t>
            </a:r>
            <a:endParaRPr sz="1050">
              <a:latin typeface="Arial"/>
              <a:cs typeface="Arial"/>
            </a:endParaRPr>
          </a:p>
          <a:p>
            <a:pPr marL="232410">
              <a:lnSpc>
                <a:spcPct val="100000"/>
              </a:lnSpc>
              <a:spcBef>
                <a:spcPts val="15"/>
              </a:spcBef>
            </a:pPr>
            <a:r>
              <a:rPr sz="1050" spc="55" dirty="0">
                <a:latin typeface="Arial"/>
                <a:cs typeface="Arial"/>
              </a:rPr>
              <a:t>40.74561857141855]}},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[-73.73871484578424,</a:t>
            </a:r>
            <a:r>
              <a:rPr sz="1050" spc="90" dirty="0">
                <a:latin typeface="Arial"/>
                <a:cs typeface="Arial"/>
              </a:rPr>
              <a:t> </a:t>
            </a:r>
            <a:r>
              <a:rPr sz="1050" spc="45" dirty="0">
                <a:latin typeface="Arial"/>
                <a:cs typeface="Arial"/>
              </a:rPr>
              <a:t>40.718893092167356]},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20" dirty="0">
                <a:latin typeface="Arial"/>
                <a:cs typeface="Arial"/>
              </a:rPr>
              <a:t>'Queens </a:t>
            </a:r>
            <a:r>
              <a:rPr sz="1050" spc="170" dirty="0">
                <a:latin typeface="Arial"/>
                <a:cs typeface="Arial"/>
              </a:rPr>
              <a:t>Village',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90" dirty="0">
                <a:latin typeface="Arial"/>
                <a:cs typeface="Arial"/>
              </a:rPr>
              <a:t>'Queens',  </a:t>
            </a:r>
            <a:r>
              <a:rPr sz="1050" spc="140" dirty="0">
                <a:latin typeface="Arial"/>
                <a:cs typeface="Arial"/>
              </a:rPr>
              <a:t>'annoline2': </a:t>
            </a:r>
            <a:r>
              <a:rPr sz="1050" spc="190" dirty="0">
                <a:latin typeface="Arial"/>
                <a:cs typeface="Arial"/>
              </a:rPr>
              <a:t>'Village',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[-73.73871484578424,</a:t>
            </a:r>
            <a:endParaRPr sz="1050">
              <a:latin typeface="Arial"/>
              <a:cs typeface="Arial"/>
            </a:endParaRPr>
          </a:p>
          <a:p>
            <a:pPr marL="232410">
              <a:lnSpc>
                <a:spcPct val="100000"/>
              </a:lnSpc>
              <a:spcBef>
                <a:spcPts val="15"/>
              </a:spcBef>
            </a:pPr>
            <a:r>
              <a:rPr sz="1050" spc="20" dirty="0">
                <a:latin typeface="Arial"/>
                <a:cs typeface="Arial"/>
              </a:rPr>
              <a:t>40.718893092167356,</a:t>
            </a:r>
            <a:endParaRPr sz="1050">
              <a:latin typeface="Arial"/>
              <a:cs typeface="Arial"/>
            </a:endParaRPr>
          </a:p>
          <a:p>
            <a:pPr marL="232410">
              <a:lnSpc>
                <a:spcPct val="100000"/>
              </a:lnSpc>
              <a:spcBef>
                <a:spcPts val="15"/>
              </a:spcBef>
            </a:pPr>
            <a:r>
              <a:rPr sz="1050" spc="35" dirty="0">
                <a:latin typeface="Arial"/>
                <a:cs typeface="Arial"/>
              </a:rPr>
              <a:t>-73.73871484578424,</a:t>
            </a:r>
            <a:endParaRPr sz="1050">
              <a:latin typeface="Arial"/>
              <a:cs typeface="Arial"/>
            </a:endParaRPr>
          </a:p>
          <a:p>
            <a:pPr marL="232410">
              <a:lnSpc>
                <a:spcPct val="100000"/>
              </a:lnSpc>
              <a:spcBef>
                <a:spcPts val="15"/>
              </a:spcBef>
            </a:pPr>
            <a:r>
              <a:rPr sz="1050" spc="50" dirty="0">
                <a:latin typeface="Arial"/>
                <a:cs typeface="Arial"/>
              </a:rPr>
              <a:t>40.718893092167356]}},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[-73.75925009335594,</a:t>
            </a:r>
            <a:r>
              <a:rPr sz="1050" spc="25" dirty="0">
                <a:latin typeface="Arial"/>
                <a:cs typeface="Arial"/>
              </a:rPr>
              <a:t> </a:t>
            </a:r>
            <a:r>
              <a:rPr sz="1050" spc="45" dirty="0">
                <a:latin typeface="Arial"/>
                <a:cs typeface="Arial"/>
              </a:rPr>
              <a:t>40.71124344191904]},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910714" indent="-73660">
              <a:lnSpc>
                <a:spcPct val="101200"/>
              </a:lnSpc>
            </a:pPr>
            <a:r>
              <a:rPr sz="1050" spc="160" dirty="0">
                <a:latin typeface="Arial"/>
                <a:cs typeface="Arial"/>
              </a:rPr>
              <a:t>'properties': </a:t>
            </a:r>
            <a:r>
              <a:rPr sz="1050" spc="114" dirty="0">
                <a:latin typeface="Arial"/>
                <a:cs typeface="Arial"/>
              </a:rPr>
              <a:t>{'name': </a:t>
            </a:r>
            <a:r>
              <a:rPr sz="1050" spc="215" dirty="0">
                <a:latin typeface="Arial"/>
                <a:cs typeface="Arial"/>
              </a:rPr>
              <a:t>'Hollis',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571115">
              <a:lnSpc>
                <a:spcPct val="101200"/>
              </a:lnSpc>
            </a:pPr>
            <a:r>
              <a:rPr sz="1050" spc="140" dirty="0">
                <a:latin typeface="Arial"/>
                <a:cs typeface="Arial"/>
              </a:rPr>
              <a:t>'annoline1': </a:t>
            </a:r>
            <a:r>
              <a:rPr sz="1050" spc="215" dirty="0">
                <a:latin typeface="Arial"/>
                <a:cs typeface="Arial"/>
              </a:rPr>
              <a:t>'Hollis',  </a:t>
            </a:r>
            <a:r>
              <a:rPr sz="1050" spc="140" dirty="0">
                <a:latin typeface="Arial"/>
                <a:cs typeface="Arial"/>
              </a:rPr>
              <a:t>'annoline2':</a:t>
            </a:r>
            <a:r>
              <a:rPr sz="1050" spc="26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677321" y="9447172"/>
            <a:ext cx="1785620" cy="158750"/>
          </a:xfrm>
          <a:prstGeom prst="rect">
            <a:avLst/>
          </a:prstGeom>
        </p:spPr>
        <p:txBody>
          <a:bodyPr vert="horz" wrap="square" lIns="0" tIns="0" rIns="0" bIns="0" rtlCol="0">
            <a:spAutoFit/>
          </a:bodyPr>
          <a:lstStyle/>
          <a:p>
            <a:pPr marL="12700">
              <a:lnSpc>
                <a:spcPts val="1090"/>
              </a:lnSpc>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879"/>
            <a:ext cx="4351655" cy="9316085"/>
          </a:xfrm>
          <a:prstGeom prst="rect">
            <a:avLst/>
          </a:prstGeom>
        </p:spPr>
        <p:txBody>
          <a:bodyPr vert="horz" wrap="square" lIns="0" tIns="56515" rIns="0" bIns="0" rtlCol="0">
            <a:spAutoFit/>
          </a:bodyPr>
          <a:lstStyle/>
          <a:p>
            <a:pPr marL="1862455">
              <a:lnSpc>
                <a:spcPct val="100000"/>
              </a:lnSpc>
              <a:spcBef>
                <a:spcPts val="44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a:lnSpc>
                <a:spcPct val="100000"/>
              </a:lnSpc>
              <a:spcBef>
                <a:spcPts val="459"/>
              </a:spcBef>
            </a:pPr>
            <a:r>
              <a:rPr sz="1050" spc="150" dirty="0">
                <a:latin typeface="Arial"/>
                <a:cs typeface="Arial"/>
              </a:rPr>
              <a:t>'bbox':</a:t>
            </a:r>
            <a:r>
              <a:rPr sz="1050" spc="280" dirty="0">
                <a:latin typeface="Arial"/>
                <a:cs typeface="Arial"/>
              </a:rPr>
              <a:t> </a:t>
            </a:r>
            <a:r>
              <a:rPr sz="1050" spc="45" dirty="0">
                <a:latin typeface="Arial"/>
                <a:cs typeface="Arial"/>
              </a:rPr>
              <a:t>[-73.75925009335594,</a:t>
            </a:r>
            <a:endParaRPr sz="1050">
              <a:latin typeface="Arial"/>
              <a:cs typeface="Arial"/>
            </a:endParaRPr>
          </a:p>
          <a:p>
            <a:pPr marL="232410">
              <a:lnSpc>
                <a:spcPct val="100000"/>
              </a:lnSpc>
              <a:spcBef>
                <a:spcPts val="15"/>
              </a:spcBef>
            </a:pPr>
            <a:r>
              <a:rPr sz="1050" spc="25" dirty="0">
                <a:latin typeface="Arial"/>
                <a:cs typeface="Arial"/>
              </a:rPr>
              <a:t>40.71124344191904,</a:t>
            </a:r>
            <a:endParaRPr sz="1050">
              <a:latin typeface="Arial"/>
              <a:cs typeface="Arial"/>
            </a:endParaRPr>
          </a:p>
          <a:p>
            <a:pPr marL="232410">
              <a:lnSpc>
                <a:spcPct val="100000"/>
              </a:lnSpc>
              <a:spcBef>
                <a:spcPts val="15"/>
              </a:spcBef>
            </a:pPr>
            <a:r>
              <a:rPr sz="1050" spc="35" dirty="0">
                <a:latin typeface="Arial"/>
                <a:cs typeface="Arial"/>
              </a:rPr>
              <a:t>-73.75925009335594,</a:t>
            </a:r>
            <a:endParaRPr sz="1050">
              <a:latin typeface="Arial"/>
              <a:cs typeface="Arial"/>
            </a:endParaRPr>
          </a:p>
          <a:p>
            <a:pPr marL="232410">
              <a:lnSpc>
                <a:spcPct val="100000"/>
              </a:lnSpc>
              <a:spcBef>
                <a:spcPts val="15"/>
              </a:spcBef>
            </a:pPr>
            <a:r>
              <a:rPr sz="1050" spc="55" dirty="0">
                <a:latin typeface="Arial"/>
                <a:cs typeface="Arial"/>
              </a:rPr>
              <a:t>40.71124344191904]}},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[-73.7904261313554,</a:t>
            </a:r>
            <a:r>
              <a:rPr sz="1050" spc="55" dirty="0">
                <a:latin typeface="Arial"/>
                <a:cs typeface="Arial"/>
              </a:rPr>
              <a:t> </a:t>
            </a:r>
            <a:r>
              <a:rPr sz="1050" spc="45" dirty="0">
                <a:latin typeface="Arial"/>
                <a:cs typeface="Arial"/>
              </a:rPr>
              <a:t>40.696911253789885]},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'South Jamaica',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057400">
              <a:lnSpc>
                <a:spcPct val="101200"/>
              </a:lnSpc>
            </a:pPr>
            <a:r>
              <a:rPr sz="1050" spc="140" dirty="0">
                <a:latin typeface="Arial"/>
                <a:cs typeface="Arial"/>
              </a:rPr>
              <a:t>'annoline1': </a:t>
            </a:r>
            <a:r>
              <a:rPr sz="1050" spc="85" dirty="0">
                <a:latin typeface="Arial"/>
                <a:cs typeface="Arial"/>
              </a:rPr>
              <a:t>'South Jamaica',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[-73.7904261313554,</a:t>
            </a:r>
            <a:endParaRPr sz="1050">
              <a:latin typeface="Arial"/>
              <a:cs typeface="Arial"/>
            </a:endParaRPr>
          </a:p>
          <a:p>
            <a:pPr marL="232410">
              <a:lnSpc>
                <a:spcPct val="100000"/>
              </a:lnSpc>
              <a:spcBef>
                <a:spcPts val="15"/>
              </a:spcBef>
            </a:pPr>
            <a:r>
              <a:rPr sz="1050" spc="20" dirty="0">
                <a:latin typeface="Arial"/>
                <a:cs typeface="Arial"/>
              </a:rPr>
              <a:t>40.696911253789885,</a:t>
            </a:r>
            <a:endParaRPr sz="1050">
              <a:latin typeface="Arial"/>
              <a:cs typeface="Arial"/>
            </a:endParaRPr>
          </a:p>
          <a:p>
            <a:pPr marL="232410">
              <a:lnSpc>
                <a:spcPct val="100000"/>
              </a:lnSpc>
              <a:spcBef>
                <a:spcPts val="15"/>
              </a:spcBef>
            </a:pPr>
            <a:r>
              <a:rPr sz="1050" spc="35" dirty="0">
                <a:latin typeface="Arial"/>
                <a:cs typeface="Arial"/>
              </a:rPr>
              <a:t>-73.7904261313554,</a:t>
            </a:r>
            <a:endParaRPr sz="1050">
              <a:latin typeface="Arial"/>
              <a:cs typeface="Arial"/>
            </a:endParaRPr>
          </a:p>
          <a:p>
            <a:pPr marL="232410">
              <a:lnSpc>
                <a:spcPct val="100000"/>
              </a:lnSpc>
              <a:spcBef>
                <a:spcPts val="15"/>
              </a:spcBef>
            </a:pPr>
            <a:r>
              <a:rPr sz="1050" spc="50" dirty="0">
                <a:latin typeface="Arial"/>
                <a:cs typeface="Arial"/>
              </a:rPr>
              <a:t>40.696911253789885]}},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[-73.75867603727717,</a:t>
            </a:r>
            <a:r>
              <a:rPr sz="1050" spc="25" dirty="0">
                <a:latin typeface="Arial"/>
                <a:cs typeface="Arial"/>
              </a:rPr>
              <a:t> </a:t>
            </a:r>
            <a:r>
              <a:rPr sz="1050" spc="45" dirty="0">
                <a:latin typeface="Arial"/>
                <a:cs typeface="Arial"/>
              </a:rPr>
              <a:t>40.69444538522359]},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204" dirty="0">
                <a:latin typeface="Arial"/>
                <a:cs typeface="Arial"/>
              </a:rPr>
              <a:t>'St. </a:t>
            </a:r>
            <a:r>
              <a:rPr sz="1050" spc="110" dirty="0">
                <a:latin typeface="Arial"/>
                <a:cs typeface="Arial"/>
              </a:rPr>
              <a:t>Albans',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204" dirty="0">
                <a:latin typeface="Arial"/>
                <a:cs typeface="Arial"/>
              </a:rPr>
              <a:t>'St. </a:t>
            </a:r>
            <a:r>
              <a:rPr sz="1050" spc="110" dirty="0">
                <a:latin typeface="Arial"/>
                <a:cs typeface="Arial"/>
              </a:rPr>
              <a:t>Albans',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[-73.75867603727717,</a:t>
            </a:r>
            <a:endParaRPr sz="1050">
              <a:latin typeface="Arial"/>
              <a:cs typeface="Arial"/>
            </a:endParaRPr>
          </a:p>
          <a:p>
            <a:pPr marL="232410">
              <a:lnSpc>
                <a:spcPct val="100000"/>
              </a:lnSpc>
              <a:spcBef>
                <a:spcPts val="15"/>
              </a:spcBef>
            </a:pPr>
            <a:r>
              <a:rPr sz="1050" spc="25" dirty="0">
                <a:latin typeface="Arial"/>
                <a:cs typeface="Arial"/>
              </a:rPr>
              <a:t>40.69444538522359,</a:t>
            </a:r>
            <a:endParaRPr sz="1050">
              <a:latin typeface="Arial"/>
              <a:cs typeface="Arial"/>
            </a:endParaRPr>
          </a:p>
          <a:p>
            <a:pPr marL="232410">
              <a:lnSpc>
                <a:spcPct val="100000"/>
              </a:lnSpc>
              <a:spcBef>
                <a:spcPts val="15"/>
              </a:spcBef>
            </a:pPr>
            <a:r>
              <a:rPr sz="1050" spc="35" dirty="0">
                <a:latin typeface="Arial"/>
                <a:cs typeface="Arial"/>
              </a:rPr>
              <a:t>-73.75867603727717,</a:t>
            </a:r>
            <a:endParaRPr sz="1050">
              <a:latin typeface="Arial"/>
              <a:cs typeface="Arial"/>
            </a:endParaRPr>
          </a:p>
          <a:p>
            <a:pPr marL="232410">
              <a:lnSpc>
                <a:spcPct val="100000"/>
              </a:lnSpc>
              <a:spcBef>
                <a:spcPts val="15"/>
              </a:spcBef>
            </a:pPr>
            <a:r>
              <a:rPr sz="1050" spc="55" dirty="0">
                <a:latin typeface="Arial"/>
                <a:cs typeface="Arial"/>
              </a:rPr>
              <a:t>40.69444538522359]}},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[-73.77258787620906,</a:t>
            </a:r>
            <a:r>
              <a:rPr sz="1050" spc="25" dirty="0">
                <a:latin typeface="Arial"/>
                <a:cs typeface="Arial"/>
              </a:rPr>
              <a:t> </a:t>
            </a:r>
            <a:r>
              <a:rPr sz="1050" spc="45" dirty="0">
                <a:latin typeface="Arial"/>
                <a:cs typeface="Arial"/>
              </a:rPr>
              <a:t>40.67521139591733]},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'Rochdale',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10" dirty="0">
                <a:latin typeface="Arial"/>
                <a:cs typeface="Arial"/>
              </a:rPr>
              <a:t>'Rochdale',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[-73.77258787620906,</a:t>
            </a:r>
            <a:endParaRPr sz="1050">
              <a:latin typeface="Arial"/>
              <a:cs typeface="Arial"/>
            </a:endParaRPr>
          </a:p>
          <a:p>
            <a:pPr marL="232410">
              <a:lnSpc>
                <a:spcPct val="100000"/>
              </a:lnSpc>
              <a:spcBef>
                <a:spcPts val="15"/>
              </a:spcBef>
            </a:pPr>
            <a:r>
              <a:rPr sz="1050" spc="25" dirty="0">
                <a:latin typeface="Arial"/>
                <a:cs typeface="Arial"/>
              </a:rPr>
              <a:t>40.67521139591733,</a:t>
            </a:r>
            <a:endParaRPr sz="1050">
              <a:latin typeface="Arial"/>
              <a:cs typeface="Arial"/>
            </a:endParaRPr>
          </a:p>
          <a:p>
            <a:pPr marL="232410">
              <a:lnSpc>
                <a:spcPct val="100000"/>
              </a:lnSpc>
              <a:spcBef>
                <a:spcPts val="15"/>
              </a:spcBef>
            </a:pPr>
            <a:r>
              <a:rPr sz="1050" spc="35" dirty="0">
                <a:latin typeface="Arial"/>
                <a:cs typeface="Arial"/>
              </a:rPr>
              <a:t>-73.77258787620906,</a:t>
            </a:r>
            <a:endParaRPr sz="1050">
              <a:latin typeface="Arial"/>
              <a:cs typeface="Arial"/>
            </a:endParaRPr>
          </a:p>
          <a:p>
            <a:pPr marL="232410">
              <a:lnSpc>
                <a:spcPct val="100000"/>
              </a:lnSpc>
              <a:spcBef>
                <a:spcPts val="15"/>
              </a:spcBef>
            </a:pPr>
            <a:r>
              <a:rPr sz="1050" spc="55" dirty="0">
                <a:latin typeface="Arial"/>
                <a:cs typeface="Arial"/>
              </a:rPr>
              <a:t>40.67521139591733]}},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[-73.76042092682287,</a:t>
            </a:r>
            <a:r>
              <a:rPr sz="1050" spc="90" dirty="0">
                <a:latin typeface="Arial"/>
                <a:cs typeface="Arial"/>
              </a:rPr>
              <a:t> </a:t>
            </a:r>
            <a:r>
              <a:rPr sz="1050" spc="45" dirty="0">
                <a:latin typeface="Arial"/>
                <a:cs typeface="Arial"/>
              </a:rPr>
              <a:t>40.666230490368584]},</a:t>
            </a:r>
            <a:endParaRPr sz="105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823954" y="9448696"/>
            <a:ext cx="1418590" cy="158750"/>
          </a:xfrm>
          <a:prstGeom prst="rect">
            <a:avLst/>
          </a:prstGeom>
        </p:spPr>
        <p:txBody>
          <a:bodyPr vert="horz" wrap="square" lIns="0" tIns="0" rIns="0" bIns="0" rtlCol="0">
            <a:spAutoFit/>
          </a:bodyPr>
          <a:lstStyle/>
          <a:p>
            <a:pPr marL="12700">
              <a:lnSpc>
                <a:spcPts val="1090"/>
              </a:lnSpc>
            </a:pPr>
            <a:r>
              <a:rPr sz="1050" spc="20" dirty="0">
                <a:latin typeface="Arial"/>
                <a:cs typeface="Arial"/>
              </a:rPr>
              <a:t>40.603134432500894,</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marR="957580" indent="-73660">
              <a:lnSpc>
                <a:spcPct val="101200"/>
              </a:lnSpc>
              <a:spcBef>
                <a:spcPts val="455"/>
              </a:spcBef>
            </a:pPr>
            <a:r>
              <a:rPr sz="1050" spc="160" dirty="0">
                <a:latin typeface="Arial"/>
                <a:cs typeface="Arial"/>
              </a:rPr>
              <a:t>'properties': </a:t>
            </a:r>
            <a:r>
              <a:rPr sz="1050" spc="114" dirty="0">
                <a:latin typeface="Arial"/>
                <a:cs typeface="Arial"/>
              </a:rPr>
              <a:t>{'name': </a:t>
            </a:r>
            <a:r>
              <a:rPr sz="1050" spc="145" dirty="0">
                <a:latin typeface="Arial"/>
                <a:cs typeface="Arial"/>
              </a:rPr>
              <a:t>'Springfield </a:t>
            </a:r>
            <a:r>
              <a:rPr sz="1050" spc="75" dirty="0">
                <a:latin typeface="Arial"/>
                <a:cs typeface="Arial"/>
              </a:rPr>
              <a:t>Gardens',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04085">
              <a:lnSpc>
                <a:spcPct val="101200"/>
              </a:lnSpc>
            </a:pPr>
            <a:r>
              <a:rPr sz="1050" spc="140" dirty="0">
                <a:latin typeface="Arial"/>
                <a:cs typeface="Arial"/>
              </a:rPr>
              <a:t>'annoline1': </a:t>
            </a:r>
            <a:r>
              <a:rPr sz="1050" spc="170" dirty="0">
                <a:latin typeface="Arial"/>
                <a:cs typeface="Arial"/>
              </a:rPr>
              <a:t>'Springfield',  </a:t>
            </a:r>
            <a:r>
              <a:rPr sz="1050" spc="140" dirty="0">
                <a:latin typeface="Arial"/>
                <a:cs typeface="Arial"/>
              </a:rPr>
              <a:t>'annoline2':</a:t>
            </a:r>
            <a:r>
              <a:rPr sz="1050" spc="260" dirty="0">
                <a:latin typeface="Arial"/>
                <a:cs typeface="Arial"/>
              </a:rPr>
              <a:t> </a:t>
            </a:r>
            <a:r>
              <a:rPr sz="1050" spc="105" dirty="0">
                <a:latin typeface="Arial"/>
                <a:cs typeface="Arial"/>
              </a:rPr>
              <a:t>'Gardens',</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[-73.76042092682287,</a:t>
            </a:r>
            <a:endParaRPr sz="1050">
              <a:latin typeface="Arial"/>
              <a:cs typeface="Arial"/>
            </a:endParaRPr>
          </a:p>
          <a:p>
            <a:pPr marL="232410">
              <a:lnSpc>
                <a:spcPct val="100000"/>
              </a:lnSpc>
              <a:spcBef>
                <a:spcPts val="15"/>
              </a:spcBef>
            </a:pPr>
            <a:r>
              <a:rPr sz="1050" spc="20" dirty="0">
                <a:latin typeface="Arial"/>
                <a:cs typeface="Arial"/>
              </a:rPr>
              <a:t>40.666230490368584,</a:t>
            </a:r>
            <a:endParaRPr sz="1050">
              <a:latin typeface="Arial"/>
              <a:cs typeface="Arial"/>
            </a:endParaRPr>
          </a:p>
          <a:p>
            <a:pPr marL="232410">
              <a:lnSpc>
                <a:spcPct val="100000"/>
              </a:lnSpc>
              <a:spcBef>
                <a:spcPts val="15"/>
              </a:spcBef>
            </a:pPr>
            <a:r>
              <a:rPr sz="1050" spc="35" dirty="0">
                <a:latin typeface="Arial"/>
                <a:cs typeface="Arial"/>
              </a:rPr>
              <a:t>-73.76042092682287,</a:t>
            </a:r>
            <a:endParaRPr sz="1050">
              <a:latin typeface="Arial"/>
              <a:cs typeface="Arial"/>
            </a:endParaRPr>
          </a:p>
          <a:p>
            <a:pPr marL="232410">
              <a:lnSpc>
                <a:spcPct val="100000"/>
              </a:lnSpc>
              <a:spcBef>
                <a:spcPts val="15"/>
              </a:spcBef>
            </a:pPr>
            <a:r>
              <a:rPr sz="1050" spc="50" dirty="0">
                <a:latin typeface="Arial"/>
                <a:cs typeface="Arial"/>
              </a:rPr>
              <a:t>40.666230490368584]}},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'nyu_2451_34572.169',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[-73.73526873708026,</a:t>
            </a:r>
            <a:r>
              <a:rPr sz="1050" spc="90" dirty="0">
                <a:latin typeface="Arial"/>
                <a:cs typeface="Arial"/>
              </a:rPr>
              <a:t> </a:t>
            </a:r>
            <a:r>
              <a:rPr sz="1050" spc="45" dirty="0">
                <a:latin typeface="Arial"/>
                <a:cs typeface="Arial"/>
              </a:rPr>
              <a:t>40.692774639160845]},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'Cambria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gn="just">
              <a:lnSpc>
                <a:spcPct val="101200"/>
              </a:lnSpc>
            </a:pPr>
            <a:r>
              <a:rPr sz="1050" spc="140" dirty="0">
                <a:latin typeface="Arial"/>
                <a:cs typeface="Arial"/>
              </a:rPr>
              <a:t>'annoline1': </a:t>
            </a:r>
            <a:r>
              <a:rPr sz="1050" spc="110" dirty="0">
                <a:latin typeface="Arial"/>
                <a:cs typeface="Arial"/>
              </a:rPr>
              <a:t>'Cambria',  </a:t>
            </a: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[-73.73526873708026,</a:t>
            </a:r>
            <a:endParaRPr sz="1050">
              <a:latin typeface="Arial"/>
              <a:cs typeface="Arial"/>
            </a:endParaRPr>
          </a:p>
          <a:p>
            <a:pPr marL="232410">
              <a:lnSpc>
                <a:spcPct val="100000"/>
              </a:lnSpc>
              <a:spcBef>
                <a:spcPts val="15"/>
              </a:spcBef>
            </a:pPr>
            <a:r>
              <a:rPr sz="1050" spc="20" dirty="0">
                <a:latin typeface="Arial"/>
                <a:cs typeface="Arial"/>
              </a:rPr>
              <a:t>40.692774639160845,</a:t>
            </a:r>
            <a:endParaRPr sz="1050">
              <a:latin typeface="Arial"/>
              <a:cs typeface="Arial"/>
            </a:endParaRPr>
          </a:p>
          <a:p>
            <a:pPr marL="232410">
              <a:lnSpc>
                <a:spcPct val="100000"/>
              </a:lnSpc>
              <a:spcBef>
                <a:spcPts val="15"/>
              </a:spcBef>
            </a:pPr>
            <a:r>
              <a:rPr sz="1050" spc="35" dirty="0">
                <a:latin typeface="Arial"/>
                <a:cs typeface="Arial"/>
              </a:rPr>
              <a:t>-73.73526873708026,</a:t>
            </a:r>
            <a:endParaRPr sz="1050">
              <a:latin typeface="Arial"/>
              <a:cs typeface="Arial"/>
            </a:endParaRPr>
          </a:p>
          <a:p>
            <a:pPr marL="232410">
              <a:lnSpc>
                <a:spcPct val="100000"/>
              </a:lnSpc>
              <a:spcBef>
                <a:spcPts val="15"/>
              </a:spcBef>
            </a:pPr>
            <a:r>
              <a:rPr sz="1050" spc="50" dirty="0">
                <a:latin typeface="Arial"/>
                <a:cs typeface="Arial"/>
              </a:rPr>
              <a:t>40.692774639160845]}},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[-73.73526079428278,</a:t>
            </a:r>
            <a:r>
              <a:rPr sz="1050" spc="90" dirty="0">
                <a:latin typeface="Arial"/>
                <a:cs typeface="Arial"/>
              </a:rPr>
              <a:t> </a:t>
            </a:r>
            <a:r>
              <a:rPr sz="1050" spc="45" dirty="0">
                <a:latin typeface="Arial"/>
                <a:cs typeface="Arial"/>
              </a:rPr>
              <a:t>40.659816433428084]},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'Rosedale',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10" dirty="0">
                <a:latin typeface="Arial"/>
                <a:cs typeface="Arial"/>
              </a:rPr>
              <a:t>'Rosedale',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[-73.73526079428278,</a:t>
            </a:r>
            <a:endParaRPr sz="1050">
              <a:latin typeface="Arial"/>
              <a:cs typeface="Arial"/>
            </a:endParaRPr>
          </a:p>
          <a:p>
            <a:pPr marL="232410">
              <a:lnSpc>
                <a:spcPct val="100000"/>
              </a:lnSpc>
              <a:spcBef>
                <a:spcPts val="15"/>
              </a:spcBef>
            </a:pPr>
            <a:r>
              <a:rPr sz="1050" spc="20" dirty="0">
                <a:latin typeface="Arial"/>
                <a:cs typeface="Arial"/>
              </a:rPr>
              <a:t>40.659816433428084,</a:t>
            </a:r>
            <a:endParaRPr sz="1050">
              <a:latin typeface="Arial"/>
              <a:cs typeface="Arial"/>
            </a:endParaRPr>
          </a:p>
          <a:p>
            <a:pPr marL="232410">
              <a:lnSpc>
                <a:spcPct val="100000"/>
              </a:lnSpc>
              <a:spcBef>
                <a:spcPts val="15"/>
              </a:spcBef>
            </a:pPr>
            <a:r>
              <a:rPr sz="1050" spc="35" dirty="0">
                <a:latin typeface="Arial"/>
                <a:cs typeface="Arial"/>
              </a:rPr>
              <a:t>-73.73526079428278,</a:t>
            </a:r>
            <a:endParaRPr sz="1050">
              <a:latin typeface="Arial"/>
              <a:cs typeface="Arial"/>
            </a:endParaRPr>
          </a:p>
          <a:p>
            <a:pPr marL="232410">
              <a:lnSpc>
                <a:spcPct val="100000"/>
              </a:lnSpc>
              <a:spcBef>
                <a:spcPts val="15"/>
              </a:spcBef>
            </a:pPr>
            <a:r>
              <a:rPr sz="1050" spc="50" dirty="0">
                <a:latin typeface="Arial"/>
                <a:cs typeface="Arial"/>
              </a:rPr>
              <a:t>40.659816433428084]}},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[-73.75497968043872,</a:t>
            </a:r>
            <a:r>
              <a:rPr sz="1050" spc="90" dirty="0">
                <a:latin typeface="Arial"/>
                <a:cs typeface="Arial"/>
              </a:rPr>
              <a:t> </a:t>
            </a:r>
            <a:r>
              <a:rPr sz="1050" spc="45" dirty="0">
                <a:latin typeface="Arial"/>
                <a:cs typeface="Arial"/>
              </a:rPr>
              <a:t>40.603134432500894]},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'Far </a:t>
            </a:r>
            <a:r>
              <a:rPr sz="1050" spc="40" dirty="0">
                <a:latin typeface="Arial"/>
                <a:cs typeface="Arial"/>
              </a:rPr>
              <a:t>Rockaway',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131060">
              <a:lnSpc>
                <a:spcPct val="101200"/>
              </a:lnSpc>
            </a:pPr>
            <a:r>
              <a:rPr sz="1050" spc="140" dirty="0">
                <a:latin typeface="Arial"/>
                <a:cs typeface="Arial"/>
              </a:rPr>
              <a:t>'annoline1': </a:t>
            </a:r>
            <a:r>
              <a:rPr sz="1050" spc="130" dirty="0">
                <a:latin typeface="Arial"/>
                <a:cs typeface="Arial"/>
              </a:rPr>
              <a:t>'Far </a:t>
            </a:r>
            <a:r>
              <a:rPr sz="1050" spc="40" dirty="0">
                <a:latin typeface="Arial"/>
                <a:cs typeface="Arial"/>
              </a:rPr>
              <a:t>Rockaway',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[-73.75497968043872,</a:t>
            </a:r>
            <a:endParaRPr sz="105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978535" cy="158750"/>
          </a:xfrm>
          <a:prstGeom prst="rect">
            <a:avLst/>
          </a:prstGeom>
        </p:spPr>
        <p:txBody>
          <a:bodyPr vert="horz" wrap="square" lIns="0" tIns="0" rIns="0" bIns="0" rtlCol="0">
            <a:spAutoFit/>
          </a:bodyPr>
          <a:lstStyle/>
          <a:p>
            <a:pPr marL="12700">
              <a:lnSpc>
                <a:spcPts val="1090"/>
              </a:lnSpc>
            </a:pPr>
            <a:r>
              <a:rPr sz="1050" spc="145" dirty="0">
                <a:latin typeface="Arial"/>
                <a:cs typeface="Arial"/>
              </a:rPr>
              <a:t>'stacked':</a:t>
            </a:r>
            <a:r>
              <a:rPr sz="1050" spc="210" dirty="0">
                <a:latin typeface="Arial"/>
                <a:cs typeface="Arial"/>
              </a:rPr>
              <a:t> </a:t>
            </a:r>
            <a:r>
              <a:rPr sz="1050" spc="135" dirty="0">
                <a:latin typeface="Arial"/>
                <a:cs typeface="Arial"/>
              </a:rPr>
              <a:t>1,</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35" dirty="0">
                <a:latin typeface="Arial"/>
                <a:cs typeface="Arial"/>
              </a:rPr>
              <a:t>-73.75497968043872,</a:t>
            </a:r>
            <a:endParaRPr sz="1050">
              <a:latin typeface="Arial"/>
              <a:cs typeface="Arial"/>
            </a:endParaRPr>
          </a:p>
          <a:p>
            <a:pPr marL="232410">
              <a:lnSpc>
                <a:spcPct val="100000"/>
              </a:lnSpc>
              <a:spcBef>
                <a:spcPts val="15"/>
              </a:spcBef>
            </a:pPr>
            <a:r>
              <a:rPr sz="1050" spc="50" dirty="0">
                <a:latin typeface="Arial"/>
                <a:cs typeface="Arial"/>
              </a:rPr>
              <a:t>40.603134432500894]}},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[-73.8200548911032,</a:t>
            </a:r>
            <a:r>
              <a:rPr sz="1050" spc="85" dirty="0">
                <a:latin typeface="Arial"/>
                <a:cs typeface="Arial"/>
              </a:rPr>
              <a:t> </a:t>
            </a:r>
            <a:r>
              <a:rPr sz="1050" spc="45" dirty="0">
                <a:latin typeface="Arial"/>
                <a:cs typeface="Arial"/>
              </a:rPr>
              <a:t>40.60302658351238]},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75" dirty="0">
                <a:latin typeface="Arial"/>
                <a:cs typeface="Arial"/>
              </a:rPr>
              <a:t>'Broad </a:t>
            </a:r>
            <a:r>
              <a:rPr sz="1050" spc="85" dirty="0">
                <a:latin typeface="Arial"/>
                <a:cs typeface="Arial"/>
              </a:rPr>
              <a:t>Channel',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40" dirty="0">
                <a:latin typeface="Arial"/>
                <a:cs typeface="Arial"/>
              </a:rPr>
              <a:t>'Broad',</a:t>
            </a:r>
            <a:endParaRPr sz="1050">
              <a:latin typeface="Arial"/>
              <a:cs typeface="Arial"/>
            </a:endParaRPr>
          </a:p>
          <a:p>
            <a:pPr marL="158750" marR="2497455">
              <a:lnSpc>
                <a:spcPct val="101200"/>
              </a:lnSpc>
            </a:pPr>
            <a:r>
              <a:rPr sz="1050" spc="140" dirty="0">
                <a:latin typeface="Arial"/>
                <a:cs typeface="Arial"/>
              </a:rPr>
              <a:t>'annoline2': </a:t>
            </a:r>
            <a:r>
              <a:rPr sz="1050" spc="114" dirty="0">
                <a:latin typeface="Arial"/>
                <a:cs typeface="Arial"/>
              </a:rPr>
              <a:t>'Channel',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[-73.8200548911032,</a:t>
            </a:r>
            <a:endParaRPr sz="1050">
              <a:latin typeface="Arial"/>
              <a:cs typeface="Arial"/>
            </a:endParaRPr>
          </a:p>
          <a:p>
            <a:pPr marL="232410">
              <a:lnSpc>
                <a:spcPct val="100000"/>
              </a:lnSpc>
              <a:spcBef>
                <a:spcPts val="15"/>
              </a:spcBef>
            </a:pPr>
            <a:r>
              <a:rPr sz="1050" spc="25" dirty="0">
                <a:latin typeface="Arial"/>
                <a:cs typeface="Arial"/>
              </a:rPr>
              <a:t>40.60302658351238,</a:t>
            </a:r>
            <a:endParaRPr sz="1050">
              <a:latin typeface="Arial"/>
              <a:cs typeface="Arial"/>
            </a:endParaRPr>
          </a:p>
          <a:p>
            <a:pPr marL="232410">
              <a:lnSpc>
                <a:spcPct val="100000"/>
              </a:lnSpc>
              <a:spcBef>
                <a:spcPts val="15"/>
              </a:spcBef>
            </a:pPr>
            <a:r>
              <a:rPr sz="1050" spc="35" dirty="0">
                <a:latin typeface="Arial"/>
                <a:cs typeface="Arial"/>
              </a:rPr>
              <a:t>-73.8200548911032,</a:t>
            </a:r>
            <a:endParaRPr sz="1050">
              <a:latin typeface="Arial"/>
              <a:cs typeface="Arial"/>
            </a:endParaRPr>
          </a:p>
          <a:p>
            <a:pPr marL="232410">
              <a:lnSpc>
                <a:spcPct val="100000"/>
              </a:lnSpc>
              <a:spcBef>
                <a:spcPts val="15"/>
              </a:spcBef>
            </a:pPr>
            <a:r>
              <a:rPr sz="1050" spc="55" dirty="0">
                <a:latin typeface="Arial"/>
                <a:cs typeface="Arial"/>
              </a:rPr>
              <a:t>40.60302658351238]}},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[-73.92551196994168,</a:t>
            </a:r>
            <a:r>
              <a:rPr sz="1050" spc="25" dirty="0">
                <a:latin typeface="Arial"/>
                <a:cs typeface="Arial"/>
              </a:rPr>
              <a:t> </a:t>
            </a:r>
            <a:r>
              <a:rPr sz="1050" spc="45" dirty="0">
                <a:latin typeface="Arial"/>
                <a:cs typeface="Arial"/>
              </a:rPr>
              <a:t>40.55740128845452]},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'Breezy </a:t>
            </a:r>
            <a:r>
              <a:rPr sz="1050" spc="165" dirty="0">
                <a:latin typeface="Arial"/>
                <a:cs typeface="Arial"/>
              </a:rPr>
              <a:t>Point',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35" dirty="0">
                <a:latin typeface="Arial"/>
                <a:cs typeface="Arial"/>
              </a:rPr>
              <a:t>'Breezy',  </a:t>
            </a:r>
            <a:r>
              <a:rPr sz="1050" spc="140" dirty="0">
                <a:latin typeface="Arial"/>
                <a:cs typeface="Arial"/>
              </a:rPr>
              <a:t>'annoline2': </a:t>
            </a:r>
            <a:r>
              <a:rPr sz="1050" spc="190" dirty="0">
                <a:latin typeface="Arial"/>
                <a:cs typeface="Arial"/>
              </a:rPr>
              <a:t>'Point',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[-73.92551196994168,</a:t>
            </a:r>
            <a:endParaRPr sz="1050">
              <a:latin typeface="Arial"/>
              <a:cs typeface="Arial"/>
            </a:endParaRPr>
          </a:p>
          <a:p>
            <a:pPr marL="232410">
              <a:lnSpc>
                <a:spcPct val="100000"/>
              </a:lnSpc>
              <a:spcBef>
                <a:spcPts val="15"/>
              </a:spcBef>
            </a:pPr>
            <a:r>
              <a:rPr sz="1050" spc="25" dirty="0">
                <a:latin typeface="Arial"/>
                <a:cs typeface="Arial"/>
              </a:rPr>
              <a:t>40.55740128845452,</a:t>
            </a:r>
            <a:endParaRPr sz="1050">
              <a:latin typeface="Arial"/>
              <a:cs typeface="Arial"/>
            </a:endParaRPr>
          </a:p>
          <a:p>
            <a:pPr marL="232410">
              <a:lnSpc>
                <a:spcPct val="100000"/>
              </a:lnSpc>
              <a:spcBef>
                <a:spcPts val="15"/>
              </a:spcBef>
            </a:pPr>
            <a:r>
              <a:rPr sz="1050" spc="35" dirty="0">
                <a:latin typeface="Arial"/>
                <a:cs typeface="Arial"/>
              </a:rPr>
              <a:t>-73.92551196994168,</a:t>
            </a:r>
            <a:endParaRPr sz="1050">
              <a:latin typeface="Arial"/>
              <a:cs typeface="Arial"/>
            </a:endParaRPr>
          </a:p>
          <a:p>
            <a:pPr marL="232410">
              <a:lnSpc>
                <a:spcPct val="100000"/>
              </a:lnSpc>
              <a:spcBef>
                <a:spcPts val="15"/>
              </a:spcBef>
            </a:pPr>
            <a:r>
              <a:rPr sz="1050" spc="55" dirty="0">
                <a:latin typeface="Arial"/>
                <a:cs typeface="Arial"/>
              </a:rPr>
              <a:t>40.55740128845452]}},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[-73.90228960391673,</a:t>
            </a:r>
            <a:r>
              <a:rPr sz="1050" spc="90" dirty="0">
                <a:latin typeface="Arial"/>
                <a:cs typeface="Arial"/>
              </a:rPr>
              <a:t> </a:t>
            </a:r>
            <a:r>
              <a:rPr sz="1050" spc="45" dirty="0">
                <a:latin typeface="Arial"/>
                <a:cs typeface="Arial"/>
              </a:rPr>
              <a:t>40.775923015642896]},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25" dirty="0">
                <a:latin typeface="Arial"/>
                <a:cs typeface="Arial"/>
              </a:rPr>
              <a:t>'Steinway',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25" dirty="0">
                <a:latin typeface="Arial"/>
                <a:cs typeface="Arial"/>
              </a:rPr>
              <a:t>'Steinway',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[-73.90228960391673,</a:t>
            </a:r>
            <a:endParaRPr sz="1050">
              <a:latin typeface="Arial"/>
              <a:cs typeface="Arial"/>
            </a:endParaRPr>
          </a:p>
          <a:p>
            <a:pPr marL="232410">
              <a:lnSpc>
                <a:spcPct val="100000"/>
              </a:lnSpc>
              <a:spcBef>
                <a:spcPts val="15"/>
              </a:spcBef>
            </a:pPr>
            <a:r>
              <a:rPr sz="1050" spc="20" dirty="0">
                <a:latin typeface="Arial"/>
                <a:cs typeface="Arial"/>
              </a:rPr>
              <a:t>40.775923015642896,</a:t>
            </a:r>
            <a:endParaRPr sz="1050">
              <a:latin typeface="Arial"/>
              <a:cs typeface="Arial"/>
            </a:endParaRPr>
          </a:p>
          <a:p>
            <a:pPr marL="232410">
              <a:lnSpc>
                <a:spcPct val="100000"/>
              </a:lnSpc>
              <a:spcBef>
                <a:spcPts val="15"/>
              </a:spcBef>
            </a:pPr>
            <a:r>
              <a:rPr sz="1050" spc="35" dirty="0">
                <a:latin typeface="Arial"/>
                <a:cs typeface="Arial"/>
              </a:rPr>
              <a:t>-73.90228960391673,</a:t>
            </a:r>
            <a:endParaRPr sz="1050">
              <a:latin typeface="Arial"/>
              <a:cs typeface="Arial"/>
            </a:endParaRPr>
          </a:p>
          <a:p>
            <a:pPr marL="232410">
              <a:lnSpc>
                <a:spcPct val="100000"/>
              </a:lnSpc>
              <a:spcBef>
                <a:spcPts val="15"/>
              </a:spcBef>
            </a:pPr>
            <a:r>
              <a:rPr sz="1050" spc="50" dirty="0">
                <a:latin typeface="Arial"/>
                <a:cs typeface="Arial"/>
              </a:rPr>
              <a:t>40.775923015642896]}},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[-73.80436451720988,</a:t>
            </a:r>
            <a:r>
              <a:rPr sz="1050" spc="25" dirty="0">
                <a:latin typeface="Arial"/>
                <a:cs typeface="Arial"/>
              </a:rPr>
              <a:t> </a:t>
            </a:r>
            <a:r>
              <a:rPr sz="1050" spc="45" dirty="0">
                <a:latin typeface="Arial"/>
                <a:cs typeface="Arial"/>
              </a:rPr>
              <a:t>40.79278140360048]},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85725">
              <a:lnSpc>
                <a:spcPct val="100000"/>
              </a:lnSpc>
              <a:spcBef>
                <a:spcPts val="15"/>
              </a:spcBef>
            </a:pPr>
            <a:r>
              <a:rPr sz="1050" spc="160" dirty="0">
                <a:latin typeface="Arial"/>
                <a:cs typeface="Arial"/>
              </a:rPr>
              <a:t>'properties': </a:t>
            </a:r>
            <a:r>
              <a:rPr sz="1050" spc="114" dirty="0">
                <a:latin typeface="Arial"/>
                <a:cs typeface="Arial"/>
              </a:rPr>
              <a:t>{'name':</a:t>
            </a:r>
            <a:r>
              <a:rPr sz="1050" spc="400" dirty="0">
                <a:latin typeface="Arial"/>
                <a:cs typeface="Arial"/>
              </a:rPr>
              <a:t> </a:t>
            </a:r>
            <a:r>
              <a:rPr sz="1050" spc="114" dirty="0">
                <a:latin typeface="Arial"/>
                <a:cs typeface="Arial"/>
              </a:rPr>
              <a:t>'Beechhurst',</a:t>
            </a:r>
            <a:endParaRPr sz="105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823954" y="9448696"/>
            <a:ext cx="1565275" cy="158750"/>
          </a:xfrm>
          <a:prstGeom prst="rect">
            <a:avLst/>
          </a:prstGeom>
        </p:spPr>
        <p:txBody>
          <a:bodyPr vert="horz" wrap="square" lIns="0" tIns="0" rIns="0" bIns="0" rtlCol="0">
            <a:spAutoFit/>
          </a:bodyPr>
          <a:lstStyle/>
          <a:p>
            <a:pPr marL="12700">
              <a:lnSpc>
                <a:spcPts val="1090"/>
              </a:lnSpc>
            </a:pPr>
            <a:r>
              <a:rPr sz="1050" spc="55" dirty="0">
                <a:latin typeface="Arial"/>
                <a:cs typeface="Arial"/>
              </a:rPr>
              <a:t>40.58914394372971]}},</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57</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marR="2277745">
              <a:lnSpc>
                <a:spcPct val="101200"/>
              </a:lnSpc>
              <a:spcBef>
                <a:spcPts val="455"/>
              </a:spcBef>
            </a:pPr>
            <a:r>
              <a:rPr sz="1050" spc="140" dirty="0">
                <a:latin typeface="Arial"/>
                <a:cs typeface="Arial"/>
              </a:rPr>
              <a:t>'annoline1': </a:t>
            </a:r>
            <a:r>
              <a:rPr sz="1050" spc="114" dirty="0">
                <a:latin typeface="Arial"/>
                <a:cs typeface="Arial"/>
              </a:rPr>
              <a:t>'Beechhurst',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[-73.80436451720988,</a:t>
            </a:r>
            <a:endParaRPr sz="1050">
              <a:latin typeface="Arial"/>
              <a:cs typeface="Arial"/>
            </a:endParaRPr>
          </a:p>
          <a:p>
            <a:pPr marL="232410">
              <a:lnSpc>
                <a:spcPct val="100000"/>
              </a:lnSpc>
              <a:spcBef>
                <a:spcPts val="15"/>
              </a:spcBef>
            </a:pPr>
            <a:r>
              <a:rPr sz="1050" spc="25" dirty="0">
                <a:latin typeface="Arial"/>
                <a:cs typeface="Arial"/>
              </a:rPr>
              <a:t>40.79278140360048,</a:t>
            </a:r>
            <a:endParaRPr sz="1050">
              <a:latin typeface="Arial"/>
              <a:cs typeface="Arial"/>
            </a:endParaRPr>
          </a:p>
          <a:p>
            <a:pPr marL="232410">
              <a:lnSpc>
                <a:spcPct val="100000"/>
              </a:lnSpc>
              <a:spcBef>
                <a:spcPts val="15"/>
              </a:spcBef>
            </a:pPr>
            <a:r>
              <a:rPr sz="1050" spc="35" dirty="0">
                <a:latin typeface="Arial"/>
                <a:cs typeface="Arial"/>
              </a:rPr>
              <a:t>-73.80436451720988,</a:t>
            </a:r>
            <a:endParaRPr sz="1050">
              <a:latin typeface="Arial"/>
              <a:cs typeface="Arial"/>
            </a:endParaRPr>
          </a:p>
          <a:p>
            <a:pPr marL="232410">
              <a:lnSpc>
                <a:spcPct val="100000"/>
              </a:lnSpc>
              <a:spcBef>
                <a:spcPts val="15"/>
              </a:spcBef>
            </a:pPr>
            <a:r>
              <a:rPr sz="1050" spc="55" dirty="0">
                <a:latin typeface="Arial"/>
                <a:cs typeface="Arial"/>
              </a:rPr>
              <a:t>40.79278140360048]}},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[-73.7768022262158,</a:t>
            </a:r>
            <a:r>
              <a:rPr sz="1050" spc="55" dirty="0">
                <a:latin typeface="Arial"/>
                <a:cs typeface="Arial"/>
              </a:rPr>
              <a:t> </a:t>
            </a:r>
            <a:r>
              <a:rPr sz="1050" spc="45" dirty="0">
                <a:latin typeface="Arial"/>
                <a:cs typeface="Arial"/>
              </a:rPr>
              <a:t>40.782842806245554]},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'Bay </a:t>
            </a:r>
            <a:r>
              <a:rPr sz="1050" spc="120" dirty="0">
                <a:latin typeface="Arial"/>
                <a:cs typeface="Arial"/>
              </a:rPr>
              <a:t>Terrace',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60" dirty="0">
                <a:latin typeface="Arial"/>
                <a:cs typeface="Arial"/>
              </a:rPr>
              <a:t>'Bay',</a:t>
            </a:r>
            <a:endParaRPr sz="1050">
              <a:latin typeface="Arial"/>
              <a:cs typeface="Arial"/>
            </a:endParaRPr>
          </a:p>
          <a:p>
            <a:pPr marL="158750" marR="2497455">
              <a:lnSpc>
                <a:spcPct val="101200"/>
              </a:lnSpc>
            </a:pPr>
            <a:r>
              <a:rPr sz="1050" spc="140" dirty="0">
                <a:latin typeface="Arial"/>
                <a:cs typeface="Arial"/>
              </a:rPr>
              <a:t>'annoline2': </a:t>
            </a:r>
            <a:r>
              <a:rPr sz="1050" spc="145" dirty="0">
                <a:latin typeface="Arial"/>
                <a:cs typeface="Arial"/>
              </a:rPr>
              <a:t>'Terrace',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[-73.7768022262158,</a:t>
            </a:r>
            <a:endParaRPr sz="1050">
              <a:latin typeface="Arial"/>
              <a:cs typeface="Arial"/>
            </a:endParaRPr>
          </a:p>
          <a:p>
            <a:pPr marL="232410">
              <a:lnSpc>
                <a:spcPct val="100000"/>
              </a:lnSpc>
              <a:spcBef>
                <a:spcPts val="15"/>
              </a:spcBef>
            </a:pPr>
            <a:r>
              <a:rPr sz="1050" spc="20" dirty="0">
                <a:latin typeface="Arial"/>
                <a:cs typeface="Arial"/>
              </a:rPr>
              <a:t>40.782842806245554,</a:t>
            </a:r>
            <a:endParaRPr sz="1050">
              <a:latin typeface="Arial"/>
              <a:cs typeface="Arial"/>
            </a:endParaRPr>
          </a:p>
          <a:p>
            <a:pPr marL="232410">
              <a:lnSpc>
                <a:spcPct val="100000"/>
              </a:lnSpc>
              <a:spcBef>
                <a:spcPts val="15"/>
              </a:spcBef>
            </a:pPr>
            <a:r>
              <a:rPr sz="1050" spc="35" dirty="0">
                <a:latin typeface="Arial"/>
                <a:cs typeface="Arial"/>
              </a:rPr>
              <a:t>-73.7768022262158,</a:t>
            </a:r>
            <a:endParaRPr sz="1050">
              <a:latin typeface="Arial"/>
              <a:cs typeface="Arial"/>
            </a:endParaRPr>
          </a:p>
          <a:p>
            <a:pPr marL="232410">
              <a:lnSpc>
                <a:spcPct val="100000"/>
              </a:lnSpc>
              <a:spcBef>
                <a:spcPts val="15"/>
              </a:spcBef>
            </a:pPr>
            <a:r>
              <a:rPr sz="1050" spc="50" dirty="0">
                <a:latin typeface="Arial"/>
                <a:cs typeface="Arial"/>
              </a:rPr>
              <a:t>40.782842806245554]}},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[-73.77613282391705,</a:t>
            </a:r>
            <a:r>
              <a:rPr sz="1050" spc="90" dirty="0">
                <a:latin typeface="Arial"/>
                <a:cs typeface="Arial"/>
              </a:rPr>
              <a:t> </a:t>
            </a:r>
            <a:r>
              <a:rPr sz="1050" spc="45" dirty="0">
                <a:latin typeface="Arial"/>
                <a:cs typeface="Arial"/>
              </a:rPr>
              <a:t>40.595641807368494]},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'Edgemere',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70" dirty="0">
                <a:latin typeface="Arial"/>
                <a:cs typeface="Arial"/>
              </a:rPr>
              <a:t>'Edgemere',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[-73.77613282391705,</a:t>
            </a:r>
            <a:endParaRPr sz="1050">
              <a:latin typeface="Arial"/>
              <a:cs typeface="Arial"/>
            </a:endParaRPr>
          </a:p>
          <a:p>
            <a:pPr marL="232410">
              <a:lnSpc>
                <a:spcPct val="100000"/>
              </a:lnSpc>
              <a:spcBef>
                <a:spcPts val="15"/>
              </a:spcBef>
            </a:pPr>
            <a:r>
              <a:rPr sz="1050" spc="20" dirty="0">
                <a:latin typeface="Arial"/>
                <a:cs typeface="Arial"/>
              </a:rPr>
              <a:t>40.595641807368494,</a:t>
            </a:r>
            <a:endParaRPr sz="1050">
              <a:latin typeface="Arial"/>
              <a:cs typeface="Arial"/>
            </a:endParaRPr>
          </a:p>
          <a:p>
            <a:pPr marL="232410">
              <a:lnSpc>
                <a:spcPct val="100000"/>
              </a:lnSpc>
              <a:spcBef>
                <a:spcPts val="15"/>
              </a:spcBef>
            </a:pPr>
            <a:r>
              <a:rPr sz="1050" spc="35" dirty="0">
                <a:latin typeface="Arial"/>
                <a:cs typeface="Arial"/>
              </a:rPr>
              <a:t>-73.77613282391705,</a:t>
            </a:r>
            <a:endParaRPr sz="1050">
              <a:latin typeface="Arial"/>
              <a:cs typeface="Arial"/>
            </a:endParaRPr>
          </a:p>
          <a:p>
            <a:pPr marL="232410">
              <a:lnSpc>
                <a:spcPct val="100000"/>
              </a:lnSpc>
              <a:spcBef>
                <a:spcPts val="15"/>
              </a:spcBef>
            </a:pPr>
            <a:r>
              <a:rPr sz="1050" spc="50" dirty="0">
                <a:latin typeface="Arial"/>
                <a:cs typeface="Arial"/>
              </a:rPr>
              <a:t>40.595641807368494]}},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[-73.79199233136943,</a:t>
            </a:r>
            <a:r>
              <a:rPr sz="1050" spc="25" dirty="0">
                <a:latin typeface="Arial"/>
                <a:cs typeface="Arial"/>
              </a:rPr>
              <a:t> </a:t>
            </a:r>
            <a:r>
              <a:rPr sz="1050" spc="45" dirty="0">
                <a:latin typeface="Arial"/>
                <a:cs typeface="Arial"/>
              </a:rPr>
              <a:t>40.58914394372971]},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40" dirty="0">
                <a:latin typeface="Arial"/>
                <a:cs typeface="Arial"/>
              </a:rPr>
              <a:t>'Arverne',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'Arverne',  'annoline2':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[-73.79199233136943,</a:t>
            </a:r>
            <a:endParaRPr sz="1050">
              <a:latin typeface="Arial"/>
              <a:cs typeface="Arial"/>
            </a:endParaRPr>
          </a:p>
          <a:p>
            <a:pPr marL="232410">
              <a:lnSpc>
                <a:spcPct val="100000"/>
              </a:lnSpc>
              <a:spcBef>
                <a:spcPts val="15"/>
              </a:spcBef>
            </a:pPr>
            <a:r>
              <a:rPr sz="1050" spc="25" dirty="0">
                <a:latin typeface="Arial"/>
                <a:cs typeface="Arial"/>
              </a:rPr>
              <a:t>40.58914394372971,</a:t>
            </a:r>
            <a:endParaRPr sz="1050">
              <a:latin typeface="Arial"/>
              <a:cs typeface="Arial"/>
            </a:endParaRPr>
          </a:p>
          <a:p>
            <a:pPr marL="232410">
              <a:lnSpc>
                <a:spcPct val="100000"/>
              </a:lnSpc>
              <a:spcBef>
                <a:spcPts val="15"/>
              </a:spcBef>
            </a:pPr>
            <a:r>
              <a:rPr sz="1050" spc="35" dirty="0">
                <a:latin typeface="Arial"/>
                <a:cs typeface="Arial"/>
              </a:rPr>
              <a:t>-73.79199233136943,</a:t>
            </a:r>
            <a:endParaRPr sz="105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1345565"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'annoline2':</a:t>
            </a:r>
            <a:r>
              <a:rPr sz="1050" spc="204" dirty="0">
                <a:latin typeface="Arial"/>
                <a:cs typeface="Arial"/>
              </a:rPr>
              <a:t> </a:t>
            </a:r>
            <a:r>
              <a:rPr sz="1050" spc="15" dirty="0">
                <a:latin typeface="Arial"/>
                <a:cs typeface="Arial"/>
              </a:rPr>
              <a:t>None,</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12700">
              <a:lnSpc>
                <a:spcPct val="100000"/>
              </a:lnSpc>
              <a:spcBef>
                <a:spcPts val="100"/>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'nyu_2451_34572.179',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[-73.82236121088751,</a:t>
            </a:r>
            <a:r>
              <a:rPr sz="1050" spc="90" dirty="0">
                <a:latin typeface="Arial"/>
                <a:cs typeface="Arial"/>
              </a:rPr>
              <a:t> </a:t>
            </a:r>
            <a:r>
              <a:rPr sz="1050" spc="45" dirty="0">
                <a:latin typeface="Arial"/>
                <a:cs typeface="Arial"/>
              </a:rPr>
              <a:t>40.582801696845586]},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15" dirty="0">
                <a:latin typeface="Arial"/>
                <a:cs typeface="Arial"/>
              </a:rPr>
              <a:t>'Rockaway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a:t>
            </a:r>
            <a:r>
              <a:rPr sz="1050" spc="70" dirty="0">
                <a:latin typeface="Arial"/>
                <a:cs typeface="Arial"/>
              </a:rPr>
              <a:t>'Rockaway',  </a:t>
            </a:r>
            <a:r>
              <a:rPr sz="1050" spc="140" dirty="0">
                <a:latin typeface="Arial"/>
                <a:cs typeface="Arial"/>
              </a:rPr>
              <a:t>'annoline2':</a:t>
            </a:r>
            <a:r>
              <a:rPr sz="1050" spc="260" dirty="0">
                <a:latin typeface="Arial"/>
                <a:cs typeface="Arial"/>
              </a:rPr>
              <a:t> </a:t>
            </a:r>
            <a:r>
              <a:rPr sz="1050" spc="114" dirty="0">
                <a:latin typeface="Arial"/>
                <a:cs typeface="Arial"/>
              </a:rPr>
              <a:t>'Beach',</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[-73.82236121088751,</a:t>
            </a:r>
            <a:endParaRPr sz="1050">
              <a:latin typeface="Arial"/>
              <a:cs typeface="Arial"/>
            </a:endParaRPr>
          </a:p>
          <a:p>
            <a:pPr marL="232410">
              <a:lnSpc>
                <a:spcPct val="100000"/>
              </a:lnSpc>
              <a:spcBef>
                <a:spcPts val="15"/>
              </a:spcBef>
            </a:pPr>
            <a:r>
              <a:rPr sz="1050" spc="20" dirty="0">
                <a:latin typeface="Arial"/>
                <a:cs typeface="Arial"/>
              </a:rPr>
              <a:t>40.582801696845586,</a:t>
            </a:r>
            <a:endParaRPr sz="1050">
              <a:latin typeface="Arial"/>
              <a:cs typeface="Arial"/>
            </a:endParaRPr>
          </a:p>
          <a:p>
            <a:pPr marL="232410">
              <a:lnSpc>
                <a:spcPct val="100000"/>
              </a:lnSpc>
              <a:spcBef>
                <a:spcPts val="15"/>
              </a:spcBef>
            </a:pPr>
            <a:r>
              <a:rPr sz="1050" spc="35" dirty="0">
                <a:latin typeface="Arial"/>
                <a:cs typeface="Arial"/>
              </a:rPr>
              <a:t>-73.82236121088751,</a:t>
            </a:r>
            <a:endParaRPr sz="1050">
              <a:latin typeface="Arial"/>
              <a:cs typeface="Arial"/>
            </a:endParaRPr>
          </a:p>
          <a:p>
            <a:pPr marL="232410">
              <a:lnSpc>
                <a:spcPct val="100000"/>
              </a:lnSpc>
              <a:spcBef>
                <a:spcPts val="15"/>
              </a:spcBef>
            </a:pPr>
            <a:r>
              <a:rPr sz="1050" spc="50" dirty="0">
                <a:latin typeface="Arial"/>
                <a:cs typeface="Arial"/>
              </a:rPr>
              <a:t>40.582801696845586]}},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'nyu_2451_34572.180',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[-73.85754672410827,</a:t>
            </a:r>
            <a:r>
              <a:rPr sz="1050" spc="90" dirty="0">
                <a:latin typeface="Arial"/>
                <a:cs typeface="Arial"/>
              </a:rPr>
              <a:t> </a:t>
            </a:r>
            <a:r>
              <a:rPr sz="1050" spc="45" dirty="0">
                <a:latin typeface="Arial"/>
                <a:cs typeface="Arial"/>
              </a:rPr>
              <a:t>40.572036730217015]},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'Neponsit',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35" dirty="0">
                <a:latin typeface="Arial"/>
                <a:cs typeface="Arial"/>
              </a:rPr>
              <a:t>'Neponsit',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[-73.85754672410827,</a:t>
            </a:r>
            <a:endParaRPr sz="1050">
              <a:latin typeface="Arial"/>
              <a:cs typeface="Arial"/>
            </a:endParaRPr>
          </a:p>
          <a:p>
            <a:pPr marL="232410">
              <a:lnSpc>
                <a:spcPct val="100000"/>
              </a:lnSpc>
              <a:spcBef>
                <a:spcPts val="15"/>
              </a:spcBef>
            </a:pPr>
            <a:r>
              <a:rPr sz="1050" spc="20" dirty="0">
                <a:latin typeface="Arial"/>
                <a:cs typeface="Arial"/>
              </a:rPr>
              <a:t>40.572036730217015,</a:t>
            </a:r>
            <a:endParaRPr sz="1050">
              <a:latin typeface="Arial"/>
              <a:cs typeface="Arial"/>
            </a:endParaRPr>
          </a:p>
          <a:p>
            <a:pPr marL="232410">
              <a:lnSpc>
                <a:spcPct val="100000"/>
              </a:lnSpc>
              <a:spcBef>
                <a:spcPts val="15"/>
              </a:spcBef>
            </a:pPr>
            <a:r>
              <a:rPr sz="1050" spc="35" dirty="0">
                <a:latin typeface="Arial"/>
                <a:cs typeface="Arial"/>
              </a:rPr>
              <a:t>-73.85754672410827,</a:t>
            </a:r>
            <a:endParaRPr sz="1050">
              <a:latin typeface="Arial"/>
              <a:cs typeface="Arial"/>
            </a:endParaRPr>
          </a:p>
          <a:p>
            <a:pPr marL="232410">
              <a:lnSpc>
                <a:spcPct val="100000"/>
              </a:lnSpc>
              <a:spcBef>
                <a:spcPts val="15"/>
              </a:spcBef>
            </a:pPr>
            <a:r>
              <a:rPr sz="1050" spc="50" dirty="0">
                <a:latin typeface="Arial"/>
                <a:cs typeface="Arial"/>
              </a:rPr>
              <a:t>40.572036730217015]}},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'nyu_2451_34572.181',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[-73.81276269135866,</a:t>
            </a:r>
            <a:r>
              <a:rPr sz="1050" spc="90" dirty="0">
                <a:latin typeface="Arial"/>
                <a:cs typeface="Arial"/>
              </a:rPr>
              <a:t> </a:t>
            </a:r>
            <a:r>
              <a:rPr sz="1050" spc="45" dirty="0">
                <a:latin typeface="Arial"/>
                <a:cs typeface="Arial"/>
              </a:rPr>
              <a:t>40.764126122614066]},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'Murray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35" dirty="0">
                <a:latin typeface="Arial"/>
                <a:cs typeface="Arial"/>
              </a:rPr>
              <a:t>'Murray',  </a:t>
            </a:r>
            <a:r>
              <a:rPr sz="1050" spc="140" dirty="0">
                <a:latin typeface="Arial"/>
                <a:cs typeface="Arial"/>
              </a:rPr>
              <a:t>'annoline2':</a:t>
            </a:r>
            <a:r>
              <a:rPr sz="1050" spc="245" dirty="0">
                <a:latin typeface="Arial"/>
                <a:cs typeface="Arial"/>
              </a:rPr>
              <a:t> </a:t>
            </a:r>
            <a:r>
              <a:rPr sz="1050" spc="270" dirty="0">
                <a:latin typeface="Arial"/>
                <a:cs typeface="Arial"/>
              </a:rPr>
              <a:t>'Hill',</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[-73.81276269135866,</a:t>
            </a:r>
            <a:endParaRPr sz="1050">
              <a:latin typeface="Arial"/>
              <a:cs typeface="Arial"/>
            </a:endParaRPr>
          </a:p>
          <a:p>
            <a:pPr marL="232410">
              <a:lnSpc>
                <a:spcPct val="100000"/>
              </a:lnSpc>
              <a:spcBef>
                <a:spcPts val="15"/>
              </a:spcBef>
            </a:pPr>
            <a:r>
              <a:rPr sz="1050" spc="20" dirty="0">
                <a:latin typeface="Arial"/>
                <a:cs typeface="Arial"/>
              </a:rPr>
              <a:t>40.764126122614066,</a:t>
            </a:r>
            <a:endParaRPr sz="1050">
              <a:latin typeface="Arial"/>
              <a:cs typeface="Arial"/>
            </a:endParaRPr>
          </a:p>
          <a:p>
            <a:pPr marL="232410">
              <a:lnSpc>
                <a:spcPct val="100000"/>
              </a:lnSpc>
              <a:spcBef>
                <a:spcPts val="15"/>
              </a:spcBef>
            </a:pPr>
            <a:r>
              <a:rPr sz="1050" spc="35" dirty="0">
                <a:latin typeface="Arial"/>
                <a:cs typeface="Arial"/>
              </a:rPr>
              <a:t>-73.81276269135866,</a:t>
            </a:r>
            <a:endParaRPr sz="1050">
              <a:latin typeface="Arial"/>
              <a:cs typeface="Arial"/>
            </a:endParaRPr>
          </a:p>
          <a:p>
            <a:pPr marL="232410">
              <a:lnSpc>
                <a:spcPct val="100000"/>
              </a:lnSpc>
              <a:spcBef>
                <a:spcPts val="15"/>
              </a:spcBef>
            </a:pPr>
            <a:r>
              <a:rPr sz="1050" spc="50" dirty="0">
                <a:latin typeface="Arial"/>
                <a:cs typeface="Arial"/>
              </a:rPr>
              <a:t>40.764126122614066]}},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'nyu_2451_34572.182',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[-73.70884705889246,</a:t>
            </a:r>
            <a:r>
              <a:rPr sz="1050" spc="90" dirty="0">
                <a:latin typeface="Arial"/>
                <a:cs typeface="Arial"/>
              </a:rPr>
              <a:t> </a:t>
            </a:r>
            <a:r>
              <a:rPr sz="1050" spc="45" dirty="0">
                <a:latin typeface="Arial"/>
                <a:cs typeface="Arial"/>
              </a:rPr>
              <a:t>40.741378421945434]},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70" dirty="0">
                <a:latin typeface="Arial"/>
                <a:cs typeface="Arial"/>
              </a:rPr>
              <a:t>'Floral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a:lnSpc>
                <a:spcPct val="100000"/>
              </a:lnSpc>
              <a:spcBef>
                <a:spcPts val="15"/>
              </a:spcBef>
            </a:pPr>
            <a:r>
              <a:rPr sz="1050" spc="140" dirty="0">
                <a:latin typeface="Arial"/>
                <a:cs typeface="Arial"/>
              </a:rPr>
              <a:t>'annoline1': </a:t>
            </a:r>
            <a:r>
              <a:rPr sz="1050" spc="170" dirty="0">
                <a:latin typeface="Arial"/>
                <a:cs typeface="Arial"/>
              </a:rPr>
              <a:t>'Floral</a:t>
            </a:r>
            <a:r>
              <a:rPr sz="1050" spc="415" dirty="0">
                <a:latin typeface="Arial"/>
                <a:cs typeface="Arial"/>
              </a:rPr>
              <a:t> </a:t>
            </a:r>
            <a:r>
              <a:rPr sz="1050" spc="135" dirty="0">
                <a:latin typeface="Arial"/>
                <a:cs typeface="Arial"/>
              </a:rPr>
              <a:t>Park',</a:t>
            </a:r>
            <a:endParaRPr sz="105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696"/>
            <a:ext cx="2005330" cy="158750"/>
          </a:xfrm>
          <a:prstGeom prst="rect">
            <a:avLst/>
          </a:prstGeom>
        </p:spPr>
        <p:txBody>
          <a:bodyPr vert="horz" wrap="square" lIns="0" tIns="0" rIns="0" bIns="0" rtlCol="0">
            <a:spAutoFit/>
          </a:bodyPr>
          <a:lstStyle/>
          <a:p>
            <a:pPr marL="12700">
              <a:lnSpc>
                <a:spcPts val="1090"/>
              </a:lnSpc>
            </a:pPr>
            <a:r>
              <a:rPr sz="1050" spc="275" dirty="0">
                <a:latin typeface="Arial"/>
                <a:cs typeface="Arial"/>
              </a:rPr>
              <a:t>'id':</a:t>
            </a:r>
            <a:r>
              <a:rPr sz="1050" spc="204" dirty="0">
                <a:latin typeface="Arial"/>
                <a:cs typeface="Arial"/>
              </a:rPr>
              <a:t> </a:t>
            </a:r>
            <a:r>
              <a:rPr sz="1050" spc="60" dirty="0">
                <a:latin typeface="Arial"/>
                <a:cs typeface="Arial"/>
              </a:rPr>
              <a:t>'nyu_2451_34572.186',</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59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204970" cy="9091295"/>
          </a:xfrm>
          <a:prstGeom prst="rect">
            <a:avLst/>
          </a:prstGeom>
        </p:spPr>
        <p:txBody>
          <a:bodyPr vert="horz" wrap="square" lIns="0" tIns="10795" rIns="0" bIns="0" rtlCol="0">
            <a:spAutoFit/>
          </a:bodyPr>
          <a:lstStyle/>
          <a:p>
            <a:pPr marL="158750" marR="2717165">
              <a:lnSpc>
                <a:spcPct val="101200"/>
              </a:lnSpc>
              <a:spcBef>
                <a:spcPts val="85"/>
              </a:spcBef>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[-73.70884705889246,</a:t>
            </a:r>
            <a:endParaRPr sz="1050">
              <a:latin typeface="Arial"/>
              <a:cs typeface="Arial"/>
            </a:endParaRPr>
          </a:p>
          <a:p>
            <a:pPr marL="232410">
              <a:lnSpc>
                <a:spcPct val="100000"/>
              </a:lnSpc>
              <a:spcBef>
                <a:spcPts val="15"/>
              </a:spcBef>
            </a:pPr>
            <a:r>
              <a:rPr sz="1050" spc="20" dirty="0">
                <a:latin typeface="Arial"/>
                <a:cs typeface="Arial"/>
              </a:rPr>
              <a:t>40.741378421945434,</a:t>
            </a:r>
            <a:endParaRPr sz="1050">
              <a:latin typeface="Arial"/>
              <a:cs typeface="Arial"/>
            </a:endParaRPr>
          </a:p>
          <a:p>
            <a:pPr marL="232410">
              <a:lnSpc>
                <a:spcPct val="100000"/>
              </a:lnSpc>
              <a:spcBef>
                <a:spcPts val="15"/>
              </a:spcBef>
            </a:pPr>
            <a:r>
              <a:rPr sz="1050" spc="35" dirty="0">
                <a:latin typeface="Arial"/>
                <a:cs typeface="Arial"/>
              </a:rPr>
              <a:t>-73.70884705889246,</a:t>
            </a:r>
            <a:endParaRPr sz="1050">
              <a:latin typeface="Arial"/>
              <a:cs typeface="Arial"/>
            </a:endParaRPr>
          </a:p>
          <a:p>
            <a:pPr marL="232410">
              <a:lnSpc>
                <a:spcPct val="100000"/>
              </a:lnSpc>
              <a:spcBef>
                <a:spcPts val="15"/>
              </a:spcBef>
            </a:pPr>
            <a:r>
              <a:rPr sz="1050" spc="50" dirty="0">
                <a:latin typeface="Arial"/>
                <a:cs typeface="Arial"/>
              </a:rPr>
              <a:t>40.741378421945434]}},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'nyu_2451_34572.183',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[-73.76714166714729,</a:t>
            </a:r>
            <a:r>
              <a:rPr sz="1050" spc="95" dirty="0">
                <a:latin typeface="Arial"/>
                <a:cs typeface="Arial"/>
              </a:rPr>
              <a:t> </a:t>
            </a:r>
            <a:r>
              <a:rPr sz="1050" spc="50" dirty="0">
                <a:latin typeface="Arial"/>
                <a:cs typeface="Arial"/>
              </a:rPr>
              <a:t>40.7209572076444]},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'Holliswood',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131060">
              <a:lnSpc>
                <a:spcPct val="101200"/>
              </a:lnSpc>
            </a:pPr>
            <a:r>
              <a:rPr sz="1050" spc="140" dirty="0">
                <a:latin typeface="Arial"/>
                <a:cs typeface="Arial"/>
              </a:rPr>
              <a:t>'annoline1': </a:t>
            </a:r>
            <a:r>
              <a:rPr sz="1050" spc="130" dirty="0">
                <a:latin typeface="Arial"/>
                <a:cs typeface="Arial"/>
              </a:rPr>
              <a:t>'Holliswood',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1716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[-73.76714166714729,</a:t>
            </a:r>
            <a:endParaRPr sz="1050">
              <a:latin typeface="Arial"/>
              <a:cs typeface="Arial"/>
            </a:endParaRPr>
          </a:p>
          <a:p>
            <a:pPr marL="232410">
              <a:lnSpc>
                <a:spcPct val="100000"/>
              </a:lnSpc>
              <a:spcBef>
                <a:spcPts val="15"/>
              </a:spcBef>
            </a:pPr>
            <a:r>
              <a:rPr sz="1050" spc="25" dirty="0">
                <a:latin typeface="Arial"/>
                <a:cs typeface="Arial"/>
              </a:rPr>
              <a:t>40.7209572076444,</a:t>
            </a:r>
            <a:endParaRPr sz="1050">
              <a:latin typeface="Arial"/>
              <a:cs typeface="Arial"/>
            </a:endParaRPr>
          </a:p>
          <a:p>
            <a:pPr marL="232410">
              <a:lnSpc>
                <a:spcPct val="100000"/>
              </a:lnSpc>
              <a:spcBef>
                <a:spcPts val="15"/>
              </a:spcBef>
            </a:pPr>
            <a:r>
              <a:rPr sz="1050" spc="35" dirty="0">
                <a:latin typeface="Arial"/>
                <a:cs typeface="Arial"/>
              </a:rPr>
              <a:t>-73.76714166714729,</a:t>
            </a:r>
            <a:endParaRPr sz="1050">
              <a:latin typeface="Arial"/>
              <a:cs typeface="Arial"/>
            </a:endParaRPr>
          </a:p>
          <a:p>
            <a:pPr marL="232410">
              <a:lnSpc>
                <a:spcPct val="100000"/>
              </a:lnSpc>
              <a:spcBef>
                <a:spcPts val="15"/>
              </a:spcBef>
            </a:pPr>
            <a:r>
              <a:rPr sz="1050" spc="60" dirty="0">
                <a:latin typeface="Arial"/>
                <a:cs typeface="Arial"/>
              </a:rPr>
              <a:t>40.7209572076444]}},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'nyu_2451_34572.184',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[-73.7872269693666,</a:t>
            </a:r>
            <a:r>
              <a:rPr sz="1050" spc="90" dirty="0">
                <a:latin typeface="Arial"/>
                <a:cs typeface="Arial"/>
              </a:rPr>
              <a:t> </a:t>
            </a:r>
            <a:r>
              <a:rPr sz="1050" spc="45" dirty="0">
                <a:latin typeface="Arial"/>
                <a:cs typeface="Arial"/>
              </a:rPr>
              <a:t>40.71680483014613]},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'Jamaica </a:t>
            </a:r>
            <a:r>
              <a:rPr sz="1050" spc="130" dirty="0">
                <a:latin typeface="Arial"/>
                <a:cs typeface="Arial"/>
              </a:rPr>
              <a:t>Estates',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gn="just">
              <a:lnSpc>
                <a:spcPct val="101200"/>
              </a:lnSpc>
            </a:pPr>
            <a:r>
              <a:rPr sz="1050" spc="140" dirty="0">
                <a:latin typeface="Arial"/>
                <a:cs typeface="Arial"/>
              </a:rPr>
              <a:t>'annoline1': </a:t>
            </a:r>
            <a:r>
              <a:rPr sz="1050" spc="114" dirty="0">
                <a:latin typeface="Arial"/>
                <a:cs typeface="Arial"/>
              </a:rPr>
              <a:t>'Jamaica',  </a:t>
            </a:r>
            <a:r>
              <a:rPr sz="1050" spc="140" dirty="0">
                <a:latin typeface="Arial"/>
                <a:cs typeface="Arial"/>
              </a:rPr>
              <a:t>'annoline2': </a:t>
            </a:r>
            <a:r>
              <a:rPr sz="1050" spc="155" dirty="0">
                <a:latin typeface="Arial"/>
                <a:cs typeface="Arial"/>
              </a:rPr>
              <a:t>'Estates',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[-73.7872269693666,</a:t>
            </a:r>
            <a:endParaRPr sz="1050">
              <a:latin typeface="Arial"/>
              <a:cs typeface="Arial"/>
            </a:endParaRPr>
          </a:p>
          <a:p>
            <a:pPr marL="232410">
              <a:lnSpc>
                <a:spcPct val="100000"/>
              </a:lnSpc>
              <a:spcBef>
                <a:spcPts val="15"/>
              </a:spcBef>
            </a:pPr>
            <a:r>
              <a:rPr sz="1050" spc="25" dirty="0">
                <a:latin typeface="Arial"/>
                <a:cs typeface="Arial"/>
              </a:rPr>
              <a:t>40.71680483014613,</a:t>
            </a:r>
            <a:endParaRPr sz="1050">
              <a:latin typeface="Arial"/>
              <a:cs typeface="Arial"/>
            </a:endParaRPr>
          </a:p>
          <a:p>
            <a:pPr marL="232410">
              <a:lnSpc>
                <a:spcPct val="100000"/>
              </a:lnSpc>
              <a:spcBef>
                <a:spcPts val="15"/>
              </a:spcBef>
            </a:pPr>
            <a:r>
              <a:rPr sz="1050" spc="35" dirty="0">
                <a:latin typeface="Arial"/>
                <a:cs typeface="Arial"/>
              </a:rPr>
              <a:t>-73.7872269693666,</a:t>
            </a:r>
            <a:endParaRPr sz="1050">
              <a:latin typeface="Arial"/>
              <a:cs typeface="Arial"/>
            </a:endParaRPr>
          </a:p>
          <a:p>
            <a:pPr marL="232410">
              <a:lnSpc>
                <a:spcPct val="100000"/>
              </a:lnSpc>
              <a:spcBef>
                <a:spcPts val="15"/>
              </a:spcBef>
            </a:pPr>
            <a:r>
              <a:rPr sz="1050" spc="55" dirty="0">
                <a:latin typeface="Arial"/>
                <a:cs typeface="Arial"/>
              </a:rPr>
              <a:t>40.71680483014613]}},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'nyu_2451_34572.185',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[-73.82580915110559,</a:t>
            </a:r>
            <a:r>
              <a:rPr sz="1050" spc="95" dirty="0">
                <a:latin typeface="Arial"/>
                <a:cs typeface="Arial"/>
              </a:rPr>
              <a:t> </a:t>
            </a:r>
            <a:r>
              <a:rPr sz="1050" spc="50" dirty="0">
                <a:latin typeface="Arial"/>
                <a:cs typeface="Arial"/>
              </a:rPr>
              <a:t>40.7445723092867]},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a:t>
            </a:r>
            <a:r>
              <a:rPr sz="1050" spc="30" dirty="0">
                <a:latin typeface="Arial"/>
                <a:cs typeface="Arial"/>
              </a:rPr>
              <a:t>'Queensboro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131060">
              <a:lnSpc>
                <a:spcPct val="101200"/>
              </a:lnSpc>
            </a:pPr>
            <a:r>
              <a:rPr sz="1050" spc="140" dirty="0">
                <a:latin typeface="Arial"/>
                <a:cs typeface="Arial"/>
              </a:rPr>
              <a:t>'annoline1': </a:t>
            </a:r>
            <a:r>
              <a:rPr sz="1050" spc="75" dirty="0">
                <a:latin typeface="Arial"/>
                <a:cs typeface="Arial"/>
              </a:rPr>
              <a:t>'Queensboro',  </a:t>
            </a:r>
            <a:r>
              <a:rPr sz="1050" spc="140" dirty="0">
                <a:latin typeface="Arial"/>
                <a:cs typeface="Arial"/>
              </a:rPr>
              <a:t>'annoline2':</a:t>
            </a:r>
            <a:r>
              <a:rPr sz="1050" spc="265" dirty="0">
                <a:latin typeface="Arial"/>
                <a:cs typeface="Arial"/>
              </a:rPr>
              <a:t> </a:t>
            </a:r>
            <a:r>
              <a:rPr sz="1050" spc="270" dirty="0">
                <a:latin typeface="Arial"/>
                <a:cs typeface="Arial"/>
              </a:rPr>
              <a:t>'Hill',</a:t>
            </a:r>
            <a:endParaRPr sz="1050">
              <a:latin typeface="Arial"/>
              <a:cs typeface="Arial"/>
            </a:endParaRPr>
          </a:p>
          <a:p>
            <a:pPr marL="158750" marR="271716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[-73.82580915110559,</a:t>
            </a:r>
            <a:endParaRPr sz="1050">
              <a:latin typeface="Arial"/>
              <a:cs typeface="Arial"/>
            </a:endParaRPr>
          </a:p>
          <a:p>
            <a:pPr marL="232410">
              <a:lnSpc>
                <a:spcPct val="100000"/>
              </a:lnSpc>
              <a:spcBef>
                <a:spcPts val="15"/>
              </a:spcBef>
            </a:pPr>
            <a:r>
              <a:rPr sz="1050" spc="25" dirty="0">
                <a:latin typeface="Arial"/>
                <a:cs typeface="Arial"/>
              </a:rPr>
              <a:t>40.7445723092867,</a:t>
            </a:r>
            <a:endParaRPr sz="1050">
              <a:latin typeface="Arial"/>
              <a:cs typeface="Arial"/>
            </a:endParaRPr>
          </a:p>
          <a:p>
            <a:pPr marL="232410">
              <a:lnSpc>
                <a:spcPct val="100000"/>
              </a:lnSpc>
              <a:spcBef>
                <a:spcPts val="15"/>
              </a:spcBef>
            </a:pPr>
            <a:r>
              <a:rPr sz="1050" spc="35" dirty="0">
                <a:latin typeface="Arial"/>
                <a:cs typeface="Arial"/>
              </a:rPr>
              <a:t>-73.82580915110559,</a:t>
            </a:r>
            <a:endParaRPr sz="1050">
              <a:latin typeface="Arial"/>
              <a:cs typeface="Arial"/>
            </a:endParaRPr>
          </a:p>
          <a:p>
            <a:pPr marL="232410">
              <a:lnSpc>
                <a:spcPct val="100000"/>
              </a:lnSpc>
              <a:spcBef>
                <a:spcPts val="15"/>
              </a:spcBef>
            </a:pPr>
            <a:r>
              <a:rPr sz="1050" spc="60" dirty="0">
                <a:latin typeface="Arial"/>
                <a:cs typeface="Arial"/>
              </a:rPr>
              <a:t>40.7445723092867]}},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171757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[11]:</a:t>
            </a:r>
            <a:endParaRPr sz="1050">
              <a:latin typeface="Arial"/>
              <a:cs typeface="Arial"/>
            </a:endParaRPr>
          </a:p>
        </p:txBody>
      </p:sp>
      <p:sp>
        <p:nvSpPr>
          <p:cNvPr id="5" name="object 5"/>
          <p:cNvSpPr/>
          <p:nvPr/>
        </p:nvSpPr>
        <p:spPr>
          <a:xfrm>
            <a:off x="1420811" y="1687410"/>
            <a:ext cx="5857875" cy="438150"/>
          </a:xfrm>
          <a:custGeom>
            <a:avLst/>
            <a:gdLst/>
            <a:ahLst/>
            <a:cxnLst/>
            <a:rect l="l" t="t" r="r" b="b"/>
            <a:pathLst>
              <a:path w="5857875" h="438150">
                <a:moveTo>
                  <a:pt x="0" y="423862"/>
                </a:moveTo>
                <a:lnTo>
                  <a:pt x="0" y="14287"/>
                </a:lnTo>
                <a:lnTo>
                  <a:pt x="0" y="12382"/>
                </a:lnTo>
                <a:lnTo>
                  <a:pt x="361" y="10572"/>
                </a:lnTo>
                <a:lnTo>
                  <a:pt x="1085" y="8858"/>
                </a:lnTo>
                <a:lnTo>
                  <a:pt x="1809" y="7048"/>
                </a:lnTo>
                <a:lnTo>
                  <a:pt x="2847" y="5524"/>
                </a:lnTo>
                <a:lnTo>
                  <a:pt x="12392" y="0"/>
                </a:lnTo>
                <a:lnTo>
                  <a:pt x="14287" y="0"/>
                </a:lnTo>
                <a:lnTo>
                  <a:pt x="5843587" y="0"/>
                </a:lnTo>
                <a:lnTo>
                  <a:pt x="5845482" y="0"/>
                </a:lnTo>
                <a:lnTo>
                  <a:pt x="5847302" y="380"/>
                </a:lnTo>
                <a:lnTo>
                  <a:pt x="5856789" y="8858"/>
                </a:lnTo>
                <a:lnTo>
                  <a:pt x="5857513" y="10572"/>
                </a:lnTo>
                <a:lnTo>
                  <a:pt x="5857875" y="12382"/>
                </a:lnTo>
                <a:lnTo>
                  <a:pt x="5857875" y="14287"/>
                </a:lnTo>
                <a:lnTo>
                  <a:pt x="5857875" y="423862"/>
                </a:lnTo>
                <a:lnTo>
                  <a:pt x="5857875" y="425767"/>
                </a:lnTo>
                <a:lnTo>
                  <a:pt x="5857513" y="427577"/>
                </a:lnTo>
                <a:lnTo>
                  <a:pt x="5856789" y="429291"/>
                </a:lnTo>
                <a:lnTo>
                  <a:pt x="5856065" y="431101"/>
                </a:lnTo>
                <a:lnTo>
                  <a:pt x="5845482" y="438150"/>
                </a:lnTo>
                <a:lnTo>
                  <a:pt x="5843587" y="438150"/>
                </a:lnTo>
                <a:lnTo>
                  <a:pt x="14287" y="438150"/>
                </a:lnTo>
                <a:lnTo>
                  <a:pt x="12392" y="438150"/>
                </a:lnTo>
                <a:lnTo>
                  <a:pt x="10572" y="437769"/>
                </a:lnTo>
                <a:lnTo>
                  <a:pt x="1085" y="429291"/>
                </a:lnTo>
                <a:lnTo>
                  <a:pt x="361" y="427577"/>
                </a:lnTo>
                <a:lnTo>
                  <a:pt x="0" y="425767"/>
                </a:lnTo>
                <a:lnTo>
                  <a:pt x="0" y="423862"/>
                </a:lnTo>
                <a:close/>
              </a:path>
            </a:pathLst>
          </a:custGeom>
          <a:ln w="9524">
            <a:solidFill>
              <a:srgbClr val="CFCFCF"/>
            </a:solidFill>
          </a:ln>
        </p:spPr>
        <p:txBody>
          <a:bodyPr wrap="square" lIns="0" tIns="0" rIns="0" bIns="0" rtlCol="0"/>
          <a:lstStyle/>
          <a:p>
            <a:endParaRPr/>
          </a:p>
        </p:txBody>
      </p:sp>
      <p:sp>
        <p:nvSpPr>
          <p:cNvPr id="6" name="object 6"/>
          <p:cNvSpPr txBox="1"/>
          <p:nvPr/>
        </p:nvSpPr>
        <p:spPr>
          <a:xfrm>
            <a:off x="1431769" y="1717573"/>
            <a:ext cx="5836285" cy="347345"/>
          </a:xfrm>
          <a:prstGeom prst="rect">
            <a:avLst/>
          </a:prstGeom>
        </p:spPr>
        <p:txBody>
          <a:bodyPr vert="horz" wrap="square" lIns="0" tIns="10795" rIns="0" bIns="0" rtlCol="0">
            <a:spAutoFit/>
          </a:bodyPr>
          <a:lstStyle/>
          <a:p>
            <a:pPr marL="47625" marR="1088390">
              <a:lnSpc>
                <a:spcPct val="101200"/>
              </a:lnSpc>
              <a:spcBef>
                <a:spcPts val="85"/>
              </a:spcBef>
            </a:pPr>
            <a:r>
              <a:rPr sz="1050" spc="70" dirty="0">
                <a:solidFill>
                  <a:srgbClr val="666666"/>
                </a:solidFill>
                <a:latin typeface="Arial"/>
                <a:cs typeface="Arial"/>
              </a:rPr>
              <a:t>!</a:t>
            </a:r>
            <a:r>
              <a:rPr sz="1050" spc="70" dirty="0">
                <a:solidFill>
                  <a:srgbClr val="333333"/>
                </a:solidFill>
                <a:latin typeface="Arial"/>
                <a:cs typeface="Arial"/>
              </a:rPr>
              <a:t>wget </a:t>
            </a:r>
            <a:r>
              <a:rPr sz="1050" spc="110" dirty="0">
                <a:solidFill>
                  <a:srgbClr val="333333"/>
                </a:solidFill>
                <a:latin typeface="Arial"/>
                <a:cs typeface="Arial"/>
              </a:rPr>
              <a:t>-q </a:t>
            </a:r>
            <a:r>
              <a:rPr sz="1050" spc="-10" dirty="0">
                <a:solidFill>
                  <a:srgbClr val="333333"/>
                </a:solidFill>
                <a:latin typeface="Arial"/>
                <a:cs typeface="Arial"/>
              </a:rPr>
              <a:t>-O </a:t>
            </a:r>
            <a:r>
              <a:rPr sz="1050" spc="95" dirty="0">
                <a:solidFill>
                  <a:srgbClr val="B92020"/>
                </a:solidFill>
                <a:latin typeface="Arial"/>
                <a:cs typeface="Arial"/>
              </a:rPr>
              <a:t>'newyork_data.json' </a:t>
            </a:r>
            <a:r>
              <a:rPr sz="1050" spc="100" dirty="0">
                <a:solidFill>
                  <a:srgbClr val="333333"/>
                </a:solidFill>
                <a:latin typeface="Arial"/>
                <a:cs typeface="Arial"/>
              </a:rPr>
              <a:t>https://cocl.us/new_york_dataset  </a:t>
            </a:r>
            <a:r>
              <a:rPr sz="1050" spc="135" dirty="0">
                <a:solidFill>
                  <a:srgbClr val="008000"/>
                </a:solidFill>
                <a:latin typeface="Arial"/>
                <a:cs typeface="Arial"/>
              </a:rPr>
              <a:t>print</a:t>
            </a:r>
            <a:r>
              <a:rPr sz="1050" spc="135" dirty="0">
                <a:solidFill>
                  <a:srgbClr val="333333"/>
                </a:solidFill>
                <a:latin typeface="Arial"/>
                <a:cs typeface="Arial"/>
              </a:rPr>
              <a:t>(</a:t>
            </a:r>
            <a:r>
              <a:rPr sz="1050" spc="135" dirty="0">
                <a:solidFill>
                  <a:srgbClr val="B92020"/>
                </a:solidFill>
                <a:latin typeface="Arial"/>
                <a:cs typeface="Arial"/>
              </a:rPr>
              <a:t>'Data</a:t>
            </a:r>
            <a:r>
              <a:rPr sz="1050" spc="280" dirty="0">
                <a:solidFill>
                  <a:srgbClr val="B92020"/>
                </a:solidFill>
                <a:latin typeface="Arial"/>
                <a:cs typeface="Arial"/>
              </a:rPr>
              <a:t> </a:t>
            </a:r>
            <a:r>
              <a:rPr sz="1050" spc="75" dirty="0">
                <a:solidFill>
                  <a:srgbClr val="B92020"/>
                </a:solidFill>
                <a:latin typeface="Arial"/>
                <a:cs typeface="Arial"/>
              </a:rPr>
              <a:t>downloaded!'</a:t>
            </a:r>
            <a:r>
              <a:rPr sz="1050" spc="75" dirty="0">
                <a:solidFill>
                  <a:srgbClr val="333333"/>
                </a:solidFill>
                <a:latin typeface="Arial"/>
                <a:cs typeface="Arial"/>
              </a:rPr>
              <a:t>)</a:t>
            </a:r>
            <a:endParaRPr sz="1050">
              <a:latin typeface="Arial"/>
              <a:cs typeface="Arial"/>
            </a:endParaRPr>
          </a:p>
        </p:txBody>
      </p:sp>
      <p:sp>
        <p:nvSpPr>
          <p:cNvPr id="10" name="object 10"/>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10" dirty="0"/>
              <a:t> </a:t>
            </a:r>
            <a:fld id="{81D60167-4931-47E6-BA6A-407CBD079E47}" type="slidenum">
              <a:rPr spc="-5" dirty="0"/>
              <a:t>6</a:t>
            </a:fld>
            <a:r>
              <a:rPr spc="-5" dirty="0"/>
              <a:t>/129</a:t>
            </a:r>
          </a:p>
        </p:txBody>
      </p:sp>
      <p:sp>
        <p:nvSpPr>
          <p:cNvPr id="7" name="object 7"/>
          <p:cNvSpPr txBox="1"/>
          <p:nvPr/>
        </p:nvSpPr>
        <p:spPr>
          <a:xfrm>
            <a:off x="1457374" y="345973"/>
            <a:ext cx="2152015" cy="1156970"/>
          </a:xfrm>
          <a:prstGeom prst="rect">
            <a:avLst/>
          </a:prstGeom>
        </p:spPr>
        <p:txBody>
          <a:bodyPr vert="horz" wrap="square" lIns="0" tIns="12700" rIns="0" bIns="0" rtlCol="0">
            <a:spAutoFit/>
          </a:bodyPr>
          <a:lstStyle/>
          <a:p>
            <a:pPr marL="12700">
              <a:lnSpc>
                <a:spcPct val="100000"/>
              </a:lnSpc>
              <a:spcBef>
                <a:spcPts val="100"/>
              </a:spcBef>
            </a:pPr>
            <a:r>
              <a:rPr sz="1050" spc="-185" dirty="0">
                <a:latin typeface="Arial"/>
                <a:cs typeface="Arial"/>
              </a:rPr>
              <a:t>0%</a:t>
            </a:r>
            <a:endParaRPr sz="1050">
              <a:latin typeface="Arial"/>
              <a:cs typeface="Arial"/>
            </a:endParaRPr>
          </a:p>
          <a:p>
            <a:pPr marL="12700" marR="5080">
              <a:lnSpc>
                <a:spcPct val="101200"/>
              </a:lnSpc>
            </a:pPr>
            <a:r>
              <a:rPr sz="1050" spc="114" dirty="0">
                <a:latin typeface="Arial"/>
                <a:cs typeface="Arial"/>
              </a:rPr>
              <a:t>ca-certificates-2020 </a:t>
            </a:r>
            <a:r>
              <a:rPr sz="1050" spc="300" dirty="0">
                <a:latin typeface="Arial"/>
                <a:cs typeface="Arial"/>
              </a:rPr>
              <a:t>| </a:t>
            </a:r>
            <a:r>
              <a:rPr sz="1050" spc="-10" dirty="0">
                <a:latin typeface="Arial"/>
                <a:cs typeface="Arial"/>
              </a:rPr>
              <a:t>146 </a:t>
            </a:r>
            <a:r>
              <a:rPr sz="1050" spc="-125" dirty="0">
                <a:latin typeface="Arial"/>
                <a:cs typeface="Arial"/>
              </a:rPr>
              <a:t>KB  </a:t>
            </a:r>
            <a:r>
              <a:rPr sz="1050" spc="-185" dirty="0">
                <a:latin typeface="Arial"/>
                <a:cs typeface="Arial"/>
              </a:rPr>
              <a:t>0%</a:t>
            </a:r>
            <a:endParaRPr sz="1050">
              <a:latin typeface="Arial"/>
              <a:cs typeface="Arial"/>
            </a:endParaRPr>
          </a:p>
          <a:p>
            <a:pPr marL="12700" marR="151130" algn="just">
              <a:lnSpc>
                <a:spcPct val="101200"/>
              </a:lnSpc>
            </a:pPr>
            <a:r>
              <a:rPr sz="1050" spc="70" dirty="0">
                <a:latin typeface="Arial"/>
                <a:cs typeface="Arial"/>
              </a:rPr>
              <a:t>Preparing </a:t>
            </a:r>
            <a:r>
              <a:rPr sz="1050" spc="125" dirty="0">
                <a:latin typeface="Arial"/>
                <a:cs typeface="Arial"/>
              </a:rPr>
              <a:t>transaction: </a:t>
            </a:r>
            <a:r>
              <a:rPr sz="1050" spc="-10" dirty="0">
                <a:latin typeface="Arial"/>
                <a:cs typeface="Arial"/>
              </a:rPr>
              <a:t>done  </a:t>
            </a:r>
            <a:r>
              <a:rPr sz="1050" spc="120" dirty="0">
                <a:latin typeface="Arial"/>
                <a:cs typeface="Arial"/>
              </a:rPr>
              <a:t>Verifying </a:t>
            </a:r>
            <a:r>
              <a:rPr sz="1050" spc="125" dirty="0">
                <a:latin typeface="Arial"/>
                <a:cs typeface="Arial"/>
              </a:rPr>
              <a:t>transaction: </a:t>
            </a:r>
            <a:r>
              <a:rPr sz="1050" spc="-10" dirty="0">
                <a:latin typeface="Arial"/>
                <a:cs typeface="Arial"/>
              </a:rPr>
              <a:t>done  </a:t>
            </a:r>
            <a:r>
              <a:rPr sz="1050" spc="60" dirty="0">
                <a:latin typeface="Arial"/>
                <a:cs typeface="Arial"/>
              </a:rPr>
              <a:t>Executing </a:t>
            </a:r>
            <a:r>
              <a:rPr sz="1050" spc="125" dirty="0">
                <a:latin typeface="Arial"/>
                <a:cs typeface="Arial"/>
              </a:rPr>
              <a:t>transaction: </a:t>
            </a:r>
            <a:r>
              <a:rPr sz="1050" spc="-10" dirty="0">
                <a:latin typeface="Arial"/>
                <a:cs typeface="Arial"/>
              </a:rPr>
              <a:t>done  </a:t>
            </a:r>
            <a:r>
              <a:rPr sz="1050" spc="125" dirty="0">
                <a:latin typeface="Arial"/>
                <a:cs typeface="Arial"/>
              </a:rPr>
              <a:t>Libraries</a:t>
            </a:r>
            <a:r>
              <a:rPr sz="1050" spc="275" dirty="0">
                <a:latin typeface="Arial"/>
                <a:cs typeface="Arial"/>
              </a:rPr>
              <a:t> </a:t>
            </a:r>
            <a:r>
              <a:rPr sz="1050" spc="90" dirty="0">
                <a:latin typeface="Arial"/>
                <a:cs typeface="Arial"/>
              </a:rPr>
              <a:t>imported.</a:t>
            </a:r>
            <a:endParaRPr sz="1050">
              <a:latin typeface="Arial"/>
              <a:cs typeface="Arial"/>
            </a:endParaRPr>
          </a:p>
        </p:txBody>
      </p:sp>
      <p:sp>
        <p:nvSpPr>
          <p:cNvPr id="8" name="object 8"/>
          <p:cNvSpPr txBox="1"/>
          <p:nvPr/>
        </p:nvSpPr>
        <p:spPr>
          <a:xfrm>
            <a:off x="3876820" y="507898"/>
            <a:ext cx="3251835" cy="185420"/>
          </a:xfrm>
          <a:prstGeom prst="rect">
            <a:avLst/>
          </a:prstGeom>
        </p:spPr>
        <p:txBody>
          <a:bodyPr vert="horz" wrap="square" lIns="0" tIns="12700" rIns="0" bIns="0" rtlCol="0">
            <a:spAutoFit/>
          </a:bodyPr>
          <a:lstStyle/>
          <a:p>
            <a:pPr marL="12700">
              <a:lnSpc>
                <a:spcPct val="100000"/>
              </a:lnSpc>
              <a:spcBef>
                <a:spcPts val="100"/>
              </a:spcBef>
            </a:pPr>
            <a:r>
              <a:rPr sz="1050" spc="300" dirty="0">
                <a:latin typeface="Arial"/>
                <a:cs typeface="Arial"/>
              </a:rPr>
              <a:t>| </a:t>
            </a:r>
            <a:r>
              <a:rPr sz="1050" spc="-10" dirty="0">
                <a:latin typeface="Arial"/>
                <a:cs typeface="Arial"/>
              </a:rPr>
              <a:t>##################################### </a:t>
            </a:r>
            <a:r>
              <a:rPr sz="1050" spc="300" dirty="0">
                <a:latin typeface="Arial"/>
                <a:cs typeface="Arial"/>
              </a:rPr>
              <a:t>|</a:t>
            </a:r>
            <a:r>
              <a:rPr sz="1050" spc="310" dirty="0">
                <a:latin typeface="Arial"/>
                <a:cs typeface="Arial"/>
              </a:rPr>
              <a:t> </a:t>
            </a:r>
            <a:r>
              <a:rPr sz="1050" spc="-10" dirty="0">
                <a:latin typeface="Arial"/>
                <a:cs typeface="Arial"/>
              </a:rPr>
              <a:t>10</a:t>
            </a:r>
            <a:endParaRPr sz="1050">
              <a:latin typeface="Arial"/>
              <a:cs typeface="Arial"/>
            </a:endParaRPr>
          </a:p>
        </p:txBody>
      </p:sp>
      <p:sp>
        <p:nvSpPr>
          <p:cNvPr id="9" name="object 9"/>
          <p:cNvSpPr txBox="1"/>
          <p:nvPr/>
        </p:nvSpPr>
        <p:spPr>
          <a:xfrm>
            <a:off x="1457374" y="2165248"/>
            <a:ext cx="1198880" cy="185420"/>
          </a:xfrm>
          <a:prstGeom prst="rect">
            <a:avLst/>
          </a:prstGeom>
        </p:spPr>
        <p:txBody>
          <a:bodyPr vert="horz" wrap="square" lIns="0" tIns="12700" rIns="0" bIns="0" rtlCol="0">
            <a:spAutoFit/>
          </a:bodyPr>
          <a:lstStyle/>
          <a:p>
            <a:pPr marL="12700">
              <a:lnSpc>
                <a:spcPct val="100000"/>
              </a:lnSpc>
              <a:spcBef>
                <a:spcPts val="100"/>
              </a:spcBef>
            </a:pPr>
            <a:r>
              <a:rPr sz="1050" spc="20" dirty="0">
                <a:latin typeface="Arial"/>
                <a:cs typeface="Arial"/>
              </a:rPr>
              <a:t>Data</a:t>
            </a:r>
            <a:r>
              <a:rPr sz="1050" spc="215" dirty="0">
                <a:latin typeface="Arial"/>
                <a:cs typeface="Arial"/>
              </a:rPr>
              <a:t> </a:t>
            </a:r>
            <a:r>
              <a:rPr sz="1050" spc="35" dirty="0">
                <a:latin typeface="Arial"/>
                <a:cs typeface="Arial"/>
              </a:rPr>
              <a:t>downloaded!</a:t>
            </a:r>
            <a:endParaRPr sz="1050">
              <a:latin typeface="Arial"/>
              <a:cs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7172"/>
            <a:ext cx="1271905" cy="158750"/>
          </a:xfrm>
          <a:prstGeom prst="rect">
            <a:avLst/>
          </a:prstGeom>
        </p:spPr>
        <p:txBody>
          <a:bodyPr vert="horz" wrap="square" lIns="0" tIns="0" rIns="0" bIns="0" rtlCol="0">
            <a:spAutoFit/>
          </a:bodyPr>
          <a:lstStyle/>
          <a:p>
            <a:pPr marL="12700">
              <a:lnSpc>
                <a:spcPts val="1090"/>
              </a:lnSpc>
            </a:pPr>
            <a:r>
              <a:rPr sz="1050" spc="110" dirty="0">
                <a:latin typeface="Arial"/>
                <a:cs typeface="Arial"/>
              </a:rPr>
              <a:t>'annoangle':</a:t>
            </a:r>
            <a:r>
              <a:rPr sz="1050" spc="220" dirty="0">
                <a:latin typeface="Arial"/>
                <a:cs typeface="Arial"/>
              </a:rPr>
              <a:t> </a:t>
            </a:r>
            <a:r>
              <a:rPr sz="1050" spc="135" dirty="0">
                <a:latin typeface="Arial"/>
                <a:cs typeface="Arial"/>
              </a:rPr>
              <a:t>0.0,</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879"/>
            <a:ext cx="4351655" cy="9316085"/>
          </a:xfrm>
          <a:prstGeom prst="rect">
            <a:avLst/>
          </a:prstGeom>
        </p:spPr>
        <p:txBody>
          <a:bodyPr vert="horz" wrap="square" lIns="0" tIns="56515" rIns="0" bIns="0" rtlCol="0">
            <a:spAutoFit/>
          </a:bodyPr>
          <a:lstStyle/>
          <a:p>
            <a:pPr marL="1862455">
              <a:lnSpc>
                <a:spcPct val="100000"/>
              </a:lnSpc>
              <a:spcBef>
                <a:spcPts val="44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85725">
              <a:lnSpc>
                <a:spcPct val="100000"/>
              </a:lnSpc>
              <a:spcBef>
                <a:spcPts val="459"/>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[-73.79760300912672,</a:t>
            </a:r>
            <a:r>
              <a:rPr sz="1050" spc="90" dirty="0">
                <a:latin typeface="Arial"/>
                <a:cs typeface="Arial"/>
              </a:rPr>
              <a:t> </a:t>
            </a:r>
            <a:r>
              <a:rPr sz="1050" spc="45" dirty="0">
                <a:latin typeface="Arial"/>
                <a:cs typeface="Arial"/>
              </a:rPr>
              <a:t>40.723824901829204]},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204" dirty="0">
                <a:latin typeface="Arial"/>
                <a:cs typeface="Arial"/>
              </a:rPr>
              <a:t>'Hillcrest',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204" dirty="0">
                <a:latin typeface="Arial"/>
                <a:cs typeface="Arial"/>
              </a:rPr>
              <a:t>'Hillcrest',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[-73.79760300912672,</a:t>
            </a:r>
            <a:endParaRPr sz="1050">
              <a:latin typeface="Arial"/>
              <a:cs typeface="Arial"/>
            </a:endParaRPr>
          </a:p>
          <a:p>
            <a:pPr marL="232410">
              <a:lnSpc>
                <a:spcPct val="100000"/>
              </a:lnSpc>
              <a:spcBef>
                <a:spcPts val="15"/>
              </a:spcBef>
            </a:pPr>
            <a:r>
              <a:rPr sz="1050" spc="20" dirty="0">
                <a:latin typeface="Arial"/>
                <a:cs typeface="Arial"/>
              </a:rPr>
              <a:t>40.723824901829204,</a:t>
            </a:r>
            <a:endParaRPr sz="1050">
              <a:latin typeface="Arial"/>
              <a:cs typeface="Arial"/>
            </a:endParaRPr>
          </a:p>
          <a:p>
            <a:pPr marL="232410">
              <a:lnSpc>
                <a:spcPct val="100000"/>
              </a:lnSpc>
              <a:spcBef>
                <a:spcPts val="15"/>
              </a:spcBef>
            </a:pPr>
            <a:r>
              <a:rPr sz="1050" spc="35" dirty="0">
                <a:latin typeface="Arial"/>
                <a:cs typeface="Arial"/>
              </a:rPr>
              <a:t>-73.79760300912672,</a:t>
            </a:r>
            <a:endParaRPr sz="1050">
              <a:latin typeface="Arial"/>
              <a:cs typeface="Arial"/>
            </a:endParaRPr>
          </a:p>
          <a:p>
            <a:pPr marL="232410">
              <a:lnSpc>
                <a:spcPct val="100000"/>
              </a:lnSpc>
              <a:spcBef>
                <a:spcPts val="15"/>
              </a:spcBef>
            </a:pPr>
            <a:r>
              <a:rPr sz="1050" spc="50" dirty="0">
                <a:latin typeface="Arial"/>
                <a:cs typeface="Arial"/>
              </a:rPr>
              <a:t>40.723824901829204]}},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'nyu_2451_34572.187',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[-73.93157506072878,</a:t>
            </a:r>
            <a:r>
              <a:rPr sz="1050" spc="90" dirty="0">
                <a:latin typeface="Arial"/>
                <a:cs typeface="Arial"/>
              </a:rPr>
              <a:t> </a:t>
            </a:r>
            <a:r>
              <a:rPr sz="1050" spc="45" dirty="0">
                <a:latin typeface="Arial"/>
                <a:cs typeface="Arial"/>
              </a:rPr>
              <a:t>40.761704526054146]},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'Ravenswood',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55" dirty="0">
                <a:latin typeface="Arial"/>
                <a:cs typeface="Arial"/>
              </a:rPr>
              <a:t>'Ravenswood',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[-73.93157506072878,</a:t>
            </a:r>
            <a:endParaRPr sz="1050">
              <a:latin typeface="Arial"/>
              <a:cs typeface="Arial"/>
            </a:endParaRPr>
          </a:p>
          <a:p>
            <a:pPr marL="232410">
              <a:lnSpc>
                <a:spcPct val="100000"/>
              </a:lnSpc>
              <a:spcBef>
                <a:spcPts val="15"/>
              </a:spcBef>
            </a:pPr>
            <a:r>
              <a:rPr sz="1050" spc="20" dirty="0">
                <a:latin typeface="Arial"/>
                <a:cs typeface="Arial"/>
              </a:rPr>
              <a:t>40.761704526054146,</a:t>
            </a:r>
            <a:endParaRPr sz="1050">
              <a:latin typeface="Arial"/>
              <a:cs typeface="Arial"/>
            </a:endParaRPr>
          </a:p>
          <a:p>
            <a:pPr marL="232410">
              <a:lnSpc>
                <a:spcPct val="100000"/>
              </a:lnSpc>
              <a:spcBef>
                <a:spcPts val="15"/>
              </a:spcBef>
            </a:pPr>
            <a:r>
              <a:rPr sz="1050" spc="35" dirty="0">
                <a:latin typeface="Arial"/>
                <a:cs typeface="Arial"/>
              </a:rPr>
              <a:t>-73.93157506072878,</a:t>
            </a:r>
            <a:endParaRPr sz="1050">
              <a:latin typeface="Arial"/>
              <a:cs typeface="Arial"/>
            </a:endParaRPr>
          </a:p>
          <a:p>
            <a:pPr marL="232410">
              <a:lnSpc>
                <a:spcPct val="100000"/>
              </a:lnSpc>
              <a:spcBef>
                <a:spcPts val="15"/>
              </a:spcBef>
            </a:pPr>
            <a:r>
              <a:rPr sz="1050" spc="50" dirty="0">
                <a:latin typeface="Arial"/>
                <a:cs typeface="Arial"/>
              </a:rPr>
              <a:t>40.761704526054146]}},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'nyu_2451_34572.188',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[-73.84963782402441,</a:t>
            </a:r>
            <a:r>
              <a:rPr sz="1050" spc="25" dirty="0">
                <a:latin typeface="Arial"/>
                <a:cs typeface="Arial"/>
              </a:rPr>
              <a:t> </a:t>
            </a:r>
            <a:r>
              <a:rPr sz="1050" spc="45" dirty="0">
                <a:latin typeface="Arial"/>
                <a:cs typeface="Arial"/>
              </a:rPr>
              <a:t>40.66391841925139]},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'Lindenwood',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85" dirty="0">
                <a:latin typeface="Arial"/>
                <a:cs typeface="Arial"/>
              </a:rPr>
              <a:t>'Lindenwood',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[-73.84963782402441,</a:t>
            </a:r>
            <a:endParaRPr sz="1050">
              <a:latin typeface="Arial"/>
              <a:cs typeface="Arial"/>
            </a:endParaRPr>
          </a:p>
          <a:p>
            <a:pPr marL="232410">
              <a:lnSpc>
                <a:spcPct val="100000"/>
              </a:lnSpc>
              <a:spcBef>
                <a:spcPts val="15"/>
              </a:spcBef>
            </a:pPr>
            <a:r>
              <a:rPr sz="1050" spc="25" dirty="0">
                <a:latin typeface="Arial"/>
                <a:cs typeface="Arial"/>
              </a:rPr>
              <a:t>40.66391841925139,</a:t>
            </a:r>
            <a:endParaRPr sz="1050">
              <a:latin typeface="Arial"/>
              <a:cs typeface="Arial"/>
            </a:endParaRPr>
          </a:p>
          <a:p>
            <a:pPr marL="232410">
              <a:lnSpc>
                <a:spcPct val="100000"/>
              </a:lnSpc>
              <a:spcBef>
                <a:spcPts val="15"/>
              </a:spcBef>
            </a:pPr>
            <a:r>
              <a:rPr sz="1050" spc="35" dirty="0">
                <a:latin typeface="Arial"/>
                <a:cs typeface="Arial"/>
              </a:rPr>
              <a:t>-73.84963782402441,</a:t>
            </a:r>
            <a:endParaRPr sz="1050">
              <a:latin typeface="Arial"/>
              <a:cs typeface="Arial"/>
            </a:endParaRPr>
          </a:p>
          <a:p>
            <a:pPr marL="232410">
              <a:lnSpc>
                <a:spcPct val="100000"/>
              </a:lnSpc>
              <a:spcBef>
                <a:spcPts val="15"/>
              </a:spcBef>
            </a:pPr>
            <a:r>
              <a:rPr sz="1050" spc="55" dirty="0">
                <a:latin typeface="Arial"/>
                <a:cs typeface="Arial"/>
              </a:rPr>
              <a:t>40.66391841925139]}},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'nyu_2451_34572.189',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[-73.74025607989822,</a:t>
            </a:r>
            <a:r>
              <a:rPr sz="1050" spc="25" dirty="0">
                <a:latin typeface="Arial"/>
                <a:cs typeface="Arial"/>
              </a:rPr>
              <a:t> </a:t>
            </a:r>
            <a:r>
              <a:rPr sz="1050" spc="45" dirty="0">
                <a:latin typeface="Arial"/>
                <a:cs typeface="Arial"/>
              </a:rPr>
              <a:t>40.66788389660247]},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50" dirty="0">
                <a:latin typeface="Arial"/>
                <a:cs typeface="Arial"/>
              </a:rPr>
              <a:t>'Laurelton',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50" dirty="0">
                <a:latin typeface="Arial"/>
                <a:cs typeface="Arial"/>
              </a:rPr>
              <a:t>'Laurelton',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0"/>
              </a:spcBef>
            </a:pPr>
            <a:r>
              <a:rPr sz="1050" spc="140" dirty="0">
                <a:latin typeface="Arial"/>
                <a:cs typeface="Arial"/>
              </a:rPr>
              <a:t>'annoline3':</a:t>
            </a:r>
            <a:r>
              <a:rPr sz="1050" spc="190" dirty="0">
                <a:latin typeface="Arial"/>
                <a:cs typeface="Arial"/>
              </a:rPr>
              <a:t> </a:t>
            </a:r>
            <a:r>
              <a:rPr sz="1050" spc="15" dirty="0">
                <a:latin typeface="Arial"/>
                <a:cs typeface="Arial"/>
              </a:rPr>
              <a:t>None,</a:t>
            </a:r>
            <a:endParaRPr sz="1050">
              <a:latin typeface="Arial"/>
              <a:cs typeface="Aria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696"/>
            <a:ext cx="413131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'coordinates': </a:t>
            </a:r>
            <a:r>
              <a:rPr sz="1050" spc="45" dirty="0">
                <a:latin typeface="Arial"/>
                <a:cs typeface="Arial"/>
              </a:rPr>
              <a:t>[-73.79664750844047,</a:t>
            </a:r>
            <a:r>
              <a:rPr sz="1050" spc="40" dirty="0">
                <a:latin typeface="Arial"/>
                <a:cs typeface="Arial"/>
              </a:rPr>
              <a:t> </a:t>
            </a:r>
            <a:r>
              <a:rPr sz="1050" spc="45" dirty="0">
                <a:latin typeface="Arial"/>
                <a:cs typeface="Arial"/>
              </a:rPr>
              <a:t>40.59771061565768]},</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277995" cy="9091295"/>
          </a:xfrm>
          <a:prstGeom prst="rect">
            <a:avLst/>
          </a:prstGeom>
        </p:spPr>
        <p:txBody>
          <a:bodyPr vert="horz" wrap="square" lIns="0" tIns="12700" rIns="0" bIns="0" rtlCol="0">
            <a:spAutoFit/>
          </a:bodyPr>
          <a:lstStyle/>
          <a:p>
            <a:pPr marL="158750">
              <a:lnSpc>
                <a:spcPct val="100000"/>
              </a:lnSpc>
              <a:spcBef>
                <a:spcPts val="10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[-73.74025607989822,</a:t>
            </a:r>
            <a:endParaRPr sz="1050">
              <a:latin typeface="Arial"/>
              <a:cs typeface="Arial"/>
            </a:endParaRPr>
          </a:p>
          <a:p>
            <a:pPr marL="232410">
              <a:lnSpc>
                <a:spcPct val="100000"/>
              </a:lnSpc>
              <a:spcBef>
                <a:spcPts val="15"/>
              </a:spcBef>
            </a:pPr>
            <a:r>
              <a:rPr sz="1050" spc="25" dirty="0">
                <a:latin typeface="Arial"/>
                <a:cs typeface="Arial"/>
              </a:rPr>
              <a:t>40.66788389660247,</a:t>
            </a:r>
            <a:endParaRPr sz="1050">
              <a:latin typeface="Arial"/>
              <a:cs typeface="Arial"/>
            </a:endParaRPr>
          </a:p>
          <a:p>
            <a:pPr marL="232410">
              <a:lnSpc>
                <a:spcPct val="100000"/>
              </a:lnSpc>
              <a:spcBef>
                <a:spcPts val="15"/>
              </a:spcBef>
            </a:pPr>
            <a:r>
              <a:rPr sz="1050" spc="35" dirty="0">
                <a:latin typeface="Arial"/>
                <a:cs typeface="Arial"/>
              </a:rPr>
              <a:t>-73.74025607989822,</a:t>
            </a:r>
            <a:endParaRPr sz="1050">
              <a:latin typeface="Arial"/>
              <a:cs typeface="Arial"/>
            </a:endParaRPr>
          </a:p>
          <a:p>
            <a:pPr marL="232410">
              <a:lnSpc>
                <a:spcPct val="100000"/>
              </a:lnSpc>
              <a:spcBef>
                <a:spcPts val="15"/>
              </a:spcBef>
            </a:pPr>
            <a:r>
              <a:rPr sz="1050" spc="55" dirty="0">
                <a:latin typeface="Arial"/>
                <a:cs typeface="Arial"/>
              </a:rPr>
              <a:t>40.66788389660247]}},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[-73.8625247141374,</a:t>
            </a:r>
            <a:r>
              <a:rPr sz="1050" spc="385" dirty="0">
                <a:latin typeface="Arial"/>
                <a:cs typeface="Arial"/>
              </a:rPr>
              <a:t> </a:t>
            </a:r>
            <a:r>
              <a:rPr sz="1050" spc="45" dirty="0">
                <a:latin typeface="Arial"/>
                <a:cs typeface="Arial"/>
              </a:rPr>
              <a:t>40.736074570830795]},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'Lefrak </a:t>
            </a:r>
            <a:r>
              <a:rPr sz="1050" spc="190" dirty="0">
                <a:latin typeface="Arial"/>
                <a:cs typeface="Arial"/>
              </a:rPr>
              <a:t>City',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75" dirty="0">
                <a:latin typeface="Arial"/>
                <a:cs typeface="Arial"/>
              </a:rPr>
              <a:t>'Lefrak',  </a:t>
            </a:r>
            <a:r>
              <a:rPr sz="1050" spc="140" dirty="0">
                <a:latin typeface="Arial"/>
                <a:cs typeface="Arial"/>
              </a:rPr>
              <a:t>'annoline2':</a:t>
            </a:r>
            <a:r>
              <a:rPr sz="1050" spc="245" dirty="0">
                <a:latin typeface="Arial"/>
                <a:cs typeface="Arial"/>
              </a:rPr>
              <a:t> </a:t>
            </a:r>
            <a:r>
              <a:rPr sz="1050" spc="220" dirty="0">
                <a:latin typeface="Arial"/>
                <a:cs typeface="Arial"/>
              </a:rPr>
              <a:t>'City',</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[-73.8625247141374,</a:t>
            </a:r>
            <a:endParaRPr sz="1050">
              <a:latin typeface="Arial"/>
              <a:cs typeface="Arial"/>
            </a:endParaRPr>
          </a:p>
          <a:p>
            <a:pPr marL="232410">
              <a:lnSpc>
                <a:spcPct val="100000"/>
              </a:lnSpc>
              <a:spcBef>
                <a:spcPts val="15"/>
              </a:spcBef>
            </a:pPr>
            <a:r>
              <a:rPr sz="1050" spc="20" dirty="0">
                <a:latin typeface="Arial"/>
                <a:cs typeface="Arial"/>
              </a:rPr>
              <a:t>40.736074570830795,</a:t>
            </a:r>
            <a:endParaRPr sz="1050">
              <a:latin typeface="Arial"/>
              <a:cs typeface="Arial"/>
            </a:endParaRPr>
          </a:p>
          <a:p>
            <a:pPr marL="232410">
              <a:lnSpc>
                <a:spcPct val="100000"/>
              </a:lnSpc>
              <a:spcBef>
                <a:spcPts val="15"/>
              </a:spcBef>
            </a:pPr>
            <a:r>
              <a:rPr sz="1050" spc="35" dirty="0">
                <a:latin typeface="Arial"/>
                <a:cs typeface="Arial"/>
              </a:rPr>
              <a:t>-73.8625247141374,</a:t>
            </a:r>
            <a:endParaRPr sz="1050">
              <a:latin typeface="Arial"/>
              <a:cs typeface="Arial"/>
            </a:endParaRPr>
          </a:p>
          <a:p>
            <a:pPr marL="232410">
              <a:lnSpc>
                <a:spcPct val="100000"/>
              </a:lnSpc>
              <a:spcBef>
                <a:spcPts val="15"/>
              </a:spcBef>
            </a:pPr>
            <a:r>
              <a:rPr sz="1050" spc="50" dirty="0">
                <a:latin typeface="Arial"/>
                <a:cs typeface="Arial"/>
              </a:rPr>
              <a:t>40.736074570830795]}},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[-73.8540175039252,</a:t>
            </a:r>
            <a:r>
              <a:rPr sz="1050" spc="85" dirty="0">
                <a:latin typeface="Arial"/>
                <a:cs typeface="Arial"/>
              </a:rPr>
              <a:t> </a:t>
            </a:r>
            <a:r>
              <a:rPr sz="1050" spc="45" dirty="0">
                <a:latin typeface="Arial"/>
                <a:cs typeface="Arial"/>
              </a:rPr>
              <a:t>40.57615556543109]},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50" dirty="0">
                <a:latin typeface="Arial"/>
                <a:cs typeface="Arial"/>
              </a:rPr>
              <a:t>'Belle </a:t>
            </a:r>
            <a:r>
              <a:rPr sz="1050" spc="110" dirty="0">
                <a:latin typeface="Arial"/>
                <a:cs typeface="Arial"/>
              </a:rPr>
              <a:t>Harbor',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057400">
              <a:lnSpc>
                <a:spcPct val="101200"/>
              </a:lnSpc>
            </a:pPr>
            <a:r>
              <a:rPr sz="1050" spc="140" dirty="0">
                <a:latin typeface="Arial"/>
                <a:cs typeface="Arial"/>
              </a:rPr>
              <a:t>'annoline1': </a:t>
            </a:r>
            <a:r>
              <a:rPr sz="1050" spc="150" dirty="0">
                <a:latin typeface="Arial"/>
                <a:cs typeface="Arial"/>
              </a:rPr>
              <a:t>'Belle </a:t>
            </a:r>
            <a:r>
              <a:rPr sz="1050" spc="110" dirty="0">
                <a:latin typeface="Arial"/>
                <a:cs typeface="Arial"/>
              </a:rPr>
              <a:t>Harbor',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[-73.8540175039252,</a:t>
            </a:r>
            <a:endParaRPr sz="1050">
              <a:latin typeface="Arial"/>
              <a:cs typeface="Arial"/>
            </a:endParaRPr>
          </a:p>
          <a:p>
            <a:pPr marL="232410">
              <a:lnSpc>
                <a:spcPct val="100000"/>
              </a:lnSpc>
              <a:spcBef>
                <a:spcPts val="15"/>
              </a:spcBef>
            </a:pPr>
            <a:r>
              <a:rPr sz="1050" spc="25" dirty="0">
                <a:latin typeface="Arial"/>
                <a:cs typeface="Arial"/>
              </a:rPr>
              <a:t>40.57615556543109,</a:t>
            </a:r>
            <a:endParaRPr sz="1050">
              <a:latin typeface="Arial"/>
              <a:cs typeface="Arial"/>
            </a:endParaRPr>
          </a:p>
          <a:p>
            <a:pPr marL="232410">
              <a:lnSpc>
                <a:spcPct val="100000"/>
              </a:lnSpc>
              <a:spcBef>
                <a:spcPts val="15"/>
              </a:spcBef>
            </a:pPr>
            <a:r>
              <a:rPr sz="1050" spc="35" dirty="0">
                <a:latin typeface="Arial"/>
                <a:cs typeface="Arial"/>
              </a:rPr>
              <a:t>-73.8540175039252,</a:t>
            </a:r>
            <a:endParaRPr sz="1050">
              <a:latin typeface="Arial"/>
              <a:cs typeface="Arial"/>
            </a:endParaRPr>
          </a:p>
          <a:p>
            <a:pPr marL="232410">
              <a:lnSpc>
                <a:spcPct val="100000"/>
              </a:lnSpc>
              <a:spcBef>
                <a:spcPts val="15"/>
              </a:spcBef>
            </a:pPr>
            <a:r>
              <a:rPr sz="1050" spc="55" dirty="0">
                <a:latin typeface="Arial"/>
                <a:cs typeface="Arial"/>
              </a:rPr>
              <a:t>40.57615556543109]}},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[-73.84153370226186,</a:t>
            </a:r>
            <a:r>
              <a:rPr sz="1050" spc="40" dirty="0">
                <a:latin typeface="Arial"/>
                <a:cs typeface="Arial"/>
              </a:rPr>
              <a:t> </a:t>
            </a:r>
            <a:r>
              <a:rPr sz="1050" spc="45" dirty="0">
                <a:latin typeface="Arial"/>
                <a:cs typeface="Arial"/>
              </a:rPr>
              <a:t>40.58034295646131]},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15" dirty="0">
                <a:latin typeface="Arial"/>
                <a:cs typeface="Arial"/>
              </a:rPr>
              <a:t>'Rockaway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1984375">
              <a:lnSpc>
                <a:spcPct val="101200"/>
              </a:lnSpc>
            </a:pPr>
            <a:r>
              <a:rPr sz="1050" spc="140" dirty="0">
                <a:latin typeface="Arial"/>
                <a:cs typeface="Arial"/>
              </a:rPr>
              <a:t>'annoline1': </a:t>
            </a:r>
            <a:r>
              <a:rPr sz="1050" spc="15" dirty="0">
                <a:latin typeface="Arial"/>
                <a:cs typeface="Arial"/>
              </a:rPr>
              <a:t>'Rockaway </a:t>
            </a:r>
            <a:r>
              <a:rPr sz="1050" spc="135" dirty="0">
                <a:latin typeface="Arial"/>
                <a:cs typeface="Arial"/>
              </a:rPr>
              <a:t>Park',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[-73.84153370226186,</a:t>
            </a:r>
            <a:endParaRPr sz="1050">
              <a:latin typeface="Arial"/>
              <a:cs typeface="Arial"/>
            </a:endParaRPr>
          </a:p>
          <a:p>
            <a:pPr marL="232410">
              <a:lnSpc>
                <a:spcPct val="100000"/>
              </a:lnSpc>
              <a:spcBef>
                <a:spcPts val="15"/>
              </a:spcBef>
            </a:pPr>
            <a:r>
              <a:rPr sz="1050" spc="25" dirty="0">
                <a:latin typeface="Arial"/>
                <a:cs typeface="Arial"/>
              </a:rPr>
              <a:t>40.58034295646131,</a:t>
            </a:r>
            <a:endParaRPr sz="1050">
              <a:latin typeface="Arial"/>
              <a:cs typeface="Arial"/>
            </a:endParaRPr>
          </a:p>
          <a:p>
            <a:pPr marL="232410">
              <a:lnSpc>
                <a:spcPct val="100000"/>
              </a:lnSpc>
              <a:spcBef>
                <a:spcPts val="15"/>
              </a:spcBef>
            </a:pPr>
            <a:r>
              <a:rPr sz="1050" spc="35" dirty="0">
                <a:latin typeface="Arial"/>
                <a:cs typeface="Arial"/>
              </a:rPr>
              <a:t>-73.84153370226186,</a:t>
            </a:r>
            <a:endParaRPr sz="1050">
              <a:latin typeface="Arial"/>
              <a:cs typeface="Arial"/>
            </a:endParaRPr>
          </a:p>
          <a:p>
            <a:pPr marL="232410">
              <a:lnSpc>
                <a:spcPct val="100000"/>
              </a:lnSpc>
              <a:spcBef>
                <a:spcPts val="15"/>
              </a:spcBef>
            </a:pPr>
            <a:r>
              <a:rPr sz="1050" spc="55" dirty="0">
                <a:latin typeface="Arial"/>
                <a:cs typeface="Arial"/>
              </a:rPr>
              <a:t>40.58034295646131]}},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2078355" cy="158750"/>
          </a:xfrm>
          <a:prstGeom prst="rect">
            <a:avLst/>
          </a:prstGeom>
        </p:spPr>
        <p:txBody>
          <a:bodyPr vert="horz" wrap="square" lIns="0" tIns="0" rIns="0" bIns="0" rtlCol="0">
            <a:spAutoFit/>
          </a:bodyPr>
          <a:lstStyle/>
          <a:p>
            <a:pPr marL="12700">
              <a:lnSpc>
                <a:spcPts val="1090"/>
              </a:lnSpc>
            </a:pPr>
            <a:r>
              <a:rPr sz="1050" spc="150" dirty="0">
                <a:latin typeface="Arial"/>
                <a:cs typeface="Arial"/>
              </a:rPr>
              <a:t>'bbox':</a:t>
            </a:r>
            <a:r>
              <a:rPr sz="1050" spc="280" dirty="0">
                <a:latin typeface="Arial"/>
                <a:cs typeface="Arial"/>
              </a:rPr>
              <a:t> </a:t>
            </a:r>
            <a:r>
              <a:rPr sz="1050" spc="45" dirty="0">
                <a:latin typeface="Arial"/>
                <a:cs typeface="Arial"/>
              </a:rPr>
              <a:t>[-73.85751790676447,</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277995" cy="9091295"/>
          </a:xfrm>
          <a:prstGeom prst="rect">
            <a:avLst/>
          </a:prstGeom>
        </p:spPr>
        <p:txBody>
          <a:bodyPr vert="horz" wrap="square" lIns="0" tIns="12700" rIns="0" bIns="0" rtlCol="0">
            <a:spAutoFit/>
          </a:bodyPr>
          <a:lstStyle/>
          <a:p>
            <a:pPr marL="85725">
              <a:lnSpc>
                <a:spcPct val="100000"/>
              </a:lnSpc>
              <a:spcBef>
                <a:spcPts val="100"/>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45" dirty="0">
                <a:latin typeface="Arial"/>
                <a:cs typeface="Arial"/>
              </a:rPr>
              <a:t>'Somerville',  'stacked':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45" dirty="0">
                <a:latin typeface="Arial"/>
                <a:cs typeface="Arial"/>
              </a:rPr>
              <a:t>'Somerville',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[-73.79664750844047,</a:t>
            </a:r>
            <a:endParaRPr sz="1050">
              <a:latin typeface="Arial"/>
              <a:cs typeface="Arial"/>
            </a:endParaRPr>
          </a:p>
          <a:p>
            <a:pPr marL="232410">
              <a:lnSpc>
                <a:spcPct val="100000"/>
              </a:lnSpc>
              <a:spcBef>
                <a:spcPts val="15"/>
              </a:spcBef>
            </a:pPr>
            <a:r>
              <a:rPr sz="1050" spc="25" dirty="0">
                <a:latin typeface="Arial"/>
                <a:cs typeface="Arial"/>
              </a:rPr>
              <a:t>40.59771061565768,</a:t>
            </a:r>
            <a:endParaRPr sz="1050">
              <a:latin typeface="Arial"/>
              <a:cs typeface="Arial"/>
            </a:endParaRPr>
          </a:p>
          <a:p>
            <a:pPr marL="232410">
              <a:lnSpc>
                <a:spcPct val="100000"/>
              </a:lnSpc>
              <a:spcBef>
                <a:spcPts val="15"/>
              </a:spcBef>
            </a:pPr>
            <a:r>
              <a:rPr sz="1050" spc="35" dirty="0">
                <a:latin typeface="Arial"/>
                <a:cs typeface="Arial"/>
              </a:rPr>
              <a:t>-73.79664750844047,</a:t>
            </a:r>
            <a:endParaRPr sz="1050">
              <a:latin typeface="Arial"/>
              <a:cs typeface="Arial"/>
            </a:endParaRPr>
          </a:p>
          <a:p>
            <a:pPr marL="232410">
              <a:lnSpc>
                <a:spcPct val="100000"/>
              </a:lnSpc>
              <a:spcBef>
                <a:spcPts val="15"/>
              </a:spcBef>
            </a:pPr>
            <a:r>
              <a:rPr sz="1050" spc="55" dirty="0">
                <a:latin typeface="Arial"/>
                <a:cs typeface="Arial"/>
              </a:rPr>
              <a:t>40.59771061565768]}},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[-73.75175310731153,</a:t>
            </a:r>
            <a:r>
              <a:rPr sz="1050" spc="40" dirty="0">
                <a:latin typeface="Arial"/>
                <a:cs typeface="Arial"/>
              </a:rPr>
              <a:t> </a:t>
            </a:r>
            <a:r>
              <a:rPr sz="1050" spc="45" dirty="0">
                <a:latin typeface="Arial"/>
                <a:cs typeface="Arial"/>
              </a:rPr>
              <a:t>40.66000322733613]},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70" dirty="0">
                <a:latin typeface="Arial"/>
                <a:cs typeface="Arial"/>
              </a:rPr>
              <a:t>'Brookville',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70" dirty="0">
                <a:latin typeface="Arial"/>
                <a:cs typeface="Arial"/>
              </a:rPr>
              <a:t>'Brookville',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[-73.75175310731153,</a:t>
            </a:r>
            <a:endParaRPr sz="1050">
              <a:latin typeface="Arial"/>
              <a:cs typeface="Arial"/>
            </a:endParaRPr>
          </a:p>
          <a:p>
            <a:pPr marL="232410">
              <a:lnSpc>
                <a:spcPct val="100000"/>
              </a:lnSpc>
              <a:spcBef>
                <a:spcPts val="15"/>
              </a:spcBef>
            </a:pPr>
            <a:r>
              <a:rPr sz="1050" spc="25" dirty="0">
                <a:latin typeface="Arial"/>
                <a:cs typeface="Arial"/>
              </a:rPr>
              <a:t>40.66000322733613,</a:t>
            </a:r>
            <a:endParaRPr sz="1050">
              <a:latin typeface="Arial"/>
              <a:cs typeface="Arial"/>
            </a:endParaRPr>
          </a:p>
          <a:p>
            <a:pPr marL="232410">
              <a:lnSpc>
                <a:spcPct val="100000"/>
              </a:lnSpc>
              <a:spcBef>
                <a:spcPts val="15"/>
              </a:spcBef>
            </a:pPr>
            <a:r>
              <a:rPr sz="1050" spc="35" dirty="0">
                <a:latin typeface="Arial"/>
                <a:cs typeface="Arial"/>
              </a:rPr>
              <a:t>-73.75175310731153,</a:t>
            </a:r>
            <a:endParaRPr sz="1050">
              <a:latin typeface="Arial"/>
              <a:cs typeface="Arial"/>
            </a:endParaRPr>
          </a:p>
          <a:p>
            <a:pPr marL="232410">
              <a:lnSpc>
                <a:spcPct val="100000"/>
              </a:lnSpc>
              <a:spcBef>
                <a:spcPts val="15"/>
              </a:spcBef>
            </a:pPr>
            <a:r>
              <a:rPr sz="1050" spc="55" dirty="0">
                <a:latin typeface="Arial"/>
                <a:cs typeface="Arial"/>
              </a:rPr>
              <a:t>40.66000322733613]}},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[-73.73889198912481,</a:t>
            </a:r>
            <a:r>
              <a:rPr sz="1050" spc="40" dirty="0">
                <a:latin typeface="Arial"/>
                <a:cs typeface="Arial"/>
              </a:rPr>
              <a:t> </a:t>
            </a:r>
            <a:r>
              <a:rPr sz="1050" spc="45" dirty="0">
                <a:latin typeface="Arial"/>
                <a:cs typeface="Arial"/>
              </a:rPr>
              <a:t>40.73301404027834]},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95" dirty="0">
                <a:latin typeface="Arial"/>
                <a:cs typeface="Arial"/>
              </a:rPr>
              <a:t>'Bellaire',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95" dirty="0">
                <a:latin typeface="Arial"/>
                <a:cs typeface="Arial"/>
              </a:rPr>
              <a:t>'Bellaire',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[-73.73889198912481,</a:t>
            </a:r>
            <a:endParaRPr sz="1050">
              <a:latin typeface="Arial"/>
              <a:cs typeface="Arial"/>
            </a:endParaRPr>
          </a:p>
          <a:p>
            <a:pPr marL="232410">
              <a:lnSpc>
                <a:spcPct val="100000"/>
              </a:lnSpc>
              <a:spcBef>
                <a:spcPts val="15"/>
              </a:spcBef>
            </a:pPr>
            <a:r>
              <a:rPr sz="1050" spc="25" dirty="0">
                <a:latin typeface="Arial"/>
                <a:cs typeface="Arial"/>
              </a:rPr>
              <a:t>40.73301404027834,</a:t>
            </a:r>
            <a:endParaRPr sz="1050">
              <a:latin typeface="Arial"/>
              <a:cs typeface="Arial"/>
            </a:endParaRPr>
          </a:p>
          <a:p>
            <a:pPr marL="232410">
              <a:lnSpc>
                <a:spcPct val="100000"/>
              </a:lnSpc>
              <a:spcBef>
                <a:spcPts val="15"/>
              </a:spcBef>
            </a:pPr>
            <a:r>
              <a:rPr sz="1050" spc="35" dirty="0">
                <a:latin typeface="Arial"/>
                <a:cs typeface="Arial"/>
              </a:rPr>
              <a:t>-73.73889198912481,</a:t>
            </a:r>
            <a:endParaRPr sz="1050">
              <a:latin typeface="Arial"/>
              <a:cs typeface="Arial"/>
            </a:endParaRPr>
          </a:p>
          <a:p>
            <a:pPr marL="232410">
              <a:lnSpc>
                <a:spcPct val="100000"/>
              </a:lnSpc>
              <a:spcBef>
                <a:spcPts val="15"/>
              </a:spcBef>
            </a:pPr>
            <a:r>
              <a:rPr sz="1050" spc="55" dirty="0">
                <a:latin typeface="Arial"/>
                <a:cs typeface="Arial"/>
              </a:rPr>
              <a:t>40.73301404027834]}},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[-73.85751790676447,</a:t>
            </a:r>
            <a:r>
              <a:rPr sz="1050" spc="90" dirty="0">
                <a:latin typeface="Arial"/>
                <a:cs typeface="Arial"/>
              </a:rPr>
              <a:t> </a:t>
            </a:r>
            <a:r>
              <a:rPr sz="1050" spc="50" dirty="0">
                <a:latin typeface="Arial"/>
                <a:cs typeface="Arial"/>
              </a:rPr>
              <a:t>40.7540709990489]},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'North </a:t>
            </a:r>
            <a:r>
              <a:rPr sz="1050" spc="85" dirty="0">
                <a:latin typeface="Arial"/>
                <a:cs typeface="Arial"/>
              </a:rPr>
              <a:t>Corona',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65" dirty="0">
                <a:latin typeface="Arial"/>
                <a:cs typeface="Arial"/>
              </a:rPr>
              <a:t>'North',  </a:t>
            </a:r>
            <a:r>
              <a:rPr sz="1050" spc="140" dirty="0">
                <a:latin typeface="Arial"/>
                <a:cs typeface="Arial"/>
              </a:rPr>
              <a:t>'annoline2': </a:t>
            </a:r>
            <a:r>
              <a:rPr sz="1050" spc="114" dirty="0">
                <a:latin typeface="Arial"/>
                <a:cs typeface="Arial"/>
              </a:rPr>
              <a:t>'Corona',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696"/>
            <a:ext cx="2592070" cy="158750"/>
          </a:xfrm>
          <a:prstGeom prst="rect">
            <a:avLst/>
          </a:prstGeom>
        </p:spPr>
        <p:txBody>
          <a:bodyPr vert="horz" wrap="square" lIns="0" tIns="0" rIns="0" bIns="0" rtlCol="0">
            <a:spAutoFit/>
          </a:bodyPr>
          <a:lstStyle/>
          <a:p>
            <a:pPr marL="12700">
              <a:lnSpc>
                <a:spcPts val="1090"/>
              </a:lnSpc>
            </a:pPr>
            <a:r>
              <a:rPr sz="1050" spc="160" dirty="0">
                <a:latin typeface="Arial"/>
                <a:cs typeface="Arial"/>
              </a:rPr>
              <a:t>'properties': </a:t>
            </a:r>
            <a:r>
              <a:rPr sz="1050" spc="114" dirty="0">
                <a:latin typeface="Arial"/>
                <a:cs typeface="Arial"/>
              </a:rPr>
              <a:t>{'name':</a:t>
            </a:r>
            <a:r>
              <a:rPr sz="1050" spc="445" dirty="0">
                <a:latin typeface="Arial"/>
                <a:cs typeface="Arial"/>
              </a:rPr>
              <a:t> </a:t>
            </a:r>
            <a:r>
              <a:rPr sz="1050" spc="145" dirty="0">
                <a:latin typeface="Arial"/>
                <a:cs typeface="Arial"/>
              </a:rPr>
              <a:t>'Stapleton',</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277995" cy="9091295"/>
          </a:xfrm>
          <a:prstGeom prst="rect">
            <a:avLst/>
          </a:prstGeom>
        </p:spPr>
        <p:txBody>
          <a:bodyPr vert="horz" wrap="square" lIns="0" tIns="12700" rIns="0" bIns="0" rtlCol="0">
            <a:spAutoFit/>
          </a:bodyPr>
          <a:lstStyle/>
          <a:p>
            <a:pPr marL="232410">
              <a:lnSpc>
                <a:spcPct val="100000"/>
              </a:lnSpc>
              <a:spcBef>
                <a:spcPts val="100"/>
              </a:spcBef>
            </a:pPr>
            <a:r>
              <a:rPr sz="1050" spc="25" dirty="0">
                <a:latin typeface="Arial"/>
                <a:cs typeface="Arial"/>
              </a:rPr>
              <a:t>40.7540709990489,</a:t>
            </a:r>
            <a:endParaRPr sz="1050">
              <a:latin typeface="Arial"/>
              <a:cs typeface="Arial"/>
            </a:endParaRPr>
          </a:p>
          <a:p>
            <a:pPr marL="232410">
              <a:lnSpc>
                <a:spcPct val="100000"/>
              </a:lnSpc>
              <a:spcBef>
                <a:spcPts val="15"/>
              </a:spcBef>
            </a:pPr>
            <a:r>
              <a:rPr sz="1050" spc="35" dirty="0">
                <a:latin typeface="Arial"/>
                <a:cs typeface="Arial"/>
              </a:rPr>
              <a:t>-73.85751790676447,</a:t>
            </a:r>
            <a:endParaRPr sz="1050">
              <a:latin typeface="Arial"/>
              <a:cs typeface="Arial"/>
            </a:endParaRPr>
          </a:p>
          <a:p>
            <a:pPr marL="232410">
              <a:lnSpc>
                <a:spcPct val="100000"/>
              </a:lnSpc>
              <a:spcBef>
                <a:spcPts val="15"/>
              </a:spcBef>
            </a:pPr>
            <a:r>
              <a:rPr sz="1050" spc="60" dirty="0">
                <a:latin typeface="Arial"/>
                <a:cs typeface="Arial"/>
              </a:rPr>
              <a:t>40.7540709990489]}},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[-73.8410221123401,</a:t>
            </a:r>
            <a:r>
              <a:rPr sz="1050" spc="65" dirty="0">
                <a:latin typeface="Arial"/>
                <a:cs typeface="Arial"/>
              </a:rPr>
              <a:t> </a:t>
            </a:r>
            <a:r>
              <a:rPr sz="1050" spc="50" dirty="0">
                <a:latin typeface="Arial"/>
                <a:cs typeface="Arial"/>
              </a:rPr>
              <a:t>40.7146110815117]},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811530"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'Forest </a:t>
            </a:r>
            <a:r>
              <a:rPr sz="1050" spc="180" dirty="0">
                <a:latin typeface="Arial"/>
                <a:cs typeface="Arial"/>
              </a:rPr>
              <a:t>Hills </a:t>
            </a:r>
            <a:r>
              <a:rPr sz="1050" spc="75" dirty="0">
                <a:latin typeface="Arial"/>
                <a:cs typeface="Arial"/>
              </a:rPr>
              <a:t>Gardens',  </a:t>
            </a:r>
            <a:r>
              <a:rPr sz="1050" spc="145" dirty="0">
                <a:latin typeface="Arial"/>
                <a:cs typeface="Arial"/>
              </a:rPr>
              <a:t>'stacked':</a:t>
            </a:r>
            <a:r>
              <a:rPr sz="1050" spc="275" dirty="0">
                <a:latin typeface="Arial"/>
                <a:cs typeface="Arial"/>
              </a:rPr>
              <a:t> </a:t>
            </a:r>
            <a:r>
              <a:rPr sz="1050" spc="135" dirty="0">
                <a:latin typeface="Arial"/>
                <a:cs typeface="Arial"/>
              </a:rPr>
              <a:t>3,</a:t>
            </a:r>
            <a:endParaRPr sz="1050">
              <a:latin typeface="Arial"/>
              <a:cs typeface="Arial"/>
            </a:endParaRPr>
          </a:p>
          <a:p>
            <a:pPr marL="158750" marR="2497455">
              <a:lnSpc>
                <a:spcPct val="101200"/>
              </a:lnSpc>
            </a:pPr>
            <a:r>
              <a:rPr sz="1050" spc="140" dirty="0">
                <a:latin typeface="Arial"/>
                <a:cs typeface="Arial"/>
              </a:rPr>
              <a:t>'annoline1': </a:t>
            </a:r>
            <a:r>
              <a:rPr sz="1050" spc="165" dirty="0">
                <a:latin typeface="Arial"/>
                <a:cs typeface="Arial"/>
              </a:rPr>
              <a:t>'Forest',  </a:t>
            </a:r>
            <a:r>
              <a:rPr sz="1050" spc="140" dirty="0">
                <a:latin typeface="Arial"/>
                <a:cs typeface="Arial"/>
              </a:rPr>
              <a:t>'annoline2':</a:t>
            </a:r>
            <a:r>
              <a:rPr sz="1050" spc="240" dirty="0">
                <a:latin typeface="Arial"/>
                <a:cs typeface="Arial"/>
              </a:rPr>
              <a:t> 'Hills',</a:t>
            </a:r>
            <a:endParaRPr sz="1050">
              <a:latin typeface="Arial"/>
              <a:cs typeface="Arial"/>
            </a:endParaRPr>
          </a:p>
          <a:p>
            <a:pPr marL="158750" marR="2424430">
              <a:lnSpc>
                <a:spcPct val="101200"/>
              </a:lnSpc>
            </a:pPr>
            <a:r>
              <a:rPr sz="1050" spc="140" dirty="0">
                <a:latin typeface="Arial"/>
                <a:cs typeface="Arial"/>
              </a:rPr>
              <a:t>'annoline3': </a:t>
            </a:r>
            <a:r>
              <a:rPr sz="1050" spc="105" dirty="0">
                <a:latin typeface="Arial"/>
                <a:cs typeface="Arial"/>
              </a:rPr>
              <a:t>'Gardens',  </a:t>
            </a:r>
            <a:r>
              <a:rPr sz="1050" spc="110" dirty="0">
                <a:latin typeface="Arial"/>
                <a:cs typeface="Arial"/>
              </a:rPr>
              <a:t>'annoangle':</a:t>
            </a:r>
            <a:r>
              <a:rPr sz="1050" spc="27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[-73.8410221123401,</a:t>
            </a:r>
            <a:endParaRPr sz="1050">
              <a:latin typeface="Arial"/>
              <a:cs typeface="Arial"/>
            </a:endParaRPr>
          </a:p>
          <a:p>
            <a:pPr marL="232410">
              <a:lnSpc>
                <a:spcPct val="100000"/>
              </a:lnSpc>
              <a:spcBef>
                <a:spcPts val="15"/>
              </a:spcBef>
            </a:pPr>
            <a:r>
              <a:rPr sz="1050" spc="25" dirty="0">
                <a:latin typeface="Arial"/>
                <a:cs typeface="Arial"/>
              </a:rPr>
              <a:t>40.7146110815117,</a:t>
            </a:r>
            <a:endParaRPr sz="1050">
              <a:latin typeface="Arial"/>
              <a:cs typeface="Arial"/>
            </a:endParaRPr>
          </a:p>
          <a:p>
            <a:pPr marL="232410">
              <a:lnSpc>
                <a:spcPct val="100000"/>
              </a:lnSpc>
              <a:spcBef>
                <a:spcPts val="15"/>
              </a:spcBef>
            </a:pPr>
            <a:r>
              <a:rPr sz="1050" spc="35" dirty="0">
                <a:latin typeface="Arial"/>
                <a:cs typeface="Arial"/>
              </a:rPr>
              <a:t>-73.8410221123401,</a:t>
            </a:r>
            <a:endParaRPr sz="1050">
              <a:latin typeface="Arial"/>
              <a:cs typeface="Arial"/>
            </a:endParaRPr>
          </a:p>
          <a:p>
            <a:pPr marL="232410">
              <a:lnSpc>
                <a:spcPct val="100000"/>
              </a:lnSpc>
              <a:spcBef>
                <a:spcPts val="15"/>
              </a:spcBef>
            </a:pPr>
            <a:r>
              <a:rPr sz="1050" spc="60" dirty="0">
                <a:latin typeface="Arial"/>
                <a:cs typeface="Arial"/>
              </a:rPr>
              <a:t>40.7146110815117]}},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[-74.07935312512797,</a:t>
            </a:r>
            <a:r>
              <a:rPr sz="1050" spc="90" dirty="0">
                <a:latin typeface="Arial"/>
                <a:cs typeface="Arial"/>
              </a:rPr>
              <a:t> </a:t>
            </a:r>
            <a:r>
              <a:rPr sz="1050" spc="50" dirty="0">
                <a:latin typeface="Arial"/>
                <a:cs typeface="Arial"/>
              </a:rPr>
              <a:t>40.6449815710044]},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204" dirty="0">
                <a:latin typeface="Arial"/>
                <a:cs typeface="Arial"/>
              </a:rPr>
              <a:t>'St. </a:t>
            </a:r>
            <a:r>
              <a:rPr sz="1050" spc="75" dirty="0">
                <a:latin typeface="Arial"/>
                <a:cs typeface="Arial"/>
              </a:rPr>
              <a:t>George',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245" dirty="0">
                <a:latin typeface="Arial"/>
                <a:cs typeface="Arial"/>
              </a:rPr>
              <a:t>'St.',</a:t>
            </a:r>
            <a:endParaRPr sz="1050">
              <a:latin typeface="Arial"/>
              <a:cs typeface="Arial"/>
            </a:endParaRPr>
          </a:p>
          <a:p>
            <a:pPr marL="158750" marR="2497455">
              <a:lnSpc>
                <a:spcPct val="101200"/>
              </a:lnSpc>
            </a:pPr>
            <a:r>
              <a:rPr sz="1050" spc="140" dirty="0">
                <a:latin typeface="Arial"/>
                <a:cs typeface="Arial"/>
              </a:rPr>
              <a:t>'annoline2': </a:t>
            </a:r>
            <a:r>
              <a:rPr sz="1050" spc="110" dirty="0">
                <a:latin typeface="Arial"/>
                <a:cs typeface="Arial"/>
              </a:rPr>
              <a:t>'George',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[-74.07935312512797,</a:t>
            </a:r>
            <a:endParaRPr sz="1050">
              <a:latin typeface="Arial"/>
              <a:cs typeface="Arial"/>
            </a:endParaRPr>
          </a:p>
          <a:p>
            <a:pPr marL="232410">
              <a:lnSpc>
                <a:spcPct val="100000"/>
              </a:lnSpc>
              <a:spcBef>
                <a:spcPts val="15"/>
              </a:spcBef>
            </a:pPr>
            <a:r>
              <a:rPr sz="1050" spc="25" dirty="0">
                <a:latin typeface="Arial"/>
                <a:cs typeface="Arial"/>
              </a:rPr>
              <a:t>40.6449815710044,</a:t>
            </a:r>
            <a:endParaRPr sz="1050">
              <a:latin typeface="Arial"/>
              <a:cs typeface="Arial"/>
            </a:endParaRPr>
          </a:p>
          <a:p>
            <a:pPr marL="232410">
              <a:lnSpc>
                <a:spcPct val="100000"/>
              </a:lnSpc>
              <a:spcBef>
                <a:spcPts val="15"/>
              </a:spcBef>
            </a:pPr>
            <a:r>
              <a:rPr sz="1050" spc="35" dirty="0">
                <a:latin typeface="Arial"/>
                <a:cs typeface="Arial"/>
              </a:rPr>
              <a:t>-74.07935312512797,</a:t>
            </a:r>
            <a:endParaRPr sz="1050">
              <a:latin typeface="Arial"/>
              <a:cs typeface="Arial"/>
            </a:endParaRPr>
          </a:p>
          <a:p>
            <a:pPr marL="232410">
              <a:lnSpc>
                <a:spcPct val="100000"/>
              </a:lnSpc>
              <a:spcBef>
                <a:spcPts val="15"/>
              </a:spcBef>
            </a:pPr>
            <a:r>
              <a:rPr sz="1050" spc="60" dirty="0">
                <a:latin typeface="Arial"/>
                <a:cs typeface="Arial"/>
              </a:rPr>
              <a:t>40.6449815710044]}},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'nyu_2451_34572.199',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[-74.08701650516625,</a:t>
            </a:r>
            <a:r>
              <a:rPr sz="1050" spc="40" dirty="0">
                <a:latin typeface="Arial"/>
                <a:cs typeface="Arial"/>
              </a:rPr>
              <a:t> </a:t>
            </a:r>
            <a:r>
              <a:rPr sz="1050" spc="45" dirty="0">
                <a:latin typeface="Arial"/>
                <a:cs typeface="Arial"/>
              </a:rPr>
              <a:t>40.64061455913511]},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dirty="0">
                <a:latin typeface="Arial"/>
                <a:cs typeface="Arial"/>
              </a:rPr>
              <a:t>'New </a:t>
            </a:r>
            <a:r>
              <a:rPr sz="1050" spc="135" dirty="0">
                <a:latin typeface="Arial"/>
                <a:cs typeface="Arial"/>
              </a:rPr>
              <a:t>Brighton',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10" dirty="0">
                <a:latin typeface="Arial"/>
                <a:cs typeface="Arial"/>
              </a:rPr>
              <a:t>'New',</a:t>
            </a:r>
            <a:endParaRPr sz="1050">
              <a:latin typeface="Arial"/>
              <a:cs typeface="Arial"/>
            </a:endParaRPr>
          </a:p>
          <a:p>
            <a:pPr marL="158750" marR="2350770">
              <a:lnSpc>
                <a:spcPct val="101200"/>
              </a:lnSpc>
            </a:pPr>
            <a:r>
              <a:rPr sz="1050" spc="140" dirty="0">
                <a:latin typeface="Arial"/>
                <a:cs typeface="Arial"/>
              </a:rPr>
              <a:t>'annoline2': </a:t>
            </a:r>
            <a:r>
              <a:rPr sz="1050" spc="155" dirty="0">
                <a:latin typeface="Arial"/>
                <a:cs typeface="Arial"/>
              </a:rPr>
              <a:t>'Brighton',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[-74.08701650516625,</a:t>
            </a:r>
            <a:endParaRPr sz="1050">
              <a:latin typeface="Arial"/>
              <a:cs typeface="Arial"/>
            </a:endParaRPr>
          </a:p>
          <a:p>
            <a:pPr marL="232410">
              <a:lnSpc>
                <a:spcPct val="100000"/>
              </a:lnSpc>
              <a:spcBef>
                <a:spcPts val="10"/>
              </a:spcBef>
            </a:pPr>
            <a:r>
              <a:rPr sz="1050" spc="25" dirty="0">
                <a:latin typeface="Arial"/>
                <a:cs typeface="Arial"/>
              </a:rPr>
              <a:t>40.64061455913511,</a:t>
            </a:r>
            <a:endParaRPr sz="1050">
              <a:latin typeface="Arial"/>
              <a:cs typeface="Arial"/>
            </a:endParaRPr>
          </a:p>
          <a:p>
            <a:pPr marL="232410">
              <a:lnSpc>
                <a:spcPct val="100000"/>
              </a:lnSpc>
              <a:spcBef>
                <a:spcPts val="15"/>
              </a:spcBef>
            </a:pPr>
            <a:r>
              <a:rPr sz="1050" spc="35" dirty="0">
                <a:latin typeface="Arial"/>
                <a:cs typeface="Arial"/>
              </a:rPr>
              <a:t>-74.08701650516625,</a:t>
            </a:r>
            <a:endParaRPr sz="1050">
              <a:latin typeface="Arial"/>
              <a:cs typeface="Arial"/>
            </a:endParaRPr>
          </a:p>
          <a:p>
            <a:pPr marL="232410">
              <a:lnSpc>
                <a:spcPct val="100000"/>
              </a:lnSpc>
              <a:spcBef>
                <a:spcPts val="15"/>
              </a:spcBef>
            </a:pPr>
            <a:r>
              <a:rPr sz="1050" spc="55" dirty="0">
                <a:latin typeface="Arial"/>
                <a:cs typeface="Arial"/>
              </a:rPr>
              <a:t>40.64061455913511]}},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[-74.07790192660066,</a:t>
            </a:r>
            <a:r>
              <a:rPr sz="1050" spc="40" dirty="0">
                <a:latin typeface="Arial"/>
                <a:cs typeface="Arial"/>
              </a:rPr>
              <a:t> </a:t>
            </a:r>
            <a:r>
              <a:rPr sz="1050" spc="45" dirty="0">
                <a:latin typeface="Arial"/>
                <a:cs typeface="Arial"/>
              </a:rPr>
              <a:t>40.62692762538176]},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823954" y="9447172"/>
            <a:ext cx="1418590" cy="158750"/>
          </a:xfrm>
          <a:prstGeom prst="rect">
            <a:avLst/>
          </a:prstGeom>
        </p:spPr>
        <p:txBody>
          <a:bodyPr vert="horz" wrap="square" lIns="0" tIns="0" rIns="0" bIns="0" rtlCol="0">
            <a:spAutoFit/>
          </a:bodyPr>
          <a:lstStyle/>
          <a:p>
            <a:pPr marL="12700">
              <a:lnSpc>
                <a:spcPts val="1090"/>
              </a:lnSpc>
            </a:pPr>
            <a:r>
              <a:rPr sz="1050" spc="35" dirty="0">
                <a:latin typeface="Arial"/>
                <a:cs typeface="Arial"/>
              </a:rPr>
              <a:t>-74.08724819983729,</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020" cy="9091295"/>
          </a:xfrm>
          <a:prstGeom prst="rect">
            <a:avLst/>
          </a:prstGeom>
        </p:spPr>
        <p:txBody>
          <a:bodyPr vert="horz" wrap="square" lIns="0" tIns="12700" rIns="0" bIns="0" rtlCol="0">
            <a:spAutoFit/>
          </a:bodyPr>
          <a:lstStyle/>
          <a:p>
            <a:pPr marL="158750">
              <a:lnSpc>
                <a:spcPct val="100000"/>
              </a:lnSpc>
              <a:spcBef>
                <a:spcPts val="100"/>
              </a:spcBef>
            </a:pPr>
            <a:r>
              <a:rPr sz="1050" spc="145" dirty="0">
                <a:latin typeface="Arial"/>
                <a:cs typeface="Arial"/>
              </a:rPr>
              <a:t>'stacked':</a:t>
            </a:r>
            <a:r>
              <a:rPr sz="1050" spc="280"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45" dirty="0">
                <a:latin typeface="Arial"/>
                <a:cs typeface="Arial"/>
              </a:rPr>
              <a:t>'Stapleton',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[-74.07790192660066,</a:t>
            </a:r>
            <a:endParaRPr sz="1050">
              <a:latin typeface="Arial"/>
              <a:cs typeface="Arial"/>
            </a:endParaRPr>
          </a:p>
          <a:p>
            <a:pPr marL="232410">
              <a:lnSpc>
                <a:spcPct val="100000"/>
              </a:lnSpc>
              <a:spcBef>
                <a:spcPts val="15"/>
              </a:spcBef>
            </a:pPr>
            <a:r>
              <a:rPr sz="1050" spc="25" dirty="0">
                <a:latin typeface="Arial"/>
                <a:cs typeface="Arial"/>
              </a:rPr>
              <a:t>40.62692762538176,</a:t>
            </a:r>
            <a:endParaRPr sz="1050">
              <a:latin typeface="Arial"/>
              <a:cs typeface="Arial"/>
            </a:endParaRPr>
          </a:p>
          <a:p>
            <a:pPr marL="232410">
              <a:lnSpc>
                <a:spcPct val="100000"/>
              </a:lnSpc>
              <a:spcBef>
                <a:spcPts val="15"/>
              </a:spcBef>
            </a:pPr>
            <a:r>
              <a:rPr sz="1050" spc="35" dirty="0">
                <a:latin typeface="Arial"/>
                <a:cs typeface="Arial"/>
              </a:rPr>
              <a:t>-74.07790192660066,</a:t>
            </a:r>
            <a:endParaRPr sz="1050">
              <a:latin typeface="Arial"/>
              <a:cs typeface="Arial"/>
            </a:endParaRPr>
          </a:p>
          <a:p>
            <a:pPr marL="232410">
              <a:lnSpc>
                <a:spcPct val="100000"/>
              </a:lnSpc>
              <a:spcBef>
                <a:spcPts val="15"/>
              </a:spcBef>
            </a:pPr>
            <a:r>
              <a:rPr sz="1050" spc="55" dirty="0">
                <a:latin typeface="Arial"/>
                <a:cs typeface="Arial"/>
              </a:rPr>
              <a:t>40.62692762538176]}},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[-74.06980526716141,</a:t>
            </a:r>
            <a:r>
              <a:rPr sz="1050" spc="25" dirty="0">
                <a:latin typeface="Arial"/>
                <a:cs typeface="Arial"/>
              </a:rPr>
              <a:t> </a:t>
            </a:r>
            <a:r>
              <a:rPr sz="1050" spc="45" dirty="0">
                <a:latin typeface="Arial"/>
                <a:cs typeface="Arial"/>
              </a:rPr>
              <a:t>40.61530494652761]},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030"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'Rosebank',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3795">
              <a:lnSpc>
                <a:spcPct val="101200"/>
              </a:lnSpc>
            </a:pPr>
            <a:r>
              <a:rPr sz="1050" spc="140" dirty="0">
                <a:latin typeface="Arial"/>
                <a:cs typeface="Arial"/>
              </a:rPr>
              <a:t>'annoline1': </a:t>
            </a:r>
            <a:r>
              <a:rPr sz="1050" spc="80" dirty="0">
                <a:latin typeface="Arial"/>
                <a:cs typeface="Arial"/>
              </a:rPr>
              <a:t>'Rosebank',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[-74.06980526716141,</a:t>
            </a:r>
            <a:endParaRPr sz="1050">
              <a:latin typeface="Arial"/>
              <a:cs typeface="Arial"/>
            </a:endParaRPr>
          </a:p>
          <a:p>
            <a:pPr marL="232410">
              <a:lnSpc>
                <a:spcPct val="100000"/>
              </a:lnSpc>
              <a:spcBef>
                <a:spcPts val="15"/>
              </a:spcBef>
            </a:pPr>
            <a:r>
              <a:rPr sz="1050" spc="25" dirty="0">
                <a:latin typeface="Arial"/>
                <a:cs typeface="Arial"/>
              </a:rPr>
              <a:t>40.61530494652761,</a:t>
            </a:r>
            <a:endParaRPr sz="1050">
              <a:latin typeface="Arial"/>
              <a:cs typeface="Arial"/>
            </a:endParaRPr>
          </a:p>
          <a:p>
            <a:pPr marL="232410">
              <a:lnSpc>
                <a:spcPct val="100000"/>
              </a:lnSpc>
              <a:spcBef>
                <a:spcPts val="15"/>
              </a:spcBef>
            </a:pPr>
            <a:r>
              <a:rPr sz="1050" spc="35" dirty="0">
                <a:latin typeface="Arial"/>
                <a:cs typeface="Arial"/>
              </a:rPr>
              <a:t>-74.06980526716141,</a:t>
            </a:r>
            <a:endParaRPr sz="1050">
              <a:latin typeface="Arial"/>
              <a:cs typeface="Arial"/>
            </a:endParaRPr>
          </a:p>
          <a:p>
            <a:pPr marL="232410">
              <a:lnSpc>
                <a:spcPct val="100000"/>
              </a:lnSpc>
              <a:spcBef>
                <a:spcPts val="15"/>
              </a:spcBef>
            </a:pPr>
            <a:r>
              <a:rPr sz="1050" spc="55" dirty="0">
                <a:latin typeface="Arial"/>
                <a:cs typeface="Arial"/>
              </a:rPr>
              <a:t>40.61530494652761]}},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[-74.1071817826561,</a:t>
            </a:r>
            <a:r>
              <a:rPr sz="1050" spc="85" dirty="0">
                <a:latin typeface="Arial"/>
                <a:cs typeface="Arial"/>
              </a:rPr>
              <a:t> </a:t>
            </a:r>
            <a:r>
              <a:rPr sz="1050" spc="45" dirty="0">
                <a:latin typeface="Arial"/>
                <a:cs typeface="Arial"/>
              </a:rPr>
              <a:t>40.63187892654607]},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'West </a:t>
            </a:r>
            <a:r>
              <a:rPr sz="1050" spc="135" dirty="0">
                <a:latin typeface="Arial"/>
                <a:cs typeface="Arial"/>
              </a:rPr>
              <a:t>Brighton',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35" dirty="0">
                <a:latin typeface="Arial"/>
                <a:cs typeface="Arial"/>
              </a:rPr>
              <a:t>'West',</a:t>
            </a:r>
            <a:endParaRPr sz="1050">
              <a:latin typeface="Arial"/>
              <a:cs typeface="Arial"/>
            </a:endParaRPr>
          </a:p>
          <a:p>
            <a:pPr marL="158750" marR="2423795">
              <a:lnSpc>
                <a:spcPct val="101200"/>
              </a:lnSpc>
            </a:pPr>
            <a:r>
              <a:rPr sz="1050" spc="140" dirty="0">
                <a:latin typeface="Arial"/>
                <a:cs typeface="Arial"/>
              </a:rPr>
              <a:t>'annoline2': </a:t>
            </a:r>
            <a:r>
              <a:rPr sz="1050" spc="155" dirty="0">
                <a:latin typeface="Arial"/>
                <a:cs typeface="Arial"/>
              </a:rPr>
              <a:t>'Brighton',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0"/>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204085">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35" dirty="0">
                <a:latin typeface="Arial"/>
                <a:cs typeface="Arial"/>
              </a:rPr>
              <a:t> </a:t>
            </a:r>
            <a:r>
              <a:rPr sz="1050" spc="50" dirty="0">
                <a:latin typeface="Arial"/>
                <a:cs typeface="Arial"/>
              </a:rPr>
              <a:t>[-74.1071817826561,</a:t>
            </a:r>
            <a:endParaRPr sz="1050">
              <a:latin typeface="Arial"/>
              <a:cs typeface="Arial"/>
            </a:endParaRPr>
          </a:p>
          <a:p>
            <a:pPr marL="232410">
              <a:lnSpc>
                <a:spcPct val="100000"/>
              </a:lnSpc>
              <a:spcBef>
                <a:spcPts val="15"/>
              </a:spcBef>
            </a:pPr>
            <a:r>
              <a:rPr sz="1050" spc="25" dirty="0">
                <a:latin typeface="Arial"/>
                <a:cs typeface="Arial"/>
              </a:rPr>
              <a:t>40.63187892654607,</a:t>
            </a:r>
            <a:endParaRPr sz="1050">
              <a:latin typeface="Arial"/>
              <a:cs typeface="Arial"/>
            </a:endParaRPr>
          </a:p>
          <a:p>
            <a:pPr marL="232410">
              <a:lnSpc>
                <a:spcPct val="100000"/>
              </a:lnSpc>
              <a:spcBef>
                <a:spcPts val="15"/>
              </a:spcBef>
            </a:pPr>
            <a:r>
              <a:rPr sz="1050" spc="35" dirty="0">
                <a:latin typeface="Arial"/>
                <a:cs typeface="Arial"/>
              </a:rPr>
              <a:t>-74.1071817826561,</a:t>
            </a:r>
            <a:endParaRPr sz="1050">
              <a:latin typeface="Arial"/>
              <a:cs typeface="Arial"/>
            </a:endParaRPr>
          </a:p>
          <a:p>
            <a:pPr marL="232410">
              <a:lnSpc>
                <a:spcPct val="100000"/>
              </a:lnSpc>
              <a:spcBef>
                <a:spcPts val="15"/>
              </a:spcBef>
            </a:pPr>
            <a:r>
              <a:rPr sz="1050" spc="55" dirty="0">
                <a:latin typeface="Arial"/>
                <a:cs typeface="Arial"/>
              </a:rPr>
              <a:t>40.63187892654607]}},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[-74.08724819983729,</a:t>
            </a:r>
            <a:r>
              <a:rPr sz="1050" spc="85" dirty="0">
                <a:latin typeface="Arial"/>
                <a:cs typeface="Arial"/>
              </a:rPr>
              <a:t> </a:t>
            </a:r>
            <a:r>
              <a:rPr sz="1050" spc="45" dirty="0">
                <a:latin typeface="Arial"/>
                <a:cs typeface="Arial"/>
              </a:rPr>
              <a:t>40.624184791313006]},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20" dirty="0">
                <a:latin typeface="Arial"/>
                <a:cs typeface="Arial"/>
              </a:rPr>
              <a:t>'Grymes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0480">
              <a:lnSpc>
                <a:spcPct val="101200"/>
              </a:lnSpc>
            </a:pPr>
            <a:r>
              <a:rPr sz="1050" spc="140" dirty="0">
                <a:latin typeface="Arial"/>
                <a:cs typeface="Arial"/>
              </a:rPr>
              <a:t>'annoline1': </a:t>
            </a:r>
            <a:r>
              <a:rPr sz="1050" spc="90" dirty="0">
                <a:latin typeface="Arial"/>
                <a:cs typeface="Arial"/>
              </a:rPr>
              <a:t>'Grymes',  </a:t>
            </a:r>
            <a:r>
              <a:rPr sz="1050" spc="140" dirty="0">
                <a:latin typeface="Arial"/>
                <a:cs typeface="Arial"/>
              </a:rPr>
              <a:t>'annoline2':</a:t>
            </a:r>
            <a:r>
              <a:rPr sz="1050" spc="245" dirty="0">
                <a:latin typeface="Arial"/>
                <a:cs typeface="Arial"/>
              </a:rPr>
              <a:t> </a:t>
            </a:r>
            <a:r>
              <a:rPr sz="1050" spc="270" dirty="0">
                <a:latin typeface="Arial"/>
                <a:cs typeface="Arial"/>
              </a:rPr>
              <a:t>'Hill',</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[-74.08724819983729,</a:t>
            </a:r>
            <a:endParaRPr sz="1050">
              <a:latin typeface="Arial"/>
              <a:cs typeface="Arial"/>
            </a:endParaRPr>
          </a:p>
          <a:p>
            <a:pPr marL="232410">
              <a:lnSpc>
                <a:spcPct val="100000"/>
              </a:lnSpc>
              <a:spcBef>
                <a:spcPts val="15"/>
              </a:spcBef>
            </a:pPr>
            <a:r>
              <a:rPr sz="1050" spc="20" dirty="0">
                <a:latin typeface="Arial"/>
                <a:cs typeface="Arial"/>
              </a:rPr>
              <a:t>40.624184791313006,</a:t>
            </a:r>
            <a:endParaRPr sz="1050">
              <a:latin typeface="Arial"/>
              <a:cs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696"/>
            <a:ext cx="1858645"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'annoline1':</a:t>
            </a:r>
            <a:r>
              <a:rPr sz="1050" spc="235" dirty="0">
                <a:latin typeface="Arial"/>
                <a:cs typeface="Arial"/>
              </a:rPr>
              <a:t> </a:t>
            </a:r>
            <a:r>
              <a:rPr sz="1050" spc="130" dirty="0">
                <a:latin typeface="Arial"/>
                <a:cs typeface="Arial"/>
              </a:rPr>
              <a:t>"Mariner's",</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50" dirty="0">
                <a:latin typeface="Arial"/>
                <a:cs typeface="Arial"/>
              </a:rPr>
              <a:t>40.624184791313006]}},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[-74.1113288180088,</a:t>
            </a:r>
            <a:r>
              <a:rPr sz="1050" spc="85" dirty="0">
                <a:latin typeface="Arial"/>
                <a:cs typeface="Arial"/>
              </a:rPr>
              <a:t> </a:t>
            </a:r>
            <a:r>
              <a:rPr sz="1050" spc="45" dirty="0">
                <a:latin typeface="Arial"/>
                <a:cs typeface="Arial"/>
              </a:rPr>
              <a:t>40.59706851814673]},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'Todt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75" dirty="0">
                <a:latin typeface="Arial"/>
                <a:cs typeface="Arial"/>
              </a:rPr>
              <a:t>'Todt',</a:t>
            </a:r>
            <a:endParaRPr sz="1050">
              <a:latin typeface="Arial"/>
              <a:cs typeface="Arial"/>
            </a:endParaRPr>
          </a:p>
          <a:p>
            <a:pPr marL="158750" marR="2717165">
              <a:lnSpc>
                <a:spcPct val="101200"/>
              </a:lnSpc>
            </a:pPr>
            <a:r>
              <a:rPr sz="1050" spc="140" dirty="0">
                <a:latin typeface="Arial"/>
                <a:cs typeface="Arial"/>
              </a:rPr>
              <a:t>'annoline2': </a:t>
            </a:r>
            <a:r>
              <a:rPr sz="1050" spc="270" dirty="0">
                <a:latin typeface="Arial"/>
                <a:cs typeface="Arial"/>
              </a:rPr>
              <a:t>'Hill',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204085">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35" dirty="0">
                <a:latin typeface="Arial"/>
                <a:cs typeface="Arial"/>
              </a:rPr>
              <a:t> </a:t>
            </a:r>
            <a:r>
              <a:rPr sz="1050" spc="50" dirty="0">
                <a:latin typeface="Arial"/>
                <a:cs typeface="Arial"/>
              </a:rPr>
              <a:t>[-74.1113288180088,</a:t>
            </a:r>
            <a:endParaRPr sz="1050">
              <a:latin typeface="Arial"/>
              <a:cs typeface="Arial"/>
            </a:endParaRPr>
          </a:p>
          <a:p>
            <a:pPr marL="232410">
              <a:lnSpc>
                <a:spcPct val="100000"/>
              </a:lnSpc>
              <a:spcBef>
                <a:spcPts val="15"/>
              </a:spcBef>
            </a:pPr>
            <a:r>
              <a:rPr sz="1050" spc="25" dirty="0">
                <a:latin typeface="Arial"/>
                <a:cs typeface="Arial"/>
              </a:rPr>
              <a:t>40.59706851814673,</a:t>
            </a:r>
            <a:endParaRPr sz="1050">
              <a:latin typeface="Arial"/>
              <a:cs typeface="Arial"/>
            </a:endParaRPr>
          </a:p>
          <a:p>
            <a:pPr marL="232410">
              <a:lnSpc>
                <a:spcPct val="100000"/>
              </a:lnSpc>
              <a:spcBef>
                <a:spcPts val="15"/>
              </a:spcBef>
            </a:pPr>
            <a:r>
              <a:rPr sz="1050" spc="35" dirty="0">
                <a:latin typeface="Arial"/>
                <a:cs typeface="Arial"/>
              </a:rPr>
              <a:t>-74.1113288180088,</a:t>
            </a:r>
            <a:endParaRPr sz="1050">
              <a:latin typeface="Arial"/>
              <a:cs typeface="Arial"/>
            </a:endParaRPr>
          </a:p>
          <a:p>
            <a:pPr marL="232410">
              <a:lnSpc>
                <a:spcPct val="100000"/>
              </a:lnSpc>
              <a:spcBef>
                <a:spcPts val="15"/>
              </a:spcBef>
            </a:pPr>
            <a:r>
              <a:rPr sz="1050" spc="55" dirty="0">
                <a:latin typeface="Arial"/>
                <a:cs typeface="Arial"/>
              </a:rPr>
              <a:t>40.59706851814673]}},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[-74.0795529253982,</a:t>
            </a:r>
            <a:r>
              <a:rPr sz="1050" spc="85" dirty="0">
                <a:latin typeface="Arial"/>
                <a:cs typeface="Arial"/>
              </a:rPr>
              <a:t> </a:t>
            </a:r>
            <a:r>
              <a:rPr sz="1050" spc="45" dirty="0">
                <a:latin typeface="Arial"/>
                <a:cs typeface="Arial"/>
              </a:rPr>
              <a:t>40.58024741350956]},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'South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gn="just">
              <a:lnSpc>
                <a:spcPct val="101200"/>
              </a:lnSpc>
            </a:pPr>
            <a:r>
              <a:rPr sz="1050" spc="140" dirty="0">
                <a:latin typeface="Arial"/>
                <a:cs typeface="Arial"/>
              </a:rPr>
              <a:t>'annoline1': </a:t>
            </a:r>
            <a:r>
              <a:rPr sz="1050" spc="145" dirty="0">
                <a:latin typeface="Arial"/>
                <a:cs typeface="Arial"/>
              </a:rPr>
              <a:t>'South',  </a:t>
            </a:r>
            <a:r>
              <a:rPr sz="1050" spc="140" dirty="0">
                <a:latin typeface="Arial"/>
                <a:cs typeface="Arial"/>
              </a:rPr>
              <a:t>'annoline2': </a:t>
            </a:r>
            <a:r>
              <a:rPr sz="1050" spc="114" dirty="0">
                <a:latin typeface="Arial"/>
                <a:cs typeface="Arial"/>
              </a:rPr>
              <a:t>'Beach',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gn="just">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204085" algn="just">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35" dirty="0">
                <a:latin typeface="Arial"/>
                <a:cs typeface="Arial"/>
              </a:rPr>
              <a:t> </a:t>
            </a:r>
            <a:r>
              <a:rPr sz="1050" spc="50" dirty="0">
                <a:latin typeface="Arial"/>
                <a:cs typeface="Arial"/>
              </a:rPr>
              <a:t>[-74.0795529253982,</a:t>
            </a:r>
            <a:endParaRPr sz="1050">
              <a:latin typeface="Arial"/>
              <a:cs typeface="Arial"/>
            </a:endParaRPr>
          </a:p>
          <a:p>
            <a:pPr marL="232410">
              <a:lnSpc>
                <a:spcPct val="100000"/>
              </a:lnSpc>
              <a:spcBef>
                <a:spcPts val="15"/>
              </a:spcBef>
            </a:pPr>
            <a:r>
              <a:rPr sz="1050" spc="25" dirty="0">
                <a:latin typeface="Arial"/>
                <a:cs typeface="Arial"/>
              </a:rPr>
              <a:t>40.58024741350956,</a:t>
            </a:r>
            <a:endParaRPr sz="1050">
              <a:latin typeface="Arial"/>
              <a:cs typeface="Arial"/>
            </a:endParaRPr>
          </a:p>
          <a:p>
            <a:pPr marL="232410">
              <a:lnSpc>
                <a:spcPct val="100000"/>
              </a:lnSpc>
              <a:spcBef>
                <a:spcPts val="15"/>
              </a:spcBef>
            </a:pPr>
            <a:r>
              <a:rPr sz="1050" spc="35" dirty="0">
                <a:latin typeface="Arial"/>
                <a:cs typeface="Arial"/>
              </a:rPr>
              <a:t>-74.0795529253982,</a:t>
            </a:r>
            <a:endParaRPr sz="1050">
              <a:latin typeface="Arial"/>
              <a:cs typeface="Arial"/>
            </a:endParaRPr>
          </a:p>
          <a:p>
            <a:pPr marL="232410">
              <a:lnSpc>
                <a:spcPct val="100000"/>
              </a:lnSpc>
              <a:spcBef>
                <a:spcPts val="15"/>
              </a:spcBef>
            </a:pPr>
            <a:r>
              <a:rPr sz="1050" spc="55" dirty="0">
                <a:latin typeface="Arial"/>
                <a:cs typeface="Arial"/>
              </a:rPr>
              <a:t>40.58024741350956]}},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[-74.12943426797008,</a:t>
            </a:r>
            <a:r>
              <a:rPr sz="1050" spc="25" dirty="0">
                <a:latin typeface="Arial"/>
                <a:cs typeface="Arial"/>
              </a:rPr>
              <a:t> </a:t>
            </a:r>
            <a:r>
              <a:rPr sz="1050" spc="45" dirty="0">
                <a:latin typeface="Arial"/>
                <a:cs typeface="Arial"/>
              </a:rPr>
              <a:t>40.63366930554365]},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50" dirty="0">
                <a:latin typeface="Arial"/>
                <a:cs typeface="Arial"/>
              </a:rPr>
              <a:t>'Port </a:t>
            </a:r>
            <a:r>
              <a:rPr sz="1050" spc="55" dirty="0">
                <a:latin typeface="Arial"/>
                <a:cs typeface="Arial"/>
              </a:rPr>
              <a:t>Richmond',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200" dirty="0">
                <a:latin typeface="Arial"/>
                <a:cs typeface="Arial"/>
              </a:rPr>
              <a:t>'Port',</a:t>
            </a:r>
            <a:endParaRPr sz="1050">
              <a:latin typeface="Arial"/>
              <a:cs typeface="Arial"/>
            </a:endParaRPr>
          </a:p>
          <a:p>
            <a:pPr marL="158750" marR="2424430">
              <a:lnSpc>
                <a:spcPct val="101200"/>
              </a:lnSpc>
            </a:pPr>
            <a:r>
              <a:rPr sz="1050" spc="140" dirty="0">
                <a:latin typeface="Arial"/>
                <a:cs typeface="Arial"/>
              </a:rPr>
              <a:t>'annoline2': </a:t>
            </a:r>
            <a:r>
              <a:rPr sz="1050" spc="80" dirty="0">
                <a:latin typeface="Arial"/>
                <a:cs typeface="Arial"/>
              </a:rPr>
              <a:t>'Richmond',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[-74.12943426797008,</a:t>
            </a:r>
            <a:endParaRPr sz="1050">
              <a:latin typeface="Arial"/>
              <a:cs typeface="Arial"/>
            </a:endParaRPr>
          </a:p>
          <a:p>
            <a:pPr marL="232410">
              <a:lnSpc>
                <a:spcPct val="100000"/>
              </a:lnSpc>
              <a:spcBef>
                <a:spcPts val="10"/>
              </a:spcBef>
            </a:pPr>
            <a:r>
              <a:rPr sz="1050" spc="25" dirty="0">
                <a:latin typeface="Arial"/>
                <a:cs typeface="Arial"/>
              </a:rPr>
              <a:t>40.63366930554365,</a:t>
            </a:r>
            <a:endParaRPr sz="1050">
              <a:latin typeface="Arial"/>
              <a:cs typeface="Arial"/>
            </a:endParaRPr>
          </a:p>
          <a:p>
            <a:pPr marL="232410">
              <a:lnSpc>
                <a:spcPct val="100000"/>
              </a:lnSpc>
              <a:spcBef>
                <a:spcPts val="15"/>
              </a:spcBef>
            </a:pPr>
            <a:r>
              <a:rPr sz="1050" spc="35" dirty="0">
                <a:latin typeface="Arial"/>
                <a:cs typeface="Arial"/>
              </a:rPr>
              <a:t>-74.12943426797008,</a:t>
            </a:r>
            <a:endParaRPr sz="1050">
              <a:latin typeface="Arial"/>
              <a:cs typeface="Arial"/>
            </a:endParaRPr>
          </a:p>
          <a:p>
            <a:pPr marL="232410">
              <a:lnSpc>
                <a:spcPct val="100000"/>
              </a:lnSpc>
              <a:spcBef>
                <a:spcPts val="15"/>
              </a:spcBef>
            </a:pPr>
            <a:r>
              <a:rPr sz="1050" spc="55" dirty="0">
                <a:latin typeface="Arial"/>
                <a:cs typeface="Arial"/>
              </a:rPr>
              <a:t>40.63366930554365]}},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[-74.15008537046981,</a:t>
            </a:r>
            <a:r>
              <a:rPr sz="1050" spc="90" dirty="0">
                <a:latin typeface="Arial"/>
                <a:cs typeface="Arial"/>
              </a:rPr>
              <a:t> </a:t>
            </a:r>
            <a:r>
              <a:rPr sz="1050" spc="45" dirty="0">
                <a:latin typeface="Arial"/>
                <a:cs typeface="Arial"/>
              </a:rPr>
              <a:t>40.632546390481124]},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"Mariner's </a:t>
            </a:r>
            <a:r>
              <a:rPr sz="1050" spc="90" dirty="0">
                <a:latin typeface="Arial"/>
                <a:cs typeface="Arial"/>
              </a:rPr>
              <a:t>Harbor",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04005" y="9447172"/>
            <a:ext cx="1418590" cy="158750"/>
          </a:xfrm>
          <a:prstGeom prst="rect">
            <a:avLst/>
          </a:prstGeom>
        </p:spPr>
        <p:txBody>
          <a:bodyPr vert="horz" wrap="square" lIns="0" tIns="0" rIns="0" bIns="0" rtlCol="0">
            <a:spAutoFit/>
          </a:bodyPr>
          <a:lstStyle/>
          <a:p>
            <a:pPr marL="12700">
              <a:lnSpc>
                <a:spcPts val="1090"/>
              </a:lnSpc>
            </a:pPr>
            <a:r>
              <a:rPr sz="1050" spc="195" dirty="0">
                <a:latin typeface="Arial"/>
                <a:cs typeface="Arial"/>
              </a:rPr>
              <a:t>{'type':</a:t>
            </a:r>
            <a:r>
              <a:rPr sz="1050" spc="229" dirty="0">
                <a:latin typeface="Arial"/>
                <a:cs typeface="Arial"/>
              </a:rPr>
              <a:t> </a:t>
            </a:r>
            <a:r>
              <a:rPr sz="1050" spc="145" dirty="0">
                <a:latin typeface="Arial"/>
                <a:cs typeface="Arial"/>
              </a:rPr>
              <a:t>'Feature',</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0795" rIns="0" bIns="0" rtlCol="0">
            <a:spAutoFit/>
          </a:bodyPr>
          <a:lstStyle/>
          <a:p>
            <a:pPr marL="158750" marR="2571115">
              <a:lnSpc>
                <a:spcPct val="101200"/>
              </a:lnSpc>
              <a:spcBef>
                <a:spcPts val="85"/>
              </a:spcBef>
            </a:pPr>
            <a:r>
              <a:rPr sz="1050" spc="140" dirty="0">
                <a:latin typeface="Arial"/>
                <a:cs typeface="Arial"/>
              </a:rPr>
              <a:t>'annoline2': 'Harbor',  'annoline3':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[-74.15008537046981,</a:t>
            </a:r>
            <a:endParaRPr sz="1050">
              <a:latin typeface="Arial"/>
              <a:cs typeface="Arial"/>
            </a:endParaRPr>
          </a:p>
          <a:p>
            <a:pPr marL="232410">
              <a:lnSpc>
                <a:spcPct val="100000"/>
              </a:lnSpc>
              <a:spcBef>
                <a:spcPts val="15"/>
              </a:spcBef>
            </a:pPr>
            <a:r>
              <a:rPr sz="1050" spc="20" dirty="0">
                <a:latin typeface="Arial"/>
                <a:cs typeface="Arial"/>
              </a:rPr>
              <a:t>40.632546390481124,</a:t>
            </a:r>
            <a:endParaRPr sz="1050">
              <a:latin typeface="Arial"/>
              <a:cs typeface="Arial"/>
            </a:endParaRPr>
          </a:p>
          <a:p>
            <a:pPr marL="232410">
              <a:lnSpc>
                <a:spcPct val="100000"/>
              </a:lnSpc>
              <a:spcBef>
                <a:spcPts val="15"/>
              </a:spcBef>
            </a:pPr>
            <a:r>
              <a:rPr sz="1050" spc="35" dirty="0">
                <a:latin typeface="Arial"/>
                <a:cs typeface="Arial"/>
              </a:rPr>
              <a:t>-74.15008537046981,</a:t>
            </a:r>
            <a:endParaRPr sz="1050">
              <a:latin typeface="Arial"/>
              <a:cs typeface="Arial"/>
            </a:endParaRPr>
          </a:p>
          <a:p>
            <a:pPr marL="232410">
              <a:lnSpc>
                <a:spcPct val="100000"/>
              </a:lnSpc>
              <a:spcBef>
                <a:spcPts val="15"/>
              </a:spcBef>
            </a:pPr>
            <a:r>
              <a:rPr sz="1050" spc="50" dirty="0">
                <a:latin typeface="Arial"/>
                <a:cs typeface="Arial"/>
              </a:rPr>
              <a:t>40.632546390481124]}},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[-74.17464532993542,</a:t>
            </a:r>
            <a:r>
              <a:rPr sz="1050" spc="25" dirty="0">
                <a:latin typeface="Arial"/>
                <a:cs typeface="Arial"/>
              </a:rPr>
              <a:t> </a:t>
            </a:r>
            <a:r>
              <a:rPr sz="1050" spc="45" dirty="0">
                <a:latin typeface="Arial"/>
                <a:cs typeface="Arial"/>
              </a:rPr>
              <a:t>40.63968297845542]},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50" dirty="0">
                <a:latin typeface="Arial"/>
                <a:cs typeface="Arial"/>
              </a:rPr>
              <a:t>'Port </a:t>
            </a:r>
            <a:r>
              <a:rPr sz="1050" spc="180" dirty="0">
                <a:latin typeface="Arial"/>
                <a:cs typeface="Arial"/>
              </a:rPr>
              <a:t>Ivory',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200" dirty="0">
                <a:latin typeface="Arial"/>
                <a:cs typeface="Arial"/>
              </a:rPr>
              <a:t>'Port',  </a:t>
            </a:r>
            <a:r>
              <a:rPr sz="1050" spc="140" dirty="0">
                <a:latin typeface="Arial"/>
                <a:cs typeface="Arial"/>
              </a:rPr>
              <a:t>'annoline2': </a:t>
            </a:r>
            <a:r>
              <a:rPr sz="1050" spc="204" dirty="0">
                <a:latin typeface="Arial"/>
                <a:cs typeface="Arial"/>
              </a:rPr>
              <a:t>'Ivory',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[-74.17464532993542,</a:t>
            </a:r>
            <a:endParaRPr sz="1050">
              <a:latin typeface="Arial"/>
              <a:cs typeface="Arial"/>
            </a:endParaRPr>
          </a:p>
          <a:p>
            <a:pPr marL="232410">
              <a:lnSpc>
                <a:spcPct val="100000"/>
              </a:lnSpc>
              <a:spcBef>
                <a:spcPts val="15"/>
              </a:spcBef>
            </a:pPr>
            <a:r>
              <a:rPr sz="1050" spc="25" dirty="0">
                <a:latin typeface="Arial"/>
                <a:cs typeface="Arial"/>
              </a:rPr>
              <a:t>40.63968297845542,</a:t>
            </a:r>
            <a:endParaRPr sz="1050">
              <a:latin typeface="Arial"/>
              <a:cs typeface="Arial"/>
            </a:endParaRPr>
          </a:p>
          <a:p>
            <a:pPr marL="232410">
              <a:lnSpc>
                <a:spcPct val="100000"/>
              </a:lnSpc>
              <a:spcBef>
                <a:spcPts val="15"/>
              </a:spcBef>
            </a:pPr>
            <a:r>
              <a:rPr sz="1050" spc="35" dirty="0">
                <a:latin typeface="Arial"/>
                <a:cs typeface="Arial"/>
              </a:rPr>
              <a:t>-74.17464532993542,</a:t>
            </a:r>
            <a:endParaRPr sz="1050">
              <a:latin typeface="Arial"/>
              <a:cs typeface="Arial"/>
            </a:endParaRPr>
          </a:p>
          <a:p>
            <a:pPr marL="232410">
              <a:lnSpc>
                <a:spcPct val="100000"/>
              </a:lnSpc>
              <a:spcBef>
                <a:spcPts val="15"/>
              </a:spcBef>
            </a:pPr>
            <a:r>
              <a:rPr sz="1050" spc="55" dirty="0">
                <a:latin typeface="Arial"/>
                <a:cs typeface="Arial"/>
              </a:rPr>
              <a:t>40.63968297845542]}},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'nyu_2451_34572.209',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[-74.11918058534842,</a:t>
            </a:r>
            <a:r>
              <a:rPr sz="1050" spc="25" dirty="0">
                <a:latin typeface="Arial"/>
                <a:cs typeface="Arial"/>
              </a:rPr>
              <a:t> </a:t>
            </a:r>
            <a:r>
              <a:rPr sz="1050" spc="45" dirty="0">
                <a:latin typeface="Arial"/>
                <a:cs typeface="Arial"/>
              </a:rPr>
              <a:t>40.61333593766742]},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'Castleton </a:t>
            </a:r>
            <a:r>
              <a:rPr sz="1050" spc="105" dirty="0">
                <a:latin typeface="Arial"/>
                <a:cs typeface="Arial"/>
              </a:rPr>
              <a:t>Corners',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145" dirty="0">
                <a:latin typeface="Arial"/>
                <a:cs typeface="Arial"/>
              </a:rPr>
              <a:t>'Castleton',  </a:t>
            </a:r>
            <a:r>
              <a:rPr sz="1050" spc="140" dirty="0">
                <a:latin typeface="Arial"/>
                <a:cs typeface="Arial"/>
              </a:rPr>
              <a:t>'annoline2':</a:t>
            </a:r>
            <a:r>
              <a:rPr sz="1050" spc="260" dirty="0">
                <a:latin typeface="Arial"/>
                <a:cs typeface="Arial"/>
              </a:rPr>
              <a:t> </a:t>
            </a:r>
            <a:r>
              <a:rPr sz="1050" spc="130" dirty="0">
                <a:latin typeface="Arial"/>
                <a:cs typeface="Arial"/>
              </a:rPr>
              <a:t>'Corners',</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[-74.11918058534842,</a:t>
            </a:r>
            <a:endParaRPr sz="1050">
              <a:latin typeface="Arial"/>
              <a:cs typeface="Arial"/>
            </a:endParaRPr>
          </a:p>
          <a:p>
            <a:pPr marL="232410">
              <a:lnSpc>
                <a:spcPct val="100000"/>
              </a:lnSpc>
              <a:spcBef>
                <a:spcPts val="10"/>
              </a:spcBef>
            </a:pPr>
            <a:r>
              <a:rPr sz="1050" spc="25" dirty="0">
                <a:latin typeface="Arial"/>
                <a:cs typeface="Arial"/>
              </a:rPr>
              <a:t>40.61333593766742,</a:t>
            </a:r>
            <a:endParaRPr sz="1050">
              <a:latin typeface="Arial"/>
              <a:cs typeface="Arial"/>
            </a:endParaRPr>
          </a:p>
          <a:p>
            <a:pPr marL="232410">
              <a:lnSpc>
                <a:spcPct val="100000"/>
              </a:lnSpc>
              <a:spcBef>
                <a:spcPts val="15"/>
              </a:spcBef>
            </a:pPr>
            <a:r>
              <a:rPr sz="1050" spc="35" dirty="0">
                <a:latin typeface="Arial"/>
                <a:cs typeface="Arial"/>
              </a:rPr>
              <a:t>-74.11918058534842,</a:t>
            </a:r>
            <a:endParaRPr sz="1050">
              <a:latin typeface="Arial"/>
              <a:cs typeface="Arial"/>
            </a:endParaRPr>
          </a:p>
          <a:p>
            <a:pPr marL="232410">
              <a:lnSpc>
                <a:spcPct val="100000"/>
              </a:lnSpc>
              <a:spcBef>
                <a:spcPts val="15"/>
              </a:spcBef>
            </a:pPr>
            <a:r>
              <a:rPr sz="1050" spc="55" dirty="0">
                <a:latin typeface="Arial"/>
                <a:cs typeface="Arial"/>
              </a:rPr>
              <a:t>40.61333593766742]}},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'nyu_2451_34572.210',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[-74.16496031329827,</a:t>
            </a:r>
            <a:r>
              <a:rPr sz="1050" spc="90" dirty="0">
                <a:latin typeface="Arial"/>
                <a:cs typeface="Arial"/>
              </a:rPr>
              <a:t> </a:t>
            </a:r>
            <a:r>
              <a:rPr sz="1050" spc="45" dirty="0">
                <a:latin typeface="Arial"/>
                <a:cs typeface="Arial"/>
              </a:rPr>
              <a:t>40.594252379161695]},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dirty="0">
                <a:latin typeface="Arial"/>
                <a:cs typeface="Arial"/>
              </a:rPr>
              <a:t>'New </a:t>
            </a:r>
            <a:r>
              <a:rPr sz="1050" spc="165" dirty="0">
                <a:latin typeface="Arial"/>
                <a:cs typeface="Arial"/>
              </a:rPr>
              <a:t>Springville',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10" dirty="0">
                <a:latin typeface="Arial"/>
                <a:cs typeface="Arial"/>
              </a:rPr>
              <a:t>'New',</a:t>
            </a:r>
            <a:endParaRPr sz="1050">
              <a:latin typeface="Arial"/>
              <a:cs typeface="Arial"/>
            </a:endParaRPr>
          </a:p>
          <a:p>
            <a:pPr marL="158750" marR="2204085">
              <a:lnSpc>
                <a:spcPct val="101200"/>
              </a:lnSpc>
            </a:pPr>
            <a:r>
              <a:rPr sz="1050" spc="140" dirty="0">
                <a:latin typeface="Arial"/>
                <a:cs typeface="Arial"/>
              </a:rPr>
              <a:t>'annoline2': </a:t>
            </a:r>
            <a:r>
              <a:rPr sz="1050" spc="180" dirty="0">
                <a:latin typeface="Arial"/>
                <a:cs typeface="Arial"/>
              </a:rPr>
              <a:t>'Springville',  </a:t>
            </a:r>
            <a:r>
              <a:rPr sz="1050" spc="140" dirty="0">
                <a:latin typeface="Arial"/>
                <a:cs typeface="Arial"/>
              </a:rPr>
              <a:t>'annoline3':</a:t>
            </a:r>
            <a:r>
              <a:rPr sz="1050" spc="27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[-74.16496031329827,</a:t>
            </a:r>
            <a:endParaRPr sz="1050">
              <a:latin typeface="Arial"/>
              <a:cs typeface="Arial"/>
            </a:endParaRPr>
          </a:p>
          <a:p>
            <a:pPr marL="232410">
              <a:lnSpc>
                <a:spcPct val="100000"/>
              </a:lnSpc>
              <a:spcBef>
                <a:spcPts val="15"/>
              </a:spcBef>
            </a:pPr>
            <a:r>
              <a:rPr sz="1050" spc="20" dirty="0">
                <a:latin typeface="Arial"/>
                <a:cs typeface="Arial"/>
              </a:rPr>
              <a:t>40.594252379161695,</a:t>
            </a:r>
            <a:endParaRPr sz="1050">
              <a:latin typeface="Arial"/>
              <a:cs typeface="Arial"/>
            </a:endParaRPr>
          </a:p>
          <a:p>
            <a:pPr marL="232410">
              <a:lnSpc>
                <a:spcPct val="100000"/>
              </a:lnSpc>
              <a:spcBef>
                <a:spcPts val="15"/>
              </a:spcBef>
            </a:pPr>
            <a:r>
              <a:rPr sz="1050" spc="35" dirty="0">
                <a:latin typeface="Arial"/>
                <a:cs typeface="Arial"/>
              </a:rPr>
              <a:t>-74.16496031329827,</a:t>
            </a:r>
            <a:endParaRPr sz="1050">
              <a:latin typeface="Arial"/>
              <a:cs typeface="Arial"/>
            </a:endParaRPr>
          </a:p>
          <a:p>
            <a:pPr marL="232410">
              <a:lnSpc>
                <a:spcPct val="100000"/>
              </a:lnSpc>
              <a:spcBef>
                <a:spcPts val="15"/>
              </a:spcBef>
            </a:pPr>
            <a:r>
              <a:rPr sz="1050" spc="50" dirty="0">
                <a:latin typeface="Arial"/>
                <a:cs typeface="Arial"/>
              </a:rPr>
              <a:t>40.594252379161695]}},</a:t>
            </a:r>
            <a:endParaRPr sz="1050">
              <a:latin typeface="Arial"/>
              <a:cs typeface="Aria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696"/>
            <a:ext cx="1345565"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'annoline3':</a:t>
            </a:r>
            <a:r>
              <a:rPr sz="1050" spc="204" dirty="0">
                <a:latin typeface="Arial"/>
                <a:cs typeface="Arial"/>
              </a:rPr>
              <a:t> </a:t>
            </a:r>
            <a:r>
              <a:rPr sz="1050" spc="15" dirty="0">
                <a:latin typeface="Arial"/>
                <a:cs typeface="Arial"/>
              </a:rPr>
              <a:t>None,</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67</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85725">
              <a:lnSpc>
                <a:spcPct val="100000"/>
              </a:lnSpc>
              <a:spcBef>
                <a:spcPts val="470"/>
              </a:spcBef>
            </a:pPr>
            <a:r>
              <a:rPr sz="1050" spc="275" dirty="0">
                <a:latin typeface="Arial"/>
                <a:cs typeface="Arial"/>
              </a:rPr>
              <a:t>'id': </a:t>
            </a:r>
            <a:r>
              <a:rPr sz="1050" spc="60" dirty="0">
                <a:latin typeface="Arial"/>
                <a:cs typeface="Arial"/>
              </a:rPr>
              <a:t>'nyu_2451_34572.211',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[-74.19073717538116,</a:t>
            </a:r>
            <a:r>
              <a:rPr sz="1050" spc="25" dirty="0">
                <a:latin typeface="Arial"/>
                <a:cs typeface="Arial"/>
              </a:rPr>
              <a:t> </a:t>
            </a:r>
            <a:r>
              <a:rPr sz="1050" spc="45" dirty="0">
                <a:latin typeface="Arial"/>
                <a:cs typeface="Arial"/>
              </a:rPr>
              <a:t>40.58631375103281]},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910714" indent="-73660">
              <a:lnSpc>
                <a:spcPct val="101200"/>
              </a:lnSpc>
            </a:pPr>
            <a:r>
              <a:rPr sz="1050" spc="160" dirty="0">
                <a:latin typeface="Arial"/>
                <a:cs typeface="Arial"/>
              </a:rPr>
              <a:t>'properties': </a:t>
            </a:r>
            <a:r>
              <a:rPr sz="1050" spc="114" dirty="0">
                <a:latin typeface="Arial"/>
                <a:cs typeface="Arial"/>
              </a:rPr>
              <a:t>{'name': </a:t>
            </a:r>
            <a:r>
              <a:rPr sz="1050" spc="180" dirty="0">
                <a:latin typeface="Arial"/>
                <a:cs typeface="Arial"/>
              </a:rPr>
              <a:t>'Travis',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571115">
              <a:lnSpc>
                <a:spcPct val="101200"/>
              </a:lnSpc>
            </a:pPr>
            <a:r>
              <a:rPr sz="1050" spc="140" dirty="0">
                <a:latin typeface="Arial"/>
                <a:cs typeface="Arial"/>
              </a:rPr>
              <a:t>'annoline1': </a:t>
            </a:r>
            <a:r>
              <a:rPr sz="1050" spc="180" dirty="0">
                <a:latin typeface="Arial"/>
                <a:cs typeface="Arial"/>
              </a:rPr>
              <a:t>'Travis',  </a:t>
            </a:r>
            <a:r>
              <a:rPr sz="1050" spc="140" dirty="0">
                <a:latin typeface="Arial"/>
                <a:cs typeface="Arial"/>
              </a:rPr>
              <a:t>'annoline2':</a:t>
            </a:r>
            <a:r>
              <a:rPr sz="1050" spc="26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[-74.19073717538116,</a:t>
            </a:r>
            <a:endParaRPr sz="1050">
              <a:latin typeface="Arial"/>
              <a:cs typeface="Arial"/>
            </a:endParaRPr>
          </a:p>
          <a:p>
            <a:pPr marL="232410">
              <a:lnSpc>
                <a:spcPct val="100000"/>
              </a:lnSpc>
              <a:spcBef>
                <a:spcPts val="15"/>
              </a:spcBef>
            </a:pPr>
            <a:r>
              <a:rPr sz="1050" spc="25" dirty="0">
                <a:latin typeface="Arial"/>
                <a:cs typeface="Arial"/>
              </a:rPr>
              <a:t>40.58631375103281,</a:t>
            </a:r>
            <a:endParaRPr sz="1050">
              <a:latin typeface="Arial"/>
              <a:cs typeface="Arial"/>
            </a:endParaRPr>
          </a:p>
          <a:p>
            <a:pPr marL="232410">
              <a:lnSpc>
                <a:spcPct val="100000"/>
              </a:lnSpc>
              <a:spcBef>
                <a:spcPts val="15"/>
              </a:spcBef>
            </a:pPr>
            <a:r>
              <a:rPr sz="1050" spc="35" dirty="0">
                <a:latin typeface="Arial"/>
                <a:cs typeface="Arial"/>
              </a:rPr>
              <a:t>-74.19073717538116,</a:t>
            </a:r>
            <a:endParaRPr sz="1050">
              <a:latin typeface="Arial"/>
              <a:cs typeface="Arial"/>
            </a:endParaRPr>
          </a:p>
          <a:p>
            <a:pPr marL="232410">
              <a:lnSpc>
                <a:spcPct val="100000"/>
              </a:lnSpc>
              <a:spcBef>
                <a:spcPts val="15"/>
              </a:spcBef>
            </a:pPr>
            <a:r>
              <a:rPr sz="1050" spc="55" dirty="0">
                <a:latin typeface="Arial"/>
                <a:cs typeface="Arial"/>
              </a:rPr>
              <a:t>40.58631375103281]}},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'nyu_2451_34572.212',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[-74.1164794360638,</a:t>
            </a:r>
            <a:r>
              <a:rPr sz="1050" spc="85" dirty="0">
                <a:latin typeface="Arial"/>
                <a:cs typeface="Arial"/>
              </a:rPr>
              <a:t> </a:t>
            </a:r>
            <a:r>
              <a:rPr sz="1050" spc="45" dirty="0">
                <a:latin typeface="Arial"/>
                <a:cs typeface="Arial"/>
              </a:rPr>
              <a:t>40.57257231820632]},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dirty="0">
                <a:latin typeface="Arial"/>
                <a:cs typeface="Arial"/>
              </a:rPr>
              <a:t>'New </a:t>
            </a:r>
            <a:r>
              <a:rPr sz="1050" spc="114" dirty="0">
                <a:latin typeface="Arial"/>
                <a:cs typeface="Arial"/>
              </a:rPr>
              <a:t>Dorp',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10" dirty="0">
                <a:latin typeface="Arial"/>
                <a:cs typeface="Arial"/>
              </a:rPr>
              <a:t>'New',</a:t>
            </a:r>
            <a:endParaRPr sz="1050">
              <a:latin typeface="Arial"/>
              <a:cs typeface="Arial"/>
            </a:endParaRPr>
          </a:p>
          <a:p>
            <a:pPr marL="158750" marR="2717165">
              <a:lnSpc>
                <a:spcPct val="101200"/>
              </a:lnSpc>
            </a:pPr>
            <a:r>
              <a:rPr sz="1050" spc="140" dirty="0">
                <a:latin typeface="Arial"/>
                <a:cs typeface="Arial"/>
              </a:rPr>
              <a:t>'annoline2': </a:t>
            </a:r>
            <a:r>
              <a:rPr sz="1050" spc="150" dirty="0">
                <a:latin typeface="Arial"/>
                <a:cs typeface="Arial"/>
              </a:rPr>
              <a:t>'Dorp',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204085">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35" dirty="0">
                <a:latin typeface="Arial"/>
                <a:cs typeface="Arial"/>
              </a:rPr>
              <a:t> </a:t>
            </a:r>
            <a:r>
              <a:rPr sz="1050" spc="50" dirty="0">
                <a:latin typeface="Arial"/>
                <a:cs typeface="Arial"/>
              </a:rPr>
              <a:t>[-74.1164794360638,</a:t>
            </a:r>
            <a:endParaRPr sz="1050">
              <a:latin typeface="Arial"/>
              <a:cs typeface="Arial"/>
            </a:endParaRPr>
          </a:p>
          <a:p>
            <a:pPr marL="232410">
              <a:lnSpc>
                <a:spcPct val="100000"/>
              </a:lnSpc>
              <a:spcBef>
                <a:spcPts val="15"/>
              </a:spcBef>
            </a:pPr>
            <a:r>
              <a:rPr sz="1050" spc="25" dirty="0">
                <a:latin typeface="Arial"/>
                <a:cs typeface="Arial"/>
              </a:rPr>
              <a:t>40.57257231820632,</a:t>
            </a:r>
            <a:endParaRPr sz="1050">
              <a:latin typeface="Arial"/>
              <a:cs typeface="Arial"/>
            </a:endParaRPr>
          </a:p>
          <a:p>
            <a:pPr marL="232410">
              <a:lnSpc>
                <a:spcPct val="100000"/>
              </a:lnSpc>
              <a:spcBef>
                <a:spcPts val="15"/>
              </a:spcBef>
            </a:pPr>
            <a:r>
              <a:rPr sz="1050" spc="35" dirty="0">
                <a:latin typeface="Arial"/>
                <a:cs typeface="Arial"/>
              </a:rPr>
              <a:t>-74.1164794360638,</a:t>
            </a:r>
            <a:endParaRPr sz="1050">
              <a:latin typeface="Arial"/>
              <a:cs typeface="Arial"/>
            </a:endParaRPr>
          </a:p>
          <a:p>
            <a:pPr marL="232410">
              <a:lnSpc>
                <a:spcPct val="100000"/>
              </a:lnSpc>
              <a:spcBef>
                <a:spcPts val="15"/>
              </a:spcBef>
            </a:pPr>
            <a:r>
              <a:rPr sz="1050" spc="55" dirty="0">
                <a:latin typeface="Arial"/>
                <a:cs typeface="Arial"/>
              </a:rPr>
              <a:t>40.57257231820632]}},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'nyu_2451_34572.213',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[-74.12156593771896,</a:t>
            </a:r>
            <a:r>
              <a:rPr sz="1050" spc="90" dirty="0">
                <a:latin typeface="Arial"/>
                <a:cs typeface="Arial"/>
              </a:rPr>
              <a:t> </a:t>
            </a:r>
            <a:r>
              <a:rPr sz="1050" spc="50" dirty="0">
                <a:latin typeface="Arial"/>
                <a:cs typeface="Arial"/>
              </a:rPr>
              <a:t>40.5584622432888]},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'Oakwood',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60" dirty="0">
                <a:latin typeface="Arial"/>
                <a:cs typeface="Arial"/>
              </a:rPr>
              <a:t>'Oakwood',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[-74.12156593771896,</a:t>
            </a:r>
            <a:endParaRPr sz="1050">
              <a:latin typeface="Arial"/>
              <a:cs typeface="Arial"/>
            </a:endParaRPr>
          </a:p>
          <a:p>
            <a:pPr marL="232410">
              <a:lnSpc>
                <a:spcPct val="100000"/>
              </a:lnSpc>
              <a:spcBef>
                <a:spcPts val="15"/>
              </a:spcBef>
            </a:pPr>
            <a:r>
              <a:rPr sz="1050" spc="25" dirty="0">
                <a:latin typeface="Arial"/>
                <a:cs typeface="Arial"/>
              </a:rPr>
              <a:t>40.5584622432888,</a:t>
            </a:r>
            <a:endParaRPr sz="1050">
              <a:latin typeface="Arial"/>
              <a:cs typeface="Arial"/>
            </a:endParaRPr>
          </a:p>
          <a:p>
            <a:pPr marL="232410">
              <a:lnSpc>
                <a:spcPct val="100000"/>
              </a:lnSpc>
              <a:spcBef>
                <a:spcPts val="15"/>
              </a:spcBef>
            </a:pPr>
            <a:r>
              <a:rPr sz="1050" spc="35" dirty="0">
                <a:latin typeface="Arial"/>
                <a:cs typeface="Arial"/>
              </a:rPr>
              <a:t>-74.12156593771896,</a:t>
            </a:r>
            <a:endParaRPr sz="1050">
              <a:latin typeface="Arial"/>
              <a:cs typeface="Arial"/>
            </a:endParaRPr>
          </a:p>
          <a:p>
            <a:pPr marL="232410">
              <a:lnSpc>
                <a:spcPct val="100000"/>
              </a:lnSpc>
              <a:spcBef>
                <a:spcPts val="15"/>
              </a:spcBef>
            </a:pPr>
            <a:r>
              <a:rPr sz="1050" spc="60" dirty="0">
                <a:latin typeface="Arial"/>
                <a:cs typeface="Arial"/>
              </a:rPr>
              <a:t>40.5584622432888]}},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'nyu_2451_34572.214',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[-74.14932381490992,</a:t>
            </a:r>
            <a:r>
              <a:rPr sz="1050" spc="90" dirty="0">
                <a:latin typeface="Arial"/>
                <a:cs typeface="Arial"/>
              </a:rPr>
              <a:t> </a:t>
            </a:r>
            <a:r>
              <a:rPr sz="1050" spc="45" dirty="0">
                <a:latin typeface="Arial"/>
                <a:cs typeface="Arial"/>
              </a:rPr>
              <a:t>40.549480228713605]},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05" dirty="0">
                <a:latin typeface="Arial"/>
                <a:cs typeface="Arial"/>
              </a:rPr>
              <a:t>'Great </a:t>
            </a:r>
            <a:r>
              <a:rPr sz="1050" spc="229" dirty="0">
                <a:latin typeface="Arial"/>
                <a:cs typeface="Arial"/>
              </a:rPr>
              <a:t>Kills',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160" dirty="0">
                <a:latin typeface="Arial"/>
                <a:cs typeface="Arial"/>
              </a:rPr>
              <a:t>'Great',  </a:t>
            </a:r>
            <a:r>
              <a:rPr sz="1050" spc="140" dirty="0">
                <a:latin typeface="Arial"/>
                <a:cs typeface="Arial"/>
              </a:rPr>
              <a:t>'annoline2':</a:t>
            </a:r>
            <a:r>
              <a:rPr sz="1050" spc="185" dirty="0">
                <a:latin typeface="Arial"/>
                <a:cs typeface="Arial"/>
              </a:rPr>
              <a:t> </a:t>
            </a:r>
            <a:r>
              <a:rPr sz="1050" spc="250" dirty="0">
                <a:latin typeface="Arial"/>
                <a:cs typeface="Arial"/>
              </a:rPr>
              <a:t>'Kills',</a:t>
            </a:r>
            <a:endParaRPr sz="1050">
              <a:latin typeface="Arial"/>
              <a:cs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7172"/>
            <a:ext cx="2152015" cy="158750"/>
          </a:xfrm>
          <a:prstGeom prst="rect">
            <a:avLst/>
          </a:prstGeom>
        </p:spPr>
        <p:txBody>
          <a:bodyPr vert="horz" wrap="square" lIns="0" tIns="0" rIns="0" bIns="0" rtlCol="0">
            <a:spAutoFit/>
          </a:bodyPr>
          <a:lstStyle/>
          <a:p>
            <a:pPr marL="12700">
              <a:lnSpc>
                <a:spcPts val="1090"/>
              </a:lnSpc>
            </a:pPr>
            <a:r>
              <a:rPr sz="1050" spc="114" dirty="0">
                <a:latin typeface="Arial"/>
                <a:cs typeface="Arial"/>
              </a:rPr>
              <a:t>'geometry': </a:t>
            </a:r>
            <a:r>
              <a:rPr sz="1050" spc="195" dirty="0">
                <a:latin typeface="Arial"/>
                <a:cs typeface="Arial"/>
              </a:rPr>
              <a:t>{'type':</a:t>
            </a:r>
            <a:r>
              <a:rPr sz="1050" dirty="0">
                <a:latin typeface="Arial"/>
                <a:cs typeface="Arial"/>
              </a:rPr>
              <a:t> </a:t>
            </a:r>
            <a:r>
              <a:rPr sz="1050" spc="190" dirty="0">
                <a:latin typeface="Arial"/>
                <a:cs typeface="Arial"/>
              </a:rPr>
              <a:t>'Point',</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158750">
              <a:lnSpc>
                <a:spcPct val="100000"/>
              </a:lnSpc>
              <a:spcBef>
                <a:spcPts val="100"/>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[-74.14932381490992,</a:t>
            </a:r>
            <a:endParaRPr sz="1050">
              <a:latin typeface="Arial"/>
              <a:cs typeface="Arial"/>
            </a:endParaRPr>
          </a:p>
          <a:p>
            <a:pPr marL="232410">
              <a:lnSpc>
                <a:spcPct val="100000"/>
              </a:lnSpc>
              <a:spcBef>
                <a:spcPts val="15"/>
              </a:spcBef>
            </a:pPr>
            <a:r>
              <a:rPr sz="1050" spc="20" dirty="0">
                <a:latin typeface="Arial"/>
                <a:cs typeface="Arial"/>
              </a:rPr>
              <a:t>40.549480228713605,</a:t>
            </a:r>
            <a:endParaRPr sz="1050">
              <a:latin typeface="Arial"/>
              <a:cs typeface="Arial"/>
            </a:endParaRPr>
          </a:p>
          <a:p>
            <a:pPr marL="232410">
              <a:lnSpc>
                <a:spcPct val="100000"/>
              </a:lnSpc>
              <a:spcBef>
                <a:spcPts val="15"/>
              </a:spcBef>
            </a:pPr>
            <a:r>
              <a:rPr sz="1050" spc="35" dirty="0">
                <a:latin typeface="Arial"/>
                <a:cs typeface="Arial"/>
              </a:rPr>
              <a:t>-74.14932381490992,</a:t>
            </a:r>
            <a:endParaRPr sz="1050">
              <a:latin typeface="Arial"/>
              <a:cs typeface="Arial"/>
            </a:endParaRPr>
          </a:p>
          <a:p>
            <a:pPr marL="232410">
              <a:lnSpc>
                <a:spcPct val="100000"/>
              </a:lnSpc>
              <a:spcBef>
                <a:spcPts val="15"/>
              </a:spcBef>
            </a:pPr>
            <a:r>
              <a:rPr sz="1050" spc="50" dirty="0">
                <a:latin typeface="Arial"/>
                <a:cs typeface="Arial"/>
              </a:rPr>
              <a:t>40.549480228713605]}},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'nyu_2451_34572.215',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[-74.1643308041936,</a:t>
            </a:r>
            <a:r>
              <a:rPr sz="1050" spc="55" dirty="0">
                <a:latin typeface="Arial"/>
                <a:cs typeface="Arial"/>
              </a:rPr>
              <a:t> </a:t>
            </a:r>
            <a:r>
              <a:rPr sz="1050" spc="45" dirty="0">
                <a:latin typeface="Arial"/>
                <a:cs typeface="Arial"/>
              </a:rPr>
              <a:t>40.542230747450745]},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210" dirty="0">
                <a:latin typeface="Arial"/>
                <a:cs typeface="Arial"/>
              </a:rPr>
              <a:t>'Eltingville',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210" dirty="0">
                <a:latin typeface="Arial"/>
                <a:cs typeface="Arial"/>
              </a:rPr>
              <a:t>'Eltingville',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204085">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35" dirty="0">
                <a:latin typeface="Arial"/>
                <a:cs typeface="Arial"/>
              </a:rPr>
              <a:t> </a:t>
            </a:r>
            <a:r>
              <a:rPr sz="1050" spc="50" dirty="0">
                <a:latin typeface="Arial"/>
                <a:cs typeface="Arial"/>
              </a:rPr>
              <a:t>[-74.1643308041936,</a:t>
            </a:r>
            <a:endParaRPr sz="1050">
              <a:latin typeface="Arial"/>
              <a:cs typeface="Arial"/>
            </a:endParaRPr>
          </a:p>
          <a:p>
            <a:pPr marL="232410">
              <a:lnSpc>
                <a:spcPct val="100000"/>
              </a:lnSpc>
              <a:spcBef>
                <a:spcPts val="15"/>
              </a:spcBef>
            </a:pPr>
            <a:r>
              <a:rPr sz="1050" spc="20" dirty="0">
                <a:latin typeface="Arial"/>
                <a:cs typeface="Arial"/>
              </a:rPr>
              <a:t>40.542230747450745,</a:t>
            </a:r>
            <a:endParaRPr sz="1050">
              <a:latin typeface="Arial"/>
              <a:cs typeface="Arial"/>
            </a:endParaRPr>
          </a:p>
          <a:p>
            <a:pPr marL="232410">
              <a:lnSpc>
                <a:spcPct val="100000"/>
              </a:lnSpc>
              <a:spcBef>
                <a:spcPts val="15"/>
              </a:spcBef>
            </a:pPr>
            <a:r>
              <a:rPr sz="1050" spc="35" dirty="0">
                <a:latin typeface="Arial"/>
                <a:cs typeface="Arial"/>
              </a:rPr>
              <a:t>-74.1643308041936,</a:t>
            </a:r>
            <a:endParaRPr sz="1050">
              <a:latin typeface="Arial"/>
              <a:cs typeface="Arial"/>
            </a:endParaRPr>
          </a:p>
          <a:p>
            <a:pPr marL="232410">
              <a:lnSpc>
                <a:spcPct val="100000"/>
              </a:lnSpc>
              <a:spcBef>
                <a:spcPts val="15"/>
              </a:spcBef>
            </a:pPr>
            <a:r>
              <a:rPr sz="1050" spc="50" dirty="0">
                <a:latin typeface="Arial"/>
                <a:cs typeface="Arial"/>
              </a:rPr>
              <a:t>40.542230747450745]}},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'nyu_2451_34572.216',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[-74.17854866165878,</a:t>
            </a:r>
            <a:r>
              <a:rPr sz="1050" spc="25" dirty="0">
                <a:latin typeface="Arial"/>
                <a:cs typeface="Arial"/>
              </a:rPr>
              <a:t> </a:t>
            </a:r>
            <a:r>
              <a:rPr sz="1050" spc="45" dirty="0">
                <a:latin typeface="Arial"/>
                <a:cs typeface="Arial"/>
              </a:rPr>
              <a:t>40.53811417474507]},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'Annadale',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10" dirty="0">
                <a:latin typeface="Arial"/>
                <a:cs typeface="Arial"/>
              </a:rPr>
              <a:t>'Annadale',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[-74.17854866165878,</a:t>
            </a:r>
            <a:endParaRPr sz="1050">
              <a:latin typeface="Arial"/>
              <a:cs typeface="Arial"/>
            </a:endParaRPr>
          </a:p>
          <a:p>
            <a:pPr marL="232410">
              <a:lnSpc>
                <a:spcPct val="100000"/>
              </a:lnSpc>
              <a:spcBef>
                <a:spcPts val="10"/>
              </a:spcBef>
            </a:pPr>
            <a:r>
              <a:rPr sz="1050" spc="25" dirty="0">
                <a:latin typeface="Arial"/>
                <a:cs typeface="Arial"/>
              </a:rPr>
              <a:t>40.53811417474507,</a:t>
            </a:r>
            <a:endParaRPr sz="1050">
              <a:latin typeface="Arial"/>
              <a:cs typeface="Arial"/>
            </a:endParaRPr>
          </a:p>
          <a:p>
            <a:pPr marL="232410">
              <a:lnSpc>
                <a:spcPct val="100000"/>
              </a:lnSpc>
              <a:spcBef>
                <a:spcPts val="15"/>
              </a:spcBef>
            </a:pPr>
            <a:r>
              <a:rPr sz="1050" spc="35" dirty="0">
                <a:latin typeface="Arial"/>
                <a:cs typeface="Arial"/>
              </a:rPr>
              <a:t>-74.17854866165878,</a:t>
            </a:r>
            <a:endParaRPr sz="1050">
              <a:latin typeface="Arial"/>
              <a:cs typeface="Arial"/>
            </a:endParaRPr>
          </a:p>
          <a:p>
            <a:pPr marL="232410">
              <a:lnSpc>
                <a:spcPct val="100000"/>
              </a:lnSpc>
              <a:spcBef>
                <a:spcPts val="15"/>
              </a:spcBef>
            </a:pPr>
            <a:r>
              <a:rPr sz="1050" spc="55" dirty="0">
                <a:latin typeface="Arial"/>
                <a:cs typeface="Arial"/>
              </a:rPr>
              <a:t>40.53811417474507]}},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'nyu_2451_34572.217',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[-74.20524582480326,</a:t>
            </a:r>
            <a:r>
              <a:rPr sz="1050" spc="90" dirty="0">
                <a:latin typeface="Arial"/>
                <a:cs typeface="Arial"/>
              </a:rPr>
              <a:t> </a:t>
            </a:r>
            <a:r>
              <a:rPr sz="1050" spc="45" dirty="0">
                <a:latin typeface="Arial"/>
                <a:cs typeface="Arial"/>
              </a:rPr>
              <a:t>40.541967622888755]},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'Woodrow',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60" dirty="0">
                <a:latin typeface="Arial"/>
                <a:cs typeface="Arial"/>
              </a:rPr>
              <a:t>'Woodrow',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[-74.20524582480326,</a:t>
            </a:r>
            <a:endParaRPr sz="1050">
              <a:latin typeface="Arial"/>
              <a:cs typeface="Arial"/>
            </a:endParaRPr>
          </a:p>
          <a:p>
            <a:pPr marL="232410">
              <a:lnSpc>
                <a:spcPct val="100000"/>
              </a:lnSpc>
              <a:spcBef>
                <a:spcPts val="15"/>
              </a:spcBef>
            </a:pPr>
            <a:r>
              <a:rPr sz="1050" spc="20" dirty="0">
                <a:latin typeface="Arial"/>
                <a:cs typeface="Arial"/>
              </a:rPr>
              <a:t>40.541967622888755,</a:t>
            </a:r>
            <a:endParaRPr sz="1050">
              <a:latin typeface="Arial"/>
              <a:cs typeface="Arial"/>
            </a:endParaRPr>
          </a:p>
          <a:p>
            <a:pPr marL="232410">
              <a:lnSpc>
                <a:spcPct val="100000"/>
              </a:lnSpc>
              <a:spcBef>
                <a:spcPts val="15"/>
              </a:spcBef>
            </a:pPr>
            <a:r>
              <a:rPr sz="1050" spc="35" dirty="0">
                <a:latin typeface="Arial"/>
                <a:cs typeface="Arial"/>
              </a:rPr>
              <a:t>-74.20524582480326,</a:t>
            </a:r>
            <a:endParaRPr sz="1050">
              <a:latin typeface="Arial"/>
              <a:cs typeface="Arial"/>
            </a:endParaRPr>
          </a:p>
          <a:p>
            <a:pPr marL="232410">
              <a:lnSpc>
                <a:spcPct val="100000"/>
              </a:lnSpc>
              <a:spcBef>
                <a:spcPts val="15"/>
              </a:spcBef>
            </a:pPr>
            <a:r>
              <a:rPr sz="1050" spc="50" dirty="0">
                <a:latin typeface="Arial"/>
                <a:cs typeface="Arial"/>
              </a:rPr>
              <a:t>40.541967622888755]}},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'nyu_2451_34572.218',</a:t>
            </a:r>
            <a:endParaRPr sz="1050">
              <a:latin typeface="Arial"/>
              <a:cs typeface="Aria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696"/>
            <a:ext cx="2005330" cy="158750"/>
          </a:xfrm>
          <a:prstGeom prst="rect">
            <a:avLst/>
          </a:prstGeom>
        </p:spPr>
        <p:txBody>
          <a:bodyPr vert="horz" wrap="square" lIns="0" tIns="0" rIns="0" bIns="0" rtlCol="0">
            <a:spAutoFit/>
          </a:bodyPr>
          <a:lstStyle/>
          <a:p>
            <a:pPr marL="12700">
              <a:lnSpc>
                <a:spcPts val="1090"/>
              </a:lnSpc>
            </a:pPr>
            <a:r>
              <a:rPr sz="1050" spc="120" dirty="0">
                <a:latin typeface="Arial"/>
                <a:cs typeface="Arial"/>
              </a:rPr>
              <a:t>'borough': </a:t>
            </a:r>
            <a:r>
              <a:rPr sz="1050" spc="114" dirty="0">
                <a:latin typeface="Arial"/>
                <a:cs typeface="Arial"/>
              </a:rPr>
              <a:t>'Staten</a:t>
            </a:r>
            <a:r>
              <a:rPr sz="1050" spc="380" dirty="0">
                <a:latin typeface="Arial"/>
                <a:cs typeface="Arial"/>
              </a:rPr>
              <a:t> </a:t>
            </a:r>
            <a:r>
              <a:rPr sz="1050" spc="165" dirty="0">
                <a:latin typeface="Arial"/>
                <a:cs typeface="Arial"/>
              </a:rPr>
              <a:t>Island',</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69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a:lnSpc>
                <a:spcPct val="100000"/>
              </a:lnSpc>
              <a:spcBef>
                <a:spcPts val="470"/>
              </a:spcBef>
            </a:pPr>
            <a:r>
              <a:rPr sz="1050" spc="140" dirty="0">
                <a:latin typeface="Arial"/>
                <a:cs typeface="Arial"/>
              </a:rPr>
              <a:t>'coordinates': </a:t>
            </a:r>
            <a:r>
              <a:rPr sz="1050" spc="45" dirty="0">
                <a:latin typeface="Arial"/>
                <a:cs typeface="Arial"/>
              </a:rPr>
              <a:t>[-74.24656934235283,</a:t>
            </a:r>
            <a:r>
              <a:rPr sz="1050" spc="25" dirty="0">
                <a:latin typeface="Arial"/>
                <a:cs typeface="Arial"/>
              </a:rPr>
              <a:t> </a:t>
            </a:r>
            <a:r>
              <a:rPr sz="1050" spc="45" dirty="0">
                <a:latin typeface="Arial"/>
                <a:cs typeface="Arial"/>
              </a:rPr>
              <a:t>40.50533376115642]},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85" dirty="0">
                <a:latin typeface="Arial"/>
                <a:cs typeface="Arial"/>
              </a:rPr>
              <a:t>'Tottenville',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85" dirty="0">
                <a:latin typeface="Arial"/>
                <a:cs typeface="Arial"/>
              </a:rPr>
              <a:t>'Tottenville',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[-74.24656934235283,</a:t>
            </a:r>
            <a:endParaRPr sz="1050">
              <a:latin typeface="Arial"/>
              <a:cs typeface="Arial"/>
            </a:endParaRPr>
          </a:p>
          <a:p>
            <a:pPr marL="232410">
              <a:lnSpc>
                <a:spcPct val="100000"/>
              </a:lnSpc>
              <a:spcBef>
                <a:spcPts val="15"/>
              </a:spcBef>
            </a:pPr>
            <a:r>
              <a:rPr sz="1050" spc="25" dirty="0">
                <a:latin typeface="Arial"/>
                <a:cs typeface="Arial"/>
              </a:rPr>
              <a:t>40.50533376115642,</a:t>
            </a:r>
            <a:endParaRPr sz="1050">
              <a:latin typeface="Arial"/>
              <a:cs typeface="Arial"/>
            </a:endParaRPr>
          </a:p>
          <a:p>
            <a:pPr marL="232410">
              <a:lnSpc>
                <a:spcPct val="100000"/>
              </a:lnSpc>
              <a:spcBef>
                <a:spcPts val="15"/>
              </a:spcBef>
            </a:pPr>
            <a:r>
              <a:rPr sz="1050" spc="35" dirty="0">
                <a:latin typeface="Arial"/>
                <a:cs typeface="Arial"/>
              </a:rPr>
              <a:t>-74.24656934235283,</a:t>
            </a:r>
            <a:endParaRPr sz="1050">
              <a:latin typeface="Arial"/>
              <a:cs typeface="Arial"/>
            </a:endParaRPr>
          </a:p>
          <a:p>
            <a:pPr marL="232410">
              <a:lnSpc>
                <a:spcPct val="100000"/>
              </a:lnSpc>
              <a:spcBef>
                <a:spcPts val="15"/>
              </a:spcBef>
            </a:pPr>
            <a:r>
              <a:rPr sz="1050" spc="55" dirty="0">
                <a:latin typeface="Arial"/>
                <a:cs typeface="Arial"/>
              </a:rPr>
              <a:t>40.50533376115642]}},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'nyu_2451_34572.219',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[-74.08055351790115,</a:t>
            </a:r>
            <a:r>
              <a:rPr sz="1050" spc="90" dirty="0">
                <a:latin typeface="Arial"/>
                <a:cs typeface="Arial"/>
              </a:rPr>
              <a:t> </a:t>
            </a:r>
            <a:r>
              <a:rPr sz="1050" spc="45" dirty="0">
                <a:latin typeface="Arial"/>
                <a:cs typeface="Arial"/>
              </a:rPr>
              <a:t>40.637316067110326]},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'Tompkinsville',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057400">
              <a:lnSpc>
                <a:spcPct val="101200"/>
              </a:lnSpc>
            </a:pPr>
            <a:r>
              <a:rPr sz="1050" spc="140" dirty="0">
                <a:latin typeface="Arial"/>
                <a:cs typeface="Arial"/>
              </a:rPr>
              <a:t>'annoline1': </a:t>
            </a:r>
            <a:r>
              <a:rPr sz="1050" spc="135" dirty="0">
                <a:latin typeface="Arial"/>
                <a:cs typeface="Arial"/>
              </a:rPr>
              <a:t>'Tompkinsville',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[-74.08055351790115,</a:t>
            </a:r>
            <a:endParaRPr sz="1050">
              <a:latin typeface="Arial"/>
              <a:cs typeface="Arial"/>
            </a:endParaRPr>
          </a:p>
          <a:p>
            <a:pPr marL="232410">
              <a:lnSpc>
                <a:spcPct val="100000"/>
              </a:lnSpc>
              <a:spcBef>
                <a:spcPts val="15"/>
              </a:spcBef>
            </a:pPr>
            <a:r>
              <a:rPr sz="1050" spc="20" dirty="0">
                <a:latin typeface="Arial"/>
                <a:cs typeface="Arial"/>
              </a:rPr>
              <a:t>40.637316067110326,</a:t>
            </a:r>
            <a:endParaRPr sz="1050">
              <a:latin typeface="Arial"/>
              <a:cs typeface="Arial"/>
            </a:endParaRPr>
          </a:p>
          <a:p>
            <a:pPr marL="232410">
              <a:lnSpc>
                <a:spcPct val="100000"/>
              </a:lnSpc>
              <a:spcBef>
                <a:spcPts val="15"/>
              </a:spcBef>
            </a:pPr>
            <a:r>
              <a:rPr sz="1050" spc="35" dirty="0">
                <a:latin typeface="Arial"/>
                <a:cs typeface="Arial"/>
              </a:rPr>
              <a:t>-74.08055351790115,</a:t>
            </a:r>
            <a:endParaRPr sz="1050">
              <a:latin typeface="Arial"/>
              <a:cs typeface="Arial"/>
            </a:endParaRPr>
          </a:p>
          <a:p>
            <a:pPr marL="232410">
              <a:lnSpc>
                <a:spcPct val="100000"/>
              </a:lnSpc>
              <a:spcBef>
                <a:spcPts val="15"/>
              </a:spcBef>
            </a:pPr>
            <a:r>
              <a:rPr sz="1050" spc="50" dirty="0">
                <a:latin typeface="Arial"/>
                <a:cs typeface="Arial"/>
              </a:rPr>
              <a:t>40.637316067110326]}},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[-74.09629029235458,</a:t>
            </a:r>
            <a:r>
              <a:rPr sz="1050" spc="25" dirty="0">
                <a:latin typeface="Arial"/>
                <a:cs typeface="Arial"/>
              </a:rPr>
              <a:t> </a:t>
            </a:r>
            <a:r>
              <a:rPr sz="1050" spc="45" dirty="0">
                <a:latin typeface="Arial"/>
                <a:cs typeface="Arial"/>
              </a:rPr>
              <a:t>40.61919310792676]},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70" dirty="0">
                <a:latin typeface="Arial"/>
                <a:cs typeface="Arial"/>
              </a:rPr>
              <a:t>'Silver </a:t>
            </a:r>
            <a:r>
              <a:rPr sz="1050" spc="114" dirty="0">
                <a:latin typeface="Arial"/>
                <a:cs typeface="Arial"/>
              </a:rPr>
              <a:t>Lake',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204" dirty="0">
                <a:latin typeface="Arial"/>
                <a:cs typeface="Arial"/>
              </a:rPr>
              <a:t>'Silver',  </a:t>
            </a:r>
            <a:r>
              <a:rPr sz="1050" spc="140" dirty="0">
                <a:latin typeface="Arial"/>
                <a:cs typeface="Arial"/>
              </a:rPr>
              <a:t>'annoline2':</a:t>
            </a:r>
            <a:r>
              <a:rPr sz="1050" spc="254" dirty="0">
                <a:latin typeface="Arial"/>
                <a:cs typeface="Arial"/>
              </a:rPr>
              <a:t> </a:t>
            </a:r>
            <a:r>
              <a:rPr sz="1050" spc="150" dirty="0">
                <a:latin typeface="Arial"/>
                <a:cs typeface="Arial"/>
              </a:rPr>
              <a:t>'Lake',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[-74.09629029235458,</a:t>
            </a:r>
            <a:endParaRPr sz="1050">
              <a:latin typeface="Arial"/>
              <a:cs typeface="Arial"/>
            </a:endParaRPr>
          </a:p>
          <a:p>
            <a:pPr marL="232410">
              <a:lnSpc>
                <a:spcPct val="100000"/>
              </a:lnSpc>
              <a:spcBef>
                <a:spcPts val="15"/>
              </a:spcBef>
            </a:pPr>
            <a:r>
              <a:rPr sz="1050" spc="25" dirty="0">
                <a:latin typeface="Arial"/>
                <a:cs typeface="Arial"/>
              </a:rPr>
              <a:t>40.61919310792676,</a:t>
            </a:r>
            <a:endParaRPr sz="1050">
              <a:latin typeface="Arial"/>
              <a:cs typeface="Arial"/>
            </a:endParaRPr>
          </a:p>
          <a:p>
            <a:pPr marL="232410">
              <a:lnSpc>
                <a:spcPct val="100000"/>
              </a:lnSpc>
              <a:spcBef>
                <a:spcPts val="15"/>
              </a:spcBef>
            </a:pPr>
            <a:r>
              <a:rPr sz="1050" spc="35" dirty="0">
                <a:latin typeface="Arial"/>
                <a:cs typeface="Arial"/>
              </a:rPr>
              <a:t>-74.09629029235458,</a:t>
            </a:r>
            <a:endParaRPr sz="1050">
              <a:latin typeface="Arial"/>
              <a:cs typeface="Arial"/>
            </a:endParaRPr>
          </a:p>
          <a:p>
            <a:pPr marL="232410">
              <a:lnSpc>
                <a:spcPct val="100000"/>
              </a:lnSpc>
              <a:spcBef>
                <a:spcPts val="15"/>
              </a:spcBef>
            </a:pPr>
            <a:r>
              <a:rPr sz="1050" spc="55" dirty="0">
                <a:latin typeface="Arial"/>
                <a:cs typeface="Arial"/>
              </a:rPr>
              <a:t>40.61919310792676]}},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[-74.0971255217853,</a:t>
            </a:r>
            <a:r>
              <a:rPr sz="1050" spc="85" dirty="0">
                <a:latin typeface="Arial"/>
                <a:cs typeface="Arial"/>
              </a:rPr>
              <a:t> </a:t>
            </a:r>
            <a:r>
              <a:rPr sz="1050" spc="45" dirty="0">
                <a:latin typeface="Arial"/>
                <a:cs typeface="Arial"/>
              </a:rPr>
              <a:t>40.61276015756489]},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'Sunnyside',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10" dirty="0">
                <a:latin typeface="Arial"/>
                <a:cs typeface="Arial"/>
              </a:rPr>
              <a:t>'Sunnyside',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69798"/>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[12]:</a:t>
            </a:r>
            <a:endParaRPr sz="1050">
              <a:latin typeface="Arial"/>
              <a:cs typeface="Arial"/>
            </a:endParaRPr>
          </a:p>
        </p:txBody>
      </p:sp>
      <p:sp>
        <p:nvSpPr>
          <p:cNvPr id="5" name="object 5"/>
          <p:cNvSpPr/>
          <p:nvPr/>
        </p:nvSpPr>
        <p:spPr>
          <a:xfrm>
            <a:off x="1420811" y="430110"/>
            <a:ext cx="5857875" cy="762000"/>
          </a:xfrm>
          <a:custGeom>
            <a:avLst/>
            <a:gdLst/>
            <a:ahLst/>
            <a:cxnLst/>
            <a:rect l="l" t="t" r="r" b="b"/>
            <a:pathLst>
              <a:path w="5857875" h="762000">
                <a:moveTo>
                  <a:pt x="0" y="747712"/>
                </a:moveTo>
                <a:lnTo>
                  <a:pt x="0" y="14287"/>
                </a:lnTo>
                <a:lnTo>
                  <a:pt x="0" y="12382"/>
                </a:lnTo>
                <a:lnTo>
                  <a:pt x="361" y="10572"/>
                </a:lnTo>
                <a:lnTo>
                  <a:pt x="1085" y="8858"/>
                </a:lnTo>
                <a:lnTo>
                  <a:pt x="1809" y="7048"/>
                </a:lnTo>
                <a:lnTo>
                  <a:pt x="2847" y="5524"/>
                </a:lnTo>
                <a:lnTo>
                  <a:pt x="12392" y="0"/>
                </a:lnTo>
                <a:lnTo>
                  <a:pt x="14287" y="0"/>
                </a:lnTo>
                <a:lnTo>
                  <a:pt x="5843587" y="0"/>
                </a:lnTo>
                <a:lnTo>
                  <a:pt x="5845482" y="0"/>
                </a:lnTo>
                <a:lnTo>
                  <a:pt x="5847302" y="380"/>
                </a:lnTo>
                <a:lnTo>
                  <a:pt x="5857875" y="12382"/>
                </a:lnTo>
                <a:lnTo>
                  <a:pt x="5857875" y="14287"/>
                </a:lnTo>
                <a:lnTo>
                  <a:pt x="5857875" y="747712"/>
                </a:lnTo>
                <a:lnTo>
                  <a:pt x="5857875" y="749617"/>
                </a:lnTo>
                <a:lnTo>
                  <a:pt x="5857513" y="751427"/>
                </a:lnTo>
                <a:lnTo>
                  <a:pt x="5856789" y="753141"/>
                </a:lnTo>
                <a:lnTo>
                  <a:pt x="5856065" y="754951"/>
                </a:lnTo>
                <a:lnTo>
                  <a:pt x="5845482" y="762000"/>
                </a:lnTo>
                <a:lnTo>
                  <a:pt x="5843587" y="762000"/>
                </a:lnTo>
                <a:lnTo>
                  <a:pt x="14287" y="762000"/>
                </a:lnTo>
                <a:lnTo>
                  <a:pt x="12392" y="762000"/>
                </a:lnTo>
                <a:lnTo>
                  <a:pt x="10572" y="761619"/>
                </a:lnTo>
                <a:lnTo>
                  <a:pt x="1085" y="753141"/>
                </a:lnTo>
                <a:lnTo>
                  <a:pt x="361" y="751427"/>
                </a:lnTo>
                <a:lnTo>
                  <a:pt x="0" y="749617"/>
                </a:lnTo>
                <a:lnTo>
                  <a:pt x="0" y="747712"/>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1431769" y="469798"/>
            <a:ext cx="5836285" cy="671195"/>
          </a:xfrm>
          <a:prstGeom prst="rect">
            <a:avLst/>
          </a:prstGeom>
        </p:spPr>
        <p:txBody>
          <a:bodyPr vert="horz" wrap="square" lIns="0" tIns="10795" rIns="0" bIns="0" rtlCol="0">
            <a:spAutoFit/>
          </a:bodyPr>
          <a:lstStyle/>
          <a:p>
            <a:pPr marL="340995" marR="2555240" indent="-293370">
              <a:lnSpc>
                <a:spcPct val="101200"/>
              </a:lnSpc>
              <a:spcBef>
                <a:spcPts val="85"/>
              </a:spcBef>
            </a:pPr>
            <a:r>
              <a:rPr sz="1050" b="1" spc="50" dirty="0">
                <a:solidFill>
                  <a:srgbClr val="008000"/>
                </a:solidFill>
                <a:latin typeface="Arial"/>
                <a:cs typeface="Arial"/>
              </a:rPr>
              <a:t>with </a:t>
            </a:r>
            <a:r>
              <a:rPr sz="1050" spc="85" dirty="0">
                <a:solidFill>
                  <a:srgbClr val="008000"/>
                </a:solidFill>
                <a:latin typeface="Arial"/>
                <a:cs typeface="Arial"/>
              </a:rPr>
              <a:t>open</a:t>
            </a:r>
            <a:r>
              <a:rPr sz="1050" spc="85" dirty="0">
                <a:solidFill>
                  <a:srgbClr val="333333"/>
                </a:solidFill>
                <a:latin typeface="Arial"/>
                <a:cs typeface="Arial"/>
              </a:rPr>
              <a:t>(</a:t>
            </a:r>
            <a:r>
              <a:rPr sz="1050" spc="85" dirty="0">
                <a:solidFill>
                  <a:srgbClr val="B92020"/>
                </a:solidFill>
                <a:latin typeface="Arial"/>
                <a:cs typeface="Arial"/>
              </a:rPr>
              <a:t>'newyork_data.json'</a:t>
            </a:r>
            <a:r>
              <a:rPr sz="1050" spc="85" dirty="0">
                <a:solidFill>
                  <a:srgbClr val="333333"/>
                </a:solidFill>
                <a:latin typeface="Arial"/>
                <a:cs typeface="Arial"/>
              </a:rPr>
              <a:t>) </a:t>
            </a:r>
            <a:r>
              <a:rPr sz="1050" b="1" spc="-10" dirty="0">
                <a:solidFill>
                  <a:srgbClr val="008000"/>
                </a:solidFill>
                <a:latin typeface="Arial"/>
                <a:cs typeface="Arial"/>
              </a:rPr>
              <a:t>as </a:t>
            </a:r>
            <a:r>
              <a:rPr sz="1050" spc="90" dirty="0">
                <a:solidFill>
                  <a:srgbClr val="333333"/>
                </a:solidFill>
                <a:latin typeface="Arial"/>
                <a:cs typeface="Arial"/>
              </a:rPr>
              <a:t>json_data:  </a:t>
            </a:r>
            <a:r>
              <a:rPr sz="1050" spc="30" dirty="0">
                <a:solidFill>
                  <a:srgbClr val="333333"/>
                </a:solidFill>
                <a:latin typeface="Arial"/>
                <a:cs typeface="Arial"/>
              </a:rPr>
              <a:t>newyork_data </a:t>
            </a:r>
            <a:r>
              <a:rPr sz="1050" spc="-40" dirty="0">
                <a:solidFill>
                  <a:srgbClr val="666666"/>
                </a:solidFill>
                <a:latin typeface="Arial"/>
                <a:cs typeface="Arial"/>
              </a:rPr>
              <a:t>=</a:t>
            </a:r>
            <a:r>
              <a:rPr sz="1050" spc="210" dirty="0">
                <a:solidFill>
                  <a:srgbClr val="666666"/>
                </a:solidFill>
                <a:latin typeface="Arial"/>
                <a:cs typeface="Arial"/>
              </a:rPr>
              <a:t> </a:t>
            </a:r>
            <a:r>
              <a:rPr sz="1050" spc="100" dirty="0">
                <a:solidFill>
                  <a:srgbClr val="333333"/>
                </a:solidFill>
                <a:latin typeface="Arial"/>
                <a:cs typeface="Arial"/>
              </a:rPr>
              <a:t>json</a:t>
            </a:r>
            <a:r>
              <a:rPr sz="1050" spc="100" dirty="0">
                <a:solidFill>
                  <a:srgbClr val="666666"/>
                </a:solidFill>
                <a:latin typeface="Arial"/>
                <a:cs typeface="Arial"/>
              </a:rPr>
              <a:t>.</a:t>
            </a:r>
            <a:r>
              <a:rPr sz="1050" spc="100" dirty="0">
                <a:solidFill>
                  <a:srgbClr val="333333"/>
                </a:solidFill>
                <a:latin typeface="Arial"/>
                <a:cs typeface="Arial"/>
              </a:rPr>
              <a:t>load(json_data)</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spc="30" dirty="0">
                <a:solidFill>
                  <a:srgbClr val="333333"/>
                </a:solidFill>
                <a:latin typeface="Arial"/>
                <a:cs typeface="Arial"/>
              </a:rPr>
              <a:t>newyork_data</a:t>
            </a:r>
            <a:endParaRPr sz="1050">
              <a:latin typeface="Arial"/>
              <a:cs typeface="Arial"/>
            </a:endParaRPr>
          </a:p>
        </p:txBody>
      </p:sp>
      <p:sp>
        <p:nvSpPr>
          <p:cNvPr id="7" name="object 7"/>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10" dirty="0"/>
              <a:t> </a:t>
            </a:r>
            <a:fld id="{81D60167-4931-47E6-BA6A-407CBD079E47}" type="slidenum">
              <a:rPr spc="-5" dirty="0"/>
              <a:t>7</a:t>
            </a:fld>
            <a:r>
              <a:rPr spc="-5" dirty="0"/>
              <a:t>/129</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677321" y="9447172"/>
            <a:ext cx="1785620" cy="158750"/>
          </a:xfrm>
          <a:prstGeom prst="rect">
            <a:avLst/>
          </a:prstGeom>
        </p:spPr>
        <p:txBody>
          <a:bodyPr vert="horz" wrap="square" lIns="0" tIns="0" rIns="0" bIns="0" rtlCol="0">
            <a:spAutoFit/>
          </a:bodyPr>
          <a:lstStyle/>
          <a:p>
            <a:pPr marL="12700">
              <a:lnSpc>
                <a:spcPts val="1090"/>
              </a:lnSpc>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879"/>
            <a:ext cx="4351655" cy="9316085"/>
          </a:xfrm>
          <a:prstGeom prst="rect">
            <a:avLst/>
          </a:prstGeom>
        </p:spPr>
        <p:txBody>
          <a:bodyPr vert="horz" wrap="square" lIns="0" tIns="56515" rIns="0" bIns="0" rtlCol="0">
            <a:spAutoFit/>
          </a:bodyPr>
          <a:lstStyle/>
          <a:p>
            <a:pPr marL="1862455">
              <a:lnSpc>
                <a:spcPct val="100000"/>
              </a:lnSpc>
              <a:spcBef>
                <a:spcPts val="44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a:lnSpc>
                <a:spcPct val="100000"/>
              </a:lnSpc>
              <a:spcBef>
                <a:spcPts val="459"/>
              </a:spcBef>
            </a:pPr>
            <a:r>
              <a:rPr sz="1050" spc="150" dirty="0">
                <a:latin typeface="Arial"/>
                <a:cs typeface="Arial"/>
              </a:rPr>
              <a:t>'bbox':</a:t>
            </a:r>
            <a:r>
              <a:rPr sz="1050" spc="280" dirty="0">
                <a:latin typeface="Arial"/>
                <a:cs typeface="Arial"/>
              </a:rPr>
              <a:t> </a:t>
            </a:r>
            <a:r>
              <a:rPr sz="1050" spc="50" dirty="0">
                <a:latin typeface="Arial"/>
                <a:cs typeface="Arial"/>
              </a:rPr>
              <a:t>[-74.0971255217853,</a:t>
            </a:r>
            <a:endParaRPr sz="1050">
              <a:latin typeface="Arial"/>
              <a:cs typeface="Arial"/>
            </a:endParaRPr>
          </a:p>
          <a:p>
            <a:pPr marL="232410">
              <a:lnSpc>
                <a:spcPct val="100000"/>
              </a:lnSpc>
              <a:spcBef>
                <a:spcPts val="15"/>
              </a:spcBef>
            </a:pPr>
            <a:r>
              <a:rPr sz="1050" spc="25" dirty="0">
                <a:latin typeface="Arial"/>
                <a:cs typeface="Arial"/>
              </a:rPr>
              <a:t>40.61276015756489,</a:t>
            </a:r>
            <a:endParaRPr sz="1050">
              <a:latin typeface="Arial"/>
              <a:cs typeface="Arial"/>
            </a:endParaRPr>
          </a:p>
          <a:p>
            <a:pPr marL="232410">
              <a:lnSpc>
                <a:spcPct val="100000"/>
              </a:lnSpc>
              <a:spcBef>
                <a:spcPts val="15"/>
              </a:spcBef>
            </a:pPr>
            <a:r>
              <a:rPr sz="1050" spc="35" dirty="0">
                <a:latin typeface="Arial"/>
                <a:cs typeface="Arial"/>
              </a:rPr>
              <a:t>-74.0971255217853,</a:t>
            </a:r>
            <a:endParaRPr sz="1050">
              <a:latin typeface="Arial"/>
              <a:cs typeface="Arial"/>
            </a:endParaRPr>
          </a:p>
          <a:p>
            <a:pPr marL="232410">
              <a:lnSpc>
                <a:spcPct val="100000"/>
              </a:lnSpc>
              <a:spcBef>
                <a:spcPts val="15"/>
              </a:spcBef>
            </a:pPr>
            <a:r>
              <a:rPr sz="1050" spc="55" dirty="0">
                <a:latin typeface="Arial"/>
                <a:cs typeface="Arial"/>
              </a:rPr>
              <a:t>40.61276015756489]}},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[-73.96101312466779,</a:t>
            </a:r>
            <a:r>
              <a:rPr sz="1050" spc="90" dirty="0">
                <a:latin typeface="Arial"/>
                <a:cs typeface="Arial"/>
              </a:rPr>
              <a:t> </a:t>
            </a:r>
            <a:r>
              <a:rPr sz="1050" spc="45" dirty="0">
                <a:latin typeface="Arial"/>
                <a:cs typeface="Arial"/>
              </a:rPr>
              <a:t>40.643675183340974]},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'Ditmas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35" dirty="0">
                <a:latin typeface="Arial"/>
                <a:cs typeface="Arial"/>
              </a:rPr>
              <a:t>'Ditmas',  </a:t>
            </a:r>
            <a:r>
              <a:rPr sz="1050" spc="140" dirty="0">
                <a:latin typeface="Arial"/>
                <a:cs typeface="Arial"/>
              </a:rPr>
              <a:t>'annoline2':</a:t>
            </a:r>
            <a:r>
              <a:rPr sz="1050" spc="260" dirty="0">
                <a:latin typeface="Arial"/>
                <a:cs typeface="Arial"/>
              </a:rPr>
              <a:t> </a:t>
            </a:r>
            <a:r>
              <a:rPr sz="1050" spc="165" dirty="0">
                <a:latin typeface="Arial"/>
                <a:cs typeface="Arial"/>
              </a:rPr>
              <a:t>'Park',</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[-73.96101312466779,</a:t>
            </a:r>
            <a:endParaRPr sz="1050">
              <a:latin typeface="Arial"/>
              <a:cs typeface="Arial"/>
            </a:endParaRPr>
          </a:p>
          <a:p>
            <a:pPr marL="232410">
              <a:lnSpc>
                <a:spcPct val="100000"/>
              </a:lnSpc>
              <a:spcBef>
                <a:spcPts val="15"/>
              </a:spcBef>
            </a:pPr>
            <a:r>
              <a:rPr sz="1050" spc="20" dirty="0">
                <a:latin typeface="Arial"/>
                <a:cs typeface="Arial"/>
              </a:rPr>
              <a:t>40.643675183340974,</a:t>
            </a:r>
            <a:endParaRPr sz="1050">
              <a:latin typeface="Arial"/>
              <a:cs typeface="Arial"/>
            </a:endParaRPr>
          </a:p>
          <a:p>
            <a:pPr marL="232410">
              <a:lnSpc>
                <a:spcPct val="100000"/>
              </a:lnSpc>
              <a:spcBef>
                <a:spcPts val="15"/>
              </a:spcBef>
            </a:pPr>
            <a:r>
              <a:rPr sz="1050" spc="35" dirty="0">
                <a:latin typeface="Arial"/>
                <a:cs typeface="Arial"/>
              </a:rPr>
              <a:t>-73.96101312466779,</a:t>
            </a:r>
            <a:endParaRPr sz="1050">
              <a:latin typeface="Arial"/>
              <a:cs typeface="Arial"/>
            </a:endParaRPr>
          </a:p>
          <a:p>
            <a:pPr marL="232410">
              <a:lnSpc>
                <a:spcPct val="100000"/>
              </a:lnSpc>
              <a:spcBef>
                <a:spcPts val="15"/>
              </a:spcBef>
            </a:pPr>
            <a:r>
              <a:rPr sz="1050" spc="50" dirty="0">
                <a:latin typeface="Arial"/>
                <a:cs typeface="Arial"/>
              </a:rPr>
              <a:t>40.643675183340974]}},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[-73.93718680559314,</a:t>
            </a:r>
            <a:r>
              <a:rPr sz="1050" spc="25" dirty="0">
                <a:latin typeface="Arial"/>
                <a:cs typeface="Arial"/>
              </a:rPr>
              <a:t> </a:t>
            </a:r>
            <a:r>
              <a:rPr sz="1050" spc="45" dirty="0">
                <a:latin typeface="Arial"/>
                <a:cs typeface="Arial"/>
              </a:rPr>
              <a:t>40.66094656188111]},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'Wingate',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20" dirty="0">
                <a:latin typeface="Arial"/>
                <a:cs typeface="Arial"/>
              </a:rPr>
              <a:t>'Wingate',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[-73.93718680559314,</a:t>
            </a:r>
            <a:endParaRPr sz="1050">
              <a:latin typeface="Arial"/>
              <a:cs typeface="Arial"/>
            </a:endParaRPr>
          </a:p>
          <a:p>
            <a:pPr marL="232410">
              <a:lnSpc>
                <a:spcPct val="100000"/>
              </a:lnSpc>
              <a:spcBef>
                <a:spcPts val="15"/>
              </a:spcBef>
            </a:pPr>
            <a:r>
              <a:rPr sz="1050" spc="25" dirty="0">
                <a:latin typeface="Arial"/>
                <a:cs typeface="Arial"/>
              </a:rPr>
              <a:t>40.66094656188111,</a:t>
            </a:r>
            <a:endParaRPr sz="1050">
              <a:latin typeface="Arial"/>
              <a:cs typeface="Arial"/>
            </a:endParaRPr>
          </a:p>
          <a:p>
            <a:pPr marL="232410">
              <a:lnSpc>
                <a:spcPct val="100000"/>
              </a:lnSpc>
              <a:spcBef>
                <a:spcPts val="15"/>
              </a:spcBef>
            </a:pPr>
            <a:r>
              <a:rPr sz="1050" spc="35" dirty="0">
                <a:latin typeface="Arial"/>
                <a:cs typeface="Arial"/>
              </a:rPr>
              <a:t>-73.93718680559314,</a:t>
            </a:r>
            <a:endParaRPr sz="1050">
              <a:latin typeface="Arial"/>
              <a:cs typeface="Arial"/>
            </a:endParaRPr>
          </a:p>
          <a:p>
            <a:pPr marL="232410">
              <a:lnSpc>
                <a:spcPct val="100000"/>
              </a:lnSpc>
              <a:spcBef>
                <a:spcPts val="15"/>
              </a:spcBef>
            </a:pPr>
            <a:r>
              <a:rPr sz="1050" spc="55" dirty="0">
                <a:latin typeface="Arial"/>
                <a:cs typeface="Arial"/>
              </a:rPr>
              <a:t>40.66094656188111]}},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[-73.92688212616955,</a:t>
            </a:r>
            <a:r>
              <a:rPr sz="1050" spc="90" dirty="0">
                <a:latin typeface="Arial"/>
                <a:cs typeface="Arial"/>
              </a:rPr>
              <a:t> </a:t>
            </a:r>
            <a:r>
              <a:rPr sz="1050" spc="45" dirty="0">
                <a:latin typeface="Arial"/>
                <a:cs typeface="Arial"/>
              </a:rPr>
              <a:t>40.655572313280764]},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984375"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'Rugby',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644140">
              <a:lnSpc>
                <a:spcPct val="101200"/>
              </a:lnSpc>
            </a:pPr>
            <a:r>
              <a:rPr sz="1050" spc="140" dirty="0">
                <a:latin typeface="Arial"/>
                <a:cs typeface="Arial"/>
              </a:rPr>
              <a:t>'annoline1': </a:t>
            </a:r>
            <a:r>
              <a:rPr sz="1050" spc="110" dirty="0">
                <a:latin typeface="Arial"/>
                <a:cs typeface="Arial"/>
              </a:rPr>
              <a:t>'Rugby',  </a:t>
            </a:r>
            <a:r>
              <a:rPr sz="1050" spc="140" dirty="0">
                <a:latin typeface="Arial"/>
                <a:cs typeface="Arial"/>
              </a:rPr>
              <a:t>'annoline2':</a:t>
            </a:r>
            <a:r>
              <a:rPr sz="1050" spc="254"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[-73.92688212616955,</a:t>
            </a:r>
            <a:endParaRPr sz="1050">
              <a:latin typeface="Arial"/>
              <a:cs typeface="Arial"/>
            </a:endParaRPr>
          </a:p>
          <a:p>
            <a:pPr marL="232410">
              <a:lnSpc>
                <a:spcPct val="100000"/>
              </a:lnSpc>
              <a:spcBef>
                <a:spcPts val="15"/>
              </a:spcBef>
            </a:pPr>
            <a:r>
              <a:rPr sz="1050" spc="20" dirty="0">
                <a:latin typeface="Arial"/>
                <a:cs typeface="Arial"/>
              </a:rPr>
              <a:t>40.655572313280764,</a:t>
            </a:r>
            <a:endParaRPr sz="1050">
              <a:latin typeface="Arial"/>
              <a:cs typeface="Arial"/>
            </a:endParaRPr>
          </a:p>
          <a:p>
            <a:pPr marL="232410">
              <a:lnSpc>
                <a:spcPct val="100000"/>
              </a:lnSpc>
              <a:spcBef>
                <a:spcPts val="15"/>
              </a:spcBef>
            </a:pPr>
            <a:r>
              <a:rPr sz="1050" spc="35" dirty="0">
                <a:latin typeface="Arial"/>
                <a:cs typeface="Arial"/>
              </a:rPr>
              <a:t>-73.92688212616955,</a:t>
            </a:r>
            <a:endParaRPr sz="1050">
              <a:latin typeface="Arial"/>
              <a:cs typeface="Arial"/>
            </a:endParaRPr>
          </a:p>
          <a:p>
            <a:pPr marL="232410">
              <a:lnSpc>
                <a:spcPct val="100000"/>
              </a:lnSpc>
              <a:spcBef>
                <a:spcPts val="15"/>
              </a:spcBef>
            </a:pPr>
            <a:r>
              <a:rPr sz="1050" spc="50" dirty="0">
                <a:latin typeface="Arial"/>
                <a:cs typeface="Arial"/>
              </a:rPr>
              <a:t>40.655572313280764]}},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[-74.08015734936296,</a:t>
            </a:r>
            <a:r>
              <a:rPr sz="1050" spc="25" dirty="0">
                <a:latin typeface="Arial"/>
                <a:cs typeface="Arial"/>
              </a:rPr>
              <a:t> </a:t>
            </a:r>
            <a:r>
              <a:rPr sz="1050" spc="45" dirty="0">
                <a:latin typeface="Arial"/>
                <a:cs typeface="Arial"/>
              </a:rPr>
              <a:t>40.60919044434558]},</a:t>
            </a:r>
            <a:endParaRPr sz="1050">
              <a:latin typeface="Arial"/>
              <a:cs typeface="Aria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823954" y="9448696"/>
            <a:ext cx="1345565" cy="158750"/>
          </a:xfrm>
          <a:prstGeom prst="rect">
            <a:avLst/>
          </a:prstGeom>
        </p:spPr>
        <p:txBody>
          <a:bodyPr vert="horz" wrap="square" lIns="0" tIns="0" rIns="0" bIns="0" rtlCol="0">
            <a:spAutoFit/>
          </a:bodyPr>
          <a:lstStyle/>
          <a:p>
            <a:pPr marL="12700">
              <a:lnSpc>
                <a:spcPts val="1090"/>
              </a:lnSpc>
            </a:pPr>
            <a:r>
              <a:rPr sz="1050" spc="25" dirty="0">
                <a:latin typeface="Arial"/>
                <a:cs typeface="Arial"/>
              </a:rPr>
              <a:t>40.63532509911492,</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marR="1691005" indent="-73660">
              <a:lnSpc>
                <a:spcPct val="101200"/>
              </a:lnSpc>
              <a:spcBef>
                <a:spcPts val="455"/>
              </a:spcBef>
            </a:pPr>
            <a:r>
              <a:rPr sz="1050" spc="160" dirty="0">
                <a:latin typeface="Arial"/>
                <a:cs typeface="Arial"/>
              </a:rPr>
              <a:t>'properties': </a:t>
            </a:r>
            <a:r>
              <a:rPr sz="1050" spc="114" dirty="0">
                <a:latin typeface="Arial"/>
                <a:cs typeface="Arial"/>
              </a:rPr>
              <a:t>{'name': </a:t>
            </a:r>
            <a:r>
              <a:rPr sz="1050" spc="105" dirty="0">
                <a:latin typeface="Arial"/>
                <a:cs typeface="Arial"/>
              </a:rPr>
              <a:t>'Park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80" dirty="0">
                <a:latin typeface="Arial"/>
                <a:cs typeface="Arial"/>
              </a:rPr>
              <a:t> </a:t>
            </a:r>
            <a:r>
              <a:rPr sz="1050" spc="165" dirty="0">
                <a:latin typeface="Arial"/>
                <a:cs typeface="Arial"/>
              </a:rPr>
              <a:t>'Park',</a:t>
            </a:r>
            <a:endParaRPr sz="1050">
              <a:latin typeface="Arial"/>
              <a:cs typeface="Arial"/>
            </a:endParaRPr>
          </a:p>
          <a:p>
            <a:pPr marL="158750" marR="2717165">
              <a:lnSpc>
                <a:spcPct val="101200"/>
              </a:lnSpc>
            </a:pPr>
            <a:r>
              <a:rPr sz="1050" spc="140" dirty="0">
                <a:latin typeface="Arial"/>
                <a:cs typeface="Arial"/>
              </a:rPr>
              <a:t>'annoline2': </a:t>
            </a:r>
            <a:r>
              <a:rPr sz="1050" spc="270" dirty="0">
                <a:latin typeface="Arial"/>
                <a:cs typeface="Arial"/>
              </a:rPr>
              <a:t>'Hill',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[-74.08015734936296,</a:t>
            </a:r>
            <a:endParaRPr sz="1050">
              <a:latin typeface="Arial"/>
              <a:cs typeface="Arial"/>
            </a:endParaRPr>
          </a:p>
          <a:p>
            <a:pPr marL="232410">
              <a:lnSpc>
                <a:spcPct val="100000"/>
              </a:lnSpc>
              <a:spcBef>
                <a:spcPts val="15"/>
              </a:spcBef>
            </a:pPr>
            <a:r>
              <a:rPr sz="1050" spc="25" dirty="0">
                <a:latin typeface="Arial"/>
                <a:cs typeface="Arial"/>
              </a:rPr>
              <a:t>40.60919044434558,</a:t>
            </a:r>
            <a:endParaRPr sz="1050">
              <a:latin typeface="Arial"/>
              <a:cs typeface="Arial"/>
            </a:endParaRPr>
          </a:p>
          <a:p>
            <a:pPr marL="232410">
              <a:lnSpc>
                <a:spcPct val="100000"/>
              </a:lnSpc>
              <a:spcBef>
                <a:spcPts val="15"/>
              </a:spcBef>
            </a:pPr>
            <a:r>
              <a:rPr sz="1050" spc="35" dirty="0">
                <a:latin typeface="Arial"/>
                <a:cs typeface="Arial"/>
              </a:rPr>
              <a:t>-74.08015734936296,</a:t>
            </a:r>
            <a:endParaRPr sz="1050">
              <a:latin typeface="Arial"/>
              <a:cs typeface="Arial"/>
            </a:endParaRPr>
          </a:p>
          <a:p>
            <a:pPr marL="232410">
              <a:lnSpc>
                <a:spcPct val="100000"/>
              </a:lnSpc>
              <a:spcBef>
                <a:spcPts val="15"/>
              </a:spcBef>
            </a:pPr>
            <a:r>
              <a:rPr sz="1050" spc="55" dirty="0">
                <a:latin typeface="Arial"/>
                <a:cs typeface="Arial"/>
              </a:rPr>
              <a:t>40.60919044434558]}},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[-74.13304143951704,</a:t>
            </a:r>
            <a:r>
              <a:rPr sz="1050" spc="25" dirty="0">
                <a:latin typeface="Arial"/>
                <a:cs typeface="Arial"/>
              </a:rPr>
              <a:t> </a:t>
            </a:r>
            <a:r>
              <a:rPr sz="1050" spc="45" dirty="0">
                <a:latin typeface="Arial"/>
                <a:cs typeface="Arial"/>
              </a:rPr>
              <a:t>40.62109047275409]},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'Westerleigh',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30" dirty="0">
                <a:latin typeface="Arial"/>
                <a:cs typeface="Arial"/>
              </a:rPr>
              <a:t>'Westerleigh',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[-74.13304143951704,</a:t>
            </a:r>
            <a:endParaRPr sz="1050">
              <a:latin typeface="Arial"/>
              <a:cs typeface="Arial"/>
            </a:endParaRPr>
          </a:p>
          <a:p>
            <a:pPr marL="232410">
              <a:lnSpc>
                <a:spcPct val="100000"/>
              </a:lnSpc>
              <a:spcBef>
                <a:spcPts val="15"/>
              </a:spcBef>
            </a:pPr>
            <a:r>
              <a:rPr sz="1050" spc="25" dirty="0">
                <a:latin typeface="Arial"/>
                <a:cs typeface="Arial"/>
              </a:rPr>
              <a:t>40.62109047275409,</a:t>
            </a:r>
            <a:endParaRPr sz="1050">
              <a:latin typeface="Arial"/>
              <a:cs typeface="Arial"/>
            </a:endParaRPr>
          </a:p>
          <a:p>
            <a:pPr marL="232410">
              <a:lnSpc>
                <a:spcPct val="100000"/>
              </a:lnSpc>
              <a:spcBef>
                <a:spcPts val="15"/>
              </a:spcBef>
            </a:pPr>
            <a:r>
              <a:rPr sz="1050" spc="35" dirty="0">
                <a:latin typeface="Arial"/>
                <a:cs typeface="Arial"/>
              </a:rPr>
              <a:t>-74.13304143951704,</a:t>
            </a:r>
            <a:endParaRPr sz="1050">
              <a:latin typeface="Arial"/>
              <a:cs typeface="Arial"/>
            </a:endParaRPr>
          </a:p>
          <a:p>
            <a:pPr marL="232410">
              <a:lnSpc>
                <a:spcPct val="100000"/>
              </a:lnSpc>
              <a:spcBef>
                <a:spcPts val="15"/>
              </a:spcBef>
            </a:pPr>
            <a:r>
              <a:rPr sz="1050" spc="55" dirty="0">
                <a:latin typeface="Arial"/>
                <a:cs typeface="Arial"/>
              </a:rPr>
              <a:t>40.62109047275409]}},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[-74.15315246387762,</a:t>
            </a:r>
            <a:r>
              <a:rPr sz="1050" spc="90" dirty="0">
                <a:latin typeface="Arial"/>
                <a:cs typeface="Arial"/>
              </a:rPr>
              <a:t> </a:t>
            </a:r>
            <a:r>
              <a:rPr sz="1050" spc="45" dirty="0">
                <a:latin typeface="Arial"/>
                <a:cs typeface="Arial"/>
              </a:rPr>
              <a:t>40.620171512231884]},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80" dirty="0">
                <a:latin typeface="Arial"/>
                <a:cs typeface="Arial"/>
              </a:rPr>
              <a:t>'Graniteville',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131060">
              <a:lnSpc>
                <a:spcPct val="101200"/>
              </a:lnSpc>
            </a:pPr>
            <a:r>
              <a:rPr sz="1050" spc="140" dirty="0">
                <a:latin typeface="Arial"/>
                <a:cs typeface="Arial"/>
              </a:rPr>
              <a:t>'annoline1': </a:t>
            </a:r>
            <a:r>
              <a:rPr sz="1050" spc="180" dirty="0">
                <a:latin typeface="Arial"/>
                <a:cs typeface="Arial"/>
              </a:rPr>
              <a:t>'Graniteville',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[-74.15315246387762,</a:t>
            </a:r>
            <a:endParaRPr sz="1050">
              <a:latin typeface="Arial"/>
              <a:cs typeface="Arial"/>
            </a:endParaRPr>
          </a:p>
          <a:p>
            <a:pPr marL="232410">
              <a:lnSpc>
                <a:spcPct val="100000"/>
              </a:lnSpc>
              <a:spcBef>
                <a:spcPts val="15"/>
              </a:spcBef>
            </a:pPr>
            <a:r>
              <a:rPr sz="1050" spc="20" dirty="0">
                <a:latin typeface="Arial"/>
                <a:cs typeface="Arial"/>
              </a:rPr>
              <a:t>40.620171512231884,</a:t>
            </a:r>
            <a:endParaRPr sz="1050">
              <a:latin typeface="Arial"/>
              <a:cs typeface="Arial"/>
            </a:endParaRPr>
          </a:p>
          <a:p>
            <a:pPr marL="232410">
              <a:lnSpc>
                <a:spcPct val="100000"/>
              </a:lnSpc>
              <a:spcBef>
                <a:spcPts val="15"/>
              </a:spcBef>
            </a:pPr>
            <a:r>
              <a:rPr sz="1050" spc="35" dirty="0">
                <a:latin typeface="Arial"/>
                <a:cs typeface="Arial"/>
              </a:rPr>
              <a:t>-74.15315246387762,</a:t>
            </a:r>
            <a:endParaRPr sz="1050">
              <a:latin typeface="Arial"/>
              <a:cs typeface="Arial"/>
            </a:endParaRPr>
          </a:p>
          <a:p>
            <a:pPr marL="232410">
              <a:lnSpc>
                <a:spcPct val="100000"/>
              </a:lnSpc>
              <a:spcBef>
                <a:spcPts val="15"/>
              </a:spcBef>
            </a:pPr>
            <a:r>
              <a:rPr sz="1050" spc="50" dirty="0">
                <a:latin typeface="Arial"/>
                <a:cs typeface="Arial"/>
              </a:rPr>
              <a:t>40.620171512231884]}},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[-74.16510420241124,</a:t>
            </a:r>
            <a:r>
              <a:rPr sz="1050" spc="25" dirty="0">
                <a:latin typeface="Arial"/>
                <a:cs typeface="Arial"/>
              </a:rPr>
              <a:t> </a:t>
            </a:r>
            <a:r>
              <a:rPr sz="1050" spc="45" dirty="0">
                <a:latin typeface="Arial"/>
                <a:cs typeface="Arial"/>
              </a:rPr>
              <a:t>40.63532509911492]},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70" dirty="0">
                <a:latin typeface="Arial"/>
                <a:cs typeface="Arial"/>
              </a:rPr>
              <a:t>'Arlington',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70" dirty="0">
                <a:latin typeface="Arial"/>
                <a:cs typeface="Arial"/>
              </a:rPr>
              <a:t>'Arlington',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[-74.16510420241124,</a:t>
            </a:r>
            <a:endParaRPr sz="1050">
              <a:latin typeface="Arial"/>
              <a:cs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978535" cy="158750"/>
          </a:xfrm>
          <a:prstGeom prst="rect">
            <a:avLst/>
          </a:prstGeom>
        </p:spPr>
        <p:txBody>
          <a:bodyPr vert="horz" wrap="square" lIns="0" tIns="0" rIns="0" bIns="0" rtlCol="0">
            <a:spAutoFit/>
          </a:bodyPr>
          <a:lstStyle/>
          <a:p>
            <a:pPr marL="12700">
              <a:lnSpc>
                <a:spcPts val="1090"/>
              </a:lnSpc>
            </a:pPr>
            <a:r>
              <a:rPr sz="1050" spc="145" dirty="0">
                <a:latin typeface="Arial"/>
                <a:cs typeface="Arial"/>
              </a:rPr>
              <a:t>'stacked':</a:t>
            </a:r>
            <a:r>
              <a:rPr sz="1050" spc="210" dirty="0">
                <a:latin typeface="Arial"/>
                <a:cs typeface="Arial"/>
              </a:rPr>
              <a:t> </a:t>
            </a:r>
            <a:r>
              <a:rPr sz="1050" spc="135" dirty="0">
                <a:latin typeface="Arial"/>
                <a:cs typeface="Arial"/>
              </a:rPr>
              <a:t>2,</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35" dirty="0">
                <a:latin typeface="Arial"/>
                <a:cs typeface="Arial"/>
              </a:rPr>
              <a:t>-74.16510420241124,</a:t>
            </a:r>
            <a:endParaRPr sz="1050">
              <a:latin typeface="Arial"/>
              <a:cs typeface="Arial"/>
            </a:endParaRPr>
          </a:p>
          <a:p>
            <a:pPr marL="232410">
              <a:lnSpc>
                <a:spcPct val="100000"/>
              </a:lnSpc>
              <a:spcBef>
                <a:spcPts val="15"/>
              </a:spcBef>
            </a:pPr>
            <a:r>
              <a:rPr sz="1050" spc="55" dirty="0">
                <a:latin typeface="Arial"/>
                <a:cs typeface="Arial"/>
              </a:rPr>
              <a:t>40.63532509911492]}},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'nyu_2451_34572.229',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[-74.06712363225574,</a:t>
            </a:r>
            <a:r>
              <a:rPr sz="1050" spc="90" dirty="0">
                <a:latin typeface="Arial"/>
                <a:cs typeface="Arial"/>
              </a:rPr>
              <a:t> </a:t>
            </a:r>
            <a:r>
              <a:rPr sz="1050" spc="45" dirty="0">
                <a:latin typeface="Arial"/>
                <a:cs typeface="Arial"/>
              </a:rPr>
              <a:t>40.596312571276734]},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45" dirty="0">
                <a:latin typeface="Arial"/>
                <a:cs typeface="Arial"/>
              </a:rPr>
              <a:t>'Arrochar',  'stacked':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45" dirty="0">
                <a:latin typeface="Arial"/>
                <a:cs typeface="Arial"/>
              </a:rPr>
              <a:t>'Arrochar',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[-74.06712363225574,</a:t>
            </a:r>
            <a:endParaRPr sz="1050">
              <a:latin typeface="Arial"/>
              <a:cs typeface="Arial"/>
            </a:endParaRPr>
          </a:p>
          <a:p>
            <a:pPr marL="232410">
              <a:lnSpc>
                <a:spcPct val="100000"/>
              </a:lnSpc>
              <a:spcBef>
                <a:spcPts val="15"/>
              </a:spcBef>
            </a:pPr>
            <a:r>
              <a:rPr sz="1050" spc="20" dirty="0">
                <a:latin typeface="Arial"/>
                <a:cs typeface="Arial"/>
              </a:rPr>
              <a:t>40.596312571276734,</a:t>
            </a:r>
            <a:endParaRPr sz="1050">
              <a:latin typeface="Arial"/>
              <a:cs typeface="Arial"/>
            </a:endParaRPr>
          </a:p>
          <a:p>
            <a:pPr marL="232410">
              <a:lnSpc>
                <a:spcPct val="100000"/>
              </a:lnSpc>
              <a:spcBef>
                <a:spcPts val="15"/>
              </a:spcBef>
            </a:pPr>
            <a:r>
              <a:rPr sz="1050" spc="35" dirty="0">
                <a:latin typeface="Arial"/>
                <a:cs typeface="Arial"/>
              </a:rPr>
              <a:t>-74.06712363225574,</a:t>
            </a:r>
            <a:endParaRPr sz="1050">
              <a:latin typeface="Arial"/>
              <a:cs typeface="Arial"/>
            </a:endParaRPr>
          </a:p>
          <a:p>
            <a:pPr marL="232410">
              <a:lnSpc>
                <a:spcPct val="100000"/>
              </a:lnSpc>
              <a:spcBef>
                <a:spcPts val="15"/>
              </a:spcBef>
            </a:pPr>
            <a:r>
              <a:rPr sz="1050" spc="50" dirty="0">
                <a:latin typeface="Arial"/>
                <a:cs typeface="Arial"/>
              </a:rPr>
              <a:t>40.596312571276734]}},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[-74.0766743627905,</a:t>
            </a:r>
            <a:r>
              <a:rPr sz="1050" spc="85" dirty="0">
                <a:latin typeface="Arial"/>
                <a:cs typeface="Arial"/>
              </a:rPr>
              <a:t> </a:t>
            </a:r>
            <a:r>
              <a:rPr sz="1050" spc="45" dirty="0">
                <a:latin typeface="Arial"/>
                <a:cs typeface="Arial"/>
              </a:rPr>
              <a:t>40.59826835959991]},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'Grasmere',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90" dirty="0">
                <a:latin typeface="Arial"/>
                <a:cs typeface="Arial"/>
              </a:rPr>
              <a:t>'Grasmere',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204085">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35" dirty="0">
                <a:latin typeface="Arial"/>
                <a:cs typeface="Arial"/>
              </a:rPr>
              <a:t> </a:t>
            </a:r>
            <a:r>
              <a:rPr sz="1050" spc="50" dirty="0">
                <a:latin typeface="Arial"/>
                <a:cs typeface="Arial"/>
              </a:rPr>
              <a:t>[-74.0766743627905,</a:t>
            </a:r>
            <a:endParaRPr sz="1050">
              <a:latin typeface="Arial"/>
              <a:cs typeface="Arial"/>
            </a:endParaRPr>
          </a:p>
          <a:p>
            <a:pPr marL="232410">
              <a:lnSpc>
                <a:spcPct val="100000"/>
              </a:lnSpc>
              <a:spcBef>
                <a:spcPts val="15"/>
              </a:spcBef>
            </a:pPr>
            <a:r>
              <a:rPr sz="1050" spc="25" dirty="0">
                <a:latin typeface="Arial"/>
                <a:cs typeface="Arial"/>
              </a:rPr>
              <a:t>40.59826835959991,</a:t>
            </a:r>
            <a:endParaRPr sz="1050">
              <a:latin typeface="Arial"/>
              <a:cs typeface="Arial"/>
            </a:endParaRPr>
          </a:p>
          <a:p>
            <a:pPr marL="232410">
              <a:lnSpc>
                <a:spcPct val="100000"/>
              </a:lnSpc>
              <a:spcBef>
                <a:spcPts val="15"/>
              </a:spcBef>
            </a:pPr>
            <a:r>
              <a:rPr sz="1050" spc="35" dirty="0">
                <a:latin typeface="Arial"/>
                <a:cs typeface="Arial"/>
              </a:rPr>
              <a:t>-74.0766743627905,</a:t>
            </a:r>
            <a:endParaRPr sz="1050">
              <a:latin typeface="Arial"/>
              <a:cs typeface="Arial"/>
            </a:endParaRPr>
          </a:p>
          <a:p>
            <a:pPr marL="232410">
              <a:lnSpc>
                <a:spcPct val="100000"/>
              </a:lnSpc>
              <a:spcBef>
                <a:spcPts val="15"/>
              </a:spcBef>
            </a:pPr>
            <a:r>
              <a:rPr sz="1050" spc="55" dirty="0">
                <a:latin typeface="Arial"/>
                <a:cs typeface="Arial"/>
              </a:rPr>
              <a:t>40.59826835959991]}},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[-74.08751118005578,</a:t>
            </a:r>
            <a:r>
              <a:rPr sz="1050" spc="25" dirty="0">
                <a:latin typeface="Arial"/>
                <a:cs typeface="Arial"/>
              </a:rPr>
              <a:t> </a:t>
            </a:r>
            <a:r>
              <a:rPr sz="1050" spc="45" dirty="0">
                <a:latin typeface="Arial"/>
                <a:cs typeface="Arial"/>
              </a:rPr>
              <a:t>40.59632891379513]},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'Old </a:t>
            </a:r>
            <a:r>
              <a:rPr sz="1050" spc="65" dirty="0">
                <a:latin typeface="Arial"/>
                <a:cs typeface="Arial"/>
              </a:rPr>
              <a:t>Town',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0"/>
              </a:spcBef>
            </a:pPr>
            <a:r>
              <a:rPr sz="1050" spc="140" dirty="0">
                <a:latin typeface="Arial"/>
                <a:cs typeface="Arial"/>
              </a:rPr>
              <a:t>'annoline1':</a:t>
            </a:r>
            <a:r>
              <a:rPr sz="1050" spc="275" dirty="0">
                <a:latin typeface="Arial"/>
                <a:cs typeface="Arial"/>
              </a:rPr>
              <a:t> </a:t>
            </a:r>
            <a:r>
              <a:rPr sz="1050" spc="185" dirty="0">
                <a:latin typeface="Arial"/>
                <a:cs typeface="Arial"/>
              </a:rPr>
              <a:t>'Old',</a:t>
            </a:r>
            <a:endParaRPr sz="1050">
              <a:latin typeface="Arial"/>
              <a:cs typeface="Arial"/>
            </a:endParaRPr>
          </a:p>
          <a:p>
            <a:pPr marL="158750" marR="2717165">
              <a:lnSpc>
                <a:spcPct val="101200"/>
              </a:lnSpc>
            </a:pPr>
            <a:r>
              <a:rPr sz="1050" spc="140" dirty="0">
                <a:latin typeface="Arial"/>
                <a:cs typeface="Arial"/>
              </a:rPr>
              <a:t>'annoline2': </a:t>
            </a:r>
            <a:r>
              <a:rPr sz="1050" spc="110" dirty="0">
                <a:latin typeface="Arial"/>
                <a:cs typeface="Arial"/>
              </a:rPr>
              <a:t>'Town',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[-74.08751118005578,</a:t>
            </a:r>
            <a:endParaRPr sz="1050">
              <a:latin typeface="Arial"/>
              <a:cs typeface="Arial"/>
            </a:endParaRPr>
          </a:p>
          <a:p>
            <a:pPr marL="232410">
              <a:lnSpc>
                <a:spcPct val="100000"/>
              </a:lnSpc>
              <a:spcBef>
                <a:spcPts val="15"/>
              </a:spcBef>
            </a:pPr>
            <a:r>
              <a:rPr sz="1050" spc="25" dirty="0">
                <a:latin typeface="Arial"/>
                <a:cs typeface="Arial"/>
              </a:rPr>
              <a:t>40.59632891379513,</a:t>
            </a:r>
            <a:endParaRPr sz="1050">
              <a:latin typeface="Arial"/>
              <a:cs typeface="Arial"/>
            </a:endParaRPr>
          </a:p>
          <a:p>
            <a:pPr marL="232410">
              <a:lnSpc>
                <a:spcPct val="100000"/>
              </a:lnSpc>
              <a:spcBef>
                <a:spcPts val="15"/>
              </a:spcBef>
            </a:pPr>
            <a:r>
              <a:rPr sz="1050" spc="35" dirty="0">
                <a:latin typeface="Arial"/>
                <a:cs typeface="Arial"/>
              </a:rPr>
              <a:t>-74.08751118005578,</a:t>
            </a:r>
            <a:endParaRPr sz="1050">
              <a:latin typeface="Arial"/>
              <a:cs typeface="Arial"/>
            </a:endParaRPr>
          </a:p>
          <a:p>
            <a:pPr marL="232410">
              <a:lnSpc>
                <a:spcPct val="100000"/>
              </a:lnSpc>
              <a:spcBef>
                <a:spcPts val="15"/>
              </a:spcBef>
            </a:pPr>
            <a:r>
              <a:rPr sz="1050" spc="55" dirty="0">
                <a:latin typeface="Arial"/>
                <a:cs typeface="Arial"/>
              </a:rPr>
              <a:t>40.59632891379513]}},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[-74.09639905312521,</a:t>
            </a:r>
            <a:r>
              <a:rPr sz="1050" spc="90" dirty="0">
                <a:latin typeface="Arial"/>
                <a:cs typeface="Arial"/>
              </a:rPr>
              <a:t> </a:t>
            </a:r>
            <a:r>
              <a:rPr sz="1050" spc="45" dirty="0">
                <a:latin typeface="Arial"/>
                <a:cs typeface="Arial"/>
              </a:rPr>
              <a:t>40.588672948199275]},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85725">
              <a:lnSpc>
                <a:spcPct val="100000"/>
              </a:lnSpc>
              <a:spcBef>
                <a:spcPts val="15"/>
              </a:spcBef>
            </a:pPr>
            <a:r>
              <a:rPr sz="1050" spc="160" dirty="0">
                <a:latin typeface="Arial"/>
                <a:cs typeface="Arial"/>
              </a:rPr>
              <a:t>'properties': </a:t>
            </a:r>
            <a:r>
              <a:rPr sz="1050" spc="114" dirty="0">
                <a:latin typeface="Arial"/>
                <a:cs typeface="Arial"/>
              </a:rPr>
              <a:t>{'name': </a:t>
            </a:r>
            <a:r>
              <a:rPr sz="1050" spc="20" dirty="0">
                <a:latin typeface="Arial"/>
                <a:cs typeface="Arial"/>
              </a:rPr>
              <a:t>'Dongan</a:t>
            </a:r>
            <a:r>
              <a:rPr sz="1050" spc="165" dirty="0">
                <a:latin typeface="Arial"/>
                <a:cs typeface="Arial"/>
              </a:rPr>
              <a:t> </a:t>
            </a:r>
            <a:r>
              <a:rPr sz="1050" spc="220" dirty="0">
                <a:latin typeface="Arial"/>
                <a:cs typeface="Arial"/>
              </a:rPr>
              <a:t>Hills',</a:t>
            </a:r>
            <a:endParaRPr sz="1050">
              <a:latin typeface="Arial"/>
              <a:cs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823954" y="9448696"/>
            <a:ext cx="1565275" cy="158750"/>
          </a:xfrm>
          <a:prstGeom prst="rect">
            <a:avLst/>
          </a:prstGeom>
        </p:spPr>
        <p:txBody>
          <a:bodyPr vert="horz" wrap="square" lIns="0" tIns="0" rIns="0" bIns="0" rtlCol="0">
            <a:spAutoFit/>
          </a:bodyPr>
          <a:lstStyle/>
          <a:p>
            <a:pPr marL="12700">
              <a:lnSpc>
                <a:spcPts val="1090"/>
              </a:lnSpc>
            </a:pPr>
            <a:r>
              <a:rPr sz="1050" spc="55" dirty="0">
                <a:latin typeface="Arial"/>
                <a:cs typeface="Arial"/>
              </a:rPr>
              <a:t>40.56425549307335]}},</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277995" cy="9091295"/>
          </a:xfrm>
          <a:prstGeom prst="rect">
            <a:avLst/>
          </a:prstGeom>
        </p:spPr>
        <p:txBody>
          <a:bodyPr vert="horz" wrap="square" lIns="0" tIns="10795" rIns="0" bIns="0" rtlCol="0">
            <a:spAutoFit/>
          </a:bodyPr>
          <a:lstStyle/>
          <a:p>
            <a:pPr marL="158750" marR="2497455">
              <a:lnSpc>
                <a:spcPct val="101200"/>
              </a:lnSpc>
              <a:spcBef>
                <a:spcPts val="85"/>
              </a:spcBef>
            </a:pPr>
            <a:r>
              <a:rPr sz="1050" spc="140" dirty="0">
                <a:latin typeface="Arial"/>
                <a:cs typeface="Arial"/>
              </a:rPr>
              <a:t>'annoline1': </a:t>
            </a:r>
            <a:r>
              <a:rPr sz="1050" spc="90" dirty="0">
                <a:latin typeface="Arial"/>
                <a:cs typeface="Arial"/>
              </a:rPr>
              <a:t>'Dongan',  </a:t>
            </a:r>
            <a:r>
              <a:rPr sz="1050" spc="140" dirty="0">
                <a:latin typeface="Arial"/>
                <a:cs typeface="Arial"/>
              </a:rPr>
              <a:t>'annoline2': </a:t>
            </a:r>
            <a:r>
              <a:rPr sz="1050" spc="240" dirty="0">
                <a:latin typeface="Arial"/>
                <a:cs typeface="Arial"/>
              </a:rPr>
              <a:t>'Hills',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[-74.09639905312521,</a:t>
            </a:r>
            <a:endParaRPr sz="1050">
              <a:latin typeface="Arial"/>
              <a:cs typeface="Arial"/>
            </a:endParaRPr>
          </a:p>
          <a:p>
            <a:pPr marL="232410">
              <a:lnSpc>
                <a:spcPct val="100000"/>
              </a:lnSpc>
              <a:spcBef>
                <a:spcPts val="15"/>
              </a:spcBef>
            </a:pPr>
            <a:r>
              <a:rPr sz="1050" spc="20" dirty="0">
                <a:latin typeface="Arial"/>
                <a:cs typeface="Arial"/>
              </a:rPr>
              <a:t>40.588672948199275,</a:t>
            </a:r>
            <a:endParaRPr sz="1050">
              <a:latin typeface="Arial"/>
              <a:cs typeface="Arial"/>
            </a:endParaRPr>
          </a:p>
          <a:p>
            <a:pPr marL="232410">
              <a:lnSpc>
                <a:spcPct val="100000"/>
              </a:lnSpc>
              <a:spcBef>
                <a:spcPts val="15"/>
              </a:spcBef>
            </a:pPr>
            <a:r>
              <a:rPr sz="1050" spc="35" dirty="0">
                <a:latin typeface="Arial"/>
                <a:cs typeface="Arial"/>
              </a:rPr>
              <a:t>-74.09639905312521,</a:t>
            </a:r>
            <a:endParaRPr sz="1050">
              <a:latin typeface="Arial"/>
              <a:cs typeface="Arial"/>
            </a:endParaRPr>
          </a:p>
          <a:p>
            <a:pPr marL="232410">
              <a:lnSpc>
                <a:spcPct val="100000"/>
              </a:lnSpc>
              <a:spcBef>
                <a:spcPts val="15"/>
              </a:spcBef>
            </a:pPr>
            <a:r>
              <a:rPr sz="1050" spc="50" dirty="0">
                <a:latin typeface="Arial"/>
                <a:cs typeface="Arial"/>
              </a:rPr>
              <a:t>40.588672948199275]}},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[-74.09348266303591,</a:t>
            </a:r>
            <a:r>
              <a:rPr sz="1050" spc="40" dirty="0">
                <a:latin typeface="Arial"/>
                <a:cs typeface="Arial"/>
              </a:rPr>
              <a:t> </a:t>
            </a:r>
            <a:r>
              <a:rPr sz="1050" spc="45" dirty="0">
                <a:latin typeface="Arial"/>
                <a:cs typeface="Arial"/>
              </a:rPr>
              <a:t>40.57352690574283]},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'Midland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'Midland',  'annoline2':</a:t>
            </a:r>
            <a:r>
              <a:rPr sz="1050" spc="254" dirty="0">
                <a:latin typeface="Arial"/>
                <a:cs typeface="Arial"/>
              </a:rPr>
              <a:t> </a:t>
            </a:r>
            <a:r>
              <a:rPr sz="1050" spc="114" dirty="0">
                <a:latin typeface="Arial"/>
                <a:cs typeface="Arial"/>
              </a:rPr>
              <a:t>'Beach',</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[-74.09348266303591,</a:t>
            </a:r>
            <a:endParaRPr sz="1050">
              <a:latin typeface="Arial"/>
              <a:cs typeface="Arial"/>
            </a:endParaRPr>
          </a:p>
          <a:p>
            <a:pPr marL="232410">
              <a:lnSpc>
                <a:spcPct val="100000"/>
              </a:lnSpc>
              <a:spcBef>
                <a:spcPts val="15"/>
              </a:spcBef>
            </a:pPr>
            <a:r>
              <a:rPr sz="1050" spc="25" dirty="0">
                <a:latin typeface="Arial"/>
                <a:cs typeface="Arial"/>
              </a:rPr>
              <a:t>40.57352690574283,</a:t>
            </a:r>
            <a:endParaRPr sz="1050">
              <a:latin typeface="Arial"/>
              <a:cs typeface="Arial"/>
            </a:endParaRPr>
          </a:p>
          <a:p>
            <a:pPr marL="232410">
              <a:lnSpc>
                <a:spcPct val="100000"/>
              </a:lnSpc>
              <a:spcBef>
                <a:spcPts val="15"/>
              </a:spcBef>
            </a:pPr>
            <a:r>
              <a:rPr sz="1050" spc="35" dirty="0">
                <a:latin typeface="Arial"/>
                <a:cs typeface="Arial"/>
              </a:rPr>
              <a:t>-74.09348266303591,</a:t>
            </a:r>
            <a:endParaRPr sz="1050">
              <a:latin typeface="Arial"/>
              <a:cs typeface="Arial"/>
            </a:endParaRPr>
          </a:p>
          <a:p>
            <a:pPr marL="232410">
              <a:lnSpc>
                <a:spcPct val="100000"/>
              </a:lnSpc>
              <a:spcBef>
                <a:spcPts val="15"/>
              </a:spcBef>
            </a:pPr>
            <a:r>
              <a:rPr sz="1050" spc="55" dirty="0">
                <a:latin typeface="Arial"/>
                <a:cs typeface="Arial"/>
              </a:rPr>
              <a:t>40.57352690574283]}},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[-74.10585598545434,</a:t>
            </a:r>
            <a:r>
              <a:rPr sz="1050" spc="40" dirty="0">
                <a:latin typeface="Arial"/>
                <a:cs typeface="Arial"/>
              </a:rPr>
              <a:t> </a:t>
            </a:r>
            <a:r>
              <a:rPr sz="1050" spc="45" dirty="0">
                <a:latin typeface="Arial"/>
                <a:cs typeface="Arial"/>
              </a:rPr>
              <a:t>40.57621558711788]},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05" dirty="0">
                <a:latin typeface="Arial"/>
                <a:cs typeface="Arial"/>
              </a:rPr>
              <a:t>'Grant </a:t>
            </a:r>
            <a:r>
              <a:rPr sz="1050" spc="190" dirty="0">
                <a:latin typeface="Arial"/>
                <a:cs typeface="Arial"/>
              </a:rPr>
              <a:t>City',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60" dirty="0">
                <a:latin typeface="Arial"/>
                <a:cs typeface="Arial"/>
              </a:rPr>
              <a:t>'Grant',  </a:t>
            </a:r>
            <a:r>
              <a:rPr sz="1050" spc="140" dirty="0">
                <a:latin typeface="Arial"/>
                <a:cs typeface="Arial"/>
              </a:rPr>
              <a:t>'annoline2': </a:t>
            </a:r>
            <a:r>
              <a:rPr sz="1050" spc="220" dirty="0">
                <a:latin typeface="Arial"/>
                <a:cs typeface="Arial"/>
              </a:rPr>
              <a:t>'City',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[-74.10585598545434,</a:t>
            </a:r>
            <a:endParaRPr sz="1050">
              <a:latin typeface="Arial"/>
              <a:cs typeface="Arial"/>
            </a:endParaRPr>
          </a:p>
          <a:p>
            <a:pPr marL="232410">
              <a:lnSpc>
                <a:spcPct val="100000"/>
              </a:lnSpc>
              <a:spcBef>
                <a:spcPts val="10"/>
              </a:spcBef>
            </a:pPr>
            <a:r>
              <a:rPr sz="1050" spc="25" dirty="0">
                <a:latin typeface="Arial"/>
                <a:cs typeface="Arial"/>
              </a:rPr>
              <a:t>40.57621558711788,</a:t>
            </a:r>
            <a:endParaRPr sz="1050">
              <a:latin typeface="Arial"/>
              <a:cs typeface="Arial"/>
            </a:endParaRPr>
          </a:p>
          <a:p>
            <a:pPr marL="232410">
              <a:lnSpc>
                <a:spcPct val="100000"/>
              </a:lnSpc>
              <a:spcBef>
                <a:spcPts val="15"/>
              </a:spcBef>
            </a:pPr>
            <a:r>
              <a:rPr sz="1050" spc="35" dirty="0">
                <a:latin typeface="Arial"/>
                <a:cs typeface="Arial"/>
              </a:rPr>
              <a:t>-74.10585598545434,</a:t>
            </a:r>
            <a:endParaRPr sz="1050">
              <a:latin typeface="Arial"/>
              <a:cs typeface="Arial"/>
            </a:endParaRPr>
          </a:p>
          <a:p>
            <a:pPr marL="232410">
              <a:lnSpc>
                <a:spcPct val="100000"/>
              </a:lnSpc>
              <a:spcBef>
                <a:spcPts val="15"/>
              </a:spcBef>
            </a:pPr>
            <a:r>
              <a:rPr sz="1050" spc="55" dirty="0">
                <a:latin typeface="Arial"/>
                <a:cs typeface="Arial"/>
              </a:rPr>
              <a:t>40.57621558711788]}},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[-74.10432707469124,</a:t>
            </a:r>
            <a:r>
              <a:rPr sz="1050" spc="40" dirty="0">
                <a:latin typeface="Arial"/>
                <a:cs typeface="Arial"/>
              </a:rPr>
              <a:t> </a:t>
            </a:r>
            <a:r>
              <a:rPr sz="1050" spc="45" dirty="0">
                <a:latin typeface="Arial"/>
                <a:cs typeface="Arial"/>
              </a:rPr>
              <a:t>40.56425549307335]},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dirty="0">
                <a:latin typeface="Arial"/>
                <a:cs typeface="Arial"/>
              </a:rPr>
              <a:t>'New </a:t>
            </a:r>
            <a:r>
              <a:rPr sz="1050" spc="5" dirty="0">
                <a:latin typeface="Arial"/>
                <a:cs typeface="Arial"/>
              </a:rPr>
              <a:t>Dorp </a:t>
            </a:r>
            <a:r>
              <a:rPr sz="1050" spc="80" dirty="0">
                <a:latin typeface="Arial"/>
                <a:cs typeface="Arial"/>
              </a:rPr>
              <a:t>Beach',  </a:t>
            </a:r>
            <a:r>
              <a:rPr sz="1050" spc="145" dirty="0">
                <a:latin typeface="Arial"/>
                <a:cs typeface="Arial"/>
              </a:rPr>
              <a:t>'stacked':</a:t>
            </a:r>
            <a:r>
              <a:rPr sz="1050" spc="275" dirty="0">
                <a:latin typeface="Arial"/>
                <a:cs typeface="Arial"/>
              </a:rPr>
              <a:t> </a:t>
            </a:r>
            <a:r>
              <a:rPr sz="1050" spc="135" dirty="0">
                <a:latin typeface="Arial"/>
                <a:cs typeface="Arial"/>
              </a:rPr>
              <a:t>3,</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10" dirty="0">
                <a:latin typeface="Arial"/>
                <a:cs typeface="Arial"/>
              </a:rPr>
              <a:t>'New',</a:t>
            </a:r>
            <a:endParaRPr sz="1050">
              <a:latin typeface="Arial"/>
              <a:cs typeface="Arial"/>
            </a:endParaRPr>
          </a:p>
          <a:p>
            <a:pPr marL="158750" marR="2571115">
              <a:lnSpc>
                <a:spcPct val="101200"/>
              </a:lnSpc>
            </a:pPr>
            <a:r>
              <a:rPr sz="1050" spc="140" dirty="0">
                <a:latin typeface="Arial"/>
                <a:cs typeface="Arial"/>
              </a:rPr>
              <a:t>'annoline2': </a:t>
            </a:r>
            <a:r>
              <a:rPr sz="1050" spc="150" dirty="0">
                <a:latin typeface="Arial"/>
                <a:cs typeface="Arial"/>
              </a:rPr>
              <a:t>'Dorp',  </a:t>
            </a:r>
            <a:r>
              <a:rPr sz="1050" spc="140" dirty="0">
                <a:latin typeface="Arial"/>
                <a:cs typeface="Arial"/>
              </a:rPr>
              <a:t>'annoline3': </a:t>
            </a:r>
            <a:r>
              <a:rPr sz="1050" spc="114" dirty="0">
                <a:latin typeface="Arial"/>
                <a:cs typeface="Arial"/>
              </a:rPr>
              <a:t>'Beach',  </a:t>
            </a:r>
            <a:r>
              <a:rPr sz="1050" spc="110" dirty="0">
                <a:latin typeface="Arial"/>
                <a:cs typeface="Arial"/>
              </a:rPr>
              <a:t>'annoangle':</a:t>
            </a:r>
            <a:r>
              <a:rPr sz="1050" spc="26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[-74.10432707469124,</a:t>
            </a:r>
            <a:endParaRPr sz="1050">
              <a:latin typeface="Arial"/>
              <a:cs typeface="Arial"/>
            </a:endParaRPr>
          </a:p>
          <a:p>
            <a:pPr marL="232410">
              <a:lnSpc>
                <a:spcPct val="100000"/>
              </a:lnSpc>
              <a:spcBef>
                <a:spcPts val="15"/>
              </a:spcBef>
            </a:pPr>
            <a:r>
              <a:rPr sz="1050" spc="25" dirty="0">
                <a:latin typeface="Arial"/>
                <a:cs typeface="Arial"/>
              </a:rPr>
              <a:t>40.56425549307335,</a:t>
            </a:r>
            <a:endParaRPr sz="1050">
              <a:latin typeface="Arial"/>
              <a:cs typeface="Arial"/>
            </a:endParaRPr>
          </a:p>
          <a:p>
            <a:pPr marL="232410">
              <a:lnSpc>
                <a:spcPct val="100000"/>
              </a:lnSpc>
              <a:spcBef>
                <a:spcPts val="15"/>
              </a:spcBef>
            </a:pPr>
            <a:r>
              <a:rPr sz="1050" spc="35" dirty="0">
                <a:latin typeface="Arial"/>
                <a:cs typeface="Arial"/>
              </a:rPr>
              <a:t>-74.10432707469124,</a:t>
            </a:r>
            <a:endParaRPr sz="1050">
              <a:latin typeface="Arial"/>
              <a:cs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1565275"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'annoline2':</a:t>
            </a:r>
            <a:r>
              <a:rPr sz="1050" spc="220" dirty="0">
                <a:latin typeface="Arial"/>
                <a:cs typeface="Arial"/>
              </a:rPr>
              <a:t> </a:t>
            </a:r>
            <a:r>
              <a:rPr sz="1050" spc="114" dirty="0">
                <a:latin typeface="Arial"/>
                <a:cs typeface="Arial"/>
              </a:rPr>
              <a:t>'Manor',</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12700">
              <a:lnSpc>
                <a:spcPct val="100000"/>
              </a:lnSpc>
              <a:spcBef>
                <a:spcPts val="100"/>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[-74.13916622175768,</a:t>
            </a:r>
            <a:r>
              <a:rPr sz="1050" spc="25" dirty="0">
                <a:latin typeface="Arial"/>
                <a:cs typeface="Arial"/>
              </a:rPr>
              <a:t> </a:t>
            </a:r>
            <a:r>
              <a:rPr sz="1050" spc="45" dirty="0">
                <a:latin typeface="Arial"/>
                <a:cs typeface="Arial"/>
              </a:rPr>
              <a:t>40.55398800858462]},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'Bay </a:t>
            </a:r>
            <a:r>
              <a:rPr sz="1050" spc="120" dirty="0">
                <a:latin typeface="Arial"/>
                <a:cs typeface="Arial"/>
              </a:rPr>
              <a:t>Terrace',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60" dirty="0">
                <a:latin typeface="Arial"/>
                <a:cs typeface="Arial"/>
              </a:rPr>
              <a:t>'Bay',</a:t>
            </a:r>
            <a:endParaRPr sz="1050">
              <a:latin typeface="Arial"/>
              <a:cs typeface="Arial"/>
            </a:endParaRPr>
          </a:p>
          <a:p>
            <a:pPr marL="158750" marR="2497455">
              <a:lnSpc>
                <a:spcPct val="101200"/>
              </a:lnSpc>
            </a:pPr>
            <a:r>
              <a:rPr sz="1050" spc="140" dirty="0">
                <a:latin typeface="Arial"/>
                <a:cs typeface="Arial"/>
              </a:rPr>
              <a:t>'annoline2': </a:t>
            </a:r>
            <a:r>
              <a:rPr sz="1050" spc="145" dirty="0">
                <a:latin typeface="Arial"/>
                <a:cs typeface="Arial"/>
              </a:rPr>
              <a:t>'Terrace',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[-74.13916622175768,</a:t>
            </a:r>
            <a:endParaRPr sz="1050">
              <a:latin typeface="Arial"/>
              <a:cs typeface="Arial"/>
            </a:endParaRPr>
          </a:p>
          <a:p>
            <a:pPr marL="232410">
              <a:lnSpc>
                <a:spcPct val="100000"/>
              </a:lnSpc>
              <a:spcBef>
                <a:spcPts val="15"/>
              </a:spcBef>
            </a:pPr>
            <a:r>
              <a:rPr sz="1050" spc="25" dirty="0">
                <a:latin typeface="Arial"/>
                <a:cs typeface="Arial"/>
              </a:rPr>
              <a:t>40.55398800858462,</a:t>
            </a:r>
            <a:endParaRPr sz="1050">
              <a:latin typeface="Arial"/>
              <a:cs typeface="Arial"/>
            </a:endParaRPr>
          </a:p>
          <a:p>
            <a:pPr marL="232410">
              <a:lnSpc>
                <a:spcPct val="100000"/>
              </a:lnSpc>
              <a:spcBef>
                <a:spcPts val="15"/>
              </a:spcBef>
            </a:pPr>
            <a:r>
              <a:rPr sz="1050" spc="35" dirty="0">
                <a:latin typeface="Arial"/>
                <a:cs typeface="Arial"/>
              </a:rPr>
              <a:t>-74.13916622175768,</a:t>
            </a:r>
            <a:endParaRPr sz="1050">
              <a:latin typeface="Arial"/>
              <a:cs typeface="Arial"/>
            </a:endParaRPr>
          </a:p>
          <a:p>
            <a:pPr marL="232410">
              <a:lnSpc>
                <a:spcPct val="100000"/>
              </a:lnSpc>
              <a:spcBef>
                <a:spcPts val="15"/>
              </a:spcBef>
            </a:pPr>
            <a:r>
              <a:rPr sz="1050" spc="55" dirty="0">
                <a:latin typeface="Arial"/>
                <a:cs typeface="Arial"/>
              </a:rPr>
              <a:t>40.55398800858462]}},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[-74.19174105747814,</a:t>
            </a:r>
            <a:r>
              <a:rPr sz="1050" spc="90" dirty="0">
                <a:latin typeface="Arial"/>
                <a:cs typeface="Arial"/>
              </a:rPr>
              <a:t> </a:t>
            </a:r>
            <a:r>
              <a:rPr sz="1050" spc="45" dirty="0">
                <a:latin typeface="Arial"/>
                <a:cs typeface="Arial"/>
              </a:rPr>
              <a:t>40.531911920489605]},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00" dirty="0">
                <a:latin typeface="Arial"/>
                <a:cs typeface="Arial"/>
              </a:rPr>
              <a:t>'Huguenot',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00" dirty="0">
                <a:latin typeface="Arial"/>
                <a:cs typeface="Arial"/>
              </a:rPr>
              <a:t>'Huguenot',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[-74.19174105747814,</a:t>
            </a:r>
            <a:endParaRPr sz="1050">
              <a:latin typeface="Arial"/>
              <a:cs typeface="Arial"/>
            </a:endParaRPr>
          </a:p>
          <a:p>
            <a:pPr marL="232410">
              <a:lnSpc>
                <a:spcPct val="100000"/>
              </a:lnSpc>
              <a:spcBef>
                <a:spcPts val="15"/>
              </a:spcBef>
            </a:pPr>
            <a:r>
              <a:rPr sz="1050" spc="20" dirty="0">
                <a:latin typeface="Arial"/>
                <a:cs typeface="Arial"/>
              </a:rPr>
              <a:t>40.531911920489605,</a:t>
            </a:r>
            <a:endParaRPr sz="1050">
              <a:latin typeface="Arial"/>
              <a:cs typeface="Arial"/>
            </a:endParaRPr>
          </a:p>
          <a:p>
            <a:pPr marL="232410">
              <a:lnSpc>
                <a:spcPct val="100000"/>
              </a:lnSpc>
              <a:spcBef>
                <a:spcPts val="15"/>
              </a:spcBef>
            </a:pPr>
            <a:r>
              <a:rPr sz="1050" spc="35" dirty="0">
                <a:latin typeface="Arial"/>
                <a:cs typeface="Arial"/>
              </a:rPr>
              <a:t>-74.19174105747814,</a:t>
            </a:r>
            <a:endParaRPr sz="1050">
              <a:latin typeface="Arial"/>
              <a:cs typeface="Arial"/>
            </a:endParaRPr>
          </a:p>
          <a:p>
            <a:pPr marL="232410">
              <a:lnSpc>
                <a:spcPct val="100000"/>
              </a:lnSpc>
              <a:spcBef>
                <a:spcPts val="15"/>
              </a:spcBef>
            </a:pPr>
            <a:r>
              <a:rPr sz="1050" spc="50" dirty="0">
                <a:latin typeface="Arial"/>
                <a:cs typeface="Arial"/>
              </a:rPr>
              <a:t>40.531911920489605]}},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[-74.21983106616777,</a:t>
            </a:r>
            <a:r>
              <a:rPr sz="1050" spc="90" dirty="0">
                <a:latin typeface="Arial"/>
                <a:cs typeface="Arial"/>
              </a:rPr>
              <a:t> </a:t>
            </a:r>
            <a:r>
              <a:rPr sz="1050" spc="45" dirty="0">
                <a:latin typeface="Arial"/>
                <a:cs typeface="Arial"/>
              </a:rPr>
              <a:t>40.524699376118136]},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100" dirty="0">
                <a:latin typeface="Arial"/>
                <a:cs typeface="Arial"/>
              </a:rPr>
              <a:t>'Pleasant </a:t>
            </a:r>
            <a:r>
              <a:rPr sz="1050" spc="155" dirty="0">
                <a:latin typeface="Arial"/>
                <a:cs typeface="Arial"/>
              </a:rPr>
              <a:t>Plains',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'Pleasant',  'annoline2':</a:t>
            </a:r>
            <a:r>
              <a:rPr sz="1050" spc="254" dirty="0">
                <a:latin typeface="Arial"/>
                <a:cs typeface="Arial"/>
              </a:rPr>
              <a:t> </a:t>
            </a:r>
            <a:r>
              <a:rPr sz="1050" spc="180" dirty="0">
                <a:latin typeface="Arial"/>
                <a:cs typeface="Arial"/>
              </a:rPr>
              <a:t>'Plains',</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[-74.21983106616777,</a:t>
            </a:r>
            <a:endParaRPr sz="1050">
              <a:latin typeface="Arial"/>
              <a:cs typeface="Arial"/>
            </a:endParaRPr>
          </a:p>
          <a:p>
            <a:pPr marL="232410">
              <a:lnSpc>
                <a:spcPct val="100000"/>
              </a:lnSpc>
              <a:spcBef>
                <a:spcPts val="10"/>
              </a:spcBef>
            </a:pPr>
            <a:r>
              <a:rPr sz="1050" spc="20" dirty="0">
                <a:latin typeface="Arial"/>
                <a:cs typeface="Arial"/>
              </a:rPr>
              <a:t>40.524699376118136,</a:t>
            </a:r>
            <a:endParaRPr sz="1050">
              <a:latin typeface="Arial"/>
              <a:cs typeface="Arial"/>
            </a:endParaRPr>
          </a:p>
          <a:p>
            <a:pPr marL="232410">
              <a:lnSpc>
                <a:spcPct val="100000"/>
              </a:lnSpc>
              <a:spcBef>
                <a:spcPts val="15"/>
              </a:spcBef>
            </a:pPr>
            <a:r>
              <a:rPr sz="1050" spc="35" dirty="0">
                <a:latin typeface="Arial"/>
                <a:cs typeface="Arial"/>
              </a:rPr>
              <a:t>-74.21983106616777,</a:t>
            </a:r>
            <a:endParaRPr sz="1050">
              <a:latin typeface="Arial"/>
              <a:cs typeface="Arial"/>
            </a:endParaRPr>
          </a:p>
          <a:p>
            <a:pPr marL="232410">
              <a:lnSpc>
                <a:spcPct val="100000"/>
              </a:lnSpc>
              <a:spcBef>
                <a:spcPts val="15"/>
              </a:spcBef>
            </a:pPr>
            <a:r>
              <a:rPr sz="1050" spc="50" dirty="0">
                <a:latin typeface="Arial"/>
                <a:cs typeface="Arial"/>
              </a:rPr>
              <a:t>40.524699376118136]}},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'nyu_2451_34572.239',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[-74.22950350260027,</a:t>
            </a:r>
            <a:r>
              <a:rPr sz="1050" spc="25" dirty="0">
                <a:latin typeface="Arial"/>
                <a:cs typeface="Arial"/>
              </a:rPr>
              <a:t> </a:t>
            </a:r>
            <a:r>
              <a:rPr sz="1050" spc="45" dirty="0">
                <a:latin typeface="Arial"/>
                <a:cs typeface="Arial"/>
              </a:rPr>
              <a:t>40.50608165346305]},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55" dirty="0">
                <a:latin typeface="Arial"/>
                <a:cs typeface="Arial"/>
              </a:rPr>
              <a:t>'Butler </a:t>
            </a:r>
            <a:r>
              <a:rPr sz="1050" spc="80" dirty="0">
                <a:latin typeface="Arial"/>
                <a:cs typeface="Arial"/>
              </a:rPr>
              <a:t>Manor',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95" dirty="0">
                <a:latin typeface="Arial"/>
                <a:cs typeface="Arial"/>
              </a:rPr>
              <a:t>'Butler',</a:t>
            </a:r>
            <a:endParaRPr sz="1050">
              <a:latin typeface="Arial"/>
              <a:cs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696"/>
            <a:ext cx="2005330" cy="158750"/>
          </a:xfrm>
          <a:prstGeom prst="rect">
            <a:avLst/>
          </a:prstGeom>
        </p:spPr>
        <p:txBody>
          <a:bodyPr vert="horz" wrap="square" lIns="0" tIns="0" rIns="0" bIns="0" rtlCol="0">
            <a:spAutoFit/>
          </a:bodyPr>
          <a:lstStyle/>
          <a:p>
            <a:pPr marL="12700">
              <a:lnSpc>
                <a:spcPts val="1090"/>
              </a:lnSpc>
            </a:pPr>
            <a:r>
              <a:rPr sz="1050" spc="275" dirty="0">
                <a:latin typeface="Arial"/>
                <a:cs typeface="Arial"/>
              </a:rPr>
              <a:t>'id':</a:t>
            </a:r>
            <a:r>
              <a:rPr sz="1050" spc="204" dirty="0">
                <a:latin typeface="Arial"/>
                <a:cs typeface="Arial"/>
              </a:rPr>
              <a:t> </a:t>
            </a:r>
            <a:r>
              <a:rPr sz="1050" spc="60" dirty="0">
                <a:latin typeface="Arial"/>
                <a:cs typeface="Arial"/>
              </a:rPr>
              <a:t>'nyu_2451_34572.243',</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277995" cy="9091295"/>
          </a:xfrm>
          <a:prstGeom prst="rect">
            <a:avLst/>
          </a:prstGeom>
        </p:spPr>
        <p:txBody>
          <a:bodyPr vert="horz" wrap="square" lIns="0" tIns="10795" rIns="0" bIns="0" rtlCol="0">
            <a:spAutoFit/>
          </a:bodyPr>
          <a:lstStyle/>
          <a:p>
            <a:pPr marL="158750" marR="2790825">
              <a:lnSpc>
                <a:spcPct val="101200"/>
              </a:lnSpc>
              <a:spcBef>
                <a:spcPts val="85"/>
              </a:spcBef>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[-74.22950350260027,</a:t>
            </a:r>
            <a:endParaRPr sz="1050">
              <a:latin typeface="Arial"/>
              <a:cs typeface="Arial"/>
            </a:endParaRPr>
          </a:p>
          <a:p>
            <a:pPr marL="232410">
              <a:lnSpc>
                <a:spcPct val="100000"/>
              </a:lnSpc>
              <a:spcBef>
                <a:spcPts val="15"/>
              </a:spcBef>
            </a:pPr>
            <a:r>
              <a:rPr sz="1050" spc="25" dirty="0">
                <a:latin typeface="Arial"/>
                <a:cs typeface="Arial"/>
              </a:rPr>
              <a:t>40.50608165346305,</a:t>
            </a:r>
            <a:endParaRPr sz="1050">
              <a:latin typeface="Arial"/>
              <a:cs typeface="Arial"/>
            </a:endParaRPr>
          </a:p>
          <a:p>
            <a:pPr marL="232410">
              <a:lnSpc>
                <a:spcPct val="100000"/>
              </a:lnSpc>
              <a:spcBef>
                <a:spcPts val="15"/>
              </a:spcBef>
            </a:pPr>
            <a:r>
              <a:rPr sz="1050" spc="35" dirty="0">
                <a:latin typeface="Arial"/>
                <a:cs typeface="Arial"/>
              </a:rPr>
              <a:t>-74.22950350260027,</a:t>
            </a:r>
            <a:endParaRPr sz="1050">
              <a:latin typeface="Arial"/>
              <a:cs typeface="Arial"/>
            </a:endParaRPr>
          </a:p>
          <a:p>
            <a:pPr marL="232410">
              <a:lnSpc>
                <a:spcPct val="100000"/>
              </a:lnSpc>
              <a:spcBef>
                <a:spcPts val="15"/>
              </a:spcBef>
            </a:pPr>
            <a:r>
              <a:rPr sz="1050" spc="55" dirty="0">
                <a:latin typeface="Arial"/>
                <a:cs typeface="Arial"/>
              </a:rPr>
              <a:t>40.50608165346305]}},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'nyu_2451_34572.240',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[-74.23215775896526,</a:t>
            </a:r>
            <a:r>
              <a:rPr sz="1050" spc="40" dirty="0">
                <a:latin typeface="Arial"/>
                <a:cs typeface="Arial"/>
              </a:rPr>
              <a:t> </a:t>
            </a:r>
            <a:r>
              <a:rPr sz="1050" spc="45" dirty="0">
                <a:latin typeface="Arial"/>
                <a:cs typeface="Arial"/>
              </a:rPr>
              <a:t>40.53053148283314]},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'Charleston',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30" dirty="0">
                <a:latin typeface="Arial"/>
                <a:cs typeface="Arial"/>
              </a:rPr>
              <a:t>'Charleston',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[-74.23215775896526,</a:t>
            </a:r>
            <a:endParaRPr sz="1050">
              <a:latin typeface="Arial"/>
              <a:cs typeface="Arial"/>
            </a:endParaRPr>
          </a:p>
          <a:p>
            <a:pPr marL="232410">
              <a:lnSpc>
                <a:spcPct val="100000"/>
              </a:lnSpc>
              <a:spcBef>
                <a:spcPts val="15"/>
              </a:spcBef>
            </a:pPr>
            <a:r>
              <a:rPr sz="1050" spc="25" dirty="0">
                <a:latin typeface="Arial"/>
                <a:cs typeface="Arial"/>
              </a:rPr>
              <a:t>40.53053148283314,</a:t>
            </a:r>
            <a:endParaRPr sz="1050">
              <a:latin typeface="Arial"/>
              <a:cs typeface="Arial"/>
            </a:endParaRPr>
          </a:p>
          <a:p>
            <a:pPr marL="232410">
              <a:lnSpc>
                <a:spcPct val="100000"/>
              </a:lnSpc>
              <a:spcBef>
                <a:spcPts val="15"/>
              </a:spcBef>
            </a:pPr>
            <a:r>
              <a:rPr sz="1050" spc="35" dirty="0">
                <a:latin typeface="Arial"/>
                <a:cs typeface="Arial"/>
              </a:rPr>
              <a:t>-74.23215775896526,</a:t>
            </a:r>
            <a:endParaRPr sz="1050">
              <a:latin typeface="Arial"/>
              <a:cs typeface="Arial"/>
            </a:endParaRPr>
          </a:p>
          <a:p>
            <a:pPr marL="232410">
              <a:lnSpc>
                <a:spcPct val="100000"/>
              </a:lnSpc>
              <a:spcBef>
                <a:spcPts val="15"/>
              </a:spcBef>
            </a:pPr>
            <a:r>
              <a:rPr sz="1050" spc="55" dirty="0">
                <a:latin typeface="Arial"/>
                <a:cs typeface="Arial"/>
              </a:rPr>
              <a:t>40.53053148283314]}},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'nyu_2451_34572.241',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[-74.21572851113952,</a:t>
            </a:r>
            <a:r>
              <a:rPr sz="1050" spc="40" dirty="0">
                <a:latin typeface="Arial"/>
                <a:cs typeface="Arial"/>
              </a:rPr>
              <a:t> </a:t>
            </a:r>
            <a:r>
              <a:rPr sz="1050" spc="45" dirty="0">
                <a:latin typeface="Arial"/>
                <a:cs typeface="Arial"/>
              </a:rPr>
              <a:t>40.54940400650072]},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65" dirty="0">
                <a:latin typeface="Arial"/>
                <a:cs typeface="Arial"/>
              </a:rPr>
              <a:t>'Rossville',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65" dirty="0">
                <a:latin typeface="Arial"/>
                <a:cs typeface="Arial"/>
              </a:rPr>
              <a:t>'Rossville',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[-74.21572851113952,</a:t>
            </a:r>
            <a:endParaRPr sz="1050">
              <a:latin typeface="Arial"/>
              <a:cs typeface="Arial"/>
            </a:endParaRPr>
          </a:p>
          <a:p>
            <a:pPr marL="232410">
              <a:lnSpc>
                <a:spcPct val="100000"/>
              </a:lnSpc>
              <a:spcBef>
                <a:spcPts val="10"/>
              </a:spcBef>
            </a:pPr>
            <a:r>
              <a:rPr sz="1050" spc="25" dirty="0">
                <a:latin typeface="Arial"/>
                <a:cs typeface="Arial"/>
              </a:rPr>
              <a:t>40.54940400650072,</a:t>
            </a:r>
            <a:endParaRPr sz="1050">
              <a:latin typeface="Arial"/>
              <a:cs typeface="Arial"/>
            </a:endParaRPr>
          </a:p>
          <a:p>
            <a:pPr marL="232410">
              <a:lnSpc>
                <a:spcPct val="100000"/>
              </a:lnSpc>
              <a:spcBef>
                <a:spcPts val="15"/>
              </a:spcBef>
            </a:pPr>
            <a:r>
              <a:rPr sz="1050" spc="35" dirty="0">
                <a:latin typeface="Arial"/>
                <a:cs typeface="Arial"/>
              </a:rPr>
              <a:t>-74.21572851113952,</a:t>
            </a:r>
            <a:endParaRPr sz="1050">
              <a:latin typeface="Arial"/>
              <a:cs typeface="Arial"/>
            </a:endParaRPr>
          </a:p>
          <a:p>
            <a:pPr marL="232410">
              <a:lnSpc>
                <a:spcPct val="100000"/>
              </a:lnSpc>
              <a:spcBef>
                <a:spcPts val="15"/>
              </a:spcBef>
            </a:pPr>
            <a:r>
              <a:rPr sz="1050" spc="55" dirty="0">
                <a:latin typeface="Arial"/>
                <a:cs typeface="Arial"/>
              </a:rPr>
              <a:t>40.54940400650072]}},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'nyu_2451_34572.242',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[-74.18588674583893,</a:t>
            </a:r>
            <a:r>
              <a:rPr sz="1050" spc="40" dirty="0">
                <a:latin typeface="Arial"/>
                <a:cs typeface="Arial"/>
              </a:rPr>
              <a:t> </a:t>
            </a:r>
            <a:r>
              <a:rPr sz="1050" spc="45" dirty="0">
                <a:latin typeface="Arial"/>
                <a:cs typeface="Arial"/>
              </a:rPr>
              <a:t>40.54928582278321]},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75" dirty="0">
                <a:latin typeface="Arial"/>
                <a:cs typeface="Arial"/>
              </a:rPr>
              <a:t>'Arden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40" dirty="0">
                <a:latin typeface="Arial"/>
                <a:cs typeface="Arial"/>
              </a:rPr>
              <a:t>'Arden',</a:t>
            </a:r>
            <a:endParaRPr sz="1050">
              <a:latin typeface="Arial"/>
              <a:cs typeface="Arial"/>
            </a:endParaRPr>
          </a:p>
          <a:p>
            <a:pPr marL="158750" marR="2424430">
              <a:lnSpc>
                <a:spcPct val="101200"/>
              </a:lnSpc>
            </a:pP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[-74.18588674583893,</a:t>
            </a:r>
            <a:endParaRPr sz="1050">
              <a:latin typeface="Arial"/>
              <a:cs typeface="Arial"/>
            </a:endParaRPr>
          </a:p>
          <a:p>
            <a:pPr marL="232410">
              <a:lnSpc>
                <a:spcPct val="100000"/>
              </a:lnSpc>
              <a:spcBef>
                <a:spcPts val="15"/>
              </a:spcBef>
            </a:pPr>
            <a:r>
              <a:rPr sz="1050" spc="25" dirty="0">
                <a:latin typeface="Arial"/>
                <a:cs typeface="Arial"/>
              </a:rPr>
              <a:t>40.54928582278321,</a:t>
            </a:r>
            <a:endParaRPr sz="1050">
              <a:latin typeface="Arial"/>
              <a:cs typeface="Arial"/>
            </a:endParaRPr>
          </a:p>
          <a:p>
            <a:pPr marL="232410">
              <a:lnSpc>
                <a:spcPct val="100000"/>
              </a:lnSpc>
              <a:spcBef>
                <a:spcPts val="15"/>
              </a:spcBef>
            </a:pPr>
            <a:r>
              <a:rPr sz="1050" spc="35" dirty="0">
                <a:latin typeface="Arial"/>
                <a:cs typeface="Arial"/>
              </a:rPr>
              <a:t>-74.18588674583893,</a:t>
            </a:r>
            <a:endParaRPr sz="1050">
              <a:latin typeface="Arial"/>
              <a:cs typeface="Arial"/>
            </a:endParaRPr>
          </a:p>
          <a:p>
            <a:pPr marL="232410">
              <a:lnSpc>
                <a:spcPct val="100000"/>
              </a:lnSpc>
              <a:spcBef>
                <a:spcPts val="15"/>
              </a:spcBef>
            </a:pPr>
            <a:r>
              <a:rPr sz="1050" spc="55" dirty="0">
                <a:latin typeface="Arial"/>
                <a:cs typeface="Arial"/>
              </a:rPr>
              <a:t>40.54928582278321]}},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7172"/>
            <a:ext cx="1271905" cy="158750"/>
          </a:xfrm>
          <a:prstGeom prst="rect">
            <a:avLst/>
          </a:prstGeom>
        </p:spPr>
        <p:txBody>
          <a:bodyPr vert="horz" wrap="square" lIns="0" tIns="0" rIns="0" bIns="0" rtlCol="0">
            <a:spAutoFit/>
          </a:bodyPr>
          <a:lstStyle/>
          <a:p>
            <a:pPr marL="12700">
              <a:lnSpc>
                <a:spcPts val="1090"/>
              </a:lnSpc>
            </a:pPr>
            <a:r>
              <a:rPr sz="1050" spc="110" dirty="0">
                <a:latin typeface="Arial"/>
                <a:cs typeface="Arial"/>
              </a:rPr>
              <a:t>'annoangle':</a:t>
            </a:r>
            <a:r>
              <a:rPr sz="1050" spc="220" dirty="0">
                <a:latin typeface="Arial"/>
                <a:cs typeface="Arial"/>
              </a:rPr>
              <a:t> </a:t>
            </a:r>
            <a:r>
              <a:rPr sz="1050" spc="135" dirty="0">
                <a:latin typeface="Arial"/>
                <a:cs typeface="Arial"/>
              </a:rPr>
              <a:t>0.0,</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879"/>
            <a:ext cx="4351655" cy="9316085"/>
          </a:xfrm>
          <a:prstGeom prst="rect">
            <a:avLst/>
          </a:prstGeom>
        </p:spPr>
        <p:txBody>
          <a:bodyPr vert="horz" wrap="square" lIns="0" tIns="56515" rIns="0" bIns="0" rtlCol="0">
            <a:spAutoFit/>
          </a:bodyPr>
          <a:lstStyle/>
          <a:p>
            <a:pPr marL="1862455">
              <a:lnSpc>
                <a:spcPct val="100000"/>
              </a:lnSpc>
              <a:spcBef>
                <a:spcPts val="44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85725">
              <a:lnSpc>
                <a:spcPct val="100000"/>
              </a:lnSpc>
              <a:spcBef>
                <a:spcPts val="459"/>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[-74.17079414786092,</a:t>
            </a:r>
            <a:r>
              <a:rPr sz="1050" spc="90" dirty="0">
                <a:latin typeface="Arial"/>
                <a:cs typeface="Arial"/>
              </a:rPr>
              <a:t> </a:t>
            </a:r>
            <a:r>
              <a:rPr sz="1050" spc="45" dirty="0">
                <a:latin typeface="Arial"/>
                <a:cs typeface="Arial"/>
              </a:rPr>
              <a:t>40.555295236173194]},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'Greenridge',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14" dirty="0">
                <a:latin typeface="Arial"/>
                <a:cs typeface="Arial"/>
              </a:rPr>
              <a:t>'Greenridge',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[-74.17079414786092,</a:t>
            </a:r>
            <a:endParaRPr sz="1050">
              <a:latin typeface="Arial"/>
              <a:cs typeface="Arial"/>
            </a:endParaRPr>
          </a:p>
          <a:p>
            <a:pPr marL="232410">
              <a:lnSpc>
                <a:spcPct val="100000"/>
              </a:lnSpc>
              <a:spcBef>
                <a:spcPts val="15"/>
              </a:spcBef>
            </a:pPr>
            <a:r>
              <a:rPr sz="1050" spc="20" dirty="0">
                <a:latin typeface="Arial"/>
                <a:cs typeface="Arial"/>
              </a:rPr>
              <a:t>40.555295236173194,</a:t>
            </a:r>
            <a:endParaRPr sz="1050">
              <a:latin typeface="Arial"/>
              <a:cs typeface="Arial"/>
            </a:endParaRPr>
          </a:p>
          <a:p>
            <a:pPr marL="232410">
              <a:lnSpc>
                <a:spcPct val="100000"/>
              </a:lnSpc>
              <a:spcBef>
                <a:spcPts val="15"/>
              </a:spcBef>
            </a:pPr>
            <a:r>
              <a:rPr sz="1050" spc="35" dirty="0">
                <a:latin typeface="Arial"/>
                <a:cs typeface="Arial"/>
              </a:rPr>
              <a:t>-74.17079414786092,</a:t>
            </a:r>
            <a:endParaRPr sz="1050">
              <a:latin typeface="Arial"/>
              <a:cs typeface="Arial"/>
            </a:endParaRPr>
          </a:p>
          <a:p>
            <a:pPr marL="232410">
              <a:lnSpc>
                <a:spcPct val="100000"/>
              </a:lnSpc>
              <a:spcBef>
                <a:spcPts val="15"/>
              </a:spcBef>
            </a:pPr>
            <a:r>
              <a:rPr sz="1050" spc="50" dirty="0">
                <a:latin typeface="Arial"/>
                <a:cs typeface="Arial"/>
              </a:rPr>
              <a:t>40.555295236173194]}},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'nyu_2451_34572.244',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[-74.15902208156601,</a:t>
            </a:r>
            <a:r>
              <a:rPr sz="1050" spc="25" dirty="0">
                <a:latin typeface="Arial"/>
                <a:cs typeface="Arial"/>
              </a:rPr>
              <a:t> </a:t>
            </a:r>
            <a:r>
              <a:rPr sz="1050" spc="45" dirty="0">
                <a:latin typeface="Arial"/>
                <a:cs typeface="Arial"/>
              </a:rPr>
              <a:t>40.58913894875281]},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a:t>
            </a:r>
            <a:r>
              <a:rPr sz="1050" spc="100" dirty="0">
                <a:latin typeface="Arial"/>
                <a:cs typeface="Arial"/>
              </a:rPr>
              <a:t>'Heartland </a:t>
            </a:r>
            <a:r>
              <a:rPr sz="1050" spc="170" dirty="0">
                <a:latin typeface="Arial"/>
                <a:cs typeface="Arial"/>
              </a:rPr>
              <a:t>Village',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'Heartland',  'annoline2':</a:t>
            </a:r>
            <a:r>
              <a:rPr sz="1050" spc="254" dirty="0">
                <a:latin typeface="Arial"/>
                <a:cs typeface="Arial"/>
              </a:rPr>
              <a:t> </a:t>
            </a:r>
            <a:r>
              <a:rPr sz="1050" spc="190" dirty="0">
                <a:latin typeface="Arial"/>
                <a:cs typeface="Arial"/>
              </a:rPr>
              <a:t>'Village',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[-74.15902208156601,</a:t>
            </a:r>
            <a:endParaRPr sz="1050">
              <a:latin typeface="Arial"/>
              <a:cs typeface="Arial"/>
            </a:endParaRPr>
          </a:p>
          <a:p>
            <a:pPr marL="232410">
              <a:lnSpc>
                <a:spcPct val="100000"/>
              </a:lnSpc>
              <a:spcBef>
                <a:spcPts val="15"/>
              </a:spcBef>
            </a:pPr>
            <a:r>
              <a:rPr sz="1050" spc="25" dirty="0">
                <a:latin typeface="Arial"/>
                <a:cs typeface="Arial"/>
              </a:rPr>
              <a:t>40.58913894875281,</a:t>
            </a:r>
            <a:endParaRPr sz="1050">
              <a:latin typeface="Arial"/>
              <a:cs typeface="Arial"/>
            </a:endParaRPr>
          </a:p>
          <a:p>
            <a:pPr marL="232410">
              <a:lnSpc>
                <a:spcPct val="100000"/>
              </a:lnSpc>
              <a:spcBef>
                <a:spcPts val="15"/>
              </a:spcBef>
            </a:pPr>
            <a:r>
              <a:rPr sz="1050" spc="35" dirty="0">
                <a:latin typeface="Arial"/>
                <a:cs typeface="Arial"/>
              </a:rPr>
              <a:t>-74.15902208156601,</a:t>
            </a:r>
            <a:endParaRPr sz="1050">
              <a:latin typeface="Arial"/>
              <a:cs typeface="Arial"/>
            </a:endParaRPr>
          </a:p>
          <a:p>
            <a:pPr marL="232410">
              <a:lnSpc>
                <a:spcPct val="100000"/>
              </a:lnSpc>
              <a:spcBef>
                <a:spcPts val="15"/>
              </a:spcBef>
            </a:pPr>
            <a:r>
              <a:rPr sz="1050" spc="55" dirty="0">
                <a:latin typeface="Arial"/>
                <a:cs typeface="Arial"/>
              </a:rPr>
              <a:t>40.58913894875281]}},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'nyu_2451_34572.245',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[-74.1895604551969,</a:t>
            </a:r>
            <a:r>
              <a:rPr sz="1050" spc="85" dirty="0">
                <a:latin typeface="Arial"/>
                <a:cs typeface="Arial"/>
              </a:rPr>
              <a:t> </a:t>
            </a:r>
            <a:r>
              <a:rPr sz="1050" spc="45" dirty="0">
                <a:latin typeface="Arial"/>
                <a:cs typeface="Arial"/>
              </a:rPr>
              <a:t>40.59472602746295]},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'Chelsea',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20" dirty="0">
                <a:latin typeface="Arial"/>
                <a:cs typeface="Arial"/>
              </a:rPr>
              <a:t>'Chelsea',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204085">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35" dirty="0">
                <a:latin typeface="Arial"/>
                <a:cs typeface="Arial"/>
              </a:rPr>
              <a:t> </a:t>
            </a:r>
            <a:r>
              <a:rPr sz="1050" spc="50" dirty="0">
                <a:latin typeface="Arial"/>
                <a:cs typeface="Arial"/>
              </a:rPr>
              <a:t>[-74.1895604551969,</a:t>
            </a:r>
            <a:endParaRPr sz="1050">
              <a:latin typeface="Arial"/>
              <a:cs typeface="Arial"/>
            </a:endParaRPr>
          </a:p>
          <a:p>
            <a:pPr marL="232410">
              <a:lnSpc>
                <a:spcPct val="100000"/>
              </a:lnSpc>
              <a:spcBef>
                <a:spcPts val="10"/>
              </a:spcBef>
            </a:pPr>
            <a:r>
              <a:rPr sz="1050" spc="25" dirty="0">
                <a:latin typeface="Arial"/>
                <a:cs typeface="Arial"/>
              </a:rPr>
              <a:t>40.59472602746295,</a:t>
            </a:r>
            <a:endParaRPr sz="1050">
              <a:latin typeface="Arial"/>
              <a:cs typeface="Arial"/>
            </a:endParaRPr>
          </a:p>
          <a:p>
            <a:pPr marL="232410">
              <a:lnSpc>
                <a:spcPct val="100000"/>
              </a:lnSpc>
              <a:spcBef>
                <a:spcPts val="15"/>
              </a:spcBef>
            </a:pPr>
            <a:r>
              <a:rPr sz="1050" spc="35" dirty="0">
                <a:latin typeface="Arial"/>
                <a:cs typeface="Arial"/>
              </a:rPr>
              <a:t>-74.1895604551969,</a:t>
            </a:r>
            <a:endParaRPr sz="1050">
              <a:latin typeface="Arial"/>
              <a:cs typeface="Arial"/>
            </a:endParaRPr>
          </a:p>
          <a:p>
            <a:pPr marL="232410">
              <a:lnSpc>
                <a:spcPct val="100000"/>
              </a:lnSpc>
              <a:spcBef>
                <a:spcPts val="15"/>
              </a:spcBef>
            </a:pPr>
            <a:r>
              <a:rPr sz="1050" spc="55" dirty="0">
                <a:latin typeface="Arial"/>
                <a:cs typeface="Arial"/>
              </a:rPr>
              <a:t>40.59472602746295]}},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'nyu_2451_34572.246',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[-74.18725638381567,</a:t>
            </a:r>
            <a:r>
              <a:rPr sz="1050" spc="25" dirty="0">
                <a:latin typeface="Arial"/>
                <a:cs typeface="Arial"/>
              </a:rPr>
              <a:t> </a:t>
            </a:r>
            <a:r>
              <a:rPr sz="1050" spc="45" dirty="0">
                <a:latin typeface="Arial"/>
                <a:cs typeface="Arial"/>
              </a:rPr>
              <a:t>40.60577868452358]},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45" dirty="0">
                <a:latin typeface="Arial"/>
                <a:cs typeface="Arial"/>
              </a:rPr>
              <a:t>'Bloomfield',  'stacked':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45" dirty="0">
                <a:latin typeface="Arial"/>
                <a:cs typeface="Arial"/>
              </a:rPr>
              <a:t>'Bloomfield',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40" dirty="0">
                <a:latin typeface="Arial"/>
                <a:cs typeface="Arial"/>
              </a:rPr>
              <a:t>'annoline3':</a:t>
            </a:r>
            <a:r>
              <a:rPr sz="1050" spc="190" dirty="0">
                <a:latin typeface="Arial"/>
                <a:cs typeface="Arial"/>
              </a:rPr>
              <a:t> </a:t>
            </a:r>
            <a:r>
              <a:rPr sz="1050" spc="15" dirty="0">
                <a:latin typeface="Arial"/>
                <a:cs typeface="Arial"/>
              </a:rPr>
              <a:t>None,</a:t>
            </a:r>
            <a:endParaRPr sz="1050">
              <a:latin typeface="Arial"/>
              <a:cs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696"/>
            <a:ext cx="413131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'coordinates': </a:t>
            </a:r>
            <a:r>
              <a:rPr sz="1050" spc="45" dirty="0">
                <a:latin typeface="Arial"/>
                <a:cs typeface="Arial"/>
              </a:rPr>
              <a:t>[-74.00541529873355,</a:t>
            </a:r>
            <a:r>
              <a:rPr sz="1050" spc="40" dirty="0">
                <a:latin typeface="Arial"/>
                <a:cs typeface="Arial"/>
              </a:rPr>
              <a:t> </a:t>
            </a:r>
            <a:r>
              <a:rPr sz="1050" spc="45" dirty="0">
                <a:latin typeface="Arial"/>
                <a:cs typeface="Arial"/>
              </a:rPr>
              <a:t>40.71522892046282]},</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77</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27799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158750" marR="2057400">
              <a:lnSpc>
                <a:spcPct val="101200"/>
              </a:lnSpc>
              <a:spcBef>
                <a:spcPts val="455"/>
              </a:spcBef>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[-74.18725638381567,</a:t>
            </a:r>
            <a:endParaRPr sz="1050">
              <a:latin typeface="Arial"/>
              <a:cs typeface="Arial"/>
            </a:endParaRPr>
          </a:p>
          <a:p>
            <a:pPr marL="232410">
              <a:lnSpc>
                <a:spcPct val="100000"/>
              </a:lnSpc>
              <a:spcBef>
                <a:spcPts val="15"/>
              </a:spcBef>
            </a:pPr>
            <a:r>
              <a:rPr sz="1050" spc="25" dirty="0">
                <a:latin typeface="Arial"/>
                <a:cs typeface="Arial"/>
              </a:rPr>
              <a:t>40.60577868452358,</a:t>
            </a:r>
            <a:endParaRPr sz="1050">
              <a:latin typeface="Arial"/>
              <a:cs typeface="Arial"/>
            </a:endParaRPr>
          </a:p>
          <a:p>
            <a:pPr marL="232410">
              <a:lnSpc>
                <a:spcPct val="100000"/>
              </a:lnSpc>
              <a:spcBef>
                <a:spcPts val="15"/>
              </a:spcBef>
            </a:pPr>
            <a:r>
              <a:rPr sz="1050" spc="35" dirty="0">
                <a:latin typeface="Arial"/>
                <a:cs typeface="Arial"/>
              </a:rPr>
              <a:t>-74.18725638381567,</a:t>
            </a:r>
            <a:endParaRPr sz="1050">
              <a:latin typeface="Arial"/>
              <a:cs typeface="Arial"/>
            </a:endParaRPr>
          </a:p>
          <a:p>
            <a:pPr marL="232410">
              <a:lnSpc>
                <a:spcPct val="100000"/>
              </a:lnSpc>
              <a:spcBef>
                <a:spcPts val="15"/>
              </a:spcBef>
            </a:pPr>
            <a:r>
              <a:rPr sz="1050" spc="55" dirty="0">
                <a:latin typeface="Arial"/>
                <a:cs typeface="Arial"/>
              </a:rPr>
              <a:t>40.60577868452358]}},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'nyu_2451_34572.247',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[-74.15940948657122,</a:t>
            </a:r>
            <a:r>
              <a:rPr sz="1050" spc="90" dirty="0">
                <a:latin typeface="Arial"/>
                <a:cs typeface="Arial"/>
              </a:rPr>
              <a:t> </a:t>
            </a:r>
            <a:r>
              <a:rPr sz="1050" spc="50" dirty="0">
                <a:latin typeface="Arial"/>
                <a:cs typeface="Arial"/>
              </a:rPr>
              <a:t>40.6095918004203]},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60" dirty="0">
                <a:latin typeface="Arial"/>
                <a:cs typeface="Arial"/>
              </a:rPr>
              <a:t>'Bulls </a:t>
            </a:r>
            <a:r>
              <a:rPr sz="1050" spc="75" dirty="0">
                <a:latin typeface="Arial"/>
                <a:cs typeface="Arial"/>
              </a:rPr>
              <a:t>Head',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204" dirty="0">
                <a:latin typeface="Arial"/>
                <a:cs typeface="Arial"/>
              </a:rPr>
              <a:t>'Bulls',  </a:t>
            </a:r>
            <a:r>
              <a:rPr sz="1050" spc="140" dirty="0">
                <a:latin typeface="Arial"/>
                <a:cs typeface="Arial"/>
              </a:rPr>
              <a:t>'annoline2': </a:t>
            </a:r>
            <a:r>
              <a:rPr sz="1050" spc="114" dirty="0">
                <a:latin typeface="Arial"/>
                <a:cs typeface="Arial"/>
              </a:rPr>
              <a:t>'Head',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[-74.15940948657122,</a:t>
            </a:r>
            <a:endParaRPr sz="1050">
              <a:latin typeface="Arial"/>
              <a:cs typeface="Arial"/>
            </a:endParaRPr>
          </a:p>
          <a:p>
            <a:pPr marL="232410">
              <a:lnSpc>
                <a:spcPct val="100000"/>
              </a:lnSpc>
              <a:spcBef>
                <a:spcPts val="15"/>
              </a:spcBef>
            </a:pPr>
            <a:r>
              <a:rPr sz="1050" spc="25" dirty="0">
                <a:latin typeface="Arial"/>
                <a:cs typeface="Arial"/>
              </a:rPr>
              <a:t>40.6095918004203,</a:t>
            </a:r>
            <a:endParaRPr sz="1050">
              <a:latin typeface="Arial"/>
              <a:cs typeface="Arial"/>
            </a:endParaRPr>
          </a:p>
          <a:p>
            <a:pPr marL="232410">
              <a:lnSpc>
                <a:spcPct val="100000"/>
              </a:lnSpc>
              <a:spcBef>
                <a:spcPts val="15"/>
              </a:spcBef>
            </a:pPr>
            <a:r>
              <a:rPr sz="1050" spc="35" dirty="0">
                <a:latin typeface="Arial"/>
                <a:cs typeface="Arial"/>
              </a:rPr>
              <a:t>-74.15940948657122,</a:t>
            </a:r>
            <a:endParaRPr sz="1050">
              <a:latin typeface="Arial"/>
              <a:cs typeface="Arial"/>
            </a:endParaRPr>
          </a:p>
          <a:p>
            <a:pPr marL="232410">
              <a:lnSpc>
                <a:spcPct val="100000"/>
              </a:lnSpc>
              <a:spcBef>
                <a:spcPts val="15"/>
              </a:spcBef>
            </a:pPr>
            <a:r>
              <a:rPr sz="1050" spc="60" dirty="0">
                <a:latin typeface="Arial"/>
                <a:cs typeface="Arial"/>
              </a:rPr>
              <a:t>40.6095918004203]}},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'nyu_2451_34572.248',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[-73.95325646837112,</a:t>
            </a:r>
            <a:r>
              <a:rPr sz="1050" spc="90" dirty="0">
                <a:latin typeface="Arial"/>
                <a:cs typeface="Arial"/>
              </a:rPr>
              <a:t> </a:t>
            </a:r>
            <a:r>
              <a:rPr sz="1050" spc="50" dirty="0">
                <a:latin typeface="Arial"/>
                <a:cs typeface="Arial"/>
              </a:rPr>
              <a:t>40.7826825671257]},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80" dirty="0">
                <a:latin typeface="Arial"/>
                <a:cs typeface="Arial"/>
              </a:rPr>
              <a:t>'Carnegie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125" dirty="0">
                <a:latin typeface="Arial"/>
                <a:cs typeface="Arial"/>
              </a:rPr>
              <a:t>'Carnegie',  </a:t>
            </a:r>
            <a:r>
              <a:rPr sz="1050" spc="140" dirty="0">
                <a:latin typeface="Arial"/>
                <a:cs typeface="Arial"/>
              </a:rPr>
              <a:t>'annoline2':</a:t>
            </a:r>
            <a:r>
              <a:rPr sz="1050" spc="260" dirty="0">
                <a:latin typeface="Arial"/>
                <a:cs typeface="Arial"/>
              </a:rPr>
              <a:t> </a:t>
            </a:r>
            <a:r>
              <a:rPr sz="1050" spc="270" dirty="0">
                <a:latin typeface="Arial"/>
                <a:cs typeface="Arial"/>
              </a:rPr>
              <a:t>'Hill',</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[-73.95325646837112,</a:t>
            </a:r>
            <a:endParaRPr sz="1050">
              <a:latin typeface="Arial"/>
              <a:cs typeface="Arial"/>
            </a:endParaRPr>
          </a:p>
          <a:p>
            <a:pPr marL="232410">
              <a:lnSpc>
                <a:spcPct val="100000"/>
              </a:lnSpc>
              <a:spcBef>
                <a:spcPts val="15"/>
              </a:spcBef>
            </a:pPr>
            <a:r>
              <a:rPr sz="1050" spc="25" dirty="0">
                <a:latin typeface="Arial"/>
                <a:cs typeface="Arial"/>
              </a:rPr>
              <a:t>40.7826825671257,</a:t>
            </a:r>
            <a:endParaRPr sz="1050">
              <a:latin typeface="Arial"/>
              <a:cs typeface="Arial"/>
            </a:endParaRPr>
          </a:p>
          <a:p>
            <a:pPr marL="232410">
              <a:lnSpc>
                <a:spcPct val="100000"/>
              </a:lnSpc>
              <a:spcBef>
                <a:spcPts val="15"/>
              </a:spcBef>
            </a:pPr>
            <a:r>
              <a:rPr sz="1050" spc="35" dirty="0">
                <a:latin typeface="Arial"/>
                <a:cs typeface="Arial"/>
              </a:rPr>
              <a:t>-73.95325646837112,</a:t>
            </a:r>
            <a:endParaRPr sz="1050">
              <a:latin typeface="Arial"/>
              <a:cs typeface="Arial"/>
            </a:endParaRPr>
          </a:p>
          <a:p>
            <a:pPr marL="232410">
              <a:lnSpc>
                <a:spcPct val="100000"/>
              </a:lnSpc>
              <a:spcBef>
                <a:spcPts val="15"/>
              </a:spcBef>
            </a:pPr>
            <a:r>
              <a:rPr sz="1050" spc="60" dirty="0">
                <a:latin typeface="Arial"/>
                <a:cs typeface="Arial"/>
              </a:rPr>
              <a:t>40.7826825671257]}},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'nyu_2451_34572.249',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[-73.98843368023597,</a:t>
            </a:r>
            <a:r>
              <a:rPr sz="1050" spc="40" dirty="0">
                <a:latin typeface="Arial"/>
                <a:cs typeface="Arial"/>
              </a:rPr>
              <a:t> </a:t>
            </a:r>
            <a:r>
              <a:rPr sz="1050" spc="45" dirty="0">
                <a:latin typeface="Arial"/>
                <a:cs typeface="Arial"/>
              </a:rPr>
              <a:t>40.72325901885768]},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984375" indent="-73660">
              <a:lnSpc>
                <a:spcPct val="101200"/>
              </a:lnSpc>
            </a:pPr>
            <a:r>
              <a:rPr sz="1050" spc="160" dirty="0">
                <a:latin typeface="Arial"/>
                <a:cs typeface="Arial"/>
              </a:rPr>
              <a:t>'properties': </a:t>
            </a:r>
            <a:r>
              <a:rPr sz="1050" spc="114" dirty="0">
                <a:latin typeface="Arial"/>
                <a:cs typeface="Arial"/>
              </a:rPr>
              <a:t>{'name': 'Noho',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644140">
              <a:lnSpc>
                <a:spcPct val="101200"/>
              </a:lnSpc>
            </a:pPr>
            <a:r>
              <a:rPr sz="1050" spc="140" dirty="0">
                <a:latin typeface="Arial"/>
                <a:cs typeface="Arial"/>
              </a:rPr>
              <a:t>'annoline1': </a:t>
            </a:r>
            <a:r>
              <a:rPr sz="1050" spc="114" dirty="0">
                <a:latin typeface="Arial"/>
                <a:cs typeface="Arial"/>
              </a:rPr>
              <a:t>'Noho',  </a:t>
            </a:r>
            <a:r>
              <a:rPr sz="1050" spc="140" dirty="0">
                <a:latin typeface="Arial"/>
                <a:cs typeface="Arial"/>
              </a:rPr>
              <a:t>'annoline2':</a:t>
            </a:r>
            <a:r>
              <a:rPr sz="1050" spc="25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[-73.98843368023597,</a:t>
            </a:r>
            <a:endParaRPr sz="1050">
              <a:latin typeface="Arial"/>
              <a:cs typeface="Arial"/>
            </a:endParaRPr>
          </a:p>
          <a:p>
            <a:pPr marL="232410">
              <a:lnSpc>
                <a:spcPct val="100000"/>
              </a:lnSpc>
              <a:spcBef>
                <a:spcPts val="15"/>
              </a:spcBef>
            </a:pPr>
            <a:r>
              <a:rPr sz="1050" spc="25" dirty="0">
                <a:latin typeface="Arial"/>
                <a:cs typeface="Arial"/>
              </a:rPr>
              <a:t>40.72325901885768,</a:t>
            </a:r>
            <a:endParaRPr sz="1050">
              <a:latin typeface="Arial"/>
              <a:cs typeface="Arial"/>
            </a:endParaRPr>
          </a:p>
          <a:p>
            <a:pPr marL="232410">
              <a:lnSpc>
                <a:spcPct val="100000"/>
              </a:lnSpc>
              <a:spcBef>
                <a:spcPts val="15"/>
              </a:spcBef>
            </a:pPr>
            <a:r>
              <a:rPr sz="1050" spc="35" dirty="0">
                <a:latin typeface="Arial"/>
                <a:cs typeface="Arial"/>
              </a:rPr>
              <a:t>-73.98843368023597,</a:t>
            </a:r>
            <a:endParaRPr sz="1050">
              <a:latin typeface="Arial"/>
              <a:cs typeface="Arial"/>
            </a:endParaRPr>
          </a:p>
          <a:p>
            <a:pPr marL="232410">
              <a:lnSpc>
                <a:spcPct val="100000"/>
              </a:lnSpc>
              <a:spcBef>
                <a:spcPts val="15"/>
              </a:spcBef>
            </a:pPr>
            <a:r>
              <a:rPr sz="1050" spc="55" dirty="0">
                <a:latin typeface="Arial"/>
                <a:cs typeface="Arial"/>
              </a:rPr>
              <a:t>40.72325901885768]}},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2078355" cy="158750"/>
          </a:xfrm>
          <a:prstGeom prst="rect">
            <a:avLst/>
          </a:prstGeom>
        </p:spPr>
        <p:txBody>
          <a:bodyPr vert="horz" wrap="square" lIns="0" tIns="0" rIns="0" bIns="0" rtlCol="0">
            <a:spAutoFit/>
          </a:bodyPr>
          <a:lstStyle/>
          <a:p>
            <a:pPr marL="12700">
              <a:lnSpc>
                <a:spcPts val="1090"/>
              </a:lnSpc>
            </a:pPr>
            <a:r>
              <a:rPr sz="1050" spc="150" dirty="0">
                <a:latin typeface="Arial"/>
                <a:cs typeface="Arial"/>
              </a:rPr>
              <a:t>'bbox':</a:t>
            </a:r>
            <a:r>
              <a:rPr sz="1050" spc="280" dirty="0">
                <a:latin typeface="Arial"/>
                <a:cs typeface="Arial"/>
              </a:rPr>
              <a:t> </a:t>
            </a:r>
            <a:r>
              <a:rPr sz="1050" spc="45" dirty="0">
                <a:latin typeface="Arial"/>
                <a:cs typeface="Arial"/>
              </a:rPr>
              <a:t>[-74.06667766061771,</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277995" cy="9091295"/>
          </a:xfrm>
          <a:prstGeom prst="rect">
            <a:avLst/>
          </a:prstGeom>
        </p:spPr>
        <p:txBody>
          <a:bodyPr vert="horz" wrap="square" lIns="0" tIns="12700" rIns="0" bIns="0" rtlCol="0">
            <a:spAutoFit/>
          </a:bodyPr>
          <a:lstStyle/>
          <a:p>
            <a:pPr marL="85725">
              <a:lnSpc>
                <a:spcPct val="100000"/>
              </a:lnSpc>
              <a:spcBef>
                <a:spcPts val="100"/>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60" dirty="0">
                <a:latin typeface="Arial"/>
                <a:cs typeface="Arial"/>
              </a:rPr>
              <a:t>'Civic </a:t>
            </a:r>
            <a:r>
              <a:rPr sz="1050" spc="120" dirty="0">
                <a:latin typeface="Arial"/>
                <a:cs typeface="Arial"/>
              </a:rPr>
              <a:t>Center',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204" dirty="0">
                <a:latin typeface="Arial"/>
                <a:cs typeface="Arial"/>
              </a:rPr>
              <a:t>'Civic',  </a:t>
            </a:r>
            <a:r>
              <a:rPr sz="1050" spc="140" dirty="0">
                <a:latin typeface="Arial"/>
                <a:cs typeface="Arial"/>
              </a:rPr>
              <a:t>'annoline2': </a:t>
            </a:r>
            <a:r>
              <a:rPr sz="1050" spc="150" dirty="0">
                <a:latin typeface="Arial"/>
                <a:cs typeface="Arial"/>
              </a:rPr>
              <a:t>'Center',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[-74.00541529873355,</a:t>
            </a:r>
            <a:endParaRPr sz="1050">
              <a:latin typeface="Arial"/>
              <a:cs typeface="Arial"/>
            </a:endParaRPr>
          </a:p>
          <a:p>
            <a:pPr marL="232410">
              <a:lnSpc>
                <a:spcPct val="100000"/>
              </a:lnSpc>
              <a:spcBef>
                <a:spcPts val="15"/>
              </a:spcBef>
            </a:pPr>
            <a:r>
              <a:rPr sz="1050" spc="25" dirty="0">
                <a:latin typeface="Arial"/>
                <a:cs typeface="Arial"/>
              </a:rPr>
              <a:t>40.71522892046282,</a:t>
            </a:r>
            <a:endParaRPr sz="1050">
              <a:latin typeface="Arial"/>
              <a:cs typeface="Arial"/>
            </a:endParaRPr>
          </a:p>
          <a:p>
            <a:pPr marL="232410">
              <a:lnSpc>
                <a:spcPct val="100000"/>
              </a:lnSpc>
              <a:spcBef>
                <a:spcPts val="15"/>
              </a:spcBef>
            </a:pPr>
            <a:r>
              <a:rPr sz="1050" spc="35" dirty="0">
                <a:latin typeface="Arial"/>
                <a:cs typeface="Arial"/>
              </a:rPr>
              <a:t>-74.00541529873355,</a:t>
            </a:r>
            <a:endParaRPr sz="1050">
              <a:latin typeface="Arial"/>
              <a:cs typeface="Arial"/>
            </a:endParaRPr>
          </a:p>
          <a:p>
            <a:pPr marL="232410">
              <a:lnSpc>
                <a:spcPct val="100000"/>
              </a:lnSpc>
              <a:spcBef>
                <a:spcPts val="15"/>
              </a:spcBef>
            </a:pPr>
            <a:r>
              <a:rPr sz="1050" spc="55" dirty="0">
                <a:latin typeface="Arial"/>
                <a:cs typeface="Arial"/>
              </a:rPr>
              <a:t>40.71522892046282]}},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[-73.98871313285247,</a:t>
            </a:r>
            <a:r>
              <a:rPr sz="1050" spc="90" dirty="0">
                <a:latin typeface="Arial"/>
                <a:cs typeface="Arial"/>
              </a:rPr>
              <a:t> </a:t>
            </a:r>
            <a:r>
              <a:rPr sz="1050" spc="50" dirty="0">
                <a:latin typeface="Arial"/>
                <a:cs typeface="Arial"/>
              </a:rPr>
              <a:t>40.7485096643122]},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'Midtown </a:t>
            </a:r>
            <a:r>
              <a:rPr sz="1050" spc="114" dirty="0">
                <a:latin typeface="Arial"/>
                <a:cs typeface="Arial"/>
              </a:rPr>
              <a:t>South',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a:t>
            </a:r>
            <a:r>
              <a:rPr sz="1050" spc="114" dirty="0">
                <a:latin typeface="Arial"/>
                <a:cs typeface="Arial"/>
              </a:rPr>
              <a:t>'Midtown',  </a:t>
            </a:r>
            <a:r>
              <a:rPr sz="1050" spc="140" dirty="0">
                <a:latin typeface="Arial"/>
                <a:cs typeface="Arial"/>
              </a:rPr>
              <a:t>'annoline2':</a:t>
            </a:r>
            <a:r>
              <a:rPr sz="1050" spc="254" dirty="0">
                <a:latin typeface="Arial"/>
                <a:cs typeface="Arial"/>
              </a:rPr>
              <a:t> </a:t>
            </a:r>
            <a:r>
              <a:rPr sz="1050" spc="145" dirty="0">
                <a:latin typeface="Arial"/>
                <a:cs typeface="Arial"/>
              </a:rPr>
              <a:t>'South',</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[-73.98871313285247,</a:t>
            </a:r>
            <a:endParaRPr sz="1050">
              <a:latin typeface="Arial"/>
              <a:cs typeface="Arial"/>
            </a:endParaRPr>
          </a:p>
          <a:p>
            <a:pPr marL="232410">
              <a:lnSpc>
                <a:spcPct val="100000"/>
              </a:lnSpc>
              <a:spcBef>
                <a:spcPts val="15"/>
              </a:spcBef>
            </a:pPr>
            <a:r>
              <a:rPr sz="1050" spc="25" dirty="0">
                <a:latin typeface="Arial"/>
                <a:cs typeface="Arial"/>
              </a:rPr>
              <a:t>40.7485096643122,</a:t>
            </a:r>
            <a:endParaRPr sz="1050">
              <a:latin typeface="Arial"/>
              <a:cs typeface="Arial"/>
            </a:endParaRPr>
          </a:p>
          <a:p>
            <a:pPr marL="232410">
              <a:lnSpc>
                <a:spcPct val="100000"/>
              </a:lnSpc>
              <a:spcBef>
                <a:spcPts val="15"/>
              </a:spcBef>
            </a:pPr>
            <a:r>
              <a:rPr sz="1050" spc="35" dirty="0">
                <a:latin typeface="Arial"/>
                <a:cs typeface="Arial"/>
              </a:rPr>
              <a:t>-73.98871313285247,</a:t>
            </a:r>
            <a:endParaRPr sz="1050">
              <a:latin typeface="Arial"/>
              <a:cs typeface="Arial"/>
            </a:endParaRPr>
          </a:p>
          <a:p>
            <a:pPr marL="232410">
              <a:lnSpc>
                <a:spcPct val="100000"/>
              </a:lnSpc>
              <a:spcBef>
                <a:spcPts val="15"/>
              </a:spcBef>
            </a:pPr>
            <a:r>
              <a:rPr sz="1050" spc="60" dirty="0">
                <a:latin typeface="Arial"/>
                <a:cs typeface="Arial"/>
              </a:rPr>
              <a:t>40.7485096643122]}},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[-74.1340572986257,</a:t>
            </a:r>
            <a:r>
              <a:rPr sz="1050" spc="85" dirty="0">
                <a:latin typeface="Arial"/>
                <a:cs typeface="Arial"/>
              </a:rPr>
              <a:t> </a:t>
            </a:r>
            <a:r>
              <a:rPr sz="1050" spc="45" dirty="0">
                <a:latin typeface="Arial"/>
                <a:cs typeface="Arial"/>
              </a:rPr>
              <a:t>40.56960594275505]},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25" dirty="0">
                <a:latin typeface="Arial"/>
                <a:cs typeface="Arial"/>
              </a:rPr>
              <a:t>'Richmond </a:t>
            </a:r>
            <a:r>
              <a:rPr sz="1050" spc="65" dirty="0">
                <a:latin typeface="Arial"/>
                <a:cs typeface="Arial"/>
              </a:rPr>
              <a:t>Town',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80" dirty="0">
                <a:latin typeface="Arial"/>
                <a:cs typeface="Arial"/>
              </a:rPr>
              <a:t>'Richmond',  </a:t>
            </a:r>
            <a:r>
              <a:rPr sz="1050" spc="140" dirty="0">
                <a:latin typeface="Arial"/>
                <a:cs typeface="Arial"/>
              </a:rPr>
              <a:t>'annoline2':</a:t>
            </a:r>
            <a:r>
              <a:rPr sz="1050" spc="260" dirty="0">
                <a:latin typeface="Arial"/>
                <a:cs typeface="Arial"/>
              </a:rPr>
              <a:t> </a:t>
            </a:r>
            <a:r>
              <a:rPr sz="1050" spc="110" dirty="0">
                <a:latin typeface="Arial"/>
                <a:cs typeface="Arial"/>
              </a:rPr>
              <a:t>'Town',</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35" dirty="0">
                <a:latin typeface="Arial"/>
                <a:cs typeface="Arial"/>
              </a:rPr>
              <a:t> </a:t>
            </a:r>
            <a:r>
              <a:rPr sz="1050" spc="50" dirty="0">
                <a:latin typeface="Arial"/>
                <a:cs typeface="Arial"/>
              </a:rPr>
              <a:t>[-74.1340572986257,</a:t>
            </a:r>
            <a:endParaRPr sz="1050">
              <a:latin typeface="Arial"/>
              <a:cs typeface="Arial"/>
            </a:endParaRPr>
          </a:p>
          <a:p>
            <a:pPr marL="232410">
              <a:lnSpc>
                <a:spcPct val="100000"/>
              </a:lnSpc>
              <a:spcBef>
                <a:spcPts val="10"/>
              </a:spcBef>
            </a:pPr>
            <a:r>
              <a:rPr sz="1050" spc="25" dirty="0">
                <a:latin typeface="Arial"/>
                <a:cs typeface="Arial"/>
              </a:rPr>
              <a:t>40.56960594275505,</a:t>
            </a:r>
            <a:endParaRPr sz="1050">
              <a:latin typeface="Arial"/>
              <a:cs typeface="Arial"/>
            </a:endParaRPr>
          </a:p>
          <a:p>
            <a:pPr marL="232410">
              <a:lnSpc>
                <a:spcPct val="100000"/>
              </a:lnSpc>
              <a:spcBef>
                <a:spcPts val="15"/>
              </a:spcBef>
            </a:pPr>
            <a:r>
              <a:rPr sz="1050" spc="35" dirty="0">
                <a:latin typeface="Arial"/>
                <a:cs typeface="Arial"/>
              </a:rPr>
              <a:t>-74.1340572986257,</a:t>
            </a:r>
            <a:endParaRPr sz="1050">
              <a:latin typeface="Arial"/>
              <a:cs typeface="Arial"/>
            </a:endParaRPr>
          </a:p>
          <a:p>
            <a:pPr marL="232410">
              <a:lnSpc>
                <a:spcPct val="100000"/>
              </a:lnSpc>
              <a:spcBef>
                <a:spcPts val="15"/>
              </a:spcBef>
            </a:pPr>
            <a:r>
              <a:rPr sz="1050" spc="55" dirty="0">
                <a:latin typeface="Arial"/>
                <a:cs typeface="Arial"/>
              </a:rPr>
              <a:t>40.56960594275505]}},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[-74.06667766061771,</a:t>
            </a:r>
            <a:r>
              <a:rPr sz="1050" spc="40" dirty="0">
                <a:latin typeface="Arial"/>
                <a:cs typeface="Arial"/>
              </a:rPr>
              <a:t> </a:t>
            </a:r>
            <a:r>
              <a:rPr sz="1050" spc="45" dirty="0">
                <a:latin typeface="Arial"/>
                <a:cs typeface="Arial"/>
              </a:rPr>
              <a:t>40.60971934079284]},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75" dirty="0">
                <a:latin typeface="Arial"/>
                <a:cs typeface="Arial"/>
              </a:rPr>
              <a:t>'Shore </a:t>
            </a:r>
            <a:r>
              <a:rPr sz="1050" spc="120" dirty="0">
                <a:latin typeface="Arial"/>
                <a:cs typeface="Arial"/>
              </a:rPr>
              <a:t>Acres',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gn="just">
              <a:lnSpc>
                <a:spcPct val="101200"/>
              </a:lnSpc>
            </a:pPr>
            <a:r>
              <a:rPr sz="1050" spc="140" dirty="0">
                <a:latin typeface="Arial"/>
                <a:cs typeface="Arial"/>
              </a:rPr>
              <a:t>'annoline1': 'Shore',  'annoline2': </a:t>
            </a:r>
            <a:r>
              <a:rPr sz="1050" spc="155" dirty="0">
                <a:latin typeface="Arial"/>
                <a:cs typeface="Arial"/>
              </a:rPr>
              <a:t>'Acres',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gn="just">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gn="just">
              <a:lnSpc>
                <a:spcPct val="100000"/>
              </a:lnSpc>
              <a:spcBef>
                <a:spcPts val="15"/>
              </a:spcBef>
            </a:pPr>
            <a:r>
              <a:rPr sz="1050" spc="120" dirty="0">
                <a:latin typeface="Arial"/>
                <a:cs typeface="Arial"/>
              </a:rPr>
              <a:t>'borough': </a:t>
            </a:r>
            <a:r>
              <a:rPr sz="1050" spc="114" dirty="0">
                <a:latin typeface="Arial"/>
                <a:cs typeface="Arial"/>
              </a:rPr>
              <a:t>'Staten</a:t>
            </a:r>
            <a:r>
              <a:rPr sz="1050" spc="25" dirty="0">
                <a:latin typeface="Arial"/>
                <a:cs typeface="Arial"/>
              </a:rPr>
              <a:t> </a:t>
            </a:r>
            <a:r>
              <a:rPr sz="1050" spc="165" dirty="0">
                <a:latin typeface="Arial"/>
                <a:cs typeface="Arial"/>
              </a:rPr>
              <a:t>Island',</a:t>
            </a:r>
            <a:endParaRPr sz="1050">
              <a:latin typeface="Arial"/>
              <a:cs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696"/>
            <a:ext cx="2884805" cy="158750"/>
          </a:xfrm>
          <a:prstGeom prst="rect">
            <a:avLst/>
          </a:prstGeom>
        </p:spPr>
        <p:txBody>
          <a:bodyPr vert="horz" wrap="square" lIns="0" tIns="0" rIns="0" bIns="0" rtlCol="0">
            <a:spAutoFit/>
          </a:bodyPr>
          <a:lstStyle/>
          <a:p>
            <a:pPr marL="12700">
              <a:lnSpc>
                <a:spcPts val="1090"/>
              </a:lnSpc>
            </a:pPr>
            <a:r>
              <a:rPr sz="1050" spc="160" dirty="0">
                <a:latin typeface="Arial"/>
                <a:cs typeface="Arial"/>
              </a:rPr>
              <a:t>'properties': </a:t>
            </a:r>
            <a:r>
              <a:rPr sz="1050" spc="114" dirty="0">
                <a:latin typeface="Arial"/>
                <a:cs typeface="Arial"/>
              </a:rPr>
              <a:t>{'name': </a:t>
            </a:r>
            <a:r>
              <a:rPr sz="1050" spc="105" dirty="0">
                <a:latin typeface="Arial"/>
                <a:cs typeface="Arial"/>
              </a:rPr>
              <a:t>'Randall</a:t>
            </a:r>
            <a:r>
              <a:rPr sz="1050" spc="180" dirty="0">
                <a:latin typeface="Arial"/>
                <a:cs typeface="Arial"/>
              </a:rPr>
              <a:t> </a:t>
            </a:r>
            <a:r>
              <a:rPr sz="1050" spc="80" dirty="0">
                <a:latin typeface="Arial"/>
                <a:cs typeface="Arial"/>
              </a:rPr>
              <a:t>Manor',</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79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277995" cy="9091295"/>
          </a:xfrm>
          <a:prstGeom prst="rect">
            <a:avLst/>
          </a:prstGeom>
        </p:spPr>
        <p:txBody>
          <a:bodyPr vert="horz" wrap="square" lIns="0" tIns="12700" rIns="0" bIns="0" rtlCol="0">
            <a:spAutoFit/>
          </a:bodyPr>
          <a:lstStyle/>
          <a:p>
            <a:pPr marL="232410">
              <a:lnSpc>
                <a:spcPct val="100000"/>
              </a:lnSpc>
              <a:spcBef>
                <a:spcPts val="100"/>
              </a:spcBef>
            </a:pPr>
            <a:r>
              <a:rPr sz="1050" spc="25" dirty="0">
                <a:latin typeface="Arial"/>
                <a:cs typeface="Arial"/>
              </a:rPr>
              <a:t>40.60971934079284,</a:t>
            </a:r>
            <a:endParaRPr sz="1050">
              <a:latin typeface="Arial"/>
              <a:cs typeface="Arial"/>
            </a:endParaRPr>
          </a:p>
          <a:p>
            <a:pPr marL="232410">
              <a:lnSpc>
                <a:spcPct val="100000"/>
              </a:lnSpc>
              <a:spcBef>
                <a:spcPts val="15"/>
              </a:spcBef>
            </a:pPr>
            <a:r>
              <a:rPr sz="1050" spc="35" dirty="0">
                <a:latin typeface="Arial"/>
                <a:cs typeface="Arial"/>
              </a:rPr>
              <a:t>-74.06667766061771,</a:t>
            </a:r>
            <a:endParaRPr sz="1050">
              <a:latin typeface="Arial"/>
              <a:cs typeface="Arial"/>
            </a:endParaRPr>
          </a:p>
          <a:p>
            <a:pPr marL="232410">
              <a:lnSpc>
                <a:spcPct val="100000"/>
              </a:lnSpc>
              <a:spcBef>
                <a:spcPts val="15"/>
              </a:spcBef>
            </a:pPr>
            <a:r>
              <a:rPr sz="1050" spc="55" dirty="0">
                <a:latin typeface="Arial"/>
                <a:cs typeface="Arial"/>
              </a:rPr>
              <a:t>40.60971934079284]}},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5" dirty="0">
                <a:latin typeface="Arial"/>
                <a:cs typeface="Arial"/>
              </a:rPr>
              <a:t>[-74.072642445484,</a:t>
            </a:r>
            <a:r>
              <a:rPr sz="1050" spc="65" dirty="0">
                <a:latin typeface="Arial"/>
                <a:cs typeface="Arial"/>
              </a:rPr>
              <a:t> </a:t>
            </a:r>
            <a:r>
              <a:rPr sz="1050" spc="45" dirty="0">
                <a:latin typeface="Arial"/>
                <a:cs typeface="Arial"/>
              </a:rPr>
              <a:t>40.61917845202843]},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210" dirty="0">
                <a:latin typeface="Arial"/>
                <a:cs typeface="Arial"/>
              </a:rPr>
              <a:t>'Clifton',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210" dirty="0">
                <a:latin typeface="Arial"/>
                <a:cs typeface="Arial"/>
              </a:rPr>
              <a:t>'Clifton',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40" dirty="0">
                <a:latin typeface="Arial"/>
                <a:cs typeface="Arial"/>
              </a:rPr>
              <a:t> </a:t>
            </a:r>
            <a:r>
              <a:rPr sz="1050" spc="55" dirty="0">
                <a:latin typeface="Arial"/>
                <a:cs typeface="Arial"/>
              </a:rPr>
              <a:t>[-74.072642445484,</a:t>
            </a:r>
            <a:endParaRPr sz="1050">
              <a:latin typeface="Arial"/>
              <a:cs typeface="Arial"/>
            </a:endParaRPr>
          </a:p>
          <a:p>
            <a:pPr marL="232410">
              <a:lnSpc>
                <a:spcPct val="100000"/>
              </a:lnSpc>
              <a:spcBef>
                <a:spcPts val="15"/>
              </a:spcBef>
            </a:pPr>
            <a:r>
              <a:rPr sz="1050" spc="25" dirty="0">
                <a:latin typeface="Arial"/>
                <a:cs typeface="Arial"/>
              </a:rPr>
              <a:t>40.61917845202843,</a:t>
            </a:r>
            <a:endParaRPr sz="1050">
              <a:latin typeface="Arial"/>
              <a:cs typeface="Arial"/>
            </a:endParaRPr>
          </a:p>
          <a:p>
            <a:pPr marL="232410">
              <a:lnSpc>
                <a:spcPct val="100000"/>
              </a:lnSpc>
              <a:spcBef>
                <a:spcPts val="15"/>
              </a:spcBef>
            </a:pPr>
            <a:r>
              <a:rPr sz="1050" spc="40" dirty="0">
                <a:latin typeface="Arial"/>
                <a:cs typeface="Arial"/>
              </a:rPr>
              <a:t>-74.072642445484,</a:t>
            </a:r>
            <a:endParaRPr sz="1050">
              <a:latin typeface="Arial"/>
              <a:cs typeface="Arial"/>
            </a:endParaRPr>
          </a:p>
          <a:p>
            <a:pPr marL="232410">
              <a:lnSpc>
                <a:spcPct val="100000"/>
              </a:lnSpc>
              <a:spcBef>
                <a:spcPts val="15"/>
              </a:spcBef>
            </a:pPr>
            <a:r>
              <a:rPr sz="1050" spc="55" dirty="0">
                <a:latin typeface="Arial"/>
                <a:cs typeface="Arial"/>
              </a:rPr>
              <a:t>40.61917845202843]}},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[-74.08402364740358,</a:t>
            </a:r>
            <a:r>
              <a:rPr sz="1050" spc="90" dirty="0">
                <a:latin typeface="Arial"/>
                <a:cs typeface="Arial"/>
              </a:rPr>
              <a:t> </a:t>
            </a:r>
            <a:r>
              <a:rPr sz="1050" spc="50" dirty="0">
                <a:latin typeface="Arial"/>
                <a:cs typeface="Arial"/>
              </a:rPr>
              <a:t>40.6044731896879]},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'Concord',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10" dirty="0">
                <a:latin typeface="Arial"/>
                <a:cs typeface="Arial"/>
              </a:rPr>
              <a:t>'Concord',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[-74.08402364740358,</a:t>
            </a:r>
            <a:endParaRPr sz="1050">
              <a:latin typeface="Arial"/>
              <a:cs typeface="Arial"/>
            </a:endParaRPr>
          </a:p>
          <a:p>
            <a:pPr marL="232410">
              <a:lnSpc>
                <a:spcPct val="100000"/>
              </a:lnSpc>
              <a:spcBef>
                <a:spcPts val="15"/>
              </a:spcBef>
            </a:pPr>
            <a:r>
              <a:rPr sz="1050" spc="25" dirty="0">
                <a:latin typeface="Arial"/>
                <a:cs typeface="Arial"/>
              </a:rPr>
              <a:t>40.6044731896879,</a:t>
            </a:r>
            <a:endParaRPr sz="1050">
              <a:latin typeface="Arial"/>
              <a:cs typeface="Arial"/>
            </a:endParaRPr>
          </a:p>
          <a:p>
            <a:pPr marL="232410">
              <a:lnSpc>
                <a:spcPct val="100000"/>
              </a:lnSpc>
              <a:spcBef>
                <a:spcPts val="15"/>
              </a:spcBef>
            </a:pPr>
            <a:r>
              <a:rPr sz="1050" spc="35" dirty="0">
                <a:latin typeface="Arial"/>
                <a:cs typeface="Arial"/>
              </a:rPr>
              <a:t>-74.08402364740358,</a:t>
            </a:r>
            <a:endParaRPr sz="1050">
              <a:latin typeface="Arial"/>
              <a:cs typeface="Arial"/>
            </a:endParaRPr>
          </a:p>
          <a:p>
            <a:pPr marL="232410">
              <a:lnSpc>
                <a:spcPct val="100000"/>
              </a:lnSpc>
              <a:spcBef>
                <a:spcPts val="15"/>
              </a:spcBef>
            </a:pPr>
            <a:r>
              <a:rPr sz="1050" spc="60" dirty="0">
                <a:latin typeface="Arial"/>
                <a:cs typeface="Arial"/>
              </a:rPr>
              <a:t>40.6044731896879]}},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[-74.09776206972522,</a:t>
            </a:r>
            <a:r>
              <a:rPr sz="1050" spc="75" dirty="0">
                <a:latin typeface="Arial"/>
                <a:cs typeface="Arial"/>
              </a:rPr>
              <a:t> </a:t>
            </a:r>
            <a:r>
              <a:rPr sz="1050" spc="55" dirty="0">
                <a:latin typeface="Arial"/>
                <a:cs typeface="Arial"/>
              </a:rPr>
              <a:t>40.606794394801]},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25" dirty="0">
                <a:latin typeface="Arial"/>
                <a:cs typeface="Arial"/>
              </a:rPr>
              <a:t>'Emerson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a:t>
            </a:r>
            <a:r>
              <a:rPr sz="1050" spc="85" dirty="0">
                <a:latin typeface="Arial"/>
                <a:cs typeface="Arial"/>
              </a:rPr>
              <a:t>'Emerson',  </a:t>
            </a:r>
            <a:r>
              <a:rPr sz="1050" spc="140" dirty="0">
                <a:latin typeface="Arial"/>
                <a:cs typeface="Arial"/>
              </a:rPr>
              <a:t>'annoline2':</a:t>
            </a:r>
            <a:r>
              <a:rPr sz="1050" spc="254" dirty="0">
                <a:latin typeface="Arial"/>
                <a:cs typeface="Arial"/>
              </a:rPr>
              <a:t> </a:t>
            </a:r>
            <a:r>
              <a:rPr sz="1050" spc="270" dirty="0">
                <a:latin typeface="Arial"/>
                <a:cs typeface="Arial"/>
              </a:rPr>
              <a:t>'Hill',</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[-74.09776206972522,</a:t>
            </a:r>
            <a:endParaRPr sz="1050">
              <a:latin typeface="Arial"/>
              <a:cs typeface="Arial"/>
            </a:endParaRPr>
          </a:p>
          <a:p>
            <a:pPr marL="232410">
              <a:lnSpc>
                <a:spcPct val="100000"/>
              </a:lnSpc>
              <a:spcBef>
                <a:spcPts val="10"/>
              </a:spcBef>
            </a:pPr>
            <a:r>
              <a:rPr sz="1050" spc="25" dirty="0">
                <a:latin typeface="Arial"/>
                <a:cs typeface="Arial"/>
              </a:rPr>
              <a:t>40.606794394801,</a:t>
            </a:r>
            <a:endParaRPr sz="1050">
              <a:latin typeface="Arial"/>
              <a:cs typeface="Arial"/>
            </a:endParaRPr>
          </a:p>
          <a:p>
            <a:pPr marL="232410">
              <a:lnSpc>
                <a:spcPct val="100000"/>
              </a:lnSpc>
              <a:spcBef>
                <a:spcPts val="15"/>
              </a:spcBef>
            </a:pPr>
            <a:r>
              <a:rPr sz="1050" spc="35" dirty="0">
                <a:latin typeface="Arial"/>
                <a:cs typeface="Arial"/>
              </a:rPr>
              <a:t>-74.09776206972522,</a:t>
            </a:r>
            <a:endParaRPr sz="1050">
              <a:latin typeface="Arial"/>
              <a:cs typeface="Arial"/>
            </a:endParaRPr>
          </a:p>
          <a:p>
            <a:pPr marL="232410">
              <a:lnSpc>
                <a:spcPct val="100000"/>
              </a:lnSpc>
              <a:spcBef>
                <a:spcPts val="15"/>
              </a:spcBef>
            </a:pPr>
            <a:r>
              <a:rPr sz="1050" spc="60" dirty="0">
                <a:latin typeface="Arial"/>
                <a:cs typeface="Arial"/>
              </a:rPr>
              <a:t>40.606794394801]}},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[-74.09805062373887,</a:t>
            </a:r>
            <a:r>
              <a:rPr sz="1050" spc="40" dirty="0">
                <a:latin typeface="Arial"/>
                <a:cs typeface="Arial"/>
              </a:rPr>
              <a:t> </a:t>
            </a:r>
            <a:r>
              <a:rPr sz="1050" spc="45" dirty="0">
                <a:latin typeface="Arial"/>
                <a:cs typeface="Arial"/>
              </a:rPr>
              <a:t>40.63563000681151]},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10" dirty="0"/>
              <a:t> </a:t>
            </a:r>
            <a:fld id="{81D60167-4931-47E6-BA6A-407CBD079E47}" type="slidenum">
              <a:rPr spc="-5" dirty="0"/>
              <a:t>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03123"/>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Out[12]:</a:t>
            </a:r>
            <a:endParaRPr sz="1050">
              <a:latin typeface="Arial"/>
              <a:cs typeface="Arial"/>
            </a:endParaRPr>
          </a:p>
        </p:txBody>
      </p:sp>
      <p:sp>
        <p:nvSpPr>
          <p:cNvPr id="5" name="object 5"/>
          <p:cNvSpPr txBox="1"/>
          <p:nvPr/>
        </p:nvSpPr>
        <p:spPr>
          <a:xfrm>
            <a:off x="1457374" y="412648"/>
            <a:ext cx="4497705" cy="9253220"/>
          </a:xfrm>
          <a:prstGeom prst="rect">
            <a:avLst/>
          </a:prstGeom>
        </p:spPr>
        <p:txBody>
          <a:bodyPr vert="horz" wrap="square" lIns="0" tIns="10795" rIns="0" bIns="0" rtlCol="0">
            <a:spAutoFit/>
          </a:bodyPr>
          <a:lstStyle/>
          <a:p>
            <a:pPr marL="85725" marR="2350770" indent="-73660">
              <a:lnSpc>
                <a:spcPct val="101200"/>
              </a:lnSpc>
              <a:spcBef>
                <a:spcPts val="85"/>
              </a:spcBef>
            </a:pPr>
            <a:r>
              <a:rPr sz="1050" spc="195" dirty="0">
                <a:latin typeface="Arial"/>
                <a:cs typeface="Arial"/>
              </a:rPr>
              <a:t>{'type': </a:t>
            </a:r>
            <a:r>
              <a:rPr sz="1050" spc="130" dirty="0">
                <a:latin typeface="Arial"/>
                <a:cs typeface="Arial"/>
              </a:rPr>
              <a:t>'FeatureCollection',  </a:t>
            </a:r>
            <a:r>
              <a:rPr sz="1050" spc="150" dirty="0">
                <a:latin typeface="Arial"/>
                <a:cs typeface="Arial"/>
              </a:rPr>
              <a:t>'totalFeatures':</a:t>
            </a:r>
            <a:r>
              <a:rPr sz="1050" spc="270" dirty="0">
                <a:latin typeface="Arial"/>
                <a:cs typeface="Arial"/>
              </a:rPr>
              <a:t> </a:t>
            </a:r>
            <a:r>
              <a:rPr sz="1050" spc="65" dirty="0">
                <a:latin typeface="Arial"/>
                <a:cs typeface="Arial"/>
              </a:rPr>
              <a:t>306,</a:t>
            </a:r>
            <a:endParaRPr sz="1050">
              <a:latin typeface="Arial"/>
              <a:cs typeface="Arial"/>
            </a:endParaRPr>
          </a:p>
          <a:p>
            <a:pPr marL="232410" marR="2057400" indent="-146685">
              <a:lnSpc>
                <a:spcPct val="101200"/>
              </a:lnSpc>
            </a:pPr>
            <a:r>
              <a:rPr sz="1050" spc="165" dirty="0">
                <a:latin typeface="Arial"/>
                <a:cs typeface="Arial"/>
              </a:rPr>
              <a:t>'features': </a:t>
            </a:r>
            <a:r>
              <a:rPr sz="1050" spc="204" dirty="0">
                <a:latin typeface="Arial"/>
                <a:cs typeface="Arial"/>
              </a:rPr>
              <a:t>[{'type': </a:t>
            </a:r>
            <a:r>
              <a:rPr sz="1050" spc="145" dirty="0">
                <a:latin typeface="Arial"/>
                <a:cs typeface="Arial"/>
              </a:rPr>
              <a:t>'Feature',  </a:t>
            </a:r>
            <a:r>
              <a:rPr sz="1050" spc="275" dirty="0">
                <a:latin typeface="Arial"/>
                <a:cs typeface="Arial"/>
              </a:rPr>
              <a:t>'id':</a:t>
            </a:r>
            <a:r>
              <a:rPr sz="1050" spc="270" dirty="0">
                <a:latin typeface="Arial"/>
                <a:cs typeface="Arial"/>
              </a:rPr>
              <a:t> </a:t>
            </a:r>
            <a:r>
              <a:rPr sz="1050" spc="65" dirty="0">
                <a:latin typeface="Arial"/>
                <a:cs typeface="Arial"/>
              </a:rPr>
              <a:t>'nyu_2451_34572.1',</a:t>
            </a:r>
            <a:endParaRPr sz="1050">
              <a:latin typeface="Arial"/>
              <a:cs typeface="Arial"/>
            </a:endParaRPr>
          </a:p>
          <a:p>
            <a:pPr marL="232410">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305435">
              <a:lnSpc>
                <a:spcPct val="100000"/>
              </a:lnSpc>
              <a:spcBef>
                <a:spcPts val="15"/>
              </a:spcBef>
            </a:pPr>
            <a:r>
              <a:rPr sz="1050" spc="140" dirty="0">
                <a:latin typeface="Arial"/>
                <a:cs typeface="Arial"/>
              </a:rPr>
              <a:t>'coordinates': </a:t>
            </a:r>
            <a:r>
              <a:rPr sz="1050" spc="45" dirty="0">
                <a:latin typeface="Arial"/>
                <a:cs typeface="Arial"/>
              </a:rPr>
              <a:t>[-73.84720052054902,</a:t>
            </a:r>
            <a:r>
              <a:rPr sz="1050" spc="95" dirty="0">
                <a:latin typeface="Arial"/>
                <a:cs typeface="Arial"/>
              </a:rPr>
              <a:t> </a:t>
            </a:r>
            <a:r>
              <a:rPr sz="1050" spc="55" dirty="0">
                <a:latin typeface="Arial"/>
                <a:cs typeface="Arial"/>
              </a:rPr>
              <a:t>40.89470517661]},</a:t>
            </a:r>
            <a:endParaRPr sz="1050">
              <a:latin typeface="Arial"/>
              <a:cs typeface="Arial"/>
            </a:endParaRPr>
          </a:p>
          <a:p>
            <a:pPr marL="232410">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305435" marR="1691005"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'Wakefield',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305435" marR="2350770">
              <a:lnSpc>
                <a:spcPct val="101200"/>
              </a:lnSpc>
            </a:pPr>
            <a:r>
              <a:rPr sz="1050" spc="140" dirty="0">
                <a:latin typeface="Arial"/>
                <a:cs typeface="Arial"/>
              </a:rPr>
              <a:t>'annoline1': </a:t>
            </a:r>
            <a:r>
              <a:rPr sz="1050" spc="135" dirty="0">
                <a:latin typeface="Arial"/>
                <a:cs typeface="Arial"/>
              </a:rPr>
              <a:t>'Wakefield',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305435"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305435">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305435">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[-73.84720052054902,</a:t>
            </a:r>
            <a:endParaRPr sz="1050">
              <a:latin typeface="Arial"/>
              <a:cs typeface="Arial"/>
            </a:endParaRPr>
          </a:p>
          <a:p>
            <a:pPr marL="379095">
              <a:lnSpc>
                <a:spcPct val="100000"/>
              </a:lnSpc>
              <a:spcBef>
                <a:spcPts val="15"/>
              </a:spcBef>
            </a:pPr>
            <a:r>
              <a:rPr sz="1050" spc="30" dirty="0">
                <a:latin typeface="Arial"/>
                <a:cs typeface="Arial"/>
              </a:rPr>
              <a:t>40.89470517661,</a:t>
            </a:r>
            <a:endParaRPr sz="1050">
              <a:latin typeface="Arial"/>
              <a:cs typeface="Arial"/>
            </a:endParaRPr>
          </a:p>
          <a:p>
            <a:pPr marL="379095">
              <a:lnSpc>
                <a:spcPct val="100000"/>
              </a:lnSpc>
              <a:spcBef>
                <a:spcPts val="15"/>
              </a:spcBef>
            </a:pPr>
            <a:r>
              <a:rPr sz="1050" spc="35" dirty="0">
                <a:latin typeface="Arial"/>
                <a:cs typeface="Arial"/>
              </a:rPr>
              <a:t>-73.84720052054902,</a:t>
            </a:r>
            <a:endParaRPr sz="1050">
              <a:latin typeface="Arial"/>
              <a:cs typeface="Arial"/>
            </a:endParaRPr>
          </a:p>
          <a:p>
            <a:pPr marL="379095">
              <a:lnSpc>
                <a:spcPct val="100000"/>
              </a:lnSpc>
              <a:spcBef>
                <a:spcPts val="15"/>
              </a:spcBef>
            </a:pPr>
            <a:r>
              <a:rPr sz="1050" spc="65" dirty="0">
                <a:latin typeface="Arial"/>
                <a:cs typeface="Arial"/>
              </a:rPr>
              <a:t>40.89470517661]}},</a:t>
            </a:r>
            <a:endParaRPr sz="1050">
              <a:latin typeface="Arial"/>
              <a:cs typeface="Arial"/>
            </a:endParaRPr>
          </a:p>
          <a:p>
            <a:pPr marL="15875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232410">
              <a:lnSpc>
                <a:spcPct val="100000"/>
              </a:lnSpc>
              <a:spcBef>
                <a:spcPts val="15"/>
              </a:spcBef>
            </a:pPr>
            <a:r>
              <a:rPr sz="1050" spc="275" dirty="0">
                <a:latin typeface="Arial"/>
                <a:cs typeface="Arial"/>
              </a:rPr>
              <a:t>'id':</a:t>
            </a:r>
            <a:r>
              <a:rPr sz="1050" spc="280" dirty="0">
                <a:latin typeface="Arial"/>
                <a:cs typeface="Arial"/>
              </a:rPr>
              <a:t> </a:t>
            </a:r>
            <a:r>
              <a:rPr sz="1050" spc="65" dirty="0">
                <a:latin typeface="Arial"/>
                <a:cs typeface="Arial"/>
              </a:rPr>
              <a:t>'nyu_2451_34572.2',</a:t>
            </a:r>
            <a:endParaRPr sz="1050">
              <a:latin typeface="Arial"/>
              <a:cs typeface="Arial"/>
            </a:endParaRPr>
          </a:p>
          <a:p>
            <a:pPr marL="232410">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305435">
              <a:lnSpc>
                <a:spcPct val="100000"/>
              </a:lnSpc>
              <a:spcBef>
                <a:spcPts val="15"/>
              </a:spcBef>
            </a:pPr>
            <a:r>
              <a:rPr sz="1050" spc="140" dirty="0">
                <a:latin typeface="Arial"/>
                <a:cs typeface="Arial"/>
              </a:rPr>
              <a:t>'coordinates': </a:t>
            </a:r>
            <a:r>
              <a:rPr sz="1050" spc="45" dirty="0">
                <a:latin typeface="Arial"/>
                <a:cs typeface="Arial"/>
              </a:rPr>
              <a:t>[-73.82993910812398,</a:t>
            </a:r>
            <a:r>
              <a:rPr sz="1050" spc="25" dirty="0">
                <a:latin typeface="Arial"/>
                <a:cs typeface="Arial"/>
              </a:rPr>
              <a:t> </a:t>
            </a:r>
            <a:r>
              <a:rPr sz="1050" spc="45" dirty="0">
                <a:latin typeface="Arial"/>
                <a:cs typeface="Arial"/>
              </a:rPr>
              <a:t>40.87429419303012]},</a:t>
            </a:r>
            <a:endParaRPr sz="1050">
              <a:latin typeface="Arial"/>
              <a:cs typeface="Arial"/>
            </a:endParaRPr>
          </a:p>
          <a:p>
            <a:pPr marL="232410">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305435" marR="1617980"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'Co-op </a:t>
            </a:r>
            <a:r>
              <a:rPr sz="1050" spc="190" dirty="0">
                <a:latin typeface="Arial"/>
                <a:cs typeface="Arial"/>
              </a:rPr>
              <a:t>City',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305435">
              <a:lnSpc>
                <a:spcPct val="100000"/>
              </a:lnSpc>
              <a:spcBef>
                <a:spcPts val="15"/>
              </a:spcBef>
            </a:pPr>
            <a:r>
              <a:rPr sz="1050" spc="140" dirty="0">
                <a:latin typeface="Arial"/>
                <a:cs typeface="Arial"/>
              </a:rPr>
              <a:t>'annoline1':</a:t>
            </a:r>
            <a:r>
              <a:rPr sz="1050" spc="275" dirty="0">
                <a:latin typeface="Arial"/>
                <a:cs typeface="Arial"/>
              </a:rPr>
              <a:t> </a:t>
            </a:r>
            <a:r>
              <a:rPr sz="1050" spc="130" dirty="0">
                <a:latin typeface="Arial"/>
                <a:cs typeface="Arial"/>
              </a:rPr>
              <a:t>'Co-op',</a:t>
            </a:r>
            <a:endParaRPr sz="1050">
              <a:latin typeface="Arial"/>
              <a:cs typeface="Arial"/>
            </a:endParaRPr>
          </a:p>
          <a:p>
            <a:pPr marL="305435" marR="2717165">
              <a:lnSpc>
                <a:spcPct val="101200"/>
              </a:lnSpc>
            </a:pPr>
            <a:r>
              <a:rPr sz="1050" spc="140" dirty="0">
                <a:latin typeface="Arial"/>
                <a:cs typeface="Arial"/>
              </a:rPr>
              <a:t>'annoline2': </a:t>
            </a:r>
            <a:r>
              <a:rPr sz="1050" spc="220" dirty="0">
                <a:latin typeface="Arial"/>
                <a:cs typeface="Arial"/>
              </a:rPr>
              <a:t>'City',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305435">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305435">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305435">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[-73.82993910812398,</a:t>
            </a:r>
            <a:endParaRPr sz="1050">
              <a:latin typeface="Arial"/>
              <a:cs typeface="Arial"/>
            </a:endParaRPr>
          </a:p>
          <a:p>
            <a:pPr marL="379095">
              <a:lnSpc>
                <a:spcPct val="100000"/>
              </a:lnSpc>
              <a:spcBef>
                <a:spcPts val="15"/>
              </a:spcBef>
            </a:pPr>
            <a:r>
              <a:rPr sz="1050" spc="25" dirty="0">
                <a:latin typeface="Arial"/>
                <a:cs typeface="Arial"/>
              </a:rPr>
              <a:t>40.87429419303012,</a:t>
            </a:r>
            <a:endParaRPr sz="1050">
              <a:latin typeface="Arial"/>
              <a:cs typeface="Arial"/>
            </a:endParaRPr>
          </a:p>
          <a:p>
            <a:pPr marL="379095">
              <a:lnSpc>
                <a:spcPct val="100000"/>
              </a:lnSpc>
              <a:spcBef>
                <a:spcPts val="15"/>
              </a:spcBef>
            </a:pPr>
            <a:r>
              <a:rPr sz="1050" spc="35" dirty="0">
                <a:latin typeface="Arial"/>
                <a:cs typeface="Arial"/>
              </a:rPr>
              <a:t>-73.82993910812398,</a:t>
            </a:r>
            <a:endParaRPr sz="1050">
              <a:latin typeface="Arial"/>
              <a:cs typeface="Arial"/>
            </a:endParaRPr>
          </a:p>
          <a:p>
            <a:pPr marL="379095">
              <a:lnSpc>
                <a:spcPct val="100000"/>
              </a:lnSpc>
              <a:spcBef>
                <a:spcPts val="15"/>
              </a:spcBef>
            </a:pPr>
            <a:r>
              <a:rPr sz="1050" spc="55" dirty="0">
                <a:latin typeface="Arial"/>
                <a:cs typeface="Arial"/>
              </a:rPr>
              <a:t>40.87429419303012]}},</a:t>
            </a:r>
            <a:endParaRPr sz="1050">
              <a:latin typeface="Arial"/>
              <a:cs typeface="Arial"/>
            </a:endParaRPr>
          </a:p>
          <a:p>
            <a:pPr marL="15875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232410">
              <a:lnSpc>
                <a:spcPct val="100000"/>
              </a:lnSpc>
              <a:spcBef>
                <a:spcPts val="15"/>
              </a:spcBef>
            </a:pPr>
            <a:r>
              <a:rPr sz="1050" spc="275" dirty="0">
                <a:latin typeface="Arial"/>
                <a:cs typeface="Arial"/>
              </a:rPr>
              <a:t>'id':</a:t>
            </a:r>
            <a:r>
              <a:rPr sz="1050" spc="280" dirty="0">
                <a:latin typeface="Arial"/>
                <a:cs typeface="Arial"/>
              </a:rPr>
              <a:t> </a:t>
            </a:r>
            <a:r>
              <a:rPr sz="1050" spc="65" dirty="0">
                <a:latin typeface="Arial"/>
                <a:cs typeface="Arial"/>
              </a:rPr>
              <a:t>'nyu_2451_34572.3',</a:t>
            </a:r>
            <a:endParaRPr sz="1050">
              <a:latin typeface="Arial"/>
              <a:cs typeface="Arial"/>
            </a:endParaRPr>
          </a:p>
          <a:p>
            <a:pPr marL="232410">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305435">
              <a:lnSpc>
                <a:spcPct val="100000"/>
              </a:lnSpc>
              <a:spcBef>
                <a:spcPts val="15"/>
              </a:spcBef>
            </a:pPr>
            <a:r>
              <a:rPr sz="1050" spc="140" dirty="0">
                <a:latin typeface="Arial"/>
                <a:cs typeface="Arial"/>
              </a:rPr>
              <a:t>'coordinates': </a:t>
            </a:r>
            <a:r>
              <a:rPr sz="1050" spc="45" dirty="0">
                <a:latin typeface="Arial"/>
                <a:cs typeface="Arial"/>
              </a:rPr>
              <a:t>[-73.82780644716412,</a:t>
            </a:r>
            <a:r>
              <a:rPr sz="1050" spc="90" dirty="0">
                <a:latin typeface="Arial"/>
                <a:cs typeface="Arial"/>
              </a:rPr>
              <a:t> </a:t>
            </a:r>
            <a:r>
              <a:rPr sz="1050" spc="45" dirty="0">
                <a:latin typeface="Arial"/>
                <a:cs typeface="Arial"/>
              </a:rPr>
              <a:t>40.887555677350775]},</a:t>
            </a:r>
            <a:endParaRPr sz="1050">
              <a:latin typeface="Arial"/>
              <a:cs typeface="Arial"/>
            </a:endParaRPr>
          </a:p>
          <a:p>
            <a:pPr marL="232410">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305435" marR="1544320"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'Eastchester',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305435" marR="2204085">
              <a:lnSpc>
                <a:spcPct val="101200"/>
              </a:lnSpc>
            </a:pPr>
            <a:r>
              <a:rPr sz="1050" spc="140" dirty="0">
                <a:latin typeface="Arial"/>
                <a:cs typeface="Arial"/>
              </a:rPr>
              <a:t>'annoline1': </a:t>
            </a:r>
            <a:r>
              <a:rPr sz="1050" spc="130" dirty="0">
                <a:latin typeface="Arial"/>
                <a:cs typeface="Arial"/>
              </a:rPr>
              <a:t>'Eastchester',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305435"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305435">
              <a:lnSpc>
                <a:spcPct val="100000"/>
              </a:lnSpc>
              <a:spcBef>
                <a:spcPts val="10"/>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305435">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[-73.82780644716412,</a:t>
            </a:r>
            <a:endParaRPr sz="1050">
              <a:latin typeface="Arial"/>
              <a:cs typeface="Arial"/>
            </a:endParaRPr>
          </a:p>
          <a:p>
            <a:pPr marL="379095">
              <a:lnSpc>
                <a:spcPct val="100000"/>
              </a:lnSpc>
              <a:spcBef>
                <a:spcPts val="15"/>
              </a:spcBef>
            </a:pPr>
            <a:r>
              <a:rPr sz="1050" spc="20" dirty="0">
                <a:latin typeface="Arial"/>
                <a:cs typeface="Arial"/>
              </a:rPr>
              <a:t>40.887555677350775,</a:t>
            </a:r>
            <a:endParaRPr sz="1050">
              <a:latin typeface="Arial"/>
              <a:cs typeface="Arial"/>
            </a:endParaRPr>
          </a:p>
          <a:p>
            <a:pPr marL="379095">
              <a:lnSpc>
                <a:spcPct val="100000"/>
              </a:lnSpc>
              <a:spcBef>
                <a:spcPts val="15"/>
              </a:spcBef>
            </a:pPr>
            <a:r>
              <a:rPr sz="1050" spc="35" dirty="0">
                <a:latin typeface="Arial"/>
                <a:cs typeface="Arial"/>
              </a:rPr>
              <a:t>-73.82780644716412,</a:t>
            </a:r>
            <a:endParaRPr sz="1050">
              <a:latin typeface="Arial"/>
              <a:cs typeface="Arial"/>
            </a:endParaRPr>
          </a:p>
          <a:p>
            <a:pPr marL="379095">
              <a:lnSpc>
                <a:spcPct val="100000"/>
              </a:lnSpc>
              <a:spcBef>
                <a:spcPts val="15"/>
              </a:spcBef>
            </a:pPr>
            <a:r>
              <a:rPr sz="1050" spc="50" dirty="0">
                <a:latin typeface="Arial"/>
                <a:cs typeface="Arial"/>
              </a:rPr>
              <a:t>40.887555677350775]}},</a:t>
            </a:r>
            <a:endParaRPr sz="1050">
              <a:latin typeface="Arial"/>
              <a:cs typeface="Arial"/>
            </a:endParaRPr>
          </a:p>
          <a:p>
            <a:pPr marL="15875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232410">
              <a:lnSpc>
                <a:spcPct val="100000"/>
              </a:lnSpc>
              <a:spcBef>
                <a:spcPts val="15"/>
              </a:spcBef>
            </a:pPr>
            <a:r>
              <a:rPr sz="1050" spc="275" dirty="0">
                <a:latin typeface="Arial"/>
                <a:cs typeface="Arial"/>
              </a:rPr>
              <a:t>'id':</a:t>
            </a:r>
            <a:r>
              <a:rPr sz="1050" spc="280" dirty="0">
                <a:latin typeface="Arial"/>
                <a:cs typeface="Arial"/>
              </a:rPr>
              <a:t> </a:t>
            </a:r>
            <a:r>
              <a:rPr sz="1050" spc="65" dirty="0">
                <a:latin typeface="Arial"/>
                <a:cs typeface="Arial"/>
              </a:rPr>
              <a:t>'nyu_2451_34572.4',</a:t>
            </a:r>
            <a:endParaRPr sz="1050">
              <a:latin typeface="Arial"/>
              <a:cs typeface="Arial"/>
            </a:endParaRPr>
          </a:p>
          <a:p>
            <a:pPr marL="232410">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305435">
              <a:lnSpc>
                <a:spcPct val="100000"/>
              </a:lnSpc>
              <a:spcBef>
                <a:spcPts val="15"/>
              </a:spcBef>
            </a:pPr>
            <a:r>
              <a:rPr sz="1050" spc="140" dirty="0">
                <a:latin typeface="Arial"/>
                <a:cs typeface="Arial"/>
              </a:rPr>
              <a:t>'coordinates': </a:t>
            </a:r>
            <a:r>
              <a:rPr sz="1050" spc="45" dirty="0">
                <a:latin typeface="Arial"/>
                <a:cs typeface="Arial"/>
              </a:rPr>
              <a:t>[-73.90564259591682,</a:t>
            </a:r>
            <a:r>
              <a:rPr sz="1050" spc="25" dirty="0">
                <a:latin typeface="Arial"/>
                <a:cs typeface="Arial"/>
              </a:rPr>
              <a:t> </a:t>
            </a:r>
            <a:r>
              <a:rPr sz="1050" spc="45" dirty="0">
                <a:latin typeface="Arial"/>
                <a:cs typeface="Arial"/>
              </a:rPr>
              <a:t>40.89543742690383]},</a:t>
            </a:r>
            <a:endParaRPr sz="1050">
              <a:latin typeface="Arial"/>
              <a:cs typeface="Arial"/>
            </a:endParaRPr>
          </a:p>
          <a:p>
            <a:pPr marL="232410">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305435" marR="1691005" indent="-73660">
              <a:lnSpc>
                <a:spcPct val="101200"/>
              </a:lnSpc>
            </a:pPr>
            <a:r>
              <a:rPr sz="1050" spc="160" dirty="0">
                <a:latin typeface="Arial"/>
                <a:cs typeface="Arial"/>
              </a:rPr>
              <a:t>'properties': </a:t>
            </a:r>
            <a:r>
              <a:rPr sz="1050" spc="114" dirty="0">
                <a:latin typeface="Arial"/>
                <a:cs typeface="Arial"/>
              </a:rPr>
              <a:t>{'name': </a:t>
            </a:r>
            <a:r>
              <a:rPr sz="1050" spc="160" dirty="0">
                <a:latin typeface="Arial"/>
                <a:cs typeface="Arial"/>
              </a:rPr>
              <a:t>'Fieldston',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823954" y="9447172"/>
            <a:ext cx="1418590" cy="158750"/>
          </a:xfrm>
          <a:prstGeom prst="rect">
            <a:avLst/>
          </a:prstGeom>
        </p:spPr>
        <p:txBody>
          <a:bodyPr vert="horz" wrap="square" lIns="0" tIns="0" rIns="0" bIns="0" rtlCol="0">
            <a:spAutoFit/>
          </a:bodyPr>
          <a:lstStyle/>
          <a:p>
            <a:pPr marL="12700">
              <a:lnSpc>
                <a:spcPts val="1090"/>
              </a:lnSpc>
            </a:pPr>
            <a:r>
              <a:rPr sz="1050" spc="35" dirty="0">
                <a:latin typeface="Arial"/>
                <a:cs typeface="Arial"/>
              </a:rPr>
              <a:t>-73.91665331978048,</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158750">
              <a:lnSpc>
                <a:spcPct val="100000"/>
              </a:lnSpc>
              <a:spcBef>
                <a:spcPts val="100"/>
              </a:spcBef>
            </a:pPr>
            <a:r>
              <a:rPr sz="1050" spc="145" dirty="0">
                <a:latin typeface="Arial"/>
                <a:cs typeface="Arial"/>
              </a:rPr>
              <a:t>'stacked':</a:t>
            </a:r>
            <a:r>
              <a:rPr sz="1050" spc="280"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50" dirty="0">
                <a:latin typeface="Arial"/>
                <a:cs typeface="Arial"/>
              </a:rPr>
              <a:t>'Randall',  </a:t>
            </a:r>
            <a:r>
              <a:rPr sz="1050" spc="140" dirty="0">
                <a:latin typeface="Arial"/>
                <a:cs typeface="Arial"/>
              </a:rPr>
              <a:t>'annoline2':</a:t>
            </a:r>
            <a:r>
              <a:rPr sz="1050" spc="254" dirty="0">
                <a:latin typeface="Arial"/>
                <a:cs typeface="Arial"/>
              </a:rPr>
              <a:t> </a:t>
            </a:r>
            <a:r>
              <a:rPr sz="1050" spc="114" dirty="0">
                <a:latin typeface="Arial"/>
                <a:cs typeface="Arial"/>
              </a:rPr>
              <a:t>'Manor',</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[-74.09805062373887,</a:t>
            </a:r>
            <a:endParaRPr sz="1050">
              <a:latin typeface="Arial"/>
              <a:cs typeface="Arial"/>
            </a:endParaRPr>
          </a:p>
          <a:p>
            <a:pPr marL="232410">
              <a:lnSpc>
                <a:spcPct val="100000"/>
              </a:lnSpc>
              <a:spcBef>
                <a:spcPts val="15"/>
              </a:spcBef>
            </a:pPr>
            <a:r>
              <a:rPr sz="1050" spc="25" dirty="0">
                <a:latin typeface="Arial"/>
                <a:cs typeface="Arial"/>
              </a:rPr>
              <a:t>40.63563000681151,</a:t>
            </a:r>
            <a:endParaRPr sz="1050">
              <a:latin typeface="Arial"/>
              <a:cs typeface="Arial"/>
            </a:endParaRPr>
          </a:p>
          <a:p>
            <a:pPr marL="232410">
              <a:lnSpc>
                <a:spcPct val="100000"/>
              </a:lnSpc>
              <a:spcBef>
                <a:spcPts val="15"/>
              </a:spcBef>
            </a:pPr>
            <a:r>
              <a:rPr sz="1050" spc="35" dirty="0">
                <a:latin typeface="Arial"/>
                <a:cs typeface="Arial"/>
              </a:rPr>
              <a:t>-74.09805062373887,</a:t>
            </a:r>
            <a:endParaRPr sz="1050">
              <a:latin typeface="Arial"/>
              <a:cs typeface="Arial"/>
            </a:endParaRPr>
          </a:p>
          <a:p>
            <a:pPr marL="232410">
              <a:lnSpc>
                <a:spcPct val="100000"/>
              </a:lnSpc>
              <a:spcBef>
                <a:spcPts val="15"/>
              </a:spcBef>
            </a:pPr>
            <a:r>
              <a:rPr sz="1050" spc="55" dirty="0">
                <a:latin typeface="Arial"/>
                <a:cs typeface="Arial"/>
              </a:rPr>
              <a:t>40.63563000681151]}},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[-74.18622331749823,</a:t>
            </a:r>
            <a:r>
              <a:rPr sz="1050" spc="25" dirty="0">
                <a:latin typeface="Arial"/>
                <a:cs typeface="Arial"/>
              </a:rPr>
              <a:t> </a:t>
            </a:r>
            <a:r>
              <a:rPr sz="1050" spc="45" dirty="0">
                <a:latin typeface="Arial"/>
                <a:cs typeface="Arial"/>
              </a:rPr>
              <a:t>40.63843283794795]},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40" dirty="0">
                <a:latin typeface="Arial"/>
                <a:cs typeface="Arial"/>
              </a:rPr>
              <a:t>'Howland </a:t>
            </a:r>
            <a:r>
              <a:rPr sz="1050" spc="85" dirty="0">
                <a:latin typeface="Arial"/>
                <a:cs typeface="Arial"/>
              </a:rPr>
              <a:t>Hook',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95" dirty="0">
                <a:latin typeface="Arial"/>
                <a:cs typeface="Arial"/>
              </a:rPr>
              <a:t>'Howland',  </a:t>
            </a:r>
            <a:r>
              <a:rPr sz="1050" spc="140" dirty="0">
                <a:latin typeface="Arial"/>
                <a:cs typeface="Arial"/>
              </a:rPr>
              <a:t>'annoline2':</a:t>
            </a:r>
            <a:r>
              <a:rPr sz="1050" spc="260" dirty="0">
                <a:latin typeface="Arial"/>
                <a:cs typeface="Arial"/>
              </a:rPr>
              <a:t> </a:t>
            </a:r>
            <a:r>
              <a:rPr sz="1050" spc="125" dirty="0">
                <a:latin typeface="Arial"/>
                <a:cs typeface="Arial"/>
              </a:rPr>
              <a:t>'Hook',</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[-74.18622331749823,</a:t>
            </a:r>
            <a:endParaRPr sz="1050">
              <a:latin typeface="Arial"/>
              <a:cs typeface="Arial"/>
            </a:endParaRPr>
          </a:p>
          <a:p>
            <a:pPr marL="232410">
              <a:lnSpc>
                <a:spcPct val="100000"/>
              </a:lnSpc>
              <a:spcBef>
                <a:spcPts val="15"/>
              </a:spcBef>
            </a:pPr>
            <a:r>
              <a:rPr sz="1050" spc="25" dirty="0">
                <a:latin typeface="Arial"/>
                <a:cs typeface="Arial"/>
              </a:rPr>
              <a:t>40.63843283794795,</a:t>
            </a:r>
            <a:endParaRPr sz="1050">
              <a:latin typeface="Arial"/>
              <a:cs typeface="Arial"/>
            </a:endParaRPr>
          </a:p>
          <a:p>
            <a:pPr marL="232410">
              <a:lnSpc>
                <a:spcPct val="100000"/>
              </a:lnSpc>
              <a:spcBef>
                <a:spcPts val="15"/>
              </a:spcBef>
            </a:pPr>
            <a:r>
              <a:rPr sz="1050" spc="35" dirty="0">
                <a:latin typeface="Arial"/>
                <a:cs typeface="Arial"/>
              </a:rPr>
              <a:t>-74.18622331749823,</a:t>
            </a:r>
            <a:endParaRPr sz="1050">
              <a:latin typeface="Arial"/>
              <a:cs typeface="Arial"/>
            </a:endParaRPr>
          </a:p>
          <a:p>
            <a:pPr marL="232410">
              <a:lnSpc>
                <a:spcPct val="100000"/>
              </a:lnSpc>
              <a:spcBef>
                <a:spcPts val="15"/>
              </a:spcBef>
            </a:pPr>
            <a:r>
              <a:rPr sz="1050" spc="55" dirty="0">
                <a:latin typeface="Arial"/>
                <a:cs typeface="Arial"/>
              </a:rPr>
              <a:t>40.63843283794795]}},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'nyu_2451_34572.259',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[-74.1418167896889,</a:t>
            </a:r>
            <a:r>
              <a:rPr sz="1050" spc="55" dirty="0">
                <a:latin typeface="Arial"/>
                <a:cs typeface="Arial"/>
              </a:rPr>
              <a:t> </a:t>
            </a:r>
            <a:r>
              <a:rPr sz="1050" spc="45" dirty="0">
                <a:latin typeface="Arial"/>
                <a:cs typeface="Arial"/>
              </a:rPr>
              <a:t>40.630146741193826]},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75" dirty="0">
                <a:latin typeface="Arial"/>
                <a:cs typeface="Arial"/>
              </a:rPr>
              <a:t>'Elm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60" dirty="0">
                <a:latin typeface="Arial"/>
                <a:cs typeface="Arial"/>
              </a:rPr>
              <a:t>'Elm',</a:t>
            </a:r>
            <a:endParaRPr sz="1050">
              <a:latin typeface="Arial"/>
              <a:cs typeface="Arial"/>
            </a:endParaRPr>
          </a:p>
          <a:p>
            <a:pPr marL="158750" marR="2717165">
              <a:lnSpc>
                <a:spcPct val="101200"/>
              </a:lnSpc>
            </a:pPr>
            <a:r>
              <a:rPr sz="1050" spc="140" dirty="0">
                <a:latin typeface="Arial"/>
                <a:cs typeface="Arial"/>
              </a:rPr>
              <a:t>'annoline2': </a:t>
            </a:r>
            <a:r>
              <a:rPr sz="1050" spc="165" dirty="0">
                <a:latin typeface="Arial"/>
                <a:cs typeface="Arial"/>
              </a:rPr>
              <a:t>'Park',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0"/>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204085">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35" dirty="0">
                <a:latin typeface="Arial"/>
                <a:cs typeface="Arial"/>
              </a:rPr>
              <a:t> </a:t>
            </a:r>
            <a:r>
              <a:rPr sz="1050" spc="50" dirty="0">
                <a:latin typeface="Arial"/>
                <a:cs typeface="Arial"/>
              </a:rPr>
              <a:t>[-74.1418167896889,</a:t>
            </a:r>
            <a:endParaRPr sz="1050">
              <a:latin typeface="Arial"/>
              <a:cs typeface="Arial"/>
            </a:endParaRPr>
          </a:p>
          <a:p>
            <a:pPr marL="232410">
              <a:lnSpc>
                <a:spcPct val="100000"/>
              </a:lnSpc>
              <a:spcBef>
                <a:spcPts val="15"/>
              </a:spcBef>
            </a:pPr>
            <a:r>
              <a:rPr sz="1050" spc="20" dirty="0">
                <a:latin typeface="Arial"/>
                <a:cs typeface="Arial"/>
              </a:rPr>
              <a:t>40.630146741193826,</a:t>
            </a:r>
            <a:endParaRPr sz="1050">
              <a:latin typeface="Arial"/>
              <a:cs typeface="Arial"/>
            </a:endParaRPr>
          </a:p>
          <a:p>
            <a:pPr marL="232410">
              <a:lnSpc>
                <a:spcPct val="100000"/>
              </a:lnSpc>
              <a:spcBef>
                <a:spcPts val="15"/>
              </a:spcBef>
            </a:pPr>
            <a:r>
              <a:rPr sz="1050" spc="35" dirty="0">
                <a:latin typeface="Arial"/>
                <a:cs typeface="Arial"/>
              </a:rPr>
              <a:t>-74.1418167896889,</a:t>
            </a:r>
            <a:endParaRPr sz="1050">
              <a:latin typeface="Arial"/>
              <a:cs typeface="Arial"/>
            </a:endParaRPr>
          </a:p>
          <a:p>
            <a:pPr marL="232410">
              <a:lnSpc>
                <a:spcPct val="100000"/>
              </a:lnSpc>
              <a:spcBef>
                <a:spcPts val="15"/>
              </a:spcBef>
            </a:pPr>
            <a:r>
              <a:rPr sz="1050" spc="50" dirty="0">
                <a:latin typeface="Arial"/>
                <a:cs typeface="Arial"/>
              </a:rPr>
              <a:t>40.630146741193826]}},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'nyu_2451_34572.260',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[-73.91665331978048,</a:t>
            </a:r>
            <a:r>
              <a:rPr sz="1050" spc="90" dirty="0">
                <a:latin typeface="Arial"/>
                <a:cs typeface="Arial"/>
              </a:rPr>
              <a:t> </a:t>
            </a:r>
            <a:r>
              <a:rPr sz="1050" spc="45" dirty="0">
                <a:latin typeface="Arial"/>
                <a:cs typeface="Arial"/>
              </a:rPr>
              <a:t>40.652117451793494]},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10" dirty="0">
                <a:latin typeface="Arial"/>
                <a:cs typeface="Arial"/>
              </a:rPr>
              <a:t>'Remsen </a:t>
            </a:r>
            <a:r>
              <a:rPr sz="1050" spc="170" dirty="0">
                <a:latin typeface="Arial"/>
                <a:cs typeface="Arial"/>
              </a:rPr>
              <a:t>Village',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65" dirty="0">
                <a:latin typeface="Arial"/>
                <a:cs typeface="Arial"/>
              </a:rPr>
              <a:t>'Remsen',  </a:t>
            </a:r>
            <a:r>
              <a:rPr sz="1050" spc="140" dirty="0">
                <a:latin typeface="Arial"/>
                <a:cs typeface="Arial"/>
              </a:rPr>
              <a:t>'annoline2': </a:t>
            </a:r>
            <a:r>
              <a:rPr sz="1050" spc="190" dirty="0">
                <a:latin typeface="Arial"/>
                <a:cs typeface="Arial"/>
              </a:rPr>
              <a:t>'Village',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[-73.91665331978048,</a:t>
            </a:r>
            <a:endParaRPr sz="1050">
              <a:latin typeface="Arial"/>
              <a:cs typeface="Arial"/>
            </a:endParaRPr>
          </a:p>
          <a:p>
            <a:pPr marL="232410">
              <a:lnSpc>
                <a:spcPct val="100000"/>
              </a:lnSpc>
              <a:spcBef>
                <a:spcPts val="15"/>
              </a:spcBef>
            </a:pPr>
            <a:r>
              <a:rPr sz="1050" spc="20" dirty="0">
                <a:latin typeface="Arial"/>
                <a:cs typeface="Arial"/>
              </a:rPr>
              <a:t>40.652117451793494,</a:t>
            </a:r>
            <a:endParaRPr sz="1050">
              <a:latin typeface="Arial"/>
              <a:cs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8696"/>
            <a:ext cx="171196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'annoline1':</a:t>
            </a:r>
            <a:r>
              <a:rPr sz="1050" spc="215" dirty="0">
                <a:latin typeface="Arial"/>
                <a:cs typeface="Arial"/>
              </a:rPr>
              <a:t> </a:t>
            </a:r>
            <a:r>
              <a:rPr sz="1050" spc="114" dirty="0">
                <a:latin typeface="Arial"/>
                <a:cs typeface="Arial"/>
              </a:rPr>
              <a:t>'Jamaica',</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277995" cy="9091295"/>
          </a:xfrm>
          <a:prstGeom prst="rect">
            <a:avLst/>
          </a:prstGeom>
        </p:spPr>
        <p:txBody>
          <a:bodyPr vert="horz" wrap="square" lIns="0" tIns="12700" rIns="0" bIns="0" rtlCol="0">
            <a:spAutoFit/>
          </a:bodyPr>
          <a:lstStyle/>
          <a:p>
            <a:pPr marL="232410">
              <a:lnSpc>
                <a:spcPct val="100000"/>
              </a:lnSpc>
              <a:spcBef>
                <a:spcPts val="100"/>
              </a:spcBef>
            </a:pPr>
            <a:r>
              <a:rPr sz="1050" spc="50" dirty="0">
                <a:latin typeface="Arial"/>
                <a:cs typeface="Arial"/>
              </a:rPr>
              <a:t>40.652117451793494]}},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'nyu_2451_34572.261',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[-73.88511776379292,</a:t>
            </a:r>
            <a:r>
              <a:rPr sz="1050" spc="90" dirty="0">
                <a:latin typeface="Arial"/>
                <a:cs typeface="Arial"/>
              </a:rPr>
              <a:t> </a:t>
            </a:r>
            <a:r>
              <a:rPr sz="1050" spc="50" dirty="0">
                <a:latin typeface="Arial"/>
                <a:cs typeface="Arial"/>
              </a:rPr>
              <a:t>40.6627442796966]},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dirty="0">
                <a:latin typeface="Arial"/>
                <a:cs typeface="Arial"/>
              </a:rPr>
              <a:t>'New </a:t>
            </a:r>
            <a:r>
              <a:rPr sz="1050" spc="160" dirty="0">
                <a:latin typeface="Arial"/>
                <a:cs typeface="Arial"/>
              </a:rPr>
              <a:t>Lots',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10" dirty="0">
                <a:latin typeface="Arial"/>
                <a:cs typeface="Arial"/>
              </a:rPr>
              <a:t>'New',</a:t>
            </a:r>
            <a:endParaRPr sz="1050">
              <a:latin typeface="Arial"/>
              <a:cs typeface="Arial"/>
            </a:endParaRPr>
          </a:p>
          <a:p>
            <a:pPr marL="158750" marR="2644140">
              <a:lnSpc>
                <a:spcPct val="101200"/>
              </a:lnSpc>
            </a:pPr>
            <a:r>
              <a:rPr sz="1050" spc="140" dirty="0">
                <a:latin typeface="Arial"/>
                <a:cs typeface="Arial"/>
              </a:rPr>
              <a:t>'annoline2': </a:t>
            </a:r>
            <a:r>
              <a:rPr sz="1050" spc="190" dirty="0">
                <a:latin typeface="Arial"/>
                <a:cs typeface="Arial"/>
              </a:rPr>
              <a:t>'Lots',  </a:t>
            </a:r>
            <a:r>
              <a:rPr sz="1050" spc="140" dirty="0">
                <a:latin typeface="Arial"/>
                <a:cs typeface="Arial"/>
              </a:rPr>
              <a:t>'annoline3':</a:t>
            </a:r>
            <a:r>
              <a:rPr sz="1050" spc="25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[-73.88511776379292,</a:t>
            </a:r>
            <a:endParaRPr sz="1050">
              <a:latin typeface="Arial"/>
              <a:cs typeface="Arial"/>
            </a:endParaRPr>
          </a:p>
          <a:p>
            <a:pPr marL="232410">
              <a:lnSpc>
                <a:spcPct val="100000"/>
              </a:lnSpc>
              <a:spcBef>
                <a:spcPts val="15"/>
              </a:spcBef>
            </a:pPr>
            <a:r>
              <a:rPr sz="1050" spc="25" dirty="0">
                <a:latin typeface="Arial"/>
                <a:cs typeface="Arial"/>
              </a:rPr>
              <a:t>40.6627442796966,</a:t>
            </a:r>
            <a:endParaRPr sz="1050">
              <a:latin typeface="Arial"/>
              <a:cs typeface="Arial"/>
            </a:endParaRPr>
          </a:p>
          <a:p>
            <a:pPr marL="232410">
              <a:lnSpc>
                <a:spcPct val="100000"/>
              </a:lnSpc>
              <a:spcBef>
                <a:spcPts val="15"/>
              </a:spcBef>
            </a:pPr>
            <a:r>
              <a:rPr sz="1050" spc="35" dirty="0">
                <a:latin typeface="Arial"/>
                <a:cs typeface="Arial"/>
              </a:rPr>
              <a:t>-73.88511776379292,</a:t>
            </a:r>
            <a:endParaRPr sz="1050">
              <a:latin typeface="Arial"/>
              <a:cs typeface="Arial"/>
            </a:endParaRPr>
          </a:p>
          <a:p>
            <a:pPr marL="232410">
              <a:lnSpc>
                <a:spcPct val="100000"/>
              </a:lnSpc>
              <a:spcBef>
                <a:spcPts val="15"/>
              </a:spcBef>
            </a:pPr>
            <a:r>
              <a:rPr sz="1050" spc="60" dirty="0">
                <a:latin typeface="Arial"/>
                <a:cs typeface="Arial"/>
              </a:rPr>
              <a:t>40.6627442796966]}},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'nyu_2451_34572.262',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[-73.90233474295836,</a:t>
            </a:r>
            <a:r>
              <a:rPr sz="1050" spc="40" dirty="0">
                <a:latin typeface="Arial"/>
                <a:cs typeface="Arial"/>
              </a:rPr>
              <a:t> </a:t>
            </a:r>
            <a:r>
              <a:rPr sz="1050" spc="45" dirty="0">
                <a:latin typeface="Arial"/>
                <a:cs typeface="Arial"/>
              </a:rPr>
              <a:t>40.63131755039667]},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'Paerdegat </a:t>
            </a:r>
            <a:r>
              <a:rPr sz="1050" spc="130" dirty="0">
                <a:latin typeface="Arial"/>
                <a:cs typeface="Arial"/>
              </a:rPr>
              <a:t>Basin',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77745">
              <a:lnSpc>
                <a:spcPct val="101200"/>
              </a:lnSpc>
            </a:pPr>
            <a:r>
              <a:rPr sz="1050" spc="140" dirty="0">
                <a:latin typeface="Arial"/>
                <a:cs typeface="Arial"/>
              </a:rPr>
              <a:t>'annoline1': </a:t>
            </a:r>
            <a:r>
              <a:rPr sz="1050" spc="114" dirty="0">
                <a:latin typeface="Arial"/>
                <a:cs typeface="Arial"/>
              </a:rPr>
              <a:t>'Paerdegat',  </a:t>
            </a:r>
            <a:r>
              <a:rPr sz="1050" spc="140" dirty="0">
                <a:latin typeface="Arial"/>
                <a:cs typeface="Arial"/>
              </a:rPr>
              <a:t>'annoline2':</a:t>
            </a:r>
            <a:r>
              <a:rPr sz="1050" spc="265" dirty="0">
                <a:latin typeface="Arial"/>
                <a:cs typeface="Arial"/>
              </a:rPr>
              <a:t> </a:t>
            </a:r>
            <a:r>
              <a:rPr sz="1050" spc="160" dirty="0">
                <a:latin typeface="Arial"/>
                <a:cs typeface="Arial"/>
              </a:rPr>
              <a:t>'Basin',</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[-73.90233474295836,</a:t>
            </a:r>
            <a:endParaRPr sz="1050">
              <a:latin typeface="Arial"/>
              <a:cs typeface="Arial"/>
            </a:endParaRPr>
          </a:p>
          <a:p>
            <a:pPr marL="232410">
              <a:lnSpc>
                <a:spcPct val="100000"/>
              </a:lnSpc>
              <a:spcBef>
                <a:spcPts val="15"/>
              </a:spcBef>
            </a:pPr>
            <a:r>
              <a:rPr sz="1050" spc="25" dirty="0">
                <a:latin typeface="Arial"/>
                <a:cs typeface="Arial"/>
              </a:rPr>
              <a:t>40.63131755039667,</a:t>
            </a:r>
            <a:endParaRPr sz="1050">
              <a:latin typeface="Arial"/>
              <a:cs typeface="Arial"/>
            </a:endParaRPr>
          </a:p>
          <a:p>
            <a:pPr marL="232410">
              <a:lnSpc>
                <a:spcPct val="100000"/>
              </a:lnSpc>
              <a:spcBef>
                <a:spcPts val="15"/>
              </a:spcBef>
            </a:pPr>
            <a:r>
              <a:rPr sz="1050" spc="35" dirty="0">
                <a:latin typeface="Arial"/>
                <a:cs typeface="Arial"/>
              </a:rPr>
              <a:t>-73.90233474295836,</a:t>
            </a:r>
            <a:endParaRPr sz="1050">
              <a:latin typeface="Arial"/>
              <a:cs typeface="Arial"/>
            </a:endParaRPr>
          </a:p>
          <a:p>
            <a:pPr marL="232410">
              <a:lnSpc>
                <a:spcPct val="100000"/>
              </a:lnSpc>
              <a:spcBef>
                <a:spcPts val="15"/>
              </a:spcBef>
            </a:pPr>
            <a:r>
              <a:rPr sz="1050" spc="55" dirty="0">
                <a:latin typeface="Arial"/>
                <a:cs typeface="Arial"/>
              </a:rPr>
              <a:t>40.63131755039667]}},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'nyu_2451_34572.263',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[-73.91515391550404,</a:t>
            </a:r>
            <a:r>
              <a:rPr sz="1050" spc="40" dirty="0">
                <a:latin typeface="Arial"/>
                <a:cs typeface="Arial"/>
              </a:rPr>
              <a:t> </a:t>
            </a:r>
            <a:r>
              <a:rPr sz="1050" spc="45" dirty="0">
                <a:latin typeface="Arial"/>
                <a:cs typeface="Arial"/>
              </a:rPr>
              <a:t>40.61597423962336]},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220" dirty="0">
                <a:latin typeface="Arial"/>
                <a:cs typeface="Arial"/>
              </a:rPr>
              <a:t>'Mill </a:t>
            </a:r>
            <a:r>
              <a:rPr sz="1050" spc="130" dirty="0">
                <a:latin typeface="Arial"/>
                <a:cs typeface="Arial"/>
              </a:rPr>
              <a:t>Basin',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250" dirty="0">
                <a:latin typeface="Arial"/>
                <a:cs typeface="Arial"/>
              </a:rPr>
              <a:t>'Mill',  </a:t>
            </a:r>
            <a:r>
              <a:rPr sz="1050" spc="140" dirty="0">
                <a:latin typeface="Arial"/>
                <a:cs typeface="Arial"/>
              </a:rPr>
              <a:t>'annoline2': </a:t>
            </a:r>
            <a:r>
              <a:rPr sz="1050" spc="160" dirty="0">
                <a:latin typeface="Arial"/>
                <a:cs typeface="Arial"/>
              </a:rPr>
              <a:t>'Basin',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[-73.91515391550404,</a:t>
            </a:r>
            <a:endParaRPr sz="1050">
              <a:latin typeface="Arial"/>
              <a:cs typeface="Arial"/>
            </a:endParaRPr>
          </a:p>
          <a:p>
            <a:pPr marL="232410">
              <a:lnSpc>
                <a:spcPct val="100000"/>
              </a:lnSpc>
              <a:spcBef>
                <a:spcPts val="15"/>
              </a:spcBef>
            </a:pPr>
            <a:r>
              <a:rPr sz="1050" spc="25" dirty="0">
                <a:latin typeface="Arial"/>
                <a:cs typeface="Arial"/>
              </a:rPr>
              <a:t>40.61597423962336,</a:t>
            </a:r>
            <a:endParaRPr sz="1050">
              <a:latin typeface="Arial"/>
              <a:cs typeface="Arial"/>
            </a:endParaRPr>
          </a:p>
          <a:p>
            <a:pPr marL="232410">
              <a:lnSpc>
                <a:spcPct val="100000"/>
              </a:lnSpc>
              <a:spcBef>
                <a:spcPts val="15"/>
              </a:spcBef>
            </a:pPr>
            <a:r>
              <a:rPr sz="1050" spc="35" dirty="0">
                <a:latin typeface="Arial"/>
                <a:cs typeface="Arial"/>
              </a:rPr>
              <a:t>-73.91515391550404,</a:t>
            </a:r>
            <a:endParaRPr sz="1050">
              <a:latin typeface="Arial"/>
              <a:cs typeface="Arial"/>
            </a:endParaRPr>
          </a:p>
          <a:p>
            <a:pPr marL="232410">
              <a:lnSpc>
                <a:spcPct val="100000"/>
              </a:lnSpc>
              <a:spcBef>
                <a:spcPts val="15"/>
              </a:spcBef>
            </a:pPr>
            <a:r>
              <a:rPr sz="1050" spc="55" dirty="0">
                <a:latin typeface="Arial"/>
                <a:cs typeface="Arial"/>
              </a:rPr>
              <a:t>40.61597423962336]}},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'nyu_2451_34572.264',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[-73.79646462081593,</a:t>
            </a:r>
            <a:r>
              <a:rPr sz="1050" spc="40" dirty="0">
                <a:latin typeface="Arial"/>
                <a:cs typeface="Arial"/>
              </a:rPr>
              <a:t> </a:t>
            </a:r>
            <a:r>
              <a:rPr sz="1050" spc="45" dirty="0">
                <a:latin typeface="Arial"/>
                <a:cs typeface="Arial"/>
              </a:rPr>
              <a:t>40.71145964370482]},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'Jamaica </a:t>
            </a:r>
            <a:r>
              <a:rPr sz="1050" spc="220" dirty="0">
                <a:latin typeface="Arial"/>
                <a:cs typeface="Arial"/>
              </a:rPr>
              <a:t>Hills',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04005" y="9447172"/>
            <a:ext cx="1418590" cy="158750"/>
          </a:xfrm>
          <a:prstGeom prst="rect">
            <a:avLst/>
          </a:prstGeom>
        </p:spPr>
        <p:txBody>
          <a:bodyPr vert="horz" wrap="square" lIns="0" tIns="0" rIns="0" bIns="0" rtlCol="0">
            <a:spAutoFit/>
          </a:bodyPr>
          <a:lstStyle/>
          <a:p>
            <a:pPr marL="12700">
              <a:lnSpc>
                <a:spcPts val="1090"/>
              </a:lnSpc>
            </a:pPr>
            <a:r>
              <a:rPr sz="1050" spc="195" dirty="0">
                <a:latin typeface="Arial"/>
                <a:cs typeface="Arial"/>
              </a:rPr>
              <a:t>{'type':</a:t>
            </a:r>
            <a:r>
              <a:rPr sz="1050" spc="229" dirty="0">
                <a:latin typeface="Arial"/>
                <a:cs typeface="Arial"/>
              </a:rPr>
              <a:t> </a:t>
            </a:r>
            <a:r>
              <a:rPr sz="1050" spc="145" dirty="0">
                <a:latin typeface="Arial"/>
                <a:cs typeface="Arial"/>
              </a:rPr>
              <a:t>'Feature',</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82</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277995" cy="9091295"/>
          </a:xfrm>
          <a:prstGeom prst="rect">
            <a:avLst/>
          </a:prstGeom>
        </p:spPr>
        <p:txBody>
          <a:bodyPr vert="horz" wrap="square" lIns="0" tIns="10795" rIns="0" bIns="0" rtlCol="0">
            <a:spAutoFit/>
          </a:bodyPr>
          <a:lstStyle/>
          <a:p>
            <a:pPr marL="158750" marR="2571115">
              <a:lnSpc>
                <a:spcPct val="101200"/>
              </a:lnSpc>
              <a:spcBef>
                <a:spcPts val="85"/>
              </a:spcBef>
            </a:pPr>
            <a:r>
              <a:rPr sz="1050" spc="140" dirty="0">
                <a:latin typeface="Arial"/>
                <a:cs typeface="Arial"/>
              </a:rPr>
              <a:t>'annoline2': </a:t>
            </a:r>
            <a:r>
              <a:rPr sz="1050" spc="240" dirty="0">
                <a:latin typeface="Arial"/>
                <a:cs typeface="Arial"/>
              </a:rPr>
              <a:t>'Hills',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[-73.79646462081593,</a:t>
            </a:r>
            <a:endParaRPr sz="1050">
              <a:latin typeface="Arial"/>
              <a:cs typeface="Arial"/>
            </a:endParaRPr>
          </a:p>
          <a:p>
            <a:pPr marL="232410">
              <a:lnSpc>
                <a:spcPct val="100000"/>
              </a:lnSpc>
              <a:spcBef>
                <a:spcPts val="15"/>
              </a:spcBef>
            </a:pPr>
            <a:r>
              <a:rPr sz="1050" spc="25" dirty="0">
                <a:latin typeface="Arial"/>
                <a:cs typeface="Arial"/>
              </a:rPr>
              <a:t>40.71145964370482,</a:t>
            </a:r>
            <a:endParaRPr sz="1050">
              <a:latin typeface="Arial"/>
              <a:cs typeface="Arial"/>
            </a:endParaRPr>
          </a:p>
          <a:p>
            <a:pPr marL="232410">
              <a:lnSpc>
                <a:spcPct val="100000"/>
              </a:lnSpc>
              <a:spcBef>
                <a:spcPts val="15"/>
              </a:spcBef>
            </a:pPr>
            <a:r>
              <a:rPr sz="1050" spc="35" dirty="0">
                <a:latin typeface="Arial"/>
                <a:cs typeface="Arial"/>
              </a:rPr>
              <a:t>-73.79646462081593,</a:t>
            </a:r>
            <a:endParaRPr sz="1050">
              <a:latin typeface="Arial"/>
              <a:cs typeface="Arial"/>
            </a:endParaRPr>
          </a:p>
          <a:p>
            <a:pPr marL="232410">
              <a:lnSpc>
                <a:spcPct val="100000"/>
              </a:lnSpc>
              <a:spcBef>
                <a:spcPts val="15"/>
              </a:spcBef>
            </a:pPr>
            <a:r>
              <a:rPr sz="1050" spc="55" dirty="0">
                <a:latin typeface="Arial"/>
                <a:cs typeface="Arial"/>
              </a:rPr>
              <a:t>40.71145964370482]}},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'nyu_2451_34572.265',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[-73.79671678028349,</a:t>
            </a:r>
            <a:r>
              <a:rPr sz="1050" spc="40" dirty="0">
                <a:latin typeface="Arial"/>
                <a:cs typeface="Arial"/>
              </a:rPr>
              <a:t> </a:t>
            </a:r>
            <a:r>
              <a:rPr sz="1050" spc="45" dirty="0">
                <a:latin typeface="Arial"/>
                <a:cs typeface="Arial"/>
              </a:rPr>
              <a:t>40.73350025429757]},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837689" indent="-73660">
              <a:lnSpc>
                <a:spcPct val="101200"/>
              </a:lnSpc>
            </a:pPr>
            <a:r>
              <a:rPr sz="1050" spc="160" dirty="0">
                <a:latin typeface="Arial"/>
                <a:cs typeface="Arial"/>
              </a:rPr>
              <a:t>'properties': </a:t>
            </a:r>
            <a:r>
              <a:rPr sz="1050" spc="114" dirty="0">
                <a:latin typeface="Arial"/>
                <a:cs typeface="Arial"/>
              </a:rPr>
              <a:t>{'name': </a:t>
            </a:r>
            <a:r>
              <a:rPr sz="1050" spc="160" dirty="0">
                <a:latin typeface="Arial"/>
                <a:cs typeface="Arial"/>
              </a:rPr>
              <a:t>'Utopia',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97455">
              <a:lnSpc>
                <a:spcPct val="101200"/>
              </a:lnSpc>
            </a:pPr>
            <a:r>
              <a:rPr sz="1050" spc="140" dirty="0">
                <a:latin typeface="Arial"/>
                <a:cs typeface="Arial"/>
              </a:rPr>
              <a:t>'annoline1': </a:t>
            </a:r>
            <a:r>
              <a:rPr sz="1050" spc="160" dirty="0">
                <a:latin typeface="Arial"/>
                <a:cs typeface="Arial"/>
              </a:rPr>
              <a:t>'Utopia',  </a:t>
            </a:r>
            <a:r>
              <a:rPr sz="1050" spc="140" dirty="0">
                <a:latin typeface="Arial"/>
                <a:cs typeface="Arial"/>
              </a:rPr>
              <a:t>'annoline2':</a:t>
            </a:r>
            <a:r>
              <a:rPr sz="1050" spc="26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[-73.79671678028349,</a:t>
            </a:r>
            <a:endParaRPr sz="1050">
              <a:latin typeface="Arial"/>
              <a:cs typeface="Arial"/>
            </a:endParaRPr>
          </a:p>
          <a:p>
            <a:pPr marL="232410">
              <a:lnSpc>
                <a:spcPct val="100000"/>
              </a:lnSpc>
              <a:spcBef>
                <a:spcPts val="15"/>
              </a:spcBef>
            </a:pPr>
            <a:r>
              <a:rPr sz="1050" spc="25" dirty="0">
                <a:latin typeface="Arial"/>
                <a:cs typeface="Arial"/>
              </a:rPr>
              <a:t>40.73350025429757,</a:t>
            </a:r>
            <a:endParaRPr sz="1050">
              <a:latin typeface="Arial"/>
              <a:cs typeface="Arial"/>
            </a:endParaRPr>
          </a:p>
          <a:p>
            <a:pPr marL="232410">
              <a:lnSpc>
                <a:spcPct val="100000"/>
              </a:lnSpc>
              <a:spcBef>
                <a:spcPts val="15"/>
              </a:spcBef>
            </a:pPr>
            <a:r>
              <a:rPr sz="1050" spc="35" dirty="0">
                <a:latin typeface="Arial"/>
                <a:cs typeface="Arial"/>
              </a:rPr>
              <a:t>-73.79671678028349,</a:t>
            </a:r>
            <a:endParaRPr sz="1050">
              <a:latin typeface="Arial"/>
              <a:cs typeface="Arial"/>
            </a:endParaRPr>
          </a:p>
          <a:p>
            <a:pPr marL="232410">
              <a:lnSpc>
                <a:spcPct val="100000"/>
              </a:lnSpc>
              <a:spcBef>
                <a:spcPts val="15"/>
              </a:spcBef>
            </a:pPr>
            <a:r>
              <a:rPr sz="1050" spc="55" dirty="0">
                <a:latin typeface="Arial"/>
                <a:cs typeface="Arial"/>
              </a:rPr>
              <a:t>40.73350025429757]}},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'nyu_2451_34572.266',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[-73.80486120040537,</a:t>
            </a:r>
            <a:r>
              <a:rPr sz="1050" spc="40" dirty="0">
                <a:latin typeface="Arial"/>
                <a:cs typeface="Arial"/>
              </a:rPr>
              <a:t> </a:t>
            </a:r>
            <a:r>
              <a:rPr sz="1050" spc="45" dirty="0">
                <a:latin typeface="Arial"/>
                <a:cs typeface="Arial"/>
              </a:rPr>
              <a:t>40.73493618075478]},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'Pomonok',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60" dirty="0">
                <a:latin typeface="Arial"/>
                <a:cs typeface="Arial"/>
              </a:rPr>
              <a:t>'Pomonok',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[-73.80486120040537,</a:t>
            </a:r>
            <a:endParaRPr sz="1050">
              <a:latin typeface="Arial"/>
              <a:cs typeface="Arial"/>
            </a:endParaRPr>
          </a:p>
          <a:p>
            <a:pPr marL="232410">
              <a:lnSpc>
                <a:spcPct val="100000"/>
              </a:lnSpc>
              <a:spcBef>
                <a:spcPts val="15"/>
              </a:spcBef>
            </a:pPr>
            <a:r>
              <a:rPr sz="1050" spc="25" dirty="0">
                <a:latin typeface="Arial"/>
                <a:cs typeface="Arial"/>
              </a:rPr>
              <a:t>40.73493618075478,</a:t>
            </a:r>
            <a:endParaRPr sz="1050">
              <a:latin typeface="Arial"/>
              <a:cs typeface="Arial"/>
            </a:endParaRPr>
          </a:p>
          <a:p>
            <a:pPr marL="232410">
              <a:lnSpc>
                <a:spcPct val="100000"/>
              </a:lnSpc>
              <a:spcBef>
                <a:spcPts val="15"/>
              </a:spcBef>
            </a:pPr>
            <a:r>
              <a:rPr sz="1050" spc="35" dirty="0">
                <a:latin typeface="Arial"/>
                <a:cs typeface="Arial"/>
              </a:rPr>
              <a:t>-73.80486120040537,</a:t>
            </a:r>
            <a:endParaRPr sz="1050">
              <a:latin typeface="Arial"/>
              <a:cs typeface="Arial"/>
            </a:endParaRPr>
          </a:p>
          <a:p>
            <a:pPr marL="232410">
              <a:lnSpc>
                <a:spcPct val="100000"/>
              </a:lnSpc>
              <a:spcBef>
                <a:spcPts val="15"/>
              </a:spcBef>
            </a:pPr>
            <a:r>
              <a:rPr sz="1050" spc="55" dirty="0">
                <a:latin typeface="Arial"/>
                <a:cs typeface="Arial"/>
              </a:rPr>
              <a:t>40.73493618075478]}},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'nyu_2451_34572.267',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[-73.89467996270574,</a:t>
            </a:r>
            <a:r>
              <a:rPr sz="1050" spc="90" dirty="0">
                <a:latin typeface="Arial"/>
                <a:cs typeface="Arial"/>
              </a:rPr>
              <a:t> </a:t>
            </a:r>
            <a:r>
              <a:rPr sz="1050" spc="50" dirty="0">
                <a:latin typeface="Arial"/>
                <a:cs typeface="Arial"/>
              </a:rPr>
              <a:t>40.7703173929982]},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140" dirty="0">
                <a:latin typeface="Arial"/>
                <a:cs typeface="Arial"/>
              </a:rPr>
              <a:t>'Astoria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gn="just">
              <a:lnSpc>
                <a:spcPct val="101200"/>
              </a:lnSpc>
            </a:pPr>
            <a:r>
              <a:rPr sz="1050" spc="140" dirty="0">
                <a:latin typeface="Arial"/>
                <a:cs typeface="Arial"/>
              </a:rPr>
              <a:t>'annoline1': </a:t>
            </a:r>
            <a:r>
              <a:rPr sz="1050" spc="180" dirty="0">
                <a:latin typeface="Arial"/>
                <a:cs typeface="Arial"/>
              </a:rPr>
              <a:t>'Astoria',  </a:t>
            </a: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0"/>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[-73.89467996270574,</a:t>
            </a:r>
            <a:endParaRPr sz="1050">
              <a:latin typeface="Arial"/>
              <a:cs typeface="Arial"/>
            </a:endParaRPr>
          </a:p>
          <a:p>
            <a:pPr marL="232410">
              <a:lnSpc>
                <a:spcPct val="100000"/>
              </a:lnSpc>
              <a:spcBef>
                <a:spcPts val="15"/>
              </a:spcBef>
            </a:pPr>
            <a:r>
              <a:rPr sz="1050" spc="25" dirty="0">
                <a:latin typeface="Arial"/>
                <a:cs typeface="Arial"/>
              </a:rPr>
              <a:t>40.7703173929982,</a:t>
            </a:r>
            <a:endParaRPr sz="1050">
              <a:latin typeface="Arial"/>
              <a:cs typeface="Arial"/>
            </a:endParaRPr>
          </a:p>
          <a:p>
            <a:pPr marL="232410">
              <a:lnSpc>
                <a:spcPct val="100000"/>
              </a:lnSpc>
              <a:spcBef>
                <a:spcPts val="15"/>
              </a:spcBef>
            </a:pPr>
            <a:r>
              <a:rPr sz="1050" spc="35" dirty="0">
                <a:latin typeface="Arial"/>
                <a:cs typeface="Arial"/>
              </a:rPr>
              <a:t>-73.89467996270574,</a:t>
            </a:r>
            <a:endParaRPr sz="1050">
              <a:latin typeface="Arial"/>
              <a:cs typeface="Arial"/>
            </a:endParaRPr>
          </a:p>
          <a:p>
            <a:pPr marL="232410">
              <a:lnSpc>
                <a:spcPct val="100000"/>
              </a:lnSpc>
              <a:spcBef>
                <a:spcPts val="15"/>
              </a:spcBef>
            </a:pPr>
            <a:r>
              <a:rPr sz="1050" spc="60" dirty="0">
                <a:latin typeface="Arial"/>
                <a:cs typeface="Arial"/>
              </a:rPr>
              <a:t>40.7703173929982]}},</a:t>
            </a:r>
            <a:endParaRPr sz="1050">
              <a:latin typeface="Arial"/>
              <a:cs typeface="Aria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696"/>
            <a:ext cx="1345565"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'annoline3':</a:t>
            </a:r>
            <a:r>
              <a:rPr sz="1050" spc="204" dirty="0">
                <a:latin typeface="Arial"/>
                <a:cs typeface="Arial"/>
              </a:rPr>
              <a:t> </a:t>
            </a:r>
            <a:r>
              <a:rPr sz="1050" spc="15" dirty="0">
                <a:latin typeface="Arial"/>
                <a:cs typeface="Arial"/>
              </a:rPr>
              <a:t>None,</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85725">
              <a:lnSpc>
                <a:spcPct val="100000"/>
              </a:lnSpc>
              <a:spcBef>
                <a:spcPts val="470"/>
              </a:spcBef>
            </a:pPr>
            <a:r>
              <a:rPr sz="1050" spc="275" dirty="0">
                <a:latin typeface="Arial"/>
                <a:cs typeface="Arial"/>
              </a:rPr>
              <a:t>'id': </a:t>
            </a:r>
            <a:r>
              <a:rPr sz="1050" spc="60" dirty="0">
                <a:latin typeface="Arial"/>
                <a:cs typeface="Arial"/>
              </a:rPr>
              <a:t>'nyu_2451_34572.268',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[-73.90119903387667,</a:t>
            </a:r>
            <a:r>
              <a:rPr sz="1050" spc="25" dirty="0">
                <a:latin typeface="Arial"/>
                <a:cs typeface="Arial"/>
              </a:rPr>
              <a:t> </a:t>
            </a:r>
            <a:r>
              <a:rPr sz="1050" spc="45" dirty="0">
                <a:latin typeface="Arial"/>
                <a:cs typeface="Arial"/>
              </a:rPr>
              <a:t>40.83142834161548]},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a:t>
            </a:r>
            <a:r>
              <a:rPr sz="1050" spc="70" dirty="0">
                <a:latin typeface="Arial"/>
                <a:cs typeface="Arial"/>
              </a:rPr>
              <a:t>'Claremont </a:t>
            </a:r>
            <a:r>
              <a:rPr sz="1050" spc="170" dirty="0">
                <a:latin typeface="Arial"/>
                <a:cs typeface="Arial"/>
              </a:rPr>
              <a:t>Village',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114" dirty="0">
                <a:latin typeface="Arial"/>
                <a:cs typeface="Arial"/>
              </a:rPr>
              <a:t>'Claremont',  </a:t>
            </a:r>
            <a:r>
              <a:rPr sz="1050" spc="140" dirty="0">
                <a:latin typeface="Arial"/>
                <a:cs typeface="Arial"/>
              </a:rPr>
              <a:t>'annoline2':</a:t>
            </a:r>
            <a:r>
              <a:rPr sz="1050" spc="254" dirty="0">
                <a:latin typeface="Arial"/>
                <a:cs typeface="Arial"/>
              </a:rPr>
              <a:t> </a:t>
            </a:r>
            <a:r>
              <a:rPr sz="1050" spc="190" dirty="0">
                <a:latin typeface="Arial"/>
                <a:cs typeface="Arial"/>
              </a:rPr>
              <a:t>'Village',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[-73.90119903387667,</a:t>
            </a:r>
            <a:endParaRPr sz="1050">
              <a:latin typeface="Arial"/>
              <a:cs typeface="Arial"/>
            </a:endParaRPr>
          </a:p>
          <a:p>
            <a:pPr marL="232410">
              <a:lnSpc>
                <a:spcPct val="100000"/>
              </a:lnSpc>
              <a:spcBef>
                <a:spcPts val="15"/>
              </a:spcBef>
            </a:pPr>
            <a:r>
              <a:rPr sz="1050" spc="25" dirty="0">
                <a:latin typeface="Arial"/>
                <a:cs typeface="Arial"/>
              </a:rPr>
              <a:t>40.83142834161548,</a:t>
            </a:r>
            <a:endParaRPr sz="1050">
              <a:latin typeface="Arial"/>
              <a:cs typeface="Arial"/>
            </a:endParaRPr>
          </a:p>
          <a:p>
            <a:pPr marL="232410">
              <a:lnSpc>
                <a:spcPct val="100000"/>
              </a:lnSpc>
              <a:spcBef>
                <a:spcPts val="15"/>
              </a:spcBef>
            </a:pPr>
            <a:r>
              <a:rPr sz="1050" spc="35" dirty="0">
                <a:latin typeface="Arial"/>
                <a:cs typeface="Arial"/>
              </a:rPr>
              <a:t>-73.90119903387667,</a:t>
            </a:r>
            <a:endParaRPr sz="1050">
              <a:latin typeface="Arial"/>
              <a:cs typeface="Arial"/>
            </a:endParaRPr>
          </a:p>
          <a:p>
            <a:pPr marL="232410">
              <a:lnSpc>
                <a:spcPct val="100000"/>
              </a:lnSpc>
              <a:spcBef>
                <a:spcPts val="15"/>
              </a:spcBef>
            </a:pPr>
            <a:r>
              <a:rPr sz="1050" spc="55" dirty="0">
                <a:latin typeface="Arial"/>
                <a:cs typeface="Arial"/>
              </a:rPr>
              <a:t>40.83142834161548]}},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'nyu_2451_34572.269',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[-73.91584652759009,</a:t>
            </a:r>
            <a:r>
              <a:rPr sz="1050" spc="90" dirty="0">
                <a:latin typeface="Arial"/>
                <a:cs typeface="Arial"/>
              </a:rPr>
              <a:t> </a:t>
            </a:r>
            <a:r>
              <a:rPr sz="1050" spc="45" dirty="0">
                <a:latin typeface="Arial"/>
                <a:cs typeface="Arial"/>
              </a:rPr>
              <a:t>40.824780490842905]},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a:t>
            </a:r>
            <a:r>
              <a:rPr sz="1050" spc="45" dirty="0">
                <a:latin typeface="Arial"/>
                <a:cs typeface="Arial"/>
              </a:rPr>
              <a:t>'Concourse </a:t>
            </a:r>
            <a:r>
              <a:rPr sz="1050" spc="170" dirty="0">
                <a:latin typeface="Arial"/>
                <a:cs typeface="Arial"/>
              </a:rPr>
              <a:t>Village',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95" dirty="0">
                <a:latin typeface="Arial"/>
                <a:cs typeface="Arial"/>
              </a:rPr>
              <a:t>'Concourse',  </a:t>
            </a:r>
            <a:r>
              <a:rPr sz="1050" spc="140" dirty="0">
                <a:latin typeface="Arial"/>
                <a:cs typeface="Arial"/>
              </a:rPr>
              <a:t>'annoline2':</a:t>
            </a:r>
            <a:r>
              <a:rPr sz="1050" spc="254" dirty="0">
                <a:latin typeface="Arial"/>
                <a:cs typeface="Arial"/>
              </a:rPr>
              <a:t> </a:t>
            </a:r>
            <a:r>
              <a:rPr sz="1050" spc="190" dirty="0">
                <a:latin typeface="Arial"/>
                <a:cs typeface="Arial"/>
              </a:rPr>
              <a:t>'Village',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[-73.91584652759009,</a:t>
            </a:r>
            <a:endParaRPr sz="1050">
              <a:latin typeface="Arial"/>
              <a:cs typeface="Arial"/>
            </a:endParaRPr>
          </a:p>
          <a:p>
            <a:pPr marL="232410">
              <a:lnSpc>
                <a:spcPct val="100000"/>
              </a:lnSpc>
              <a:spcBef>
                <a:spcPts val="15"/>
              </a:spcBef>
            </a:pPr>
            <a:r>
              <a:rPr sz="1050" spc="20" dirty="0">
                <a:latin typeface="Arial"/>
                <a:cs typeface="Arial"/>
              </a:rPr>
              <a:t>40.824780490842905,</a:t>
            </a:r>
            <a:endParaRPr sz="1050">
              <a:latin typeface="Arial"/>
              <a:cs typeface="Arial"/>
            </a:endParaRPr>
          </a:p>
          <a:p>
            <a:pPr marL="232410">
              <a:lnSpc>
                <a:spcPct val="100000"/>
              </a:lnSpc>
              <a:spcBef>
                <a:spcPts val="15"/>
              </a:spcBef>
            </a:pPr>
            <a:r>
              <a:rPr sz="1050" spc="35" dirty="0">
                <a:latin typeface="Arial"/>
                <a:cs typeface="Arial"/>
              </a:rPr>
              <a:t>-73.91584652759009,</a:t>
            </a:r>
            <a:endParaRPr sz="1050">
              <a:latin typeface="Arial"/>
              <a:cs typeface="Arial"/>
            </a:endParaRPr>
          </a:p>
          <a:p>
            <a:pPr marL="232410">
              <a:lnSpc>
                <a:spcPct val="100000"/>
              </a:lnSpc>
              <a:spcBef>
                <a:spcPts val="15"/>
              </a:spcBef>
            </a:pPr>
            <a:r>
              <a:rPr sz="1050" spc="50" dirty="0">
                <a:latin typeface="Arial"/>
                <a:cs typeface="Arial"/>
              </a:rPr>
              <a:t>40.824780490842905]}},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[-73.91655551964419,</a:t>
            </a:r>
            <a:r>
              <a:rPr sz="1050" spc="25" dirty="0">
                <a:latin typeface="Arial"/>
                <a:cs typeface="Arial"/>
              </a:rPr>
              <a:t> </a:t>
            </a:r>
            <a:r>
              <a:rPr sz="1050" spc="45" dirty="0">
                <a:latin typeface="Arial"/>
                <a:cs typeface="Arial"/>
              </a:rPr>
              <a:t>40.84382617671654]},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'Mount </a:t>
            </a:r>
            <a:r>
              <a:rPr sz="1050" spc="85" dirty="0">
                <a:latin typeface="Arial"/>
                <a:cs typeface="Arial"/>
              </a:rPr>
              <a:t>Eden',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125" dirty="0">
                <a:latin typeface="Arial"/>
                <a:cs typeface="Arial"/>
              </a:rPr>
              <a:t>'Mount',  </a:t>
            </a:r>
            <a:r>
              <a:rPr sz="1050" spc="140" dirty="0">
                <a:latin typeface="Arial"/>
                <a:cs typeface="Arial"/>
              </a:rPr>
              <a:t>'annoline2': </a:t>
            </a:r>
            <a:r>
              <a:rPr sz="1050" spc="125" dirty="0">
                <a:latin typeface="Arial"/>
                <a:cs typeface="Arial"/>
              </a:rPr>
              <a:t>'Eden',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[-73.91655551964419,</a:t>
            </a:r>
            <a:endParaRPr sz="1050">
              <a:latin typeface="Arial"/>
              <a:cs typeface="Arial"/>
            </a:endParaRPr>
          </a:p>
          <a:p>
            <a:pPr marL="232410">
              <a:lnSpc>
                <a:spcPct val="100000"/>
              </a:lnSpc>
              <a:spcBef>
                <a:spcPts val="15"/>
              </a:spcBef>
            </a:pPr>
            <a:r>
              <a:rPr sz="1050" spc="25" dirty="0">
                <a:latin typeface="Arial"/>
                <a:cs typeface="Arial"/>
              </a:rPr>
              <a:t>40.84382617671654,</a:t>
            </a:r>
            <a:endParaRPr sz="1050">
              <a:latin typeface="Arial"/>
              <a:cs typeface="Arial"/>
            </a:endParaRPr>
          </a:p>
          <a:p>
            <a:pPr marL="232410">
              <a:lnSpc>
                <a:spcPct val="100000"/>
              </a:lnSpc>
              <a:spcBef>
                <a:spcPts val="15"/>
              </a:spcBef>
            </a:pPr>
            <a:r>
              <a:rPr sz="1050" spc="35" dirty="0">
                <a:latin typeface="Arial"/>
                <a:cs typeface="Arial"/>
              </a:rPr>
              <a:t>-73.91655551964419,</a:t>
            </a:r>
            <a:endParaRPr sz="1050">
              <a:latin typeface="Arial"/>
              <a:cs typeface="Arial"/>
            </a:endParaRPr>
          </a:p>
          <a:p>
            <a:pPr marL="232410">
              <a:lnSpc>
                <a:spcPct val="100000"/>
              </a:lnSpc>
              <a:spcBef>
                <a:spcPts val="15"/>
              </a:spcBef>
            </a:pPr>
            <a:r>
              <a:rPr sz="1050" spc="55" dirty="0">
                <a:latin typeface="Arial"/>
                <a:cs typeface="Arial"/>
              </a:rPr>
              <a:t>40.84382617671654]}},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[-73.90829930881988,</a:t>
            </a:r>
            <a:r>
              <a:rPr sz="1050" spc="25" dirty="0">
                <a:latin typeface="Arial"/>
                <a:cs typeface="Arial"/>
              </a:rPr>
              <a:t> </a:t>
            </a:r>
            <a:r>
              <a:rPr sz="1050" spc="45" dirty="0">
                <a:latin typeface="Arial"/>
                <a:cs typeface="Arial"/>
              </a:rPr>
              <a:t>40.84884160724665]},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55" dirty="0">
                <a:latin typeface="Arial"/>
                <a:cs typeface="Arial"/>
              </a:rPr>
              <a:t>'Mount </a:t>
            </a:r>
            <a:r>
              <a:rPr sz="1050" spc="75" dirty="0">
                <a:latin typeface="Arial"/>
                <a:cs typeface="Arial"/>
              </a:rPr>
              <a:t>Hope',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125" dirty="0">
                <a:latin typeface="Arial"/>
                <a:cs typeface="Arial"/>
              </a:rPr>
              <a:t>'Mount',  </a:t>
            </a:r>
            <a:r>
              <a:rPr sz="1050" spc="140" dirty="0">
                <a:latin typeface="Arial"/>
                <a:cs typeface="Arial"/>
              </a:rPr>
              <a:t>'annoline2':</a:t>
            </a:r>
            <a:r>
              <a:rPr sz="1050" spc="245" dirty="0">
                <a:latin typeface="Arial"/>
                <a:cs typeface="Arial"/>
              </a:rPr>
              <a:t> </a:t>
            </a:r>
            <a:r>
              <a:rPr sz="1050" spc="114" dirty="0">
                <a:latin typeface="Arial"/>
                <a:cs typeface="Arial"/>
              </a:rPr>
              <a:t>'Hope',</a:t>
            </a:r>
            <a:endParaRPr sz="1050">
              <a:latin typeface="Arial"/>
              <a:cs typeface="Aria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7172"/>
            <a:ext cx="2152015" cy="158750"/>
          </a:xfrm>
          <a:prstGeom prst="rect">
            <a:avLst/>
          </a:prstGeom>
        </p:spPr>
        <p:txBody>
          <a:bodyPr vert="horz" wrap="square" lIns="0" tIns="0" rIns="0" bIns="0" rtlCol="0">
            <a:spAutoFit/>
          </a:bodyPr>
          <a:lstStyle/>
          <a:p>
            <a:pPr marL="12700">
              <a:lnSpc>
                <a:spcPts val="1090"/>
              </a:lnSpc>
            </a:pPr>
            <a:r>
              <a:rPr sz="1050" spc="114" dirty="0">
                <a:latin typeface="Arial"/>
                <a:cs typeface="Arial"/>
              </a:rPr>
              <a:t>'geometry': </a:t>
            </a:r>
            <a:r>
              <a:rPr sz="1050" spc="195" dirty="0">
                <a:latin typeface="Arial"/>
                <a:cs typeface="Arial"/>
              </a:rPr>
              <a:t>{'type':</a:t>
            </a:r>
            <a:r>
              <a:rPr sz="1050" dirty="0">
                <a:latin typeface="Arial"/>
                <a:cs typeface="Arial"/>
              </a:rPr>
              <a:t> </a:t>
            </a:r>
            <a:r>
              <a:rPr sz="1050" spc="190" dirty="0">
                <a:latin typeface="Arial"/>
                <a:cs typeface="Arial"/>
              </a:rPr>
              <a:t>'Point',</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158750">
              <a:lnSpc>
                <a:spcPct val="100000"/>
              </a:lnSpc>
              <a:spcBef>
                <a:spcPts val="100"/>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[-73.90829930881988,</a:t>
            </a:r>
            <a:endParaRPr sz="1050">
              <a:latin typeface="Arial"/>
              <a:cs typeface="Arial"/>
            </a:endParaRPr>
          </a:p>
          <a:p>
            <a:pPr marL="232410">
              <a:lnSpc>
                <a:spcPct val="100000"/>
              </a:lnSpc>
              <a:spcBef>
                <a:spcPts val="15"/>
              </a:spcBef>
            </a:pPr>
            <a:r>
              <a:rPr sz="1050" spc="25" dirty="0">
                <a:latin typeface="Arial"/>
                <a:cs typeface="Arial"/>
              </a:rPr>
              <a:t>40.84884160724665,</a:t>
            </a:r>
            <a:endParaRPr sz="1050">
              <a:latin typeface="Arial"/>
              <a:cs typeface="Arial"/>
            </a:endParaRPr>
          </a:p>
          <a:p>
            <a:pPr marL="232410">
              <a:lnSpc>
                <a:spcPct val="100000"/>
              </a:lnSpc>
              <a:spcBef>
                <a:spcPts val="15"/>
              </a:spcBef>
            </a:pPr>
            <a:r>
              <a:rPr sz="1050" spc="35" dirty="0">
                <a:latin typeface="Arial"/>
                <a:cs typeface="Arial"/>
              </a:rPr>
              <a:t>-73.90829930881988,</a:t>
            </a:r>
            <a:endParaRPr sz="1050">
              <a:latin typeface="Arial"/>
              <a:cs typeface="Arial"/>
            </a:endParaRPr>
          </a:p>
          <a:p>
            <a:pPr marL="232410">
              <a:lnSpc>
                <a:spcPct val="100000"/>
              </a:lnSpc>
              <a:spcBef>
                <a:spcPts val="15"/>
              </a:spcBef>
            </a:pPr>
            <a:r>
              <a:rPr sz="1050" spc="55" dirty="0">
                <a:latin typeface="Arial"/>
                <a:cs typeface="Arial"/>
              </a:rPr>
              <a:t>40.84884160724665]}},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[-73.96355614094303,</a:t>
            </a:r>
            <a:r>
              <a:rPr sz="1050" spc="25" dirty="0">
                <a:latin typeface="Arial"/>
                <a:cs typeface="Arial"/>
              </a:rPr>
              <a:t> </a:t>
            </a:r>
            <a:r>
              <a:rPr sz="1050" spc="45" dirty="0">
                <a:latin typeface="Arial"/>
                <a:cs typeface="Arial"/>
              </a:rPr>
              <a:t>40.76028033131374]},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'Sutton </a:t>
            </a:r>
            <a:r>
              <a:rPr sz="1050" spc="130" dirty="0">
                <a:latin typeface="Arial"/>
                <a:cs typeface="Arial"/>
              </a:rPr>
              <a:t>Place',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60" dirty="0">
                <a:latin typeface="Arial"/>
                <a:cs typeface="Arial"/>
              </a:rPr>
              <a:t>'Sutton',  </a:t>
            </a:r>
            <a:r>
              <a:rPr sz="1050" spc="140" dirty="0">
                <a:latin typeface="Arial"/>
                <a:cs typeface="Arial"/>
              </a:rPr>
              <a:t>'annoline2': </a:t>
            </a:r>
            <a:r>
              <a:rPr sz="1050" spc="160" dirty="0">
                <a:latin typeface="Arial"/>
                <a:cs typeface="Arial"/>
              </a:rPr>
              <a:t>'Place',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[-73.96355614094303,</a:t>
            </a:r>
            <a:endParaRPr sz="1050">
              <a:latin typeface="Arial"/>
              <a:cs typeface="Arial"/>
            </a:endParaRPr>
          </a:p>
          <a:p>
            <a:pPr marL="232410">
              <a:lnSpc>
                <a:spcPct val="100000"/>
              </a:lnSpc>
              <a:spcBef>
                <a:spcPts val="15"/>
              </a:spcBef>
            </a:pPr>
            <a:r>
              <a:rPr sz="1050" spc="25" dirty="0">
                <a:latin typeface="Arial"/>
                <a:cs typeface="Arial"/>
              </a:rPr>
              <a:t>40.76028033131374,</a:t>
            </a:r>
            <a:endParaRPr sz="1050">
              <a:latin typeface="Arial"/>
              <a:cs typeface="Arial"/>
            </a:endParaRPr>
          </a:p>
          <a:p>
            <a:pPr marL="232410">
              <a:lnSpc>
                <a:spcPct val="100000"/>
              </a:lnSpc>
              <a:spcBef>
                <a:spcPts val="15"/>
              </a:spcBef>
            </a:pPr>
            <a:r>
              <a:rPr sz="1050" spc="35" dirty="0">
                <a:latin typeface="Arial"/>
                <a:cs typeface="Arial"/>
              </a:rPr>
              <a:t>-73.96355614094303,</a:t>
            </a:r>
            <a:endParaRPr sz="1050">
              <a:latin typeface="Arial"/>
              <a:cs typeface="Arial"/>
            </a:endParaRPr>
          </a:p>
          <a:p>
            <a:pPr marL="232410">
              <a:lnSpc>
                <a:spcPct val="100000"/>
              </a:lnSpc>
              <a:spcBef>
                <a:spcPts val="15"/>
              </a:spcBef>
            </a:pPr>
            <a:r>
              <a:rPr sz="1050" spc="55" dirty="0">
                <a:latin typeface="Arial"/>
                <a:cs typeface="Arial"/>
              </a:rPr>
              <a:t>40.76028033131374]}},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[-73.95386782130745,</a:t>
            </a:r>
            <a:r>
              <a:rPr sz="1050" spc="90" dirty="0">
                <a:latin typeface="Arial"/>
                <a:cs typeface="Arial"/>
              </a:rPr>
              <a:t> </a:t>
            </a:r>
            <a:r>
              <a:rPr sz="1050" spc="45" dirty="0">
                <a:latin typeface="Arial"/>
                <a:cs typeface="Arial"/>
              </a:rPr>
              <a:t>40.743414090073536]},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'Hunters </a:t>
            </a:r>
            <a:r>
              <a:rPr sz="1050" spc="165" dirty="0">
                <a:latin typeface="Arial"/>
                <a:cs typeface="Arial"/>
              </a:rPr>
              <a:t>Point',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'Hunters',  'annoline2':</a:t>
            </a:r>
            <a:r>
              <a:rPr sz="1050" spc="250" dirty="0">
                <a:latin typeface="Arial"/>
                <a:cs typeface="Arial"/>
              </a:rPr>
              <a:t> </a:t>
            </a:r>
            <a:r>
              <a:rPr sz="1050" spc="190" dirty="0">
                <a:latin typeface="Arial"/>
                <a:cs typeface="Arial"/>
              </a:rPr>
              <a:t>'Point',</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[-73.95386782130745,</a:t>
            </a:r>
            <a:endParaRPr sz="1050">
              <a:latin typeface="Arial"/>
              <a:cs typeface="Arial"/>
            </a:endParaRPr>
          </a:p>
          <a:p>
            <a:pPr marL="232410">
              <a:lnSpc>
                <a:spcPct val="100000"/>
              </a:lnSpc>
              <a:spcBef>
                <a:spcPts val="15"/>
              </a:spcBef>
            </a:pPr>
            <a:r>
              <a:rPr sz="1050" spc="20" dirty="0">
                <a:latin typeface="Arial"/>
                <a:cs typeface="Arial"/>
              </a:rPr>
              <a:t>40.743414090073536,</a:t>
            </a:r>
            <a:endParaRPr sz="1050">
              <a:latin typeface="Arial"/>
              <a:cs typeface="Arial"/>
            </a:endParaRPr>
          </a:p>
          <a:p>
            <a:pPr marL="232410">
              <a:lnSpc>
                <a:spcPct val="100000"/>
              </a:lnSpc>
              <a:spcBef>
                <a:spcPts val="15"/>
              </a:spcBef>
            </a:pPr>
            <a:r>
              <a:rPr sz="1050" spc="35" dirty="0">
                <a:latin typeface="Arial"/>
                <a:cs typeface="Arial"/>
              </a:rPr>
              <a:t>-73.95386782130745,</a:t>
            </a:r>
            <a:endParaRPr sz="1050">
              <a:latin typeface="Arial"/>
              <a:cs typeface="Arial"/>
            </a:endParaRPr>
          </a:p>
          <a:p>
            <a:pPr marL="232410">
              <a:lnSpc>
                <a:spcPct val="100000"/>
              </a:lnSpc>
              <a:spcBef>
                <a:spcPts val="15"/>
              </a:spcBef>
            </a:pPr>
            <a:r>
              <a:rPr sz="1050" spc="50" dirty="0">
                <a:latin typeface="Arial"/>
                <a:cs typeface="Arial"/>
              </a:rPr>
              <a:t>40.743414090073536]}},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[-73.96770824581834,</a:t>
            </a:r>
            <a:r>
              <a:rPr sz="1050" spc="25" dirty="0">
                <a:latin typeface="Arial"/>
                <a:cs typeface="Arial"/>
              </a:rPr>
              <a:t> </a:t>
            </a:r>
            <a:r>
              <a:rPr sz="1050" spc="45" dirty="0">
                <a:latin typeface="Arial"/>
                <a:cs typeface="Arial"/>
              </a:rPr>
              <a:t>40.75204236950722]},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65" dirty="0">
                <a:latin typeface="Arial"/>
                <a:cs typeface="Arial"/>
              </a:rPr>
              <a:t>'Turtle </a:t>
            </a:r>
            <a:r>
              <a:rPr sz="1050" spc="114" dirty="0">
                <a:latin typeface="Arial"/>
                <a:cs typeface="Arial"/>
              </a:rPr>
              <a:t>Bay',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200" dirty="0">
                <a:latin typeface="Arial"/>
                <a:cs typeface="Arial"/>
              </a:rPr>
              <a:t>'Turtle',  </a:t>
            </a:r>
            <a:r>
              <a:rPr sz="1050" spc="140" dirty="0">
                <a:latin typeface="Arial"/>
                <a:cs typeface="Arial"/>
              </a:rPr>
              <a:t>'annoline2':</a:t>
            </a:r>
            <a:r>
              <a:rPr sz="1050" spc="254" dirty="0">
                <a:latin typeface="Arial"/>
                <a:cs typeface="Arial"/>
              </a:rPr>
              <a:t> </a:t>
            </a:r>
            <a:r>
              <a:rPr sz="1050" spc="160" dirty="0">
                <a:latin typeface="Arial"/>
                <a:cs typeface="Arial"/>
              </a:rPr>
              <a:t>'Bay',</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[-73.96770824581834,</a:t>
            </a:r>
            <a:endParaRPr sz="1050">
              <a:latin typeface="Arial"/>
              <a:cs typeface="Arial"/>
            </a:endParaRPr>
          </a:p>
          <a:p>
            <a:pPr marL="232410">
              <a:lnSpc>
                <a:spcPct val="100000"/>
              </a:lnSpc>
              <a:spcBef>
                <a:spcPts val="15"/>
              </a:spcBef>
            </a:pPr>
            <a:r>
              <a:rPr sz="1050" spc="25" dirty="0">
                <a:latin typeface="Arial"/>
                <a:cs typeface="Arial"/>
              </a:rPr>
              <a:t>40.75204236950722,</a:t>
            </a:r>
            <a:endParaRPr sz="1050">
              <a:latin typeface="Arial"/>
              <a:cs typeface="Arial"/>
            </a:endParaRPr>
          </a:p>
          <a:p>
            <a:pPr marL="232410">
              <a:lnSpc>
                <a:spcPct val="100000"/>
              </a:lnSpc>
              <a:spcBef>
                <a:spcPts val="15"/>
              </a:spcBef>
            </a:pPr>
            <a:r>
              <a:rPr sz="1050" spc="35" dirty="0">
                <a:latin typeface="Arial"/>
                <a:cs typeface="Arial"/>
              </a:rPr>
              <a:t>-73.96770824581834,</a:t>
            </a:r>
            <a:endParaRPr sz="1050">
              <a:latin typeface="Arial"/>
              <a:cs typeface="Arial"/>
            </a:endParaRPr>
          </a:p>
          <a:p>
            <a:pPr marL="232410">
              <a:lnSpc>
                <a:spcPct val="100000"/>
              </a:lnSpc>
              <a:spcBef>
                <a:spcPts val="15"/>
              </a:spcBef>
            </a:pPr>
            <a:r>
              <a:rPr sz="1050" spc="55" dirty="0">
                <a:latin typeface="Arial"/>
                <a:cs typeface="Arial"/>
              </a:rPr>
              <a:t>40.75204236950722]}},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'nyu_2451_34572.275',</a:t>
            </a:r>
            <a:endParaRPr sz="1050">
              <a:latin typeface="Arial"/>
              <a:cs typeface="Aria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638" y="9448696"/>
            <a:ext cx="1492250" cy="158750"/>
          </a:xfrm>
          <a:prstGeom prst="rect">
            <a:avLst/>
          </a:prstGeom>
        </p:spPr>
        <p:txBody>
          <a:bodyPr vert="horz" wrap="square" lIns="0" tIns="0" rIns="0" bIns="0" rtlCol="0">
            <a:spAutoFit/>
          </a:bodyPr>
          <a:lstStyle/>
          <a:p>
            <a:pPr marL="12700">
              <a:lnSpc>
                <a:spcPts val="1090"/>
              </a:lnSpc>
            </a:pPr>
            <a:r>
              <a:rPr sz="1050" spc="120" dirty="0">
                <a:latin typeface="Arial"/>
                <a:cs typeface="Arial"/>
              </a:rPr>
              <a:t>'borough':</a:t>
            </a:r>
            <a:r>
              <a:rPr sz="1050" spc="229" dirty="0">
                <a:latin typeface="Arial"/>
                <a:cs typeface="Arial"/>
              </a:rPr>
              <a:t> </a:t>
            </a:r>
            <a:r>
              <a:rPr sz="1050" spc="90" dirty="0">
                <a:latin typeface="Arial"/>
                <a:cs typeface="Arial"/>
              </a:rPr>
              <a:t>'Queens',</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35165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15" dirty="0">
                <a:latin typeface="Arial"/>
                <a:cs typeface="Arial"/>
              </a:rPr>
              <a:t> </a:t>
            </a:r>
            <a:r>
              <a:rPr sz="800" dirty="0">
                <a:latin typeface="Arial"/>
                <a:cs typeface="Arial"/>
              </a:rPr>
              <a:t>1)</a:t>
            </a:r>
            <a:endParaRPr sz="800">
              <a:latin typeface="Arial"/>
              <a:cs typeface="Arial"/>
            </a:endParaRPr>
          </a:p>
          <a:p>
            <a:pPr marL="158750">
              <a:lnSpc>
                <a:spcPct val="100000"/>
              </a:lnSpc>
              <a:spcBef>
                <a:spcPts val="470"/>
              </a:spcBef>
            </a:pPr>
            <a:r>
              <a:rPr sz="1050" spc="140" dirty="0">
                <a:latin typeface="Arial"/>
                <a:cs typeface="Arial"/>
              </a:rPr>
              <a:t>'coordinates': </a:t>
            </a:r>
            <a:r>
              <a:rPr sz="1050" spc="45" dirty="0">
                <a:latin typeface="Arial"/>
                <a:cs typeface="Arial"/>
              </a:rPr>
              <a:t>[-73.97121928722265,</a:t>
            </a:r>
            <a:r>
              <a:rPr sz="1050" spc="90" dirty="0">
                <a:latin typeface="Arial"/>
                <a:cs typeface="Arial"/>
              </a:rPr>
              <a:t> </a:t>
            </a:r>
            <a:r>
              <a:rPr sz="1050" spc="45" dirty="0">
                <a:latin typeface="Arial"/>
                <a:cs typeface="Arial"/>
              </a:rPr>
              <a:t>40.746917410740195]},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'Tudor </a:t>
            </a:r>
            <a:r>
              <a:rPr sz="1050" spc="190" dirty="0">
                <a:latin typeface="Arial"/>
                <a:cs typeface="Arial"/>
              </a:rPr>
              <a:t>City',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644140">
              <a:lnSpc>
                <a:spcPct val="101200"/>
              </a:lnSpc>
            </a:pPr>
            <a:r>
              <a:rPr sz="1050" spc="140" dirty="0">
                <a:latin typeface="Arial"/>
                <a:cs typeface="Arial"/>
              </a:rPr>
              <a:t>'annoline1': </a:t>
            </a:r>
            <a:r>
              <a:rPr sz="1050" spc="145" dirty="0">
                <a:latin typeface="Arial"/>
                <a:cs typeface="Arial"/>
              </a:rPr>
              <a:t>'Tudor',  </a:t>
            </a:r>
            <a:r>
              <a:rPr sz="1050" spc="140" dirty="0">
                <a:latin typeface="Arial"/>
                <a:cs typeface="Arial"/>
              </a:rPr>
              <a:t>'annoline2': </a:t>
            </a:r>
            <a:r>
              <a:rPr sz="1050" spc="220" dirty="0">
                <a:latin typeface="Arial"/>
                <a:cs typeface="Arial"/>
              </a:rPr>
              <a:t>'City',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[-73.97121928722265,</a:t>
            </a:r>
            <a:endParaRPr sz="1050">
              <a:latin typeface="Arial"/>
              <a:cs typeface="Arial"/>
            </a:endParaRPr>
          </a:p>
          <a:p>
            <a:pPr marL="232410">
              <a:lnSpc>
                <a:spcPct val="100000"/>
              </a:lnSpc>
              <a:spcBef>
                <a:spcPts val="15"/>
              </a:spcBef>
            </a:pPr>
            <a:r>
              <a:rPr sz="1050" spc="20" dirty="0">
                <a:latin typeface="Arial"/>
                <a:cs typeface="Arial"/>
              </a:rPr>
              <a:t>40.746917410740195,</a:t>
            </a:r>
            <a:endParaRPr sz="1050">
              <a:latin typeface="Arial"/>
              <a:cs typeface="Arial"/>
            </a:endParaRPr>
          </a:p>
          <a:p>
            <a:pPr marL="232410">
              <a:lnSpc>
                <a:spcPct val="100000"/>
              </a:lnSpc>
              <a:spcBef>
                <a:spcPts val="15"/>
              </a:spcBef>
            </a:pPr>
            <a:r>
              <a:rPr sz="1050" spc="35" dirty="0">
                <a:latin typeface="Arial"/>
                <a:cs typeface="Arial"/>
              </a:rPr>
              <a:t>-73.97121928722265,</a:t>
            </a:r>
            <a:endParaRPr sz="1050">
              <a:latin typeface="Arial"/>
              <a:cs typeface="Arial"/>
            </a:endParaRPr>
          </a:p>
          <a:p>
            <a:pPr marL="232410">
              <a:lnSpc>
                <a:spcPct val="100000"/>
              </a:lnSpc>
              <a:spcBef>
                <a:spcPts val="15"/>
              </a:spcBef>
            </a:pPr>
            <a:r>
              <a:rPr sz="1050" spc="50" dirty="0">
                <a:latin typeface="Arial"/>
                <a:cs typeface="Arial"/>
              </a:rPr>
              <a:t>40.746917410740195]}},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[-73.97405170469203,</a:t>
            </a:r>
            <a:r>
              <a:rPr sz="1050" spc="25" dirty="0">
                <a:latin typeface="Arial"/>
                <a:cs typeface="Arial"/>
              </a:rPr>
              <a:t> </a:t>
            </a:r>
            <a:r>
              <a:rPr sz="1050" spc="45" dirty="0">
                <a:latin typeface="Arial"/>
                <a:cs typeface="Arial"/>
              </a:rPr>
              <a:t>40.73099955477061]},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250950"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'Stuyvesant </a:t>
            </a:r>
            <a:r>
              <a:rPr sz="1050" spc="65" dirty="0">
                <a:latin typeface="Arial"/>
                <a:cs typeface="Arial"/>
              </a:rPr>
              <a:t>Town',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77745">
              <a:lnSpc>
                <a:spcPct val="101200"/>
              </a:lnSpc>
            </a:pPr>
            <a:r>
              <a:rPr sz="1050" spc="140" dirty="0">
                <a:latin typeface="Arial"/>
                <a:cs typeface="Arial"/>
              </a:rPr>
              <a:t>'annoline1': </a:t>
            </a:r>
            <a:r>
              <a:rPr sz="1050" spc="120" dirty="0">
                <a:latin typeface="Arial"/>
                <a:cs typeface="Arial"/>
              </a:rPr>
              <a:t>'Stuyvesant',  </a:t>
            </a:r>
            <a:r>
              <a:rPr sz="1050" spc="140" dirty="0">
                <a:latin typeface="Arial"/>
                <a:cs typeface="Arial"/>
              </a:rPr>
              <a:t>'annoline2':</a:t>
            </a:r>
            <a:r>
              <a:rPr sz="1050" spc="265" dirty="0">
                <a:latin typeface="Arial"/>
                <a:cs typeface="Arial"/>
              </a:rPr>
              <a:t> </a:t>
            </a:r>
            <a:r>
              <a:rPr sz="1050" spc="110" dirty="0">
                <a:latin typeface="Arial"/>
                <a:cs typeface="Arial"/>
              </a:rPr>
              <a:t>'Town',</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[-73.97405170469203,</a:t>
            </a:r>
            <a:endParaRPr sz="1050">
              <a:latin typeface="Arial"/>
              <a:cs typeface="Arial"/>
            </a:endParaRPr>
          </a:p>
          <a:p>
            <a:pPr marL="232410">
              <a:lnSpc>
                <a:spcPct val="100000"/>
              </a:lnSpc>
              <a:spcBef>
                <a:spcPts val="15"/>
              </a:spcBef>
            </a:pPr>
            <a:r>
              <a:rPr sz="1050" spc="25" dirty="0">
                <a:latin typeface="Arial"/>
                <a:cs typeface="Arial"/>
              </a:rPr>
              <a:t>40.73099955477061,</a:t>
            </a:r>
            <a:endParaRPr sz="1050">
              <a:latin typeface="Arial"/>
              <a:cs typeface="Arial"/>
            </a:endParaRPr>
          </a:p>
          <a:p>
            <a:pPr marL="232410">
              <a:lnSpc>
                <a:spcPct val="100000"/>
              </a:lnSpc>
              <a:spcBef>
                <a:spcPts val="15"/>
              </a:spcBef>
            </a:pPr>
            <a:r>
              <a:rPr sz="1050" spc="35" dirty="0">
                <a:latin typeface="Arial"/>
                <a:cs typeface="Arial"/>
              </a:rPr>
              <a:t>-73.97405170469203,</a:t>
            </a:r>
            <a:endParaRPr sz="1050">
              <a:latin typeface="Arial"/>
              <a:cs typeface="Arial"/>
            </a:endParaRPr>
          </a:p>
          <a:p>
            <a:pPr marL="232410">
              <a:lnSpc>
                <a:spcPct val="100000"/>
              </a:lnSpc>
              <a:spcBef>
                <a:spcPts val="15"/>
              </a:spcBef>
            </a:pPr>
            <a:r>
              <a:rPr sz="1050" spc="55" dirty="0">
                <a:latin typeface="Arial"/>
                <a:cs typeface="Arial"/>
              </a:rPr>
              <a:t>40.73099955477061]}},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[-73.9909471052826,</a:t>
            </a:r>
            <a:r>
              <a:rPr sz="1050" spc="55" dirty="0">
                <a:latin typeface="Arial"/>
                <a:cs typeface="Arial"/>
              </a:rPr>
              <a:t> </a:t>
            </a:r>
            <a:r>
              <a:rPr sz="1050" spc="45" dirty="0">
                <a:latin typeface="Arial"/>
                <a:cs typeface="Arial"/>
              </a:rPr>
              <a:t>40.739673047638426]},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95" dirty="0">
                <a:latin typeface="Arial"/>
                <a:cs typeface="Arial"/>
              </a:rPr>
              <a:t>'Flatiron',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95" dirty="0">
                <a:latin typeface="Arial"/>
                <a:cs typeface="Arial"/>
              </a:rPr>
              <a:t>'Flatiron',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[-73.9909471052826,</a:t>
            </a:r>
            <a:endParaRPr sz="1050">
              <a:latin typeface="Arial"/>
              <a:cs typeface="Arial"/>
            </a:endParaRPr>
          </a:p>
          <a:p>
            <a:pPr marL="232410">
              <a:lnSpc>
                <a:spcPct val="100000"/>
              </a:lnSpc>
              <a:spcBef>
                <a:spcPts val="15"/>
              </a:spcBef>
            </a:pPr>
            <a:r>
              <a:rPr sz="1050" spc="20" dirty="0">
                <a:latin typeface="Arial"/>
                <a:cs typeface="Arial"/>
              </a:rPr>
              <a:t>40.739673047638426,</a:t>
            </a:r>
            <a:endParaRPr sz="1050">
              <a:latin typeface="Arial"/>
              <a:cs typeface="Arial"/>
            </a:endParaRPr>
          </a:p>
          <a:p>
            <a:pPr marL="232410">
              <a:lnSpc>
                <a:spcPct val="100000"/>
              </a:lnSpc>
              <a:spcBef>
                <a:spcPts val="15"/>
              </a:spcBef>
            </a:pPr>
            <a:r>
              <a:rPr sz="1050" spc="35" dirty="0">
                <a:latin typeface="Arial"/>
                <a:cs typeface="Arial"/>
              </a:rPr>
              <a:t>-73.9909471052826,</a:t>
            </a:r>
            <a:endParaRPr sz="1050">
              <a:latin typeface="Arial"/>
              <a:cs typeface="Arial"/>
            </a:endParaRPr>
          </a:p>
          <a:p>
            <a:pPr marL="232410">
              <a:lnSpc>
                <a:spcPct val="100000"/>
              </a:lnSpc>
              <a:spcBef>
                <a:spcPts val="15"/>
              </a:spcBef>
            </a:pPr>
            <a:r>
              <a:rPr sz="1050" spc="50" dirty="0">
                <a:latin typeface="Arial"/>
                <a:cs typeface="Arial"/>
              </a:rPr>
              <a:t>40.739673047638426]}},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[-73.91819286431682,</a:t>
            </a:r>
            <a:r>
              <a:rPr sz="1050" spc="25" dirty="0">
                <a:latin typeface="Arial"/>
                <a:cs typeface="Arial"/>
              </a:rPr>
              <a:t> </a:t>
            </a:r>
            <a:r>
              <a:rPr sz="1050" spc="45" dirty="0">
                <a:latin typeface="Arial"/>
                <a:cs typeface="Arial"/>
              </a:rPr>
              <a:t>40.74565180608076]},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04265"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'Sunnyside </a:t>
            </a:r>
            <a:r>
              <a:rPr sz="1050" spc="75" dirty="0">
                <a:latin typeface="Arial"/>
                <a:cs typeface="Arial"/>
              </a:rPr>
              <a:t>Gardens',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110" dirty="0">
                <a:latin typeface="Arial"/>
                <a:cs typeface="Arial"/>
              </a:rPr>
              <a:t>'Sunnyside',  </a:t>
            </a:r>
            <a:r>
              <a:rPr sz="1050" spc="140" dirty="0">
                <a:latin typeface="Arial"/>
                <a:cs typeface="Arial"/>
              </a:rPr>
              <a:t>'annoline2':</a:t>
            </a:r>
            <a:r>
              <a:rPr sz="1050" spc="250" dirty="0">
                <a:latin typeface="Arial"/>
                <a:cs typeface="Arial"/>
              </a:rPr>
              <a:t> </a:t>
            </a:r>
            <a:r>
              <a:rPr sz="1050" spc="105" dirty="0">
                <a:latin typeface="Arial"/>
                <a:cs typeface="Arial"/>
              </a:rPr>
              <a:t>'Gardens',</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677321" y="9447172"/>
            <a:ext cx="1785620" cy="158750"/>
          </a:xfrm>
          <a:prstGeom prst="rect">
            <a:avLst/>
          </a:prstGeom>
        </p:spPr>
        <p:txBody>
          <a:bodyPr vert="horz" wrap="square" lIns="0" tIns="0" rIns="0" bIns="0" rtlCol="0">
            <a:spAutoFit/>
          </a:bodyPr>
          <a:lstStyle/>
          <a:p>
            <a:pPr marL="12700">
              <a:lnSpc>
                <a:spcPts val="1090"/>
              </a:lnSpc>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879"/>
            <a:ext cx="4277995" cy="9316085"/>
          </a:xfrm>
          <a:prstGeom prst="rect">
            <a:avLst/>
          </a:prstGeom>
        </p:spPr>
        <p:txBody>
          <a:bodyPr vert="horz" wrap="square" lIns="0" tIns="56515" rIns="0" bIns="0" rtlCol="0">
            <a:spAutoFit/>
          </a:bodyPr>
          <a:lstStyle/>
          <a:p>
            <a:pPr marL="1862455">
              <a:lnSpc>
                <a:spcPct val="100000"/>
              </a:lnSpc>
              <a:spcBef>
                <a:spcPts val="445"/>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158750">
              <a:lnSpc>
                <a:spcPct val="100000"/>
              </a:lnSpc>
              <a:spcBef>
                <a:spcPts val="459"/>
              </a:spcBef>
            </a:pPr>
            <a:r>
              <a:rPr sz="1050" spc="150" dirty="0">
                <a:latin typeface="Arial"/>
                <a:cs typeface="Arial"/>
              </a:rPr>
              <a:t>'bbox':</a:t>
            </a:r>
            <a:r>
              <a:rPr sz="1050" spc="280" dirty="0">
                <a:latin typeface="Arial"/>
                <a:cs typeface="Arial"/>
              </a:rPr>
              <a:t> </a:t>
            </a:r>
            <a:r>
              <a:rPr sz="1050" spc="45" dirty="0">
                <a:latin typeface="Arial"/>
                <a:cs typeface="Arial"/>
              </a:rPr>
              <a:t>[-73.91819286431682,</a:t>
            </a:r>
            <a:endParaRPr sz="1050">
              <a:latin typeface="Arial"/>
              <a:cs typeface="Arial"/>
            </a:endParaRPr>
          </a:p>
          <a:p>
            <a:pPr marL="232410">
              <a:lnSpc>
                <a:spcPct val="100000"/>
              </a:lnSpc>
              <a:spcBef>
                <a:spcPts val="15"/>
              </a:spcBef>
            </a:pPr>
            <a:r>
              <a:rPr sz="1050" spc="25" dirty="0">
                <a:latin typeface="Arial"/>
                <a:cs typeface="Arial"/>
              </a:rPr>
              <a:t>40.74565180608076,</a:t>
            </a:r>
            <a:endParaRPr sz="1050">
              <a:latin typeface="Arial"/>
              <a:cs typeface="Arial"/>
            </a:endParaRPr>
          </a:p>
          <a:p>
            <a:pPr marL="232410">
              <a:lnSpc>
                <a:spcPct val="100000"/>
              </a:lnSpc>
              <a:spcBef>
                <a:spcPts val="15"/>
              </a:spcBef>
            </a:pPr>
            <a:r>
              <a:rPr sz="1050" spc="35" dirty="0">
                <a:latin typeface="Arial"/>
                <a:cs typeface="Arial"/>
              </a:rPr>
              <a:t>-73.91819286431682,</a:t>
            </a:r>
            <a:endParaRPr sz="1050">
              <a:latin typeface="Arial"/>
              <a:cs typeface="Arial"/>
            </a:endParaRPr>
          </a:p>
          <a:p>
            <a:pPr marL="232410">
              <a:lnSpc>
                <a:spcPct val="100000"/>
              </a:lnSpc>
              <a:spcBef>
                <a:spcPts val="15"/>
              </a:spcBef>
            </a:pPr>
            <a:r>
              <a:rPr sz="1050" spc="55" dirty="0">
                <a:latin typeface="Arial"/>
                <a:cs typeface="Arial"/>
              </a:rPr>
              <a:t>40.74565180608076]}},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'nyu_2451_34572.279',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[-73.93244235260178,</a:t>
            </a:r>
            <a:r>
              <a:rPr sz="1050" spc="40" dirty="0">
                <a:latin typeface="Arial"/>
                <a:cs typeface="Arial"/>
              </a:rPr>
              <a:t> </a:t>
            </a:r>
            <a:r>
              <a:rPr sz="1050" spc="45" dirty="0">
                <a:latin typeface="Arial"/>
                <a:cs typeface="Arial"/>
              </a:rPr>
              <a:t>40.73725071694497]},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210" dirty="0">
                <a:latin typeface="Arial"/>
                <a:cs typeface="Arial"/>
              </a:rPr>
              <a:t>'Blissville',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210" dirty="0">
                <a:latin typeface="Arial"/>
                <a:cs typeface="Arial"/>
              </a:rPr>
              <a:t>'Blissville',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[-73.93244235260178,</a:t>
            </a:r>
            <a:endParaRPr sz="1050">
              <a:latin typeface="Arial"/>
              <a:cs typeface="Arial"/>
            </a:endParaRPr>
          </a:p>
          <a:p>
            <a:pPr marL="232410">
              <a:lnSpc>
                <a:spcPct val="100000"/>
              </a:lnSpc>
              <a:spcBef>
                <a:spcPts val="15"/>
              </a:spcBef>
            </a:pPr>
            <a:r>
              <a:rPr sz="1050" spc="25" dirty="0">
                <a:latin typeface="Arial"/>
                <a:cs typeface="Arial"/>
              </a:rPr>
              <a:t>40.73725071694497,</a:t>
            </a:r>
            <a:endParaRPr sz="1050">
              <a:latin typeface="Arial"/>
              <a:cs typeface="Arial"/>
            </a:endParaRPr>
          </a:p>
          <a:p>
            <a:pPr marL="232410">
              <a:lnSpc>
                <a:spcPct val="100000"/>
              </a:lnSpc>
              <a:spcBef>
                <a:spcPts val="15"/>
              </a:spcBef>
            </a:pPr>
            <a:r>
              <a:rPr sz="1050" spc="35" dirty="0">
                <a:latin typeface="Arial"/>
                <a:cs typeface="Arial"/>
              </a:rPr>
              <a:t>-73.93244235260178,</a:t>
            </a:r>
            <a:endParaRPr sz="1050">
              <a:latin typeface="Arial"/>
              <a:cs typeface="Arial"/>
            </a:endParaRPr>
          </a:p>
          <a:p>
            <a:pPr marL="232410">
              <a:lnSpc>
                <a:spcPct val="100000"/>
              </a:lnSpc>
              <a:spcBef>
                <a:spcPts val="15"/>
              </a:spcBef>
            </a:pPr>
            <a:r>
              <a:rPr sz="1050" spc="55" dirty="0">
                <a:latin typeface="Arial"/>
                <a:cs typeface="Arial"/>
              </a:rPr>
              <a:t>40.73725071694497]}},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[-73.99550751888415,</a:t>
            </a:r>
            <a:r>
              <a:rPr sz="1050" spc="40" dirty="0">
                <a:latin typeface="Arial"/>
                <a:cs typeface="Arial"/>
              </a:rPr>
              <a:t> </a:t>
            </a:r>
            <a:r>
              <a:rPr sz="1050" spc="45" dirty="0">
                <a:latin typeface="Arial"/>
                <a:cs typeface="Arial"/>
              </a:rPr>
              <a:t>40.70328109093014]},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'Fulton </a:t>
            </a:r>
            <a:r>
              <a:rPr sz="1050" spc="155" dirty="0">
                <a:latin typeface="Arial"/>
                <a:cs typeface="Arial"/>
              </a:rPr>
              <a:t>Ferry',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75" dirty="0">
                <a:latin typeface="Arial"/>
                <a:cs typeface="Arial"/>
              </a:rPr>
              <a:t>'Fulton',  </a:t>
            </a:r>
            <a:r>
              <a:rPr sz="1050" spc="140" dirty="0">
                <a:latin typeface="Arial"/>
                <a:cs typeface="Arial"/>
              </a:rPr>
              <a:t>'annoline2': </a:t>
            </a:r>
            <a:r>
              <a:rPr sz="1050" spc="180" dirty="0">
                <a:latin typeface="Arial"/>
                <a:cs typeface="Arial"/>
              </a:rPr>
              <a:t>'Ferry',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[-73.99550751888415,</a:t>
            </a:r>
            <a:endParaRPr sz="1050">
              <a:latin typeface="Arial"/>
              <a:cs typeface="Arial"/>
            </a:endParaRPr>
          </a:p>
          <a:p>
            <a:pPr marL="232410">
              <a:lnSpc>
                <a:spcPct val="100000"/>
              </a:lnSpc>
              <a:spcBef>
                <a:spcPts val="15"/>
              </a:spcBef>
            </a:pPr>
            <a:r>
              <a:rPr sz="1050" spc="25" dirty="0">
                <a:latin typeface="Arial"/>
                <a:cs typeface="Arial"/>
              </a:rPr>
              <a:t>40.70328109093014,</a:t>
            </a:r>
            <a:endParaRPr sz="1050">
              <a:latin typeface="Arial"/>
              <a:cs typeface="Arial"/>
            </a:endParaRPr>
          </a:p>
          <a:p>
            <a:pPr marL="232410">
              <a:lnSpc>
                <a:spcPct val="100000"/>
              </a:lnSpc>
              <a:spcBef>
                <a:spcPts val="15"/>
              </a:spcBef>
            </a:pPr>
            <a:r>
              <a:rPr sz="1050" spc="35" dirty="0">
                <a:latin typeface="Arial"/>
                <a:cs typeface="Arial"/>
              </a:rPr>
              <a:t>-73.99550751888415,</a:t>
            </a:r>
            <a:endParaRPr sz="1050">
              <a:latin typeface="Arial"/>
              <a:cs typeface="Arial"/>
            </a:endParaRPr>
          </a:p>
          <a:p>
            <a:pPr marL="232410">
              <a:lnSpc>
                <a:spcPct val="100000"/>
              </a:lnSpc>
              <a:spcBef>
                <a:spcPts val="15"/>
              </a:spcBef>
            </a:pPr>
            <a:r>
              <a:rPr sz="1050" spc="55" dirty="0">
                <a:latin typeface="Arial"/>
                <a:cs typeface="Arial"/>
              </a:rPr>
              <a:t>40.70328109093014]}},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[-73.98111603592393,</a:t>
            </a:r>
            <a:r>
              <a:rPr sz="1050" spc="40" dirty="0">
                <a:latin typeface="Arial"/>
                <a:cs typeface="Arial"/>
              </a:rPr>
              <a:t> </a:t>
            </a:r>
            <a:r>
              <a:rPr sz="1050" spc="45" dirty="0">
                <a:latin typeface="Arial"/>
                <a:cs typeface="Arial"/>
              </a:rPr>
              <a:t>40.70332149882874]},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95" dirty="0">
                <a:latin typeface="Arial"/>
                <a:cs typeface="Arial"/>
              </a:rPr>
              <a:t>'Vinegar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24430">
              <a:lnSpc>
                <a:spcPct val="101200"/>
              </a:lnSpc>
            </a:pPr>
            <a:r>
              <a:rPr sz="1050" spc="140" dirty="0">
                <a:latin typeface="Arial"/>
                <a:cs typeface="Arial"/>
              </a:rPr>
              <a:t>'annoline1': </a:t>
            </a:r>
            <a:r>
              <a:rPr sz="1050" spc="145" dirty="0">
                <a:latin typeface="Arial"/>
                <a:cs typeface="Arial"/>
              </a:rPr>
              <a:t>'Vinegar',  </a:t>
            </a:r>
            <a:r>
              <a:rPr sz="1050" spc="140" dirty="0">
                <a:latin typeface="Arial"/>
                <a:cs typeface="Arial"/>
              </a:rPr>
              <a:t>'annoline2':</a:t>
            </a:r>
            <a:r>
              <a:rPr sz="1050" spc="254" dirty="0">
                <a:latin typeface="Arial"/>
                <a:cs typeface="Arial"/>
              </a:rPr>
              <a:t> </a:t>
            </a:r>
            <a:r>
              <a:rPr sz="1050" spc="270" dirty="0">
                <a:latin typeface="Arial"/>
                <a:cs typeface="Arial"/>
              </a:rPr>
              <a:t>'Hill',</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[-73.98111603592393,</a:t>
            </a:r>
            <a:endParaRPr sz="1050">
              <a:latin typeface="Arial"/>
              <a:cs typeface="Arial"/>
            </a:endParaRPr>
          </a:p>
          <a:p>
            <a:pPr marL="232410">
              <a:lnSpc>
                <a:spcPct val="100000"/>
              </a:lnSpc>
              <a:spcBef>
                <a:spcPts val="15"/>
              </a:spcBef>
            </a:pPr>
            <a:r>
              <a:rPr sz="1050" spc="25" dirty="0">
                <a:latin typeface="Arial"/>
                <a:cs typeface="Arial"/>
              </a:rPr>
              <a:t>40.70332149882874,</a:t>
            </a:r>
            <a:endParaRPr sz="1050">
              <a:latin typeface="Arial"/>
              <a:cs typeface="Arial"/>
            </a:endParaRPr>
          </a:p>
          <a:p>
            <a:pPr marL="232410">
              <a:lnSpc>
                <a:spcPct val="100000"/>
              </a:lnSpc>
              <a:spcBef>
                <a:spcPts val="15"/>
              </a:spcBef>
            </a:pPr>
            <a:r>
              <a:rPr sz="1050" spc="35" dirty="0">
                <a:latin typeface="Arial"/>
                <a:cs typeface="Arial"/>
              </a:rPr>
              <a:t>-73.98111603592393,</a:t>
            </a:r>
            <a:endParaRPr sz="1050">
              <a:latin typeface="Arial"/>
              <a:cs typeface="Arial"/>
            </a:endParaRPr>
          </a:p>
          <a:p>
            <a:pPr marL="232410">
              <a:lnSpc>
                <a:spcPct val="100000"/>
              </a:lnSpc>
              <a:spcBef>
                <a:spcPts val="15"/>
              </a:spcBef>
            </a:pPr>
            <a:r>
              <a:rPr sz="1050" spc="55" dirty="0">
                <a:latin typeface="Arial"/>
                <a:cs typeface="Arial"/>
              </a:rPr>
              <a:t>40.70332149882874]}},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[-73.93053108817338,</a:t>
            </a:r>
            <a:r>
              <a:rPr sz="1050" spc="40" dirty="0">
                <a:latin typeface="Arial"/>
                <a:cs typeface="Arial"/>
              </a:rPr>
              <a:t> </a:t>
            </a:r>
            <a:r>
              <a:rPr sz="1050" spc="45" dirty="0">
                <a:latin typeface="Arial"/>
                <a:cs typeface="Arial"/>
              </a:rPr>
              <a:t>40.67503986503237]},</a:t>
            </a:r>
            <a:endParaRPr sz="1050">
              <a:latin typeface="Arial"/>
              <a:cs typeface="Aria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823954" y="9448696"/>
            <a:ext cx="1345565" cy="158750"/>
          </a:xfrm>
          <a:prstGeom prst="rect">
            <a:avLst/>
          </a:prstGeom>
        </p:spPr>
        <p:txBody>
          <a:bodyPr vert="horz" wrap="square" lIns="0" tIns="0" rIns="0" bIns="0" rtlCol="0">
            <a:spAutoFit/>
          </a:bodyPr>
          <a:lstStyle/>
          <a:p>
            <a:pPr marL="12700">
              <a:lnSpc>
                <a:spcPts val="1090"/>
              </a:lnSpc>
            </a:pPr>
            <a:r>
              <a:rPr sz="1050" spc="25" dirty="0">
                <a:latin typeface="Arial"/>
                <a:cs typeface="Arial"/>
              </a:rPr>
              <a:t>40.60180957631444,</a:t>
            </a:r>
            <a:endParaRPr sz="105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87</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19718"/>
            <a:ext cx="4277995" cy="9318625"/>
          </a:xfrm>
          <a:prstGeom prst="rect">
            <a:avLst/>
          </a:prstGeom>
        </p:spPr>
        <p:txBody>
          <a:bodyPr vert="horz" wrap="square" lIns="0" tIns="57785" rIns="0" bIns="0" rtlCol="0">
            <a:spAutoFit/>
          </a:bodyPr>
          <a:lstStyle/>
          <a:p>
            <a:pPr marL="1862455">
              <a:lnSpc>
                <a:spcPct val="100000"/>
              </a:lnSpc>
              <a:spcBef>
                <a:spcPts val="455"/>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158750" marR="1544320" indent="-73660">
              <a:lnSpc>
                <a:spcPct val="101200"/>
              </a:lnSpc>
              <a:spcBef>
                <a:spcPts val="455"/>
              </a:spcBef>
            </a:pPr>
            <a:r>
              <a:rPr sz="1050" spc="160" dirty="0">
                <a:latin typeface="Arial"/>
                <a:cs typeface="Arial"/>
              </a:rPr>
              <a:t>'properties': </a:t>
            </a:r>
            <a:r>
              <a:rPr sz="1050" spc="114" dirty="0">
                <a:latin typeface="Arial"/>
                <a:cs typeface="Arial"/>
              </a:rPr>
              <a:t>{'name': </a:t>
            </a:r>
            <a:r>
              <a:rPr sz="1050" spc="135" dirty="0">
                <a:latin typeface="Arial"/>
                <a:cs typeface="Arial"/>
              </a:rPr>
              <a:t>'Weeksville',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35" dirty="0">
                <a:latin typeface="Arial"/>
                <a:cs typeface="Arial"/>
              </a:rPr>
              <a:t>'Weeksville',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[-73.93053108817338,</a:t>
            </a:r>
            <a:endParaRPr sz="1050">
              <a:latin typeface="Arial"/>
              <a:cs typeface="Arial"/>
            </a:endParaRPr>
          </a:p>
          <a:p>
            <a:pPr marL="232410">
              <a:lnSpc>
                <a:spcPct val="100000"/>
              </a:lnSpc>
              <a:spcBef>
                <a:spcPts val="15"/>
              </a:spcBef>
            </a:pPr>
            <a:r>
              <a:rPr sz="1050" spc="25" dirty="0">
                <a:latin typeface="Arial"/>
                <a:cs typeface="Arial"/>
              </a:rPr>
              <a:t>40.67503986503237,</a:t>
            </a:r>
            <a:endParaRPr sz="1050">
              <a:latin typeface="Arial"/>
              <a:cs typeface="Arial"/>
            </a:endParaRPr>
          </a:p>
          <a:p>
            <a:pPr marL="232410">
              <a:lnSpc>
                <a:spcPct val="100000"/>
              </a:lnSpc>
              <a:spcBef>
                <a:spcPts val="15"/>
              </a:spcBef>
            </a:pPr>
            <a:r>
              <a:rPr sz="1050" spc="35" dirty="0">
                <a:latin typeface="Arial"/>
                <a:cs typeface="Arial"/>
              </a:rPr>
              <a:t>-73.93053108817338,</a:t>
            </a:r>
            <a:endParaRPr sz="1050">
              <a:latin typeface="Arial"/>
              <a:cs typeface="Arial"/>
            </a:endParaRPr>
          </a:p>
          <a:p>
            <a:pPr marL="232410">
              <a:lnSpc>
                <a:spcPct val="100000"/>
              </a:lnSpc>
              <a:spcBef>
                <a:spcPts val="15"/>
              </a:spcBef>
            </a:pPr>
            <a:r>
              <a:rPr sz="1050" spc="55" dirty="0">
                <a:latin typeface="Arial"/>
                <a:cs typeface="Arial"/>
              </a:rPr>
              <a:t>40.67503986503237]}},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[-73.90331684852599,</a:t>
            </a:r>
            <a:r>
              <a:rPr sz="1050" spc="40" dirty="0">
                <a:latin typeface="Arial"/>
                <a:cs typeface="Arial"/>
              </a:rPr>
              <a:t> </a:t>
            </a:r>
            <a:r>
              <a:rPr sz="1050" spc="45" dirty="0">
                <a:latin typeface="Arial"/>
                <a:cs typeface="Arial"/>
              </a:rPr>
              <a:t>40.67786104769531]},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031240" indent="-73660">
              <a:lnSpc>
                <a:spcPct val="101200"/>
              </a:lnSpc>
            </a:pPr>
            <a:r>
              <a:rPr sz="1050" spc="160" dirty="0">
                <a:latin typeface="Arial"/>
                <a:cs typeface="Arial"/>
              </a:rPr>
              <a:t>'properties': </a:t>
            </a:r>
            <a:r>
              <a:rPr sz="1050" spc="114" dirty="0">
                <a:latin typeface="Arial"/>
                <a:cs typeface="Arial"/>
              </a:rPr>
              <a:t>{'name': </a:t>
            </a:r>
            <a:r>
              <a:rPr sz="1050" spc="35" dirty="0">
                <a:latin typeface="Arial"/>
                <a:cs typeface="Arial"/>
              </a:rPr>
              <a:t>'Broadway </a:t>
            </a:r>
            <a:r>
              <a:rPr sz="1050" spc="135" dirty="0">
                <a:latin typeface="Arial"/>
                <a:cs typeface="Arial"/>
              </a:rPr>
              <a:t>Junction',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gn="just">
              <a:lnSpc>
                <a:spcPct val="101200"/>
              </a:lnSpc>
            </a:pPr>
            <a:r>
              <a:rPr sz="1050" spc="140" dirty="0">
                <a:latin typeface="Arial"/>
                <a:cs typeface="Arial"/>
              </a:rPr>
              <a:t>'annoline1': </a:t>
            </a:r>
            <a:r>
              <a:rPr sz="1050" spc="85" dirty="0">
                <a:latin typeface="Arial"/>
                <a:cs typeface="Arial"/>
              </a:rPr>
              <a:t>'Broadway',  </a:t>
            </a:r>
            <a:r>
              <a:rPr sz="1050" spc="140" dirty="0">
                <a:latin typeface="Arial"/>
                <a:cs typeface="Arial"/>
              </a:rPr>
              <a:t>'annoline2': </a:t>
            </a:r>
            <a:r>
              <a:rPr sz="1050" spc="155" dirty="0">
                <a:latin typeface="Arial"/>
                <a:cs typeface="Arial"/>
              </a:rPr>
              <a:t>'Junction',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[-73.90331684852599,</a:t>
            </a:r>
            <a:endParaRPr sz="1050">
              <a:latin typeface="Arial"/>
              <a:cs typeface="Arial"/>
            </a:endParaRPr>
          </a:p>
          <a:p>
            <a:pPr marL="232410">
              <a:lnSpc>
                <a:spcPct val="100000"/>
              </a:lnSpc>
              <a:spcBef>
                <a:spcPts val="15"/>
              </a:spcBef>
            </a:pPr>
            <a:r>
              <a:rPr sz="1050" spc="25" dirty="0">
                <a:latin typeface="Arial"/>
                <a:cs typeface="Arial"/>
              </a:rPr>
              <a:t>40.67786104769531,</a:t>
            </a:r>
            <a:endParaRPr sz="1050">
              <a:latin typeface="Arial"/>
              <a:cs typeface="Arial"/>
            </a:endParaRPr>
          </a:p>
          <a:p>
            <a:pPr marL="232410">
              <a:lnSpc>
                <a:spcPct val="100000"/>
              </a:lnSpc>
              <a:spcBef>
                <a:spcPts val="15"/>
              </a:spcBef>
            </a:pPr>
            <a:r>
              <a:rPr sz="1050" spc="35" dirty="0">
                <a:latin typeface="Arial"/>
                <a:cs typeface="Arial"/>
              </a:rPr>
              <a:t>-73.90331684852599,</a:t>
            </a:r>
            <a:endParaRPr sz="1050">
              <a:latin typeface="Arial"/>
              <a:cs typeface="Arial"/>
            </a:endParaRPr>
          </a:p>
          <a:p>
            <a:pPr marL="232410">
              <a:lnSpc>
                <a:spcPct val="100000"/>
              </a:lnSpc>
              <a:spcBef>
                <a:spcPts val="15"/>
              </a:spcBef>
            </a:pPr>
            <a:r>
              <a:rPr sz="1050" spc="55" dirty="0">
                <a:latin typeface="Arial"/>
                <a:cs typeface="Arial"/>
              </a:rPr>
              <a:t>40.67786104769531]}},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[-73.9887528074504,</a:t>
            </a:r>
            <a:r>
              <a:rPr sz="1050" spc="85" dirty="0">
                <a:latin typeface="Arial"/>
                <a:cs typeface="Arial"/>
              </a:rPr>
              <a:t> </a:t>
            </a:r>
            <a:r>
              <a:rPr sz="1050" spc="45" dirty="0">
                <a:latin typeface="Arial"/>
                <a:cs typeface="Arial"/>
              </a:rPr>
              <a:t>40.70317632822692]},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910714" indent="-73660">
              <a:lnSpc>
                <a:spcPct val="101200"/>
              </a:lnSpc>
            </a:pPr>
            <a:r>
              <a:rPr sz="1050" spc="160" dirty="0">
                <a:latin typeface="Arial"/>
                <a:cs typeface="Arial"/>
              </a:rPr>
              <a:t>'properties': </a:t>
            </a:r>
            <a:r>
              <a:rPr sz="1050" spc="114" dirty="0">
                <a:latin typeface="Arial"/>
                <a:cs typeface="Arial"/>
              </a:rPr>
              <a:t>{'name': </a:t>
            </a:r>
            <a:r>
              <a:rPr sz="1050" spc="65" dirty="0">
                <a:latin typeface="Arial"/>
                <a:cs typeface="Arial"/>
              </a:rPr>
              <a:t>'Dumbo',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571115">
              <a:lnSpc>
                <a:spcPct val="101200"/>
              </a:lnSpc>
            </a:pPr>
            <a:r>
              <a:rPr sz="1050" spc="140" dirty="0">
                <a:latin typeface="Arial"/>
                <a:cs typeface="Arial"/>
              </a:rPr>
              <a:t>'annoline1': </a:t>
            </a:r>
            <a:r>
              <a:rPr sz="1050" spc="65" dirty="0">
                <a:latin typeface="Arial"/>
                <a:cs typeface="Arial"/>
              </a:rPr>
              <a:t>'Dumbo',  </a:t>
            </a:r>
            <a:r>
              <a:rPr sz="1050" spc="140" dirty="0">
                <a:latin typeface="Arial"/>
                <a:cs typeface="Arial"/>
              </a:rPr>
              <a:t>'annoline2':</a:t>
            </a:r>
            <a:r>
              <a:rPr sz="1050" spc="254"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[-73.9887528074504,</a:t>
            </a:r>
            <a:endParaRPr sz="1050">
              <a:latin typeface="Arial"/>
              <a:cs typeface="Arial"/>
            </a:endParaRPr>
          </a:p>
          <a:p>
            <a:pPr marL="232410">
              <a:lnSpc>
                <a:spcPct val="100000"/>
              </a:lnSpc>
              <a:spcBef>
                <a:spcPts val="15"/>
              </a:spcBef>
            </a:pPr>
            <a:r>
              <a:rPr sz="1050" spc="25" dirty="0">
                <a:latin typeface="Arial"/>
                <a:cs typeface="Arial"/>
              </a:rPr>
              <a:t>40.70317632822692,</a:t>
            </a:r>
            <a:endParaRPr sz="1050">
              <a:latin typeface="Arial"/>
              <a:cs typeface="Arial"/>
            </a:endParaRPr>
          </a:p>
          <a:p>
            <a:pPr marL="232410">
              <a:lnSpc>
                <a:spcPct val="100000"/>
              </a:lnSpc>
              <a:spcBef>
                <a:spcPts val="15"/>
              </a:spcBef>
            </a:pPr>
            <a:r>
              <a:rPr sz="1050" spc="35" dirty="0">
                <a:latin typeface="Arial"/>
                <a:cs typeface="Arial"/>
              </a:rPr>
              <a:t>-73.9887528074504,</a:t>
            </a:r>
            <a:endParaRPr sz="1050">
              <a:latin typeface="Arial"/>
              <a:cs typeface="Arial"/>
            </a:endParaRPr>
          </a:p>
          <a:p>
            <a:pPr marL="232410">
              <a:lnSpc>
                <a:spcPct val="100000"/>
              </a:lnSpc>
              <a:spcBef>
                <a:spcPts val="15"/>
              </a:spcBef>
            </a:pPr>
            <a:r>
              <a:rPr sz="1050" spc="55" dirty="0">
                <a:latin typeface="Arial"/>
                <a:cs typeface="Arial"/>
              </a:rPr>
              <a:t>40.70317632822692]}},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[-74.12059399718001,</a:t>
            </a:r>
            <a:r>
              <a:rPr sz="1050" spc="40" dirty="0">
                <a:latin typeface="Arial"/>
                <a:cs typeface="Arial"/>
              </a:rPr>
              <a:t> </a:t>
            </a:r>
            <a:r>
              <a:rPr sz="1050" spc="45" dirty="0">
                <a:latin typeface="Arial"/>
                <a:cs typeface="Arial"/>
              </a:rPr>
              <a:t>40.60180957631444]},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45" dirty="0">
                <a:latin typeface="Arial"/>
                <a:cs typeface="Arial"/>
              </a:rPr>
              <a:t>'Manor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14" dirty="0">
                <a:latin typeface="Arial"/>
                <a:cs typeface="Arial"/>
              </a:rPr>
              <a:t>'Manor',</a:t>
            </a:r>
            <a:endParaRPr sz="1050">
              <a:latin typeface="Arial"/>
              <a:cs typeface="Arial"/>
            </a:endParaRPr>
          </a:p>
          <a:p>
            <a:pPr marL="158750" marR="2424430">
              <a:lnSpc>
                <a:spcPct val="101200"/>
              </a:lnSpc>
            </a:pPr>
            <a:r>
              <a:rPr sz="1050" spc="140" dirty="0">
                <a:latin typeface="Arial"/>
                <a:cs typeface="Arial"/>
              </a:rPr>
              <a:t>'annoline2': </a:t>
            </a:r>
            <a:r>
              <a:rPr sz="1050" spc="150" dirty="0">
                <a:latin typeface="Arial"/>
                <a:cs typeface="Arial"/>
              </a:rPr>
              <a:t>'Heights',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[-74.12059399718001,</a:t>
            </a:r>
            <a:endParaRPr sz="1050">
              <a:latin typeface="Arial"/>
              <a:cs typeface="Aria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978535" cy="158750"/>
          </a:xfrm>
          <a:prstGeom prst="rect">
            <a:avLst/>
          </a:prstGeom>
        </p:spPr>
        <p:txBody>
          <a:bodyPr vert="horz" wrap="square" lIns="0" tIns="0" rIns="0" bIns="0" rtlCol="0">
            <a:spAutoFit/>
          </a:bodyPr>
          <a:lstStyle/>
          <a:p>
            <a:pPr marL="12700">
              <a:lnSpc>
                <a:spcPts val="1090"/>
              </a:lnSpc>
            </a:pPr>
            <a:r>
              <a:rPr sz="1050" spc="145" dirty="0">
                <a:latin typeface="Arial"/>
                <a:cs typeface="Arial"/>
              </a:rPr>
              <a:t>'stacked':</a:t>
            </a:r>
            <a:r>
              <a:rPr sz="1050" spc="210" dirty="0">
                <a:latin typeface="Arial"/>
                <a:cs typeface="Arial"/>
              </a:rPr>
              <a:t> </a:t>
            </a:r>
            <a:r>
              <a:rPr sz="1050" spc="135" dirty="0">
                <a:latin typeface="Arial"/>
                <a:cs typeface="Arial"/>
              </a:rPr>
              <a:t>1,</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88</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351655" cy="9091295"/>
          </a:xfrm>
          <a:prstGeom prst="rect">
            <a:avLst/>
          </a:prstGeom>
        </p:spPr>
        <p:txBody>
          <a:bodyPr vert="horz" wrap="square" lIns="0" tIns="12700" rIns="0" bIns="0" rtlCol="0">
            <a:spAutoFit/>
          </a:bodyPr>
          <a:lstStyle/>
          <a:p>
            <a:pPr marL="232410">
              <a:lnSpc>
                <a:spcPct val="100000"/>
              </a:lnSpc>
              <a:spcBef>
                <a:spcPts val="100"/>
              </a:spcBef>
            </a:pPr>
            <a:r>
              <a:rPr sz="1050" spc="35" dirty="0">
                <a:latin typeface="Arial"/>
                <a:cs typeface="Arial"/>
              </a:rPr>
              <a:t>-74.12059399718001,</a:t>
            </a:r>
            <a:endParaRPr sz="1050">
              <a:latin typeface="Arial"/>
              <a:cs typeface="Arial"/>
            </a:endParaRPr>
          </a:p>
          <a:p>
            <a:pPr marL="232410">
              <a:lnSpc>
                <a:spcPct val="100000"/>
              </a:lnSpc>
              <a:spcBef>
                <a:spcPts val="15"/>
              </a:spcBef>
            </a:pPr>
            <a:r>
              <a:rPr sz="1050" spc="55" dirty="0">
                <a:latin typeface="Arial"/>
                <a:cs typeface="Arial"/>
              </a:rPr>
              <a:t>40.60180957631444]}},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[-74.13208447484298,</a:t>
            </a:r>
            <a:r>
              <a:rPr sz="1050" spc="25" dirty="0">
                <a:latin typeface="Arial"/>
                <a:cs typeface="Arial"/>
              </a:rPr>
              <a:t> </a:t>
            </a:r>
            <a:r>
              <a:rPr sz="1050" spc="45" dirty="0">
                <a:latin typeface="Arial"/>
                <a:cs typeface="Arial"/>
              </a:rPr>
              <a:t>40.60370692627371]},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'Willowbrook',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20" dirty="0">
                <a:latin typeface="Arial"/>
                <a:cs typeface="Arial"/>
              </a:rPr>
              <a:t>'Willowbrook',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[-74.13208447484298,</a:t>
            </a:r>
            <a:endParaRPr sz="1050">
              <a:latin typeface="Arial"/>
              <a:cs typeface="Arial"/>
            </a:endParaRPr>
          </a:p>
          <a:p>
            <a:pPr marL="232410">
              <a:lnSpc>
                <a:spcPct val="100000"/>
              </a:lnSpc>
              <a:spcBef>
                <a:spcPts val="15"/>
              </a:spcBef>
            </a:pPr>
            <a:r>
              <a:rPr sz="1050" spc="25" dirty="0">
                <a:latin typeface="Arial"/>
                <a:cs typeface="Arial"/>
              </a:rPr>
              <a:t>40.60370692627371,</a:t>
            </a:r>
            <a:endParaRPr sz="1050">
              <a:latin typeface="Arial"/>
              <a:cs typeface="Arial"/>
            </a:endParaRPr>
          </a:p>
          <a:p>
            <a:pPr marL="232410">
              <a:lnSpc>
                <a:spcPct val="100000"/>
              </a:lnSpc>
              <a:spcBef>
                <a:spcPts val="15"/>
              </a:spcBef>
            </a:pPr>
            <a:r>
              <a:rPr sz="1050" spc="35" dirty="0">
                <a:latin typeface="Arial"/>
                <a:cs typeface="Arial"/>
              </a:rPr>
              <a:t>-74.13208447484298,</a:t>
            </a:r>
            <a:endParaRPr sz="1050">
              <a:latin typeface="Arial"/>
              <a:cs typeface="Arial"/>
            </a:endParaRPr>
          </a:p>
          <a:p>
            <a:pPr marL="232410">
              <a:lnSpc>
                <a:spcPct val="100000"/>
              </a:lnSpc>
              <a:spcBef>
                <a:spcPts val="15"/>
              </a:spcBef>
            </a:pPr>
            <a:r>
              <a:rPr sz="1050" spc="55" dirty="0">
                <a:latin typeface="Arial"/>
                <a:cs typeface="Arial"/>
              </a:rPr>
              <a:t>40.60370692627371]}},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[-74.21776636068567,</a:t>
            </a:r>
            <a:r>
              <a:rPr sz="1050" spc="90" dirty="0">
                <a:latin typeface="Arial"/>
                <a:cs typeface="Arial"/>
              </a:rPr>
              <a:t> </a:t>
            </a:r>
            <a:r>
              <a:rPr sz="1050" spc="45" dirty="0">
                <a:latin typeface="Arial"/>
                <a:cs typeface="Arial"/>
              </a:rPr>
              <a:t>40.541139922091766]},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45" dirty="0">
                <a:latin typeface="Arial"/>
                <a:cs typeface="Arial"/>
              </a:rPr>
              <a:t>'Sandy </a:t>
            </a:r>
            <a:r>
              <a:rPr sz="1050" spc="75" dirty="0">
                <a:latin typeface="Arial"/>
                <a:cs typeface="Arial"/>
              </a:rPr>
              <a:t>Ground',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571115">
              <a:lnSpc>
                <a:spcPct val="101200"/>
              </a:lnSpc>
            </a:pPr>
            <a:r>
              <a:rPr sz="1050" spc="140" dirty="0">
                <a:latin typeface="Arial"/>
                <a:cs typeface="Arial"/>
              </a:rPr>
              <a:t>'annoline1': </a:t>
            </a:r>
            <a:r>
              <a:rPr sz="1050" spc="114" dirty="0">
                <a:latin typeface="Arial"/>
                <a:cs typeface="Arial"/>
              </a:rPr>
              <a:t>'Sandy',  </a:t>
            </a:r>
            <a:r>
              <a:rPr sz="1050" spc="140" dirty="0">
                <a:latin typeface="Arial"/>
                <a:cs typeface="Arial"/>
              </a:rPr>
              <a:t>'annoline2': </a:t>
            </a:r>
            <a:r>
              <a:rPr sz="1050" spc="110" dirty="0">
                <a:latin typeface="Arial"/>
                <a:cs typeface="Arial"/>
              </a:rPr>
              <a:t>'Ground',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[-74.21776636068567,</a:t>
            </a:r>
            <a:endParaRPr sz="1050">
              <a:latin typeface="Arial"/>
              <a:cs typeface="Arial"/>
            </a:endParaRPr>
          </a:p>
          <a:p>
            <a:pPr marL="232410">
              <a:lnSpc>
                <a:spcPct val="100000"/>
              </a:lnSpc>
              <a:spcBef>
                <a:spcPts val="15"/>
              </a:spcBef>
            </a:pPr>
            <a:r>
              <a:rPr sz="1050" spc="20" dirty="0">
                <a:latin typeface="Arial"/>
                <a:cs typeface="Arial"/>
              </a:rPr>
              <a:t>40.541139922091766,</a:t>
            </a:r>
            <a:endParaRPr sz="1050">
              <a:latin typeface="Arial"/>
              <a:cs typeface="Arial"/>
            </a:endParaRPr>
          </a:p>
          <a:p>
            <a:pPr marL="232410">
              <a:lnSpc>
                <a:spcPct val="100000"/>
              </a:lnSpc>
              <a:spcBef>
                <a:spcPts val="15"/>
              </a:spcBef>
            </a:pPr>
            <a:r>
              <a:rPr sz="1050" spc="35" dirty="0">
                <a:latin typeface="Arial"/>
                <a:cs typeface="Arial"/>
              </a:rPr>
              <a:t>-74.21776636068567,</a:t>
            </a:r>
            <a:endParaRPr sz="1050">
              <a:latin typeface="Arial"/>
              <a:cs typeface="Arial"/>
            </a:endParaRPr>
          </a:p>
          <a:p>
            <a:pPr marL="232410">
              <a:lnSpc>
                <a:spcPct val="100000"/>
              </a:lnSpc>
              <a:spcBef>
                <a:spcPts val="15"/>
              </a:spcBef>
            </a:pPr>
            <a:r>
              <a:rPr sz="1050" spc="50" dirty="0">
                <a:latin typeface="Arial"/>
                <a:cs typeface="Arial"/>
              </a:rPr>
              <a:t>40.541139922091766]}},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[-74.12727240604946,</a:t>
            </a:r>
            <a:r>
              <a:rPr sz="1050" spc="90" dirty="0">
                <a:latin typeface="Arial"/>
                <a:cs typeface="Arial"/>
              </a:rPr>
              <a:t> </a:t>
            </a:r>
            <a:r>
              <a:rPr sz="1050" spc="45" dirty="0">
                <a:latin typeface="Arial"/>
                <a:cs typeface="Arial"/>
              </a:rPr>
              <a:t>40.579118742961214]},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544320" indent="-73660">
              <a:lnSpc>
                <a:spcPct val="101200"/>
              </a:lnSpc>
            </a:pPr>
            <a:r>
              <a:rPr sz="1050" spc="160" dirty="0">
                <a:latin typeface="Arial"/>
                <a:cs typeface="Arial"/>
              </a:rPr>
              <a:t>'properties': </a:t>
            </a:r>
            <a:r>
              <a:rPr sz="1050" spc="114" dirty="0">
                <a:latin typeface="Arial"/>
                <a:cs typeface="Arial"/>
              </a:rPr>
              <a:t>{'name': </a:t>
            </a:r>
            <a:r>
              <a:rPr sz="1050" spc="175" dirty="0">
                <a:latin typeface="Arial"/>
                <a:cs typeface="Arial"/>
              </a:rPr>
              <a:t>'Egbertville',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04085">
              <a:lnSpc>
                <a:spcPct val="101200"/>
              </a:lnSpc>
            </a:pPr>
            <a:r>
              <a:rPr sz="1050" spc="140" dirty="0">
                <a:latin typeface="Arial"/>
                <a:cs typeface="Arial"/>
              </a:rPr>
              <a:t>'annoline1': </a:t>
            </a:r>
            <a:r>
              <a:rPr sz="1050" spc="175" dirty="0">
                <a:latin typeface="Arial"/>
                <a:cs typeface="Arial"/>
              </a:rPr>
              <a:t>'Egbertville',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[-74.12727240604946,</a:t>
            </a:r>
            <a:endParaRPr sz="1050">
              <a:latin typeface="Arial"/>
              <a:cs typeface="Arial"/>
            </a:endParaRPr>
          </a:p>
          <a:p>
            <a:pPr marL="232410">
              <a:lnSpc>
                <a:spcPct val="100000"/>
              </a:lnSpc>
              <a:spcBef>
                <a:spcPts val="10"/>
              </a:spcBef>
            </a:pPr>
            <a:r>
              <a:rPr sz="1050" spc="20" dirty="0">
                <a:latin typeface="Arial"/>
                <a:cs typeface="Arial"/>
              </a:rPr>
              <a:t>40.579118742961214,</a:t>
            </a:r>
            <a:endParaRPr sz="1050">
              <a:latin typeface="Arial"/>
              <a:cs typeface="Arial"/>
            </a:endParaRPr>
          </a:p>
          <a:p>
            <a:pPr marL="232410">
              <a:lnSpc>
                <a:spcPct val="100000"/>
              </a:lnSpc>
              <a:spcBef>
                <a:spcPts val="15"/>
              </a:spcBef>
            </a:pPr>
            <a:r>
              <a:rPr sz="1050" spc="35" dirty="0">
                <a:latin typeface="Arial"/>
                <a:cs typeface="Arial"/>
              </a:rPr>
              <a:t>-74.12727240604946,</a:t>
            </a:r>
            <a:endParaRPr sz="1050">
              <a:latin typeface="Arial"/>
              <a:cs typeface="Arial"/>
            </a:endParaRPr>
          </a:p>
          <a:p>
            <a:pPr marL="232410">
              <a:lnSpc>
                <a:spcPct val="100000"/>
              </a:lnSpc>
              <a:spcBef>
                <a:spcPts val="15"/>
              </a:spcBef>
            </a:pPr>
            <a:r>
              <a:rPr sz="1050" spc="50" dirty="0">
                <a:latin typeface="Arial"/>
                <a:cs typeface="Arial"/>
              </a:rPr>
              <a:t>40.579118742961214]}},</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'nyu_2451_34572.289',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[-73.89213760232822,</a:t>
            </a:r>
            <a:r>
              <a:rPr sz="1050" spc="25" dirty="0">
                <a:latin typeface="Arial"/>
                <a:cs typeface="Arial"/>
              </a:rPr>
              <a:t> </a:t>
            </a:r>
            <a:r>
              <a:rPr sz="1050" spc="45" dirty="0">
                <a:latin typeface="Arial"/>
                <a:cs typeface="Arial"/>
              </a:rPr>
              <a:t>40.56737588957032]},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85725">
              <a:lnSpc>
                <a:spcPct val="100000"/>
              </a:lnSpc>
              <a:spcBef>
                <a:spcPts val="15"/>
              </a:spcBef>
            </a:pPr>
            <a:r>
              <a:rPr sz="1050" spc="160" dirty="0">
                <a:latin typeface="Arial"/>
                <a:cs typeface="Arial"/>
              </a:rPr>
              <a:t>'properties': </a:t>
            </a:r>
            <a:r>
              <a:rPr sz="1050" spc="114" dirty="0">
                <a:latin typeface="Arial"/>
                <a:cs typeface="Arial"/>
              </a:rPr>
              <a:t>{'name':</a:t>
            </a:r>
            <a:r>
              <a:rPr sz="1050" spc="400" dirty="0">
                <a:latin typeface="Arial"/>
                <a:cs typeface="Arial"/>
              </a:rPr>
              <a:t> </a:t>
            </a:r>
            <a:r>
              <a:rPr sz="1050" spc="114" dirty="0">
                <a:latin typeface="Arial"/>
                <a:cs typeface="Arial"/>
              </a:rPr>
              <a:t>'Roxbury',</a:t>
            </a:r>
            <a:endParaRPr sz="1050">
              <a:latin typeface="Arial"/>
              <a:cs typeface="Aria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823954" y="9448696"/>
            <a:ext cx="1565275" cy="158750"/>
          </a:xfrm>
          <a:prstGeom prst="rect">
            <a:avLst/>
          </a:prstGeom>
        </p:spPr>
        <p:txBody>
          <a:bodyPr vert="horz" wrap="square" lIns="0" tIns="0" rIns="0" bIns="0" rtlCol="0">
            <a:spAutoFit/>
          </a:bodyPr>
          <a:lstStyle/>
          <a:p>
            <a:pPr marL="12700">
              <a:lnSpc>
                <a:spcPts val="1090"/>
              </a:lnSpc>
            </a:pPr>
            <a:r>
              <a:rPr sz="1050" spc="55" dirty="0">
                <a:latin typeface="Arial"/>
                <a:cs typeface="Arial"/>
              </a:rPr>
              <a:t>40.52626406734812]}},</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89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351655" cy="9091295"/>
          </a:xfrm>
          <a:prstGeom prst="rect">
            <a:avLst/>
          </a:prstGeom>
        </p:spPr>
        <p:txBody>
          <a:bodyPr vert="horz" wrap="square" lIns="0" tIns="10795" rIns="0" bIns="0" rtlCol="0">
            <a:spAutoFit/>
          </a:bodyPr>
          <a:lstStyle/>
          <a:p>
            <a:pPr marL="158750" marR="2497455">
              <a:lnSpc>
                <a:spcPct val="101200"/>
              </a:lnSpc>
              <a:spcBef>
                <a:spcPts val="85"/>
              </a:spcBef>
            </a:pPr>
            <a:r>
              <a:rPr sz="1050" spc="140" dirty="0">
                <a:latin typeface="Arial"/>
                <a:cs typeface="Arial"/>
              </a:rPr>
              <a:t>'annoline1': </a:t>
            </a:r>
            <a:r>
              <a:rPr sz="1050" spc="114" dirty="0">
                <a:latin typeface="Arial"/>
                <a:cs typeface="Arial"/>
              </a:rPr>
              <a:t>'Roxbury',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[-73.89213760232822,</a:t>
            </a:r>
            <a:endParaRPr sz="1050">
              <a:latin typeface="Arial"/>
              <a:cs typeface="Arial"/>
            </a:endParaRPr>
          </a:p>
          <a:p>
            <a:pPr marL="232410">
              <a:lnSpc>
                <a:spcPct val="100000"/>
              </a:lnSpc>
              <a:spcBef>
                <a:spcPts val="15"/>
              </a:spcBef>
            </a:pPr>
            <a:r>
              <a:rPr sz="1050" spc="25" dirty="0">
                <a:latin typeface="Arial"/>
                <a:cs typeface="Arial"/>
              </a:rPr>
              <a:t>40.56737588957032,</a:t>
            </a:r>
            <a:endParaRPr sz="1050">
              <a:latin typeface="Arial"/>
              <a:cs typeface="Arial"/>
            </a:endParaRPr>
          </a:p>
          <a:p>
            <a:pPr marL="232410">
              <a:lnSpc>
                <a:spcPct val="100000"/>
              </a:lnSpc>
              <a:spcBef>
                <a:spcPts val="15"/>
              </a:spcBef>
            </a:pPr>
            <a:r>
              <a:rPr sz="1050" spc="35" dirty="0">
                <a:latin typeface="Arial"/>
                <a:cs typeface="Arial"/>
              </a:rPr>
              <a:t>-73.89213760232822,</a:t>
            </a:r>
            <a:endParaRPr sz="1050">
              <a:latin typeface="Arial"/>
              <a:cs typeface="Arial"/>
            </a:endParaRPr>
          </a:p>
          <a:p>
            <a:pPr marL="232410">
              <a:lnSpc>
                <a:spcPct val="100000"/>
              </a:lnSpc>
              <a:spcBef>
                <a:spcPts val="15"/>
              </a:spcBef>
            </a:pPr>
            <a:r>
              <a:rPr sz="1050" spc="55" dirty="0">
                <a:latin typeface="Arial"/>
                <a:cs typeface="Arial"/>
              </a:rPr>
              <a:t>40.56737588957032]}},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'nyu_2451_34572.290',</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[-73.95918459428702,</a:t>
            </a:r>
            <a:r>
              <a:rPr sz="1050" spc="90" dirty="0">
                <a:latin typeface="Arial"/>
                <a:cs typeface="Arial"/>
              </a:rPr>
              <a:t> </a:t>
            </a:r>
            <a:r>
              <a:rPr sz="1050" spc="45" dirty="0">
                <a:latin typeface="Arial"/>
                <a:cs typeface="Arial"/>
              </a:rPr>
              <a:t>40.598525095137255]},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95" dirty="0">
                <a:latin typeface="Arial"/>
                <a:cs typeface="Arial"/>
              </a:rPr>
              <a:t>'Homecrest',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95" dirty="0">
                <a:latin typeface="Arial"/>
                <a:cs typeface="Arial"/>
              </a:rPr>
              <a:t>'Homecrest',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863850">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[-73.95918459428702,</a:t>
            </a:r>
            <a:endParaRPr sz="1050">
              <a:latin typeface="Arial"/>
              <a:cs typeface="Arial"/>
            </a:endParaRPr>
          </a:p>
          <a:p>
            <a:pPr marL="232410">
              <a:lnSpc>
                <a:spcPct val="100000"/>
              </a:lnSpc>
              <a:spcBef>
                <a:spcPts val="15"/>
              </a:spcBef>
            </a:pPr>
            <a:r>
              <a:rPr sz="1050" spc="20" dirty="0">
                <a:latin typeface="Arial"/>
                <a:cs typeface="Arial"/>
              </a:rPr>
              <a:t>40.598525095137255,</a:t>
            </a:r>
            <a:endParaRPr sz="1050">
              <a:latin typeface="Arial"/>
              <a:cs typeface="Arial"/>
            </a:endParaRPr>
          </a:p>
          <a:p>
            <a:pPr marL="232410">
              <a:lnSpc>
                <a:spcPct val="100000"/>
              </a:lnSpc>
              <a:spcBef>
                <a:spcPts val="15"/>
              </a:spcBef>
            </a:pPr>
            <a:r>
              <a:rPr sz="1050" spc="35" dirty="0">
                <a:latin typeface="Arial"/>
                <a:cs typeface="Arial"/>
              </a:rPr>
              <a:t>-73.95918459428702,</a:t>
            </a:r>
            <a:endParaRPr sz="1050">
              <a:latin typeface="Arial"/>
              <a:cs typeface="Arial"/>
            </a:endParaRPr>
          </a:p>
          <a:p>
            <a:pPr marL="232410">
              <a:lnSpc>
                <a:spcPct val="100000"/>
              </a:lnSpc>
              <a:spcBef>
                <a:spcPts val="15"/>
              </a:spcBef>
            </a:pPr>
            <a:r>
              <a:rPr sz="1050" spc="50" dirty="0">
                <a:latin typeface="Arial"/>
                <a:cs typeface="Arial"/>
              </a:rPr>
              <a:t>40.598525095137255]}},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[-73.88114319200604,</a:t>
            </a:r>
            <a:r>
              <a:rPr sz="1050" spc="90" dirty="0">
                <a:latin typeface="Arial"/>
                <a:cs typeface="Arial"/>
              </a:rPr>
              <a:t> </a:t>
            </a:r>
            <a:r>
              <a:rPr sz="1050" spc="45" dirty="0">
                <a:latin typeface="Arial"/>
                <a:cs typeface="Arial"/>
              </a:rPr>
              <a:t>40.716414511158185]},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105" dirty="0">
                <a:latin typeface="Arial"/>
                <a:cs typeface="Arial"/>
              </a:rPr>
              <a:t>'Middle </a:t>
            </a:r>
            <a:r>
              <a:rPr sz="1050" spc="170" dirty="0">
                <a:latin typeface="Arial"/>
                <a:cs typeface="Arial"/>
              </a:rPr>
              <a:t>Village',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155" dirty="0">
                <a:latin typeface="Arial"/>
                <a:cs typeface="Arial"/>
              </a:rPr>
              <a:t>'Middle',  </a:t>
            </a:r>
            <a:r>
              <a:rPr sz="1050" spc="140" dirty="0">
                <a:latin typeface="Arial"/>
                <a:cs typeface="Arial"/>
              </a:rPr>
              <a:t>'annoline2': </a:t>
            </a:r>
            <a:r>
              <a:rPr sz="1050" spc="190" dirty="0">
                <a:latin typeface="Arial"/>
                <a:cs typeface="Arial"/>
              </a:rPr>
              <a:t>'Village',  </a:t>
            </a:r>
            <a:r>
              <a:rPr sz="1050" spc="140" dirty="0">
                <a:latin typeface="Arial"/>
                <a:cs typeface="Arial"/>
              </a:rPr>
              <a:t>'annoline3':</a:t>
            </a:r>
            <a:r>
              <a:rPr sz="1050" spc="265"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[-73.88114319200604,</a:t>
            </a:r>
            <a:endParaRPr sz="1050">
              <a:latin typeface="Arial"/>
              <a:cs typeface="Arial"/>
            </a:endParaRPr>
          </a:p>
          <a:p>
            <a:pPr marL="232410">
              <a:lnSpc>
                <a:spcPct val="100000"/>
              </a:lnSpc>
              <a:spcBef>
                <a:spcPts val="15"/>
              </a:spcBef>
            </a:pPr>
            <a:r>
              <a:rPr sz="1050" spc="20" dirty="0">
                <a:latin typeface="Arial"/>
                <a:cs typeface="Arial"/>
              </a:rPr>
              <a:t>40.716414511158185,</a:t>
            </a:r>
            <a:endParaRPr sz="1050">
              <a:latin typeface="Arial"/>
              <a:cs typeface="Arial"/>
            </a:endParaRPr>
          </a:p>
          <a:p>
            <a:pPr marL="232410">
              <a:lnSpc>
                <a:spcPct val="100000"/>
              </a:lnSpc>
              <a:spcBef>
                <a:spcPts val="15"/>
              </a:spcBef>
            </a:pPr>
            <a:r>
              <a:rPr sz="1050" spc="35" dirty="0">
                <a:latin typeface="Arial"/>
                <a:cs typeface="Arial"/>
              </a:rPr>
              <a:t>-73.88114319200604,</a:t>
            </a:r>
            <a:endParaRPr sz="1050">
              <a:latin typeface="Arial"/>
              <a:cs typeface="Arial"/>
            </a:endParaRPr>
          </a:p>
          <a:p>
            <a:pPr marL="232410">
              <a:lnSpc>
                <a:spcPct val="100000"/>
              </a:lnSpc>
              <a:spcBef>
                <a:spcPts val="15"/>
              </a:spcBef>
            </a:pPr>
            <a:r>
              <a:rPr sz="1050" spc="50" dirty="0">
                <a:latin typeface="Arial"/>
                <a:cs typeface="Arial"/>
              </a:rPr>
              <a:t>40.716414511158185]}},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[-74.20152556457658,</a:t>
            </a:r>
            <a:r>
              <a:rPr sz="1050" spc="25" dirty="0">
                <a:latin typeface="Arial"/>
                <a:cs typeface="Arial"/>
              </a:rPr>
              <a:t> </a:t>
            </a:r>
            <a:r>
              <a:rPr sz="1050" spc="45" dirty="0">
                <a:latin typeface="Arial"/>
                <a:cs typeface="Arial"/>
              </a:rPr>
              <a:t>40.52626406734812]},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20" dirty="0">
                <a:latin typeface="Arial"/>
                <a:cs typeface="Arial"/>
              </a:rPr>
              <a:t>"Prince's </a:t>
            </a:r>
            <a:r>
              <a:rPr sz="1050" spc="80" dirty="0">
                <a:latin typeface="Arial"/>
                <a:cs typeface="Arial"/>
              </a:rPr>
              <a:t>Bay",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45" dirty="0">
                <a:latin typeface="Arial"/>
                <a:cs typeface="Arial"/>
              </a:rPr>
              <a:t>"Prince's",</a:t>
            </a:r>
            <a:endParaRPr sz="1050">
              <a:latin typeface="Arial"/>
              <a:cs typeface="Arial"/>
            </a:endParaRPr>
          </a:p>
          <a:p>
            <a:pPr marL="158750" marR="2790825">
              <a:lnSpc>
                <a:spcPct val="101200"/>
              </a:lnSpc>
            </a:pPr>
            <a:r>
              <a:rPr sz="1050" spc="140" dirty="0">
                <a:latin typeface="Arial"/>
                <a:cs typeface="Arial"/>
              </a:rPr>
              <a:t>'annoline2': </a:t>
            </a:r>
            <a:r>
              <a:rPr sz="1050" spc="160" dirty="0">
                <a:latin typeface="Arial"/>
                <a:cs typeface="Arial"/>
              </a:rPr>
              <a:t>'Bay',  </a:t>
            </a: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54" dirty="0">
                <a:latin typeface="Arial"/>
                <a:cs typeface="Arial"/>
              </a:rPr>
              <a:t> </a:t>
            </a:r>
            <a:r>
              <a:rPr sz="1050" spc="135" dirty="0">
                <a:latin typeface="Arial"/>
                <a:cs typeface="Arial"/>
              </a:rPr>
              <a:t>0.0,</a:t>
            </a:r>
            <a:endParaRPr sz="1050">
              <a:latin typeface="Arial"/>
              <a:cs typeface="Arial"/>
            </a:endParaRPr>
          </a:p>
          <a:p>
            <a:pPr marL="158750" marR="213106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[-74.20152556457658,</a:t>
            </a:r>
            <a:endParaRPr sz="1050">
              <a:latin typeface="Arial"/>
              <a:cs typeface="Arial"/>
            </a:endParaRPr>
          </a:p>
          <a:p>
            <a:pPr marL="232410">
              <a:lnSpc>
                <a:spcPct val="100000"/>
              </a:lnSpc>
              <a:spcBef>
                <a:spcPts val="10"/>
              </a:spcBef>
            </a:pPr>
            <a:r>
              <a:rPr sz="1050" spc="25" dirty="0">
                <a:latin typeface="Arial"/>
                <a:cs typeface="Arial"/>
              </a:rPr>
              <a:t>40.52626406734812,</a:t>
            </a:r>
            <a:endParaRPr sz="1050">
              <a:latin typeface="Arial"/>
              <a:cs typeface="Arial"/>
            </a:endParaRPr>
          </a:p>
          <a:p>
            <a:pPr marL="232410">
              <a:lnSpc>
                <a:spcPct val="100000"/>
              </a:lnSpc>
              <a:spcBef>
                <a:spcPts val="15"/>
              </a:spcBef>
            </a:pPr>
            <a:r>
              <a:rPr sz="1050" spc="35" dirty="0">
                <a:latin typeface="Arial"/>
                <a:cs typeface="Arial"/>
              </a:rPr>
              <a:t>-74.20152556457658,</a:t>
            </a:r>
            <a:endParaRPr sz="105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10" dirty="0"/>
              <a:t> </a:t>
            </a:r>
            <a:fld id="{81D60167-4931-47E6-BA6A-407CBD079E47}" type="slidenum">
              <a:rPr spc="-5" dirty="0"/>
              <a:t>9</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182"/>
            <a:ext cx="4277995" cy="9479280"/>
          </a:xfrm>
          <a:prstGeom prst="rect">
            <a:avLst/>
          </a:prstGeom>
        </p:spPr>
        <p:txBody>
          <a:bodyPr vert="horz" wrap="square" lIns="0" tIns="57150" rIns="0" bIns="0" rtlCol="0">
            <a:spAutoFit/>
          </a:bodyPr>
          <a:lstStyle/>
          <a:p>
            <a:pPr marL="1862455">
              <a:lnSpc>
                <a:spcPct val="100000"/>
              </a:lnSpc>
              <a:spcBef>
                <a:spcPts val="450"/>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158750" marR="2277745">
              <a:lnSpc>
                <a:spcPct val="101200"/>
              </a:lnSpc>
              <a:spcBef>
                <a:spcPts val="450"/>
              </a:spcBef>
            </a:pPr>
            <a:r>
              <a:rPr sz="1050" spc="140" dirty="0">
                <a:latin typeface="Arial"/>
                <a:cs typeface="Arial"/>
              </a:rPr>
              <a:t>'annoline1': </a:t>
            </a:r>
            <a:r>
              <a:rPr sz="1050" spc="160" dirty="0">
                <a:latin typeface="Arial"/>
                <a:cs typeface="Arial"/>
              </a:rPr>
              <a:t>'Fieldston',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[-73.90564259591682,</a:t>
            </a:r>
            <a:endParaRPr sz="1050">
              <a:latin typeface="Arial"/>
              <a:cs typeface="Arial"/>
            </a:endParaRPr>
          </a:p>
          <a:p>
            <a:pPr marL="232410">
              <a:lnSpc>
                <a:spcPct val="100000"/>
              </a:lnSpc>
              <a:spcBef>
                <a:spcPts val="15"/>
              </a:spcBef>
            </a:pPr>
            <a:r>
              <a:rPr sz="1050" spc="25" dirty="0">
                <a:latin typeface="Arial"/>
                <a:cs typeface="Arial"/>
              </a:rPr>
              <a:t>40.89543742690383,</a:t>
            </a:r>
            <a:endParaRPr sz="1050">
              <a:latin typeface="Arial"/>
              <a:cs typeface="Arial"/>
            </a:endParaRPr>
          </a:p>
          <a:p>
            <a:pPr marL="232410">
              <a:lnSpc>
                <a:spcPct val="100000"/>
              </a:lnSpc>
              <a:spcBef>
                <a:spcPts val="15"/>
              </a:spcBef>
            </a:pPr>
            <a:r>
              <a:rPr sz="1050" spc="35" dirty="0">
                <a:latin typeface="Arial"/>
                <a:cs typeface="Arial"/>
              </a:rPr>
              <a:t>-73.90564259591682,</a:t>
            </a:r>
            <a:endParaRPr sz="1050">
              <a:latin typeface="Arial"/>
              <a:cs typeface="Arial"/>
            </a:endParaRPr>
          </a:p>
          <a:p>
            <a:pPr marL="232410">
              <a:lnSpc>
                <a:spcPct val="100000"/>
              </a:lnSpc>
              <a:spcBef>
                <a:spcPts val="15"/>
              </a:spcBef>
            </a:pPr>
            <a:r>
              <a:rPr sz="1050" spc="55" dirty="0">
                <a:latin typeface="Arial"/>
                <a:cs typeface="Arial"/>
              </a:rPr>
              <a:t>40.89543742690383]}},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5" dirty="0">
                <a:latin typeface="Arial"/>
                <a:cs typeface="Arial"/>
              </a:rPr>
              <a:t>'nyu_2451_34572.5',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0" dirty="0">
                <a:latin typeface="Arial"/>
                <a:cs typeface="Arial"/>
              </a:rPr>
              <a:t>[-73.9125854610857,</a:t>
            </a:r>
            <a:r>
              <a:rPr sz="1050" spc="385" dirty="0">
                <a:latin typeface="Arial"/>
                <a:cs typeface="Arial"/>
              </a:rPr>
              <a:t> </a:t>
            </a:r>
            <a:r>
              <a:rPr sz="1050" spc="45" dirty="0">
                <a:latin typeface="Arial"/>
                <a:cs typeface="Arial"/>
              </a:rPr>
              <a:t>40.890834493891305]},</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50" dirty="0">
                <a:latin typeface="Arial"/>
                <a:cs typeface="Arial"/>
              </a:rPr>
              <a:t>'Riverdale',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50" dirty="0">
                <a:latin typeface="Arial"/>
                <a:cs typeface="Arial"/>
              </a:rPr>
              <a:t>'Riverdale',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[-73.9125854610857,</a:t>
            </a:r>
            <a:endParaRPr sz="1050">
              <a:latin typeface="Arial"/>
              <a:cs typeface="Arial"/>
            </a:endParaRPr>
          </a:p>
          <a:p>
            <a:pPr marL="232410">
              <a:lnSpc>
                <a:spcPct val="100000"/>
              </a:lnSpc>
              <a:spcBef>
                <a:spcPts val="15"/>
              </a:spcBef>
            </a:pPr>
            <a:r>
              <a:rPr sz="1050" spc="20" dirty="0">
                <a:latin typeface="Arial"/>
                <a:cs typeface="Arial"/>
              </a:rPr>
              <a:t>40.890834493891305,</a:t>
            </a:r>
            <a:endParaRPr sz="1050">
              <a:latin typeface="Arial"/>
              <a:cs typeface="Arial"/>
            </a:endParaRPr>
          </a:p>
          <a:p>
            <a:pPr marL="232410">
              <a:lnSpc>
                <a:spcPct val="100000"/>
              </a:lnSpc>
              <a:spcBef>
                <a:spcPts val="15"/>
              </a:spcBef>
            </a:pPr>
            <a:r>
              <a:rPr sz="1050" spc="35" dirty="0">
                <a:latin typeface="Arial"/>
                <a:cs typeface="Arial"/>
              </a:rPr>
              <a:t>-73.9125854610857,</a:t>
            </a:r>
            <a:endParaRPr sz="1050">
              <a:latin typeface="Arial"/>
              <a:cs typeface="Arial"/>
            </a:endParaRPr>
          </a:p>
          <a:p>
            <a:pPr marL="232410">
              <a:lnSpc>
                <a:spcPct val="100000"/>
              </a:lnSpc>
              <a:spcBef>
                <a:spcPts val="15"/>
              </a:spcBef>
            </a:pPr>
            <a:r>
              <a:rPr sz="1050" spc="50" dirty="0">
                <a:latin typeface="Arial"/>
                <a:cs typeface="Arial"/>
              </a:rPr>
              <a:t>40.890834493891305]}},</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5" dirty="0">
                <a:latin typeface="Arial"/>
                <a:cs typeface="Arial"/>
              </a:rPr>
              <a:t>'nyu_2451_34572.6',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[-73.90281798724604,</a:t>
            </a:r>
            <a:r>
              <a:rPr sz="1050" spc="40" dirty="0">
                <a:latin typeface="Arial"/>
                <a:cs typeface="Arial"/>
              </a:rPr>
              <a:t> </a:t>
            </a:r>
            <a:r>
              <a:rPr sz="1050" spc="45" dirty="0">
                <a:latin typeface="Arial"/>
                <a:cs typeface="Arial"/>
              </a:rPr>
              <a:t>40.88168737120521]},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'Kingsbridge',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131060">
              <a:lnSpc>
                <a:spcPct val="101200"/>
              </a:lnSpc>
            </a:pPr>
            <a:r>
              <a:rPr sz="1050" spc="140" dirty="0">
                <a:latin typeface="Arial"/>
                <a:cs typeface="Arial"/>
              </a:rPr>
              <a:t>'annoline1': </a:t>
            </a:r>
            <a:r>
              <a:rPr sz="1050" spc="130" dirty="0">
                <a:latin typeface="Arial"/>
                <a:cs typeface="Arial"/>
              </a:rPr>
              <a:t>'Kingsbridge',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[-73.90281798724604,</a:t>
            </a:r>
            <a:endParaRPr sz="1050">
              <a:latin typeface="Arial"/>
              <a:cs typeface="Arial"/>
            </a:endParaRPr>
          </a:p>
          <a:p>
            <a:pPr marL="232410">
              <a:lnSpc>
                <a:spcPct val="100000"/>
              </a:lnSpc>
              <a:spcBef>
                <a:spcPts val="15"/>
              </a:spcBef>
            </a:pPr>
            <a:r>
              <a:rPr sz="1050" spc="25" dirty="0">
                <a:latin typeface="Arial"/>
                <a:cs typeface="Arial"/>
              </a:rPr>
              <a:t>40.88168737120521,</a:t>
            </a:r>
            <a:endParaRPr sz="1050">
              <a:latin typeface="Arial"/>
              <a:cs typeface="Arial"/>
            </a:endParaRPr>
          </a:p>
          <a:p>
            <a:pPr marL="232410">
              <a:lnSpc>
                <a:spcPct val="100000"/>
              </a:lnSpc>
              <a:spcBef>
                <a:spcPts val="15"/>
              </a:spcBef>
            </a:pPr>
            <a:r>
              <a:rPr sz="1050" spc="35" dirty="0">
                <a:latin typeface="Arial"/>
                <a:cs typeface="Arial"/>
              </a:rPr>
              <a:t>-73.90281798724604,</a:t>
            </a:r>
            <a:endParaRPr sz="1050">
              <a:latin typeface="Arial"/>
              <a:cs typeface="Arial"/>
            </a:endParaRPr>
          </a:p>
          <a:p>
            <a:pPr marL="232410">
              <a:lnSpc>
                <a:spcPct val="100000"/>
              </a:lnSpc>
              <a:spcBef>
                <a:spcPts val="15"/>
              </a:spcBef>
            </a:pPr>
            <a:r>
              <a:rPr sz="1050" spc="55" dirty="0">
                <a:latin typeface="Arial"/>
                <a:cs typeface="Arial"/>
              </a:rPr>
              <a:t>40.88168737120521]}},</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5" dirty="0">
                <a:latin typeface="Arial"/>
                <a:cs typeface="Arial"/>
              </a:rPr>
              <a:t>'nyu_2451_34572.7',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[-73.91065965862981,</a:t>
            </a:r>
            <a:r>
              <a:rPr sz="1050" spc="40" dirty="0">
                <a:latin typeface="Arial"/>
                <a:cs typeface="Arial"/>
              </a:rPr>
              <a:t> </a:t>
            </a:r>
            <a:r>
              <a:rPr sz="1050" spc="45" dirty="0">
                <a:latin typeface="Arial"/>
                <a:cs typeface="Arial"/>
              </a:rPr>
              <a:t>40.87655077879964]},</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471295"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'Marble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'Marble',  'annoline2':</a:t>
            </a:r>
            <a:r>
              <a:rPr sz="1050" spc="245" dirty="0">
                <a:latin typeface="Arial"/>
                <a:cs typeface="Arial"/>
              </a:rPr>
              <a:t> </a:t>
            </a:r>
            <a:r>
              <a:rPr sz="1050" spc="270" dirty="0">
                <a:latin typeface="Arial"/>
                <a:cs typeface="Arial"/>
              </a:rPr>
              <a:t>'Hill',</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[-73.91065965862981,</a:t>
            </a:r>
            <a:endParaRPr sz="1050">
              <a:latin typeface="Arial"/>
              <a:cs typeface="Arial"/>
            </a:endParaRPr>
          </a:p>
          <a:p>
            <a:pPr marL="232410">
              <a:lnSpc>
                <a:spcPct val="100000"/>
              </a:lnSpc>
              <a:spcBef>
                <a:spcPts val="15"/>
              </a:spcBef>
            </a:pPr>
            <a:r>
              <a:rPr sz="1050" spc="25" dirty="0">
                <a:latin typeface="Arial"/>
                <a:cs typeface="Arial"/>
              </a:rPr>
              <a:t>40.87655077879964,</a:t>
            </a:r>
            <a:endParaRPr sz="1050">
              <a:latin typeface="Arial"/>
              <a:cs typeface="Arial"/>
            </a:endParaRPr>
          </a:p>
          <a:p>
            <a:pPr marL="232410">
              <a:lnSpc>
                <a:spcPct val="100000"/>
              </a:lnSpc>
              <a:spcBef>
                <a:spcPts val="15"/>
              </a:spcBef>
            </a:pPr>
            <a:r>
              <a:rPr sz="1050" spc="35" dirty="0">
                <a:latin typeface="Arial"/>
                <a:cs typeface="Arial"/>
              </a:rPr>
              <a:t>-73.91065965862981,</a:t>
            </a:r>
            <a:endParaRPr sz="1050">
              <a:latin typeface="Arial"/>
              <a:cs typeface="Arial"/>
            </a:endParaRPr>
          </a:p>
          <a:p>
            <a:pPr marL="232410">
              <a:lnSpc>
                <a:spcPct val="100000"/>
              </a:lnSpc>
              <a:spcBef>
                <a:spcPts val="15"/>
              </a:spcBef>
            </a:pPr>
            <a:r>
              <a:rPr sz="1050" spc="55" dirty="0">
                <a:latin typeface="Arial"/>
                <a:cs typeface="Arial"/>
              </a:rPr>
              <a:t>40.87655077879964]}},</a:t>
            </a:r>
            <a:endParaRPr sz="1050">
              <a:latin typeface="Arial"/>
              <a:cs typeface="Aria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50638" y="9447172"/>
            <a:ext cx="1492250" cy="158750"/>
          </a:xfrm>
          <a:prstGeom prst="rect">
            <a:avLst/>
          </a:prstGeom>
        </p:spPr>
        <p:txBody>
          <a:bodyPr vert="horz" wrap="square" lIns="0" tIns="0" rIns="0" bIns="0" rtlCol="0">
            <a:spAutoFit/>
          </a:bodyPr>
          <a:lstStyle/>
          <a:p>
            <a:pPr marL="12700">
              <a:lnSpc>
                <a:spcPts val="1090"/>
              </a:lnSpc>
            </a:pPr>
            <a:r>
              <a:rPr sz="1050" spc="140" dirty="0">
                <a:latin typeface="Arial"/>
                <a:cs typeface="Arial"/>
              </a:rPr>
              <a:t>'annoline2':</a:t>
            </a:r>
            <a:r>
              <a:rPr sz="1050" spc="225" dirty="0">
                <a:latin typeface="Arial"/>
                <a:cs typeface="Arial"/>
              </a:rPr>
              <a:t> </a:t>
            </a:r>
            <a:r>
              <a:rPr sz="1050" spc="165" dirty="0">
                <a:latin typeface="Arial"/>
                <a:cs typeface="Arial"/>
              </a:rPr>
              <a:t>'Park',</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90</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5058"/>
            <a:ext cx="4277995" cy="9091295"/>
          </a:xfrm>
          <a:prstGeom prst="rect">
            <a:avLst/>
          </a:prstGeom>
        </p:spPr>
        <p:txBody>
          <a:bodyPr vert="horz" wrap="square" lIns="0" tIns="12700" rIns="0" bIns="0" rtlCol="0">
            <a:spAutoFit/>
          </a:bodyPr>
          <a:lstStyle/>
          <a:p>
            <a:pPr marL="12700">
              <a:lnSpc>
                <a:spcPct val="100000"/>
              </a:lnSpc>
              <a:spcBef>
                <a:spcPts val="100"/>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[-74.13792663771568,</a:t>
            </a:r>
            <a:r>
              <a:rPr sz="1050" spc="40" dirty="0">
                <a:latin typeface="Arial"/>
                <a:cs typeface="Arial"/>
              </a:rPr>
              <a:t> </a:t>
            </a:r>
            <a:r>
              <a:rPr sz="1050" spc="45" dirty="0">
                <a:latin typeface="Arial"/>
                <a:cs typeface="Arial"/>
              </a:rPr>
              <a:t>40.57650629379489]},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'Lighthouse </a:t>
            </a:r>
            <a:r>
              <a:rPr sz="1050" spc="250" dirty="0">
                <a:latin typeface="Arial"/>
                <a:cs typeface="Arial"/>
              </a:rPr>
              <a:t>Hill',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204085">
              <a:lnSpc>
                <a:spcPct val="101200"/>
              </a:lnSpc>
            </a:pPr>
            <a:r>
              <a:rPr sz="1050" spc="140" dirty="0">
                <a:latin typeface="Arial"/>
                <a:cs typeface="Arial"/>
              </a:rPr>
              <a:t>'annoline1': </a:t>
            </a:r>
            <a:r>
              <a:rPr sz="1050" spc="125" dirty="0">
                <a:latin typeface="Arial"/>
                <a:cs typeface="Arial"/>
              </a:rPr>
              <a:t>'Lighthouse',  </a:t>
            </a:r>
            <a:r>
              <a:rPr sz="1050" spc="140" dirty="0">
                <a:latin typeface="Arial"/>
                <a:cs typeface="Arial"/>
              </a:rPr>
              <a:t>'annoline2':</a:t>
            </a:r>
            <a:r>
              <a:rPr sz="1050" spc="265" dirty="0">
                <a:latin typeface="Arial"/>
                <a:cs typeface="Arial"/>
              </a:rPr>
              <a:t> </a:t>
            </a:r>
            <a:r>
              <a:rPr sz="1050" spc="270" dirty="0">
                <a:latin typeface="Arial"/>
                <a:cs typeface="Arial"/>
              </a:rPr>
              <a:t>'Hill',</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[-74.13792663771568,</a:t>
            </a:r>
            <a:endParaRPr sz="1050">
              <a:latin typeface="Arial"/>
              <a:cs typeface="Arial"/>
            </a:endParaRPr>
          </a:p>
          <a:p>
            <a:pPr marL="232410">
              <a:lnSpc>
                <a:spcPct val="100000"/>
              </a:lnSpc>
              <a:spcBef>
                <a:spcPts val="15"/>
              </a:spcBef>
            </a:pPr>
            <a:r>
              <a:rPr sz="1050" spc="25" dirty="0">
                <a:latin typeface="Arial"/>
                <a:cs typeface="Arial"/>
              </a:rPr>
              <a:t>40.57650629379489,</a:t>
            </a:r>
            <a:endParaRPr sz="1050">
              <a:latin typeface="Arial"/>
              <a:cs typeface="Arial"/>
            </a:endParaRPr>
          </a:p>
          <a:p>
            <a:pPr marL="232410">
              <a:lnSpc>
                <a:spcPct val="100000"/>
              </a:lnSpc>
              <a:spcBef>
                <a:spcPts val="15"/>
              </a:spcBef>
            </a:pPr>
            <a:r>
              <a:rPr sz="1050" spc="35" dirty="0">
                <a:latin typeface="Arial"/>
                <a:cs typeface="Arial"/>
              </a:rPr>
              <a:t>-74.13792663771568,</a:t>
            </a:r>
            <a:endParaRPr sz="1050">
              <a:latin typeface="Arial"/>
              <a:cs typeface="Arial"/>
            </a:endParaRPr>
          </a:p>
          <a:p>
            <a:pPr marL="232410">
              <a:lnSpc>
                <a:spcPct val="100000"/>
              </a:lnSpc>
              <a:spcBef>
                <a:spcPts val="15"/>
              </a:spcBef>
            </a:pPr>
            <a:r>
              <a:rPr sz="1050" spc="55" dirty="0">
                <a:latin typeface="Arial"/>
                <a:cs typeface="Arial"/>
              </a:rPr>
              <a:t>40.57650629379489]}},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'nyu_2451_34572.294',</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[-74.22957080626941,</a:t>
            </a:r>
            <a:r>
              <a:rPr sz="1050" spc="40" dirty="0">
                <a:latin typeface="Arial"/>
                <a:cs typeface="Arial"/>
              </a:rPr>
              <a:t> </a:t>
            </a:r>
            <a:r>
              <a:rPr sz="1050" spc="45" dirty="0">
                <a:latin typeface="Arial"/>
                <a:cs typeface="Arial"/>
              </a:rPr>
              <a:t>40.51954145748909]},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177925" indent="-73660">
              <a:lnSpc>
                <a:spcPct val="101200"/>
              </a:lnSpc>
            </a:pPr>
            <a:r>
              <a:rPr sz="1050" spc="160" dirty="0">
                <a:latin typeface="Arial"/>
                <a:cs typeface="Arial"/>
              </a:rPr>
              <a:t>'properties': </a:t>
            </a:r>
            <a:r>
              <a:rPr sz="1050" spc="114" dirty="0">
                <a:latin typeface="Arial"/>
                <a:cs typeface="Arial"/>
              </a:rPr>
              <a:t>{'name': </a:t>
            </a:r>
            <a:r>
              <a:rPr sz="1050" spc="25" dirty="0">
                <a:latin typeface="Arial"/>
                <a:cs typeface="Arial"/>
              </a:rPr>
              <a:t>'Richmond </a:t>
            </a:r>
            <a:r>
              <a:rPr sz="1050" spc="155" dirty="0">
                <a:latin typeface="Arial"/>
                <a:cs typeface="Arial"/>
              </a:rPr>
              <a:t>Valley',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350770">
              <a:lnSpc>
                <a:spcPct val="101200"/>
              </a:lnSpc>
            </a:pPr>
            <a:r>
              <a:rPr sz="1050" spc="140" dirty="0">
                <a:latin typeface="Arial"/>
                <a:cs typeface="Arial"/>
              </a:rPr>
              <a:t>'annoline1': </a:t>
            </a:r>
            <a:r>
              <a:rPr sz="1050" spc="80" dirty="0">
                <a:latin typeface="Arial"/>
                <a:cs typeface="Arial"/>
              </a:rPr>
              <a:t>'Richmond',  </a:t>
            </a:r>
            <a:r>
              <a:rPr sz="1050" spc="140" dirty="0">
                <a:latin typeface="Arial"/>
                <a:cs typeface="Arial"/>
              </a:rPr>
              <a:t>'annoline2':</a:t>
            </a:r>
            <a:r>
              <a:rPr sz="1050" spc="254" dirty="0">
                <a:latin typeface="Arial"/>
                <a:cs typeface="Arial"/>
              </a:rPr>
              <a:t> </a:t>
            </a:r>
            <a:r>
              <a:rPr sz="1050" spc="180" dirty="0">
                <a:latin typeface="Arial"/>
                <a:cs typeface="Arial"/>
              </a:rPr>
              <a:t>'Valley',</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marR="2057400">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[-74.22957080626941,</a:t>
            </a:r>
            <a:endParaRPr sz="1050">
              <a:latin typeface="Arial"/>
              <a:cs typeface="Arial"/>
            </a:endParaRPr>
          </a:p>
          <a:p>
            <a:pPr marL="232410">
              <a:lnSpc>
                <a:spcPct val="100000"/>
              </a:lnSpc>
              <a:spcBef>
                <a:spcPts val="15"/>
              </a:spcBef>
            </a:pPr>
            <a:r>
              <a:rPr sz="1050" spc="25" dirty="0">
                <a:latin typeface="Arial"/>
                <a:cs typeface="Arial"/>
              </a:rPr>
              <a:t>40.51954145748909,</a:t>
            </a:r>
            <a:endParaRPr sz="1050">
              <a:latin typeface="Arial"/>
              <a:cs typeface="Arial"/>
            </a:endParaRPr>
          </a:p>
          <a:p>
            <a:pPr marL="232410">
              <a:lnSpc>
                <a:spcPct val="100000"/>
              </a:lnSpc>
              <a:spcBef>
                <a:spcPts val="15"/>
              </a:spcBef>
            </a:pPr>
            <a:r>
              <a:rPr sz="1050" spc="35" dirty="0">
                <a:latin typeface="Arial"/>
                <a:cs typeface="Arial"/>
              </a:rPr>
              <a:t>-74.22957080626941,</a:t>
            </a:r>
            <a:endParaRPr sz="1050">
              <a:latin typeface="Arial"/>
              <a:cs typeface="Arial"/>
            </a:endParaRPr>
          </a:p>
          <a:p>
            <a:pPr marL="232410">
              <a:lnSpc>
                <a:spcPct val="100000"/>
              </a:lnSpc>
              <a:spcBef>
                <a:spcPts val="15"/>
              </a:spcBef>
            </a:pPr>
            <a:r>
              <a:rPr sz="1050" spc="55" dirty="0">
                <a:latin typeface="Arial"/>
                <a:cs typeface="Arial"/>
              </a:rPr>
              <a:t>40.51954145748909]}},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'nyu_2451_34572.295',</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[-73.82667757138641,</a:t>
            </a:r>
            <a:r>
              <a:rPr sz="1050" spc="40" dirty="0">
                <a:latin typeface="Arial"/>
                <a:cs typeface="Arial"/>
              </a:rPr>
              <a:t> </a:t>
            </a:r>
            <a:r>
              <a:rPr sz="1050" spc="45" dirty="0">
                <a:latin typeface="Arial"/>
                <a:cs typeface="Arial"/>
              </a:rPr>
              <a:t>40.79060155670148]},</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910714" indent="-73660">
              <a:lnSpc>
                <a:spcPct val="101200"/>
              </a:lnSpc>
            </a:pPr>
            <a:r>
              <a:rPr sz="1050" spc="160" dirty="0">
                <a:latin typeface="Arial"/>
                <a:cs typeface="Arial"/>
              </a:rPr>
              <a:t>'properties': </a:t>
            </a:r>
            <a:r>
              <a:rPr sz="1050" spc="114" dirty="0">
                <a:latin typeface="Arial"/>
                <a:cs typeface="Arial"/>
              </a:rPr>
              <a:t>{'name': </a:t>
            </a:r>
            <a:r>
              <a:rPr sz="1050" spc="130" dirty="0">
                <a:latin typeface="Arial"/>
                <a:cs typeface="Arial"/>
              </a:rPr>
              <a:t>'Malba',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571115">
              <a:lnSpc>
                <a:spcPct val="101200"/>
              </a:lnSpc>
            </a:pPr>
            <a:r>
              <a:rPr sz="1050" spc="140" dirty="0">
                <a:latin typeface="Arial"/>
                <a:cs typeface="Arial"/>
              </a:rPr>
              <a:t>'annoline1': </a:t>
            </a:r>
            <a:r>
              <a:rPr sz="1050" spc="130" dirty="0">
                <a:latin typeface="Arial"/>
                <a:cs typeface="Arial"/>
              </a:rPr>
              <a:t>'Malba',  </a:t>
            </a:r>
            <a:r>
              <a:rPr sz="1050" spc="140" dirty="0">
                <a:latin typeface="Arial"/>
                <a:cs typeface="Arial"/>
              </a:rPr>
              <a:t>'annoline2':</a:t>
            </a:r>
            <a:r>
              <a:rPr sz="1050" spc="254"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[-73.82667757138641,</a:t>
            </a:r>
            <a:endParaRPr sz="1050">
              <a:latin typeface="Arial"/>
              <a:cs typeface="Arial"/>
            </a:endParaRPr>
          </a:p>
          <a:p>
            <a:pPr marL="232410">
              <a:lnSpc>
                <a:spcPct val="100000"/>
              </a:lnSpc>
              <a:spcBef>
                <a:spcPts val="15"/>
              </a:spcBef>
            </a:pPr>
            <a:r>
              <a:rPr sz="1050" spc="25" dirty="0">
                <a:latin typeface="Arial"/>
                <a:cs typeface="Arial"/>
              </a:rPr>
              <a:t>40.79060155670148,</a:t>
            </a:r>
            <a:endParaRPr sz="1050">
              <a:latin typeface="Arial"/>
              <a:cs typeface="Arial"/>
            </a:endParaRPr>
          </a:p>
          <a:p>
            <a:pPr marL="232410">
              <a:lnSpc>
                <a:spcPct val="100000"/>
              </a:lnSpc>
              <a:spcBef>
                <a:spcPts val="15"/>
              </a:spcBef>
            </a:pPr>
            <a:r>
              <a:rPr sz="1050" spc="35" dirty="0">
                <a:latin typeface="Arial"/>
                <a:cs typeface="Arial"/>
              </a:rPr>
              <a:t>-73.82667757138641,</a:t>
            </a:r>
            <a:endParaRPr sz="1050">
              <a:latin typeface="Arial"/>
              <a:cs typeface="Arial"/>
            </a:endParaRPr>
          </a:p>
          <a:p>
            <a:pPr marL="232410">
              <a:lnSpc>
                <a:spcPct val="100000"/>
              </a:lnSpc>
              <a:spcBef>
                <a:spcPts val="15"/>
              </a:spcBef>
            </a:pPr>
            <a:r>
              <a:rPr sz="1050" spc="55" dirty="0">
                <a:latin typeface="Arial"/>
                <a:cs typeface="Arial"/>
              </a:rPr>
              <a:t>40.79060155670148]}},</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'nyu_2451_34572.296',</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55" dirty="0">
                <a:latin typeface="Arial"/>
                <a:cs typeface="Arial"/>
              </a:rPr>
              <a:t>[-73.890345709872,</a:t>
            </a:r>
            <a:r>
              <a:rPr sz="1050" spc="395" dirty="0">
                <a:latin typeface="Arial"/>
                <a:cs typeface="Arial"/>
              </a:rPr>
              <a:t> </a:t>
            </a:r>
            <a:r>
              <a:rPr sz="1050" spc="50" dirty="0">
                <a:latin typeface="Arial"/>
                <a:cs typeface="Arial"/>
              </a:rPr>
              <a:t>40.6819989345173]},</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24610"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'Highland </a:t>
            </a:r>
            <a:r>
              <a:rPr sz="1050" spc="135" dirty="0">
                <a:latin typeface="Arial"/>
                <a:cs typeface="Arial"/>
              </a:rPr>
              <a:t>Park',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a:lnSpc>
                <a:spcPct val="100000"/>
              </a:lnSpc>
              <a:spcBef>
                <a:spcPts val="15"/>
              </a:spcBef>
            </a:pPr>
            <a:r>
              <a:rPr sz="1050" spc="140" dirty="0">
                <a:latin typeface="Arial"/>
                <a:cs typeface="Arial"/>
              </a:rPr>
              <a:t>'annoline1':</a:t>
            </a:r>
            <a:r>
              <a:rPr sz="1050" spc="275" dirty="0">
                <a:latin typeface="Arial"/>
                <a:cs typeface="Arial"/>
              </a:rPr>
              <a:t> </a:t>
            </a:r>
            <a:r>
              <a:rPr sz="1050" spc="135" dirty="0">
                <a:latin typeface="Arial"/>
                <a:cs typeface="Arial"/>
              </a:rPr>
              <a:t>'Highland',</a:t>
            </a:r>
            <a:endParaRPr sz="1050">
              <a:latin typeface="Arial"/>
              <a:cs typeface="Aria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77321" y="9448696"/>
            <a:ext cx="2005330" cy="158750"/>
          </a:xfrm>
          <a:prstGeom prst="rect">
            <a:avLst/>
          </a:prstGeom>
        </p:spPr>
        <p:txBody>
          <a:bodyPr vert="horz" wrap="square" lIns="0" tIns="0" rIns="0" bIns="0" rtlCol="0">
            <a:spAutoFit/>
          </a:bodyPr>
          <a:lstStyle/>
          <a:p>
            <a:pPr marL="12700">
              <a:lnSpc>
                <a:spcPts val="1090"/>
              </a:lnSpc>
            </a:pPr>
            <a:r>
              <a:rPr sz="1050" spc="275" dirty="0">
                <a:latin typeface="Arial"/>
                <a:cs typeface="Arial"/>
              </a:rPr>
              <a:t>'id':</a:t>
            </a:r>
            <a:r>
              <a:rPr sz="1050" spc="204" dirty="0">
                <a:latin typeface="Arial"/>
                <a:cs typeface="Arial"/>
              </a:rPr>
              <a:t> </a:t>
            </a:r>
            <a:r>
              <a:rPr sz="1050" spc="60" dirty="0">
                <a:latin typeface="Arial"/>
                <a:cs typeface="Arial"/>
              </a:rPr>
              <a:t>'nyu_2451_34572.300',</a:t>
            </a:r>
            <a:endParaRPr sz="105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91</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604005" y="346582"/>
            <a:ext cx="4277995" cy="9091295"/>
          </a:xfrm>
          <a:prstGeom prst="rect">
            <a:avLst/>
          </a:prstGeom>
        </p:spPr>
        <p:txBody>
          <a:bodyPr vert="horz" wrap="square" lIns="0" tIns="10795" rIns="0" bIns="0" rtlCol="0">
            <a:spAutoFit/>
          </a:bodyPr>
          <a:lstStyle/>
          <a:p>
            <a:pPr marL="158750" marR="2790825">
              <a:lnSpc>
                <a:spcPct val="101200"/>
              </a:lnSpc>
              <a:spcBef>
                <a:spcPts val="85"/>
              </a:spcBef>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75" dirty="0">
                <a:latin typeface="Arial"/>
                <a:cs typeface="Arial"/>
              </a:rPr>
              <a:t> </a:t>
            </a:r>
            <a:r>
              <a:rPr sz="1050" spc="55" dirty="0">
                <a:latin typeface="Arial"/>
                <a:cs typeface="Arial"/>
              </a:rPr>
              <a:t>[-73.890345709872,</a:t>
            </a:r>
            <a:endParaRPr sz="1050">
              <a:latin typeface="Arial"/>
              <a:cs typeface="Arial"/>
            </a:endParaRPr>
          </a:p>
          <a:p>
            <a:pPr marL="232410">
              <a:lnSpc>
                <a:spcPct val="100000"/>
              </a:lnSpc>
              <a:spcBef>
                <a:spcPts val="15"/>
              </a:spcBef>
            </a:pPr>
            <a:r>
              <a:rPr sz="1050" spc="25" dirty="0">
                <a:latin typeface="Arial"/>
                <a:cs typeface="Arial"/>
              </a:rPr>
              <a:t>40.6819989345173,</a:t>
            </a:r>
            <a:endParaRPr sz="1050">
              <a:latin typeface="Arial"/>
              <a:cs typeface="Arial"/>
            </a:endParaRPr>
          </a:p>
          <a:p>
            <a:pPr marL="232410">
              <a:lnSpc>
                <a:spcPct val="100000"/>
              </a:lnSpc>
              <a:spcBef>
                <a:spcPts val="15"/>
              </a:spcBef>
            </a:pPr>
            <a:r>
              <a:rPr sz="1050" spc="40" dirty="0">
                <a:latin typeface="Arial"/>
                <a:cs typeface="Arial"/>
              </a:rPr>
              <a:t>-73.890345709872,</a:t>
            </a:r>
            <a:endParaRPr sz="1050">
              <a:latin typeface="Arial"/>
              <a:cs typeface="Arial"/>
            </a:endParaRPr>
          </a:p>
          <a:p>
            <a:pPr marL="232410">
              <a:lnSpc>
                <a:spcPct val="100000"/>
              </a:lnSpc>
              <a:spcBef>
                <a:spcPts val="15"/>
              </a:spcBef>
            </a:pPr>
            <a:r>
              <a:rPr sz="1050" spc="60" dirty="0">
                <a:latin typeface="Arial"/>
                <a:cs typeface="Arial"/>
              </a:rPr>
              <a:t>40.6819989345173]}},</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'nyu_2451_34572.297',</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[-73.94841515328893,</a:t>
            </a:r>
            <a:r>
              <a:rPr sz="1050" spc="40" dirty="0">
                <a:latin typeface="Arial"/>
                <a:cs typeface="Arial"/>
              </a:rPr>
              <a:t> </a:t>
            </a:r>
            <a:r>
              <a:rPr sz="1050" spc="45" dirty="0">
                <a:latin typeface="Arial"/>
                <a:cs typeface="Arial"/>
              </a:rPr>
              <a:t>40.60937770113766]},</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'Madison',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110" dirty="0">
                <a:latin typeface="Arial"/>
                <a:cs typeface="Arial"/>
              </a:rPr>
              <a:t>'Madison',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[-73.94841515328893,</a:t>
            </a:r>
            <a:endParaRPr sz="1050">
              <a:latin typeface="Arial"/>
              <a:cs typeface="Arial"/>
            </a:endParaRPr>
          </a:p>
          <a:p>
            <a:pPr marL="232410">
              <a:lnSpc>
                <a:spcPct val="100000"/>
              </a:lnSpc>
              <a:spcBef>
                <a:spcPts val="15"/>
              </a:spcBef>
            </a:pPr>
            <a:r>
              <a:rPr sz="1050" spc="25" dirty="0">
                <a:latin typeface="Arial"/>
                <a:cs typeface="Arial"/>
              </a:rPr>
              <a:t>40.60937770113766,</a:t>
            </a:r>
            <a:endParaRPr sz="1050">
              <a:latin typeface="Arial"/>
              <a:cs typeface="Arial"/>
            </a:endParaRPr>
          </a:p>
          <a:p>
            <a:pPr marL="232410">
              <a:lnSpc>
                <a:spcPct val="100000"/>
              </a:lnSpc>
              <a:spcBef>
                <a:spcPts val="15"/>
              </a:spcBef>
            </a:pPr>
            <a:r>
              <a:rPr sz="1050" spc="35" dirty="0">
                <a:latin typeface="Arial"/>
                <a:cs typeface="Arial"/>
              </a:rPr>
              <a:t>-73.94841515328893,</a:t>
            </a:r>
            <a:endParaRPr sz="1050">
              <a:latin typeface="Arial"/>
              <a:cs typeface="Arial"/>
            </a:endParaRPr>
          </a:p>
          <a:p>
            <a:pPr marL="232410">
              <a:lnSpc>
                <a:spcPct val="100000"/>
              </a:lnSpc>
              <a:spcBef>
                <a:spcPts val="15"/>
              </a:spcBef>
            </a:pPr>
            <a:r>
              <a:rPr sz="1050" spc="55" dirty="0">
                <a:latin typeface="Arial"/>
                <a:cs typeface="Arial"/>
              </a:rPr>
              <a:t>40.60937770113766]}},</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'nyu_2451_34572.298',</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[-73.86172577555115,</a:t>
            </a:r>
            <a:r>
              <a:rPr sz="1050" spc="40" dirty="0">
                <a:latin typeface="Arial"/>
                <a:cs typeface="Arial"/>
              </a:rPr>
              <a:t> </a:t>
            </a:r>
            <a:r>
              <a:rPr sz="1050" spc="45" dirty="0">
                <a:latin typeface="Arial"/>
                <a:cs typeface="Arial"/>
              </a:rPr>
              <a:t>40.85272297633017]},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17980" indent="-73660">
              <a:lnSpc>
                <a:spcPct val="101200"/>
              </a:lnSpc>
            </a:pPr>
            <a:r>
              <a:rPr sz="1050" spc="160" dirty="0">
                <a:latin typeface="Arial"/>
                <a:cs typeface="Arial"/>
              </a:rPr>
              <a:t>'properties': </a:t>
            </a:r>
            <a:r>
              <a:rPr sz="1050" spc="114" dirty="0">
                <a:latin typeface="Arial"/>
                <a:cs typeface="Arial"/>
              </a:rPr>
              <a:t>{'name': </a:t>
            </a:r>
            <a:r>
              <a:rPr sz="1050" spc="125" dirty="0">
                <a:latin typeface="Arial"/>
                <a:cs typeface="Arial"/>
              </a:rPr>
              <a:t>'Bronxdale',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277745">
              <a:lnSpc>
                <a:spcPct val="101200"/>
              </a:lnSpc>
            </a:pPr>
            <a:r>
              <a:rPr sz="1050" spc="140" dirty="0">
                <a:latin typeface="Arial"/>
                <a:cs typeface="Arial"/>
              </a:rPr>
              <a:t>'annoline1': </a:t>
            </a:r>
            <a:r>
              <a:rPr sz="1050" spc="125" dirty="0">
                <a:latin typeface="Arial"/>
                <a:cs typeface="Arial"/>
              </a:rPr>
              <a:t>'Bronxdale',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[-73.86172577555115,</a:t>
            </a:r>
            <a:endParaRPr sz="1050">
              <a:latin typeface="Arial"/>
              <a:cs typeface="Arial"/>
            </a:endParaRPr>
          </a:p>
          <a:p>
            <a:pPr marL="232410">
              <a:lnSpc>
                <a:spcPct val="100000"/>
              </a:lnSpc>
              <a:spcBef>
                <a:spcPts val="15"/>
              </a:spcBef>
            </a:pPr>
            <a:r>
              <a:rPr sz="1050" spc="25" dirty="0">
                <a:latin typeface="Arial"/>
                <a:cs typeface="Arial"/>
              </a:rPr>
              <a:t>40.85272297633017,</a:t>
            </a:r>
            <a:endParaRPr sz="1050">
              <a:latin typeface="Arial"/>
              <a:cs typeface="Arial"/>
            </a:endParaRPr>
          </a:p>
          <a:p>
            <a:pPr marL="232410">
              <a:lnSpc>
                <a:spcPct val="100000"/>
              </a:lnSpc>
              <a:spcBef>
                <a:spcPts val="15"/>
              </a:spcBef>
            </a:pPr>
            <a:r>
              <a:rPr sz="1050" spc="35" dirty="0">
                <a:latin typeface="Arial"/>
                <a:cs typeface="Arial"/>
              </a:rPr>
              <a:t>-73.86172577555115,</a:t>
            </a:r>
            <a:endParaRPr sz="1050">
              <a:latin typeface="Arial"/>
              <a:cs typeface="Arial"/>
            </a:endParaRPr>
          </a:p>
          <a:p>
            <a:pPr marL="232410">
              <a:lnSpc>
                <a:spcPct val="100000"/>
              </a:lnSpc>
              <a:spcBef>
                <a:spcPts val="15"/>
              </a:spcBef>
            </a:pPr>
            <a:r>
              <a:rPr sz="1050" spc="55" dirty="0">
                <a:latin typeface="Arial"/>
                <a:cs typeface="Arial"/>
              </a:rPr>
              <a:t>40.85272297633017]}},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'nyu_2451_34572.299',</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[-73.85931863221647,</a:t>
            </a:r>
            <a:r>
              <a:rPr sz="1050" spc="40" dirty="0">
                <a:latin typeface="Arial"/>
                <a:cs typeface="Arial"/>
              </a:rPr>
              <a:t> </a:t>
            </a:r>
            <a:r>
              <a:rPr sz="1050" spc="45" dirty="0">
                <a:latin typeface="Arial"/>
                <a:cs typeface="Arial"/>
              </a:rPr>
              <a:t>40.86578787802982]},</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691005" indent="-73660">
              <a:lnSpc>
                <a:spcPct val="101200"/>
              </a:lnSpc>
            </a:pPr>
            <a:r>
              <a:rPr sz="1050" spc="160" dirty="0">
                <a:latin typeface="Arial"/>
                <a:cs typeface="Arial"/>
              </a:rPr>
              <a:t>'properties': </a:t>
            </a:r>
            <a:r>
              <a:rPr sz="1050" spc="114" dirty="0">
                <a:latin typeface="Arial"/>
                <a:cs typeface="Arial"/>
              </a:rPr>
              <a:t>{'name': </a:t>
            </a:r>
            <a:r>
              <a:rPr sz="1050" spc="190" dirty="0">
                <a:latin typeface="Arial"/>
                <a:cs typeface="Arial"/>
              </a:rPr>
              <a:t>'Allerton',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350770">
              <a:lnSpc>
                <a:spcPct val="101200"/>
              </a:lnSpc>
            </a:pPr>
            <a:r>
              <a:rPr sz="1050" spc="140" dirty="0">
                <a:latin typeface="Arial"/>
                <a:cs typeface="Arial"/>
              </a:rPr>
              <a:t>'annoline1': </a:t>
            </a:r>
            <a:r>
              <a:rPr sz="1050" spc="190" dirty="0">
                <a:latin typeface="Arial"/>
                <a:cs typeface="Arial"/>
              </a:rPr>
              <a:t>'Allerton',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0"/>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[-73.85931863221647,</a:t>
            </a:r>
            <a:endParaRPr sz="1050">
              <a:latin typeface="Arial"/>
              <a:cs typeface="Arial"/>
            </a:endParaRPr>
          </a:p>
          <a:p>
            <a:pPr marL="232410">
              <a:lnSpc>
                <a:spcPct val="100000"/>
              </a:lnSpc>
              <a:spcBef>
                <a:spcPts val="15"/>
              </a:spcBef>
            </a:pPr>
            <a:r>
              <a:rPr sz="1050" spc="25" dirty="0">
                <a:latin typeface="Arial"/>
                <a:cs typeface="Arial"/>
              </a:rPr>
              <a:t>40.86578787802982,</a:t>
            </a:r>
            <a:endParaRPr sz="1050">
              <a:latin typeface="Arial"/>
              <a:cs typeface="Arial"/>
            </a:endParaRPr>
          </a:p>
          <a:p>
            <a:pPr marL="232410">
              <a:lnSpc>
                <a:spcPct val="100000"/>
              </a:lnSpc>
              <a:spcBef>
                <a:spcPts val="15"/>
              </a:spcBef>
            </a:pPr>
            <a:r>
              <a:rPr sz="1050" spc="35" dirty="0">
                <a:latin typeface="Arial"/>
                <a:cs typeface="Arial"/>
              </a:rPr>
              <a:t>-73.85931863221647,</a:t>
            </a:r>
            <a:endParaRPr sz="1050">
              <a:latin typeface="Arial"/>
              <a:cs typeface="Arial"/>
            </a:endParaRPr>
          </a:p>
          <a:p>
            <a:pPr marL="232410">
              <a:lnSpc>
                <a:spcPct val="100000"/>
              </a:lnSpc>
              <a:spcBef>
                <a:spcPts val="15"/>
              </a:spcBef>
            </a:pPr>
            <a:r>
              <a:rPr sz="1050" spc="55" dirty="0">
                <a:latin typeface="Arial"/>
                <a:cs typeface="Arial"/>
              </a:rPr>
              <a:t>40.86578787802982]}},</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23254" y="9736447"/>
            <a:ext cx="7125970" cy="140335"/>
          </a:xfrm>
          <a:prstGeom prst="rect">
            <a:avLst/>
          </a:prstGeom>
        </p:spPr>
        <p:txBody>
          <a:bodyPr vert="horz" wrap="square" lIns="0" tIns="4445" rIns="0" bIns="0" rtlCol="0">
            <a:spAutoFit/>
          </a:bodyPr>
          <a:lstStyle/>
          <a:p>
            <a:pPr marL="12700">
              <a:lnSpc>
                <a:spcPct val="100000"/>
              </a:lnSpc>
              <a:spcBef>
                <a:spcPts val="35"/>
              </a:spcBef>
            </a:pPr>
            <a:r>
              <a:rPr sz="800" dirty="0">
                <a:latin typeface="Arial"/>
                <a:cs typeface="Arial"/>
              </a:rPr>
              <a:t>https://eu-gb.dataplatform.cloud.ibm.com/data/jupyter2/runtimeenv2/v1/wdpx/service/notebook/conda2py36c0f064ce62174be1847d5d39a2ad78bd…</a:t>
            </a:r>
            <a:r>
              <a:rPr sz="800" spc="15" dirty="0">
                <a:latin typeface="Arial"/>
                <a:cs typeface="Arial"/>
              </a:rPr>
              <a:t> </a:t>
            </a:r>
            <a:r>
              <a:rPr sz="800" spc="-5" dirty="0">
                <a:latin typeface="Arial"/>
                <a:cs typeface="Arial"/>
              </a:rPr>
              <a:t>92/129</a:t>
            </a:r>
            <a:endParaRPr sz="800">
              <a:latin typeface="Arial"/>
              <a:cs typeface="Arial"/>
            </a:endParaRP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1604005" y="120879"/>
            <a:ext cx="4277995" cy="9478010"/>
          </a:xfrm>
          <a:prstGeom prst="rect">
            <a:avLst/>
          </a:prstGeom>
        </p:spPr>
        <p:txBody>
          <a:bodyPr vert="horz" wrap="square" lIns="0" tIns="56515" rIns="0" bIns="0" rtlCol="0">
            <a:spAutoFit/>
          </a:bodyPr>
          <a:lstStyle/>
          <a:p>
            <a:pPr marL="1862455">
              <a:lnSpc>
                <a:spcPct val="100000"/>
              </a:lnSpc>
              <a:spcBef>
                <a:spcPts val="445"/>
              </a:spcBef>
            </a:pPr>
            <a:r>
              <a:rPr sz="800" dirty="0">
                <a:latin typeface="Arial"/>
                <a:cs typeface="Arial"/>
              </a:rPr>
              <a:t>The Battle of Neighborhoods </a:t>
            </a:r>
            <a:r>
              <a:rPr sz="800" spc="-5" dirty="0">
                <a:latin typeface="Arial"/>
                <a:cs typeface="Arial"/>
              </a:rPr>
              <a:t>(Week</a:t>
            </a:r>
            <a:r>
              <a:rPr sz="800" spc="-20" dirty="0">
                <a:latin typeface="Arial"/>
                <a:cs typeface="Arial"/>
              </a:rPr>
              <a:t> </a:t>
            </a:r>
            <a:r>
              <a:rPr sz="800" dirty="0">
                <a:latin typeface="Arial"/>
                <a:cs typeface="Arial"/>
              </a:rPr>
              <a:t>1)</a:t>
            </a:r>
            <a:endParaRPr sz="800">
              <a:latin typeface="Arial"/>
              <a:cs typeface="Arial"/>
            </a:endParaRPr>
          </a:p>
          <a:p>
            <a:pPr marL="85725">
              <a:lnSpc>
                <a:spcPct val="100000"/>
              </a:lnSpc>
              <a:spcBef>
                <a:spcPts val="459"/>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[-73.90152264513144,</a:t>
            </a:r>
            <a:r>
              <a:rPr sz="1050" spc="90" dirty="0">
                <a:latin typeface="Arial"/>
                <a:cs typeface="Arial"/>
              </a:rPr>
              <a:t> </a:t>
            </a:r>
            <a:r>
              <a:rPr sz="1050" spc="50" dirty="0">
                <a:latin typeface="Arial"/>
                <a:cs typeface="Arial"/>
              </a:rPr>
              <a:t>40.8703923914147]},</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884555" indent="-73660">
              <a:lnSpc>
                <a:spcPct val="101200"/>
              </a:lnSpc>
            </a:pPr>
            <a:r>
              <a:rPr sz="1050" spc="160" dirty="0">
                <a:latin typeface="Arial"/>
                <a:cs typeface="Arial"/>
              </a:rPr>
              <a:t>'properties': </a:t>
            </a:r>
            <a:r>
              <a:rPr sz="1050" spc="114" dirty="0">
                <a:latin typeface="Arial"/>
                <a:cs typeface="Arial"/>
              </a:rPr>
              <a:t>{'name': </a:t>
            </a:r>
            <a:r>
              <a:rPr sz="1050" spc="95" dirty="0">
                <a:latin typeface="Arial"/>
                <a:cs typeface="Arial"/>
              </a:rPr>
              <a:t>'Kingsbridge </a:t>
            </a:r>
            <a:r>
              <a:rPr sz="1050" spc="125" dirty="0">
                <a:latin typeface="Arial"/>
                <a:cs typeface="Arial"/>
              </a:rPr>
              <a:t>Heights',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131060">
              <a:lnSpc>
                <a:spcPct val="101200"/>
              </a:lnSpc>
            </a:pPr>
            <a:r>
              <a:rPr sz="1050" spc="140" dirty="0">
                <a:latin typeface="Arial"/>
                <a:cs typeface="Arial"/>
              </a:rPr>
              <a:t>'annoline1': </a:t>
            </a:r>
            <a:r>
              <a:rPr sz="1050" spc="130" dirty="0">
                <a:latin typeface="Arial"/>
                <a:cs typeface="Arial"/>
              </a:rPr>
              <a:t>'Kingsbridge',  </a:t>
            </a:r>
            <a:r>
              <a:rPr sz="1050" spc="140" dirty="0">
                <a:latin typeface="Arial"/>
                <a:cs typeface="Arial"/>
              </a:rPr>
              <a:t>'annoline2':</a:t>
            </a:r>
            <a:r>
              <a:rPr sz="1050" spc="265" dirty="0">
                <a:latin typeface="Arial"/>
                <a:cs typeface="Arial"/>
              </a:rPr>
              <a:t> </a:t>
            </a:r>
            <a:r>
              <a:rPr sz="1050" spc="150" dirty="0">
                <a:latin typeface="Arial"/>
                <a:cs typeface="Arial"/>
              </a:rPr>
              <a:t>'Heights',</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[-73.90152264513144,</a:t>
            </a:r>
            <a:endParaRPr sz="1050">
              <a:latin typeface="Arial"/>
              <a:cs typeface="Arial"/>
            </a:endParaRPr>
          </a:p>
          <a:p>
            <a:pPr marL="232410">
              <a:lnSpc>
                <a:spcPct val="100000"/>
              </a:lnSpc>
              <a:spcBef>
                <a:spcPts val="15"/>
              </a:spcBef>
            </a:pPr>
            <a:r>
              <a:rPr sz="1050" spc="25" dirty="0">
                <a:latin typeface="Arial"/>
                <a:cs typeface="Arial"/>
              </a:rPr>
              <a:t>40.8703923914147,</a:t>
            </a:r>
            <a:endParaRPr sz="1050">
              <a:latin typeface="Arial"/>
              <a:cs typeface="Arial"/>
            </a:endParaRPr>
          </a:p>
          <a:p>
            <a:pPr marL="232410">
              <a:lnSpc>
                <a:spcPct val="100000"/>
              </a:lnSpc>
              <a:spcBef>
                <a:spcPts val="15"/>
              </a:spcBef>
            </a:pPr>
            <a:r>
              <a:rPr sz="1050" spc="35" dirty="0">
                <a:latin typeface="Arial"/>
                <a:cs typeface="Arial"/>
              </a:rPr>
              <a:t>-73.90152264513144,</a:t>
            </a:r>
            <a:endParaRPr sz="1050">
              <a:latin typeface="Arial"/>
              <a:cs typeface="Arial"/>
            </a:endParaRPr>
          </a:p>
          <a:p>
            <a:pPr marL="232410">
              <a:lnSpc>
                <a:spcPct val="100000"/>
              </a:lnSpc>
              <a:spcBef>
                <a:spcPts val="15"/>
              </a:spcBef>
            </a:pPr>
            <a:r>
              <a:rPr sz="1050" spc="60" dirty="0">
                <a:latin typeface="Arial"/>
                <a:cs typeface="Arial"/>
              </a:rPr>
              <a:t>40.8703923914147]}},</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'nyu_2451_34572.301',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[-73.94817709920184,</a:t>
            </a:r>
            <a:r>
              <a:rPr sz="1050" spc="40" dirty="0">
                <a:latin typeface="Arial"/>
                <a:cs typeface="Arial"/>
              </a:rPr>
              <a:t> </a:t>
            </a:r>
            <a:r>
              <a:rPr sz="1050" spc="45" dirty="0">
                <a:latin typeface="Arial"/>
                <a:cs typeface="Arial"/>
              </a:rPr>
              <a:t>40.64692606658579]},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'Erasmus',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90" dirty="0">
                <a:latin typeface="Arial"/>
                <a:cs typeface="Arial"/>
              </a:rPr>
              <a:t>'Erasmus',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0" dirty="0">
                <a:latin typeface="Arial"/>
                <a:cs typeface="Arial"/>
              </a:rPr>
              <a:t>'Brooklyn',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[-73.94817709920184,</a:t>
            </a:r>
            <a:endParaRPr sz="1050">
              <a:latin typeface="Arial"/>
              <a:cs typeface="Arial"/>
            </a:endParaRPr>
          </a:p>
          <a:p>
            <a:pPr marL="232410">
              <a:lnSpc>
                <a:spcPct val="100000"/>
              </a:lnSpc>
              <a:spcBef>
                <a:spcPts val="15"/>
              </a:spcBef>
            </a:pPr>
            <a:r>
              <a:rPr sz="1050" spc="25" dirty="0">
                <a:latin typeface="Arial"/>
                <a:cs typeface="Arial"/>
              </a:rPr>
              <a:t>40.64692606658579,</a:t>
            </a:r>
            <a:endParaRPr sz="1050">
              <a:latin typeface="Arial"/>
              <a:cs typeface="Arial"/>
            </a:endParaRPr>
          </a:p>
          <a:p>
            <a:pPr marL="232410">
              <a:lnSpc>
                <a:spcPct val="100000"/>
              </a:lnSpc>
              <a:spcBef>
                <a:spcPts val="15"/>
              </a:spcBef>
            </a:pPr>
            <a:r>
              <a:rPr sz="1050" spc="35" dirty="0">
                <a:latin typeface="Arial"/>
                <a:cs typeface="Arial"/>
              </a:rPr>
              <a:t>-73.94817709920184,</a:t>
            </a:r>
            <a:endParaRPr sz="1050">
              <a:latin typeface="Arial"/>
              <a:cs typeface="Arial"/>
            </a:endParaRPr>
          </a:p>
          <a:p>
            <a:pPr marL="232410">
              <a:lnSpc>
                <a:spcPct val="100000"/>
              </a:lnSpc>
              <a:spcBef>
                <a:spcPts val="15"/>
              </a:spcBef>
            </a:pPr>
            <a:r>
              <a:rPr sz="1050" spc="55" dirty="0">
                <a:latin typeface="Arial"/>
                <a:cs typeface="Arial"/>
              </a:rPr>
              <a:t>40.64692606658579]}},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'nyu_2451_34572.302',</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[-74.00011136202637,</a:t>
            </a:r>
            <a:r>
              <a:rPr sz="1050" spc="40" dirty="0">
                <a:latin typeface="Arial"/>
                <a:cs typeface="Arial"/>
              </a:rPr>
              <a:t> </a:t>
            </a:r>
            <a:r>
              <a:rPr sz="1050" spc="45" dirty="0">
                <a:latin typeface="Arial"/>
                <a:cs typeface="Arial"/>
              </a:rPr>
              <a:t>40.75665808227519]},</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30" dirty="0">
                <a:latin typeface="Arial"/>
                <a:cs typeface="Arial"/>
              </a:rPr>
              <a:t>'Hudson </a:t>
            </a:r>
            <a:r>
              <a:rPr sz="1050" spc="114" dirty="0">
                <a:latin typeface="Arial"/>
                <a:cs typeface="Arial"/>
              </a:rPr>
              <a:t>Yards',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158750" marR="2497455">
              <a:lnSpc>
                <a:spcPct val="101200"/>
              </a:lnSpc>
            </a:pPr>
            <a:r>
              <a:rPr sz="1050" spc="140" dirty="0">
                <a:latin typeface="Arial"/>
                <a:cs typeface="Arial"/>
              </a:rPr>
              <a:t>'annoline1': </a:t>
            </a:r>
            <a:r>
              <a:rPr sz="1050" spc="95" dirty="0">
                <a:latin typeface="Arial"/>
                <a:cs typeface="Arial"/>
              </a:rPr>
              <a:t>'Hudson',  </a:t>
            </a:r>
            <a:r>
              <a:rPr sz="1050" spc="140" dirty="0">
                <a:latin typeface="Arial"/>
                <a:cs typeface="Arial"/>
              </a:rPr>
              <a:t>'annoline2': </a:t>
            </a:r>
            <a:r>
              <a:rPr sz="1050" spc="145" dirty="0">
                <a:latin typeface="Arial"/>
                <a:cs typeface="Arial"/>
              </a:rPr>
              <a:t>'Yards',  </a:t>
            </a:r>
            <a:r>
              <a:rPr sz="1050" spc="140" dirty="0">
                <a:latin typeface="Arial"/>
                <a:cs typeface="Arial"/>
              </a:rPr>
              <a:t>'annoline3':</a:t>
            </a:r>
            <a:r>
              <a:rPr sz="1050" spc="260" dirty="0">
                <a:latin typeface="Arial"/>
                <a:cs typeface="Arial"/>
              </a:rPr>
              <a:t> </a:t>
            </a:r>
            <a:r>
              <a:rPr sz="1050" spc="15" dirty="0">
                <a:latin typeface="Arial"/>
                <a:cs typeface="Arial"/>
              </a:rPr>
              <a:t>None,</a:t>
            </a:r>
            <a:endParaRPr sz="1050">
              <a:latin typeface="Arial"/>
              <a:cs typeface="Arial"/>
            </a:endParaRPr>
          </a:p>
          <a:p>
            <a:pPr marL="158750">
              <a:lnSpc>
                <a:spcPct val="100000"/>
              </a:lnSpc>
              <a:spcBef>
                <a:spcPts val="15"/>
              </a:spcBef>
            </a:pPr>
            <a:r>
              <a:rPr sz="1050" spc="110" dirty="0">
                <a:latin typeface="Arial"/>
                <a:cs typeface="Arial"/>
              </a:rPr>
              <a:t>'annoangle':</a:t>
            </a:r>
            <a:r>
              <a:rPr sz="1050" spc="27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05" dirty="0">
                <a:latin typeface="Arial"/>
                <a:cs typeface="Arial"/>
              </a:rPr>
              <a:t>'Manhattan',</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[-74.00011136202637,</a:t>
            </a:r>
            <a:endParaRPr sz="1050">
              <a:latin typeface="Arial"/>
              <a:cs typeface="Arial"/>
            </a:endParaRPr>
          </a:p>
          <a:p>
            <a:pPr marL="232410">
              <a:lnSpc>
                <a:spcPct val="100000"/>
              </a:lnSpc>
              <a:spcBef>
                <a:spcPts val="15"/>
              </a:spcBef>
            </a:pPr>
            <a:r>
              <a:rPr sz="1050" spc="25" dirty="0">
                <a:latin typeface="Arial"/>
                <a:cs typeface="Arial"/>
              </a:rPr>
              <a:t>40.75665808227519,</a:t>
            </a:r>
            <a:endParaRPr sz="1050">
              <a:latin typeface="Arial"/>
              <a:cs typeface="Arial"/>
            </a:endParaRPr>
          </a:p>
          <a:p>
            <a:pPr marL="232410">
              <a:lnSpc>
                <a:spcPct val="100000"/>
              </a:lnSpc>
              <a:spcBef>
                <a:spcPts val="15"/>
              </a:spcBef>
            </a:pPr>
            <a:r>
              <a:rPr sz="1050" spc="35" dirty="0">
                <a:latin typeface="Arial"/>
                <a:cs typeface="Arial"/>
              </a:rPr>
              <a:t>-74.00011136202637,</a:t>
            </a:r>
            <a:endParaRPr sz="1050">
              <a:latin typeface="Arial"/>
              <a:cs typeface="Arial"/>
            </a:endParaRPr>
          </a:p>
          <a:p>
            <a:pPr marL="232410">
              <a:lnSpc>
                <a:spcPct val="100000"/>
              </a:lnSpc>
              <a:spcBef>
                <a:spcPts val="15"/>
              </a:spcBef>
            </a:pPr>
            <a:r>
              <a:rPr sz="1050" spc="55" dirty="0">
                <a:latin typeface="Arial"/>
                <a:cs typeface="Arial"/>
              </a:rPr>
              <a:t>40.75665808227519]}},</a:t>
            </a:r>
            <a:endParaRPr sz="1050">
              <a:latin typeface="Arial"/>
              <a:cs typeface="Arial"/>
            </a:endParaRPr>
          </a:p>
          <a:p>
            <a:pPr marL="1270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 </a:t>
            </a:r>
            <a:r>
              <a:rPr sz="1050" spc="60" dirty="0">
                <a:latin typeface="Arial"/>
                <a:cs typeface="Arial"/>
              </a:rPr>
              <a:t>'nyu_2451_34572.303',</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[-73.80553002968718,</a:t>
            </a:r>
            <a:r>
              <a:rPr sz="1050" spc="40" dirty="0">
                <a:latin typeface="Arial"/>
                <a:cs typeface="Arial"/>
              </a:rPr>
              <a:t> </a:t>
            </a:r>
            <a:r>
              <a:rPr sz="1050" spc="45" dirty="0">
                <a:latin typeface="Arial"/>
                <a:cs typeface="Arial"/>
              </a:rPr>
              <a:t>40.58733774018741]},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764664" indent="-73660">
              <a:lnSpc>
                <a:spcPct val="101200"/>
              </a:lnSpc>
            </a:pPr>
            <a:r>
              <a:rPr sz="1050" spc="160" dirty="0">
                <a:latin typeface="Arial"/>
                <a:cs typeface="Arial"/>
              </a:rPr>
              <a:t>'properties': </a:t>
            </a:r>
            <a:r>
              <a:rPr sz="1050" spc="114" dirty="0">
                <a:latin typeface="Arial"/>
                <a:cs typeface="Arial"/>
              </a:rPr>
              <a:t>{'name': </a:t>
            </a:r>
            <a:r>
              <a:rPr sz="1050" spc="60" dirty="0">
                <a:latin typeface="Arial"/>
                <a:cs typeface="Arial"/>
              </a:rPr>
              <a:t>'Hammels',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424430">
              <a:lnSpc>
                <a:spcPct val="101200"/>
              </a:lnSpc>
            </a:pPr>
            <a:r>
              <a:rPr sz="1050" spc="140" dirty="0">
                <a:latin typeface="Arial"/>
                <a:cs typeface="Arial"/>
              </a:rPr>
              <a:t>'annoline1': </a:t>
            </a:r>
            <a:r>
              <a:rPr sz="1050" spc="60" dirty="0">
                <a:latin typeface="Arial"/>
                <a:cs typeface="Arial"/>
              </a:rPr>
              <a:t>'Hammels',  </a:t>
            </a:r>
            <a:r>
              <a:rPr sz="1050" spc="140" dirty="0">
                <a:latin typeface="Arial"/>
                <a:cs typeface="Arial"/>
              </a:rPr>
              <a:t>'annoline2':</a:t>
            </a:r>
            <a:r>
              <a:rPr sz="1050" spc="265" dirty="0">
                <a:latin typeface="Arial"/>
                <a:cs typeface="Arial"/>
              </a:rPr>
              <a:t> </a:t>
            </a:r>
            <a:r>
              <a:rPr sz="1050" spc="15" dirty="0">
                <a:latin typeface="Arial"/>
                <a:cs typeface="Arial"/>
              </a:rPr>
              <a:t>None,</a:t>
            </a:r>
            <a:endParaRPr sz="1050">
              <a:latin typeface="Arial"/>
              <a:cs typeface="Arial"/>
            </a:endParaRPr>
          </a:p>
          <a:p>
            <a:pPr marL="158750" marR="279082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93</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1457374" y="346582"/>
            <a:ext cx="5450840" cy="9253220"/>
          </a:xfrm>
          <a:prstGeom prst="rect">
            <a:avLst/>
          </a:prstGeom>
        </p:spPr>
        <p:txBody>
          <a:bodyPr vert="horz" wrap="square" lIns="0" tIns="12700" rIns="0" bIns="0" rtlCol="0">
            <a:spAutoFit/>
          </a:bodyPr>
          <a:lstStyle/>
          <a:p>
            <a:pPr marL="305435">
              <a:lnSpc>
                <a:spcPct val="100000"/>
              </a:lnSpc>
              <a:spcBef>
                <a:spcPts val="100"/>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305435">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[-73.80553002968718,</a:t>
            </a:r>
            <a:endParaRPr sz="1050">
              <a:latin typeface="Arial"/>
              <a:cs typeface="Arial"/>
            </a:endParaRPr>
          </a:p>
          <a:p>
            <a:pPr marL="379095">
              <a:lnSpc>
                <a:spcPct val="100000"/>
              </a:lnSpc>
              <a:spcBef>
                <a:spcPts val="15"/>
              </a:spcBef>
            </a:pPr>
            <a:r>
              <a:rPr sz="1050" spc="25" dirty="0">
                <a:latin typeface="Arial"/>
                <a:cs typeface="Arial"/>
              </a:rPr>
              <a:t>40.58733774018741,</a:t>
            </a:r>
            <a:endParaRPr sz="1050">
              <a:latin typeface="Arial"/>
              <a:cs typeface="Arial"/>
            </a:endParaRPr>
          </a:p>
          <a:p>
            <a:pPr marL="379095">
              <a:lnSpc>
                <a:spcPct val="100000"/>
              </a:lnSpc>
              <a:spcBef>
                <a:spcPts val="15"/>
              </a:spcBef>
            </a:pPr>
            <a:r>
              <a:rPr sz="1050" spc="35" dirty="0">
                <a:latin typeface="Arial"/>
                <a:cs typeface="Arial"/>
              </a:rPr>
              <a:t>-73.80553002968718,</a:t>
            </a:r>
            <a:endParaRPr sz="1050">
              <a:latin typeface="Arial"/>
              <a:cs typeface="Arial"/>
            </a:endParaRPr>
          </a:p>
          <a:p>
            <a:pPr marL="379095">
              <a:lnSpc>
                <a:spcPct val="100000"/>
              </a:lnSpc>
              <a:spcBef>
                <a:spcPts val="15"/>
              </a:spcBef>
            </a:pPr>
            <a:r>
              <a:rPr sz="1050" spc="55" dirty="0">
                <a:latin typeface="Arial"/>
                <a:cs typeface="Arial"/>
              </a:rPr>
              <a:t>40.58733774018741]}},</a:t>
            </a:r>
            <a:endParaRPr sz="1050">
              <a:latin typeface="Arial"/>
              <a:cs typeface="Arial"/>
            </a:endParaRPr>
          </a:p>
          <a:p>
            <a:pPr marL="15875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232410">
              <a:lnSpc>
                <a:spcPct val="100000"/>
              </a:lnSpc>
              <a:spcBef>
                <a:spcPts val="15"/>
              </a:spcBef>
            </a:pPr>
            <a:r>
              <a:rPr sz="1050" spc="275" dirty="0">
                <a:latin typeface="Arial"/>
                <a:cs typeface="Arial"/>
              </a:rPr>
              <a:t>'id': </a:t>
            </a:r>
            <a:r>
              <a:rPr sz="1050" spc="60" dirty="0">
                <a:latin typeface="Arial"/>
                <a:cs typeface="Arial"/>
              </a:rPr>
              <a:t>'nyu_2451_34572.304',</a:t>
            </a:r>
            <a:endParaRPr sz="1050">
              <a:latin typeface="Arial"/>
              <a:cs typeface="Arial"/>
            </a:endParaRPr>
          </a:p>
          <a:p>
            <a:pPr marL="232410">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305435">
              <a:lnSpc>
                <a:spcPct val="100000"/>
              </a:lnSpc>
              <a:spcBef>
                <a:spcPts val="15"/>
              </a:spcBef>
            </a:pPr>
            <a:r>
              <a:rPr sz="1050" spc="140" dirty="0">
                <a:latin typeface="Arial"/>
                <a:cs typeface="Arial"/>
              </a:rPr>
              <a:t>'coordinates': </a:t>
            </a:r>
            <a:r>
              <a:rPr sz="1050" spc="45" dirty="0">
                <a:latin typeface="Arial"/>
                <a:cs typeface="Arial"/>
              </a:rPr>
              <a:t>[-73.76596781445627,</a:t>
            </a:r>
            <a:r>
              <a:rPr sz="1050" spc="85" dirty="0">
                <a:latin typeface="Arial"/>
                <a:cs typeface="Arial"/>
              </a:rPr>
              <a:t> </a:t>
            </a:r>
            <a:r>
              <a:rPr sz="1050" spc="45" dirty="0">
                <a:latin typeface="Arial"/>
                <a:cs typeface="Arial"/>
              </a:rPr>
              <a:t>40.611321691283834]},</a:t>
            </a:r>
            <a:endParaRPr sz="1050">
              <a:latin typeface="Arial"/>
              <a:cs typeface="Arial"/>
            </a:endParaRPr>
          </a:p>
          <a:p>
            <a:pPr marL="232410">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305435" marR="2644140" indent="-73660">
              <a:lnSpc>
                <a:spcPct val="101200"/>
              </a:lnSpc>
            </a:pPr>
            <a:r>
              <a:rPr sz="1050" spc="160" dirty="0">
                <a:latin typeface="Arial"/>
                <a:cs typeface="Arial"/>
              </a:rPr>
              <a:t>'properties': </a:t>
            </a:r>
            <a:r>
              <a:rPr sz="1050" spc="114" dirty="0">
                <a:latin typeface="Arial"/>
                <a:cs typeface="Arial"/>
              </a:rPr>
              <a:t>{'name': </a:t>
            </a:r>
            <a:r>
              <a:rPr sz="1050" spc="110" dirty="0">
                <a:latin typeface="Arial"/>
                <a:cs typeface="Arial"/>
              </a:rPr>
              <a:t>'Bayswater',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305435" marR="3303904">
              <a:lnSpc>
                <a:spcPct val="101200"/>
              </a:lnSpc>
            </a:pPr>
            <a:r>
              <a:rPr sz="1050" spc="140" dirty="0">
                <a:latin typeface="Arial"/>
                <a:cs typeface="Arial"/>
              </a:rPr>
              <a:t>'annoline1': </a:t>
            </a:r>
            <a:r>
              <a:rPr sz="1050" spc="110" dirty="0">
                <a:latin typeface="Arial"/>
                <a:cs typeface="Arial"/>
              </a:rPr>
              <a:t>'Bayswater',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305435" marR="381698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305435">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305435">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[-73.76596781445627,</a:t>
            </a:r>
            <a:endParaRPr sz="1050">
              <a:latin typeface="Arial"/>
              <a:cs typeface="Arial"/>
            </a:endParaRPr>
          </a:p>
          <a:p>
            <a:pPr marL="379095">
              <a:lnSpc>
                <a:spcPct val="100000"/>
              </a:lnSpc>
              <a:spcBef>
                <a:spcPts val="15"/>
              </a:spcBef>
            </a:pPr>
            <a:r>
              <a:rPr sz="1050" spc="20" dirty="0">
                <a:latin typeface="Arial"/>
                <a:cs typeface="Arial"/>
              </a:rPr>
              <a:t>40.611321691283834,</a:t>
            </a:r>
            <a:endParaRPr sz="1050">
              <a:latin typeface="Arial"/>
              <a:cs typeface="Arial"/>
            </a:endParaRPr>
          </a:p>
          <a:p>
            <a:pPr marL="379095">
              <a:lnSpc>
                <a:spcPct val="100000"/>
              </a:lnSpc>
              <a:spcBef>
                <a:spcPts val="15"/>
              </a:spcBef>
            </a:pPr>
            <a:r>
              <a:rPr sz="1050" spc="35" dirty="0">
                <a:latin typeface="Arial"/>
                <a:cs typeface="Arial"/>
              </a:rPr>
              <a:t>-73.76596781445627,</a:t>
            </a:r>
            <a:endParaRPr sz="1050">
              <a:latin typeface="Arial"/>
              <a:cs typeface="Arial"/>
            </a:endParaRPr>
          </a:p>
          <a:p>
            <a:pPr marL="379095">
              <a:lnSpc>
                <a:spcPct val="100000"/>
              </a:lnSpc>
              <a:spcBef>
                <a:spcPts val="15"/>
              </a:spcBef>
            </a:pPr>
            <a:r>
              <a:rPr sz="1050" spc="50" dirty="0">
                <a:latin typeface="Arial"/>
                <a:cs typeface="Arial"/>
              </a:rPr>
              <a:t>40.611321691283834]}},</a:t>
            </a:r>
            <a:endParaRPr sz="1050">
              <a:latin typeface="Arial"/>
              <a:cs typeface="Arial"/>
            </a:endParaRPr>
          </a:p>
          <a:p>
            <a:pPr marL="15875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232410">
              <a:lnSpc>
                <a:spcPct val="100000"/>
              </a:lnSpc>
              <a:spcBef>
                <a:spcPts val="15"/>
              </a:spcBef>
            </a:pPr>
            <a:r>
              <a:rPr sz="1050" spc="275" dirty="0">
                <a:latin typeface="Arial"/>
                <a:cs typeface="Arial"/>
              </a:rPr>
              <a:t>'id': </a:t>
            </a:r>
            <a:r>
              <a:rPr sz="1050" spc="60" dirty="0">
                <a:latin typeface="Arial"/>
                <a:cs typeface="Arial"/>
              </a:rPr>
              <a:t>'nyu_2451_34572.305',</a:t>
            </a:r>
            <a:endParaRPr sz="1050">
              <a:latin typeface="Arial"/>
              <a:cs typeface="Arial"/>
            </a:endParaRPr>
          </a:p>
          <a:p>
            <a:pPr marL="232410">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305435">
              <a:lnSpc>
                <a:spcPct val="100000"/>
              </a:lnSpc>
              <a:spcBef>
                <a:spcPts val="15"/>
              </a:spcBef>
            </a:pPr>
            <a:r>
              <a:rPr sz="1050" spc="140" dirty="0">
                <a:latin typeface="Arial"/>
                <a:cs typeface="Arial"/>
              </a:rPr>
              <a:t>'coordinates': </a:t>
            </a:r>
            <a:r>
              <a:rPr sz="1050" spc="45" dirty="0">
                <a:latin typeface="Arial"/>
                <a:cs typeface="Arial"/>
              </a:rPr>
              <a:t>[-73.94563070334091,</a:t>
            </a:r>
            <a:r>
              <a:rPr sz="1050" spc="85" dirty="0">
                <a:latin typeface="Arial"/>
                <a:cs typeface="Arial"/>
              </a:rPr>
              <a:t> </a:t>
            </a:r>
            <a:r>
              <a:rPr sz="1050" spc="45" dirty="0">
                <a:latin typeface="Arial"/>
                <a:cs typeface="Arial"/>
              </a:rPr>
              <a:t>40.756091297094706]},</a:t>
            </a:r>
            <a:endParaRPr sz="1050">
              <a:latin typeface="Arial"/>
              <a:cs typeface="Arial"/>
            </a:endParaRPr>
          </a:p>
          <a:p>
            <a:pPr marL="232410">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305435" marR="2424430" indent="-73660">
              <a:lnSpc>
                <a:spcPct val="101200"/>
              </a:lnSpc>
            </a:pPr>
            <a:r>
              <a:rPr sz="1050" spc="160" dirty="0">
                <a:latin typeface="Arial"/>
                <a:cs typeface="Arial"/>
              </a:rPr>
              <a:t>'properties': </a:t>
            </a:r>
            <a:r>
              <a:rPr sz="1050" spc="114" dirty="0">
                <a:latin typeface="Arial"/>
                <a:cs typeface="Arial"/>
              </a:rPr>
              <a:t>{'name': </a:t>
            </a:r>
            <a:r>
              <a:rPr sz="1050" spc="90" dirty="0">
                <a:latin typeface="Arial"/>
                <a:cs typeface="Arial"/>
              </a:rPr>
              <a:t>'Queensbridge',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305435" marR="3084195">
              <a:lnSpc>
                <a:spcPct val="101200"/>
              </a:lnSpc>
            </a:pPr>
            <a:r>
              <a:rPr sz="1050" spc="140" dirty="0">
                <a:latin typeface="Arial"/>
                <a:cs typeface="Arial"/>
              </a:rPr>
              <a:t>'annoline1': </a:t>
            </a:r>
            <a:r>
              <a:rPr sz="1050" spc="90" dirty="0">
                <a:latin typeface="Arial"/>
                <a:cs typeface="Arial"/>
              </a:rPr>
              <a:t>'Queensbridge',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305435" marR="381698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305435">
              <a:lnSpc>
                <a:spcPct val="100000"/>
              </a:lnSpc>
              <a:spcBef>
                <a:spcPts val="15"/>
              </a:spcBef>
            </a:pPr>
            <a:r>
              <a:rPr sz="1050" spc="120" dirty="0">
                <a:latin typeface="Arial"/>
                <a:cs typeface="Arial"/>
              </a:rPr>
              <a:t>'borough':</a:t>
            </a:r>
            <a:r>
              <a:rPr sz="1050" spc="280" dirty="0">
                <a:latin typeface="Arial"/>
                <a:cs typeface="Arial"/>
              </a:rPr>
              <a:t> </a:t>
            </a:r>
            <a:r>
              <a:rPr sz="1050" spc="90" dirty="0">
                <a:latin typeface="Arial"/>
                <a:cs typeface="Arial"/>
              </a:rPr>
              <a:t>'Queens',</a:t>
            </a:r>
            <a:endParaRPr sz="1050">
              <a:latin typeface="Arial"/>
              <a:cs typeface="Arial"/>
            </a:endParaRPr>
          </a:p>
          <a:p>
            <a:pPr marL="305435">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[-73.94563070334091,</a:t>
            </a:r>
            <a:endParaRPr sz="1050">
              <a:latin typeface="Arial"/>
              <a:cs typeface="Arial"/>
            </a:endParaRPr>
          </a:p>
          <a:p>
            <a:pPr marL="379095">
              <a:lnSpc>
                <a:spcPct val="100000"/>
              </a:lnSpc>
              <a:spcBef>
                <a:spcPts val="15"/>
              </a:spcBef>
            </a:pPr>
            <a:r>
              <a:rPr sz="1050" spc="20" dirty="0">
                <a:latin typeface="Arial"/>
                <a:cs typeface="Arial"/>
              </a:rPr>
              <a:t>40.756091297094706,</a:t>
            </a:r>
            <a:endParaRPr sz="1050">
              <a:latin typeface="Arial"/>
              <a:cs typeface="Arial"/>
            </a:endParaRPr>
          </a:p>
          <a:p>
            <a:pPr marL="379095">
              <a:lnSpc>
                <a:spcPct val="100000"/>
              </a:lnSpc>
              <a:spcBef>
                <a:spcPts val="15"/>
              </a:spcBef>
            </a:pPr>
            <a:r>
              <a:rPr sz="1050" spc="35" dirty="0">
                <a:latin typeface="Arial"/>
                <a:cs typeface="Arial"/>
              </a:rPr>
              <a:t>-73.94563070334091,</a:t>
            </a:r>
            <a:endParaRPr sz="1050">
              <a:latin typeface="Arial"/>
              <a:cs typeface="Arial"/>
            </a:endParaRPr>
          </a:p>
          <a:p>
            <a:pPr marL="379095">
              <a:lnSpc>
                <a:spcPct val="100000"/>
              </a:lnSpc>
              <a:spcBef>
                <a:spcPts val="15"/>
              </a:spcBef>
            </a:pPr>
            <a:r>
              <a:rPr sz="1050" spc="50" dirty="0">
                <a:latin typeface="Arial"/>
                <a:cs typeface="Arial"/>
              </a:rPr>
              <a:t>40.756091297094706]}},</a:t>
            </a:r>
            <a:endParaRPr sz="1050">
              <a:latin typeface="Arial"/>
              <a:cs typeface="Arial"/>
            </a:endParaRPr>
          </a:p>
          <a:p>
            <a:pPr marL="158750">
              <a:lnSpc>
                <a:spcPct val="100000"/>
              </a:lnSpc>
              <a:spcBef>
                <a:spcPts val="15"/>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232410">
              <a:lnSpc>
                <a:spcPct val="100000"/>
              </a:lnSpc>
              <a:spcBef>
                <a:spcPts val="15"/>
              </a:spcBef>
            </a:pPr>
            <a:r>
              <a:rPr sz="1050" spc="275" dirty="0">
                <a:latin typeface="Arial"/>
                <a:cs typeface="Arial"/>
              </a:rPr>
              <a:t>'id': </a:t>
            </a:r>
            <a:r>
              <a:rPr sz="1050" spc="60" dirty="0">
                <a:latin typeface="Arial"/>
                <a:cs typeface="Arial"/>
              </a:rPr>
              <a:t>'nyu_2451_34572.306',</a:t>
            </a:r>
            <a:endParaRPr sz="1050">
              <a:latin typeface="Arial"/>
              <a:cs typeface="Arial"/>
            </a:endParaRPr>
          </a:p>
          <a:p>
            <a:pPr marL="232410">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305435">
              <a:lnSpc>
                <a:spcPct val="100000"/>
              </a:lnSpc>
              <a:spcBef>
                <a:spcPts val="15"/>
              </a:spcBef>
            </a:pPr>
            <a:r>
              <a:rPr sz="1050" spc="140" dirty="0">
                <a:latin typeface="Arial"/>
                <a:cs typeface="Arial"/>
              </a:rPr>
              <a:t>'coordinates': </a:t>
            </a:r>
            <a:r>
              <a:rPr sz="1050" spc="45" dirty="0">
                <a:latin typeface="Arial"/>
                <a:cs typeface="Arial"/>
              </a:rPr>
              <a:t>[-74.08173992211962,</a:t>
            </a:r>
            <a:r>
              <a:rPr sz="1050" spc="90" dirty="0">
                <a:latin typeface="Arial"/>
                <a:cs typeface="Arial"/>
              </a:rPr>
              <a:t> </a:t>
            </a:r>
            <a:r>
              <a:rPr sz="1050" spc="45" dirty="0">
                <a:latin typeface="Arial"/>
                <a:cs typeface="Arial"/>
              </a:rPr>
              <a:t>40.61731079252983]},</a:t>
            </a:r>
            <a:endParaRPr sz="1050">
              <a:latin typeface="Arial"/>
              <a:cs typeface="Arial"/>
            </a:endParaRPr>
          </a:p>
          <a:p>
            <a:pPr marL="232410">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305435" marR="2644140" indent="-73660">
              <a:lnSpc>
                <a:spcPct val="101200"/>
              </a:lnSpc>
            </a:pPr>
            <a:r>
              <a:rPr sz="1050" spc="160" dirty="0">
                <a:latin typeface="Arial"/>
                <a:cs typeface="Arial"/>
              </a:rPr>
              <a:t>'properties': </a:t>
            </a:r>
            <a:r>
              <a:rPr sz="1050" spc="114" dirty="0">
                <a:latin typeface="Arial"/>
                <a:cs typeface="Arial"/>
              </a:rPr>
              <a:t>{'name': </a:t>
            </a:r>
            <a:r>
              <a:rPr sz="1050" spc="85" dirty="0">
                <a:latin typeface="Arial"/>
                <a:cs typeface="Arial"/>
              </a:rPr>
              <a:t>'Fox </a:t>
            </a:r>
            <a:r>
              <a:rPr sz="1050" spc="220" dirty="0">
                <a:latin typeface="Arial"/>
                <a:cs typeface="Arial"/>
              </a:rPr>
              <a:t>Hills',  </a:t>
            </a:r>
            <a:r>
              <a:rPr sz="1050" spc="145" dirty="0">
                <a:latin typeface="Arial"/>
                <a:cs typeface="Arial"/>
              </a:rPr>
              <a:t>'stacked':</a:t>
            </a:r>
            <a:r>
              <a:rPr sz="1050" spc="275" dirty="0">
                <a:latin typeface="Arial"/>
                <a:cs typeface="Arial"/>
              </a:rPr>
              <a:t> </a:t>
            </a:r>
            <a:r>
              <a:rPr sz="1050" spc="135" dirty="0">
                <a:latin typeface="Arial"/>
                <a:cs typeface="Arial"/>
              </a:rPr>
              <a:t>2,</a:t>
            </a:r>
            <a:endParaRPr sz="1050">
              <a:latin typeface="Arial"/>
              <a:cs typeface="Arial"/>
            </a:endParaRPr>
          </a:p>
          <a:p>
            <a:pPr marL="305435">
              <a:lnSpc>
                <a:spcPct val="100000"/>
              </a:lnSpc>
              <a:spcBef>
                <a:spcPts val="15"/>
              </a:spcBef>
            </a:pPr>
            <a:r>
              <a:rPr sz="1050" spc="140" dirty="0">
                <a:latin typeface="Arial"/>
                <a:cs typeface="Arial"/>
              </a:rPr>
              <a:t>'annoline1':</a:t>
            </a:r>
            <a:r>
              <a:rPr sz="1050" spc="275" dirty="0">
                <a:latin typeface="Arial"/>
                <a:cs typeface="Arial"/>
              </a:rPr>
              <a:t> </a:t>
            </a:r>
            <a:r>
              <a:rPr sz="1050" spc="170" dirty="0">
                <a:latin typeface="Arial"/>
                <a:cs typeface="Arial"/>
              </a:rPr>
              <a:t>'Fox',</a:t>
            </a:r>
            <a:endParaRPr sz="1050">
              <a:latin typeface="Arial"/>
              <a:cs typeface="Arial"/>
            </a:endParaRPr>
          </a:p>
          <a:p>
            <a:pPr marL="305435" marR="3597275">
              <a:lnSpc>
                <a:spcPct val="101200"/>
              </a:lnSpc>
            </a:pPr>
            <a:r>
              <a:rPr sz="1050" spc="140" dirty="0">
                <a:latin typeface="Arial"/>
                <a:cs typeface="Arial"/>
              </a:rPr>
              <a:t>'annoline2': </a:t>
            </a:r>
            <a:r>
              <a:rPr sz="1050" spc="240" dirty="0">
                <a:latin typeface="Arial"/>
                <a:cs typeface="Arial"/>
              </a:rPr>
              <a:t>'Hills',  </a:t>
            </a:r>
            <a:r>
              <a:rPr sz="1050" spc="140" dirty="0">
                <a:latin typeface="Arial"/>
                <a:cs typeface="Arial"/>
              </a:rPr>
              <a:t>'annoline3':</a:t>
            </a:r>
            <a:r>
              <a:rPr sz="1050" spc="254" dirty="0">
                <a:latin typeface="Arial"/>
                <a:cs typeface="Arial"/>
              </a:rPr>
              <a:t> </a:t>
            </a:r>
            <a:r>
              <a:rPr sz="1050" spc="15" dirty="0">
                <a:latin typeface="Arial"/>
                <a:cs typeface="Arial"/>
              </a:rPr>
              <a:t>None,</a:t>
            </a:r>
            <a:endParaRPr sz="1050">
              <a:latin typeface="Arial"/>
              <a:cs typeface="Arial"/>
            </a:endParaRPr>
          </a:p>
          <a:p>
            <a:pPr marL="305435">
              <a:lnSpc>
                <a:spcPct val="100000"/>
              </a:lnSpc>
              <a:spcBef>
                <a:spcPts val="15"/>
              </a:spcBef>
            </a:pPr>
            <a:r>
              <a:rPr sz="1050" spc="110" dirty="0">
                <a:latin typeface="Arial"/>
                <a:cs typeface="Arial"/>
              </a:rPr>
              <a:t>'annoangle':</a:t>
            </a:r>
            <a:r>
              <a:rPr sz="1050" spc="280" dirty="0">
                <a:latin typeface="Arial"/>
                <a:cs typeface="Arial"/>
              </a:rPr>
              <a:t> </a:t>
            </a:r>
            <a:r>
              <a:rPr sz="1050" spc="135" dirty="0">
                <a:latin typeface="Arial"/>
                <a:cs typeface="Arial"/>
              </a:rPr>
              <a:t>0.0,</a:t>
            </a:r>
            <a:endParaRPr sz="1050">
              <a:latin typeface="Arial"/>
              <a:cs typeface="Arial"/>
            </a:endParaRPr>
          </a:p>
          <a:p>
            <a:pPr marL="305435" marR="3084195">
              <a:lnSpc>
                <a:spcPct val="101200"/>
              </a:lnSpc>
            </a:pPr>
            <a:r>
              <a:rPr sz="1050" spc="120" dirty="0">
                <a:latin typeface="Arial"/>
                <a:cs typeface="Arial"/>
              </a:rPr>
              <a:t>'borough': </a:t>
            </a:r>
            <a:r>
              <a:rPr sz="1050" spc="114" dirty="0">
                <a:latin typeface="Arial"/>
                <a:cs typeface="Arial"/>
              </a:rPr>
              <a:t>'Staten </a:t>
            </a:r>
            <a:r>
              <a:rPr sz="1050" spc="165" dirty="0">
                <a:latin typeface="Arial"/>
                <a:cs typeface="Arial"/>
              </a:rPr>
              <a:t>Island',  </a:t>
            </a:r>
            <a:r>
              <a:rPr sz="1050" spc="150" dirty="0">
                <a:latin typeface="Arial"/>
                <a:cs typeface="Arial"/>
              </a:rPr>
              <a:t>'bbox':</a:t>
            </a:r>
            <a:r>
              <a:rPr sz="1050" spc="280" dirty="0">
                <a:latin typeface="Arial"/>
                <a:cs typeface="Arial"/>
              </a:rPr>
              <a:t> </a:t>
            </a:r>
            <a:r>
              <a:rPr sz="1050" spc="45" dirty="0">
                <a:latin typeface="Arial"/>
                <a:cs typeface="Arial"/>
              </a:rPr>
              <a:t>[-74.08173992211962,</a:t>
            </a:r>
            <a:endParaRPr sz="1050">
              <a:latin typeface="Arial"/>
              <a:cs typeface="Arial"/>
            </a:endParaRPr>
          </a:p>
          <a:p>
            <a:pPr marL="379095">
              <a:lnSpc>
                <a:spcPct val="100000"/>
              </a:lnSpc>
              <a:spcBef>
                <a:spcPts val="10"/>
              </a:spcBef>
            </a:pPr>
            <a:r>
              <a:rPr sz="1050" spc="25" dirty="0">
                <a:latin typeface="Arial"/>
                <a:cs typeface="Arial"/>
              </a:rPr>
              <a:t>40.61731079252983,</a:t>
            </a:r>
            <a:endParaRPr sz="1050">
              <a:latin typeface="Arial"/>
              <a:cs typeface="Arial"/>
            </a:endParaRPr>
          </a:p>
          <a:p>
            <a:pPr marL="379095">
              <a:lnSpc>
                <a:spcPct val="100000"/>
              </a:lnSpc>
              <a:spcBef>
                <a:spcPts val="15"/>
              </a:spcBef>
            </a:pPr>
            <a:r>
              <a:rPr sz="1050" spc="35" dirty="0">
                <a:latin typeface="Arial"/>
                <a:cs typeface="Arial"/>
              </a:rPr>
              <a:t>-74.08173992211962,</a:t>
            </a:r>
            <a:endParaRPr sz="1050">
              <a:latin typeface="Arial"/>
              <a:cs typeface="Arial"/>
            </a:endParaRPr>
          </a:p>
          <a:p>
            <a:pPr marL="379095">
              <a:lnSpc>
                <a:spcPct val="100000"/>
              </a:lnSpc>
              <a:spcBef>
                <a:spcPts val="15"/>
              </a:spcBef>
            </a:pPr>
            <a:r>
              <a:rPr sz="1050" spc="65" dirty="0">
                <a:latin typeface="Arial"/>
                <a:cs typeface="Arial"/>
              </a:rPr>
              <a:t>40.61731079252983]}}],</a:t>
            </a:r>
            <a:endParaRPr sz="1050">
              <a:latin typeface="Arial"/>
              <a:cs typeface="Arial"/>
            </a:endParaRPr>
          </a:p>
          <a:p>
            <a:pPr marL="12700" marR="5080" indent="73025">
              <a:lnSpc>
                <a:spcPct val="101200"/>
              </a:lnSpc>
            </a:pPr>
            <a:r>
              <a:rPr sz="1050" spc="225" dirty="0">
                <a:latin typeface="Arial"/>
                <a:cs typeface="Arial"/>
              </a:rPr>
              <a:t>'crs': </a:t>
            </a:r>
            <a:r>
              <a:rPr sz="1050" spc="195" dirty="0">
                <a:latin typeface="Arial"/>
                <a:cs typeface="Arial"/>
              </a:rPr>
              <a:t>{'type': </a:t>
            </a:r>
            <a:r>
              <a:rPr sz="1050" spc="100" dirty="0">
                <a:latin typeface="Arial"/>
                <a:cs typeface="Arial"/>
              </a:rPr>
              <a:t>'name', </a:t>
            </a:r>
            <a:r>
              <a:rPr sz="1050" spc="160" dirty="0">
                <a:latin typeface="Arial"/>
                <a:cs typeface="Arial"/>
              </a:rPr>
              <a:t>'properties': </a:t>
            </a:r>
            <a:r>
              <a:rPr sz="1050" spc="114" dirty="0">
                <a:latin typeface="Arial"/>
                <a:cs typeface="Arial"/>
              </a:rPr>
              <a:t>{'name': </a:t>
            </a:r>
            <a:r>
              <a:rPr sz="1050" spc="85" dirty="0">
                <a:latin typeface="Arial"/>
                <a:cs typeface="Arial"/>
              </a:rPr>
              <a:t>'urn:ogc:def:crs:EPSG::432  </a:t>
            </a:r>
            <a:r>
              <a:rPr sz="1050" spc="220" dirty="0">
                <a:latin typeface="Arial"/>
                <a:cs typeface="Arial"/>
              </a:rPr>
              <a:t>6'}},</a:t>
            </a:r>
            <a:endParaRPr sz="1050">
              <a:latin typeface="Arial"/>
              <a:cs typeface="Arial"/>
            </a:endParaRPr>
          </a:p>
          <a:p>
            <a:pPr marL="85725">
              <a:lnSpc>
                <a:spcPct val="100000"/>
              </a:lnSpc>
              <a:spcBef>
                <a:spcPts val="15"/>
              </a:spcBef>
            </a:pPr>
            <a:r>
              <a:rPr sz="1050" spc="150" dirty="0">
                <a:latin typeface="Arial"/>
                <a:cs typeface="Arial"/>
              </a:rPr>
              <a:t>'bbox':</a:t>
            </a:r>
            <a:r>
              <a:rPr sz="1050" spc="280" dirty="0">
                <a:latin typeface="Arial"/>
                <a:cs typeface="Arial"/>
              </a:rPr>
              <a:t> </a:t>
            </a:r>
            <a:r>
              <a:rPr sz="1050" spc="50" dirty="0">
                <a:latin typeface="Arial"/>
                <a:cs typeface="Arial"/>
              </a:rPr>
              <a:t>[-74.2492599487305,</a:t>
            </a:r>
            <a:endParaRPr sz="1050">
              <a:latin typeface="Arial"/>
              <a:cs typeface="Arial"/>
            </a:endParaRPr>
          </a:p>
          <a:p>
            <a:pPr marL="158750">
              <a:lnSpc>
                <a:spcPct val="100000"/>
              </a:lnSpc>
              <a:spcBef>
                <a:spcPts val="15"/>
              </a:spcBef>
            </a:pPr>
            <a:r>
              <a:rPr sz="1050" spc="25" dirty="0">
                <a:latin typeface="Arial"/>
                <a:cs typeface="Arial"/>
              </a:rPr>
              <a:t>40.5033187866211,</a:t>
            </a:r>
            <a:endParaRPr sz="1050">
              <a:latin typeface="Arial"/>
              <a:cs typeface="Aria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94</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90703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[13]:</a:t>
            </a:r>
            <a:endParaRPr sz="1050">
              <a:latin typeface="Arial"/>
              <a:cs typeface="Arial"/>
            </a:endParaRPr>
          </a:p>
        </p:txBody>
      </p:sp>
      <p:sp>
        <p:nvSpPr>
          <p:cNvPr id="5" name="object 5"/>
          <p:cNvSpPr txBox="1"/>
          <p:nvPr/>
        </p:nvSpPr>
        <p:spPr>
          <a:xfrm>
            <a:off x="1420811" y="876871"/>
            <a:ext cx="5857875" cy="438150"/>
          </a:xfrm>
          <a:prstGeom prst="rect">
            <a:avLst/>
          </a:prstGeom>
          <a:ln w="20097">
            <a:solidFill>
              <a:srgbClr val="CFCFCF"/>
            </a:solidFill>
          </a:ln>
        </p:spPr>
        <p:txBody>
          <a:bodyPr vert="horz" wrap="square" lIns="0" tIns="40640" rIns="0" bIns="0" rtlCol="0">
            <a:spAutoFit/>
          </a:bodyPr>
          <a:lstStyle/>
          <a:p>
            <a:pPr marL="58419" marR="2492375">
              <a:lnSpc>
                <a:spcPct val="101200"/>
              </a:lnSpc>
              <a:spcBef>
                <a:spcPts val="320"/>
              </a:spcBef>
            </a:pPr>
            <a:r>
              <a:rPr sz="1050" spc="45" dirty="0">
                <a:solidFill>
                  <a:srgbClr val="333333"/>
                </a:solidFill>
                <a:latin typeface="Arial"/>
                <a:cs typeface="Arial"/>
              </a:rPr>
              <a:t>neighborhoods_data </a:t>
            </a:r>
            <a:r>
              <a:rPr sz="1050" spc="-40" dirty="0">
                <a:solidFill>
                  <a:srgbClr val="666666"/>
                </a:solidFill>
                <a:latin typeface="Arial"/>
                <a:cs typeface="Arial"/>
              </a:rPr>
              <a:t>= </a:t>
            </a:r>
            <a:r>
              <a:rPr sz="1050" spc="105" dirty="0">
                <a:solidFill>
                  <a:srgbClr val="333333"/>
                </a:solidFill>
                <a:latin typeface="Arial"/>
                <a:cs typeface="Arial"/>
              </a:rPr>
              <a:t>newyork_data[</a:t>
            </a:r>
            <a:r>
              <a:rPr sz="1050" spc="105" dirty="0">
                <a:solidFill>
                  <a:srgbClr val="B92020"/>
                </a:solidFill>
                <a:latin typeface="Arial"/>
                <a:cs typeface="Arial"/>
              </a:rPr>
              <a:t>'features'</a:t>
            </a:r>
            <a:r>
              <a:rPr sz="1050" spc="105" dirty="0">
                <a:solidFill>
                  <a:srgbClr val="333333"/>
                </a:solidFill>
                <a:latin typeface="Arial"/>
                <a:cs typeface="Arial"/>
              </a:rPr>
              <a:t>]  </a:t>
            </a:r>
            <a:r>
              <a:rPr sz="1050" spc="65" dirty="0">
                <a:solidFill>
                  <a:srgbClr val="333333"/>
                </a:solidFill>
                <a:latin typeface="Arial"/>
                <a:cs typeface="Arial"/>
              </a:rPr>
              <a:t>neighborhoods_data[</a:t>
            </a:r>
            <a:r>
              <a:rPr sz="1050" spc="65" dirty="0">
                <a:solidFill>
                  <a:srgbClr val="666666"/>
                </a:solidFill>
                <a:latin typeface="Arial"/>
                <a:cs typeface="Arial"/>
              </a:rPr>
              <a:t>0</a:t>
            </a:r>
            <a:r>
              <a:rPr sz="1050" spc="65" dirty="0">
                <a:solidFill>
                  <a:srgbClr val="333333"/>
                </a:solidFill>
                <a:latin typeface="Arial"/>
                <a:cs typeface="Arial"/>
              </a:rPr>
              <a:t>]</a:t>
            </a:r>
            <a:endParaRPr sz="1050">
              <a:latin typeface="Arial"/>
              <a:cs typeface="Arial"/>
            </a:endParaRPr>
          </a:p>
        </p:txBody>
      </p:sp>
      <p:sp>
        <p:nvSpPr>
          <p:cNvPr id="6" name="object 6"/>
          <p:cNvSpPr txBox="1"/>
          <p:nvPr/>
        </p:nvSpPr>
        <p:spPr>
          <a:xfrm>
            <a:off x="764281" y="4193159"/>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[14]:</a:t>
            </a:r>
            <a:endParaRPr sz="1050">
              <a:latin typeface="Arial"/>
              <a:cs typeface="Arial"/>
            </a:endParaRPr>
          </a:p>
        </p:txBody>
      </p:sp>
      <p:sp>
        <p:nvSpPr>
          <p:cNvPr id="7" name="object 7"/>
          <p:cNvSpPr txBox="1"/>
          <p:nvPr/>
        </p:nvSpPr>
        <p:spPr>
          <a:xfrm>
            <a:off x="1420811" y="4153471"/>
            <a:ext cx="5857875" cy="923925"/>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i="1" spc="-10" dirty="0">
                <a:solidFill>
                  <a:srgbClr val="408080"/>
                </a:solidFill>
                <a:latin typeface="Arial"/>
                <a:cs typeface="Arial"/>
              </a:rPr>
              <a:t># </a:t>
            </a:r>
            <a:r>
              <a:rPr sz="1050" i="1" spc="100" dirty="0">
                <a:solidFill>
                  <a:srgbClr val="408080"/>
                </a:solidFill>
                <a:latin typeface="Arial"/>
                <a:cs typeface="Arial"/>
              </a:rPr>
              <a:t>define </a:t>
            </a:r>
            <a:r>
              <a:rPr sz="1050" i="1" spc="90" dirty="0">
                <a:solidFill>
                  <a:srgbClr val="408080"/>
                </a:solidFill>
                <a:latin typeface="Arial"/>
                <a:cs typeface="Arial"/>
              </a:rPr>
              <a:t>the </a:t>
            </a:r>
            <a:r>
              <a:rPr sz="1050" i="1" spc="50" dirty="0">
                <a:solidFill>
                  <a:srgbClr val="408080"/>
                </a:solidFill>
                <a:latin typeface="Arial"/>
                <a:cs typeface="Arial"/>
              </a:rPr>
              <a:t>dataframe</a:t>
            </a:r>
            <a:r>
              <a:rPr sz="1050" i="1" spc="-114" dirty="0">
                <a:solidFill>
                  <a:srgbClr val="408080"/>
                </a:solidFill>
                <a:latin typeface="Arial"/>
                <a:cs typeface="Arial"/>
              </a:rPr>
              <a:t> </a:t>
            </a:r>
            <a:r>
              <a:rPr sz="1050" i="1" spc="15" dirty="0">
                <a:solidFill>
                  <a:srgbClr val="408080"/>
                </a:solidFill>
                <a:latin typeface="Arial"/>
                <a:cs typeface="Arial"/>
              </a:rPr>
              <a:t>columns</a:t>
            </a:r>
            <a:endParaRPr sz="1050">
              <a:latin typeface="Arial"/>
              <a:cs typeface="Arial"/>
            </a:endParaRPr>
          </a:p>
          <a:p>
            <a:pPr marL="58419">
              <a:lnSpc>
                <a:spcPct val="100000"/>
              </a:lnSpc>
              <a:spcBef>
                <a:spcPts val="15"/>
              </a:spcBef>
            </a:pPr>
            <a:r>
              <a:rPr sz="1050" spc="-20" dirty="0">
                <a:solidFill>
                  <a:srgbClr val="333333"/>
                </a:solidFill>
                <a:latin typeface="Arial"/>
                <a:cs typeface="Arial"/>
              </a:rPr>
              <a:t>column_names </a:t>
            </a:r>
            <a:r>
              <a:rPr sz="1050" spc="-40" dirty="0">
                <a:solidFill>
                  <a:srgbClr val="666666"/>
                </a:solidFill>
                <a:latin typeface="Arial"/>
                <a:cs typeface="Arial"/>
              </a:rPr>
              <a:t>= </a:t>
            </a:r>
            <a:r>
              <a:rPr sz="1050" spc="125" dirty="0">
                <a:solidFill>
                  <a:srgbClr val="333333"/>
                </a:solidFill>
                <a:latin typeface="Arial"/>
                <a:cs typeface="Arial"/>
              </a:rPr>
              <a:t>[</a:t>
            </a:r>
            <a:r>
              <a:rPr sz="1050" spc="125" dirty="0">
                <a:solidFill>
                  <a:srgbClr val="B92020"/>
                </a:solidFill>
                <a:latin typeface="Arial"/>
                <a:cs typeface="Arial"/>
              </a:rPr>
              <a:t>'Borough'</a:t>
            </a:r>
            <a:r>
              <a:rPr sz="1050" spc="125" dirty="0">
                <a:solidFill>
                  <a:srgbClr val="333333"/>
                </a:solidFill>
                <a:latin typeface="Arial"/>
                <a:cs typeface="Arial"/>
              </a:rPr>
              <a:t>, </a:t>
            </a:r>
            <a:r>
              <a:rPr sz="1050" spc="90" dirty="0">
                <a:solidFill>
                  <a:srgbClr val="B92020"/>
                </a:solidFill>
                <a:latin typeface="Arial"/>
                <a:cs typeface="Arial"/>
              </a:rPr>
              <a:t>'Neighborhood'</a:t>
            </a:r>
            <a:r>
              <a:rPr sz="1050" spc="90" dirty="0">
                <a:solidFill>
                  <a:srgbClr val="333333"/>
                </a:solidFill>
                <a:latin typeface="Arial"/>
                <a:cs typeface="Arial"/>
              </a:rPr>
              <a:t>, </a:t>
            </a:r>
            <a:r>
              <a:rPr sz="1050" spc="170" dirty="0">
                <a:solidFill>
                  <a:srgbClr val="B92020"/>
                </a:solidFill>
                <a:latin typeface="Arial"/>
                <a:cs typeface="Arial"/>
              </a:rPr>
              <a:t>'Latitude'</a:t>
            </a:r>
            <a:r>
              <a:rPr sz="1050" spc="170" dirty="0">
                <a:solidFill>
                  <a:srgbClr val="333333"/>
                </a:solidFill>
                <a:latin typeface="Arial"/>
                <a:cs typeface="Arial"/>
              </a:rPr>
              <a:t>,</a:t>
            </a:r>
            <a:r>
              <a:rPr sz="1050" spc="-45" dirty="0">
                <a:solidFill>
                  <a:srgbClr val="333333"/>
                </a:solidFill>
                <a:latin typeface="Arial"/>
                <a:cs typeface="Arial"/>
              </a:rPr>
              <a:t> </a:t>
            </a:r>
            <a:r>
              <a:rPr sz="1050" spc="130" dirty="0">
                <a:solidFill>
                  <a:srgbClr val="B92020"/>
                </a:solidFill>
                <a:latin typeface="Arial"/>
                <a:cs typeface="Arial"/>
              </a:rPr>
              <a:t>'Longitude'</a:t>
            </a:r>
            <a:r>
              <a:rPr sz="1050" spc="13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58419">
              <a:lnSpc>
                <a:spcPct val="100000"/>
              </a:lnSpc>
            </a:pPr>
            <a:r>
              <a:rPr sz="1050" i="1" spc="-10" dirty="0">
                <a:solidFill>
                  <a:srgbClr val="408080"/>
                </a:solidFill>
                <a:latin typeface="Arial"/>
                <a:cs typeface="Arial"/>
              </a:rPr>
              <a:t># </a:t>
            </a:r>
            <a:r>
              <a:rPr sz="1050" i="1" spc="140" dirty="0">
                <a:solidFill>
                  <a:srgbClr val="408080"/>
                </a:solidFill>
                <a:latin typeface="Arial"/>
                <a:cs typeface="Arial"/>
              </a:rPr>
              <a:t>instantiate </a:t>
            </a:r>
            <a:r>
              <a:rPr sz="1050" i="1" spc="90" dirty="0">
                <a:solidFill>
                  <a:srgbClr val="408080"/>
                </a:solidFill>
                <a:latin typeface="Arial"/>
                <a:cs typeface="Arial"/>
              </a:rPr>
              <a:t>the</a:t>
            </a:r>
            <a:r>
              <a:rPr sz="1050" i="1" spc="430" dirty="0">
                <a:solidFill>
                  <a:srgbClr val="408080"/>
                </a:solidFill>
                <a:latin typeface="Arial"/>
                <a:cs typeface="Arial"/>
              </a:rPr>
              <a:t> </a:t>
            </a:r>
            <a:r>
              <a:rPr sz="1050" i="1" spc="50" dirty="0">
                <a:solidFill>
                  <a:srgbClr val="408080"/>
                </a:solidFill>
                <a:latin typeface="Arial"/>
                <a:cs typeface="Arial"/>
              </a:rPr>
              <a:t>dataframe</a:t>
            </a:r>
            <a:endParaRPr sz="1050">
              <a:latin typeface="Arial"/>
              <a:cs typeface="Arial"/>
            </a:endParaRPr>
          </a:p>
          <a:p>
            <a:pPr marL="58419">
              <a:lnSpc>
                <a:spcPct val="100000"/>
              </a:lnSpc>
              <a:spcBef>
                <a:spcPts val="15"/>
              </a:spcBef>
            </a:pPr>
            <a:r>
              <a:rPr sz="1050" spc="40" dirty="0">
                <a:solidFill>
                  <a:srgbClr val="333333"/>
                </a:solidFill>
                <a:latin typeface="Arial"/>
                <a:cs typeface="Arial"/>
              </a:rPr>
              <a:t>neighborhoods </a:t>
            </a:r>
            <a:r>
              <a:rPr sz="1050" spc="-40" dirty="0">
                <a:solidFill>
                  <a:srgbClr val="666666"/>
                </a:solidFill>
                <a:latin typeface="Arial"/>
                <a:cs typeface="Arial"/>
              </a:rPr>
              <a:t>=</a:t>
            </a:r>
            <a:r>
              <a:rPr sz="1050" spc="185" dirty="0">
                <a:solidFill>
                  <a:srgbClr val="666666"/>
                </a:solidFill>
                <a:latin typeface="Arial"/>
                <a:cs typeface="Arial"/>
              </a:rPr>
              <a:t> </a:t>
            </a:r>
            <a:r>
              <a:rPr sz="1050" spc="15" dirty="0">
                <a:solidFill>
                  <a:srgbClr val="333333"/>
                </a:solidFill>
                <a:latin typeface="Arial"/>
                <a:cs typeface="Arial"/>
              </a:rPr>
              <a:t>pd</a:t>
            </a:r>
            <a:r>
              <a:rPr sz="1050" spc="15" dirty="0">
                <a:solidFill>
                  <a:srgbClr val="666666"/>
                </a:solidFill>
                <a:latin typeface="Arial"/>
                <a:cs typeface="Arial"/>
              </a:rPr>
              <a:t>.</a:t>
            </a:r>
            <a:r>
              <a:rPr sz="1050" spc="15" dirty="0">
                <a:solidFill>
                  <a:srgbClr val="333333"/>
                </a:solidFill>
                <a:latin typeface="Arial"/>
                <a:cs typeface="Arial"/>
              </a:rPr>
              <a:t>DataFrame(columns</a:t>
            </a:r>
            <a:r>
              <a:rPr sz="1050" spc="15" dirty="0">
                <a:solidFill>
                  <a:srgbClr val="666666"/>
                </a:solidFill>
                <a:latin typeface="Arial"/>
                <a:cs typeface="Arial"/>
              </a:rPr>
              <a:t>=</a:t>
            </a:r>
            <a:r>
              <a:rPr sz="1050" spc="15" dirty="0">
                <a:solidFill>
                  <a:srgbClr val="333333"/>
                </a:solidFill>
                <a:latin typeface="Arial"/>
                <a:cs typeface="Arial"/>
              </a:rPr>
              <a:t>column_names)</a:t>
            </a:r>
            <a:endParaRPr sz="1050">
              <a:latin typeface="Arial"/>
              <a:cs typeface="Arial"/>
            </a:endParaRPr>
          </a:p>
        </p:txBody>
      </p:sp>
      <p:sp>
        <p:nvSpPr>
          <p:cNvPr id="8" name="object 8"/>
          <p:cNvSpPr txBox="1"/>
          <p:nvPr/>
        </p:nvSpPr>
        <p:spPr>
          <a:xfrm>
            <a:off x="764281" y="5240909"/>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[15]:</a:t>
            </a:r>
            <a:endParaRPr sz="1050">
              <a:latin typeface="Arial"/>
              <a:cs typeface="Arial"/>
            </a:endParaRPr>
          </a:p>
        </p:txBody>
      </p:sp>
      <p:sp>
        <p:nvSpPr>
          <p:cNvPr id="9" name="object 9"/>
          <p:cNvSpPr txBox="1"/>
          <p:nvPr/>
        </p:nvSpPr>
        <p:spPr>
          <a:xfrm>
            <a:off x="1420811" y="5201221"/>
            <a:ext cx="5857875" cy="2219325"/>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b="1" spc="110" dirty="0">
                <a:solidFill>
                  <a:srgbClr val="008000"/>
                </a:solidFill>
                <a:latin typeface="Arial"/>
                <a:cs typeface="Arial"/>
              </a:rPr>
              <a:t>for </a:t>
            </a:r>
            <a:r>
              <a:rPr sz="1050" spc="65" dirty="0">
                <a:solidFill>
                  <a:srgbClr val="333333"/>
                </a:solidFill>
                <a:latin typeface="Arial"/>
                <a:cs typeface="Arial"/>
              </a:rPr>
              <a:t>data </a:t>
            </a:r>
            <a:r>
              <a:rPr sz="1050" b="1" spc="110" dirty="0">
                <a:solidFill>
                  <a:srgbClr val="7216AB"/>
                </a:solidFill>
                <a:latin typeface="Arial"/>
                <a:cs typeface="Arial"/>
              </a:rPr>
              <a:t>in</a:t>
            </a:r>
            <a:r>
              <a:rPr sz="1050" b="1" spc="-95" dirty="0">
                <a:solidFill>
                  <a:srgbClr val="7216AB"/>
                </a:solidFill>
                <a:latin typeface="Arial"/>
                <a:cs typeface="Arial"/>
              </a:rPr>
              <a:t> </a:t>
            </a:r>
            <a:r>
              <a:rPr sz="1050" spc="55" dirty="0">
                <a:solidFill>
                  <a:srgbClr val="333333"/>
                </a:solidFill>
                <a:latin typeface="Arial"/>
                <a:cs typeface="Arial"/>
              </a:rPr>
              <a:t>neighborhoods_data:</a:t>
            </a:r>
            <a:endParaRPr sz="1050">
              <a:latin typeface="Arial"/>
              <a:cs typeface="Arial"/>
            </a:endParaRPr>
          </a:p>
          <a:p>
            <a:pPr marL="351790" marR="1173480">
              <a:lnSpc>
                <a:spcPct val="101200"/>
              </a:lnSpc>
            </a:pPr>
            <a:r>
              <a:rPr sz="1050" spc="25" dirty="0">
                <a:solidFill>
                  <a:srgbClr val="333333"/>
                </a:solidFill>
                <a:latin typeface="Arial"/>
                <a:cs typeface="Arial"/>
              </a:rPr>
              <a:t>borough </a:t>
            </a:r>
            <a:r>
              <a:rPr sz="1050" spc="-40" dirty="0">
                <a:solidFill>
                  <a:srgbClr val="666666"/>
                </a:solidFill>
                <a:latin typeface="Arial"/>
                <a:cs typeface="Arial"/>
              </a:rPr>
              <a:t>= </a:t>
            </a:r>
            <a:r>
              <a:rPr sz="1050" spc="10" dirty="0">
                <a:solidFill>
                  <a:srgbClr val="333333"/>
                </a:solidFill>
                <a:latin typeface="Arial"/>
                <a:cs typeface="Arial"/>
              </a:rPr>
              <a:t>neighborhood_name </a:t>
            </a:r>
            <a:r>
              <a:rPr sz="1050" spc="-40" dirty="0">
                <a:solidFill>
                  <a:srgbClr val="666666"/>
                </a:solidFill>
                <a:latin typeface="Arial"/>
                <a:cs typeface="Arial"/>
              </a:rPr>
              <a:t>= </a:t>
            </a:r>
            <a:r>
              <a:rPr sz="1050" spc="140" dirty="0">
                <a:solidFill>
                  <a:srgbClr val="333333"/>
                </a:solidFill>
                <a:latin typeface="Arial"/>
                <a:cs typeface="Arial"/>
              </a:rPr>
              <a:t>data[</a:t>
            </a:r>
            <a:r>
              <a:rPr sz="1050" spc="140" dirty="0">
                <a:solidFill>
                  <a:srgbClr val="B92020"/>
                </a:solidFill>
                <a:latin typeface="Arial"/>
                <a:cs typeface="Arial"/>
              </a:rPr>
              <a:t>'properties'</a:t>
            </a:r>
            <a:r>
              <a:rPr sz="1050" spc="140" dirty="0">
                <a:solidFill>
                  <a:srgbClr val="333333"/>
                </a:solidFill>
                <a:latin typeface="Arial"/>
                <a:cs typeface="Arial"/>
              </a:rPr>
              <a:t>][</a:t>
            </a:r>
            <a:r>
              <a:rPr sz="1050" spc="140" dirty="0">
                <a:solidFill>
                  <a:srgbClr val="B92020"/>
                </a:solidFill>
                <a:latin typeface="Arial"/>
                <a:cs typeface="Arial"/>
              </a:rPr>
              <a:t>'borough'</a:t>
            </a:r>
            <a:r>
              <a:rPr sz="1050" spc="140" dirty="0">
                <a:solidFill>
                  <a:srgbClr val="333333"/>
                </a:solidFill>
                <a:latin typeface="Arial"/>
                <a:cs typeface="Arial"/>
              </a:rPr>
              <a:t>]  </a:t>
            </a:r>
            <a:r>
              <a:rPr sz="1050" spc="10" dirty="0">
                <a:solidFill>
                  <a:srgbClr val="333333"/>
                </a:solidFill>
                <a:latin typeface="Arial"/>
                <a:cs typeface="Arial"/>
              </a:rPr>
              <a:t>neighborhood_name </a:t>
            </a:r>
            <a:r>
              <a:rPr sz="1050" spc="-40" dirty="0">
                <a:solidFill>
                  <a:srgbClr val="666666"/>
                </a:solidFill>
                <a:latin typeface="Arial"/>
                <a:cs typeface="Arial"/>
              </a:rPr>
              <a:t>=</a:t>
            </a:r>
            <a:r>
              <a:rPr sz="1050" spc="-10" dirty="0">
                <a:solidFill>
                  <a:srgbClr val="666666"/>
                </a:solidFill>
                <a:latin typeface="Arial"/>
                <a:cs typeface="Arial"/>
              </a:rPr>
              <a:t> </a:t>
            </a:r>
            <a:r>
              <a:rPr sz="1050" spc="140" dirty="0">
                <a:solidFill>
                  <a:srgbClr val="333333"/>
                </a:solidFill>
                <a:latin typeface="Arial"/>
                <a:cs typeface="Arial"/>
              </a:rPr>
              <a:t>data[</a:t>
            </a:r>
            <a:r>
              <a:rPr sz="1050" spc="140" dirty="0">
                <a:solidFill>
                  <a:srgbClr val="B92020"/>
                </a:solidFill>
                <a:latin typeface="Arial"/>
                <a:cs typeface="Arial"/>
              </a:rPr>
              <a:t>'properties'</a:t>
            </a:r>
            <a:r>
              <a:rPr sz="1050" spc="140" dirty="0">
                <a:solidFill>
                  <a:srgbClr val="333333"/>
                </a:solidFill>
                <a:latin typeface="Arial"/>
                <a:cs typeface="Arial"/>
              </a:rPr>
              <a:t>][</a:t>
            </a:r>
            <a:r>
              <a:rPr sz="1050" spc="140" dirty="0">
                <a:solidFill>
                  <a:srgbClr val="B92020"/>
                </a:solidFill>
                <a:latin typeface="Arial"/>
                <a:cs typeface="Arial"/>
              </a:rPr>
              <a:t>'name'</a:t>
            </a:r>
            <a:r>
              <a:rPr sz="1050" spc="140" dirty="0">
                <a:solidFill>
                  <a:srgbClr val="333333"/>
                </a:solidFill>
                <a:latin typeface="Arial"/>
                <a:cs typeface="Arial"/>
              </a:rPr>
              <a:t>]</a:t>
            </a:r>
            <a:endParaRPr sz="1050">
              <a:latin typeface="Arial"/>
              <a:cs typeface="Arial"/>
            </a:endParaRPr>
          </a:p>
          <a:p>
            <a:pPr>
              <a:lnSpc>
                <a:spcPct val="100000"/>
              </a:lnSpc>
              <a:spcBef>
                <a:spcPts val="10"/>
              </a:spcBef>
            </a:pPr>
            <a:endParaRPr sz="1100">
              <a:latin typeface="Arial"/>
              <a:cs typeface="Arial"/>
            </a:endParaRPr>
          </a:p>
          <a:p>
            <a:pPr marL="351790" marR="1612900">
              <a:lnSpc>
                <a:spcPct val="101200"/>
              </a:lnSpc>
            </a:pPr>
            <a:r>
              <a:rPr sz="1050" spc="75" dirty="0">
                <a:solidFill>
                  <a:srgbClr val="333333"/>
                </a:solidFill>
                <a:latin typeface="Arial"/>
                <a:cs typeface="Arial"/>
              </a:rPr>
              <a:t>neighborhood_latlon </a:t>
            </a:r>
            <a:r>
              <a:rPr sz="1050" spc="-40" dirty="0">
                <a:solidFill>
                  <a:srgbClr val="666666"/>
                </a:solidFill>
                <a:latin typeface="Arial"/>
                <a:cs typeface="Arial"/>
              </a:rPr>
              <a:t>= </a:t>
            </a:r>
            <a:r>
              <a:rPr sz="1050" spc="130" dirty="0">
                <a:solidFill>
                  <a:srgbClr val="333333"/>
                </a:solidFill>
                <a:latin typeface="Arial"/>
                <a:cs typeface="Arial"/>
              </a:rPr>
              <a:t>data[</a:t>
            </a:r>
            <a:r>
              <a:rPr sz="1050" spc="130" dirty="0">
                <a:solidFill>
                  <a:srgbClr val="B92020"/>
                </a:solidFill>
                <a:latin typeface="Arial"/>
                <a:cs typeface="Arial"/>
              </a:rPr>
              <a:t>'geometry'</a:t>
            </a:r>
            <a:r>
              <a:rPr sz="1050" spc="130" dirty="0">
                <a:solidFill>
                  <a:srgbClr val="333333"/>
                </a:solidFill>
                <a:latin typeface="Arial"/>
                <a:cs typeface="Arial"/>
              </a:rPr>
              <a:t>][</a:t>
            </a:r>
            <a:r>
              <a:rPr sz="1050" spc="130" dirty="0">
                <a:solidFill>
                  <a:srgbClr val="B92020"/>
                </a:solidFill>
                <a:latin typeface="Arial"/>
                <a:cs typeface="Arial"/>
              </a:rPr>
              <a:t>'coordinates'</a:t>
            </a:r>
            <a:r>
              <a:rPr sz="1050" spc="130" dirty="0">
                <a:solidFill>
                  <a:srgbClr val="333333"/>
                </a:solidFill>
                <a:latin typeface="Arial"/>
                <a:cs typeface="Arial"/>
              </a:rPr>
              <a:t>]  </a:t>
            </a:r>
            <a:r>
              <a:rPr sz="1050" spc="70" dirty="0">
                <a:solidFill>
                  <a:srgbClr val="333333"/>
                </a:solidFill>
                <a:latin typeface="Arial"/>
                <a:cs typeface="Arial"/>
              </a:rPr>
              <a:t>neighborhood_lat </a:t>
            </a:r>
            <a:r>
              <a:rPr sz="1050" spc="-40" dirty="0">
                <a:solidFill>
                  <a:srgbClr val="666666"/>
                </a:solidFill>
                <a:latin typeface="Arial"/>
                <a:cs typeface="Arial"/>
              </a:rPr>
              <a:t>=</a:t>
            </a:r>
            <a:r>
              <a:rPr sz="1050" spc="120" dirty="0">
                <a:solidFill>
                  <a:srgbClr val="666666"/>
                </a:solidFill>
                <a:latin typeface="Arial"/>
                <a:cs typeface="Arial"/>
              </a:rPr>
              <a:t> </a:t>
            </a:r>
            <a:r>
              <a:rPr sz="1050" spc="90" dirty="0">
                <a:solidFill>
                  <a:srgbClr val="333333"/>
                </a:solidFill>
                <a:latin typeface="Arial"/>
                <a:cs typeface="Arial"/>
              </a:rPr>
              <a:t>neighborhood_latlon[</a:t>
            </a:r>
            <a:r>
              <a:rPr sz="1050" spc="90" dirty="0">
                <a:solidFill>
                  <a:srgbClr val="666666"/>
                </a:solidFill>
                <a:latin typeface="Arial"/>
                <a:cs typeface="Arial"/>
              </a:rPr>
              <a:t>1</a:t>
            </a:r>
            <a:r>
              <a:rPr sz="1050" spc="90" dirty="0">
                <a:solidFill>
                  <a:srgbClr val="333333"/>
                </a:solidFill>
                <a:latin typeface="Arial"/>
                <a:cs typeface="Arial"/>
              </a:rPr>
              <a:t>]</a:t>
            </a:r>
            <a:endParaRPr sz="1050">
              <a:latin typeface="Arial"/>
              <a:cs typeface="Arial"/>
            </a:endParaRPr>
          </a:p>
          <a:p>
            <a:pPr marL="351790">
              <a:lnSpc>
                <a:spcPct val="100000"/>
              </a:lnSpc>
              <a:spcBef>
                <a:spcPts val="15"/>
              </a:spcBef>
            </a:pPr>
            <a:r>
              <a:rPr sz="1050" spc="50" dirty="0">
                <a:solidFill>
                  <a:srgbClr val="333333"/>
                </a:solidFill>
                <a:latin typeface="Arial"/>
                <a:cs typeface="Arial"/>
              </a:rPr>
              <a:t>neighborhood_lon  </a:t>
            </a:r>
            <a:r>
              <a:rPr sz="1050" spc="-40" dirty="0">
                <a:solidFill>
                  <a:srgbClr val="666666"/>
                </a:solidFill>
                <a:latin typeface="Arial"/>
                <a:cs typeface="Arial"/>
              </a:rPr>
              <a:t>=</a:t>
            </a:r>
            <a:r>
              <a:rPr sz="1050" spc="125" dirty="0">
                <a:solidFill>
                  <a:srgbClr val="666666"/>
                </a:solidFill>
                <a:latin typeface="Arial"/>
                <a:cs typeface="Arial"/>
              </a:rPr>
              <a:t> </a:t>
            </a:r>
            <a:r>
              <a:rPr sz="1050" spc="90" dirty="0">
                <a:solidFill>
                  <a:srgbClr val="333333"/>
                </a:solidFill>
                <a:latin typeface="Arial"/>
                <a:cs typeface="Arial"/>
              </a:rPr>
              <a:t>neighborhood_latlon[</a:t>
            </a:r>
            <a:r>
              <a:rPr sz="1050" spc="90" dirty="0">
                <a:solidFill>
                  <a:srgbClr val="666666"/>
                </a:solidFill>
                <a:latin typeface="Arial"/>
                <a:cs typeface="Arial"/>
              </a:rPr>
              <a:t>0</a:t>
            </a:r>
            <a:r>
              <a:rPr sz="1050" spc="9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351790">
              <a:lnSpc>
                <a:spcPct val="100000"/>
              </a:lnSpc>
            </a:pPr>
            <a:r>
              <a:rPr sz="1050" spc="40" dirty="0">
                <a:solidFill>
                  <a:srgbClr val="333333"/>
                </a:solidFill>
                <a:latin typeface="Arial"/>
                <a:cs typeface="Arial"/>
              </a:rPr>
              <a:t>neighborhoods </a:t>
            </a:r>
            <a:r>
              <a:rPr sz="1050" spc="-40" dirty="0">
                <a:solidFill>
                  <a:srgbClr val="666666"/>
                </a:solidFill>
                <a:latin typeface="Arial"/>
                <a:cs typeface="Arial"/>
              </a:rPr>
              <a:t>= </a:t>
            </a:r>
            <a:r>
              <a:rPr sz="1050" spc="70" dirty="0">
                <a:solidFill>
                  <a:srgbClr val="333333"/>
                </a:solidFill>
                <a:latin typeface="Arial"/>
                <a:cs typeface="Arial"/>
              </a:rPr>
              <a:t>neighborhoods</a:t>
            </a:r>
            <a:r>
              <a:rPr sz="1050" spc="70" dirty="0">
                <a:solidFill>
                  <a:srgbClr val="666666"/>
                </a:solidFill>
                <a:latin typeface="Arial"/>
                <a:cs typeface="Arial"/>
              </a:rPr>
              <a:t>.</a:t>
            </a:r>
            <a:r>
              <a:rPr sz="1050" spc="70" dirty="0">
                <a:solidFill>
                  <a:srgbClr val="333333"/>
                </a:solidFill>
                <a:latin typeface="Arial"/>
                <a:cs typeface="Arial"/>
              </a:rPr>
              <a:t>append({</a:t>
            </a:r>
            <a:r>
              <a:rPr sz="1050" spc="70" dirty="0">
                <a:solidFill>
                  <a:srgbClr val="B92020"/>
                </a:solidFill>
                <a:latin typeface="Arial"/>
                <a:cs typeface="Arial"/>
              </a:rPr>
              <a:t>'Borough'</a:t>
            </a:r>
            <a:r>
              <a:rPr sz="1050" spc="70" dirty="0">
                <a:solidFill>
                  <a:srgbClr val="333333"/>
                </a:solidFill>
                <a:latin typeface="Arial"/>
                <a:cs typeface="Arial"/>
              </a:rPr>
              <a:t>:</a:t>
            </a:r>
            <a:r>
              <a:rPr sz="1050" spc="270" dirty="0">
                <a:solidFill>
                  <a:srgbClr val="333333"/>
                </a:solidFill>
                <a:latin typeface="Arial"/>
                <a:cs typeface="Arial"/>
              </a:rPr>
              <a:t> </a:t>
            </a:r>
            <a:r>
              <a:rPr sz="1050" spc="55" dirty="0">
                <a:solidFill>
                  <a:srgbClr val="333333"/>
                </a:solidFill>
                <a:latin typeface="Arial"/>
                <a:cs typeface="Arial"/>
              </a:rPr>
              <a:t>borough,</a:t>
            </a:r>
            <a:endParaRPr sz="1050">
              <a:latin typeface="Arial"/>
              <a:cs typeface="Arial"/>
            </a:endParaRPr>
          </a:p>
          <a:p>
            <a:pPr marL="3137535" marR="219710">
              <a:lnSpc>
                <a:spcPct val="101200"/>
              </a:lnSpc>
            </a:pPr>
            <a:r>
              <a:rPr sz="1050" spc="90" dirty="0">
                <a:solidFill>
                  <a:srgbClr val="B92020"/>
                </a:solidFill>
                <a:latin typeface="Arial"/>
                <a:cs typeface="Arial"/>
              </a:rPr>
              <a:t>'Neighborhood'</a:t>
            </a:r>
            <a:r>
              <a:rPr sz="1050" spc="90" dirty="0">
                <a:solidFill>
                  <a:srgbClr val="333333"/>
                </a:solidFill>
                <a:latin typeface="Arial"/>
                <a:cs typeface="Arial"/>
              </a:rPr>
              <a:t>: </a:t>
            </a:r>
            <a:r>
              <a:rPr sz="1050" spc="25" dirty="0">
                <a:solidFill>
                  <a:srgbClr val="333333"/>
                </a:solidFill>
                <a:latin typeface="Arial"/>
                <a:cs typeface="Arial"/>
              </a:rPr>
              <a:t>neighborhood_name,  </a:t>
            </a:r>
            <a:r>
              <a:rPr sz="1050" spc="170" dirty="0">
                <a:solidFill>
                  <a:srgbClr val="B92020"/>
                </a:solidFill>
                <a:latin typeface="Arial"/>
                <a:cs typeface="Arial"/>
              </a:rPr>
              <a:t>'Latitude'</a:t>
            </a:r>
            <a:r>
              <a:rPr sz="1050" spc="170" dirty="0">
                <a:solidFill>
                  <a:srgbClr val="333333"/>
                </a:solidFill>
                <a:latin typeface="Arial"/>
                <a:cs typeface="Arial"/>
              </a:rPr>
              <a:t>:</a:t>
            </a:r>
            <a:r>
              <a:rPr sz="1050" spc="280" dirty="0">
                <a:solidFill>
                  <a:srgbClr val="333333"/>
                </a:solidFill>
                <a:latin typeface="Arial"/>
                <a:cs typeface="Arial"/>
              </a:rPr>
              <a:t> </a:t>
            </a:r>
            <a:r>
              <a:rPr sz="1050" spc="80" dirty="0">
                <a:solidFill>
                  <a:srgbClr val="333333"/>
                </a:solidFill>
                <a:latin typeface="Arial"/>
                <a:cs typeface="Arial"/>
              </a:rPr>
              <a:t>neighborhood_lat,</a:t>
            </a:r>
            <a:endParaRPr sz="1050">
              <a:latin typeface="Arial"/>
              <a:cs typeface="Arial"/>
            </a:endParaRPr>
          </a:p>
          <a:p>
            <a:pPr marL="3137535">
              <a:lnSpc>
                <a:spcPct val="100000"/>
              </a:lnSpc>
              <a:spcBef>
                <a:spcPts val="15"/>
              </a:spcBef>
            </a:pPr>
            <a:r>
              <a:rPr sz="1050" spc="130" dirty="0">
                <a:solidFill>
                  <a:srgbClr val="B92020"/>
                </a:solidFill>
                <a:latin typeface="Arial"/>
                <a:cs typeface="Arial"/>
              </a:rPr>
              <a:t>'Longitude'</a:t>
            </a:r>
            <a:r>
              <a:rPr sz="1050" spc="130" dirty="0">
                <a:solidFill>
                  <a:srgbClr val="333333"/>
                </a:solidFill>
                <a:latin typeface="Arial"/>
                <a:cs typeface="Arial"/>
              </a:rPr>
              <a:t>: </a:t>
            </a:r>
            <a:r>
              <a:rPr sz="1050" spc="70" dirty="0">
                <a:solidFill>
                  <a:srgbClr val="333333"/>
                </a:solidFill>
                <a:latin typeface="Arial"/>
                <a:cs typeface="Arial"/>
              </a:rPr>
              <a:t>neighborhood_lon},</a:t>
            </a:r>
            <a:r>
              <a:rPr sz="1050" spc="35" dirty="0">
                <a:solidFill>
                  <a:srgbClr val="333333"/>
                </a:solidFill>
                <a:latin typeface="Arial"/>
                <a:cs typeface="Arial"/>
              </a:rPr>
              <a:t> </a:t>
            </a:r>
            <a:r>
              <a:rPr sz="1050" spc="80" dirty="0">
                <a:solidFill>
                  <a:srgbClr val="333333"/>
                </a:solidFill>
                <a:latin typeface="Arial"/>
                <a:cs typeface="Arial"/>
              </a:rPr>
              <a:t>igno</a:t>
            </a:r>
            <a:endParaRPr sz="1050">
              <a:latin typeface="Arial"/>
              <a:cs typeface="Arial"/>
            </a:endParaRPr>
          </a:p>
          <a:p>
            <a:pPr marL="58419">
              <a:lnSpc>
                <a:spcPct val="100000"/>
              </a:lnSpc>
              <a:spcBef>
                <a:spcPts val="15"/>
              </a:spcBef>
            </a:pPr>
            <a:r>
              <a:rPr sz="1050" spc="55" dirty="0">
                <a:solidFill>
                  <a:srgbClr val="333333"/>
                </a:solidFill>
                <a:latin typeface="Arial"/>
                <a:cs typeface="Arial"/>
              </a:rPr>
              <a:t>re_index</a:t>
            </a:r>
            <a:r>
              <a:rPr sz="1050" spc="55" dirty="0">
                <a:solidFill>
                  <a:srgbClr val="666666"/>
                </a:solidFill>
                <a:latin typeface="Arial"/>
                <a:cs typeface="Arial"/>
              </a:rPr>
              <a:t>=</a:t>
            </a:r>
            <a:r>
              <a:rPr sz="1050" b="1" spc="55" dirty="0">
                <a:solidFill>
                  <a:srgbClr val="008000"/>
                </a:solidFill>
                <a:latin typeface="Arial"/>
                <a:cs typeface="Arial"/>
              </a:rPr>
              <a:t>True</a:t>
            </a:r>
            <a:r>
              <a:rPr sz="1050" spc="55" dirty="0">
                <a:solidFill>
                  <a:srgbClr val="333333"/>
                </a:solidFill>
                <a:latin typeface="Arial"/>
                <a:cs typeface="Arial"/>
              </a:rPr>
              <a:t>)</a:t>
            </a:r>
            <a:endParaRPr sz="1050">
              <a:latin typeface="Arial"/>
              <a:cs typeface="Arial"/>
            </a:endParaRPr>
          </a:p>
        </p:txBody>
      </p:sp>
      <p:sp>
        <p:nvSpPr>
          <p:cNvPr id="10" name="object 10"/>
          <p:cNvSpPr txBox="1"/>
          <p:nvPr/>
        </p:nvSpPr>
        <p:spPr>
          <a:xfrm>
            <a:off x="764281" y="7584058"/>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[16]:</a:t>
            </a:r>
            <a:endParaRPr sz="1050">
              <a:latin typeface="Arial"/>
              <a:cs typeface="Arial"/>
            </a:endParaRPr>
          </a:p>
        </p:txBody>
      </p:sp>
      <p:sp>
        <p:nvSpPr>
          <p:cNvPr id="11" name="object 11"/>
          <p:cNvSpPr txBox="1"/>
          <p:nvPr/>
        </p:nvSpPr>
        <p:spPr>
          <a:xfrm>
            <a:off x="1420811" y="7544371"/>
            <a:ext cx="5857875" cy="285750"/>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spc="60" dirty="0">
                <a:solidFill>
                  <a:srgbClr val="333333"/>
                </a:solidFill>
                <a:latin typeface="Arial"/>
                <a:cs typeface="Arial"/>
              </a:rPr>
              <a:t>neighborhoods</a:t>
            </a:r>
            <a:r>
              <a:rPr sz="1050" spc="60" dirty="0">
                <a:solidFill>
                  <a:srgbClr val="666666"/>
                </a:solidFill>
                <a:latin typeface="Arial"/>
                <a:cs typeface="Arial"/>
              </a:rPr>
              <a:t>.</a:t>
            </a:r>
            <a:r>
              <a:rPr sz="1050" spc="60" dirty="0">
                <a:solidFill>
                  <a:srgbClr val="333333"/>
                </a:solidFill>
                <a:latin typeface="Arial"/>
                <a:cs typeface="Arial"/>
              </a:rPr>
              <a:t>head()</a:t>
            </a:r>
            <a:endParaRPr sz="1050">
              <a:latin typeface="Arial"/>
              <a:cs typeface="Arial"/>
            </a:endParaRPr>
          </a:p>
        </p:txBody>
      </p:sp>
      <p:sp>
        <p:nvSpPr>
          <p:cNvPr id="12" name="object 12"/>
          <p:cNvSpPr txBox="1"/>
          <p:nvPr/>
        </p:nvSpPr>
        <p:spPr>
          <a:xfrm>
            <a:off x="1604005" y="345058"/>
            <a:ext cx="1345565" cy="347345"/>
          </a:xfrm>
          <a:prstGeom prst="rect">
            <a:avLst/>
          </a:prstGeom>
        </p:spPr>
        <p:txBody>
          <a:bodyPr vert="horz" wrap="square" lIns="0" tIns="12700" rIns="0" bIns="0" rtlCol="0">
            <a:spAutoFit/>
          </a:bodyPr>
          <a:lstStyle/>
          <a:p>
            <a:pPr marL="12700">
              <a:lnSpc>
                <a:spcPct val="100000"/>
              </a:lnSpc>
              <a:spcBef>
                <a:spcPts val="100"/>
              </a:spcBef>
            </a:pPr>
            <a:r>
              <a:rPr sz="1050" spc="35" dirty="0">
                <a:latin typeface="Arial"/>
                <a:cs typeface="Arial"/>
              </a:rPr>
              <a:t>-73.7061614990234,</a:t>
            </a:r>
            <a:endParaRPr sz="1050">
              <a:latin typeface="Arial"/>
              <a:cs typeface="Arial"/>
            </a:endParaRPr>
          </a:p>
          <a:p>
            <a:pPr marL="12700">
              <a:lnSpc>
                <a:spcPct val="100000"/>
              </a:lnSpc>
              <a:spcBef>
                <a:spcPts val="15"/>
              </a:spcBef>
            </a:pPr>
            <a:r>
              <a:rPr sz="1050" spc="35" dirty="0">
                <a:latin typeface="Arial"/>
                <a:cs typeface="Arial"/>
              </a:rPr>
              <a:t>40.9105606079102]}</a:t>
            </a:r>
            <a:endParaRPr sz="1050">
              <a:latin typeface="Arial"/>
              <a:cs typeface="Arial"/>
            </a:endParaRPr>
          </a:p>
        </p:txBody>
      </p:sp>
      <p:sp>
        <p:nvSpPr>
          <p:cNvPr id="13" name="object 13"/>
          <p:cNvSpPr txBox="1"/>
          <p:nvPr/>
        </p:nvSpPr>
        <p:spPr>
          <a:xfrm>
            <a:off x="764281" y="13451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Out[13]:</a:t>
            </a:r>
            <a:endParaRPr sz="1050">
              <a:latin typeface="Arial"/>
              <a:cs typeface="Arial"/>
            </a:endParaRPr>
          </a:p>
        </p:txBody>
      </p:sp>
      <p:sp>
        <p:nvSpPr>
          <p:cNvPr id="14" name="object 14"/>
          <p:cNvSpPr txBox="1"/>
          <p:nvPr/>
        </p:nvSpPr>
        <p:spPr>
          <a:xfrm>
            <a:off x="1457374" y="1354708"/>
            <a:ext cx="4058285" cy="2614295"/>
          </a:xfrm>
          <a:prstGeom prst="rect">
            <a:avLst/>
          </a:prstGeom>
        </p:spPr>
        <p:txBody>
          <a:bodyPr vert="horz" wrap="square" lIns="0" tIns="12700" rIns="0" bIns="0" rtlCol="0">
            <a:spAutoFit/>
          </a:bodyPr>
          <a:lstStyle/>
          <a:p>
            <a:pPr marL="12700">
              <a:lnSpc>
                <a:spcPct val="100000"/>
              </a:lnSpc>
              <a:spcBef>
                <a:spcPts val="100"/>
              </a:spcBef>
            </a:pPr>
            <a:r>
              <a:rPr sz="1050" spc="195" dirty="0">
                <a:latin typeface="Arial"/>
                <a:cs typeface="Arial"/>
              </a:rPr>
              <a:t>{'type':</a:t>
            </a:r>
            <a:r>
              <a:rPr sz="1050" spc="280" dirty="0">
                <a:latin typeface="Arial"/>
                <a:cs typeface="Arial"/>
              </a:rPr>
              <a:t> </a:t>
            </a:r>
            <a:r>
              <a:rPr sz="1050" spc="145" dirty="0">
                <a:latin typeface="Arial"/>
                <a:cs typeface="Arial"/>
              </a:rPr>
              <a:t>'Feature',</a:t>
            </a:r>
            <a:endParaRPr sz="1050">
              <a:latin typeface="Arial"/>
              <a:cs typeface="Arial"/>
            </a:endParaRPr>
          </a:p>
          <a:p>
            <a:pPr marL="85725">
              <a:lnSpc>
                <a:spcPct val="100000"/>
              </a:lnSpc>
              <a:spcBef>
                <a:spcPts val="15"/>
              </a:spcBef>
            </a:pPr>
            <a:r>
              <a:rPr sz="1050" spc="275" dirty="0">
                <a:latin typeface="Arial"/>
                <a:cs typeface="Arial"/>
              </a:rPr>
              <a:t>'id':</a:t>
            </a:r>
            <a:r>
              <a:rPr sz="1050" spc="280" dirty="0">
                <a:latin typeface="Arial"/>
                <a:cs typeface="Arial"/>
              </a:rPr>
              <a:t> </a:t>
            </a:r>
            <a:r>
              <a:rPr sz="1050" spc="65" dirty="0">
                <a:latin typeface="Arial"/>
                <a:cs typeface="Arial"/>
              </a:rPr>
              <a:t>'nyu_2451_34572.1',</a:t>
            </a:r>
            <a:endParaRPr sz="1050">
              <a:latin typeface="Arial"/>
              <a:cs typeface="Arial"/>
            </a:endParaRPr>
          </a:p>
          <a:p>
            <a:pPr marL="85725">
              <a:lnSpc>
                <a:spcPct val="100000"/>
              </a:lnSpc>
              <a:spcBef>
                <a:spcPts val="15"/>
              </a:spcBef>
            </a:pPr>
            <a:r>
              <a:rPr sz="1050" spc="114" dirty="0">
                <a:latin typeface="Arial"/>
                <a:cs typeface="Arial"/>
              </a:rPr>
              <a:t>'geometry': </a:t>
            </a:r>
            <a:r>
              <a:rPr sz="1050" spc="195" dirty="0">
                <a:latin typeface="Arial"/>
                <a:cs typeface="Arial"/>
              </a:rPr>
              <a:t>{'type':</a:t>
            </a:r>
            <a:r>
              <a:rPr sz="1050" spc="35" dirty="0">
                <a:latin typeface="Arial"/>
                <a:cs typeface="Arial"/>
              </a:rPr>
              <a:t> </a:t>
            </a:r>
            <a:r>
              <a:rPr sz="1050" spc="190" dirty="0">
                <a:latin typeface="Arial"/>
                <a:cs typeface="Arial"/>
              </a:rPr>
              <a:t>'Point',</a:t>
            </a:r>
            <a:endParaRPr sz="1050">
              <a:latin typeface="Arial"/>
              <a:cs typeface="Arial"/>
            </a:endParaRPr>
          </a:p>
          <a:p>
            <a:pPr marL="158750">
              <a:lnSpc>
                <a:spcPct val="100000"/>
              </a:lnSpc>
              <a:spcBef>
                <a:spcPts val="15"/>
              </a:spcBef>
            </a:pPr>
            <a:r>
              <a:rPr sz="1050" spc="140" dirty="0">
                <a:latin typeface="Arial"/>
                <a:cs typeface="Arial"/>
              </a:rPr>
              <a:t>'coordinates': </a:t>
            </a:r>
            <a:r>
              <a:rPr sz="1050" spc="45" dirty="0">
                <a:latin typeface="Arial"/>
                <a:cs typeface="Arial"/>
              </a:rPr>
              <a:t>[-73.84720052054902,</a:t>
            </a:r>
            <a:r>
              <a:rPr sz="1050" spc="25" dirty="0">
                <a:latin typeface="Arial"/>
                <a:cs typeface="Arial"/>
              </a:rPr>
              <a:t> </a:t>
            </a:r>
            <a:r>
              <a:rPr sz="1050" spc="55" dirty="0">
                <a:latin typeface="Arial"/>
                <a:cs typeface="Arial"/>
              </a:rPr>
              <a:t>40.89470517661]},</a:t>
            </a:r>
            <a:endParaRPr sz="1050">
              <a:latin typeface="Arial"/>
              <a:cs typeface="Arial"/>
            </a:endParaRPr>
          </a:p>
          <a:p>
            <a:pPr marL="85725">
              <a:lnSpc>
                <a:spcPct val="100000"/>
              </a:lnSpc>
              <a:spcBef>
                <a:spcPts val="15"/>
              </a:spcBef>
            </a:pPr>
            <a:r>
              <a:rPr sz="1050" spc="55" dirty="0">
                <a:latin typeface="Arial"/>
                <a:cs typeface="Arial"/>
              </a:rPr>
              <a:t>'geometry_name':</a:t>
            </a:r>
            <a:r>
              <a:rPr sz="1050" spc="280" dirty="0">
                <a:latin typeface="Arial"/>
                <a:cs typeface="Arial"/>
              </a:rPr>
              <a:t> </a:t>
            </a:r>
            <a:r>
              <a:rPr sz="1050" spc="100" dirty="0">
                <a:latin typeface="Arial"/>
                <a:cs typeface="Arial"/>
              </a:rPr>
              <a:t>'geom',</a:t>
            </a:r>
            <a:endParaRPr sz="1050">
              <a:latin typeface="Arial"/>
              <a:cs typeface="Arial"/>
            </a:endParaRPr>
          </a:p>
          <a:p>
            <a:pPr marL="158750" marR="1397635" indent="-73660">
              <a:lnSpc>
                <a:spcPct val="101200"/>
              </a:lnSpc>
            </a:pPr>
            <a:r>
              <a:rPr sz="1050" spc="160" dirty="0">
                <a:latin typeface="Arial"/>
                <a:cs typeface="Arial"/>
              </a:rPr>
              <a:t>'properties': </a:t>
            </a:r>
            <a:r>
              <a:rPr sz="1050" spc="114" dirty="0">
                <a:latin typeface="Arial"/>
                <a:cs typeface="Arial"/>
              </a:rPr>
              <a:t>{'name': </a:t>
            </a:r>
            <a:r>
              <a:rPr sz="1050" spc="135" dirty="0">
                <a:latin typeface="Arial"/>
                <a:cs typeface="Arial"/>
              </a:rPr>
              <a:t>'Wakefield',  </a:t>
            </a:r>
            <a:r>
              <a:rPr sz="1050" spc="145" dirty="0">
                <a:latin typeface="Arial"/>
                <a:cs typeface="Arial"/>
              </a:rPr>
              <a:t>'stacked':</a:t>
            </a:r>
            <a:r>
              <a:rPr sz="1050" spc="275" dirty="0">
                <a:latin typeface="Arial"/>
                <a:cs typeface="Arial"/>
              </a:rPr>
              <a:t> </a:t>
            </a:r>
            <a:r>
              <a:rPr sz="1050" spc="135" dirty="0">
                <a:latin typeface="Arial"/>
                <a:cs typeface="Arial"/>
              </a:rPr>
              <a:t>1,</a:t>
            </a:r>
            <a:endParaRPr sz="1050">
              <a:latin typeface="Arial"/>
              <a:cs typeface="Arial"/>
            </a:endParaRPr>
          </a:p>
          <a:p>
            <a:pPr marL="158750" marR="2057400">
              <a:lnSpc>
                <a:spcPct val="101200"/>
              </a:lnSpc>
            </a:pPr>
            <a:r>
              <a:rPr sz="1050" spc="140" dirty="0">
                <a:latin typeface="Arial"/>
                <a:cs typeface="Arial"/>
              </a:rPr>
              <a:t>'annoline1': </a:t>
            </a:r>
            <a:r>
              <a:rPr sz="1050" spc="135" dirty="0">
                <a:latin typeface="Arial"/>
                <a:cs typeface="Arial"/>
              </a:rPr>
              <a:t>'Wakefield',  </a:t>
            </a:r>
            <a:r>
              <a:rPr sz="1050" spc="140" dirty="0">
                <a:latin typeface="Arial"/>
                <a:cs typeface="Arial"/>
              </a:rPr>
              <a:t>'annoline2':</a:t>
            </a:r>
            <a:r>
              <a:rPr sz="1050" spc="270" dirty="0">
                <a:latin typeface="Arial"/>
                <a:cs typeface="Arial"/>
              </a:rPr>
              <a:t> </a:t>
            </a:r>
            <a:r>
              <a:rPr sz="1050" spc="15" dirty="0">
                <a:latin typeface="Arial"/>
                <a:cs typeface="Arial"/>
              </a:rPr>
              <a:t>None,</a:t>
            </a:r>
            <a:endParaRPr sz="1050">
              <a:latin typeface="Arial"/>
              <a:cs typeface="Arial"/>
            </a:endParaRPr>
          </a:p>
          <a:p>
            <a:pPr marL="158750" marR="2571115">
              <a:lnSpc>
                <a:spcPct val="101200"/>
              </a:lnSpc>
            </a:pPr>
            <a:r>
              <a:rPr sz="1050" spc="140" dirty="0">
                <a:latin typeface="Arial"/>
                <a:cs typeface="Arial"/>
              </a:rPr>
              <a:t>'annoline3': </a:t>
            </a:r>
            <a:r>
              <a:rPr sz="1050" spc="15" dirty="0">
                <a:latin typeface="Arial"/>
                <a:cs typeface="Arial"/>
              </a:rPr>
              <a:t>None,  </a:t>
            </a:r>
            <a:r>
              <a:rPr sz="1050" spc="110" dirty="0">
                <a:latin typeface="Arial"/>
                <a:cs typeface="Arial"/>
              </a:rPr>
              <a:t>'annoangle':</a:t>
            </a:r>
            <a:r>
              <a:rPr sz="1050" spc="245" dirty="0">
                <a:latin typeface="Arial"/>
                <a:cs typeface="Arial"/>
              </a:rPr>
              <a:t> </a:t>
            </a:r>
            <a:r>
              <a:rPr sz="1050" spc="135" dirty="0">
                <a:latin typeface="Arial"/>
                <a:cs typeface="Arial"/>
              </a:rPr>
              <a:t>0.0,</a:t>
            </a:r>
            <a:endParaRPr sz="1050">
              <a:latin typeface="Arial"/>
              <a:cs typeface="Arial"/>
            </a:endParaRPr>
          </a:p>
          <a:p>
            <a:pPr marL="158750">
              <a:lnSpc>
                <a:spcPct val="100000"/>
              </a:lnSpc>
              <a:spcBef>
                <a:spcPts val="15"/>
              </a:spcBef>
            </a:pPr>
            <a:r>
              <a:rPr sz="1050" spc="120" dirty="0">
                <a:latin typeface="Arial"/>
                <a:cs typeface="Arial"/>
              </a:rPr>
              <a:t>'borough':</a:t>
            </a:r>
            <a:r>
              <a:rPr sz="1050" spc="280" dirty="0">
                <a:latin typeface="Arial"/>
                <a:cs typeface="Arial"/>
              </a:rPr>
              <a:t> </a:t>
            </a:r>
            <a:r>
              <a:rPr sz="1050" spc="145" dirty="0">
                <a:latin typeface="Arial"/>
                <a:cs typeface="Arial"/>
              </a:rPr>
              <a:t>'Bronx',</a:t>
            </a:r>
            <a:endParaRPr sz="1050">
              <a:latin typeface="Arial"/>
              <a:cs typeface="Arial"/>
            </a:endParaRPr>
          </a:p>
          <a:p>
            <a:pPr marL="158750">
              <a:lnSpc>
                <a:spcPct val="100000"/>
              </a:lnSpc>
              <a:spcBef>
                <a:spcPts val="15"/>
              </a:spcBef>
            </a:pPr>
            <a:r>
              <a:rPr sz="1050" spc="150" dirty="0">
                <a:latin typeface="Arial"/>
                <a:cs typeface="Arial"/>
              </a:rPr>
              <a:t>'bbox':</a:t>
            </a:r>
            <a:r>
              <a:rPr sz="1050" spc="280" dirty="0">
                <a:latin typeface="Arial"/>
                <a:cs typeface="Arial"/>
              </a:rPr>
              <a:t> </a:t>
            </a:r>
            <a:r>
              <a:rPr sz="1050" spc="45" dirty="0">
                <a:latin typeface="Arial"/>
                <a:cs typeface="Arial"/>
              </a:rPr>
              <a:t>[-73.84720052054902,</a:t>
            </a:r>
            <a:endParaRPr sz="1050">
              <a:latin typeface="Arial"/>
              <a:cs typeface="Arial"/>
            </a:endParaRPr>
          </a:p>
          <a:p>
            <a:pPr marL="232410">
              <a:lnSpc>
                <a:spcPct val="100000"/>
              </a:lnSpc>
              <a:spcBef>
                <a:spcPts val="15"/>
              </a:spcBef>
            </a:pPr>
            <a:r>
              <a:rPr sz="1050" spc="30" dirty="0">
                <a:latin typeface="Arial"/>
                <a:cs typeface="Arial"/>
              </a:rPr>
              <a:t>40.89470517661,</a:t>
            </a:r>
            <a:endParaRPr sz="1050">
              <a:latin typeface="Arial"/>
              <a:cs typeface="Arial"/>
            </a:endParaRPr>
          </a:p>
          <a:p>
            <a:pPr marL="232410">
              <a:lnSpc>
                <a:spcPct val="100000"/>
              </a:lnSpc>
              <a:spcBef>
                <a:spcPts val="15"/>
              </a:spcBef>
            </a:pPr>
            <a:r>
              <a:rPr sz="1050" spc="35" dirty="0">
                <a:latin typeface="Arial"/>
                <a:cs typeface="Arial"/>
              </a:rPr>
              <a:t>-73.84720052054902,</a:t>
            </a:r>
            <a:endParaRPr sz="1050">
              <a:latin typeface="Arial"/>
              <a:cs typeface="Arial"/>
            </a:endParaRPr>
          </a:p>
          <a:p>
            <a:pPr marL="232410">
              <a:lnSpc>
                <a:spcPct val="100000"/>
              </a:lnSpc>
              <a:spcBef>
                <a:spcPts val="15"/>
              </a:spcBef>
            </a:pPr>
            <a:r>
              <a:rPr sz="1050" spc="55" dirty="0">
                <a:latin typeface="Arial"/>
                <a:cs typeface="Arial"/>
              </a:rPr>
              <a:t>40.89470517661]}}</a:t>
            </a:r>
            <a:endParaRPr sz="1050">
              <a:latin typeface="Arial"/>
              <a:cs typeface="Arial"/>
            </a:endParaRPr>
          </a:p>
        </p:txBody>
      </p:sp>
      <p:graphicFrame>
        <p:nvGraphicFramePr>
          <p:cNvPr id="15" name="object 15"/>
          <p:cNvGraphicFramePr>
            <a:graphicFrameLocks noGrp="1"/>
          </p:cNvGraphicFramePr>
          <p:nvPr/>
        </p:nvGraphicFramePr>
        <p:xfrm>
          <a:off x="745231" y="7907297"/>
          <a:ext cx="3747133" cy="1523431"/>
        </p:xfrm>
        <a:graphic>
          <a:graphicData uri="http://schemas.openxmlformats.org/drawingml/2006/table">
            <a:tbl>
              <a:tblPr firstRow="1" bandRow="1">
                <a:tableStyleId>{2D5ABB26-0587-4C30-8999-92F81FD0307C}</a:tableStyleId>
              </a:tblPr>
              <a:tblGrid>
                <a:gridCol w="727710"/>
                <a:gridCol w="177800"/>
                <a:gridCol w="590550"/>
                <a:gridCol w="896619"/>
                <a:gridCol w="657225"/>
                <a:gridCol w="697229"/>
              </a:tblGrid>
              <a:tr h="140656">
                <a:tc>
                  <a:txBody>
                    <a:bodyPr/>
                    <a:lstStyle/>
                    <a:p>
                      <a:pPr marL="31750">
                        <a:lnSpc>
                          <a:spcPts val="990"/>
                        </a:lnSpc>
                      </a:pPr>
                      <a:r>
                        <a:rPr sz="1050" spc="110" dirty="0">
                          <a:solidFill>
                            <a:srgbClr val="D84215"/>
                          </a:solidFill>
                          <a:latin typeface="Arial"/>
                          <a:cs typeface="Arial"/>
                        </a:rPr>
                        <a:t>Out[16]:</a:t>
                      </a:r>
                      <a:endParaRPr sz="1050">
                        <a:latin typeface="Arial"/>
                        <a:cs typeface="Arial"/>
                      </a:endParaRPr>
                    </a:p>
                  </a:txBody>
                  <a:tcPr marL="0" marR="0" marT="0" marB="0"/>
                </a:tc>
                <a:tc gridSpan="5">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01266">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lnB w="9525">
                      <a:solidFill>
                        <a:srgbClr val="000000"/>
                      </a:solidFill>
                      <a:prstDash val="solid"/>
                    </a:lnB>
                  </a:tcPr>
                </a:tc>
                <a:tc>
                  <a:txBody>
                    <a:bodyPr/>
                    <a:lstStyle/>
                    <a:p>
                      <a:pPr marR="49530" algn="r">
                        <a:lnSpc>
                          <a:spcPts val="1050"/>
                        </a:lnSpc>
                      </a:pPr>
                      <a:r>
                        <a:rPr sz="900" b="1" dirty="0">
                          <a:latin typeface="Arial"/>
                          <a:cs typeface="Arial"/>
                        </a:rPr>
                        <a:t>Borough</a:t>
                      </a:r>
                      <a:endParaRPr sz="900">
                        <a:latin typeface="Arial"/>
                        <a:cs typeface="Arial"/>
                      </a:endParaRPr>
                    </a:p>
                  </a:txBody>
                  <a:tcPr marL="0" marR="0" marT="0" marB="0">
                    <a:lnB w="9525">
                      <a:solidFill>
                        <a:srgbClr val="000000"/>
                      </a:solidFill>
                      <a:prstDash val="solid"/>
                    </a:lnB>
                  </a:tcPr>
                </a:tc>
                <a:tc>
                  <a:txBody>
                    <a:bodyPr/>
                    <a:lstStyle/>
                    <a:p>
                      <a:pPr marR="50800" algn="r">
                        <a:lnSpc>
                          <a:spcPts val="1050"/>
                        </a:lnSpc>
                      </a:pPr>
                      <a:r>
                        <a:rPr sz="900" b="1" dirty="0">
                          <a:latin typeface="Arial"/>
                          <a:cs typeface="Arial"/>
                        </a:rPr>
                        <a:t>Neighborhood</a:t>
                      </a:r>
                      <a:endParaRPr sz="900">
                        <a:latin typeface="Arial"/>
                        <a:cs typeface="Arial"/>
                      </a:endParaRPr>
                    </a:p>
                  </a:txBody>
                  <a:tcPr marL="0" marR="0" marT="0" marB="0">
                    <a:lnB w="9525">
                      <a:solidFill>
                        <a:srgbClr val="000000"/>
                      </a:solidFill>
                      <a:prstDash val="solid"/>
                    </a:lnB>
                  </a:tcPr>
                </a:tc>
                <a:tc>
                  <a:txBody>
                    <a:bodyPr/>
                    <a:lstStyle/>
                    <a:p>
                      <a:pPr marR="50800" algn="r">
                        <a:lnSpc>
                          <a:spcPts val="1050"/>
                        </a:lnSpc>
                      </a:pPr>
                      <a:r>
                        <a:rPr sz="900" b="1" dirty="0">
                          <a:latin typeface="Arial"/>
                          <a:cs typeface="Arial"/>
                        </a:rPr>
                        <a:t>Latitude</a:t>
                      </a:r>
                      <a:endParaRPr sz="900">
                        <a:latin typeface="Arial"/>
                        <a:cs typeface="Arial"/>
                      </a:endParaRPr>
                    </a:p>
                  </a:txBody>
                  <a:tcPr marL="0" marR="0" marT="0" marB="0">
                    <a:lnB w="9525">
                      <a:solidFill>
                        <a:srgbClr val="000000"/>
                      </a:solidFill>
                      <a:prstDash val="solid"/>
                    </a:lnB>
                  </a:tcPr>
                </a:tc>
                <a:tc>
                  <a:txBody>
                    <a:bodyPr/>
                    <a:lstStyle/>
                    <a:p>
                      <a:pPr marL="24130" algn="ctr">
                        <a:lnSpc>
                          <a:spcPts val="1050"/>
                        </a:lnSpc>
                      </a:pPr>
                      <a:r>
                        <a:rPr sz="900" b="1" dirty="0">
                          <a:latin typeface="Arial"/>
                          <a:cs typeface="Arial"/>
                        </a:rPr>
                        <a:t>Longitude</a:t>
                      </a:r>
                      <a:endParaRPr sz="900">
                        <a:latin typeface="Arial"/>
                        <a:cs typeface="Arial"/>
                      </a:endParaRPr>
                    </a:p>
                  </a:txBody>
                  <a:tcPr marL="0" marR="0" marT="0" marB="0">
                    <a:lnB w="9525">
                      <a:solidFill>
                        <a:srgbClr val="000000"/>
                      </a:solidFill>
                      <a:prstDash val="solid"/>
                    </a:lnB>
                  </a:tcPr>
                </a:tc>
              </a:tr>
              <a:tr h="250887">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409"/>
                        </a:spcBef>
                      </a:pPr>
                      <a:r>
                        <a:rPr sz="900" b="1"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marR="49530" algn="r">
                        <a:lnSpc>
                          <a:spcPct val="100000"/>
                        </a:lnSpc>
                        <a:spcBef>
                          <a:spcPts val="409"/>
                        </a:spcBef>
                      </a:pPr>
                      <a:r>
                        <a:rPr sz="900" dirty="0">
                          <a:latin typeface="Arial"/>
                          <a:cs typeface="Arial"/>
                        </a:rPr>
                        <a:t>Bronx</a:t>
                      </a:r>
                      <a:endParaRPr sz="900">
                        <a:latin typeface="Arial"/>
                        <a:cs typeface="Arial"/>
                      </a:endParaRPr>
                    </a:p>
                  </a:txBody>
                  <a:tcPr marL="0" marR="0" marT="52069" marB="0">
                    <a:lnT w="9525">
                      <a:solidFill>
                        <a:srgbClr val="000000"/>
                      </a:solidFill>
                      <a:prstDash val="solid"/>
                    </a:lnT>
                  </a:tcPr>
                </a:tc>
                <a:tc>
                  <a:txBody>
                    <a:bodyPr/>
                    <a:lstStyle/>
                    <a:p>
                      <a:pPr marR="50800" algn="r">
                        <a:lnSpc>
                          <a:spcPct val="100000"/>
                        </a:lnSpc>
                        <a:spcBef>
                          <a:spcPts val="409"/>
                        </a:spcBef>
                      </a:pPr>
                      <a:r>
                        <a:rPr sz="900" spc="-35" dirty="0">
                          <a:latin typeface="Arial"/>
                          <a:cs typeface="Arial"/>
                        </a:rPr>
                        <a:t>W</a:t>
                      </a:r>
                      <a:r>
                        <a:rPr sz="900" dirty="0">
                          <a:latin typeface="Arial"/>
                          <a:cs typeface="Arial"/>
                        </a:rPr>
                        <a:t>akefield</a:t>
                      </a:r>
                      <a:endParaRPr sz="900">
                        <a:latin typeface="Arial"/>
                        <a:cs typeface="Arial"/>
                      </a:endParaRPr>
                    </a:p>
                  </a:txBody>
                  <a:tcPr marL="0" marR="0" marT="52069" marB="0">
                    <a:lnT w="9525">
                      <a:solidFill>
                        <a:srgbClr val="000000"/>
                      </a:solidFill>
                      <a:prstDash val="solid"/>
                    </a:lnT>
                  </a:tcPr>
                </a:tc>
                <a:tc>
                  <a:txBody>
                    <a:bodyPr/>
                    <a:lstStyle/>
                    <a:p>
                      <a:pPr marR="50800" algn="r">
                        <a:lnSpc>
                          <a:spcPct val="100000"/>
                        </a:lnSpc>
                        <a:spcBef>
                          <a:spcPts val="409"/>
                        </a:spcBef>
                      </a:pPr>
                      <a:r>
                        <a:rPr sz="900" dirty="0">
                          <a:latin typeface="Arial"/>
                          <a:cs typeface="Arial"/>
                        </a:rPr>
                        <a:t>40.894705</a:t>
                      </a:r>
                      <a:endParaRPr sz="900">
                        <a:latin typeface="Arial"/>
                        <a:cs typeface="Arial"/>
                      </a:endParaRPr>
                    </a:p>
                  </a:txBody>
                  <a:tcPr marL="0" marR="0" marT="52069" marB="0">
                    <a:lnT w="9525">
                      <a:solidFill>
                        <a:srgbClr val="000000"/>
                      </a:solidFill>
                      <a:prstDash val="solid"/>
                    </a:lnT>
                  </a:tcPr>
                </a:tc>
                <a:tc>
                  <a:txBody>
                    <a:bodyPr/>
                    <a:lstStyle/>
                    <a:p>
                      <a:pPr algn="ctr">
                        <a:lnSpc>
                          <a:spcPct val="100000"/>
                        </a:lnSpc>
                        <a:spcBef>
                          <a:spcPts val="409"/>
                        </a:spcBef>
                      </a:pPr>
                      <a:r>
                        <a:rPr sz="900" dirty="0">
                          <a:latin typeface="Arial"/>
                          <a:cs typeface="Arial"/>
                        </a:rPr>
                        <a:t>-73.847201</a:t>
                      </a:r>
                      <a:endParaRPr sz="900">
                        <a:latin typeface="Arial"/>
                        <a:cs typeface="Arial"/>
                      </a:endParaRPr>
                    </a:p>
                  </a:txBody>
                  <a:tcPr marL="0" marR="0" marT="52069" marB="0">
                    <a:lnT w="9525">
                      <a:solidFill>
                        <a:srgbClr val="000000"/>
                      </a:solidFill>
                      <a:prstDash val="solid"/>
                    </a:lnT>
                  </a:tcPr>
                </a:tc>
              </a:tr>
              <a:tr h="247650">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385"/>
                        </a:spcBef>
                      </a:pPr>
                      <a:r>
                        <a:rPr sz="900" b="1" dirty="0">
                          <a:latin typeface="Arial"/>
                          <a:cs typeface="Arial"/>
                        </a:rPr>
                        <a:t>1</a:t>
                      </a:r>
                      <a:endParaRPr sz="900">
                        <a:latin typeface="Arial"/>
                        <a:cs typeface="Arial"/>
                      </a:endParaRPr>
                    </a:p>
                  </a:txBody>
                  <a:tcPr marL="0" marR="0" marT="48895" marB="0"/>
                </a:tc>
                <a:tc>
                  <a:txBody>
                    <a:bodyPr/>
                    <a:lstStyle/>
                    <a:p>
                      <a:pPr marR="49530" algn="r">
                        <a:lnSpc>
                          <a:spcPct val="100000"/>
                        </a:lnSpc>
                        <a:spcBef>
                          <a:spcPts val="385"/>
                        </a:spcBef>
                      </a:pPr>
                      <a:r>
                        <a:rPr sz="900" dirty="0">
                          <a:latin typeface="Arial"/>
                          <a:cs typeface="Arial"/>
                        </a:rPr>
                        <a:t>Bronx</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Co-op</a:t>
                      </a:r>
                      <a:r>
                        <a:rPr sz="900" spc="-100" dirty="0">
                          <a:latin typeface="Arial"/>
                          <a:cs typeface="Arial"/>
                        </a:rPr>
                        <a:t> </a:t>
                      </a:r>
                      <a:r>
                        <a:rPr sz="900" dirty="0">
                          <a:latin typeface="Arial"/>
                          <a:cs typeface="Arial"/>
                        </a:rPr>
                        <a:t>City</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40.874294</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-73.829939</a:t>
                      </a:r>
                      <a:endParaRPr sz="900">
                        <a:latin typeface="Arial"/>
                        <a:cs typeface="Arial"/>
                      </a:endParaRPr>
                    </a:p>
                  </a:txBody>
                  <a:tcPr marL="0" marR="0" marT="48895" marB="0"/>
                </a:tc>
              </a:tr>
              <a:tr h="247650">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385"/>
                        </a:spcBef>
                      </a:pPr>
                      <a:r>
                        <a:rPr sz="900" b="1" dirty="0">
                          <a:latin typeface="Arial"/>
                          <a:cs typeface="Arial"/>
                        </a:rPr>
                        <a:t>2</a:t>
                      </a:r>
                      <a:endParaRPr sz="900">
                        <a:latin typeface="Arial"/>
                        <a:cs typeface="Arial"/>
                      </a:endParaRPr>
                    </a:p>
                  </a:txBody>
                  <a:tcPr marL="0" marR="0" marT="48895" marB="0"/>
                </a:tc>
                <a:tc>
                  <a:txBody>
                    <a:bodyPr/>
                    <a:lstStyle/>
                    <a:p>
                      <a:pPr marR="49530" algn="r">
                        <a:lnSpc>
                          <a:spcPct val="100000"/>
                        </a:lnSpc>
                        <a:spcBef>
                          <a:spcPts val="385"/>
                        </a:spcBef>
                      </a:pPr>
                      <a:r>
                        <a:rPr sz="900" dirty="0">
                          <a:latin typeface="Arial"/>
                          <a:cs typeface="Arial"/>
                        </a:rPr>
                        <a:t>Bronx</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Eastchester</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40.887556</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-73.827806</a:t>
                      </a:r>
                      <a:endParaRPr sz="900">
                        <a:latin typeface="Arial"/>
                        <a:cs typeface="Arial"/>
                      </a:endParaRPr>
                    </a:p>
                  </a:txBody>
                  <a:tcPr marL="0" marR="0" marT="48895" marB="0"/>
                </a:tc>
              </a:tr>
              <a:tr h="247650">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385"/>
                        </a:spcBef>
                      </a:pPr>
                      <a:r>
                        <a:rPr sz="900" b="1" dirty="0">
                          <a:latin typeface="Arial"/>
                          <a:cs typeface="Arial"/>
                        </a:rPr>
                        <a:t>3</a:t>
                      </a:r>
                      <a:endParaRPr sz="900">
                        <a:latin typeface="Arial"/>
                        <a:cs typeface="Arial"/>
                      </a:endParaRPr>
                    </a:p>
                  </a:txBody>
                  <a:tcPr marL="0" marR="0" marT="48895" marB="0"/>
                </a:tc>
                <a:tc>
                  <a:txBody>
                    <a:bodyPr/>
                    <a:lstStyle/>
                    <a:p>
                      <a:pPr marR="49530" algn="r">
                        <a:lnSpc>
                          <a:spcPct val="100000"/>
                        </a:lnSpc>
                        <a:spcBef>
                          <a:spcPts val="385"/>
                        </a:spcBef>
                      </a:pPr>
                      <a:r>
                        <a:rPr sz="900" dirty="0">
                          <a:latin typeface="Arial"/>
                          <a:cs typeface="Arial"/>
                        </a:rPr>
                        <a:t>Bronx</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Fieldston</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40.895437</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-73.905643</a:t>
                      </a:r>
                      <a:endParaRPr sz="900">
                        <a:latin typeface="Arial"/>
                        <a:cs typeface="Arial"/>
                      </a:endParaRPr>
                    </a:p>
                  </a:txBody>
                  <a:tcPr marL="0" marR="0" marT="48895" marB="0"/>
                </a:tc>
              </a:tr>
              <a:tr h="187672">
                <a:tc>
                  <a:txBody>
                    <a:bodyPr/>
                    <a:lstStyle/>
                    <a:p>
                      <a:pPr>
                        <a:lnSpc>
                          <a:spcPct val="100000"/>
                        </a:lnSpc>
                      </a:pPr>
                      <a:endParaRPr sz="900">
                        <a:latin typeface="Times New Roman"/>
                        <a:cs typeface="Times New Roman"/>
                      </a:endParaRPr>
                    </a:p>
                  </a:txBody>
                  <a:tcPr marL="0" marR="0" marT="0" marB="0"/>
                </a:tc>
                <a:tc>
                  <a:txBody>
                    <a:bodyPr/>
                    <a:lstStyle/>
                    <a:p>
                      <a:pPr marL="57150">
                        <a:lnSpc>
                          <a:spcPts val="990"/>
                        </a:lnSpc>
                        <a:spcBef>
                          <a:spcPts val="385"/>
                        </a:spcBef>
                      </a:pPr>
                      <a:r>
                        <a:rPr sz="900" b="1" dirty="0">
                          <a:latin typeface="Arial"/>
                          <a:cs typeface="Arial"/>
                        </a:rPr>
                        <a:t>4</a:t>
                      </a:r>
                      <a:endParaRPr sz="900">
                        <a:latin typeface="Arial"/>
                        <a:cs typeface="Arial"/>
                      </a:endParaRPr>
                    </a:p>
                  </a:txBody>
                  <a:tcPr marL="0" marR="0" marT="48895" marB="0"/>
                </a:tc>
                <a:tc>
                  <a:txBody>
                    <a:bodyPr/>
                    <a:lstStyle/>
                    <a:p>
                      <a:pPr marR="49530" algn="r">
                        <a:lnSpc>
                          <a:spcPts val="990"/>
                        </a:lnSpc>
                        <a:spcBef>
                          <a:spcPts val="385"/>
                        </a:spcBef>
                      </a:pPr>
                      <a:r>
                        <a:rPr sz="900" dirty="0">
                          <a:latin typeface="Arial"/>
                          <a:cs typeface="Arial"/>
                        </a:rPr>
                        <a:t>Bronx</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Riverdale</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40.890834</a:t>
                      </a:r>
                      <a:endParaRPr sz="900">
                        <a:latin typeface="Arial"/>
                        <a:cs typeface="Arial"/>
                      </a:endParaRPr>
                    </a:p>
                  </a:txBody>
                  <a:tcPr marL="0" marR="0" marT="48895" marB="0"/>
                </a:tc>
                <a:tc>
                  <a:txBody>
                    <a:bodyPr/>
                    <a:lstStyle/>
                    <a:p>
                      <a:pPr algn="ctr">
                        <a:lnSpc>
                          <a:spcPts val="990"/>
                        </a:lnSpc>
                        <a:spcBef>
                          <a:spcPts val="385"/>
                        </a:spcBef>
                      </a:pPr>
                      <a:r>
                        <a:rPr sz="900" dirty="0">
                          <a:latin typeface="Arial"/>
                          <a:cs typeface="Arial"/>
                        </a:rPr>
                        <a:t>-73.912585</a:t>
                      </a:r>
                      <a:endParaRPr sz="900">
                        <a:latin typeface="Arial"/>
                        <a:cs typeface="Arial"/>
                      </a:endParaRPr>
                    </a:p>
                  </a:txBody>
                  <a:tcPr marL="0" marR="0" marT="48895" marB="0"/>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95</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70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[17]:</a:t>
            </a:r>
            <a:endParaRPr sz="1050">
              <a:latin typeface="Arial"/>
              <a:cs typeface="Arial"/>
            </a:endParaRPr>
          </a:p>
        </p:txBody>
      </p:sp>
      <p:sp>
        <p:nvSpPr>
          <p:cNvPr id="5" name="object 5"/>
          <p:cNvSpPr txBox="1"/>
          <p:nvPr/>
        </p:nvSpPr>
        <p:spPr>
          <a:xfrm>
            <a:off x="1420811" y="430720"/>
            <a:ext cx="5857875" cy="1390650"/>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spc="40" dirty="0">
                <a:solidFill>
                  <a:srgbClr val="333333"/>
                </a:solidFill>
                <a:latin typeface="Arial"/>
                <a:cs typeface="Arial"/>
              </a:rPr>
              <a:t>address </a:t>
            </a:r>
            <a:r>
              <a:rPr sz="1050" spc="-40" dirty="0">
                <a:solidFill>
                  <a:srgbClr val="666666"/>
                </a:solidFill>
                <a:latin typeface="Arial"/>
                <a:cs typeface="Arial"/>
              </a:rPr>
              <a:t>= </a:t>
            </a:r>
            <a:r>
              <a:rPr sz="1050" dirty="0">
                <a:solidFill>
                  <a:srgbClr val="B92020"/>
                </a:solidFill>
                <a:latin typeface="Arial"/>
                <a:cs typeface="Arial"/>
              </a:rPr>
              <a:t>'New </a:t>
            </a:r>
            <a:r>
              <a:rPr sz="1050" spc="35" dirty="0">
                <a:solidFill>
                  <a:srgbClr val="B92020"/>
                </a:solidFill>
                <a:latin typeface="Arial"/>
                <a:cs typeface="Arial"/>
              </a:rPr>
              <a:t>York </a:t>
            </a:r>
            <a:r>
              <a:rPr sz="1050" spc="155" dirty="0">
                <a:solidFill>
                  <a:srgbClr val="B92020"/>
                </a:solidFill>
                <a:latin typeface="Arial"/>
                <a:cs typeface="Arial"/>
              </a:rPr>
              <a:t>City,</a:t>
            </a:r>
            <a:r>
              <a:rPr sz="1050" spc="165" dirty="0">
                <a:solidFill>
                  <a:srgbClr val="B92020"/>
                </a:solidFill>
                <a:latin typeface="Arial"/>
                <a:cs typeface="Arial"/>
              </a:rPr>
              <a:t> </a:t>
            </a:r>
            <a:r>
              <a:rPr sz="1050" spc="20" dirty="0">
                <a:solidFill>
                  <a:srgbClr val="B92020"/>
                </a:solidFill>
                <a:latin typeface="Arial"/>
                <a:cs typeface="Arial"/>
              </a:rPr>
              <a:t>NY'</a:t>
            </a:r>
            <a:endParaRPr sz="1050">
              <a:latin typeface="Arial"/>
              <a:cs typeface="Arial"/>
            </a:endParaRPr>
          </a:p>
          <a:p>
            <a:pPr>
              <a:lnSpc>
                <a:spcPct val="100000"/>
              </a:lnSpc>
              <a:spcBef>
                <a:spcPts val="10"/>
              </a:spcBef>
            </a:pPr>
            <a:endParaRPr sz="1100">
              <a:latin typeface="Arial"/>
              <a:cs typeface="Arial"/>
            </a:endParaRPr>
          </a:p>
          <a:p>
            <a:pPr marL="58419" marR="2272665">
              <a:lnSpc>
                <a:spcPct val="101200"/>
              </a:lnSpc>
            </a:pPr>
            <a:r>
              <a:rPr sz="1050" spc="85" dirty="0">
                <a:solidFill>
                  <a:srgbClr val="333333"/>
                </a:solidFill>
                <a:latin typeface="Arial"/>
                <a:cs typeface="Arial"/>
              </a:rPr>
              <a:t>geolocator </a:t>
            </a:r>
            <a:r>
              <a:rPr sz="1050" spc="-40" dirty="0">
                <a:solidFill>
                  <a:srgbClr val="666666"/>
                </a:solidFill>
                <a:latin typeface="Arial"/>
                <a:cs typeface="Arial"/>
              </a:rPr>
              <a:t>= </a:t>
            </a:r>
            <a:r>
              <a:rPr sz="1050" spc="65" dirty="0">
                <a:solidFill>
                  <a:srgbClr val="333333"/>
                </a:solidFill>
                <a:latin typeface="Arial"/>
                <a:cs typeface="Arial"/>
              </a:rPr>
              <a:t>Nominatim(user_agent</a:t>
            </a:r>
            <a:r>
              <a:rPr sz="1050" spc="65" dirty="0">
                <a:solidFill>
                  <a:srgbClr val="666666"/>
                </a:solidFill>
                <a:latin typeface="Arial"/>
                <a:cs typeface="Arial"/>
              </a:rPr>
              <a:t>=</a:t>
            </a:r>
            <a:r>
              <a:rPr sz="1050" spc="65" dirty="0">
                <a:solidFill>
                  <a:srgbClr val="B92020"/>
                </a:solidFill>
                <a:latin typeface="Arial"/>
                <a:cs typeface="Arial"/>
              </a:rPr>
              <a:t>"ny_explorer"</a:t>
            </a:r>
            <a:r>
              <a:rPr sz="1050" spc="65" dirty="0">
                <a:solidFill>
                  <a:srgbClr val="333333"/>
                </a:solidFill>
                <a:latin typeface="Arial"/>
                <a:cs typeface="Arial"/>
              </a:rPr>
              <a:t>)  </a:t>
            </a:r>
            <a:r>
              <a:rPr sz="1050" spc="120" dirty="0">
                <a:solidFill>
                  <a:srgbClr val="333333"/>
                </a:solidFill>
                <a:latin typeface="Arial"/>
                <a:cs typeface="Arial"/>
              </a:rPr>
              <a:t>location </a:t>
            </a:r>
            <a:r>
              <a:rPr sz="1050" spc="-40" dirty="0">
                <a:solidFill>
                  <a:srgbClr val="666666"/>
                </a:solidFill>
                <a:latin typeface="Arial"/>
                <a:cs typeface="Arial"/>
              </a:rPr>
              <a:t>=</a:t>
            </a:r>
            <a:r>
              <a:rPr sz="1050" spc="20" dirty="0">
                <a:solidFill>
                  <a:srgbClr val="666666"/>
                </a:solidFill>
                <a:latin typeface="Arial"/>
                <a:cs typeface="Arial"/>
              </a:rPr>
              <a:t> </a:t>
            </a:r>
            <a:r>
              <a:rPr sz="1050" spc="70" dirty="0">
                <a:solidFill>
                  <a:srgbClr val="333333"/>
                </a:solidFill>
                <a:latin typeface="Arial"/>
                <a:cs typeface="Arial"/>
              </a:rPr>
              <a:t>geolocator</a:t>
            </a:r>
            <a:r>
              <a:rPr sz="1050" spc="70" dirty="0">
                <a:solidFill>
                  <a:srgbClr val="666666"/>
                </a:solidFill>
                <a:latin typeface="Arial"/>
                <a:cs typeface="Arial"/>
              </a:rPr>
              <a:t>.</a:t>
            </a:r>
            <a:r>
              <a:rPr sz="1050" spc="70" dirty="0">
                <a:solidFill>
                  <a:srgbClr val="333333"/>
                </a:solidFill>
                <a:latin typeface="Arial"/>
                <a:cs typeface="Arial"/>
              </a:rPr>
              <a:t>geocode(address)</a:t>
            </a:r>
            <a:endParaRPr sz="1050">
              <a:latin typeface="Arial"/>
              <a:cs typeface="Arial"/>
            </a:endParaRPr>
          </a:p>
          <a:p>
            <a:pPr marL="58419" marR="3592195">
              <a:lnSpc>
                <a:spcPct val="101200"/>
              </a:lnSpc>
            </a:pPr>
            <a:r>
              <a:rPr sz="1050" spc="150" dirty="0">
                <a:solidFill>
                  <a:srgbClr val="333333"/>
                </a:solidFill>
                <a:latin typeface="Arial"/>
                <a:cs typeface="Arial"/>
              </a:rPr>
              <a:t>latitude </a:t>
            </a:r>
            <a:r>
              <a:rPr sz="1050" spc="-40" dirty="0">
                <a:solidFill>
                  <a:srgbClr val="666666"/>
                </a:solidFill>
                <a:latin typeface="Arial"/>
                <a:cs typeface="Arial"/>
              </a:rPr>
              <a:t>= </a:t>
            </a:r>
            <a:r>
              <a:rPr sz="1050" spc="145" dirty="0">
                <a:solidFill>
                  <a:srgbClr val="333333"/>
                </a:solidFill>
                <a:latin typeface="Arial"/>
                <a:cs typeface="Arial"/>
              </a:rPr>
              <a:t>location</a:t>
            </a:r>
            <a:r>
              <a:rPr sz="1050" spc="145" dirty="0">
                <a:solidFill>
                  <a:srgbClr val="666666"/>
                </a:solidFill>
                <a:latin typeface="Arial"/>
                <a:cs typeface="Arial"/>
              </a:rPr>
              <a:t>.</a:t>
            </a:r>
            <a:r>
              <a:rPr sz="1050" spc="145" dirty="0">
                <a:solidFill>
                  <a:srgbClr val="333333"/>
                </a:solidFill>
                <a:latin typeface="Arial"/>
                <a:cs typeface="Arial"/>
              </a:rPr>
              <a:t>latitude  </a:t>
            </a:r>
            <a:r>
              <a:rPr sz="1050" spc="100" dirty="0">
                <a:solidFill>
                  <a:srgbClr val="333333"/>
                </a:solidFill>
                <a:latin typeface="Arial"/>
                <a:cs typeface="Arial"/>
              </a:rPr>
              <a:t>longitude </a:t>
            </a:r>
            <a:r>
              <a:rPr sz="1050" spc="-40" dirty="0">
                <a:solidFill>
                  <a:srgbClr val="666666"/>
                </a:solidFill>
                <a:latin typeface="Arial"/>
                <a:cs typeface="Arial"/>
              </a:rPr>
              <a:t>=</a:t>
            </a:r>
            <a:r>
              <a:rPr sz="1050" spc="60" dirty="0">
                <a:solidFill>
                  <a:srgbClr val="666666"/>
                </a:solidFill>
                <a:latin typeface="Arial"/>
                <a:cs typeface="Arial"/>
              </a:rPr>
              <a:t> </a:t>
            </a:r>
            <a:r>
              <a:rPr sz="1050" spc="120" dirty="0">
                <a:solidFill>
                  <a:srgbClr val="333333"/>
                </a:solidFill>
                <a:latin typeface="Arial"/>
                <a:cs typeface="Arial"/>
              </a:rPr>
              <a:t>location</a:t>
            </a:r>
            <a:r>
              <a:rPr sz="1050" spc="120" dirty="0">
                <a:solidFill>
                  <a:srgbClr val="666666"/>
                </a:solidFill>
                <a:latin typeface="Arial"/>
                <a:cs typeface="Arial"/>
              </a:rPr>
              <a:t>.</a:t>
            </a:r>
            <a:r>
              <a:rPr sz="1050" spc="120" dirty="0">
                <a:solidFill>
                  <a:srgbClr val="333333"/>
                </a:solidFill>
                <a:latin typeface="Arial"/>
                <a:cs typeface="Arial"/>
              </a:rPr>
              <a:t>longitude</a:t>
            </a:r>
            <a:endParaRPr sz="1050">
              <a:latin typeface="Arial"/>
              <a:cs typeface="Arial"/>
            </a:endParaRPr>
          </a:p>
          <a:p>
            <a:pPr marL="58419" marR="73025">
              <a:lnSpc>
                <a:spcPct val="101200"/>
              </a:lnSpc>
            </a:pPr>
            <a:r>
              <a:rPr sz="1050" spc="135" dirty="0">
                <a:solidFill>
                  <a:srgbClr val="008000"/>
                </a:solidFill>
                <a:latin typeface="Arial"/>
                <a:cs typeface="Arial"/>
              </a:rPr>
              <a:t>print</a:t>
            </a:r>
            <a:r>
              <a:rPr sz="1050" spc="135" dirty="0">
                <a:solidFill>
                  <a:srgbClr val="333333"/>
                </a:solidFill>
                <a:latin typeface="Arial"/>
                <a:cs typeface="Arial"/>
              </a:rPr>
              <a:t>(</a:t>
            </a:r>
            <a:r>
              <a:rPr sz="1050" spc="135" dirty="0">
                <a:solidFill>
                  <a:srgbClr val="B92020"/>
                </a:solidFill>
                <a:latin typeface="Arial"/>
                <a:cs typeface="Arial"/>
              </a:rPr>
              <a:t>'The </a:t>
            </a:r>
            <a:r>
              <a:rPr sz="1050" spc="80" dirty="0">
                <a:solidFill>
                  <a:srgbClr val="B92020"/>
                </a:solidFill>
                <a:latin typeface="Arial"/>
                <a:cs typeface="Arial"/>
              </a:rPr>
              <a:t>geograpical </a:t>
            </a:r>
            <a:r>
              <a:rPr sz="1050" spc="85" dirty="0">
                <a:solidFill>
                  <a:srgbClr val="B92020"/>
                </a:solidFill>
                <a:latin typeface="Arial"/>
                <a:cs typeface="Arial"/>
              </a:rPr>
              <a:t>coordinate </a:t>
            </a:r>
            <a:r>
              <a:rPr sz="1050" spc="135" dirty="0">
                <a:solidFill>
                  <a:srgbClr val="B92020"/>
                </a:solidFill>
                <a:latin typeface="Arial"/>
                <a:cs typeface="Arial"/>
              </a:rPr>
              <a:t>of </a:t>
            </a:r>
            <a:r>
              <a:rPr sz="1050" spc="-125" dirty="0">
                <a:solidFill>
                  <a:srgbClr val="B92020"/>
                </a:solidFill>
                <a:latin typeface="Arial"/>
                <a:cs typeface="Arial"/>
              </a:rPr>
              <a:t>New </a:t>
            </a:r>
            <a:r>
              <a:rPr sz="1050" spc="35" dirty="0">
                <a:solidFill>
                  <a:srgbClr val="B92020"/>
                </a:solidFill>
                <a:latin typeface="Arial"/>
                <a:cs typeface="Arial"/>
              </a:rPr>
              <a:t>York </a:t>
            </a:r>
            <a:r>
              <a:rPr sz="1050" spc="125" dirty="0">
                <a:solidFill>
                  <a:srgbClr val="B92020"/>
                </a:solidFill>
                <a:latin typeface="Arial"/>
                <a:cs typeface="Arial"/>
              </a:rPr>
              <a:t>City </a:t>
            </a:r>
            <a:r>
              <a:rPr sz="1050" spc="70" dirty="0">
                <a:solidFill>
                  <a:srgbClr val="B92020"/>
                </a:solidFill>
                <a:latin typeface="Arial"/>
                <a:cs typeface="Arial"/>
              </a:rPr>
              <a:t>are </a:t>
            </a:r>
            <a:r>
              <a:rPr sz="1050" b="1" spc="204" dirty="0">
                <a:solidFill>
                  <a:srgbClr val="66374A"/>
                </a:solidFill>
                <a:latin typeface="Arial"/>
                <a:cs typeface="Arial"/>
              </a:rPr>
              <a:t>{}</a:t>
            </a:r>
            <a:r>
              <a:rPr sz="1050" spc="204" dirty="0">
                <a:solidFill>
                  <a:srgbClr val="B92020"/>
                </a:solidFill>
                <a:latin typeface="Arial"/>
                <a:cs typeface="Arial"/>
              </a:rPr>
              <a:t>, </a:t>
            </a:r>
            <a:r>
              <a:rPr sz="1050" b="1" spc="165" dirty="0">
                <a:solidFill>
                  <a:srgbClr val="66374A"/>
                </a:solidFill>
                <a:latin typeface="Arial"/>
                <a:cs typeface="Arial"/>
              </a:rPr>
              <a:t>{}</a:t>
            </a:r>
            <a:r>
              <a:rPr sz="1050" spc="165" dirty="0">
                <a:solidFill>
                  <a:srgbClr val="B92020"/>
                </a:solidFill>
                <a:latin typeface="Arial"/>
                <a:cs typeface="Arial"/>
              </a:rPr>
              <a:t>.'</a:t>
            </a:r>
            <a:r>
              <a:rPr sz="1050" spc="165" dirty="0">
                <a:solidFill>
                  <a:srgbClr val="666666"/>
                </a:solidFill>
                <a:latin typeface="Arial"/>
                <a:cs typeface="Arial"/>
              </a:rPr>
              <a:t>.</a:t>
            </a:r>
            <a:r>
              <a:rPr sz="1050" spc="165" dirty="0">
                <a:solidFill>
                  <a:srgbClr val="333333"/>
                </a:solidFill>
                <a:latin typeface="Arial"/>
                <a:cs typeface="Arial"/>
              </a:rPr>
              <a:t>format(latitud  </a:t>
            </a:r>
            <a:r>
              <a:rPr sz="1050" spc="135" dirty="0">
                <a:solidFill>
                  <a:srgbClr val="333333"/>
                </a:solidFill>
                <a:latin typeface="Arial"/>
                <a:cs typeface="Arial"/>
              </a:rPr>
              <a:t>e,</a:t>
            </a:r>
            <a:r>
              <a:rPr sz="1050" spc="280" dirty="0">
                <a:solidFill>
                  <a:srgbClr val="333333"/>
                </a:solidFill>
                <a:latin typeface="Arial"/>
                <a:cs typeface="Arial"/>
              </a:rPr>
              <a:t> </a:t>
            </a:r>
            <a:r>
              <a:rPr sz="1050" spc="125" dirty="0">
                <a:solidFill>
                  <a:srgbClr val="333333"/>
                </a:solidFill>
                <a:latin typeface="Arial"/>
                <a:cs typeface="Arial"/>
              </a:rPr>
              <a:t>longitude))</a:t>
            </a:r>
            <a:endParaRPr sz="1050">
              <a:latin typeface="Arial"/>
              <a:cs typeface="Arial"/>
            </a:endParaRPr>
          </a:p>
        </p:txBody>
      </p:sp>
      <p:sp>
        <p:nvSpPr>
          <p:cNvPr id="6" name="object 6"/>
          <p:cNvSpPr txBox="1"/>
          <p:nvPr/>
        </p:nvSpPr>
        <p:spPr>
          <a:xfrm>
            <a:off x="764281" y="2270632"/>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[18]:</a:t>
            </a:r>
            <a:endParaRPr sz="1050">
              <a:latin typeface="Arial"/>
              <a:cs typeface="Arial"/>
            </a:endParaRPr>
          </a:p>
        </p:txBody>
      </p:sp>
      <p:sp>
        <p:nvSpPr>
          <p:cNvPr id="7" name="object 7"/>
          <p:cNvSpPr txBox="1"/>
          <p:nvPr/>
        </p:nvSpPr>
        <p:spPr>
          <a:xfrm>
            <a:off x="1420811" y="2230945"/>
            <a:ext cx="5857875" cy="3190875"/>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i="1" spc="-10" dirty="0">
                <a:solidFill>
                  <a:srgbClr val="408080"/>
                </a:solidFill>
                <a:latin typeface="Arial"/>
                <a:cs typeface="Arial"/>
              </a:rPr>
              <a:t># </a:t>
            </a:r>
            <a:r>
              <a:rPr sz="1050" i="1" spc="90" dirty="0">
                <a:solidFill>
                  <a:srgbClr val="408080"/>
                </a:solidFill>
                <a:latin typeface="Arial"/>
                <a:cs typeface="Arial"/>
              </a:rPr>
              <a:t>create </a:t>
            </a:r>
            <a:r>
              <a:rPr sz="1050" i="1" spc="-105" dirty="0">
                <a:solidFill>
                  <a:srgbClr val="408080"/>
                </a:solidFill>
                <a:latin typeface="Arial"/>
                <a:cs typeface="Arial"/>
              </a:rPr>
              <a:t>map </a:t>
            </a:r>
            <a:r>
              <a:rPr sz="1050" i="1" spc="135" dirty="0">
                <a:solidFill>
                  <a:srgbClr val="408080"/>
                </a:solidFill>
                <a:latin typeface="Arial"/>
                <a:cs typeface="Arial"/>
              </a:rPr>
              <a:t>of </a:t>
            </a:r>
            <a:r>
              <a:rPr sz="1050" i="1" spc="-125" dirty="0">
                <a:solidFill>
                  <a:srgbClr val="408080"/>
                </a:solidFill>
                <a:latin typeface="Arial"/>
                <a:cs typeface="Arial"/>
              </a:rPr>
              <a:t>New </a:t>
            </a:r>
            <a:r>
              <a:rPr sz="1050" i="1" spc="35" dirty="0">
                <a:solidFill>
                  <a:srgbClr val="408080"/>
                </a:solidFill>
                <a:latin typeface="Arial"/>
                <a:cs typeface="Arial"/>
              </a:rPr>
              <a:t>York </a:t>
            </a:r>
            <a:r>
              <a:rPr sz="1050" i="1" spc="75" dirty="0">
                <a:solidFill>
                  <a:srgbClr val="408080"/>
                </a:solidFill>
                <a:latin typeface="Arial"/>
                <a:cs typeface="Arial"/>
              </a:rPr>
              <a:t>using </a:t>
            </a:r>
            <a:r>
              <a:rPr sz="1050" i="1" spc="150" dirty="0">
                <a:solidFill>
                  <a:srgbClr val="408080"/>
                </a:solidFill>
                <a:latin typeface="Arial"/>
                <a:cs typeface="Arial"/>
              </a:rPr>
              <a:t>latitude </a:t>
            </a:r>
            <a:r>
              <a:rPr sz="1050" i="1" spc="-10" dirty="0">
                <a:solidFill>
                  <a:srgbClr val="408080"/>
                </a:solidFill>
                <a:latin typeface="Arial"/>
                <a:cs typeface="Arial"/>
              </a:rPr>
              <a:t>and </a:t>
            </a:r>
            <a:r>
              <a:rPr sz="1050" i="1" spc="100" dirty="0">
                <a:solidFill>
                  <a:srgbClr val="408080"/>
                </a:solidFill>
                <a:latin typeface="Arial"/>
                <a:cs typeface="Arial"/>
              </a:rPr>
              <a:t>longitude</a:t>
            </a:r>
            <a:r>
              <a:rPr sz="1050" i="1" spc="75" dirty="0">
                <a:solidFill>
                  <a:srgbClr val="408080"/>
                </a:solidFill>
                <a:latin typeface="Arial"/>
                <a:cs typeface="Arial"/>
              </a:rPr>
              <a:t> </a:t>
            </a:r>
            <a:r>
              <a:rPr sz="1050" i="1" spc="70" dirty="0">
                <a:solidFill>
                  <a:srgbClr val="408080"/>
                </a:solidFill>
                <a:latin typeface="Arial"/>
                <a:cs typeface="Arial"/>
              </a:rPr>
              <a:t>values</a:t>
            </a:r>
            <a:endParaRPr sz="1050">
              <a:latin typeface="Arial"/>
              <a:cs typeface="Arial"/>
            </a:endParaRPr>
          </a:p>
          <a:p>
            <a:pPr marL="58419">
              <a:lnSpc>
                <a:spcPct val="100000"/>
              </a:lnSpc>
              <a:spcBef>
                <a:spcPts val="15"/>
              </a:spcBef>
            </a:pPr>
            <a:r>
              <a:rPr sz="1050" spc="-20" dirty="0">
                <a:solidFill>
                  <a:srgbClr val="333333"/>
                </a:solidFill>
                <a:latin typeface="Arial"/>
                <a:cs typeface="Arial"/>
              </a:rPr>
              <a:t>map_newyork </a:t>
            </a:r>
            <a:r>
              <a:rPr sz="1050" spc="-40" dirty="0">
                <a:solidFill>
                  <a:srgbClr val="666666"/>
                </a:solidFill>
                <a:latin typeface="Arial"/>
                <a:cs typeface="Arial"/>
              </a:rPr>
              <a:t>= </a:t>
            </a:r>
            <a:r>
              <a:rPr sz="1050" spc="120" dirty="0">
                <a:solidFill>
                  <a:srgbClr val="333333"/>
                </a:solidFill>
                <a:latin typeface="Arial"/>
                <a:cs typeface="Arial"/>
              </a:rPr>
              <a:t>folium</a:t>
            </a:r>
            <a:r>
              <a:rPr sz="1050" spc="120" dirty="0">
                <a:solidFill>
                  <a:srgbClr val="666666"/>
                </a:solidFill>
                <a:latin typeface="Arial"/>
                <a:cs typeface="Arial"/>
              </a:rPr>
              <a:t>.</a:t>
            </a:r>
            <a:r>
              <a:rPr sz="1050" spc="120" dirty="0">
                <a:solidFill>
                  <a:srgbClr val="333333"/>
                </a:solidFill>
                <a:latin typeface="Arial"/>
                <a:cs typeface="Arial"/>
              </a:rPr>
              <a:t>Map(location</a:t>
            </a:r>
            <a:r>
              <a:rPr sz="1050" spc="120" dirty="0">
                <a:solidFill>
                  <a:srgbClr val="666666"/>
                </a:solidFill>
                <a:latin typeface="Arial"/>
                <a:cs typeface="Arial"/>
              </a:rPr>
              <a:t>=</a:t>
            </a:r>
            <a:r>
              <a:rPr sz="1050" spc="120" dirty="0">
                <a:solidFill>
                  <a:srgbClr val="333333"/>
                </a:solidFill>
                <a:latin typeface="Arial"/>
                <a:cs typeface="Arial"/>
              </a:rPr>
              <a:t>[latitude, </a:t>
            </a:r>
            <a:r>
              <a:rPr sz="1050" spc="135" dirty="0">
                <a:solidFill>
                  <a:srgbClr val="333333"/>
                </a:solidFill>
                <a:latin typeface="Arial"/>
                <a:cs typeface="Arial"/>
              </a:rPr>
              <a:t>longitude],</a:t>
            </a:r>
            <a:r>
              <a:rPr sz="1050" spc="130" dirty="0">
                <a:solidFill>
                  <a:srgbClr val="333333"/>
                </a:solidFill>
                <a:latin typeface="Arial"/>
                <a:cs typeface="Arial"/>
              </a:rPr>
              <a:t> </a:t>
            </a:r>
            <a:r>
              <a:rPr sz="1050" spc="50" dirty="0">
                <a:solidFill>
                  <a:srgbClr val="333333"/>
                </a:solidFill>
                <a:latin typeface="Arial"/>
                <a:cs typeface="Arial"/>
              </a:rPr>
              <a:t>zoom_start</a:t>
            </a:r>
            <a:r>
              <a:rPr sz="1050" spc="50" dirty="0">
                <a:solidFill>
                  <a:srgbClr val="666666"/>
                </a:solidFill>
                <a:latin typeface="Arial"/>
                <a:cs typeface="Arial"/>
              </a:rPr>
              <a:t>=10</a:t>
            </a:r>
            <a:r>
              <a:rPr sz="1050" spc="5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58419">
              <a:lnSpc>
                <a:spcPct val="100000"/>
              </a:lnSpc>
            </a:pPr>
            <a:r>
              <a:rPr sz="1050" i="1" spc="-10" dirty="0">
                <a:solidFill>
                  <a:srgbClr val="408080"/>
                </a:solidFill>
                <a:latin typeface="Arial"/>
                <a:cs typeface="Arial"/>
              </a:rPr>
              <a:t># add </a:t>
            </a:r>
            <a:r>
              <a:rPr sz="1050" i="1" spc="35" dirty="0">
                <a:solidFill>
                  <a:srgbClr val="408080"/>
                </a:solidFill>
                <a:latin typeface="Arial"/>
                <a:cs typeface="Arial"/>
              </a:rPr>
              <a:t>markers </a:t>
            </a:r>
            <a:r>
              <a:rPr sz="1050" i="1" spc="135" dirty="0">
                <a:solidFill>
                  <a:srgbClr val="408080"/>
                </a:solidFill>
                <a:latin typeface="Arial"/>
                <a:cs typeface="Arial"/>
              </a:rPr>
              <a:t>to</a:t>
            </a:r>
            <a:r>
              <a:rPr sz="1050" i="1" spc="215" dirty="0">
                <a:solidFill>
                  <a:srgbClr val="408080"/>
                </a:solidFill>
                <a:latin typeface="Arial"/>
                <a:cs typeface="Arial"/>
              </a:rPr>
              <a:t> </a:t>
            </a:r>
            <a:r>
              <a:rPr sz="1050" i="1" spc="-105" dirty="0">
                <a:solidFill>
                  <a:srgbClr val="408080"/>
                </a:solidFill>
                <a:latin typeface="Arial"/>
                <a:cs typeface="Arial"/>
              </a:rPr>
              <a:t>map</a:t>
            </a:r>
            <a:endParaRPr sz="1050">
              <a:latin typeface="Arial"/>
              <a:cs typeface="Arial"/>
            </a:endParaRPr>
          </a:p>
          <a:p>
            <a:pPr marL="58419" marR="74295">
              <a:lnSpc>
                <a:spcPct val="101200"/>
              </a:lnSpc>
            </a:pPr>
            <a:r>
              <a:rPr sz="1050" b="1" spc="110" dirty="0">
                <a:solidFill>
                  <a:srgbClr val="008000"/>
                </a:solidFill>
                <a:latin typeface="Arial"/>
                <a:cs typeface="Arial"/>
              </a:rPr>
              <a:t>for </a:t>
            </a:r>
            <a:r>
              <a:rPr sz="1050" spc="225" dirty="0">
                <a:solidFill>
                  <a:srgbClr val="333333"/>
                </a:solidFill>
                <a:latin typeface="Arial"/>
                <a:cs typeface="Arial"/>
              </a:rPr>
              <a:t>lat, </a:t>
            </a:r>
            <a:r>
              <a:rPr sz="1050" spc="150" dirty="0">
                <a:solidFill>
                  <a:srgbClr val="333333"/>
                </a:solidFill>
                <a:latin typeface="Arial"/>
                <a:cs typeface="Arial"/>
              </a:rPr>
              <a:t>lng, </a:t>
            </a:r>
            <a:r>
              <a:rPr sz="1050" spc="55" dirty="0">
                <a:solidFill>
                  <a:srgbClr val="333333"/>
                </a:solidFill>
                <a:latin typeface="Arial"/>
                <a:cs typeface="Arial"/>
              </a:rPr>
              <a:t>borough, </a:t>
            </a:r>
            <a:r>
              <a:rPr sz="1050" spc="40" dirty="0">
                <a:solidFill>
                  <a:srgbClr val="333333"/>
                </a:solidFill>
                <a:latin typeface="Arial"/>
                <a:cs typeface="Arial"/>
              </a:rPr>
              <a:t>neighborhood </a:t>
            </a:r>
            <a:r>
              <a:rPr sz="1050" b="1" spc="110" dirty="0">
                <a:solidFill>
                  <a:srgbClr val="7216AB"/>
                </a:solidFill>
                <a:latin typeface="Arial"/>
                <a:cs typeface="Arial"/>
              </a:rPr>
              <a:t>in </a:t>
            </a:r>
            <a:r>
              <a:rPr sz="1050" spc="120" dirty="0">
                <a:solidFill>
                  <a:srgbClr val="008000"/>
                </a:solidFill>
                <a:latin typeface="Arial"/>
                <a:cs typeface="Arial"/>
              </a:rPr>
              <a:t>zip</a:t>
            </a:r>
            <a:r>
              <a:rPr sz="1050" spc="120" dirty="0">
                <a:solidFill>
                  <a:srgbClr val="333333"/>
                </a:solidFill>
                <a:latin typeface="Arial"/>
                <a:cs typeface="Arial"/>
              </a:rPr>
              <a:t>(neighborhoods[</a:t>
            </a:r>
            <a:r>
              <a:rPr sz="1050" spc="120" dirty="0">
                <a:solidFill>
                  <a:srgbClr val="B92020"/>
                </a:solidFill>
                <a:latin typeface="Arial"/>
                <a:cs typeface="Arial"/>
              </a:rPr>
              <a:t>'Latitude'</a:t>
            </a:r>
            <a:r>
              <a:rPr sz="1050" spc="120" dirty="0">
                <a:solidFill>
                  <a:srgbClr val="333333"/>
                </a:solidFill>
                <a:latin typeface="Arial"/>
                <a:cs typeface="Arial"/>
              </a:rPr>
              <a:t>], </a:t>
            </a:r>
            <a:r>
              <a:rPr sz="1050" spc="65" dirty="0">
                <a:solidFill>
                  <a:srgbClr val="333333"/>
                </a:solidFill>
                <a:latin typeface="Arial"/>
                <a:cs typeface="Arial"/>
              </a:rPr>
              <a:t>neighbor  </a:t>
            </a:r>
            <a:r>
              <a:rPr sz="1050" spc="114" dirty="0">
                <a:solidFill>
                  <a:srgbClr val="333333"/>
                </a:solidFill>
                <a:latin typeface="Arial"/>
                <a:cs typeface="Arial"/>
              </a:rPr>
              <a:t>hoods[</a:t>
            </a:r>
            <a:r>
              <a:rPr sz="1050" spc="114" dirty="0">
                <a:solidFill>
                  <a:srgbClr val="B92020"/>
                </a:solidFill>
                <a:latin typeface="Arial"/>
                <a:cs typeface="Arial"/>
              </a:rPr>
              <a:t>'Longitude'</a:t>
            </a:r>
            <a:r>
              <a:rPr sz="1050" spc="114" dirty="0">
                <a:solidFill>
                  <a:srgbClr val="333333"/>
                </a:solidFill>
                <a:latin typeface="Arial"/>
                <a:cs typeface="Arial"/>
              </a:rPr>
              <a:t>], </a:t>
            </a:r>
            <a:r>
              <a:rPr sz="1050" spc="85" dirty="0">
                <a:solidFill>
                  <a:srgbClr val="333333"/>
                </a:solidFill>
                <a:latin typeface="Arial"/>
                <a:cs typeface="Arial"/>
              </a:rPr>
              <a:t>neighborhoods[</a:t>
            </a:r>
            <a:r>
              <a:rPr sz="1050" spc="85" dirty="0">
                <a:solidFill>
                  <a:srgbClr val="B92020"/>
                </a:solidFill>
                <a:latin typeface="Arial"/>
                <a:cs typeface="Arial"/>
              </a:rPr>
              <a:t>'Borough'</a:t>
            </a:r>
            <a:r>
              <a:rPr sz="1050" spc="85" dirty="0">
                <a:solidFill>
                  <a:srgbClr val="333333"/>
                </a:solidFill>
                <a:latin typeface="Arial"/>
                <a:cs typeface="Arial"/>
              </a:rPr>
              <a:t>],</a:t>
            </a:r>
            <a:r>
              <a:rPr sz="1050" spc="100" dirty="0">
                <a:solidFill>
                  <a:srgbClr val="333333"/>
                </a:solidFill>
                <a:latin typeface="Arial"/>
                <a:cs typeface="Arial"/>
              </a:rPr>
              <a:t> </a:t>
            </a:r>
            <a:r>
              <a:rPr sz="1050" spc="85" dirty="0">
                <a:solidFill>
                  <a:srgbClr val="333333"/>
                </a:solidFill>
                <a:latin typeface="Arial"/>
                <a:cs typeface="Arial"/>
              </a:rPr>
              <a:t>neighborhoods[</a:t>
            </a:r>
            <a:r>
              <a:rPr sz="1050" spc="85" dirty="0">
                <a:solidFill>
                  <a:srgbClr val="B92020"/>
                </a:solidFill>
                <a:latin typeface="Arial"/>
                <a:cs typeface="Arial"/>
              </a:rPr>
              <a:t>'Neighborhood'</a:t>
            </a:r>
            <a:r>
              <a:rPr sz="1050" spc="85" dirty="0">
                <a:solidFill>
                  <a:srgbClr val="333333"/>
                </a:solidFill>
                <a:latin typeface="Arial"/>
                <a:cs typeface="Arial"/>
              </a:rPr>
              <a:t>]):</a:t>
            </a:r>
            <a:endParaRPr sz="1050">
              <a:latin typeface="Arial"/>
              <a:cs typeface="Arial"/>
            </a:endParaRPr>
          </a:p>
          <a:p>
            <a:pPr marL="351790" marR="2126615">
              <a:lnSpc>
                <a:spcPct val="101200"/>
              </a:lnSpc>
            </a:pPr>
            <a:r>
              <a:rPr sz="1050" spc="130" dirty="0">
                <a:solidFill>
                  <a:srgbClr val="333333"/>
                </a:solidFill>
                <a:latin typeface="Arial"/>
                <a:cs typeface="Arial"/>
              </a:rPr>
              <a:t>label </a:t>
            </a:r>
            <a:r>
              <a:rPr sz="1050" spc="-40" dirty="0">
                <a:solidFill>
                  <a:srgbClr val="666666"/>
                </a:solidFill>
                <a:latin typeface="Arial"/>
                <a:cs typeface="Arial"/>
              </a:rPr>
              <a:t>= </a:t>
            </a:r>
            <a:r>
              <a:rPr sz="1050" spc="245" dirty="0">
                <a:solidFill>
                  <a:srgbClr val="B92020"/>
                </a:solidFill>
                <a:latin typeface="Arial"/>
                <a:cs typeface="Arial"/>
              </a:rPr>
              <a:t>'</a:t>
            </a:r>
            <a:r>
              <a:rPr sz="1050" b="1" spc="245" dirty="0">
                <a:solidFill>
                  <a:srgbClr val="66374A"/>
                </a:solidFill>
                <a:latin typeface="Arial"/>
                <a:cs typeface="Arial"/>
              </a:rPr>
              <a:t>{}</a:t>
            </a:r>
            <a:r>
              <a:rPr sz="1050" spc="245" dirty="0">
                <a:solidFill>
                  <a:srgbClr val="B92020"/>
                </a:solidFill>
                <a:latin typeface="Arial"/>
                <a:cs typeface="Arial"/>
              </a:rPr>
              <a:t>, </a:t>
            </a:r>
            <a:r>
              <a:rPr sz="1050" b="1" spc="100" dirty="0">
                <a:solidFill>
                  <a:srgbClr val="66374A"/>
                </a:solidFill>
                <a:latin typeface="Arial"/>
                <a:cs typeface="Arial"/>
              </a:rPr>
              <a:t>{}</a:t>
            </a:r>
            <a:r>
              <a:rPr sz="1050" spc="100" dirty="0">
                <a:solidFill>
                  <a:srgbClr val="B92020"/>
                </a:solidFill>
                <a:latin typeface="Arial"/>
                <a:cs typeface="Arial"/>
              </a:rPr>
              <a:t>'</a:t>
            </a:r>
            <a:r>
              <a:rPr sz="1050" spc="100" dirty="0">
                <a:solidFill>
                  <a:srgbClr val="666666"/>
                </a:solidFill>
                <a:latin typeface="Arial"/>
                <a:cs typeface="Arial"/>
              </a:rPr>
              <a:t>.</a:t>
            </a:r>
            <a:r>
              <a:rPr sz="1050" spc="100" dirty="0">
                <a:solidFill>
                  <a:srgbClr val="333333"/>
                </a:solidFill>
                <a:latin typeface="Arial"/>
                <a:cs typeface="Arial"/>
              </a:rPr>
              <a:t>format(neighborhood, </a:t>
            </a:r>
            <a:r>
              <a:rPr sz="1050" spc="50" dirty="0">
                <a:solidFill>
                  <a:srgbClr val="333333"/>
                </a:solidFill>
                <a:latin typeface="Arial"/>
                <a:cs typeface="Arial"/>
              </a:rPr>
              <a:t>borough)  </a:t>
            </a:r>
            <a:r>
              <a:rPr sz="1050" spc="130" dirty="0">
                <a:solidFill>
                  <a:srgbClr val="333333"/>
                </a:solidFill>
                <a:latin typeface="Arial"/>
                <a:cs typeface="Arial"/>
              </a:rPr>
              <a:t>label </a:t>
            </a:r>
            <a:r>
              <a:rPr sz="1050" spc="-40" dirty="0">
                <a:solidFill>
                  <a:srgbClr val="666666"/>
                </a:solidFill>
                <a:latin typeface="Arial"/>
                <a:cs typeface="Arial"/>
              </a:rPr>
              <a:t>= </a:t>
            </a:r>
            <a:r>
              <a:rPr sz="1050" spc="100" dirty="0">
                <a:solidFill>
                  <a:srgbClr val="333333"/>
                </a:solidFill>
                <a:latin typeface="Arial"/>
                <a:cs typeface="Arial"/>
              </a:rPr>
              <a:t>folium</a:t>
            </a:r>
            <a:r>
              <a:rPr sz="1050" spc="100" dirty="0">
                <a:solidFill>
                  <a:srgbClr val="666666"/>
                </a:solidFill>
                <a:latin typeface="Arial"/>
                <a:cs typeface="Arial"/>
              </a:rPr>
              <a:t>.</a:t>
            </a:r>
            <a:r>
              <a:rPr sz="1050" spc="100" dirty="0">
                <a:solidFill>
                  <a:srgbClr val="333333"/>
                </a:solidFill>
                <a:latin typeface="Arial"/>
                <a:cs typeface="Arial"/>
              </a:rPr>
              <a:t>Popup(label, </a:t>
            </a:r>
            <a:r>
              <a:rPr sz="1050" spc="45" dirty="0">
                <a:solidFill>
                  <a:srgbClr val="333333"/>
                </a:solidFill>
                <a:latin typeface="Arial"/>
                <a:cs typeface="Arial"/>
              </a:rPr>
              <a:t>parse_html</a:t>
            </a:r>
            <a:r>
              <a:rPr sz="1050" spc="45" dirty="0">
                <a:solidFill>
                  <a:srgbClr val="666666"/>
                </a:solidFill>
                <a:latin typeface="Arial"/>
                <a:cs typeface="Arial"/>
              </a:rPr>
              <a:t>=</a:t>
            </a:r>
            <a:r>
              <a:rPr sz="1050" b="1" spc="45" dirty="0">
                <a:solidFill>
                  <a:srgbClr val="008000"/>
                </a:solidFill>
                <a:latin typeface="Arial"/>
                <a:cs typeface="Arial"/>
              </a:rPr>
              <a:t>True</a:t>
            </a:r>
            <a:r>
              <a:rPr sz="1050" spc="45" dirty="0">
                <a:solidFill>
                  <a:srgbClr val="333333"/>
                </a:solidFill>
                <a:latin typeface="Arial"/>
                <a:cs typeface="Arial"/>
              </a:rPr>
              <a:t>)  </a:t>
            </a:r>
            <a:r>
              <a:rPr sz="1050" spc="105" dirty="0">
                <a:solidFill>
                  <a:srgbClr val="333333"/>
                </a:solidFill>
                <a:latin typeface="Arial"/>
                <a:cs typeface="Arial"/>
              </a:rPr>
              <a:t>folium</a:t>
            </a:r>
            <a:r>
              <a:rPr sz="1050" spc="105" dirty="0">
                <a:solidFill>
                  <a:srgbClr val="666666"/>
                </a:solidFill>
                <a:latin typeface="Arial"/>
                <a:cs typeface="Arial"/>
              </a:rPr>
              <a:t>.</a:t>
            </a:r>
            <a:r>
              <a:rPr sz="1050" spc="105" dirty="0">
                <a:solidFill>
                  <a:srgbClr val="333333"/>
                </a:solidFill>
                <a:latin typeface="Arial"/>
                <a:cs typeface="Arial"/>
              </a:rPr>
              <a:t>CircleMarker(</a:t>
            </a:r>
            <a:endParaRPr sz="1050">
              <a:latin typeface="Arial"/>
              <a:cs typeface="Arial"/>
            </a:endParaRPr>
          </a:p>
          <a:p>
            <a:pPr marL="645160" marR="4398645">
              <a:lnSpc>
                <a:spcPct val="101200"/>
              </a:lnSpc>
            </a:pPr>
            <a:r>
              <a:rPr sz="1050" spc="235" dirty="0">
                <a:solidFill>
                  <a:srgbClr val="333333"/>
                </a:solidFill>
                <a:latin typeface="Arial"/>
                <a:cs typeface="Arial"/>
              </a:rPr>
              <a:t>[lat,</a:t>
            </a:r>
            <a:r>
              <a:rPr sz="1050" spc="215" dirty="0">
                <a:solidFill>
                  <a:srgbClr val="333333"/>
                </a:solidFill>
                <a:latin typeface="Arial"/>
                <a:cs typeface="Arial"/>
              </a:rPr>
              <a:t> </a:t>
            </a:r>
            <a:r>
              <a:rPr sz="1050" spc="175" dirty="0">
                <a:solidFill>
                  <a:srgbClr val="333333"/>
                </a:solidFill>
                <a:latin typeface="Arial"/>
                <a:cs typeface="Arial"/>
              </a:rPr>
              <a:t>lng],  </a:t>
            </a:r>
            <a:r>
              <a:rPr sz="1050" spc="90" dirty="0">
                <a:solidFill>
                  <a:srgbClr val="333333"/>
                </a:solidFill>
                <a:latin typeface="Arial"/>
                <a:cs typeface="Arial"/>
              </a:rPr>
              <a:t>radius</a:t>
            </a:r>
            <a:r>
              <a:rPr sz="1050" spc="90" dirty="0">
                <a:solidFill>
                  <a:srgbClr val="666666"/>
                </a:solidFill>
                <a:latin typeface="Arial"/>
                <a:cs typeface="Arial"/>
              </a:rPr>
              <a:t>=5</a:t>
            </a:r>
            <a:r>
              <a:rPr sz="1050" spc="90" dirty="0">
                <a:solidFill>
                  <a:srgbClr val="333333"/>
                </a:solidFill>
                <a:latin typeface="Arial"/>
                <a:cs typeface="Arial"/>
              </a:rPr>
              <a:t>,</a:t>
            </a:r>
            <a:endParaRPr sz="1050">
              <a:latin typeface="Arial"/>
              <a:cs typeface="Arial"/>
            </a:endParaRPr>
          </a:p>
          <a:p>
            <a:pPr marL="645160" marR="4251960">
              <a:lnSpc>
                <a:spcPct val="101200"/>
              </a:lnSpc>
            </a:pPr>
            <a:r>
              <a:rPr sz="1050" spc="70" dirty="0">
                <a:solidFill>
                  <a:srgbClr val="333333"/>
                </a:solidFill>
                <a:latin typeface="Arial"/>
                <a:cs typeface="Arial"/>
              </a:rPr>
              <a:t>popup</a:t>
            </a:r>
            <a:r>
              <a:rPr sz="1050" spc="70" dirty="0">
                <a:solidFill>
                  <a:srgbClr val="666666"/>
                </a:solidFill>
                <a:latin typeface="Arial"/>
                <a:cs typeface="Arial"/>
              </a:rPr>
              <a:t>=</a:t>
            </a:r>
            <a:r>
              <a:rPr sz="1050" spc="70" dirty="0">
                <a:solidFill>
                  <a:srgbClr val="333333"/>
                </a:solidFill>
                <a:latin typeface="Arial"/>
                <a:cs typeface="Arial"/>
              </a:rPr>
              <a:t>label,  </a:t>
            </a:r>
            <a:r>
              <a:rPr sz="1050" spc="125" dirty="0">
                <a:solidFill>
                  <a:srgbClr val="333333"/>
                </a:solidFill>
                <a:latin typeface="Arial"/>
                <a:cs typeface="Arial"/>
              </a:rPr>
              <a:t>colo</a:t>
            </a:r>
            <a:r>
              <a:rPr sz="1050" spc="85" dirty="0">
                <a:solidFill>
                  <a:srgbClr val="333333"/>
                </a:solidFill>
                <a:latin typeface="Arial"/>
                <a:cs typeface="Arial"/>
              </a:rPr>
              <a:t>r</a:t>
            </a:r>
            <a:r>
              <a:rPr sz="1050" spc="-45" dirty="0">
                <a:solidFill>
                  <a:srgbClr val="666666"/>
                </a:solidFill>
                <a:latin typeface="Arial"/>
                <a:cs typeface="Arial"/>
              </a:rPr>
              <a:t>=</a:t>
            </a:r>
            <a:r>
              <a:rPr sz="1050" spc="195" dirty="0">
                <a:solidFill>
                  <a:srgbClr val="B92020"/>
                </a:solidFill>
                <a:latin typeface="Arial"/>
                <a:cs typeface="Arial"/>
              </a:rPr>
              <a:t>'blue</a:t>
            </a:r>
            <a:r>
              <a:rPr sz="1050" spc="85" dirty="0">
                <a:solidFill>
                  <a:srgbClr val="B92020"/>
                </a:solidFill>
                <a:latin typeface="Arial"/>
                <a:cs typeface="Arial"/>
              </a:rPr>
              <a:t>'</a:t>
            </a:r>
            <a:r>
              <a:rPr sz="1050" spc="285" dirty="0">
                <a:solidFill>
                  <a:srgbClr val="333333"/>
                </a:solidFill>
                <a:latin typeface="Arial"/>
                <a:cs typeface="Arial"/>
              </a:rPr>
              <a:t>,  </a:t>
            </a:r>
            <a:r>
              <a:rPr sz="1050" spc="155" dirty="0">
                <a:solidFill>
                  <a:srgbClr val="333333"/>
                </a:solidFill>
                <a:latin typeface="Arial"/>
                <a:cs typeface="Arial"/>
              </a:rPr>
              <a:t>fill</a:t>
            </a:r>
            <a:r>
              <a:rPr sz="1050" spc="155" dirty="0">
                <a:solidFill>
                  <a:srgbClr val="666666"/>
                </a:solidFill>
                <a:latin typeface="Arial"/>
                <a:cs typeface="Arial"/>
              </a:rPr>
              <a:t>=</a:t>
            </a:r>
            <a:r>
              <a:rPr sz="1050" b="1" spc="155" dirty="0">
                <a:solidFill>
                  <a:srgbClr val="008000"/>
                </a:solidFill>
                <a:latin typeface="Arial"/>
                <a:cs typeface="Arial"/>
              </a:rPr>
              <a:t>True</a:t>
            </a:r>
            <a:r>
              <a:rPr sz="1050" spc="155" dirty="0">
                <a:solidFill>
                  <a:srgbClr val="333333"/>
                </a:solidFill>
                <a:latin typeface="Arial"/>
                <a:cs typeface="Arial"/>
              </a:rPr>
              <a:t>,</a:t>
            </a:r>
            <a:endParaRPr sz="1050">
              <a:latin typeface="Arial"/>
              <a:cs typeface="Arial"/>
            </a:endParaRPr>
          </a:p>
          <a:p>
            <a:pPr marL="645160" marR="3665220">
              <a:lnSpc>
                <a:spcPct val="101200"/>
              </a:lnSpc>
            </a:pPr>
            <a:r>
              <a:rPr sz="1050" spc="190" dirty="0">
                <a:solidFill>
                  <a:srgbClr val="333333"/>
                </a:solidFill>
                <a:latin typeface="Arial"/>
                <a:cs typeface="Arial"/>
              </a:rPr>
              <a:t>fill_colo</a:t>
            </a:r>
            <a:r>
              <a:rPr sz="1050" spc="165" dirty="0">
                <a:solidFill>
                  <a:srgbClr val="333333"/>
                </a:solidFill>
                <a:latin typeface="Arial"/>
                <a:cs typeface="Arial"/>
              </a:rPr>
              <a:t>r</a:t>
            </a:r>
            <a:r>
              <a:rPr sz="1050" spc="-45" dirty="0">
                <a:solidFill>
                  <a:srgbClr val="666666"/>
                </a:solidFill>
                <a:latin typeface="Arial"/>
                <a:cs typeface="Arial"/>
              </a:rPr>
              <a:t>=</a:t>
            </a:r>
            <a:r>
              <a:rPr sz="1050" spc="95" dirty="0">
                <a:solidFill>
                  <a:srgbClr val="B92020"/>
                </a:solidFill>
                <a:latin typeface="Arial"/>
                <a:cs typeface="Arial"/>
              </a:rPr>
              <a:t>'#3186cc</a:t>
            </a:r>
            <a:r>
              <a:rPr sz="1050" spc="30" dirty="0">
                <a:solidFill>
                  <a:srgbClr val="B92020"/>
                </a:solidFill>
                <a:latin typeface="Arial"/>
                <a:cs typeface="Arial"/>
              </a:rPr>
              <a:t>'</a:t>
            </a:r>
            <a:r>
              <a:rPr sz="1050" spc="285" dirty="0">
                <a:solidFill>
                  <a:srgbClr val="333333"/>
                </a:solidFill>
                <a:latin typeface="Arial"/>
                <a:cs typeface="Arial"/>
              </a:rPr>
              <a:t>,  </a:t>
            </a:r>
            <a:r>
              <a:rPr sz="1050" spc="145" dirty="0">
                <a:solidFill>
                  <a:srgbClr val="333333"/>
                </a:solidFill>
                <a:latin typeface="Arial"/>
                <a:cs typeface="Arial"/>
              </a:rPr>
              <a:t>fill_opacity</a:t>
            </a:r>
            <a:r>
              <a:rPr sz="1050" spc="145" dirty="0">
                <a:solidFill>
                  <a:srgbClr val="666666"/>
                </a:solidFill>
                <a:latin typeface="Arial"/>
                <a:cs typeface="Arial"/>
              </a:rPr>
              <a:t>=0.7</a:t>
            </a:r>
            <a:r>
              <a:rPr sz="1050" spc="145" dirty="0">
                <a:solidFill>
                  <a:srgbClr val="333333"/>
                </a:solidFill>
                <a:latin typeface="Arial"/>
                <a:cs typeface="Arial"/>
              </a:rPr>
              <a:t>,</a:t>
            </a:r>
            <a:endParaRPr sz="1050">
              <a:latin typeface="Arial"/>
              <a:cs typeface="Arial"/>
            </a:endParaRPr>
          </a:p>
          <a:p>
            <a:pPr marL="645160">
              <a:lnSpc>
                <a:spcPct val="100000"/>
              </a:lnSpc>
              <a:spcBef>
                <a:spcPts val="15"/>
              </a:spcBef>
            </a:pPr>
            <a:r>
              <a:rPr sz="1050" spc="45" dirty="0">
                <a:solidFill>
                  <a:srgbClr val="333333"/>
                </a:solidFill>
                <a:latin typeface="Arial"/>
                <a:cs typeface="Arial"/>
              </a:rPr>
              <a:t>parse_html</a:t>
            </a:r>
            <a:r>
              <a:rPr sz="1050" spc="45" dirty="0">
                <a:solidFill>
                  <a:srgbClr val="666666"/>
                </a:solidFill>
                <a:latin typeface="Arial"/>
                <a:cs typeface="Arial"/>
              </a:rPr>
              <a:t>=</a:t>
            </a:r>
            <a:r>
              <a:rPr sz="1050" b="1" spc="45" dirty="0">
                <a:solidFill>
                  <a:srgbClr val="008000"/>
                </a:solidFill>
                <a:latin typeface="Arial"/>
                <a:cs typeface="Arial"/>
              </a:rPr>
              <a:t>False</a:t>
            </a:r>
            <a:r>
              <a:rPr sz="1050" spc="45" dirty="0">
                <a:solidFill>
                  <a:srgbClr val="333333"/>
                </a:solidFill>
                <a:latin typeface="Arial"/>
                <a:cs typeface="Arial"/>
              </a:rPr>
              <a:t>)</a:t>
            </a:r>
            <a:r>
              <a:rPr sz="1050" spc="45" dirty="0">
                <a:solidFill>
                  <a:srgbClr val="666666"/>
                </a:solidFill>
                <a:latin typeface="Arial"/>
                <a:cs typeface="Arial"/>
              </a:rPr>
              <a:t>.</a:t>
            </a:r>
            <a:r>
              <a:rPr sz="1050" spc="45" dirty="0">
                <a:solidFill>
                  <a:srgbClr val="333333"/>
                </a:solidFill>
                <a:latin typeface="Arial"/>
                <a:cs typeface="Arial"/>
              </a:rPr>
              <a:t>add_to(map_newyork)</a:t>
            </a:r>
            <a:endParaRPr sz="1050">
              <a:latin typeface="Arial"/>
              <a:cs typeface="Arial"/>
            </a:endParaRPr>
          </a:p>
          <a:p>
            <a:pPr>
              <a:lnSpc>
                <a:spcPct val="100000"/>
              </a:lnSpc>
              <a:spcBef>
                <a:spcPts val="25"/>
              </a:spcBef>
            </a:pPr>
            <a:endParaRPr sz="1100">
              <a:latin typeface="Arial"/>
              <a:cs typeface="Arial"/>
            </a:endParaRPr>
          </a:p>
          <a:p>
            <a:pPr marL="58419">
              <a:lnSpc>
                <a:spcPct val="100000"/>
              </a:lnSpc>
            </a:pPr>
            <a:r>
              <a:rPr sz="1050" spc="-20" dirty="0">
                <a:solidFill>
                  <a:srgbClr val="333333"/>
                </a:solidFill>
                <a:latin typeface="Arial"/>
                <a:cs typeface="Arial"/>
              </a:rPr>
              <a:t>map_newyork</a:t>
            </a:r>
            <a:endParaRPr sz="1050">
              <a:latin typeface="Arial"/>
              <a:cs typeface="Arial"/>
            </a:endParaRPr>
          </a:p>
        </p:txBody>
      </p:sp>
      <p:sp>
        <p:nvSpPr>
          <p:cNvPr id="8" name="object 8"/>
          <p:cNvSpPr txBox="1"/>
          <p:nvPr/>
        </p:nvSpPr>
        <p:spPr>
          <a:xfrm>
            <a:off x="1457374" y="1861057"/>
            <a:ext cx="5304790" cy="185420"/>
          </a:xfrm>
          <a:prstGeom prst="rect">
            <a:avLst/>
          </a:prstGeom>
        </p:spPr>
        <p:txBody>
          <a:bodyPr vert="horz" wrap="square" lIns="0" tIns="12700" rIns="0" bIns="0" rtlCol="0">
            <a:spAutoFit/>
          </a:bodyPr>
          <a:lstStyle/>
          <a:p>
            <a:pPr marL="12700">
              <a:lnSpc>
                <a:spcPct val="100000"/>
              </a:lnSpc>
              <a:spcBef>
                <a:spcPts val="100"/>
              </a:spcBef>
            </a:pPr>
            <a:r>
              <a:rPr sz="1050" spc="-30" dirty="0">
                <a:latin typeface="Arial"/>
                <a:cs typeface="Arial"/>
              </a:rPr>
              <a:t>The </a:t>
            </a:r>
            <a:r>
              <a:rPr sz="1050" spc="80" dirty="0">
                <a:latin typeface="Arial"/>
                <a:cs typeface="Arial"/>
              </a:rPr>
              <a:t>geograpical </a:t>
            </a:r>
            <a:r>
              <a:rPr sz="1050" spc="85" dirty="0">
                <a:latin typeface="Arial"/>
                <a:cs typeface="Arial"/>
              </a:rPr>
              <a:t>coordinate </a:t>
            </a:r>
            <a:r>
              <a:rPr sz="1050" spc="135" dirty="0">
                <a:latin typeface="Arial"/>
                <a:cs typeface="Arial"/>
              </a:rPr>
              <a:t>of </a:t>
            </a:r>
            <a:r>
              <a:rPr sz="1050" spc="-125" dirty="0">
                <a:latin typeface="Arial"/>
                <a:cs typeface="Arial"/>
              </a:rPr>
              <a:t>New </a:t>
            </a:r>
            <a:r>
              <a:rPr sz="1050" spc="35" dirty="0">
                <a:latin typeface="Arial"/>
                <a:cs typeface="Arial"/>
              </a:rPr>
              <a:t>York </a:t>
            </a:r>
            <a:r>
              <a:rPr sz="1050" spc="125" dirty="0">
                <a:latin typeface="Arial"/>
                <a:cs typeface="Arial"/>
              </a:rPr>
              <a:t>City </a:t>
            </a:r>
            <a:r>
              <a:rPr sz="1050" spc="70" dirty="0">
                <a:latin typeface="Arial"/>
                <a:cs typeface="Arial"/>
              </a:rPr>
              <a:t>are </a:t>
            </a:r>
            <a:r>
              <a:rPr sz="1050" spc="45" dirty="0">
                <a:latin typeface="Arial"/>
                <a:cs typeface="Arial"/>
              </a:rPr>
              <a:t>40.7127281,</a:t>
            </a:r>
            <a:r>
              <a:rPr sz="1050" spc="-5" dirty="0">
                <a:latin typeface="Arial"/>
                <a:cs typeface="Arial"/>
              </a:rPr>
              <a:t> </a:t>
            </a:r>
            <a:r>
              <a:rPr sz="1050" spc="60" dirty="0">
                <a:latin typeface="Arial"/>
                <a:cs typeface="Arial"/>
              </a:rPr>
              <a:t>-74.0060152.</a:t>
            </a:r>
            <a:endParaRPr sz="1050">
              <a:latin typeface="Arial"/>
              <a:cs typeface="Arial"/>
            </a:endParaRPr>
          </a:p>
        </p:txBody>
      </p:sp>
      <p:sp>
        <p:nvSpPr>
          <p:cNvPr id="9" name="object 9"/>
          <p:cNvSpPr txBox="1"/>
          <p:nvPr/>
        </p:nvSpPr>
        <p:spPr>
          <a:xfrm>
            <a:off x="764281" y="5461508"/>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Out[18]:</a:t>
            </a:r>
            <a:endParaRPr sz="1050">
              <a:latin typeface="Arial"/>
              <a:cs typeface="Arial"/>
            </a:endParaRPr>
          </a:p>
        </p:txBody>
      </p:sp>
      <p:sp>
        <p:nvSpPr>
          <p:cNvPr id="10" name="object 10"/>
          <p:cNvSpPr txBox="1"/>
          <p:nvPr/>
        </p:nvSpPr>
        <p:spPr>
          <a:xfrm>
            <a:off x="1457374" y="5480558"/>
            <a:ext cx="381444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565656"/>
                </a:solidFill>
                <a:latin typeface="Arial"/>
                <a:cs typeface="Arial"/>
              </a:rPr>
              <a:t>Make this Notebook </a:t>
            </a:r>
            <a:r>
              <a:rPr sz="1050" spc="-10" dirty="0">
                <a:solidFill>
                  <a:srgbClr val="565656"/>
                </a:solidFill>
                <a:latin typeface="Arial"/>
                <a:cs typeface="Arial"/>
              </a:rPr>
              <a:t>Trusted </a:t>
            </a:r>
            <a:r>
              <a:rPr sz="1050" dirty="0">
                <a:solidFill>
                  <a:srgbClr val="565656"/>
                </a:solidFill>
                <a:latin typeface="Arial"/>
                <a:cs typeface="Arial"/>
              </a:rPr>
              <a:t>to load map: File -&gt; </a:t>
            </a:r>
            <a:r>
              <a:rPr sz="1050" spc="-10" dirty="0">
                <a:solidFill>
                  <a:srgbClr val="565656"/>
                </a:solidFill>
                <a:latin typeface="Arial"/>
                <a:cs typeface="Arial"/>
              </a:rPr>
              <a:t>Trust</a:t>
            </a:r>
            <a:r>
              <a:rPr sz="1050" spc="-50" dirty="0">
                <a:solidFill>
                  <a:srgbClr val="565656"/>
                </a:solidFill>
                <a:latin typeface="Arial"/>
                <a:cs typeface="Arial"/>
              </a:rPr>
              <a:t> </a:t>
            </a:r>
            <a:r>
              <a:rPr sz="1050" dirty="0">
                <a:solidFill>
                  <a:srgbClr val="565656"/>
                </a:solidFill>
                <a:latin typeface="Arial"/>
                <a:cs typeface="Arial"/>
              </a:rPr>
              <a:t>Notebook</a:t>
            </a:r>
            <a:endParaRPr sz="1050">
              <a:latin typeface="Arial"/>
              <a:cs typeface="Aria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96</a:t>
            </a:fld>
            <a:r>
              <a:rPr spc="-5" dirty="0"/>
              <a:t>/129</a:t>
            </a:r>
          </a:p>
        </p:txBody>
      </p:sp>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688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[19]:</a:t>
            </a:r>
            <a:endParaRPr sz="1050">
              <a:latin typeface="Arial"/>
              <a:cs typeface="Arial"/>
            </a:endParaRPr>
          </a:p>
        </p:txBody>
      </p:sp>
      <p:sp>
        <p:nvSpPr>
          <p:cNvPr id="5" name="object 5"/>
          <p:cNvSpPr txBox="1"/>
          <p:nvPr/>
        </p:nvSpPr>
        <p:spPr>
          <a:xfrm>
            <a:off x="1420811" y="429196"/>
            <a:ext cx="5857875" cy="600075"/>
          </a:xfrm>
          <a:prstGeom prst="rect">
            <a:avLst/>
          </a:prstGeom>
          <a:ln w="20097">
            <a:solidFill>
              <a:srgbClr val="CFCFCF"/>
            </a:solidFill>
          </a:ln>
        </p:spPr>
        <p:txBody>
          <a:bodyPr vert="horz" wrap="square" lIns="0" tIns="50165" rIns="0" bIns="0" rtlCol="0">
            <a:spAutoFit/>
          </a:bodyPr>
          <a:lstStyle/>
          <a:p>
            <a:pPr marL="58419" marR="73660">
              <a:lnSpc>
                <a:spcPct val="101200"/>
              </a:lnSpc>
              <a:spcBef>
                <a:spcPts val="395"/>
              </a:spcBef>
            </a:pPr>
            <a:r>
              <a:rPr sz="1050" spc="50" dirty="0">
                <a:solidFill>
                  <a:srgbClr val="333333"/>
                </a:solidFill>
                <a:latin typeface="Arial"/>
                <a:cs typeface="Arial"/>
              </a:rPr>
              <a:t>bronx_data </a:t>
            </a:r>
            <a:r>
              <a:rPr sz="1050" spc="-40" dirty="0">
                <a:solidFill>
                  <a:srgbClr val="666666"/>
                </a:solidFill>
                <a:latin typeface="Arial"/>
                <a:cs typeface="Arial"/>
              </a:rPr>
              <a:t>= </a:t>
            </a:r>
            <a:r>
              <a:rPr sz="1050" spc="70" dirty="0">
                <a:solidFill>
                  <a:srgbClr val="333333"/>
                </a:solidFill>
                <a:latin typeface="Arial"/>
                <a:cs typeface="Arial"/>
              </a:rPr>
              <a:t>neighborhoods[neighborhoods[</a:t>
            </a:r>
            <a:r>
              <a:rPr sz="1050" spc="70" dirty="0">
                <a:solidFill>
                  <a:srgbClr val="B92020"/>
                </a:solidFill>
                <a:latin typeface="Arial"/>
                <a:cs typeface="Arial"/>
              </a:rPr>
              <a:t>'Borough'</a:t>
            </a:r>
            <a:r>
              <a:rPr sz="1050" spc="70" dirty="0">
                <a:solidFill>
                  <a:srgbClr val="333333"/>
                </a:solidFill>
                <a:latin typeface="Arial"/>
                <a:cs typeface="Arial"/>
              </a:rPr>
              <a:t>] </a:t>
            </a:r>
            <a:r>
              <a:rPr sz="1050" spc="-40" dirty="0">
                <a:solidFill>
                  <a:srgbClr val="666666"/>
                </a:solidFill>
                <a:latin typeface="Arial"/>
                <a:cs typeface="Arial"/>
              </a:rPr>
              <a:t>== </a:t>
            </a:r>
            <a:r>
              <a:rPr sz="1050" spc="120" dirty="0">
                <a:solidFill>
                  <a:srgbClr val="B92020"/>
                </a:solidFill>
                <a:latin typeface="Arial"/>
                <a:cs typeface="Arial"/>
              </a:rPr>
              <a:t>'Bronx'</a:t>
            </a:r>
            <a:r>
              <a:rPr sz="1050" spc="120" dirty="0">
                <a:solidFill>
                  <a:srgbClr val="333333"/>
                </a:solidFill>
                <a:latin typeface="Arial"/>
                <a:cs typeface="Arial"/>
              </a:rPr>
              <a:t>]</a:t>
            </a:r>
            <a:r>
              <a:rPr sz="1050" spc="120" dirty="0">
                <a:solidFill>
                  <a:srgbClr val="666666"/>
                </a:solidFill>
                <a:latin typeface="Arial"/>
                <a:cs typeface="Arial"/>
              </a:rPr>
              <a:t>.</a:t>
            </a:r>
            <a:r>
              <a:rPr sz="1050" spc="120" dirty="0">
                <a:solidFill>
                  <a:srgbClr val="333333"/>
                </a:solidFill>
                <a:latin typeface="Arial"/>
                <a:cs typeface="Arial"/>
              </a:rPr>
              <a:t>reset_index(dr  </a:t>
            </a:r>
            <a:r>
              <a:rPr sz="1050" spc="20" dirty="0">
                <a:solidFill>
                  <a:srgbClr val="333333"/>
                </a:solidFill>
                <a:latin typeface="Arial"/>
                <a:cs typeface="Arial"/>
              </a:rPr>
              <a:t>op</a:t>
            </a:r>
            <a:r>
              <a:rPr sz="1050" spc="20" dirty="0">
                <a:solidFill>
                  <a:srgbClr val="666666"/>
                </a:solidFill>
                <a:latin typeface="Arial"/>
                <a:cs typeface="Arial"/>
              </a:rPr>
              <a:t>=</a:t>
            </a:r>
            <a:r>
              <a:rPr sz="1050" b="1" spc="20" dirty="0">
                <a:solidFill>
                  <a:srgbClr val="008000"/>
                </a:solidFill>
                <a:latin typeface="Arial"/>
                <a:cs typeface="Arial"/>
              </a:rPr>
              <a:t>True</a:t>
            </a:r>
            <a:r>
              <a:rPr sz="1050" spc="20" dirty="0">
                <a:solidFill>
                  <a:srgbClr val="333333"/>
                </a:solidFill>
                <a:latin typeface="Arial"/>
                <a:cs typeface="Arial"/>
              </a:rPr>
              <a:t>)</a:t>
            </a:r>
            <a:endParaRPr sz="1050">
              <a:latin typeface="Arial"/>
              <a:cs typeface="Arial"/>
            </a:endParaRPr>
          </a:p>
          <a:p>
            <a:pPr marL="58419">
              <a:lnSpc>
                <a:spcPct val="100000"/>
              </a:lnSpc>
              <a:spcBef>
                <a:spcPts val="15"/>
              </a:spcBef>
            </a:pPr>
            <a:r>
              <a:rPr sz="1050" spc="70" dirty="0">
                <a:solidFill>
                  <a:srgbClr val="333333"/>
                </a:solidFill>
                <a:latin typeface="Arial"/>
                <a:cs typeface="Arial"/>
              </a:rPr>
              <a:t>bronx_data</a:t>
            </a:r>
            <a:r>
              <a:rPr sz="1050" spc="70" dirty="0">
                <a:solidFill>
                  <a:srgbClr val="666666"/>
                </a:solidFill>
                <a:latin typeface="Arial"/>
                <a:cs typeface="Arial"/>
              </a:rPr>
              <a:t>.</a:t>
            </a:r>
            <a:r>
              <a:rPr sz="1050" spc="70" dirty="0">
                <a:solidFill>
                  <a:srgbClr val="333333"/>
                </a:solidFill>
                <a:latin typeface="Arial"/>
                <a:cs typeface="Arial"/>
              </a:rPr>
              <a:t>head()</a:t>
            </a:r>
            <a:endParaRPr sz="1050">
              <a:latin typeface="Arial"/>
              <a:cs typeface="Arial"/>
            </a:endParaRPr>
          </a:p>
        </p:txBody>
      </p:sp>
      <p:sp>
        <p:nvSpPr>
          <p:cNvPr id="6" name="object 6"/>
          <p:cNvSpPr txBox="1"/>
          <p:nvPr/>
        </p:nvSpPr>
        <p:spPr>
          <a:xfrm>
            <a:off x="764281" y="29072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[20]:</a:t>
            </a:r>
            <a:endParaRPr sz="1050">
              <a:latin typeface="Arial"/>
              <a:cs typeface="Arial"/>
            </a:endParaRPr>
          </a:p>
        </p:txBody>
      </p:sp>
      <p:sp>
        <p:nvSpPr>
          <p:cNvPr id="7" name="object 7"/>
          <p:cNvSpPr txBox="1"/>
          <p:nvPr/>
        </p:nvSpPr>
        <p:spPr>
          <a:xfrm>
            <a:off x="1420811" y="2867596"/>
            <a:ext cx="5857875" cy="1419225"/>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spc="40" dirty="0">
                <a:solidFill>
                  <a:srgbClr val="333333"/>
                </a:solidFill>
                <a:latin typeface="Arial"/>
                <a:cs typeface="Arial"/>
              </a:rPr>
              <a:t>address </a:t>
            </a:r>
            <a:r>
              <a:rPr sz="1050" spc="-40" dirty="0">
                <a:solidFill>
                  <a:srgbClr val="666666"/>
                </a:solidFill>
                <a:latin typeface="Arial"/>
                <a:cs typeface="Arial"/>
              </a:rPr>
              <a:t>= </a:t>
            </a:r>
            <a:r>
              <a:rPr sz="1050" spc="114" dirty="0">
                <a:solidFill>
                  <a:srgbClr val="B92020"/>
                </a:solidFill>
                <a:latin typeface="Arial"/>
                <a:cs typeface="Arial"/>
              </a:rPr>
              <a:t>'Bronx,</a:t>
            </a:r>
            <a:r>
              <a:rPr sz="1050" spc="254" dirty="0">
                <a:solidFill>
                  <a:srgbClr val="B92020"/>
                </a:solidFill>
                <a:latin typeface="Arial"/>
                <a:cs typeface="Arial"/>
              </a:rPr>
              <a:t> </a:t>
            </a:r>
            <a:r>
              <a:rPr sz="1050" spc="20" dirty="0">
                <a:solidFill>
                  <a:srgbClr val="B92020"/>
                </a:solidFill>
                <a:latin typeface="Arial"/>
                <a:cs typeface="Arial"/>
              </a:rPr>
              <a:t>NY'</a:t>
            </a:r>
            <a:endParaRPr sz="1050">
              <a:latin typeface="Arial"/>
              <a:cs typeface="Arial"/>
            </a:endParaRPr>
          </a:p>
          <a:p>
            <a:pPr>
              <a:lnSpc>
                <a:spcPct val="100000"/>
              </a:lnSpc>
              <a:spcBef>
                <a:spcPts val="10"/>
              </a:spcBef>
            </a:pPr>
            <a:endParaRPr sz="1100">
              <a:latin typeface="Arial"/>
              <a:cs typeface="Arial"/>
            </a:endParaRPr>
          </a:p>
          <a:p>
            <a:pPr marL="58419" marR="2272665">
              <a:lnSpc>
                <a:spcPct val="101200"/>
              </a:lnSpc>
            </a:pPr>
            <a:r>
              <a:rPr sz="1050" spc="85" dirty="0">
                <a:solidFill>
                  <a:srgbClr val="333333"/>
                </a:solidFill>
                <a:latin typeface="Arial"/>
                <a:cs typeface="Arial"/>
              </a:rPr>
              <a:t>geolocator </a:t>
            </a:r>
            <a:r>
              <a:rPr sz="1050" spc="-40" dirty="0">
                <a:solidFill>
                  <a:srgbClr val="666666"/>
                </a:solidFill>
                <a:latin typeface="Arial"/>
                <a:cs typeface="Arial"/>
              </a:rPr>
              <a:t>= </a:t>
            </a:r>
            <a:r>
              <a:rPr sz="1050" spc="65" dirty="0">
                <a:solidFill>
                  <a:srgbClr val="333333"/>
                </a:solidFill>
                <a:latin typeface="Arial"/>
                <a:cs typeface="Arial"/>
              </a:rPr>
              <a:t>Nominatim(user_agent</a:t>
            </a:r>
            <a:r>
              <a:rPr sz="1050" spc="65" dirty="0">
                <a:solidFill>
                  <a:srgbClr val="666666"/>
                </a:solidFill>
                <a:latin typeface="Arial"/>
                <a:cs typeface="Arial"/>
              </a:rPr>
              <a:t>=</a:t>
            </a:r>
            <a:r>
              <a:rPr sz="1050" spc="65" dirty="0">
                <a:solidFill>
                  <a:srgbClr val="B92020"/>
                </a:solidFill>
                <a:latin typeface="Arial"/>
                <a:cs typeface="Arial"/>
              </a:rPr>
              <a:t>"ny_explorer"</a:t>
            </a:r>
            <a:r>
              <a:rPr sz="1050" spc="65" dirty="0">
                <a:solidFill>
                  <a:srgbClr val="333333"/>
                </a:solidFill>
                <a:latin typeface="Arial"/>
                <a:cs typeface="Arial"/>
              </a:rPr>
              <a:t>)  </a:t>
            </a:r>
            <a:r>
              <a:rPr sz="1050" spc="120" dirty="0">
                <a:solidFill>
                  <a:srgbClr val="333333"/>
                </a:solidFill>
                <a:latin typeface="Arial"/>
                <a:cs typeface="Arial"/>
              </a:rPr>
              <a:t>location </a:t>
            </a:r>
            <a:r>
              <a:rPr sz="1050" spc="-40" dirty="0">
                <a:solidFill>
                  <a:srgbClr val="666666"/>
                </a:solidFill>
                <a:latin typeface="Arial"/>
                <a:cs typeface="Arial"/>
              </a:rPr>
              <a:t>=</a:t>
            </a:r>
            <a:r>
              <a:rPr sz="1050" spc="20" dirty="0">
                <a:solidFill>
                  <a:srgbClr val="666666"/>
                </a:solidFill>
                <a:latin typeface="Arial"/>
                <a:cs typeface="Arial"/>
              </a:rPr>
              <a:t> </a:t>
            </a:r>
            <a:r>
              <a:rPr sz="1050" spc="70" dirty="0">
                <a:solidFill>
                  <a:srgbClr val="333333"/>
                </a:solidFill>
                <a:latin typeface="Arial"/>
                <a:cs typeface="Arial"/>
              </a:rPr>
              <a:t>geolocator</a:t>
            </a:r>
            <a:r>
              <a:rPr sz="1050" spc="70" dirty="0">
                <a:solidFill>
                  <a:srgbClr val="666666"/>
                </a:solidFill>
                <a:latin typeface="Arial"/>
                <a:cs typeface="Arial"/>
              </a:rPr>
              <a:t>.</a:t>
            </a:r>
            <a:r>
              <a:rPr sz="1050" spc="70" dirty="0">
                <a:solidFill>
                  <a:srgbClr val="333333"/>
                </a:solidFill>
                <a:latin typeface="Arial"/>
                <a:cs typeface="Arial"/>
              </a:rPr>
              <a:t>geocode(address)</a:t>
            </a:r>
            <a:endParaRPr sz="1050">
              <a:latin typeface="Arial"/>
              <a:cs typeface="Arial"/>
            </a:endParaRPr>
          </a:p>
          <a:p>
            <a:pPr marL="58419" marR="3592195">
              <a:lnSpc>
                <a:spcPct val="101200"/>
              </a:lnSpc>
            </a:pPr>
            <a:r>
              <a:rPr sz="1050" spc="150" dirty="0">
                <a:solidFill>
                  <a:srgbClr val="333333"/>
                </a:solidFill>
                <a:latin typeface="Arial"/>
                <a:cs typeface="Arial"/>
              </a:rPr>
              <a:t>latitude </a:t>
            </a:r>
            <a:r>
              <a:rPr sz="1050" spc="-40" dirty="0">
                <a:solidFill>
                  <a:srgbClr val="666666"/>
                </a:solidFill>
                <a:latin typeface="Arial"/>
                <a:cs typeface="Arial"/>
              </a:rPr>
              <a:t>= </a:t>
            </a:r>
            <a:r>
              <a:rPr sz="1050" spc="145" dirty="0">
                <a:solidFill>
                  <a:srgbClr val="333333"/>
                </a:solidFill>
                <a:latin typeface="Arial"/>
                <a:cs typeface="Arial"/>
              </a:rPr>
              <a:t>location</a:t>
            </a:r>
            <a:r>
              <a:rPr sz="1050" spc="145" dirty="0">
                <a:solidFill>
                  <a:srgbClr val="666666"/>
                </a:solidFill>
                <a:latin typeface="Arial"/>
                <a:cs typeface="Arial"/>
              </a:rPr>
              <a:t>.</a:t>
            </a:r>
            <a:r>
              <a:rPr sz="1050" spc="145" dirty="0">
                <a:solidFill>
                  <a:srgbClr val="333333"/>
                </a:solidFill>
                <a:latin typeface="Arial"/>
                <a:cs typeface="Arial"/>
              </a:rPr>
              <a:t>latitude  </a:t>
            </a:r>
            <a:r>
              <a:rPr sz="1050" spc="100" dirty="0">
                <a:solidFill>
                  <a:srgbClr val="333333"/>
                </a:solidFill>
                <a:latin typeface="Arial"/>
                <a:cs typeface="Arial"/>
              </a:rPr>
              <a:t>longitude </a:t>
            </a:r>
            <a:r>
              <a:rPr sz="1050" spc="-40" dirty="0">
                <a:solidFill>
                  <a:srgbClr val="666666"/>
                </a:solidFill>
                <a:latin typeface="Arial"/>
                <a:cs typeface="Arial"/>
              </a:rPr>
              <a:t>=</a:t>
            </a:r>
            <a:r>
              <a:rPr sz="1050" spc="60" dirty="0">
                <a:solidFill>
                  <a:srgbClr val="666666"/>
                </a:solidFill>
                <a:latin typeface="Arial"/>
                <a:cs typeface="Arial"/>
              </a:rPr>
              <a:t> </a:t>
            </a:r>
            <a:r>
              <a:rPr sz="1050" spc="120" dirty="0">
                <a:solidFill>
                  <a:srgbClr val="333333"/>
                </a:solidFill>
                <a:latin typeface="Arial"/>
                <a:cs typeface="Arial"/>
              </a:rPr>
              <a:t>location</a:t>
            </a:r>
            <a:r>
              <a:rPr sz="1050" spc="120" dirty="0">
                <a:solidFill>
                  <a:srgbClr val="666666"/>
                </a:solidFill>
                <a:latin typeface="Arial"/>
                <a:cs typeface="Arial"/>
              </a:rPr>
              <a:t>.</a:t>
            </a:r>
            <a:r>
              <a:rPr sz="1050" spc="120" dirty="0">
                <a:solidFill>
                  <a:srgbClr val="333333"/>
                </a:solidFill>
                <a:latin typeface="Arial"/>
                <a:cs typeface="Arial"/>
              </a:rPr>
              <a:t>longitude</a:t>
            </a:r>
            <a:endParaRPr sz="1050">
              <a:latin typeface="Arial"/>
              <a:cs typeface="Arial"/>
            </a:endParaRPr>
          </a:p>
          <a:p>
            <a:pPr marL="58419" marR="73025">
              <a:lnSpc>
                <a:spcPct val="101200"/>
              </a:lnSpc>
            </a:pPr>
            <a:r>
              <a:rPr sz="1050" spc="135" dirty="0">
                <a:solidFill>
                  <a:srgbClr val="008000"/>
                </a:solidFill>
                <a:latin typeface="Arial"/>
                <a:cs typeface="Arial"/>
              </a:rPr>
              <a:t>print</a:t>
            </a:r>
            <a:r>
              <a:rPr sz="1050" spc="135" dirty="0">
                <a:solidFill>
                  <a:srgbClr val="333333"/>
                </a:solidFill>
                <a:latin typeface="Arial"/>
                <a:cs typeface="Arial"/>
              </a:rPr>
              <a:t>(</a:t>
            </a:r>
            <a:r>
              <a:rPr sz="1050" spc="135" dirty="0">
                <a:solidFill>
                  <a:srgbClr val="B92020"/>
                </a:solidFill>
                <a:latin typeface="Arial"/>
                <a:cs typeface="Arial"/>
              </a:rPr>
              <a:t>'The </a:t>
            </a:r>
            <a:r>
              <a:rPr sz="1050" spc="80" dirty="0">
                <a:solidFill>
                  <a:srgbClr val="B92020"/>
                </a:solidFill>
                <a:latin typeface="Arial"/>
                <a:cs typeface="Arial"/>
              </a:rPr>
              <a:t>geograpical </a:t>
            </a:r>
            <a:r>
              <a:rPr sz="1050" spc="85" dirty="0">
                <a:solidFill>
                  <a:srgbClr val="B92020"/>
                </a:solidFill>
                <a:latin typeface="Arial"/>
                <a:cs typeface="Arial"/>
              </a:rPr>
              <a:t>coordinate </a:t>
            </a:r>
            <a:r>
              <a:rPr sz="1050" spc="135" dirty="0">
                <a:solidFill>
                  <a:srgbClr val="B92020"/>
                </a:solidFill>
                <a:latin typeface="Arial"/>
                <a:cs typeface="Arial"/>
              </a:rPr>
              <a:t>of </a:t>
            </a:r>
            <a:r>
              <a:rPr sz="1050" spc="95" dirty="0">
                <a:solidFill>
                  <a:srgbClr val="B92020"/>
                </a:solidFill>
                <a:latin typeface="Arial"/>
                <a:cs typeface="Arial"/>
              </a:rPr>
              <a:t>Brinx </a:t>
            </a:r>
            <a:r>
              <a:rPr sz="1050" spc="70" dirty="0">
                <a:solidFill>
                  <a:srgbClr val="B92020"/>
                </a:solidFill>
                <a:latin typeface="Arial"/>
                <a:cs typeface="Arial"/>
              </a:rPr>
              <a:t>are </a:t>
            </a:r>
            <a:r>
              <a:rPr sz="1050" b="1" spc="204" dirty="0">
                <a:solidFill>
                  <a:srgbClr val="66374A"/>
                </a:solidFill>
                <a:latin typeface="Arial"/>
                <a:cs typeface="Arial"/>
              </a:rPr>
              <a:t>{}</a:t>
            </a:r>
            <a:r>
              <a:rPr sz="1050" spc="204" dirty="0">
                <a:solidFill>
                  <a:srgbClr val="B92020"/>
                </a:solidFill>
                <a:latin typeface="Arial"/>
                <a:cs typeface="Arial"/>
              </a:rPr>
              <a:t>, </a:t>
            </a:r>
            <a:r>
              <a:rPr sz="1050" b="1" spc="165" dirty="0">
                <a:solidFill>
                  <a:srgbClr val="66374A"/>
                </a:solidFill>
                <a:latin typeface="Arial"/>
                <a:cs typeface="Arial"/>
              </a:rPr>
              <a:t>{}</a:t>
            </a:r>
            <a:r>
              <a:rPr sz="1050" spc="165" dirty="0">
                <a:solidFill>
                  <a:srgbClr val="B92020"/>
                </a:solidFill>
                <a:latin typeface="Arial"/>
                <a:cs typeface="Arial"/>
              </a:rPr>
              <a:t>.'</a:t>
            </a:r>
            <a:r>
              <a:rPr sz="1050" spc="165" dirty="0">
                <a:solidFill>
                  <a:srgbClr val="666666"/>
                </a:solidFill>
                <a:latin typeface="Arial"/>
                <a:cs typeface="Arial"/>
              </a:rPr>
              <a:t>.</a:t>
            </a:r>
            <a:r>
              <a:rPr sz="1050" spc="165" dirty="0">
                <a:solidFill>
                  <a:srgbClr val="333333"/>
                </a:solidFill>
                <a:latin typeface="Arial"/>
                <a:cs typeface="Arial"/>
              </a:rPr>
              <a:t>format(latitude, </a:t>
            </a:r>
            <a:r>
              <a:rPr sz="1050" spc="130" dirty="0">
                <a:solidFill>
                  <a:srgbClr val="333333"/>
                </a:solidFill>
                <a:latin typeface="Arial"/>
                <a:cs typeface="Arial"/>
              </a:rPr>
              <a:t>longi  </a:t>
            </a:r>
            <a:r>
              <a:rPr sz="1050" spc="114" dirty="0">
                <a:solidFill>
                  <a:srgbClr val="333333"/>
                </a:solidFill>
                <a:latin typeface="Arial"/>
                <a:cs typeface="Arial"/>
              </a:rPr>
              <a:t>tude))</a:t>
            </a:r>
            <a:endParaRPr sz="1050">
              <a:latin typeface="Arial"/>
              <a:cs typeface="Arial"/>
            </a:endParaRPr>
          </a:p>
        </p:txBody>
      </p:sp>
      <p:graphicFrame>
        <p:nvGraphicFramePr>
          <p:cNvPr id="8" name="object 8"/>
          <p:cNvGraphicFramePr>
            <a:graphicFrameLocks noGrp="1"/>
          </p:cNvGraphicFramePr>
          <p:nvPr/>
        </p:nvGraphicFramePr>
        <p:xfrm>
          <a:off x="745231" y="1115973"/>
          <a:ext cx="3747133" cy="1523431"/>
        </p:xfrm>
        <a:graphic>
          <a:graphicData uri="http://schemas.openxmlformats.org/drawingml/2006/table">
            <a:tbl>
              <a:tblPr firstRow="1" bandRow="1">
                <a:tableStyleId>{2D5ABB26-0587-4C30-8999-92F81FD0307C}</a:tableStyleId>
              </a:tblPr>
              <a:tblGrid>
                <a:gridCol w="727710"/>
                <a:gridCol w="177800"/>
                <a:gridCol w="590550"/>
                <a:gridCol w="896619"/>
                <a:gridCol w="657225"/>
                <a:gridCol w="697229"/>
              </a:tblGrid>
              <a:tr h="140656">
                <a:tc>
                  <a:txBody>
                    <a:bodyPr/>
                    <a:lstStyle/>
                    <a:p>
                      <a:pPr marL="31750">
                        <a:lnSpc>
                          <a:spcPts val="990"/>
                        </a:lnSpc>
                      </a:pPr>
                      <a:r>
                        <a:rPr sz="1050" spc="110" dirty="0">
                          <a:solidFill>
                            <a:srgbClr val="D84215"/>
                          </a:solidFill>
                          <a:latin typeface="Arial"/>
                          <a:cs typeface="Arial"/>
                        </a:rPr>
                        <a:t>Out[19]:</a:t>
                      </a:r>
                      <a:endParaRPr sz="1050">
                        <a:latin typeface="Arial"/>
                        <a:cs typeface="Arial"/>
                      </a:endParaRPr>
                    </a:p>
                  </a:txBody>
                  <a:tcPr marL="0" marR="0" marT="0" marB="0"/>
                </a:tc>
                <a:tc gridSpan="5">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01266">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lnB w="9525">
                      <a:solidFill>
                        <a:srgbClr val="000000"/>
                      </a:solidFill>
                      <a:prstDash val="solid"/>
                    </a:lnB>
                  </a:tcPr>
                </a:tc>
                <a:tc>
                  <a:txBody>
                    <a:bodyPr/>
                    <a:lstStyle/>
                    <a:p>
                      <a:pPr marR="49530" algn="r">
                        <a:lnSpc>
                          <a:spcPts val="1050"/>
                        </a:lnSpc>
                      </a:pPr>
                      <a:r>
                        <a:rPr sz="900" b="1" dirty="0">
                          <a:latin typeface="Arial"/>
                          <a:cs typeface="Arial"/>
                        </a:rPr>
                        <a:t>Borough</a:t>
                      </a:r>
                      <a:endParaRPr sz="900">
                        <a:latin typeface="Arial"/>
                        <a:cs typeface="Arial"/>
                      </a:endParaRPr>
                    </a:p>
                  </a:txBody>
                  <a:tcPr marL="0" marR="0" marT="0" marB="0">
                    <a:lnB w="9525">
                      <a:solidFill>
                        <a:srgbClr val="000000"/>
                      </a:solidFill>
                      <a:prstDash val="solid"/>
                    </a:lnB>
                  </a:tcPr>
                </a:tc>
                <a:tc>
                  <a:txBody>
                    <a:bodyPr/>
                    <a:lstStyle/>
                    <a:p>
                      <a:pPr marR="50800" algn="r">
                        <a:lnSpc>
                          <a:spcPts val="1050"/>
                        </a:lnSpc>
                      </a:pPr>
                      <a:r>
                        <a:rPr sz="900" b="1" dirty="0">
                          <a:latin typeface="Arial"/>
                          <a:cs typeface="Arial"/>
                        </a:rPr>
                        <a:t>Neighborhood</a:t>
                      </a:r>
                      <a:endParaRPr sz="900">
                        <a:latin typeface="Arial"/>
                        <a:cs typeface="Arial"/>
                      </a:endParaRPr>
                    </a:p>
                  </a:txBody>
                  <a:tcPr marL="0" marR="0" marT="0" marB="0">
                    <a:lnB w="9525">
                      <a:solidFill>
                        <a:srgbClr val="000000"/>
                      </a:solidFill>
                      <a:prstDash val="solid"/>
                    </a:lnB>
                  </a:tcPr>
                </a:tc>
                <a:tc>
                  <a:txBody>
                    <a:bodyPr/>
                    <a:lstStyle/>
                    <a:p>
                      <a:pPr marR="50800" algn="r">
                        <a:lnSpc>
                          <a:spcPts val="1050"/>
                        </a:lnSpc>
                      </a:pPr>
                      <a:r>
                        <a:rPr sz="900" b="1" dirty="0">
                          <a:latin typeface="Arial"/>
                          <a:cs typeface="Arial"/>
                        </a:rPr>
                        <a:t>Latitude</a:t>
                      </a:r>
                      <a:endParaRPr sz="900">
                        <a:latin typeface="Arial"/>
                        <a:cs typeface="Arial"/>
                      </a:endParaRPr>
                    </a:p>
                  </a:txBody>
                  <a:tcPr marL="0" marR="0" marT="0" marB="0">
                    <a:lnB w="9525">
                      <a:solidFill>
                        <a:srgbClr val="000000"/>
                      </a:solidFill>
                      <a:prstDash val="solid"/>
                    </a:lnB>
                  </a:tcPr>
                </a:tc>
                <a:tc>
                  <a:txBody>
                    <a:bodyPr/>
                    <a:lstStyle/>
                    <a:p>
                      <a:pPr marL="24130" algn="ctr">
                        <a:lnSpc>
                          <a:spcPts val="1050"/>
                        </a:lnSpc>
                      </a:pPr>
                      <a:r>
                        <a:rPr sz="900" b="1" dirty="0">
                          <a:latin typeface="Arial"/>
                          <a:cs typeface="Arial"/>
                        </a:rPr>
                        <a:t>Longitude</a:t>
                      </a:r>
                      <a:endParaRPr sz="900">
                        <a:latin typeface="Arial"/>
                        <a:cs typeface="Arial"/>
                      </a:endParaRPr>
                    </a:p>
                  </a:txBody>
                  <a:tcPr marL="0" marR="0" marT="0" marB="0">
                    <a:lnB w="9525">
                      <a:solidFill>
                        <a:srgbClr val="000000"/>
                      </a:solidFill>
                      <a:prstDash val="solid"/>
                    </a:lnB>
                  </a:tcPr>
                </a:tc>
              </a:tr>
              <a:tr h="250887">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409"/>
                        </a:spcBef>
                      </a:pPr>
                      <a:r>
                        <a:rPr sz="900" b="1"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marR="49530" algn="r">
                        <a:lnSpc>
                          <a:spcPct val="100000"/>
                        </a:lnSpc>
                        <a:spcBef>
                          <a:spcPts val="409"/>
                        </a:spcBef>
                      </a:pPr>
                      <a:r>
                        <a:rPr sz="900" dirty="0">
                          <a:latin typeface="Arial"/>
                          <a:cs typeface="Arial"/>
                        </a:rPr>
                        <a:t>Bronx</a:t>
                      </a:r>
                      <a:endParaRPr sz="900">
                        <a:latin typeface="Arial"/>
                        <a:cs typeface="Arial"/>
                      </a:endParaRPr>
                    </a:p>
                  </a:txBody>
                  <a:tcPr marL="0" marR="0" marT="52069" marB="0">
                    <a:lnT w="9525">
                      <a:solidFill>
                        <a:srgbClr val="000000"/>
                      </a:solidFill>
                      <a:prstDash val="solid"/>
                    </a:lnT>
                  </a:tcPr>
                </a:tc>
                <a:tc>
                  <a:txBody>
                    <a:bodyPr/>
                    <a:lstStyle/>
                    <a:p>
                      <a:pPr marR="50800" algn="r">
                        <a:lnSpc>
                          <a:spcPct val="100000"/>
                        </a:lnSpc>
                        <a:spcBef>
                          <a:spcPts val="409"/>
                        </a:spcBef>
                      </a:pPr>
                      <a:r>
                        <a:rPr sz="900" spc="-35" dirty="0">
                          <a:latin typeface="Arial"/>
                          <a:cs typeface="Arial"/>
                        </a:rPr>
                        <a:t>W</a:t>
                      </a:r>
                      <a:r>
                        <a:rPr sz="900" dirty="0">
                          <a:latin typeface="Arial"/>
                          <a:cs typeface="Arial"/>
                        </a:rPr>
                        <a:t>akefield</a:t>
                      </a:r>
                      <a:endParaRPr sz="900">
                        <a:latin typeface="Arial"/>
                        <a:cs typeface="Arial"/>
                      </a:endParaRPr>
                    </a:p>
                  </a:txBody>
                  <a:tcPr marL="0" marR="0" marT="52069" marB="0">
                    <a:lnT w="9525">
                      <a:solidFill>
                        <a:srgbClr val="000000"/>
                      </a:solidFill>
                      <a:prstDash val="solid"/>
                    </a:lnT>
                  </a:tcPr>
                </a:tc>
                <a:tc>
                  <a:txBody>
                    <a:bodyPr/>
                    <a:lstStyle/>
                    <a:p>
                      <a:pPr marR="50800" algn="r">
                        <a:lnSpc>
                          <a:spcPct val="100000"/>
                        </a:lnSpc>
                        <a:spcBef>
                          <a:spcPts val="409"/>
                        </a:spcBef>
                      </a:pPr>
                      <a:r>
                        <a:rPr sz="900" dirty="0">
                          <a:latin typeface="Arial"/>
                          <a:cs typeface="Arial"/>
                        </a:rPr>
                        <a:t>40.894705</a:t>
                      </a:r>
                      <a:endParaRPr sz="900">
                        <a:latin typeface="Arial"/>
                        <a:cs typeface="Arial"/>
                      </a:endParaRPr>
                    </a:p>
                  </a:txBody>
                  <a:tcPr marL="0" marR="0" marT="52069" marB="0">
                    <a:lnT w="9525">
                      <a:solidFill>
                        <a:srgbClr val="000000"/>
                      </a:solidFill>
                      <a:prstDash val="solid"/>
                    </a:lnT>
                  </a:tcPr>
                </a:tc>
                <a:tc>
                  <a:txBody>
                    <a:bodyPr/>
                    <a:lstStyle/>
                    <a:p>
                      <a:pPr algn="ctr">
                        <a:lnSpc>
                          <a:spcPct val="100000"/>
                        </a:lnSpc>
                        <a:spcBef>
                          <a:spcPts val="409"/>
                        </a:spcBef>
                      </a:pPr>
                      <a:r>
                        <a:rPr sz="900" dirty="0">
                          <a:latin typeface="Arial"/>
                          <a:cs typeface="Arial"/>
                        </a:rPr>
                        <a:t>-73.847201</a:t>
                      </a:r>
                      <a:endParaRPr sz="900">
                        <a:latin typeface="Arial"/>
                        <a:cs typeface="Arial"/>
                      </a:endParaRPr>
                    </a:p>
                  </a:txBody>
                  <a:tcPr marL="0" marR="0" marT="52069" marB="0">
                    <a:lnT w="9525">
                      <a:solidFill>
                        <a:srgbClr val="000000"/>
                      </a:solidFill>
                      <a:prstDash val="solid"/>
                    </a:lnT>
                  </a:tcPr>
                </a:tc>
              </a:tr>
              <a:tr h="247650">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385"/>
                        </a:spcBef>
                      </a:pPr>
                      <a:r>
                        <a:rPr sz="900" b="1" dirty="0">
                          <a:latin typeface="Arial"/>
                          <a:cs typeface="Arial"/>
                        </a:rPr>
                        <a:t>1</a:t>
                      </a:r>
                      <a:endParaRPr sz="900">
                        <a:latin typeface="Arial"/>
                        <a:cs typeface="Arial"/>
                      </a:endParaRPr>
                    </a:p>
                  </a:txBody>
                  <a:tcPr marL="0" marR="0" marT="48895" marB="0"/>
                </a:tc>
                <a:tc>
                  <a:txBody>
                    <a:bodyPr/>
                    <a:lstStyle/>
                    <a:p>
                      <a:pPr marR="49530" algn="r">
                        <a:lnSpc>
                          <a:spcPct val="100000"/>
                        </a:lnSpc>
                        <a:spcBef>
                          <a:spcPts val="385"/>
                        </a:spcBef>
                      </a:pPr>
                      <a:r>
                        <a:rPr sz="900" dirty="0">
                          <a:latin typeface="Arial"/>
                          <a:cs typeface="Arial"/>
                        </a:rPr>
                        <a:t>Bronx</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Co-op</a:t>
                      </a:r>
                      <a:r>
                        <a:rPr sz="900" spc="-100" dirty="0">
                          <a:latin typeface="Arial"/>
                          <a:cs typeface="Arial"/>
                        </a:rPr>
                        <a:t> </a:t>
                      </a:r>
                      <a:r>
                        <a:rPr sz="900" dirty="0">
                          <a:latin typeface="Arial"/>
                          <a:cs typeface="Arial"/>
                        </a:rPr>
                        <a:t>City</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40.874294</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-73.829939</a:t>
                      </a:r>
                      <a:endParaRPr sz="900">
                        <a:latin typeface="Arial"/>
                        <a:cs typeface="Arial"/>
                      </a:endParaRPr>
                    </a:p>
                  </a:txBody>
                  <a:tcPr marL="0" marR="0" marT="48895" marB="0"/>
                </a:tc>
              </a:tr>
              <a:tr h="247650">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385"/>
                        </a:spcBef>
                      </a:pPr>
                      <a:r>
                        <a:rPr sz="900" b="1" dirty="0">
                          <a:latin typeface="Arial"/>
                          <a:cs typeface="Arial"/>
                        </a:rPr>
                        <a:t>2</a:t>
                      </a:r>
                      <a:endParaRPr sz="900">
                        <a:latin typeface="Arial"/>
                        <a:cs typeface="Arial"/>
                      </a:endParaRPr>
                    </a:p>
                  </a:txBody>
                  <a:tcPr marL="0" marR="0" marT="48895" marB="0"/>
                </a:tc>
                <a:tc>
                  <a:txBody>
                    <a:bodyPr/>
                    <a:lstStyle/>
                    <a:p>
                      <a:pPr marR="49530" algn="r">
                        <a:lnSpc>
                          <a:spcPct val="100000"/>
                        </a:lnSpc>
                        <a:spcBef>
                          <a:spcPts val="385"/>
                        </a:spcBef>
                      </a:pPr>
                      <a:r>
                        <a:rPr sz="900" dirty="0">
                          <a:latin typeface="Arial"/>
                          <a:cs typeface="Arial"/>
                        </a:rPr>
                        <a:t>Bronx</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Eastchester</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40.887556</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-73.827806</a:t>
                      </a:r>
                      <a:endParaRPr sz="900">
                        <a:latin typeface="Arial"/>
                        <a:cs typeface="Arial"/>
                      </a:endParaRPr>
                    </a:p>
                  </a:txBody>
                  <a:tcPr marL="0" marR="0" marT="48895" marB="0"/>
                </a:tc>
              </a:tr>
              <a:tr h="247650">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385"/>
                        </a:spcBef>
                      </a:pPr>
                      <a:r>
                        <a:rPr sz="900" b="1" dirty="0">
                          <a:latin typeface="Arial"/>
                          <a:cs typeface="Arial"/>
                        </a:rPr>
                        <a:t>3</a:t>
                      </a:r>
                      <a:endParaRPr sz="900">
                        <a:latin typeface="Arial"/>
                        <a:cs typeface="Arial"/>
                      </a:endParaRPr>
                    </a:p>
                  </a:txBody>
                  <a:tcPr marL="0" marR="0" marT="48895" marB="0"/>
                </a:tc>
                <a:tc>
                  <a:txBody>
                    <a:bodyPr/>
                    <a:lstStyle/>
                    <a:p>
                      <a:pPr marR="49530" algn="r">
                        <a:lnSpc>
                          <a:spcPct val="100000"/>
                        </a:lnSpc>
                        <a:spcBef>
                          <a:spcPts val="385"/>
                        </a:spcBef>
                      </a:pPr>
                      <a:r>
                        <a:rPr sz="900" dirty="0">
                          <a:latin typeface="Arial"/>
                          <a:cs typeface="Arial"/>
                        </a:rPr>
                        <a:t>Bronx</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Fieldston</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40.895437</a:t>
                      </a:r>
                      <a:endParaRPr sz="900">
                        <a:latin typeface="Arial"/>
                        <a:cs typeface="Arial"/>
                      </a:endParaRPr>
                    </a:p>
                  </a:txBody>
                  <a:tcPr marL="0" marR="0" marT="48895" marB="0"/>
                </a:tc>
                <a:tc>
                  <a:txBody>
                    <a:bodyPr/>
                    <a:lstStyle/>
                    <a:p>
                      <a:pPr algn="ctr">
                        <a:lnSpc>
                          <a:spcPct val="100000"/>
                        </a:lnSpc>
                        <a:spcBef>
                          <a:spcPts val="385"/>
                        </a:spcBef>
                      </a:pPr>
                      <a:r>
                        <a:rPr sz="900" dirty="0">
                          <a:latin typeface="Arial"/>
                          <a:cs typeface="Arial"/>
                        </a:rPr>
                        <a:t>-73.905643</a:t>
                      </a:r>
                      <a:endParaRPr sz="900">
                        <a:latin typeface="Arial"/>
                        <a:cs typeface="Arial"/>
                      </a:endParaRPr>
                    </a:p>
                  </a:txBody>
                  <a:tcPr marL="0" marR="0" marT="48895" marB="0"/>
                </a:tc>
              </a:tr>
              <a:tr h="187672">
                <a:tc>
                  <a:txBody>
                    <a:bodyPr/>
                    <a:lstStyle/>
                    <a:p>
                      <a:pPr>
                        <a:lnSpc>
                          <a:spcPct val="100000"/>
                        </a:lnSpc>
                      </a:pPr>
                      <a:endParaRPr sz="900">
                        <a:latin typeface="Times New Roman"/>
                        <a:cs typeface="Times New Roman"/>
                      </a:endParaRPr>
                    </a:p>
                  </a:txBody>
                  <a:tcPr marL="0" marR="0" marT="0" marB="0"/>
                </a:tc>
                <a:tc>
                  <a:txBody>
                    <a:bodyPr/>
                    <a:lstStyle/>
                    <a:p>
                      <a:pPr marL="57150">
                        <a:lnSpc>
                          <a:spcPts val="990"/>
                        </a:lnSpc>
                        <a:spcBef>
                          <a:spcPts val="385"/>
                        </a:spcBef>
                      </a:pPr>
                      <a:r>
                        <a:rPr sz="900" b="1" dirty="0">
                          <a:latin typeface="Arial"/>
                          <a:cs typeface="Arial"/>
                        </a:rPr>
                        <a:t>4</a:t>
                      </a:r>
                      <a:endParaRPr sz="900">
                        <a:latin typeface="Arial"/>
                        <a:cs typeface="Arial"/>
                      </a:endParaRPr>
                    </a:p>
                  </a:txBody>
                  <a:tcPr marL="0" marR="0" marT="48895" marB="0"/>
                </a:tc>
                <a:tc>
                  <a:txBody>
                    <a:bodyPr/>
                    <a:lstStyle/>
                    <a:p>
                      <a:pPr marR="49530" algn="r">
                        <a:lnSpc>
                          <a:spcPts val="990"/>
                        </a:lnSpc>
                        <a:spcBef>
                          <a:spcPts val="385"/>
                        </a:spcBef>
                      </a:pPr>
                      <a:r>
                        <a:rPr sz="900" dirty="0">
                          <a:latin typeface="Arial"/>
                          <a:cs typeface="Arial"/>
                        </a:rPr>
                        <a:t>Bronx</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Riverdale</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40.890834</a:t>
                      </a:r>
                      <a:endParaRPr sz="900">
                        <a:latin typeface="Arial"/>
                        <a:cs typeface="Arial"/>
                      </a:endParaRPr>
                    </a:p>
                  </a:txBody>
                  <a:tcPr marL="0" marR="0" marT="48895" marB="0"/>
                </a:tc>
                <a:tc>
                  <a:txBody>
                    <a:bodyPr/>
                    <a:lstStyle/>
                    <a:p>
                      <a:pPr algn="ctr">
                        <a:lnSpc>
                          <a:spcPts val="990"/>
                        </a:lnSpc>
                        <a:spcBef>
                          <a:spcPts val="385"/>
                        </a:spcBef>
                      </a:pPr>
                      <a:r>
                        <a:rPr sz="900" dirty="0">
                          <a:latin typeface="Arial"/>
                          <a:cs typeface="Arial"/>
                        </a:rPr>
                        <a:t>-73.912585</a:t>
                      </a:r>
                      <a:endParaRPr sz="900">
                        <a:latin typeface="Arial"/>
                        <a:cs typeface="Arial"/>
                      </a:endParaRPr>
                    </a:p>
                  </a:txBody>
                  <a:tcPr marL="0" marR="0" marT="48895" marB="0"/>
                </a:tc>
              </a:tr>
            </a:tbl>
          </a:graphicData>
        </a:graphic>
      </p:graphicFrame>
      <p:sp>
        <p:nvSpPr>
          <p:cNvPr id="9" name="object 9"/>
          <p:cNvSpPr txBox="1"/>
          <p:nvPr/>
        </p:nvSpPr>
        <p:spPr>
          <a:xfrm>
            <a:off x="1457374" y="4326509"/>
            <a:ext cx="4718050" cy="185420"/>
          </a:xfrm>
          <a:prstGeom prst="rect">
            <a:avLst/>
          </a:prstGeom>
        </p:spPr>
        <p:txBody>
          <a:bodyPr vert="horz" wrap="square" lIns="0" tIns="12700" rIns="0" bIns="0" rtlCol="0">
            <a:spAutoFit/>
          </a:bodyPr>
          <a:lstStyle/>
          <a:p>
            <a:pPr marL="12700">
              <a:lnSpc>
                <a:spcPct val="100000"/>
              </a:lnSpc>
              <a:spcBef>
                <a:spcPts val="100"/>
              </a:spcBef>
            </a:pPr>
            <a:r>
              <a:rPr sz="1050" spc="-30" dirty="0">
                <a:latin typeface="Arial"/>
                <a:cs typeface="Arial"/>
              </a:rPr>
              <a:t>The </a:t>
            </a:r>
            <a:r>
              <a:rPr sz="1050" spc="80" dirty="0">
                <a:latin typeface="Arial"/>
                <a:cs typeface="Arial"/>
              </a:rPr>
              <a:t>geograpical </a:t>
            </a:r>
            <a:r>
              <a:rPr sz="1050" spc="85" dirty="0">
                <a:latin typeface="Arial"/>
                <a:cs typeface="Arial"/>
              </a:rPr>
              <a:t>coordinate </a:t>
            </a:r>
            <a:r>
              <a:rPr sz="1050" spc="135" dirty="0">
                <a:latin typeface="Arial"/>
                <a:cs typeface="Arial"/>
              </a:rPr>
              <a:t>of </a:t>
            </a:r>
            <a:r>
              <a:rPr sz="1050" spc="95" dirty="0">
                <a:latin typeface="Arial"/>
                <a:cs typeface="Arial"/>
              </a:rPr>
              <a:t>Brinx </a:t>
            </a:r>
            <a:r>
              <a:rPr sz="1050" spc="70" dirty="0">
                <a:latin typeface="Arial"/>
                <a:cs typeface="Arial"/>
              </a:rPr>
              <a:t>are </a:t>
            </a:r>
            <a:r>
              <a:rPr sz="1050" spc="45" dirty="0">
                <a:latin typeface="Arial"/>
                <a:cs typeface="Arial"/>
              </a:rPr>
              <a:t>40.8466508,</a:t>
            </a:r>
            <a:r>
              <a:rPr sz="1050" spc="240" dirty="0">
                <a:latin typeface="Arial"/>
                <a:cs typeface="Arial"/>
              </a:rPr>
              <a:t> </a:t>
            </a:r>
            <a:r>
              <a:rPr sz="1050" spc="60" dirty="0">
                <a:latin typeface="Arial"/>
                <a:cs typeface="Arial"/>
              </a:rPr>
              <a:t>-73.8785937.</a:t>
            </a:r>
            <a:endParaRPr sz="1050">
              <a:latin typeface="Arial"/>
              <a:cs typeface="Aria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70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[21]:</a:t>
            </a:r>
            <a:endParaRPr sz="1050">
              <a:latin typeface="Arial"/>
              <a:cs typeface="Arial"/>
            </a:endParaRPr>
          </a:p>
        </p:txBody>
      </p:sp>
      <p:sp>
        <p:nvSpPr>
          <p:cNvPr id="5" name="object 5"/>
          <p:cNvSpPr/>
          <p:nvPr/>
        </p:nvSpPr>
        <p:spPr>
          <a:xfrm>
            <a:off x="1420811" y="430720"/>
            <a:ext cx="5857875" cy="3028950"/>
          </a:xfrm>
          <a:custGeom>
            <a:avLst/>
            <a:gdLst/>
            <a:ahLst/>
            <a:cxnLst/>
            <a:rect l="l" t="t" r="r" b="b"/>
            <a:pathLst>
              <a:path w="5857875" h="3028950">
                <a:moveTo>
                  <a:pt x="0" y="3014662"/>
                </a:moveTo>
                <a:lnTo>
                  <a:pt x="0" y="14287"/>
                </a:lnTo>
                <a:lnTo>
                  <a:pt x="0" y="12382"/>
                </a:lnTo>
                <a:lnTo>
                  <a:pt x="361" y="10477"/>
                </a:lnTo>
                <a:lnTo>
                  <a:pt x="1085" y="8572"/>
                </a:lnTo>
                <a:lnTo>
                  <a:pt x="1809" y="6667"/>
                </a:lnTo>
                <a:lnTo>
                  <a:pt x="2847" y="5715"/>
                </a:lnTo>
                <a:lnTo>
                  <a:pt x="4181" y="3809"/>
                </a:lnTo>
                <a:lnTo>
                  <a:pt x="5524" y="2857"/>
                </a:lnTo>
                <a:lnTo>
                  <a:pt x="7067" y="1904"/>
                </a:lnTo>
                <a:lnTo>
                  <a:pt x="8820" y="952"/>
                </a:lnTo>
                <a:lnTo>
                  <a:pt x="10572" y="0"/>
                </a:lnTo>
                <a:lnTo>
                  <a:pt x="5847302" y="0"/>
                </a:lnTo>
                <a:lnTo>
                  <a:pt x="5849054" y="952"/>
                </a:lnTo>
                <a:lnTo>
                  <a:pt x="5850807" y="1904"/>
                </a:lnTo>
                <a:lnTo>
                  <a:pt x="5852350" y="2857"/>
                </a:lnTo>
                <a:lnTo>
                  <a:pt x="5853693" y="3809"/>
                </a:lnTo>
                <a:lnTo>
                  <a:pt x="5855027" y="5715"/>
                </a:lnTo>
                <a:lnTo>
                  <a:pt x="5856065" y="6667"/>
                </a:lnTo>
                <a:lnTo>
                  <a:pt x="5856789" y="8572"/>
                </a:lnTo>
                <a:lnTo>
                  <a:pt x="5857513" y="10477"/>
                </a:lnTo>
                <a:lnTo>
                  <a:pt x="5857875" y="12382"/>
                </a:lnTo>
                <a:lnTo>
                  <a:pt x="5857875" y="14287"/>
                </a:lnTo>
                <a:lnTo>
                  <a:pt x="5857875" y="3014662"/>
                </a:lnTo>
                <a:lnTo>
                  <a:pt x="5857875" y="3016567"/>
                </a:lnTo>
                <a:lnTo>
                  <a:pt x="5857513" y="3018472"/>
                </a:lnTo>
                <a:lnTo>
                  <a:pt x="5856789" y="3020377"/>
                </a:lnTo>
                <a:lnTo>
                  <a:pt x="5856065" y="3021329"/>
                </a:lnTo>
                <a:lnTo>
                  <a:pt x="5855027" y="3023234"/>
                </a:lnTo>
                <a:lnTo>
                  <a:pt x="5853693" y="3025140"/>
                </a:lnTo>
                <a:lnTo>
                  <a:pt x="5852350" y="3026092"/>
                </a:lnTo>
                <a:lnTo>
                  <a:pt x="5850807" y="3027045"/>
                </a:lnTo>
                <a:lnTo>
                  <a:pt x="5849054" y="3027997"/>
                </a:lnTo>
                <a:lnTo>
                  <a:pt x="5847302" y="3027997"/>
                </a:lnTo>
                <a:lnTo>
                  <a:pt x="5845482" y="3028950"/>
                </a:lnTo>
                <a:lnTo>
                  <a:pt x="5843587" y="3028950"/>
                </a:lnTo>
                <a:lnTo>
                  <a:pt x="14287" y="3028950"/>
                </a:lnTo>
                <a:lnTo>
                  <a:pt x="12392" y="3028950"/>
                </a:lnTo>
                <a:lnTo>
                  <a:pt x="10572" y="3027997"/>
                </a:lnTo>
                <a:lnTo>
                  <a:pt x="8820" y="3027997"/>
                </a:lnTo>
                <a:lnTo>
                  <a:pt x="7067" y="3027045"/>
                </a:lnTo>
                <a:lnTo>
                  <a:pt x="5524" y="3026092"/>
                </a:lnTo>
                <a:lnTo>
                  <a:pt x="4181" y="3025140"/>
                </a:lnTo>
                <a:lnTo>
                  <a:pt x="2847" y="3023234"/>
                </a:lnTo>
                <a:lnTo>
                  <a:pt x="1809" y="3021329"/>
                </a:lnTo>
                <a:lnTo>
                  <a:pt x="1085" y="3020377"/>
                </a:lnTo>
                <a:lnTo>
                  <a:pt x="361" y="3018472"/>
                </a:lnTo>
                <a:lnTo>
                  <a:pt x="0" y="3016567"/>
                </a:lnTo>
                <a:lnTo>
                  <a:pt x="0" y="3014662"/>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1431769" y="470407"/>
            <a:ext cx="5836285" cy="2938145"/>
          </a:xfrm>
          <a:prstGeom prst="rect">
            <a:avLst/>
          </a:prstGeom>
        </p:spPr>
        <p:txBody>
          <a:bodyPr vert="horz" wrap="square" lIns="0" tIns="12700" rIns="0" bIns="0" rtlCol="0">
            <a:spAutoFit/>
          </a:bodyPr>
          <a:lstStyle/>
          <a:p>
            <a:pPr marL="47625">
              <a:lnSpc>
                <a:spcPct val="100000"/>
              </a:lnSpc>
              <a:spcBef>
                <a:spcPts val="100"/>
              </a:spcBef>
            </a:pPr>
            <a:r>
              <a:rPr sz="1050" i="1" spc="-10" dirty="0">
                <a:solidFill>
                  <a:srgbClr val="408080"/>
                </a:solidFill>
                <a:latin typeface="Arial"/>
                <a:cs typeface="Arial"/>
              </a:rPr>
              <a:t># </a:t>
            </a:r>
            <a:r>
              <a:rPr sz="1050" i="1" spc="90" dirty="0">
                <a:solidFill>
                  <a:srgbClr val="408080"/>
                </a:solidFill>
                <a:latin typeface="Arial"/>
                <a:cs typeface="Arial"/>
              </a:rPr>
              <a:t>create </a:t>
            </a:r>
            <a:r>
              <a:rPr sz="1050" i="1" spc="-105" dirty="0">
                <a:solidFill>
                  <a:srgbClr val="408080"/>
                </a:solidFill>
                <a:latin typeface="Arial"/>
                <a:cs typeface="Arial"/>
              </a:rPr>
              <a:t>map </a:t>
            </a:r>
            <a:r>
              <a:rPr sz="1050" i="1" spc="135" dirty="0">
                <a:solidFill>
                  <a:srgbClr val="408080"/>
                </a:solidFill>
                <a:latin typeface="Arial"/>
                <a:cs typeface="Arial"/>
              </a:rPr>
              <a:t>of </a:t>
            </a:r>
            <a:r>
              <a:rPr sz="1050" i="1" spc="25" dirty="0">
                <a:solidFill>
                  <a:srgbClr val="408080"/>
                </a:solidFill>
                <a:latin typeface="Arial"/>
                <a:cs typeface="Arial"/>
              </a:rPr>
              <a:t>Bronx </a:t>
            </a:r>
            <a:r>
              <a:rPr sz="1050" i="1" spc="75" dirty="0">
                <a:solidFill>
                  <a:srgbClr val="408080"/>
                </a:solidFill>
                <a:latin typeface="Arial"/>
                <a:cs typeface="Arial"/>
              </a:rPr>
              <a:t>using </a:t>
            </a:r>
            <a:r>
              <a:rPr sz="1050" i="1" spc="150" dirty="0">
                <a:solidFill>
                  <a:srgbClr val="408080"/>
                </a:solidFill>
                <a:latin typeface="Arial"/>
                <a:cs typeface="Arial"/>
              </a:rPr>
              <a:t>latitude </a:t>
            </a:r>
            <a:r>
              <a:rPr sz="1050" i="1" spc="-10" dirty="0">
                <a:solidFill>
                  <a:srgbClr val="408080"/>
                </a:solidFill>
                <a:latin typeface="Arial"/>
                <a:cs typeface="Arial"/>
              </a:rPr>
              <a:t>and </a:t>
            </a:r>
            <a:r>
              <a:rPr sz="1050" i="1" spc="100" dirty="0">
                <a:solidFill>
                  <a:srgbClr val="408080"/>
                </a:solidFill>
                <a:latin typeface="Arial"/>
                <a:cs typeface="Arial"/>
              </a:rPr>
              <a:t>longitude</a:t>
            </a:r>
            <a:r>
              <a:rPr sz="1050" i="1" spc="190" dirty="0">
                <a:solidFill>
                  <a:srgbClr val="408080"/>
                </a:solidFill>
                <a:latin typeface="Arial"/>
                <a:cs typeface="Arial"/>
              </a:rPr>
              <a:t> </a:t>
            </a:r>
            <a:r>
              <a:rPr sz="1050" i="1" spc="70" dirty="0">
                <a:solidFill>
                  <a:srgbClr val="408080"/>
                </a:solidFill>
                <a:latin typeface="Arial"/>
                <a:cs typeface="Arial"/>
              </a:rPr>
              <a:t>values</a:t>
            </a:r>
            <a:endParaRPr sz="1050">
              <a:latin typeface="Arial"/>
              <a:cs typeface="Arial"/>
            </a:endParaRPr>
          </a:p>
          <a:p>
            <a:pPr marL="47625">
              <a:lnSpc>
                <a:spcPct val="100000"/>
              </a:lnSpc>
              <a:spcBef>
                <a:spcPts val="15"/>
              </a:spcBef>
            </a:pPr>
            <a:r>
              <a:rPr sz="1050" spc="-10" dirty="0">
                <a:solidFill>
                  <a:srgbClr val="333333"/>
                </a:solidFill>
                <a:latin typeface="Arial"/>
                <a:cs typeface="Arial"/>
              </a:rPr>
              <a:t>map_bronx </a:t>
            </a:r>
            <a:r>
              <a:rPr sz="1050" spc="-40" dirty="0">
                <a:solidFill>
                  <a:srgbClr val="666666"/>
                </a:solidFill>
                <a:latin typeface="Arial"/>
                <a:cs typeface="Arial"/>
              </a:rPr>
              <a:t>= </a:t>
            </a:r>
            <a:r>
              <a:rPr sz="1050" spc="120" dirty="0">
                <a:solidFill>
                  <a:srgbClr val="333333"/>
                </a:solidFill>
                <a:latin typeface="Arial"/>
                <a:cs typeface="Arial"/>
              </a:rPr>
              <a:t>folium</a:t>
            </a:r>
            <a:r>
              <a:rPr sz="1050" spc="120" dirty="0">
                <a:solidFill>
                  <a:srgbClr val="666666"/>
                </a:solidFill>
                <a:latin typeface="Arial"/>
                <a:cs typeface="Arial"/>
              </a:rPr>
              <a:t>.</a:t>
            </a:r>
            <a:r>
              <a:rPr sz="1050" spc="120" dirty="0">
                <a:solidFill>
                  <a:srgbClr val="333333"/>
                </a:solidFill>
                <a:latin typeface="Arial"/>
                <a:cs typeface="Arial"/>
              </a:rPr>
              <a:t>Map(location</a:t>
            </a:r>
            <a:r>
              <a:rPr sz="1050" spc="120" dirty="0">
                <a:solidFill>
                  <a:srgbClr val="666666"/>
                </a:solidFill>
                <a:latin typeface="Arial"/>
                <a:cs typeface="Arial"/>
              </a:rPr>
              <a:t>=</a:t>
            </a:r>
            <a:r>
              <a:rPr sz="1050" spc="120" dirty="0">
                <a:solidFill>
                  <a:srgbClr val="333333"/>
                </a:solidFill>
                <a:latin typeface="Arial"/>
                <a:cs typeface="Arial"/>
              </a:rPr>
              <a:t>[latitude, </a:t>
            </a:r>
            <a:r>
              <a:rPr sz="1050" spc="135" dirty="0">
                <a:solidFill>
                  <a:srgbClr val="333333"/>
                </a:solidFill>
                <a:latin typeface="Arial"/>
                <a:cs typeface="Arial"/>
              </a:rPr>
              <a:t>longitude],</a:t>
            </a:r>
            <a:r>
              <a:rPr sz="1050" spc="110" dirty="0">
                <a:solidFill>
                  <a:srgbClr val="333333"/>
                </a:solidFill>
                <a:latin typeface="Arial"/>
                <a:cs typeface="Arial"/>
              </a:rPr>
              <a:t> </a:t>
            </a:r>
            <a:r>
              <a:rPr sz="1050" spc="50" dirty="0">
                <a:solidFill>
                  <a:srgbClr val="333333"/>
                </a:solidFill>
                <a:latin typeface="Arial"/>
                <a:cs typeface="Arial"/>
              </a:rPr>
              <a:t>zoom_start</a:t>
            </a:r>
            <a:r>
              <a:rPr sz="1050" spc="50" dirty="0">
                <a:solidFill>
                  <a:srgbClr val="666666"/>
                </a:solidFill>
                <a:latin typeface="Arial"/>
                <a:cs typeface="Arial"/>
              </a:rPr>
              <a:t>=11</a:t>
            </a:r>
            <a:r>
              <a:rPr sz="1050" spc="5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47625">
              <a:lnSpc>
                <a:spcPct val="100000"/>
              </a:lnSpc>
            </a:pPr>
            <a:r>
              <a:rPr sz="1050" i="1" spc="-10" dirty="0">
                <a:solidFill>
                  <a:srgbClr val="408080"/>
                </a:solidFill>
                <a:latin typeface="Arial"/>
                <a:cs typeface="Arial"/>
              </a:rPr>
              <a:t># add </a:t>
            </a:r>
            <a:r>
              <a:rPr sz="1050" i="1" spc="35" dirty="0">
                <a:solidFill>
                  <a:srgbClr val="408080"/>
                </a:solidFill>
                <a:latin typeface="Arial"/>
                <a:cs typeface="Arial"/>
              </a:rPr>
              <a:t>markers </a:t>
            </a:r>
            <a:r>
              <a:rPr sz="1050" i="1" spc="135" dirty="0">
                <a:solidFill>
                  <a:srgbClr val="408080"/>
                </a:solidFill>
                <a:latin typeface="Arial"/>
                <a:cs typeface="Arial"/>
              </a:rPr>
              <a:t>to</a:t>
            </a:r>
            <a:r>
              <a:rPr sz="1050" i="1" spc="215" dirty="0">
                <a:solidFill>
                  <a:srgbClr val="408080"/>
                </a:solidFill>
                <a:latin typeface="Arial"/>
                <a:cs typeface="Arial"/>
              </a:rPr>
              <a:t> </a:t>
            </a:r>
            <a:r>
              <a:rPr sz="1050" i="1" spc="-105" dirty="0">
                <a:solidFill>
                  <a:srgbClr val="408080"/>
                </a:solidFill>
                <a:latin typeface="Arial"/>
                <a:cs typeface="Arial"/>
              </a:rPr>
              <a:t>map</a:t>
            </a:r>
            <a:endParaRPr sz="1050">
              <a:latin typeface="Arial"/>
              <a:cs typeface="Arial"/>
            </a:endParaRPr>
          </a:p>
          <a:p>
            <a:pPr marL="47625" marR="63500">
              <a:lnSpc>
                <a:spcPct val="101200"/>
              </a:lnSpc>
            </a:pPr>
            <a:r>
              <a:rPr sz="1050" b="1" spc="110" dirty="0">
                <a:solidFill>
                  <a:srgbClr val="008000"/>
                </a:solidFill>
                <a:latin typeface="Arial"/>
                <a:cs typeface="Arial"/>
              </a:rPr>
              <a:t>for </a:t>
            </a:r>
            <a:r>
              <a:rPr sz="1050" spc="225" dirty="0">
                <a:solidFill>
                  <a:srgbClr val="333333"/>
                </a:solidFill>
                <a:latin typeface="Arial"/>
                <a:cs typeface="Arial"/>
              </a:rPr>
              <a:t>lat, </a:t>
            </a:r>
            <a:r>
              <a:rPr sz="1050" spc="150" dirty="0">
                <a:solidFill>
                  <a:srgbClr val="333333"/>
                </a:solidFill>
                <a:latin typeface="Arial"/>
                <a:cs typeface="Arial"/>
              </a:rPr>
              <a:t>lng, </a:t>
            </a:r>
            <a:r>
              <a:rPr sz="1050" spc="130" dirty="0">
                <a:solidFill>
                  <a:srgbClr val="333333"/>
                </a:solidFill>
                <a:latin typeface="Arial"/>
                <a:cs typeface="Arial"/>
              </a:rPr>
              <a:t>label </a:t>
            </a:r>
            <a:r>
              <a:rPr sz="1050" b="1" spc="110" dirty="0">
                <a:solidFill>
                  <a:srgbClr val="7216AB"/>
                </a:solidFill>
                <a:latin typeface="Arial"/>
                <a:cs typeface="Arial"/>
              </a:rPr>
              <a:t>in </a:t>
            </a:r>
            <a:r>
              <a:rPr sz="1050" spc="130" dirty="0">
                <a:solidFill>
                  <a:srgbClr val="008000"/>
                </a:solidFill>
                <a:latin typeface="Arial"/>
                <a:cs typeface="Arial"/>
              </a:rPr>
              <a:t>zip</a:t>
            </a:r>
            <a:r>
              <a:rPr sz="1050" spc="130" dirty="0">
                <a:solidFill>
                  <a:srgbClr val="333333"/>
                </a:solidFill>
                <a:latin typeface="Arial"/>
                <a:cs typeface="Arial"/>
              </a:rPr>
              <a:t>(bronx_data[</a:t>
            </a:r>
            <a:r>
              <a:rPr sz="1050" spc="130" dirty="0">
                <a:solidFill>
                  <a:srgbClr val="B92020"/>
                </a:solidFill>
                <a:latin typeface="Arial"/>
                <a:cs typeface="Arial"/>
              </a:rPr>
              <a:t>'Latitude'</a:t>
            </a:r>
            <a:r>
              <a:rPr sz="1050" spc="130" dirty="0">
                <a:solidFill>
                  <a:srgbClr val="333333"/>
                </a:solidFill>
                <a:latin typeface="Arial"/>
                <a:cs typeface="Arial"/>
              </a:rPr>
              <a:t>], </a:t>
            </a:r>
            <a:r>
              <a:rPr sz="1050" spc="110" dirty="0">
                <a:solidFill>
                  <a:srgbClr val="333333"/>
                </a:solidFill>
                <a:latin typeface="Arial"/>
                <a:cs typeface="Arial"/>
              </a:rPr>
              <a:t>bronx_data[</a:t>
            </a:r>
            <a:r>
              <a:rPr sz="1050" spc="110" dirty="0">
                <a:solidFill>
                  <a:srgbClr val="B92020"/>
                </a:solidFill>
                <a:latin typeface="Arial"/>
                <a:cs typeface="Arial"/>
              </a:rPr>
              <a:t>'Longitude'</a:t>
            </a:r>
            <a:r>
              <a:rPr sz="1050" spc="110" dirty="0">
                <a:solidFill>
                  <a:srgbClr val="333333"/>
                </a:solidFill>
                <a:latin typeface="Arial"/>
                <a:cs typeface="Arial"/>
              </a:rPr>
              <a:t>], br  </a:t>
            </a:r>
            <a:r>
              <a:rPr sz="1050" spc="90" dirty="0">
                <a:solidFill>
                  <a:srgbClr val="333333"/>
                </a:solidFill>
                <a:latin typeface="Arial"/>
                <a:cs typeface="Arial"/>
              </a:rPr>
              <a:t>onx_data[</a:t>
            </a:r>
            <a:r>
              <a:rPr sz="1050" spc="90" dirty="0">
                <a:solidFill>
                  <a:srgbClr val="B92020"/>
                </a:solidFill>
                <a:latin typeface="Arial"/>
                <a:cs typeface="Arial"/>
              </a:rPr>
              <a:t>'Neighborhood'</a:t>
            </a:r>
            <a:r>
              <a:rPr sz="1050" spc="90" dirty="0">
                <a:solidFill>
                  <a:srgbClr val="333333"/>
                </a:solidFill>
                <a:latin typeface="Arial"/>
                <a:cs typeface="Arial"/>
              </a:rPr>
              <a:t>]):</a:t>
            </a:r>
            <a:endParaRPr sz="1050">
              <a:latin typeface="Arial"/>
              <a:cs typeface="Arial"/>
            </a:endParaRPr>
          </a:p>
          <a:p>
            <a:pPr marL="340995" marR="2261870">
              <a:lnSpc>
                <a:spcPct val="101200"/>
              </a:lnSpc>
            </a:pPr>
            <a:r>
              <a:rPr sz="1050" spc="130" dirty="0">
                <a:solidFill>
                  <a:srgbClr val="333333"/>
                </a:solidFill>
                <a:latin typeface="Arial"/>
                <a:cs typeface="Arial"/>
              </a:rPr>
              <a:t>label </a:t>
            </a:r>
            <a:r>
              <a:rPr sz="1050" spc="-40" dirty="0">
                <a:solidFill>
                  <a:srgbClr val="666666"/>
                </a:solidFill>
                <a:latin typeface="Arial"/>
                <a:cs typeface="Arial"/>
              </a:rPr>
              <a:t>= </a:t>
            </a:r>
            <a:r>
              <a:rPr sz="1050" spc="100" dirty="0">
                <a:solidFill>
                  <a:srgbClr val="333333"/>
                </a:solidFill>
                <a:latin typeface="Arial"/>
                <a:cs typeface="Arial"/>
              </a:rPr>
              <a:t>folium</a:t>
            </a:r>
            <a:r>
              <a:rPr sz="1050" spc="100" dirty="0">
                <a:solidFill>
                  <a:srgbClr val="666666"/>
                </a:solidFill>
                <a:latin typeface="Arial"/>
                <a:cs typeface="Arial"/>
              </a:rPr>
              <a:t>.</a:t>
            </a:r>
            <a:r>
              <a:rPr sz="1050" spc="100" dirty="0">
                <a:solidFill>
                  <a:srgbClr val="333333"/>
                </a:solidFill>
                <a:latin typeface="Arial"/>
                <a:cs typeface="Arial"/>
              </a:rPr>
              <a:t>Popup(label, </a:t>
            </a:r>
            <a:r>
              <a:rPr sz="1050" spc="45" dirty="0">
                <a:solidFill>
                  <a:srgbClr val="333333"/>
                </a:solidFill>
                <a:latin typeface="Arial"/>
                <a:cs typeface="Arial"/>
              </a:rPr>
              <a:t>parse_html</a:t>
            </a:r>
            <a:r>
              <a:rPr sz="1050" spc="45" dirty="0">
                <a:solidFill>
                  <a:srgbClr val="666666"/>
                </a:solidFill>
                <a:latin typeface="Arial"/>
                <a:cs typeface="Arial"/>
              </a:rPr>
              <a:t>=</a:t>
            </a:r>
            <a:r>
              <a:rPr sz="1050" b="1" spc="45" dirty="0">
                <a:solidFill>
                  <a:srgbClr val="008000"/>
                </a:solidFill>
                <a:latin typeface="Arial"/>
                <a:cs typeface="Arial"/>
              </a:rPr>
              <a:t>True</a:t>
            </a:r>
            <a:r>
              <a:rPr sz="1050" spc="45" dirty="0">
                <a:solidFill>
                  <a:srgbClr val="333333"/>
                </a:solidFill>
                <a:latin typeface="Arial"/>
                <a:cs typeface="Arial"/>
              </a:rPr>
              <a:t>)  </a:t>
            </a:r>
            <a:r>
              <a:rPr sz="1050" spc="105" dirty="0">
                <a:solidFill>
                  <a:srgbClr val="333333"/>
                </a:solidFill>
                <a:latin typeface="Arial"/>
                <a:cs typeface="Arial"/>
              </a:rPr>
              <a:t>folium</a:t>
            </a:r>
            <a:r>
              <a:rPr sz="1050" spc="105" dirty="0">
                <a:solidFill>
                  <a:srgbClr val="666666"/>
                </a:solidFill>
                <a:latin typeface="Arial"/>
                <a:cs typeface="Arial"/>
              </a:rPr>
              <a:t>.</a:t>
            </a:r>
            <a:r>
              <a:rPr sz="1050" spc="105" dirty="0">
                <a:solidFill>
                  <a:srgbClr val="333333"/>
                </a:solidFill>
                <a:latin typeface="Arial"/>
                <a:cs typeface="Arial"/>
              </a:rPr>
              <a:t>CircleMarker(</a:t>
            </a:r>
            <a:endParaRPr sz="1050">
              <a:latin typeface="Arial"/>
              <a:cs typeface="Arial"/>
            </a:endParaRPr>
          </a:p>
          <a:p>
            <a:pPr marL="633730" marR="4387850">
              <a:lnSpc>
                <a:spcPct val="101200"/>
              </a:lnSpc>
            </a:pPr>
            <a:r>
              <a:rPr sz="1050" spc="235" dirty="0">
                <a:solidFill>
                  <a:srgbClr val="333333"/>
                </a:solidFill>
                <a:latin typeface="Arial"/>
                <a:cs typeface="Arial"/>
              </a:rPr>
              <a:t>[lat, </a:t>
            </a:r>
            <a:r>
              <a:rPr sz="1050" spc="175" dirty="0">
                <a:solidFill>
                  <a:srgbClr val="333333"/>
                </a:solidFill>
                <a:latin typeface="Arial"/>
                <a:cs typeface="Arial"/>
              </a:rPr>
              <a:t>lng],  </a:t>
            </a:r>
            <a:r>
              <a:rPr sz="1050" spc="90" dirty="0">
                <a:solidFill>
                  <a:srgbClr val="333333"/>
                </a:solidFill>
                <a:latin typeface="Arial"/>
                <a:cs typeface="Arial"/>
              </a:rPr>
              <a:t>radius</a:t>
            </a:r>
            <a:r>
              <a:rPr sz="1050" spc="90" dirty="0">
                <a:solidFill>
                  <a:srgbClr val="666666"/>
                </a:solidFill>
                <a:latin typeface="Arial"/>
                <a:cs typeface="Arial"/>
              </a:rPr>
              <a:t>=5</a:t>
            </a:r>
            <a:r>
              <a:rPr sz="1050" spc="90" dirty="0">
                <a:solidFill>
                  <a:srgbClr val="333333"/>
                </a:solidFill>
                <a:latin typeface="Arial"/>
                <a:cs typeface="Arial"/>
              </a:rPr>
              <a:t>,</a:t>
            </a:r>
            <a:endParaRPr sz="1050">
              <a:latin typeface="Arial"/>
              <a:cs typeface="Arial"/>
            </a:endParaRPr>
          </a:p>
          <a:p>
            <a:pPr marL="633730" marR="4240530">
              <a:lnSpc>
                <a:spcPct val="101200"/>
              </a:lnSpc>
            </a:pPr>
            <a:r>
              <a:rPr sz="1050" spc="70" dirty="0">
                <a:solidFill>
                  <a:srgbClr val="333333"/>
                </a:solidFill>
                <a:latin typeface="Arial"/>
                <a:cs typeface="Arial"/>
              </a:rPr>
              <a:t>popup</a:t>
            </a:r>
            <a:r>
              <a:rPr sz="1050" spc="70" dirty="0">
                <a:solidFill>
                  <a:srgbClr val="666666"/>
                </a:solidFill>
                <a:latin typeface="Arial"/>
                <a:cs typeface="Arial"/>
              </a:rPr>
              <a:t>=</a:t>
            </a:r>
            <a:r>
              <a:rPr sz="1050" spc="70" dirty="0">
                <a:solidFill>
                  <a:srgbClr val="333333"/>
                </a:solidFill>
                <a:latin typeface="Arial"/>
                <a:cs typeface="Arial"/>
              </a:rPr>
              <a:t>label,  </a:t>
            </a:r>
            <a:r>
              <a:rPr sz="1050" spc="125" dirty="0">
                <a:solidFill>
                  <a:srgbClr val="333333"/>
                </a:solidFill>
                <a:latin typeface="Arial"/>
                <a:cs typeface="Arial"/>
              </a:rPr>
              <a:t>colo</a:t>
            </a:r>
            <a:r>
              <a:rPr sz="1050" spc="85" dirty="0">
                <a:solidFill>
                  <a:srgbClr val="333333"/>
                </a:solidFill>
                <a:latin typeface="Arial"/>
                <a:cs typeface="Arial"/>
              </a:rPr>
              <a:t>r</a:t>
            </a:r>
            <a:r>
              <a:rPr sz="1050" spc="-45" dirty="0">
                <a:solidFill>
                  <a:srgbClr val="666666"/>
                </a:solidFill>
                <a:latin typeface="Arial"/>
                <a:cs typeface="Arial"/>
              </a:rPr>
              <a:t>=</a:t>
            </a:r>
            <a:r>
              <a:rPr sz="1050" spc="195" dirty="0">
                <a:solidFill>
                  <a:srgbClr val="B92020"/>
                </a:solidFill>
                <a:latin typeface="Arial"/>
                <a:cs typeface="Arial"/>
              </a:rPr>
              <a:t>'blue</a:t>
            </a:r>
            <a:r>
              <a:rPr sz="1050" spc="85" dirty="0">
                <a:solidFill>
                  <a:srgbClr val="B92020"/>
                </a:solidFill>
                <a:latin typeface="Arial"/>
                <a:cs typeface="Arial"/>
              </a:rPr>
              <a:t>'</a:t>
            </a:r>
            <a:r>
              <a:rPr sz="1050" spc="285" dirty="0">
                <a:solidFill>
                  <a:srgbClr val="333333"/>
                </a:solidFill>
                <a:latin typeface="Arial"/>
                <a:cs typeface="Arial"/>
              </a:rPr>
              <a:t>,  </a:t>
            </a:r>
            <a:r>
              <a:rPr sz="1050" spc="155" dirty="0">
                <a:solidFill>
                  <a:srgbClr val="333333"/>
                </a:solidFill>
                <a:latin typeface="Arial"/>
                <a:cs typeface="Arial"/>
              </a:rPr>
              <a:t>fill</a:t>
            </a:r>
            <a:r>
              <a:rPr sz="1050" spc="155" dirty="0">
                <a:solidFill>
                  <a:srgbClr val="666666"/>
                </a:solidFill>
                <a:latin typeface="Arial"/>
                <a:cs typeface="Arial"/>
              </a:rPr>
              <a:t>=</a:t>
            </a:r>
            <a:r>
              <a:rPr sz="1050" b="1" spc="155" dirty="0">
                <a:solidFill>
                  <a:srgbClr val="008000"/>
                </a:solidFill>
                <a:latin typeface="Arial"/>
                <a:cs typeface="Arial"/>
              </a:rPr>
              <a:t>True</a:t>
            </a:r>
            <a:r>
              <a:rPr sz="1050" spc="155" dirty="0">
                <a:solidFill>
                  <a:srgbClr val="333333"/>
                </a:solidFill>
                <a:latin typeface="Arial"/>
                <a:cs typeface="Arial"/>
              </a:rPr>
              <a:t>,</a:t>
            </a:r>
            <a:endParaRPr sz="1050">
              <a:latin typeface="Arial"/>
              <a:cs typeface="Arial"/>
            </a:endParaRPr>
          </a:p>
          <a:p>
            <a:pPr marL="633730" marR="3654425">
              <a:lnSpc>
                <a:spcPct val="101200"/>
              </a:lnSpc>
            </a:pPr>
            <a:r>
              <a:rPr sz="1050" spc="190" dirty="0">
                <a:solidFill>
                  <a:srgbClr val="333333"/>
                </a:solidFill>
                <a:latin typeface="Arial"/>
                <a:cs typeface="Arial"/>
              </a:rPr>
              <a:t>fill_colo</a:t>
            </a:r>
            <a:r>
              <a:rPr sz="1050" spc="165" dirty="0">
                <a:solidFill>
                  <a:srgbClr val="333333"/>
                </a:solidFill>
                <a:latin typeface="Arial"/>
                <a:cs typeface="Arial"/>
              </a:rPr>
              <a:t>r</a:t>
            </a:r>
            <a:r>
              <a:rPr sz="1050" spc="-45" dirty="0">
                <a:solidFill>
                  <a:srgbClr val="666666"/>
                </a:solidFill>
                <a:latin typeface="Arial"/>
                <a:cs typeface="Arial"/>
              </a:rPr>
              <a:t>=</a:t>
            </a:r>
            <a:r>
              <a:rPr sz="1050" spc="95" dirty="0">
                <a:solidFill>
                  <a:srgbClr val="B92020"/>
                </a:solidFill>
                <a:latin typeface="Arial"/>
                <a:cs typeface="Arial"/>
              </a:rPr>
              <a:t>'#3186cc</a:t>
            </a:r>
            <a:r>
              <a:rPr sz="1050" spc="30" dirty="0">
                <a:solidFill>
                  <a:srgbClr val="B92020"/>
                </a:solidFill>
                <a:latin typeface="Arial"/>
                <a:cs typeface="Arial"/>
              </a:rPr>
              <a:t>'</a:t>
            </a:r>
            <a:r>
              <a:rPr sz="1050" spc="285" dirty="0">
                <a:solidFill>
                  <a:srgbClr val="333333"/>
                </a:solidFill>
                <a:latin typeface="Arial"/>
                <a:cs typeface="Arial"/>
              </a:rPr>
              <a:t>,  </a:t>
            </a:r>
            <a:r>
              <a:rPr sz="1050" spc="145" dirty="0">
                <a:solidFill>
                  <a:srgbClr val="333333"/>
                </a:solidFill>
                <a:latin typeface="Arial"/>
                <a:cs typeface="Arial"/>
              </a:rPr>
              <a:t>fill_opacity</a:t>
            </a:r>
            <a:r>
              <a:rPr sz="1050" spc="145" dirty="0">
                <a:solidFill>
                  <a:srgbClr val="666666"/>
                </a:solidFill>
                <a:latin typeface="Arial"/>
                <a:cs typeface="Arial"/>
              </a:rPr>
              <a:t>=0.7</a:t>
            </a:r>
            <a:r>
              <a:rPr sz="1050" spc="145" dirty="0">
                <a:solidFill>
                  <a:srgbClr val="333333"/>
                </a:solidFill>
                <a:latin typeface="Arial"/>
                <a:cs typeface="Arial"/>
              </a:rPr>
              <a:t>,</a:t>
            </a:r>
            <a:endParaRPr sz="1050">
              <a:latin typeface="Arial"/>
              <a:cs typeface="Arial"/>
            </a:endParaRPr>
          </a:p>
          <a:p>
            <a:pPr marL="633730">
              <a:lnSpc>
                <a:spcPct val="100000"/>
              </a:lnSpc>
              <a:spcBef>
                <a:spcPts val="15"/>
              </a:spcBef>
            </a:pPr>
            <a:r>
              <a:rPr sz="1050" spc="50" dirty="0">
                <a:solidFill>
                  <a:srgbClr val="333333"/>
                </a:solidFill>
                <a:latin typeface="Arial"/>
                <a:cs typeface="Arial"/>
              </a:rPr>
              <a:t>parse_html</a:t>
            </a:r>
            <a:r>
              <a:rPr sz="1050" spc="50" dirty="0">
                <a:solidFill>
                  <a:srgbClr val="666666"/>
                </a:solidFill>
                <a:latin typeface="Arial"/>
                <a:cs typeface="Arial"/>
              </a:rPr>
              <a:t>=</a:t>
            </a:r>
            <a:r>
              <a:rPr sz="1050" b="1" spc="50" dirty="0">
                <a:solidFill>
                  <a:srgbClr val="008000"/>
                </a:solidFill>
                <a:latin typeface="Arial"/>
                <a:cs typeface="Arial"/>
              </a:rPr>
              <a:t>False</a:t>
            </a:r>
            <a:r>
              <a:rPr sz="1050" spc="50" dirty="0">
                <a:solidFill>
                  <a:srgbClr val="333333"/>
                </a:solidFill>
                <a:latin typeface="Arial"/>
                <a:cs typeface="Arial"/>
              </a:rPr>
              <a:t>)</a:t>
            </a:r>
            <a:r>
              <a:rPr sz="1050" spc="50" dirty="0">
                <a:solidFill>
                  <a:srgbClr val="666666"/>
                </a:solidFill>
                <a:latin typeface="Arial"/>
                <a:cs typeface="Arial"/>
              </a:rPr>
              <a:t>.</a:t>
            </a:r>
            <a:r>
              <a:rPr sz="1050" spc="50" dirty="0">
                <a:solidFill>
                  <a:srgbClr val="333333"/>
                </a:solidFill>
                <a:latin typeface="Arial"/>
                <a:cs typeface="Arial"/>
              </a:rPr>
              <a:t>add_to(map_bronx)</a:t>
            </a:r>
            <a:endParaRPr sz="1050">
              <a:latin typeface="Arial"/>
              <a:cs typeface="Arial"/>
            </a:endParaRPr>
          </a:p>
          <a:p>
            <a:pPr>
              <a:lnSpc>
                <a:spcPct val="100000"/>
              </a:lnSpc>
              <a:spcBef>
                <a:spcPts val="20"/>
              </a:spcBef>
            </a:pPr>
            <a:endParaRPr sz="1100">
              <a:latin typeface="Arial"/>
              <a:cs typeface="Arial"/>
            </a:endParaRPr>
          </a:p>
          <a:p>
            <a:pPr marL="47625">
              <a:lnSpc>
                <a:spcPct val="100000"/>
              </a:lnSpc>
              <a:spcBef>
                <a:spcPts val="5"/>
              </a:spcBef>
            </a:pPr>
            <a:r>
              <a:rPr sz="1050" spc="-10" dirty="0">
                <a:solidFill>
                  <a:srgbClr val="333333"/>
                </a:solidFill>
                <a:latin typeface="Arial"/>
                <a:cs typeface="Arial"/>
              </a:rPr>
              <a:t>map_bronx</a:t>
            </a:r>
            <a:endParaRPr sz="1050">
              <a:latin typeface="Arial"/>
              <a:cs typeface="Arial"/>
            </a:endParaRPr>
          </a:p>
        </p:txBody>
      </p:sp>
      <p:sp>
        <p:nvSpPr>
          <p:cNvPr id="15" name="object 15"/>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97</a:t>
            </a:fld>
            <a:r>
              <a:rPr spc="-5" dirty="0"/>
              <a:t>/129</a:t>
            </a:r>
          </a:p>
        </p:txBody>
      </p:sp>
      <p:sp>
        <p:nvSpPr>
          <p:cNvPr id="7" name="object 7"/>
          <p:cNvSpPr txBox="1"/>
          <p:nvPr/>
        </p:nvSpPr>
        <p:spPr>
          <a:xfrm>
            <a:off x="837653" y="7147432"/>
            <a:ext cx="539115"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 </a:t>
            </a:r>
            <a:r>
              <a:rPr sz="1050" spc="285" dirty="0">
                <a:solidFill>
                  <a:srgbClr val="2F3F9E"/>
                </a:solidFill>
                <a:latin typeface="Arial"/>
                <a:cs typeface="Arial"/>
              </a:rPr>
              <a:t>[</a:t>
            </a:r>
            <a:r>
              <a:rPr sz="1050" spc="345" dirty="0">
                <a:solidFill>
                  <a:srgbClr val="2F3F9E"/>
                </a:solidFill>
                <a:latin typeface="Arial"/>
                <a:cs typeface="Arial"/>
              </a:rPr>
              <a:t> </a:t>
            </a:r>
            <a:r>
              <a:rPr sz="1050" spc="285" dirty="0">
                <a:solidFill>
                  <a:srgbClr val="2F3F9E"/>
                </a:solidFill>
                <a:latin typeface="Arial"/>
                <a:cs typeface="Arial"/>
              </a:rPr>
              <a:t>]:</a:t>
            </a:r>
            <a:endParaRPr sz="1050">
              <a:latin typeface="Arial"/>
              <a:cs typeface="Arial"/>
            </a:endParaRPr>
          </a:p>
        </p:txBody>
      </p:sp>
      <p:sp>
        <p:nvSpPr>
          <p:cNvPr id="8" name="object 8"/>
          <p:cNvSpPr txBox="1"/>
          <p:nvPr/>
        </p:nvSpPr>
        <p:spPr>
          <a:xfrm>
            <a:off x="1420811" y="7117270"/>
            <a:ext cx="5857875" cy="1571625"/>
          </a:xfrm>
          <a:prstGeom prst="rect">
            <a:avLst/>
          </a:prstGeom>
          <a:ln w="20097">
            <a:solidFill>
              <a:srgbClr val="CFCFCF"/>
            </a:solidFill>
          </a:ln>
        </p:spPr>
        <p:txBody>
          <a:bodyPr vert="horz" wrap="square" lIns="0" tIns="42545" rIns="0" bIns="0" rtlCol="0">
            <a:spAutoFit/>
          </a:bodyPr>
          <a:lstStyle/>
          <a:p>
            <a:pPr marL="58419">
              <a:lnSpc>
                <a:spcPct val="100000"/>
              </a:lnSpc>
              <a:spcBef>
                <a:spcPts val="335"/>
              </a:spcBef>
            </a:pPr>
            <a:r>
              <a:rPr sz="1050" spc="-20" dirty="0">
                <a:solidFill>
                  <a:srgbClr val="333333"/>
                </a:solidFill>
                <a:latin typeface="Arial"/>
                <a:cs typeface="Arial"/>
              </a:rPr>
              <a:t>CLIENT_ID </a:t>
            </a:r>
            <a:r>
              <a:rPr sz="1050" spc="-40" dirty="0">
                <a:solidFill>
                  <a:srgbClr val="666666"/>
                </a:solidFill>
                <a:latin typeface="Arial"/>
                <a:cs typeface="Arial"/>
              </a:rPr>
              <a:t>= </a:t>
            </a:r>
            <a:r>
              <a:rPr sz="1050" spc="-100" dirty="0">
                <a:solidFill>
                  <a:srgbClr val="B92020"/>
                </a:solidFill>
                <a:latin typeface="Arial"/>
                <a:cs typeface="Arial"/>
              </a:rPr>
              <a:t>'MUPR00XCLBNNHBIYXOBGFKLGYVNE10AIIDDPWXCYFEYVKXWS' </a:t>
            </a:r>
            <a:r>
              <a:rPr sz="1050" i="1" spc="-10" dirty="0">
                <a:solidFill>
                  <a:srgbClr val="408080"/>
                </a:solidFill>
                <a:latin typeface="Arial"/>
                <a:cs typeface="Arial"/>
              </a:rPr>
              <a:t># </a:t>
            </a:r>
            <a:r>
              <a:rPr sz="1050" i="1" spc="65" dirty="0">
                <a:solidFill>
                  <a:srgbClr val="408080"/>
                </a:solidFill>
                <a:latin typeface="Arial"/>
                <a:cs typeface="Arial"/>
              </a:rPr>
              <a:t>your</a:t>
            </a:r>
            <a:r>
              <a:rPr sz="1050" i="1" spc="260" dirty="0">
                <a:solidFill>
                  <a:srgbClr val="408080"/>
                </a:solidFill>
                <a:latin typeface="Arial"/>
                <a:cs typeface="Arial"/>
              </a:rPr>
              <a:t> </a:t>
            </a:r>
            <a:r>
              <a:rPr sz="1050" i="1" spc="20" dirty="0">
                <a:solidFill>
                  <a:srgbClr val="408080"/>
                </a:solidFill>
                <a:latin typeface="Arial"/>
                <a:cs typeface="Arial"/>
              </a:rPr>
              <a:t>Foursqua</a:t>
            </a:r>
            <a:endParaRPr sz="1050">
              <a:latin typeface="Arial"/>
              <a:cs typeface="Arial"/>
            </a:endParaRPr>
          </a:p>
          <a:p>
            <a:pPr marL="58419">
              <a:lnSpc>
                <a:spcPct val="100000"/>
              </a:lnSpc>
              <a:spcBef>
                <a:spcPts val="15"/>
              </a:spcBef>
            </a:pPr>
            <a:r>
              <a:rPr sz="1050" i="1" spc="110" dirty="0">
                <a:solidFill>
                  <a:srgbClr val="408080"/>
                </a:solidFill>
                <a:latin typeface="Arial"/>
                <a:cs typeface="Arial"/>
              </a:rPr>
              <a:t>re</a:t>
            </a:r>
            <a:r>
              <a:rPr sz="1050" i="1" spc="280" dirty="0">
                <a:solidFill>
                  <a:srgbClr val="408080"/>
                </a:solidFill>
                <a:latin typeface="Arial"/>
                <a:cs typeface="Arial"/>
              </a:rPr>
              <a:t> </a:t>
            </a:r>
            <a:r>
              <a:rPr sz="1050" i="1" spc="50" dirty="0">
                <a:solidFill>
                  <a:srgbClr val="408080"/>
                </a:solidFill>
                <a:latin typeface="Arial"/>
                <a:cs typeface="Arial"/>
              </a:rPr>
              <a:t>ID</a:t>
            </a:r>
            <a:endParaRPr sz="1050">
              <a:latin typeface="Arial"/>
              <a:cs typeface="Arial"/>
            </a:endParaRPr>
          </a:p>
          <a:p>
            <a:pPr marL="58419">
              <a:lnSpc>
                <a:spcPct val="100000"/>
              </a:lnSpc>
              <a:spcBef>
                <a:spcPts val="15"/>
              </a:spcBef>
            </a:pPr>
            <a:r>
              <a:rPr sz="1050" spc="-85" dirty="0">
                <a:solidFill>
                  <a:srgbClr val="333333"/>
                </a:solidFill>
                <a:latin typeface="Arial"/>
                <a:cs typeface="Arial"/>
              </a:rPr>
              <a:t>CLIENT_SECRET </a:t>
            </a:r>
            <a:r>
              <a:rPr sz="1050" spc="-40" dirty="0">
                <a:solidFill>
                  <a:srgbClr val="666666"/>
                </a:solidFill>
                <a:latin typeface="Arial"/>
                <a:cs typeface="Arial"/>
              </a:rPr>
              <a:t>= </a:t>
            </a:r>
            <a:r>
              <a:rPr sz="1050" spc="-85" dirty="0">
                <a:solidFill>
                  <a:srgbClr val="B92020"/>
                </a:solidFill>
                <a:latin typeface="Arial"/>
                <a:cs typeface="Arial"/>
              </a:rPr>
              <a:t>'IV2KZ5A2PSYAJDMIXJRD5V34PYLBGHYQEGS0UE5EDDKHBUQU' </a:t>
            </a:r>
            <a:r>
              <a:rPr sz="1050" i="1" spc="-10" dirty="0">
                <a:solidFill>
                  <a:srgbClr val="408080"/>
                </a:solidFill>
                <a:latin typeface="Arial"/>
                <a:cs typeface="Arial"/>
              </a:rPr>
              <a:t># </a:t>
            </a:r>
            <a:r>
              <a:rPr sz="1050" i="1" spc="65" dirty="0">
                <a:solidFill>
                  <a:srgbClr val="408080"/>
                </a:solidFill>
                <a:latin typeface="Arial"/>
                <a:cs typeface="Arial"/>
              </a:rPr>
              <a:t>your</a:t>
            </a:r>
            <a:r>
              <a:rPr sz="1050" i="1" spc="105" dirty="0">
                <a:solidFill>
                  <a:srgbClr val="408080"/>
                </a:solidFill>
                <a:latin typeface="Arial"/>
                <a:cs typeface="Arial"/>
              </a:rPr>
              <a:t> </a:t>
            </a:r>
            <a:r>
              <a:rPr sz="1050" i="1" spc="35" dirty="0">
                <a:solidFill>
                  <a:srgbClr val="408080"/>
                </a:solidFill>
                <a:latin typeface="Arial"/>
                <a:cs typeface="Arial"/>
              </a:rPr>
              <a:t>Four</a:t>
            </a:r>
            <a:endParaRPr sz="1050">
              <a:latin typeface="Arial"/>
              <a:cs typeface="Arial"/>
            </a:endParaRPr>
          </a:p>
          <a:p>
            <a:pPr marL="58419">
              <a:lnSpc>
                <a:spcPct val="100000"/>
              </a:lnSpc>
              <a:spcBef>
                <a:spcPts val="15"/>
              </a:spcBef>
            </a:pPr>
            <a:r>
              <a:rPr sz="1050" i="1" spc="40" dirty="0">
                <a:solidFill>
                  <a:srgbClr val="408080"/>
                </a:solidFill>
                <a:latin typeface="Arial"/>
                <a:cs typeface="Arial"/>
              </a:rPr>
              <a:t>square</a:t>
            </a:r>
            <a:r>
              <a:rPr sz="1050" i="1" spc="280" dirty="0">
                <a:solidFill>
                  <a:srgbClr val="408080"/>
                </a:solidFill>
                <a:latin typeface="Arial"/>
                <a:cs typeface="Arial"/>
              </a:rPr>
              <a:t> </a:t>
            </a:r>
            <a:r>
              <a:rPr sz="1050" i="1" spc="70" dirty="0">
                <a:solidFill>
                  <a:srgbClr val="408080"/>
                </a:solidFill>
                <a:latin typeface="Arial"/>
                <a:cs typeface="Arial"/>
              </a:rPr>
              <a:t>Secret</a:t>
            </a:r>
            <a:endParaRPr sz="1050">
              <a:latin typeface="Arial"/>
              <a:cs typeface="Arial"/>
            </a:endParaRPr>
          </a:p>
          <a:p>
            <a:pPr marL="58419">
              <a:lnSpc>
                <a:spcPct val="100000"/>
              </a:lnSpc>
              <a:spcBef>
                <a:spcPts val="15"/>
              </a:spcBef>
            </a:pPr>
            <a:r>
              <a:rPr sz="1050" spc="-100" dirty="0">
                <a:solidFill>
                  <a:srgbClr val="333333"/>
                </a:solidFill>
                <a:latin typeface="Arial"/>
                <a:cs typeface="Arial"/>
              </a:rPr>
              <a:t>VERSION </a:t>
            </a:r>
            <a:r>
              <a:rPr sz="1050" spc="-40" dirty="0">
                <a:solidFill>
                  <a:srgbClr val="666666"/>
                </a:solidFill>
                <a:latin typeface="Arial"/>
                <a:cs typeface="Arial"/>
              </a:rPr>
              <a:t>= </a:t>
            </a:r>
            <a:r>
              <a:rPr sz="1050" spc="70" dirty="0">
                <a:solidFill>
                  <a:srgbClr val="B92020"/>
                </a:solidFill>
                <a:latin typeface="Arial"/>
                <a:cs typeface="Arial"/>
              </a:rPr>
              <a:t>'20190520' </a:t>
            </a:r>
            <a:r>
              <a:rPr sz="1050" i="1" spc="-10" dirty="0">
                <a:solidFill>
                  <a:srgbClr val="408080"/>
                </a:solidFill>
                <a:latin typeface="Arial"/>
                <a:cs typeface="Arial"/>
              </a:rPr>
              <a:t># </a:t>
            </a:r>
            <a:r>
              <a:rPr sz="1050" i="1" spc="40" dirty="0">
                <a:solidFill>
                  <a:srgbClr val="408080"/>
                </a:solidFill>
                <a:latin typeface="Arial"/>
                <a:cs typeface="Arial"/>
              </a:rPr>
              <a:t>Foursquare </a:t>
            </a:r>
            <a:r>
              <a:rPr sz="1050" i="1" spc="10" dirty="0">
                <a:solidFill>
                  <a:srgbClr val="408080"/>
                </a:solidFill>
                <a:latin typeface="Arial"/>
                <a:cs typeface="Arial"/>
              </a:rPr>
              <a:t>API</a:t>
            </a:r>
            <a:r>
              <a:rPr sz="1050" i="1" spc="110" dirty="0">
                <a:solidFill>
                  <a:srgbClr val="408080"/>
                </a:solidFill>
                <a:latin typeface="Arial"/>
                <a:cs typeface="Arial"/>
              </a:rPr>
              <a:t> </a:t>
            </a:r>
            <a:r>
              <a:rPr sz="1050" i="1" spc="90" dirty="0">
                <a:solidFill>
                  <a:srgbClr val="408080"/>
                </a:solidFill>
                <a:latin typeface="Arial"/>
                <a:cs typeface="Arial"/>
              </a:rPr>
              <a:t>version</a:t>
            </a:r>
            <a:endParaRPr sz="1050">
              <a:latin typeface="Arial"/>
              <a:cs typeface="Arial"/>
            </a:endParaRPr>
          </a:p>
          <a:p>
            <a:pPr>
              <a:lnSpc>
                <a:spcPct val="100000"/>
              </a:lnSpc>
              <a:spcBef>
                <a:spcPts val="25"/>
              </a:spcBef>
            </a:pPr>
            <a:endParaRPr sz="1100">
              <a:latin typeface="Arial"/>
              <a:cs typeface="Arial"/>
            </a:endParaRPr>
          </a:p>
          <a:p>
            <a:pPr marL="58419">
              <a:lnSpc>
                <a:spcPct val="100000"/>
              </a:lnSpc>
            </a:pPr>
            <a:r>
              <a:rPr sz="1050" spc="135" dirty="0">
                <a:solidFill>
                  <a:srgbClr val="008000"/>
                </a:solidFill>
                <a:latin typeface="Arial"/>
                <a:cs typeface="Arial"/>
              </a:rPr>
              <a:t>print</a:t>
            </a:r>
            <a:r>
              <a:rPr sz="1050" spc="135" dirty="0">
                <a:solidFill>
                  <a:srgbClr val="333333"/>
                </a:solidFill>
                <a:latin typeface="Arial"/>
                <a:cs typeface="Arial"/>
              </a:rPr>
              <a:t>(</a:t>
            </a:r>
            <a:r>
              <a:rPr sz="1050" spc="135" dirty="0">
                <a:solidFill>
                  <a:srgbClr val="B92020"/>
                </a:solidFill>
                <a:latin typeface="Arial"/>
                <a:cs typeface="Arial"/>
              </a:rPr>
              <a:t>'Your</a:t>
            </a:r>
            <a:r>
              <a:rPr sz="1050" spc="280" dirty="0">
                <a:solidFill>
                  <a:srgbClr val="B92020"/>
                </a:solidFill>
                <a:latin typeface="Arial"/>
                <a:cs typeface="Arial"/>
              </a:rPr>
              <a:t> </a:t>
            </a:r>
            <a:r>
              <a:rPr sz="1050" spc="150" dirty="0">
                <a:solidFill>
                  <a:srgbClr val="B92020"/>
                </a:solidFill>
                <a:latin typeface="Arial"/>
                <a:cs typeface="Arial"/>
              </a:rPr>
              <a:t>credentails:'</a:t>
            </a:r>
            <a:r>
              <a:rPr sz="1050" spc="150" dirty="0">
                <a:solidFill>
                  <a:srgbClr val="333333"/>
                </a:solidFill>
                <a:latin typeface="Arial"/>
                <a:cs typeface="Arial"/>
              </a:rPr>
              <a:t>)</a:t>
            </a:r>
            <a:endParaRPr sz="1050">
              <a:latin typeface="Arial"/>
              <a:cs typeface="Arial"/>
            </a:endParaRPr>
          </a:p>
          <a:p>
            <a:pPr marL="58419">
              <a:lnSpc>
                <a:spcPct val="100000"/>
              </a:lnSpc>
              <a:spcBef>
                <a:spcPts val="15"/>
              </a:spcBef>
            </a:pPr>
            <a:r>
              <a:rPr sz="1050" spc="90" dirty="0">
                <a:solidFill>
                  <a:srgbClr val="008000"/>
                </a:solidFill>
                <a:latin typeface="Arial"/>
                <a:cs typeface="Arial"/>
              </a:rPr>
              <a:t>print</a:t>
            </a:r>
            <a:r>
              <a:rPr sz="1050" spc="90" dirty="0">
                <a:solidFill>
                  <a:srgbClr val="333333"/>
                </a:solidFill>
                <a:latin typeface="Arial"/>
                <a:cs typeface="Arial"/>
              </a:rPr>
              <a:t>(</a:t>
            </a:r>
            <a:r>
              <a:rPr sz="1050" spc="90" dirty="0">
                <a:solidFill>
                  <a:srgbClr val="B92020"/>
                </a:solidFill>
                <a:latin typeface="Arial"/>
                <a:cs typeface="Arial"/>
              </a:rPr>
              <a:t>'CLIENT_ID: </a:t>
            </a:r>
            <a:r>
              <a:rPr sz="1050" spc="375" dirty="0">
                <a:solidFill>
                  <a:srgbClr val="B92020"/>
                </a:solidFill>
                <a:latin typeface="Arial"/>
                <a:cs typeface="Arial"/>
              </a:rPr>
              <a:t>' </a:t>
            </a:r>
            <a:r>
              <a:rPr sz="1050" spc="-40" dirty="0">
                <a:solidFill>
                  <a:srgbClr val="666666"/>
                </a:solidFill>
                <a:latin typeface="Arial"/>
                <a:cs typeface="Arial"/>
              </a:rPr>
              <a:t>+</a:t>
            </a:r>
            <a:r>
              <a:rPr sz="1050" spc="-10" dirty="0">
                <a:solidFill>
                  <a:srgbClr val="666666"/>
                </a:solidFill>
                <a:latin typeface="Arial"/>
                <a:cs typeface="Arial"/>
              </a:rPr>
              <a:t> </a:t>
            </a:r>
            <a:r>
              <a:rPr sz="1050" spc="5" dirty="0">
                <a:solidFill>
                  <a:srgbClr val="333333"/>
                </a:solidFill>
                <a:latin typeface="Arial"/>
                <a:cs typeface="Arial"/>
              </a:rPr>
              <a:t>CLIENT_ID)</a:t>
            </a:r>
            <a:endParaRPr sz="1050">
              <a:latin typeface="Arial"/>
              <a:cs typeface="Arial"/>
            </a:endParaRPr>
          </a:p>
          <a:p>
            <a:pPr marL="58419">
              <a:lnSpc>
                <a:spcPct val="100000"/>
              </a:lnSpc>
              <a:spcBef>
                <a:spcPts val="15"/>
              </a:spcBef>
            </a:pPr>
            <a:r>
              <a:rPr sz="1050" spc="45" dirty="0">
                <a:solidFill>
                  <a:srgbClr val="008000"/>
                </a:solidFill>
                <a:latin typeface="Arial"/>
                <a:cs typeface="Arial"/>
              </a:rPr>
              <a:t>print</a:t>
            </a:r>
            <a:r>
              <a:rPr sz="1050" spc="45" dirty="0">
                <a:solidFill>
                  <a:srgbClr val="333333"/>
                </a:solidFill>
                <a:latin typeface="Arial"/>
                <a:cs typeface="Arial"/>
              </a:rPr>
              <a:t>(</a:t>
            </a:r>
            <a:r>
              <a:rPr sz="1050" spc="45" dirty="0">
                <a:solidFill>
                  <a:srgbClr val="B92020"/>
                </a:solidFill>
                <a:latin typeface="Arial"/>
                <a:cs typeface="Arial"/>
              </a:rPr>
              <a:t>'CLIENT_SECRET:' </a:t>
            </a:r>
            <a:r>
              <a:rPr sz="1050" spc="-40" dirty="0">
                <a:solidFill>
                  <a:srgbClr val="666666"/>
                </a:solidFill>
                <a:latin typeface="Arial"/>
                <a:cs typeface="Arial"/>
              </a:rPr>
              <a:t>+</a:t>
            </a:r>
            <a:r>
              <a:rPr sz="1050" spc="180" dirty="0">
                <a:solidFill>
                  <a:srgbClr val="666666"/>
                </a:solidFill>
                <a:latin typeface="Arial"/>
                <a:cs typeface="Arial"/>
              </a:rPr>
              <a:t> </a:t>
            </a:r>
            <a:r>
              <a:rPr sz="1050" spc="-65" dirty="0">
                <a:solidFill>
                  <a:srgbClr val="333333"/>
                </a:solidFill>
                <a:latin typeface="Arial"/>
                <a:cs typeface="Arial"/>
              </a:rPr>
              <a:t>CLIENT_SECRET)</a:t>
            </a:r>
            <a:endParaRPr sz="1050">
              <a:latin typeface="Arial"/>
              <a:cs typeface="Arial"/>
            </a:endParaRPr>
          </a:p>
        </p:txBody>
      </p:sp>
      <p:sp>
        <p:nvSpPr>
          <p:cNvPr id="9" name="object 9"/>
          <p:cNvSpPr txBox="1"/>
          <p:nvPr/>
        </p:nvSpPr>
        <p:spPr>
          <a:xfrm>
            <a:off x="764281" y="8852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[22]:</a:t>
            </a:r>
            <a:endParaRPr sz="1050">
              <a:latin typeface="Arial"/>
              <a:cs typeface="Arial"/>
            </a:endParaRPr>
          </a:p>
        </p:txBody>
      </p:sp>
      <p:sp>
        <p:nvSpPr>
          <p:cNvPr id="10" name="object 10"/>
          <p:cNvSpPr txBox="1"/>
          <p:nvPr/>
        </p:nvSpPr>
        <p:spPr>
          <a:xfrm>
            <a:off x="1420811" y="8812720"/>
            <a:ext cx="5857875" cy="276225"/>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spc="100" dirty="0">
                <a:solidFill>
                  <a:srgbClr val="333333"/>
                </a:solidFill>
                <a:latin typeface="Arial"/>
                <a:cs typeface="Arial"/>
              </a:rPr>
              <a:t>bronx_data</a:t>
            </a:r>
            <a:r>
              <a:rPr sz="1050" spc="100" dirty="0">
                <a:solidFill>
                  <a:srgbClr val="666666"/>
                </a:solidFill>
                <a:latin typeface="Arial"/>
                <a:cs typeface="Arial"/>
              </a:rPr>
              <a:t>.</a:t>
            </a:r>
            <a:r>
              <a:rPr sz="1050" spc="100" dirty="0">
                <a:solidFill>
                  <a:srgbClr val="333333"/>
                </a:solidFill>
                <a:latin typeface="Arial"/>
                <a:cs typeface="Arial"/>
              </a:rPr>
              <a:t>loc[</a:t>
            </a:r>
            <a:r>
              <a:rPr sz="1050" spc="100" dirty="0">
                <a:solidFill>
                  <a:srgbClr val="666666"/>
                </a:solidFill>
                <a:latin typeface="Arial"/>
                <a:cs typeface="Arial"/>
              </a:rPr>
              <a:t>0</a:t>
            </a:r>
            <a:r>
              <a:rPr sz="1050" spc="100" dirty="0">
                <a:solidFill>
                  <a:srgbClr val="333333"/>
                </a:solidFill>
                <a:latin typeface="Arial"/>
                <a:cs typeface="Arial"/>
              </a:rPr>
              <a:t>,</a:t>
            </a:r>
            <a:r>
              <a:rPr sz="1050" spc="280" dirty="0">
                <a:solidFill>
                  <a:srgbClr val="333333"/>
                </a:solidFill>
                <a:latin typeface="Arial"/>
                <a:cs typeface="Arial"/>
              </a:rPr>
              <a:t> </a:t>
            </a:r>
            <a:r>
              <a:rPr sz="1050" spc="90" dirty="0">
                <a:solidFill>
                  <a:srgbClr val="B92020"/>
                </a:solidFill>
                <a:latin typeface="Arial"/>
                <a:cs typeface="Arial"/>
              </a:rPr>
              <a:t>'Neighborhood'</a:t>
            </a:r>
            <a:r>
              <a:rPr sz="1050" spc="90" dirty="0">
                <a:solidFill>
                  <a:srgbClr val="333333"/>
                </a:solidFill>
                <a:latin typeface="Arial"/>
                <a:cs typeface="Arial"/>
              </a:rPr>
              <a:t>]</a:t>
            </a:r>
            <a:endParaRPr sz="1050">
              <a:latin typeface="Arial"/>
              <a:cs typeface="Arial"/>
            </a:endParaRPr>
          </a:p>
        </p:txBody>
      </p:sp>
      <p:sp>
        <p:nvSpPr>
          <p:cNvPr id="11" name="object 11"/>
          <p:cNvSpPr txBox="1"/>
          <p:nvPr/>
        </p:nvSpPr>
        <p:spPr>
          <a:xfrm>
            <a:off x="764281" y="3499358"/>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Out[21]:</a:t>
            </a:r>
            <a:endParaRPr sz="1050">
              <a:latin typeface="Arial"/>
              <a:cs typeface="Arial"/>
            </a:endParaRPr>
          </a:p>
        </p:txBody>
      </p:sp>
      <p:sp>
        <p:nvSpPr>
          <p:cNvPr id="12" name="object 12"/>
          <p:cNvSpPr txBox="1"/>
          <p:nvPr/>
        </p:nvSpPr>
        <p:spPr>
          <a:xfrm>
            <a:off x="1457374" y="3518408"/>
            <a:ext cx="381444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565656"/>
                </a:solidFill>
                <a:latin typeface="Arial"/>
                <a:cs typeface="Arial"/>
              </a:rPr>
              <a:t>Make this Notebook </a:t>
            </a:r>
            <a:r>
              <a:rPr sz="1050" spc="-10" dirty="0">
                <a:solidFill>
                  <a:srgbClr val="565656"/>
                </a:solidFill>
                <a:latin typeface="Arial"/>
                <a:cs typeface="Arial"/>
              </a:rPr>
              <a:t>Trusted </a:t>
            </a:r>
            <a:r>
              <a:rPr sz="1050" dirty="0">
                <a:solidFill>
                  <a:srgbClr val="565656"/>
                </a:solidFill>
                <a:latin typeface="Arial"/>
                <a:cs typeface="Arial"/>
              </a:rPr>
              <a:t>to load map: File -&gt; </a:t>
            </a:r>
            <a:r>
              <a:rPr sz="1050" spc="-10" dirty="0">
                <a:solidFill>
                  <a:srgbClr val="565656"/>
                </a:solidFill>
                <a:latin typeface="Arial"/>
                <a:cs typeface="Arial"/>
              </a:rPr>
              <a:t>Trust</a:t>
            </a:r>
            <a:r>
              <a:rPr sz="1050" spc="-50" dirty="0">
                <a:solidFill>
                  <a:srgbClr val="565656"/>
                </a:solidFill>
                <a:latin typeface="Arial"/>
                <a:cs typeface="Arial"/>
              </a:rPr>
              <a:t> </a:t>
            </a:r>
            <a:r>
              <a:rPr sz="1050" dirty="0">
                <a:solidFill>
                  <a:srgbClr val="565656"/>
                </a:solidFill>
                <a:latin typeface="Arial"/>
                <a:cs typeface="Arial"/>
              </a:rPr>
              <a:t>Notebook</a:t>
            </a:r>
            <a:endParaRPr sz="1050">
              <a:latin typeface="Arial"/>
              <a:cs typeface="Arial"/>
            </a:endParaRPr>
          </a:p>
        </p:txBody>
      </p:sp>
      <p:sp>
        <p:nvSpPr>
          <p:cNvPr id="13" name="object 13"/>
          <p:cNvSpPr txBox="1"/>
          <p:nvPr/>
        </p:nvSpPr>
        <p:spPr>
          <a:xfrm>
            <a:off x="764281" y="9128632"/>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Out[22]:</a:t>
            </a:r>
            <a:endParaRPr sz="1050">
              <a:latin typeface="Arial"/>
              <a:cs typeface="Arial"/>
            </a:endParaRPr>
          </a:p>
        </p:txBody>
      </p:sp>
      <p:sp>
        <p:nvSpPr>
          <p:cNvPr id="14" name="object 14"/>
          <p:cNvSpPr txBox="1"/>
          <p:nvPr/>
        </p:nvSpPr>
        <p:spPr>
          <a:xfrm>
            <a:off x="1457374" y="9138157"/>
            <a:ext cx="832485" cy="185420"/>
          </a:xfrm>
          <a:prstGeom prst="rect">
            <a:avLst/>
          </a:prstGeom>
        </p:spPr>
        <p:txBody>
          <a:bodyPr vert="horz" wrap="square" lIns="0" tIns="12700" rIns="0" bIns="0" rtlCol="0">
            <a:spAutoFit/>
          </a:bodyPr>
          <a:lstStyle/>
          <a:p>
            <a:pPr marL="12700">
              <a:lnSpc>
                <a:spcPct val="100000"/>
              </a:lnSpc>
              <a:spcBef>
                <a:spcPts val="100"/>
              </a:spcBef>
            </a:pPr>
            <a:r>
              <a:rPr sz="1050" spc="120" dirty="0">
                <a:latin typeface="Arial"/>
                <a:cs typeface="Arial"/>
              </a:rPr>
              <a:t>'Wakefield'</a:t>
            </a:r>
            <a:endParaRPr sz="1050">
              <a:latin typeface="Arial"/>
              <a:cs typeface="Aria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graphicFrame>
        <p:nvGraphicFramePr>
          <p:cNvPr id="4" name="object 4"/>
          <p:cNvGraphicFramePr>
            <a:graphicFrameLocks noGrp="1"/>
          </p:cNvGraphicFramePr>
          <p:nvPr/>
        </p:nvGraphicFramePr>
        <p:xfrm>
          <a:off x="745231" y="429196"/>
          <a:ext cx="6534783" cy="5000623"/>
        </p:xfrm>
        <a:graphic>
          <a:graphicData uri="http://schemas.openxmlformats.org/drawingml/2006/table">
            <a:tbl>
              <a:tblPr firstRow="1" bandRow="1">
                <a:tableStyleId>{2D5ABB26-0587-4C30-8999-92F81FD0307C}</a:tableStyleId>
              </a:tblPr>
              <a:tblGrid>
                <a:gridCol w="215265"/>
                <a:gridCol w="461009"/>
                <a:gridCol w="5858509"/>
              </a:tblGrid>
              <a:tr h="2015514">
                <a:tc gridSpan="2">
                  <a:txBody>
                    <a:bodyPr/>
                    <a:lstStyle/>
                    <a:p>
                      <a:pPr marL="31750">
                        <a:lnSpc>
                          <a:spcPct val="100000"/>
                        </a:lnSpc>
                        <a:spcBef>
                          <a:spcPts val="409"/>
                        </a:spcBef>
                      </a:pPr>
                      <a:r>
                        <a:rPr sz="1050" spc="135" dirty="0">
                          <a:solidFill>
                            <a:srgbClr val="2F3F9E"/>
                          </a:solidFill>
                          <a:latin typeface="Arial"/>
                          <a:cs typeface="Arial"/>
                        </a:rPr>
                        <a:t>In</a:t>
                      </a:r>
                      <a:r>
                        <a:rPr sz="1050" spc="240" dirty="0">
                          <a:solidFill>
                            <a:srgbClr val="2F3F9E"/>
                          </a:solidFill>
                          <a:latin typeface="Arial"/>
                          <a:cs typeface="Arial"/>
                        </a:rPr>
                        <a:t> </a:t>
                      </a:r>
                      <a:r>
                        <a:rPr sz="1050" spc="165" dirty="0">
                          <a:solidFill>
                            <a:srgbClr val="2F3F9E"/>
                          </a:solidFill>
                          <a:latin typeface="Arial"/>
                          <a:cs typeface="Arial"/>
                        </a:rPr>
                        <a:t>[23]:</a:t>
                      </a:r>
                      <a:endParaRPr sz="1050">
                        <a:latin typeface="Arial"/>
                        <a:cs typeface="Arial"/>
                      </a:endParaRPr>
                    </a:p>
                  </a:txBody>
                  <a:tcPr marL="0" marR="0" marT="52069" marB="0">
                    <a:lnR w="28575">
                      <a:solidFill>
                        <a:srgbClr val="CFCFCF"/>
                      </a:solidFill>
                      <a:prstDash val="solid"/>
                    </a:lnR>
                  </a:tcPr>
                </a:tc>
                <a:tc hMerge="1">
                  <a:txBody>
                    <a:bodyPr/>
                    <a:lstStyle/>
                    <a:p>
                      <a:endParaRPr/>
                    </a:p>
                  </a:txBody>
                  <a:tcPr marL="0" marR="0" marT="0" marB="0"/>
                </a:tc>
                <a:tc>
                  <a:txBody>
                    <a:bodyPr/>
                    <a:lstStyle/>
                    <a:p>
                      <a:pPr marL="132080" marR="146685" indent="-73660">
                        <a:lnSpc>
                          <a:spcPct val="101200"/>
                        </a:lnSpc>
                        <a:spcBef>
                          <a:spcPts val="395"/>
                        </a:spcBef>
                      </a:pPr>
                      <a:r>
                        <a:rPr sz="1050" spc="80" dirty="0">
                          <a:solidFill>
                            <a:srgbClr val="333333"/>
                          </a:solidFill>
                          <a:latin typeface="Arial"/>
                          <a:cs typeface="Arial"/>
                        </a:rPr>
                        <a:t>neighborhood_latitude </a:t>
                      </a:r>
                      <a:r>
                        <a:rPr sz="1050" spc="-40" dirty="0">
                          <a:solidFill>
                            <a:srgbClr val="666666"/>
                          </a:solidFill>
                          <a:latin typeface="Arial"/>
                          <a:cs typeface="Arial"/>
                        </a:rPr>
                        <a:t>= </a:t>
                      </a:r>
                      <a:r>
                        <a:rPr sz="1050" spc="100" dirty="0">
                          <a:solidFill>
                            <a:srgbClr val="333333"/>
                          </a:solidFill>
                          <a:latin typeface="Arial"/>
                          <a:cs typeface="Arial"/>
                        </a:rPr>
                        <a:t>bronx_data</a:t>
                      </a:r>
                      <a:r>
                        <a:rPr sz="1050" spc="100" dirty="0">
                          <a:solidFill>
                            <a:srgbClr val="666666"/>
                          </a:solidFill>
                          <a:latin typeface="Arial"/>
                          <a:cs typeface="Arial"/>
                        </a:rPr>
                        <a:t>.</a:t>
                      </a:r>
                      <a:r>
                        <a:rPr sz="1050" spc="100" dirty="0">
                          <a:solidFill>
                            <a:srgbClr val="333333"/>
                          </a:solidFill>
                          <a:latin typeface="Arial"/>
                          <a:cs typeface="Arial"/>
                        </a:rPr>
                        <a:t>loc[</a:t>
                      </a:r>
                      <a:r>
                        <a:rPr sz="1050" spc="100" dirty="0">
                          <a:solidFill>
                            <a:srgbClr val="666666"/>
                          </a:solidFill>
                          <a:latin typeface="Arial"/>
                          <a:cs typeface="Arial"/>
                        </a:rPr>
                        <a:t>0</a:t>
                      </a:r>
                      <a:r>
                        <a:rPr sz="1050" spc="100" dirty="0">
                          <a:solidFill>
                            <a:srgbClr val="333333"/>
                          </a:solidFill>
                          <a:latin typeface="Arial"/>
                          <a:cs typeface="Arial"/>
                        </a:rPr>
                        <a:t>, </a:t>
                      </a:r>
                      <a:r>
                        <a:rPr sz="1050" spc="170" dirty="0">
                          <a:solidFill>
                            <a:srgbClr val="B92020"/>
                          </a:solidFill>
                          <a:latin typeface="Arial"/>
                          <a:cs typeface="Arial"/>
                        </a:rPr>
                        <a:t>'Latitude'</a:t>
                      </a:r>
                      <a:r>
                        <a:rPr sz="1050" spc="170" dirty="0">
                          <a:solidFill>
                            <a:srgbClr val="333333"/>
                          </a:solidFill>
                          <a:latin typeface="Arial"/>
                          <a:cs typeface="Arial"/>
                        </a:rPr>
                        <a:t>] </a:t>
                      </a:r>
                      <a:r>
                        <a:rPr sz="1050" i="1" spc="-10" dirty="0">
                          <a:solidFill>
                            <a:srgbClr val="408080"/>
                          </a:solidFill>
                          <a:latin typeface="Arial"/>
                          <a:cs typeface="Arial"/>
                        </a:rPr>
                        <a:t># </a:t>
                      </a:r>
                      <a:r>
                        <a:rPr sz="1050" i="1" spc="40" dirty="0">
                          <a:solidFill>
                            <a:srgbClr val="408080"/>
                          </a:solidFill>
                          <a:latin typeface="Arial"/>
                          <a:cs typeface="Arial"/>
                        </a:rPr>
                        <a:t>neighborhood </a:t>
                      </a:r>
                      <a:r>
                        <a:rPr sz="1050" i="1" spc="150" dirty="0">
                          <a:solidFill>
                            <a:srgbClr val="408080"/>
                          </a:solidFill>
                          <a:latin typeface="Arial"/>
                          <a:cs typeface="Arial"/>
                        </a:rPr>
                        <a:t>latitude  </a:t>
                      </a:r>
                      <a:r>
                        <a:rPr sz="1050" i="1" spc="75" dirty="0">
                          <a:solidFill>
                            <a:srgbClr val="408080"/>
                          </a:solidFill>
                          <a:latin typeface="Arial"/>
                          <a:cs typeface="Arial"/>
                        </a:rPr>
                        <a:t>value</a:t>
                      </a:r>
                      <a:endParaRPr sz="1050">
                        <a:latin typeface="Arial"/>
                        <a:cs typeface="Arial"/>
                      </a:endParaRPr>
                    </a:p>
                    <a:p>
                      <a:pPr marL="58419" marR="73660">
                        <a:lnSpc>
                          <a:spcPct val="101200"/>
                        </a:lnSpc>
                      </a:pPr>
                      <a:r>
                        <a:rPr sz="1050" spc="65" dirty="0">
                          <a:solidFill>
                            <a:srgbClr val="333333"/>
                          </a:solidFill>
                          <a:latin typeface="Arial"/>
                          <a:cs typeface="Arial"/>
                        </a:rPr>
                        <a:t>neighborhood_longitude </a:t>
                      </a:r>
                      <a:r>
                        <a:rPr sz="1050" spc="-40" dirty="0">
                          <a:solidFill>
                            <a:srgbClr val="666666"/>
                          </a:solidFill>
                          <a:latin typeface="Arial"/>
                          <a:cs typeface="Arial"/>
                        </a:rPr>
                        <a:t>= </a:t>
                      </a:r>
                      <a:r>
                        <a:rPr sz="1050" spc="100" dirty="0">
                          <a:solidFill>
                            <a:srgbClr val="333333"/>
                          </a:solidFill>
                          <a:latin typeface="Arial"/>
                          <a:cs typeface="Arial"/>
                        </a:rPr>
                        <a:t>bronx_data</a:t>
                      </a:r>
                      <a:r>
                        <a:rPr sz="1050" spc="100" dirty="0">
                          <a:solidFill>
                            <a:srgbClr val="666666"/>
                          </a:solidFill>
                          <a:latin typeface="Arial"/>
                          <a:cs typeface="Arial"/>
                        </a:rPr>
                        <a:t>.</a:t>
                      </a:r>
                      <a:r>
                        <a:rPr sz="1050" spc="100" dirty="0">
                          <a:solidFill>
                            <a:srgbClr val="333333"/>
                          </a:solidFill>
                          <a:latin typeface="Arial"/>
                          <a:cs typeface="Arial"/>
                        </a:rPr>
                        <a:t>loc[</a:t>
                      </a:r>
                      <a:r>
                        <a:rPr sz="1050" spc="100" dirty="0">
                          <a:solidFill>
                            <a:srgbClr val="666666"/>
                          </a:solidFill>
                          <a:latin typeface="Arial"/>
                          <a:cs typeface="Arial"/>
                        </a:rPr>
                        <a:t>0</a:t>
                      </a:r>
                      <a:r>
                        <a:rPr sz="1050" spc="100" dirty="0">
                          <a:solidFill>
                            <a:srgbClr val="333333"/>
                          </a:solidFill>
                          <a:latin typeface="Arial"/>
                          <a:cs typeface="Arial"/>
                        </a:rPr>
                        <a:t>, </a:t>
                      </a:r>
                      <a:r>
                        <a:rPr sz="1050" spc="130" dirty="0">
                          <a:solidFill>
                            <a:srgbClr val="B92020"/>
                          </a:solidFill>
                          <a:latin typeface="Arial"/>
                          <a:cs typeface="Arial"/>
                        </a:rPr>
                        <a:t>'Longitude'</a:t>
                      </a:r>
                      <a:r>
                        <a:rPr sz="1050" spc="130" dirty="0">
                          <a:solidFill>
                            <a:srgbClr val="333333"/>
                          </a:solidFill>
                          <a:latin typeface="Arial"/>
                          <a:cs typeface="Arial"/>
                        </a:rPr>
                        <a:t>] </a:t>
                      </a:r>
                      <a:r>
                        <a:rPr sz="1050" i="1" spc="-10" dirty="0">
                          <a:solidFill>
                            <a:srgbClr val="408080"/>
                          </a:solidFill>
                          <a:latin typeface="Arial"/>
                          <a:cs typeface="Arial"/>
                        </a:rPr>
                        <a:t># </a:t>
                      </a:r>
                      <a:r>
                        <a:rPr sz="1050" i="1" spc="40" dirty="0">
                          <a:solidFill>
                            <a:srgbClr val="408080"/>
                          </a:solidFill>
                          <a:latin typeface="Arial"/>
                          <a:cs typeface="Arial"/>
                        </a:rPr>
                        <a:t>neighborhood </a:t>
                      </a:r>
                      <a:r>
                        <a:rPr sz="1050" i="1" spc="135" dirty="0">
                          <a:solidFill>
                            <a:srgbClr val="408080"/>
                          </a:solidFill>
                          <a:latin typeface="Arial"/>
                          <a:cs typeface="Arial"/>
                        </a:rPr>
                        <a:t>longitu  </a:t>
                      </a:r>
                      <a:r>
                        <a:rPr sz="1050" i="1" spc="-10" dirty="0">
                          <a:solidFill>
                            <a:srgbClr val="408080"/>
                          </a:solidFill>
                          <a:latin typeface="Arial"/>
                          <a:cs typeface="Arial"/>
                        </a:rPr>
                        <a:t>de</a:t>
                      </a:r>
                      <a:r>
                        <a:rPr sz="1050" i="1" spc="-5" dirty="0">
                          <a:solidFill>
                            <a:srgbClr val="408080"/>
                          </a:solidFill>
                          <a:latin typeface="Arial"/>
                          <a:cs typeface="Arial"/>
                        </a:rPr>
                        <a:t> </a:t>
                      </a:r>
                      <a:r>
                        <a:rPr sz="1050" i="1" spc="75" dirty="0">
                          <a:solidFill>
                            <a:srgbClr val="408080"/>
                          </a:solidFill>
                          <a:latin typeface="Arial"/>
                          <a:cs typeface="Arial"/>
                        </a:rPr>
                        <a:t>value</a:t>
                      </a:r>
                      <a:endParaRPr sz="1050">
                        <a:latin typeface="Arial"/>
                        <a:cs typeface="Arial"/>
                      </a:endParaRPr>
                    </a:p>
                    <a:p>
                      <a:pPr>
                        <a:lnSpc>
                          <a:spcPct val="100000"/>
                        </a:lnSpc>
                        <a:spcBef>
                          <a:spcPts val="25"/>
                        </a:spcBef>
                      </a:pPr>
                      <a:endParaRPr sz="1100">
                        <a:latin typeface="Times New Roman"/>
                        <a:cs typeface="Times New Roman"/>
                      </a:endParaRPr>
                    </a:p>
                    <a:p>
                      <a:pPr marL="58419">
                        <a:lnSpc>
                          <a:spcPct val="100000"/>
                        </a:lnSpc>
                      </a:pPr>
                      <a:r>
                        <a:rPr sz="1050" spc="10" dirty="0">
                          <a:solidFill>
                            <a:srgbClr val="333333"/>
                          </a:solidFill>
                          <a:latin typeface="Arial"/>
                          <a:cs typeface="Arial"/>
                        </a:rPr>
                        <a:t>neighborhood_name </a:t>
                      </a:r>
                      <a:r>
                        <a:rPr sz="1050" spc="-40" dirty="0">
                          <a:solidFill>
                            <a:srgbClr val="666666"/>
                          </a:solidFill>
                          <a:latin typeface="Arial"/>
                          <a:cs typeface="Arial"/>
                        </a:rPr>
                        <a:t>= </a:t>
                      </a:r>
                      <a:r>
                        <a:rPr sz="1050" spc="100" dirty="0">
                          <a:solidFill>
                            <a:srgbClr val="333333"/>
                          </a:solidFill>
                          <a:latin typeface="Arial"/>
                          <a:cs typeface="Arial"/>
                        </a:rPr>
                        <a:t>bronx_data</a:t>
                      </a:r>
                      <a:r>
                        <a:rPr sz="1050" spc="100" dirty="0">
                          <a:solidFill>
                            <a:srgbClr val="666666"/>
                          </a:solidFill>
                          <a:latin typeface="Arial"/>
                          <a:cs typeface="Arial"/>
                        </a:rPr>
                        <a:t>.</a:t>
                      </a:r>
                      <a:r>
                        <a:rPr sz="1050" spc="100" dirty="0">
                          <a:solidFill>
                            <a:srgbClr val="333333"/>
                          </a:solidFill>
                          <a:latin typeface="Arial"/>
                          <a:cs typeface="Arial"/>
                        </a:rPr>
                        <a:t>loc[</a:t>
                      </a:r>
                      <a:r>
                        <a:rPr sz="1050" spc="100" dirty="0">
                          <a:solidFill>
                            <a:srgbClr val="666666"/>
                          </a:solidFill>
                          <a:latin typeface="Arial"/>
                          <a:cs typeface="Arial"/>
                        </a:rPr>
                        <a:t>0</a:t>
                      </a:r>
                      <a:r>
                        <a:rPr sz="1050" spc="100" dirty="0">
                          <a:solidFill>
                            <a:srgbClr val="333333"/>
                          </a:solidFill>
                          <a:latin typeface="Arial"/>
                          <a:cs typeface="Arial"/>
                        </a:rPr>
                        <a:t>, </a:t>
                      </a:r>
                      <a:r>
                        <a:rPr sz="1050" spc="90" dirty="0">
                          <a:solidFill>
                            <a:srgbClr val="B92020"/>
                          </a:solidFill>
                          <a:latin typeface="Arial"/>
                          <a:cs typeface="Arial"/>
                        </a:rPr>
                        <a:t>'Neighborhood'</a:t>
                      </a:r>
                      <a:r>
                        <a:rPr sz="1050" spc="90" dirty="0">
                          <a:solidFill>
                            <a:srgbClr val="333333"/>
                          </a:solidFill>
                          <a:latin typeface="Arial"/>
                          <a:cs typeface="Arial"/>
                        </a:rPr>
                        <a:t>] </a:t>
                      </a:r>
                      <a:r>
                        <a:rPr sz="1050" i="1" spc="-10" dirty="0">
                          <a:solidFill>
                            <a:srgbClr val="408080"/>
                          </a:solidFill>
                          <a:latin typeface="Arial"/>
                          <a:cs typeface="Arial"/>
                        </a:rPr>
                        <a:t># </a:t>
                      </a:r>
                      <a:r>
                        <a:rPr sz="1050" i="1" spc="40" dirty="0">
                          <a:solidFill>
                            <a:srgbClr val="408080"/>
                          </a:solidFill>
                          <a:latin typeface="Arial"/>
                          <a:cs typeface="Arial"/>
                        </a:rPr>
                        <a:t>neighborhood</a:t>
                      </a:r>
                      <a:r>
                        <a:rPr sz="1050" i="1" spc="-75" dirty="0">
                          <a:solidFill>
                            <a:srgbClr val="408080"/>
                          </a:solidFill>
                          <a:latin typeface="Arial"/>
                          <a:cs typeface="Arial"/>
                        </a:rPr>
                        <a:t> </a:t>
                      </a:r>
                      <a:r>
                        <a:rPr sz="1050" i="1" spc="-80" dirty="0">
                          <a:solidFill>
                            <a:srgbClr val="408080"/>
                          </a:solidFill>
                          <a:latin typeface="Arial"/>
                          <a:cs typeface="Arial"/>
                        </a:rPr>
                        <a:t>name</a:t>
                      </a:r>
                      <a:endParaRPr sz="1050">
                        <a:latin typeface="Arial"/>
                        <a:cs typeface="Arial"/>
                      </a:endParaRPr>
                    </a:p>
                    <a:p>
                      <a:pPr>
                        <a:lnSpc>
                          <a:spcPct val="100000"/>
                        </a:lnSpc>
                        <a:spcBef>
                          <a:spcPts val="10"/>
                        </a:spcBef>
                      </a:pPr>
                      <a:endParaRPr sz="1100">
                        <a:latin typeface="Times New Roman"/>
                        <a:cs typeface="Times New Roman"/>
                      </a:endParaRPr>
                    </a:p>
                    <a:p>
                      <a:pPr marL="58419" marR="73025">
                        <a:lnSpc>
                          <a:spcPct val="101200"/>
                        </a:lnSpc>
                      </a:pPr>
                      <a:r>
                        <a:rPr sz="1050" spc="150" dirty="0">
                          <a:solidFill>
                            <a:srgbClr val="008000"/>
                          </a:solidFill>
                          <a:latin typeface="Arial"/>
                          <a:cs typeface="Arial"/>
                        </a:rPr>
                        <a:t>print</a:t>
                      </a:r>
                      <a:r>
                        <a:rPr sz="1050" spc="150" dirty="0">
                          <a:solidFill>
                            <a:srgbClr val="333333"/>
                          </a:solidFill>
                          <a:latin typeface="Arial"/>
                          <a:cs typeface="Arial"/>
                        </a:rPr>
                        <a:t>(</a:t>
                      </a:r>
                      <a:r>
                        <a:rPr sz="1050" spc="150" dirty="0">
                          <a:solidFill>
                            <a:srgbClr val="B92020"/>
                          </a:solidFill>
                          <a:latin typeface="Arial"/>
                          <a:cs typeface="Arial"/>
                        </a:rPr>
                        <a:t>'Latitude </a:t>
                      </a:r>
                      <a:r>
                        <a:rPr sz="1050" spc="-10" dirty="0">
                          <a:solidFill>
                            <a:srgbClr val="B92020"/>
                          </a:solidFill>
                          <a:latin typeface="Arial"/>
                          <a:cs typeface="Arial"/>
                        </a:rPr>
                        <a:t>and </a:t>
                      </a:r>
                      <a:r>
                        <a:rPr sz="1050" spc="100" dirty="0">
                          <a:solidFill>
                            <a:srgbClr val="B92020"/>
                          </a:solidFill>
                          <a:latin typeface="Arial"/>
                          <a:cs typeface="Arial"/>
                        </a:rPr>
                        <a:t>longitude </a:t>
                      </a:r>
                      <a:r>
                        <a:rPr sz="1050" spc="70" dirty="0">
                          <a:solidFill>
                            <a:srgbClr val="B92020"/>
                          </a:solidFill>
                          <a:latin typeface="Arial"/>
                          <a:cs typeface="Arial"/>
                        </a:rPr>
                        <a:t>values </a:t>
                      </a:r>
                      <a:r>
                        <a:rPr sz="1050" spc="135" dirty="0">
                          <a:solidFill>
                            <a:srgbClr val="B92020"/>
                          </a:solidFill>
                          <a:latin typeface="Arial"/>
                          <a:cs typeface="Arial"/>
                        </a:rPr>
                        <a:t>of </a:t>
                      </a:r>
                      <a:r>
                        <a:rPr sz="1050" b="1" spc="165" dirty="0">
                          <a:solidFill>
                            <a:srgbClr val="66374A"/>
                          </a:solidFill>
                          <a:latin typeface="Arial"/>
                          <a:cs typeface="Arial"/>
                        </a:rPr>
                        <a:t>{} </a:t>
                      </a:r>
                      <a:r>
                        <a:rPr sz="1050" spc="70" dirty="0">
                          <a:solidFill>
                            <a:srgbClr val="B92020"/>
                          </a:solidFill>
                          <a:latin typeface="Arial"/>
                          <a:cs typeface="Arial"/>
                        </a:rPr>
                        <a:t>are </a:t>
                      </a:r>
                      <a:r>
                        <a:rPr sz="1050" b="1" spc="204" dirty="0">
                          <a:solidFill>
                            <a:srgbClr val="66374A"/>
                          </a:solidFill>
                          <a:latin typeface="Arial"/>
                          <a:cs typeface="Arial"/>
                        </a:rPr>
                        <a:t>{}</a:t>
                      </a:r>
                      <a:r>
                        <a:rPr sz="1050" spc="204" dirty="0">
                          <a:solidFill>
                            <a:srgbClr val="B92020"/>
                          </a:solidFill>
                          <a:latin typeface="Arial"/>
                          <a:cs typeface="Arial"/>
                        </a:rPr>
                        <a:t>, </a:t>
                      </a:r>
                      <a:r>
                        <a:rPr sz="1050" b="1" spc="90" dirty="0">
                          <a:solidFill>
                            <a:srgbClr val="66374A"/>
                          </a:solidFill>
                          <a:latin typeface="Arial"/>
                          <a:cs typeface="Arial"/>
                        </a:rPr>
                        <a:t>{}</a:t>
                      </a:r>
                      <a:r>
                        <a:rPr sz="1050" spc="90" dirty="0">
                          <a:solidFill>
                            <a:srgbClr val="B92020"/>
                          </a:solidFill>
                          <a:latin typeface="Arial"/>
                          <a:cs typeface="Arial"/>
                        </a:rPr>
                        <a:t>.'</a:t>
                      </a:r>
                      <a:r>
                        <a:rPr sz="1050" spc="90" dirty="0">
                          <a:solidFill>
                            <a:srgbClr val="666666"/>
                          </a:solidFill>
                          <a:latin typeface="Arial"/>
                          <a:cs typeface="Arial"/>
                        </a:rPr>
                        <a:t>.</a:t>
                      </a:r>
                      <a:r>
                        <a:rPr sz="1050" spc="90" dirty="0">
                          <a:solidFill>
                            <a:srgbClr val="333333"/>
                          </a:solidFill>
                          <a:latin typeface="Arial"/>
                          <a:cs typeface="Arial"/>
                        </a:rPr>
                        <a:t>format(neighborhood_na  </a:t>
                      </a:r>
                      <a:r>
                        <a:rPr sz="1050" spc="-10" dirty="0">
                          <a:solidFill>
                            <a:srgbClr val="333333"/>
                          </a:solidFill>
                          <a:latin typeface="Arial"/>
                          <a:cs typeface="Arial"/>
                        </a:rPr>
                        <a:t>me,</a:t>
                      </a:r>
                      <a:endParaRPr sz="1050">
                        <a:latin typeface="Arial"/>
                        <a:cs typeface="Arial"/>
                      </a:endParaRPr>
                    </a:p>
                    <a:p>
                      <a:pPr marL="4677410">
                        <a:lnSpc>
                          <a:spcPct val="100000"/>
                        </a:lnSpc>
                        <a:spcBef>
                          <a:spcPts val="15"/>
                        </a:spcBef>
                      </a:pPr>
                      <a:r>
                        <a:rPr sz="1050" spc="55" dirty="0">
                          <a:solidFill>
                            <a:srgbClr val="333333"/>
                          </a:solidFill>
                          <a:latin typeface="Arial"/>
                          <a:cs typeface="Arial"/>
                        </a:rPr>
                        <a:t>neighborhood_la</a:t>
                      </a:r>
                      <a:endParaRPr sz="1050">
                        <a:latin typeface="Arial"/>
                        <a:cs typeface="Arial"/>
                      </a:endParaRPr>
                    </a:p>
                    <a:p>
                      <a:pPr marL="58419">
                        <a:lnSpc>
                          <a:spcPct val="100000"/>
                        </a:lnSpc>
                        <a:spcBef>
                          <a:spcPts val="15"/>
                        </a:spcBef>
                      </a:pPr>
                      <a:r>
                        <a:rPr sz="1050" spc="165" dirty="0">
                          <a:solidFill>
                            <a:srgbClr val="333333"/>
                          </a:solidFill>
                          <a:latin typeface="Arial"/>
                          <a:cs typeface="Arial"/>
                        </a:rPr>
                        <a:t>titude,</a:t>
                      </a:r>
                      <a:endParaRPr sz="1050">
                        <a:latin typeface="Arial"/>
                        <a:cs typeface="Arial"/>
                      </a:endParaRPr>
                    </a:p>
                    <a:p>
                      <a:pPr marL="4677410">
                        <a:lnSpc>
                          <a:spcPct val="100000"/>
                        </a:lnSpc>
                        <a:spcBef>
                          <a:spcPts val="15"/>
                        </a:spcBef>
                      </a:pPr>
                      <a:r>
                        <a:rPr sz="1050" spc="55" dirty="0">
                          <a:solidFill>
                            <a:srgbClr val="333333"/>
                          </a:solidFill>
                          <a:latin typeface="Arial"/>
                          <a:cs typeface="Arial"/>
                        </a:rPr>
                        <a:t>neighborhood_lo</a:t>
                      </a:r>
                      <a:endParaRPr sz="1050">
                        <a:latin typeface="Arial"/>
                        <a:cs typeface="Arial"/>
                      </a:endParaRPr>
                    </a:p>
                  </a:txBody>
                  <a:tcPr marL="0" marR="0" marT="50165" marB="0">
                    <a:lnL w="28575">
                      <a:solidFill>
                        <a:srgbClr val="CFCFCF"/>
                      </a:solidFill>
                      <a:prstDash val="solid"/>
                    </a:lnL>
                    <a:lnR w="28575">
                      <a:solidFill>
                        <a:srgbClr val="CFCFCF"/>
                      </a:solidFill>
                      <a:prstDash val="solid"/>
                    </a:lnR>
                    <a:lnT w="19050">
                      <a:solidFill>
                        <a:srgbClr val="CFCFCF"/>
                      </a:solidFill>
                      <a:prstDash val="solid"/>
                    </a:lnT>
                  </a:tcPr>
                </a:tc>
              </a:tr>
              <a:tr h="346685">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lnR w="28575">
                      <a:solidFill>
                        <a:srgbClr val="CFCFCF"/>
                      </a:solidFill>
                      <a:prstDash val="solid"/>
                    </a:lnR>
                  </a:tcPr>
                </a:tc>
                <a:tc>
                  <a:txBody>
                    <a:bodyPr/>
                    <a:lstStyle/>
                    <a:p>
                      <a:pPr marL="58419">
                        <a:lnSpc>
                          <a:spcPts val="1100"/>
                        </a:lnSpc>
                      </a:pPr>
                      <a:r>
                        <a:rPr sz="1050" spc="114" dirty="0">
                          <a:solidFill>
                            <a:srgbClr val="333333"/>
                          </a:solidFill>
                          <a:latin typeface="Arial"/>
                          <a:cs typeface="Arial"/>
                        </a:rPr>
                        <a:t>ngitude))</a:t>
                      </a:r>
                      <a:endParaRPr sz="1050">
                        <a:latin typeface="Arial"/>
                        <a:cs typeface="Arial"/>
                      </a:endParaRPr>
                    </a:p>
                  </a:txBody>
                  <a:tcPr marL="0" marR="0" marT="0" marB="0">
                    <a:lnL w="28575">
                      <a:solidFill>
                        <a:srgbClr val="CFCFCF"/>
                      </a:solidFill>
                      <a:prstDash val="solid"/>
                    </a:lnL>
                    <a:lnR w="28575">
                      <a:solidFill>
                        <a:srgbClr val="CFCFCF"/>
                      </a:solidFill>
                      <a:prstDash val="solid"/>
                    </a:lnR>
                    <a:lnB w="19050">
                      <a:solidFill>
                        <a:srgbClr val="CFCFCF"/>
                      </a:solidFill>
                      <a:prstDash val="solid"/>
                    </a:lnB>
                  </a:tcPr>
                </a:tc>
              </a:tr>
              <a:tr h="571500">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tc>
                <a:tc>
                  <a:txBody>
                    <a:bodyPr/>
                    <a:lstStyle/>
                    <a:p>
                      <a:pPr marL="48895" marR="155575">
                        <a:lnSpc>
                          <a:spcPct val="101200"/>
                        </a:lnSpc>
                        <a:spcBef>
                          <a:spcPts val="470"/>
                        </a:spcBef>
                      </a:pPr>
                      <a:r>
                        <a:rPr sz="1050" spc="110" dirty="0">
                          <a:latin typeface="Arial"/>
                          <a:cs typeface="Arial"/>
                        </a:rPr>
                        <a:t>Latitude </a:t>
                      </a:r>
                      <a:r>
                        <a:rPr sz="1050" spc="-10" dirty="0">
                          <a:latin typeface="Arial"/>
                          <a:cs typeface="Arial"/>
                        </a:rPr>
                        <a:t>and </a:t>
                      </a:r>
                      <a:r>
                        <a:rPr sz="1050" spc="100" dirty="0">
                          <a:latin typeface="Arial"/>
                          <a:cs typeface="Arial"/>
                        </a:rPr>
                        <a:t>longitude </a:t>
                      </a:r>
                      <a:r>
                        <a:rPr sz="1050" spc="70" dirty="0">
                          <a:latin typeface="Arial"/>
                          <a:cs typeface="Arial"/>
                        </a:rPr>
                        <a:t>values </a:t>
                      </a:r>
                      <a:r>
                        <a:rPr sz="1050" spc="135" dirty="0">
                          <a:latin typeface="Arial"/>
                          <a:cs typeface="Arial"/>
                        </a:rPr>
                        <a:t>of </a:t>
                      </a:r>
                      <a:r>
                        <a:rPr sz="1050" spc="65" dirty="0">
                          <a:latin typeface="Arial"/>
                          <a:cs typeface="Arial"/>
                        </a:rPr>
                        <a:t>Wakefield </a:t>
                      </a:r>
                      <a:r>
                        <a:rPr sz="1050" spc="70" dirty="0">
                          <a:latin typeface="Arial"/>
                          <a:cs typeface="Arial"/>
                        </a:rPr>
                        <a:t>are </a:t>
                      </a:r>
                      <a:r>
                        <a:rPr sz="1050" spc="30" dirty="0">
                          <a:latin typeface="Arial"/>
                          <a:cs typeface="Arial"/>
                        </a:rPr>
                        <a:t>40.89470517661, -73.8472005205  </a:t>
                      </a:r>
                      <a:r>
                        <a:rPr sz="1050" spc="50" dirty="0">
                          <a:latin typeface="Arial"/>
                          <a:cs typeface="Arial"/>
                        </a:rPr>
                        <a:t>4902.</a:t>
                      </a:r>
                      <a:endParaRPr sz="1050">
                        <a:latin typeface="Arial"/>
                        <a:cs typeface="Arial"/>
                      </a:endParaRPr>
                    </a:p>
                  </a:txBody>
                  <a:tcPr marL="0" marR="0" marT="59690" marB="0">
                    <a:lnT w="19050">
                      <a:solidFill>
                        <a:srgbClr val="CFCFCF"/>
                      </a:solidFill>
                      <a:prstDash val="solid"/>
                    </a:lnT>
                    <a:lnB w="19050">
                      <a:solidFill>
                        <a:srgbClr val="CFCFCF"/>
                      </a:solidFill>
                      <a:prstDash val="solid"/>
                    </a:lnB>
                  </a:tcPr>
                </a:tc>
              </a:tr>
              <a:tr h="720114">
                <a:tc>
                  <a:txBody>
                    <a:bodyPr/>
                    <a:lstStyle/>
                    <a:p>
                      <a:pPr marL="31750">
                        <a:lnSpc>
                          <a:spcPct val="100000"/>
                        </a:lnSpc>
                        <a:spcBef>
                          <a:spcPts val="409"/>
                        </a:spcBef>
                      </a:pPr>
                      <a:r>
                        <a:rPr sz="1050" spc="135" dirty="0">
                          <a:solidFill>
                            <a:srgbClr val="2F3F9E"/>
                          </a:solidFill>
                          <a:latin typeface="Arial"/>
                          <a:cs typeface="Arial"/>
                        </a:rPr>
                        <a:t>In</a:t>
                      </a:r>
                      <a:endParaRPr sz="1050">
                        <a:latin typeface="Arial"/>
                        <a:cs typeface="Arial"/>
                      </a:endParaRPr>
                    </a:p>
                  </a:txBody>
                  <a:tcPr marL="0" marR="0" marT="52069" marB="0"/>
                </a:tc>
                <a:tc>
                  <a:txBody>
                    <a:bodyPr/>
                    <a:lstStyle/>
                    <a:p>
                      <a:pPr marL="36195">
                        <a:lnSpc>
                          <a:spcPct val="100000"/>
                        </a:lnSpc>
                        <a:spcBef>
                          <a:spcPts val="409"/>
                        </a:spcBef>
                      </a:pPr>
                      <a:r>
                        <a:rPr sz="1050" spc="165" dirty="0">
                          <a:solidFill>
                            <a:srgbClr val="2F3F9E"/>
                          </a:solidFill>
                          <a:latin typeface="Arial"/>
                          <a:cs typeface="Arial"/>
                        </a:rPr>
                        <a:t>[24]:</a:t>
                      </a:r>
                      <a:endParaRPr sz="1050">
                        <a:latin typeface="Arial"/>
                        <a:cs typeface="Arial"/>
                      </a:endParaRPr>
                    </a:p>
                  </a:txBody>
                  <a:tcPr marL="0" marR="0" marT="52069" marB="0">
                    <a:lnR w="28575">
                      <a:solidFill>
                        <a:srgbClr val="CFCFCF"/>
                      </a:solidFill>
                      <a:prstDash val="solid"/>
                    </a:lnR>
                  </a:tcPr>
                </a:tc>
                <a:tc>
                  <a:txBody>
                    <a:bodyPr/>
                    <a:lstStyle/>
                    <a:p>
                      <a:pPr marL="58419">
                        <a:lnSpc>
                          <a:spcPct val="100000"/>
                        </a:lnSpc>
                        <a:spcBef>
                          <a:spcPts val="409"/>
                        </a:spcBef>
                      </a:pPr>
                      <a:r>
                        <a:rPr sz="1050" spc="40" dirty="0">
                          <a:solidFill>
                            <a:srgbClr val="333333"/>
                          </a:solidFill>
                          <a:latin typeface="Arial"/>
                          <a:cs typeface="Arial"/>
                        </a:rPr>
                        <a:t>LIMIT </a:t>
                      </a:r>
                      <a:r>
                        <a:rPr sz="1050" spc="-40" dirty="0">
                          <a:solidFill>
                            <a:srgbClr val="666666"/>
                          </a:solidFill>
                          <a:latin typeface="Arial"/>
                          <a:cs typeface="Arial"/>
                        </a:rPr>
                        <a:t>=</a:t>
                      </a:r>
                      <a:r>
                        <a:rPr sz="1050" spc="185" dirty="0">
                          <a:solidFill>
                            <a:srgbClr val="666666"/>
                          </a:solidFill>
                          <a:latin typeface="Arial"/>
                          <a:cs typeface="Arial"/>
                        </a:rPr>
                        <a:t> </a:t>
                      </a:r>
                      <a:r>
                        <a:rPr sz="1050" spc="-10" dirty="0">
                          <a:solidFill>
                            <a:srgbClr val="666666"/>
                          </a:solidFill>
                          <a:latin typeface="Arial"/>
                          <a:cs typeface="Arial"/>
                        </a:rPr>
                        <a:t>100</a:t>
                      </a:r>
                      <a:endParaRPr sz="1050">
                        <a:latin typeface="Arial"/>
                        <a:cs typeface="Arial"/>
                      </a:endParaRPr>
                    </a:p>
                    <a:p>
                      <a:pPr marL="58419">
                        <a:lnSpc>
                          <a:spcPct val="100000"/>
                        </a:lnSpc>
                        <a:spcBef>
                          <a:spcPts val="15"/>
                        </a:spcBef>
                      </a:pPr>
                      <a:r>
                        <a:rPr sz="1050" spc="100" dirty="0">
                          <a:solidFill>
                            <a:srgbClr val="333333"/>
                          </a:solidFill>
                          <a:latin typeface="Arial"/>
                          <a:cs typeface="Arial"/>
                        </a:rPr>
                        <a:t>radius </a:t>
                      </a:r>
                      <a:r>
                        <a:rPr sz="1050" spc="-40" dirty="0">
                          <a:solidFill>
                            <a:srgbClr val="666666"/>
                          </a:solidFill>
                          <a:latin typeface="Arial"/>
                          <a:cs typeface="Arial"/>
                        </a:rPr>
                        <a:t>=</a:t>
                      </a:r>
                      <a:r>
                        <a:rPr sz="1050" spc="65" dirty="0">
                          <a:solidFill>
                            <a:srgbClr val="666666"/>
                          </a:solidFill>
                          <a:latin typeface="Arial"/>
                          <a:cs typeface="Arial"/>
                        </a:rPr>
                        <a:t> </a:t>
                      </a:r>
                      <a:r>
                        <a:rPr sz="1050" spc="-10" dirty="0">
                          <a:solidFill>
                            <a:srgbClr val="666666"/>
                          </a:solidFill>
                          <a:latin typeface="Arial"/>
                          <a:cs typeface="Arial"/>
                        </a:rPr>
                        <a:t>500</a:t>
                      </a:r>
                      <a:endParaRPr sz="1050">
                        <a:latin typeface="Arial"/>
                        <a:cs typeface="Arial"/>
                      </a:endParaRPr>
                    </a:p>
                    <a:p>
                      <a:pPr marL="58419" marR="73025">
                        <a:lnSpc>
                          <a:spcPct val="101200"/>
                        </a:lnSpc>
                      </a:pPr>
                      <a:r>
                        <a:rPr sz="1050" spc="185" dirty="0">
                          <a:solidFill>
                            <a:srgbClr val="333333"/>
                          </a:solidFill>
                          <a:latin typeface="Arial"/>
                          <a:cs typeface="Arial"/>
                        </a:rPr>
                        <a:t>url </a:t>
                      </a:r>
                      <a:r>
                        <a:rPr sz="1050" spc="-40" dirty="0">
                          <a:solidFill>
                            <a:srgbClr val="666666"/>
                          </a:solidFill>
                          <a:latin typeface="Arial"/>
                          <a:cs typeface="Arial"/>
                        </a:rPr>
                        <a:t>= </a:t>
                      </a:r>
                      <a:r>
                        <a:rPr sz="1050" spc="100" dirty="0">
                          <a:solidFill>
                            <a:srgbClr val="B92020"/>
                          </a:solidFill>
                          <a:latin typeface="Arial"/>
                          <a:cs typeface="Arial"/>
                        </a:rPr>
                        <a:t>'https://api.foursquare.com/v2/venues/explore?&amp;client_id=</a:t>
                      </a:r>
                      <a:r>
                        <a:rPr sz="1050" b="1" spc="100" dirty="0">
                          <a:solidFill>
                            <a:srgbClr val="66374A"/>
                          </a:solidFill>
                          <a:latin typeface="Arial"/>
                          <a:cs typeface="Arial"/>
                        </a:rPr>
                        <a:t>{}</a:t>
                      </a:r>
                      <a:r>
                        <a:rPr sz="1050" spc="100" dirty="0">
                          <a:solidFill>
                            <a:srgbClr val="B92020"/>
                          </a:solidFill>
                          <a:latin typeface="Arial"/>
                          <a:cs typeface="Arial"/>
                        </a:rPr>
                        <a:t>&amp;client_secre  </a:t>
                      </a:r>
                      <a:r>
                        <a:rPr sz="1050" spc="120" dirty="0">
                          <a:solidFill>
                            <a:srgbClr val="B92020"/>
                          </a:solidFill>
                          <a:latin typeface="Arial"/>
                          <a:cs typeface="Arial"/>
                        </a:rPr>
                        <a:t>t=</a:t>
                      </a:r>
                      <a:r>
                        <a:rPr sz="1050" b="1" spc="120" dirty="0">
                          <a:solidFill>
                            <a:srgbClr val="66374A"/>
                          </a:solidFill>
                          <a:latin typeface="Arial"/>
                          <a:cs typeface="Arial"/>
                        </a:rPr>
                        <a:t>{}</a:t>
                      </a:r>
                      <a:r>
                        <a:rPr sz="1050" spc="120" dirty="0">
                          <a:solidFill>
                            <a:srgbClr val="B92020"/>
                          </a:solidFill>
                          <a:latin typeface="Arial"/>
                          <a:cs typeface="Arial"/>
                        </a:rPr>
                        <a:t>&amp;v=</a:t>
                      </a:r>
                      <a:r>
                        <a:rPr sz="1050" b="1" spc="120" dirty="0">
                          <a:solidFill>
                            <a:srgbClr val="66374A"/>
                          </a:solidFill>
                          <a:latin typeface="Arial"/>
                          <a:cs typeface="Arial"/>
                        </a:rPr>
                        <a:t>{}</a:t>
                      </a:r>
                      <a:r>
                        <a:rPr sz="1050" spc="120" dirty="0">
                          <a:solidFill>
                            <a:srgbClr val="B92020"/>
                          </a:solidFill>
                          <a:latin typeface="Arial"/>
                          <a:cs typeface="Arial"/>
                        </a:rPr>
                        <a:t>&amp;ll=</a:t>
                      </a:r>
                      <a:r>
                        <a:rPr sz="1050" b="1" spc="120" dirty="0">
                          <a:solidFill>
                            <a:srgbClr val="66374A"/>
                          </a:solidFill>
                          <a:latin typeface="Arial"/>
                          <a:cs typeface="Arial"/>
                        </a:rPr>
                        <a:t>{}</a:t>
                      </a:r>
                      <a:r>
                        <a:rPr sz="1050" spc="120" dirty="0">
                          <a:solidFill>
                            <a:srgbClr val="B92020"/>
                          </a:solidFill>
                          <a:latin typeface="Arial"/>
                          <a:cs typeface="Arial"/>
                        </a:rPr>
                        <a:t>,</a:t>
                      </a:r>
                      <a:r>
                        <a:rPr sz="1050" b="1" spc="120" dirty="0">
                          <a:solidFill>
                            <a:srgbClr val="66374A"/>
                          </a:solidFill>
                          <a:latin typeface="Arial"/>
                          <a:cs typeface="Arial"/>
                        </a:rPr>
                        <a:t>{}</a:t>
                      </a:r>
                      <a:r>
                        <a:rPr sz="1050" spc="120" dirty="0">
                          <a:solidFill>
                            <a:srgbClr val="B92020"/>
                          </a:solidFill>
                          <a:latin typeface="Arial"/>
                          <a:cs typeface="Arial"/>
                        </a:rPr>
                        <a:t>&amp;radius=</a:t>
                      </a:r>
                      <a:r>
                        <a:rPr sz="1050" b="1" spc="120" dirty="0">
                          <a:solidFill>
                            <a:srgbClr val="66374A"/>
                          </a:solidFill>
                          <a:latin typeface="Arial"/>
                          <a:cs typeface="Arial"/>
                        </a:rPr>
                        <a:t>{}</a:t>
                      </a:r>
                      <a:r>
                        <a:rPr sz="1050" spc="120" dirty="0">
                          <a:solidFill>
                            <a:srgbClr val="B92020"/>
                          </a:solidFill>
                          <a:latin typeface="Arial"/>
                          <a:cs typeface="Arial"/>
                        </a:rPr>
                        <a:t>&amp;limit=</a:t>
                      </a:r>
                      <a:r>
                        <a:rPr sz="1050" b="1" spc="120" dirty="0">
                          <a:solidFill>
                            <a:srgbClr val="66374A"/>
                          </a:solidFill>
                          <a:latin typeface="Arial"/>
                          <a:cs typeface="Arial"/>
                        </a:rPr>
                        <a:t>{}</a:t>
                      </a:r>
                      <a:r>
                        <a:rPr sz="1050" spc="120" dirty="0">
                          <a:solidFill>
                            <a:srgbClr val="B92020"/>
                          </a:solidFill>
                          <a:latin typeface="Arial"/>
                          <a:cs typeface="Arial"/>
                        </a:rPr>
                        <a:t>'</a:t>
                      </a:r>
                      <a:r>
                        <a:rPr sz="1050" spc="120" dirty="0">
                          <a:solidFill>
                            <a:srgbClr val="666666"/>
                          </a:solidFill>
                          <a:latin typeface="Arial"/>
                          <a:cs typeface="Arial"/>
                        </a:rPr>
                        <a:t>.</a:t>
                      </a:r>
                      <a:r>
                        <a:rPr sz="1050" spc="120" dirty="0">
                          <a:solidFill>
                            <a:srgbClr val="333333"/>
                          </a:solidFill>
                          <a:latin typeface="Arial"/>
                          <a:cs typeface="Arial"/>
                        </a:rPr>
                        <a:t>format(</a:t>
                      </a:r>
                      <a:endParaRPr sz="1050">
                        <a:latin typeface="Arial"/>
                        <a:cs typeface="Arial"/>
                      </a:endParaRPr>
                    </a:p>
                  </a:txBody>
                  <a:tcPr marL="0" marR="0" marT="52069" marB="0">
                    <a:lnL w="28575">
                      <a:solidFill>
                        <a:srgbClr val="CFCFCF"/>
                      </a:solidFill>
                      <a:prstDash val="solid"/>
                    </a:lnL>
                    <a:lnR w="28575">
                      <a:solidFill>
                        <a:srgbClr val="CFCFCF"/>
                      </a:solidFill>
                      <a:prstDash val="solid"/>
                    </a:lnR>
                    <a:lnT w="19050">
                      <a:solidFill>
                        <a:srgbClr val="CFCFCF"/>
                      </a:solidFill>
                      <a:prstDash val="solid"/>
                    </a:lnT>
                  </a:tcPr>
                </a:tc>
              </a:tr>
              <a:tr h="1346810">
                <a:tc gridSpan="2">
                  <a:txBody>
                    <a:bodyPr/>
                    <a:lstStyle/>
                    <a:p>
                      <a:pPr>
                        <a:lnSpc>
                          <a:spcPct val="100000"/>
                        </a:lnSpc>
                      </a:pPr>
                      <a:endParaRPr sz="1000">
                        <a:latin typeface="Times New Roman"/>
                        <a:cs typeface="Times New Roman"/>
                      </a:endParaRPr>
                    </a:p>
                  </a:txBody>
                  <a:tcPr marL="0" marR="0" marT="0" marB="0">
                    <a:lnR w="28575">
                      <a:solidFill>
                        <a:srgbClr val="CFCFCF"/>
                      </a:solidFill>
                      <a:prstDash val="solid"/>
                    </a:lnR>
                  </a:tcPr>
                </a:tc>
                <a:tc hMerge="1">
                  <a:txBody>
                    <a:bodyPr/>
                    <a:lstStyle/>
                    <a:p>
                      <a:endParaRPr/>
                    </a:p>
                  </a:txBody>
                  <a:tcPr marL="0" marR="0" marT="0" marB="0"/>
                </a:tc>
                <a:tc>
                  <a:txBody>
                    <a:bodyPr/>
                    <a:lstStyle/>
                    <a:p>
                      <a:pPr marL="351790">
                        <a:lnSpc>
                          <a:spcPts val="1100"/>
                        </a:lnSpc>
                      </a:pPr>
                      <a:r>
                        <a:rPr sz="1050" spc="10" dirty="0">
                          <a:solidFill>
                            <a:srgbClr val="333333"/>
                          </a:solidFill>
                          <a:latin typeface="Arial"/>
                          <a:cs typeface="Arial"/>
                        </a:rPr>
                        <a:t>CLIENT_ID,</a:t>
                      </a:r>
                      <a:endParaRPr sz="1050">
                        <a:latin typeface="Arial"/>
                        <a:cs typeface="Arial"/>
                      </a:endParaRPr>
                    </a:p>
                    <a:p>
                      <a:pPr marL="351790" marR="4471670">
                        <a:lnSpc>
                          <a:spcPct val="101200"/>
                        </a:lnSpc>
                      </a:pPr>
                      <a:r>
                        <a:rPr sz="1050" dirty="0">
                          <a:solidFill>
                            <a:srgbClr val="333333"/>
                          </a:solidFill>
                          <a:latin typeface="Arial"/>
                          <a:cs typeface="Arial"/>
                        </a:rPr>
                        <a:t>CLIENT_SECRE</a:t>
                      </a:r>
                      <a:r>
                        <a:rPr sz="1050" spc="-5" dirty="0">
                          <a:solidFill>
                            <a:srgbClr val="333333"/>
                          </a:solidFill>
                          <a:latin typeface="Arial"/>
                          <a:cs typeface="Arial"/>
                        </a:rPr>
                        <a:t>T</a:t>
                      </a:r>
                      <a:r>
                        <a:rPr sz="1050" dirty="0">
                          <a:solidFill>
                            <a:srgbClr val="333333"/>
                          </a:solidFill>
                          <a:latin typeface="Arial"/>
                          <a:cs typeface="Arial"/>
                        </a:rPr>
                        <a:t>,  </a:t>
                      </a:r>
                      <a:r>
                        <a:rPr sz="1050" spc="-55" dirty="0">
                          <a:solidFill>
                            <a:srgbClr val="333333"/>
                          </a:solidFill>
                          <a:latin typeface="Arial"/>
                          <a:cs typeface="Arial"/>
                        </a:rPr>
                        <a:t>VERSION,</a:t>
                      </a:r>
                      <a:endParaRPr sz="1050">
                        <a:latin typeface="Arial"/>
                        <a:cs typeface="Arial"/>
                      </a:endParaRPr>
                    </a:p>
                    <a:p>
                      <a:pPr marL="351790" marR="3811904">
                        <a:lnSpc>
                          <a:spcPct val="101200"/>
                        </a:lnSpc>
                      </a:pPr>
                      <a:r>
                        <a:rPr sz="1050" spc="90" dirty="0">
                          <a:solidFill>
                            <a:srgbClr val="333333"/>
                          </a:solidFill>
                          <a:latin typeface="Arial"/>
                          <a:cs typeface="Arial"/>
                        </a:rPr>
                        <a:t>neighborhood_latitude,  </a:t>
                      </a:r>
                      <a:r>
                        <a:rPr sz="1050" spc="70" dirty="0">
                          <a:solidFill>
                            <a:srgbClr val="333333"/>
                          </a:solidFill>
                          <a:latin typeface="Arial"/>
                          <a:cs typeface="Arial"/>
                        </a:rPr>
                        <a:t>neighborhood_longitude,  </a:t>
                      </a:r>
                      <a:r>
                        <a:rPr sz="1050" spc="125" dirty="0">
                          <a:solidFill>
                            <a:srgbClr val="333333"/>
                          </a:solidFill>
                          <a:latin typeface="Arial"/>
                          <a:cs typeface="Arial"/>
                        </a:rPr>
                        <a:t>radius,</a:t>
                      </a:r>
                      <a:endParaRPr sz="1050">
                        <a:latin typeface="Arial"/>
                        <a:cs typeface="Arial"/>
                      </a:endParaRPr>
                    </a:p>
                    <a:p>
                      <a:pPr marL="351790">
                        <a:lnSpc>
                          <a:spcPct val="100000"/>
                        </a:lnSpc>
                        <a:spcBef>
                          <a:spcPts val="15"/>
                        </a:spcBef>
                      </a:pPr>
                      <a:r>
                        <a:rPr sz="1050" spc="70" dirty="0">
                          <a:solidFill>
                            <a:srgbClr val="333333"/>
                          </a:solidFill>
                          <a:latin typeface="Arial"/>
                          <a:cs typeface="Arial"/>
                        </a:rPr>
                        <a:t>LIMIT)</a:t>
                      </a:r>
                      <a:endParaRPr sz="1050">
                        <a:latin typeface="Arial"/>
                        <a:cs typeface="Arial"/>
                      </a:endParaRPr>
                    </a:p>
                    <a:p>
                      <a:pPr marL="58419">
                        <a:lnSpc>
                          <a:spcPct val="100000"/>
                        </a:lnSpc>
                        <a:spcBef>
                          <a:spcPts val="15"/>
                        </a:spcBef>
                      </a:pPr>
                      <a:r>
                        <a:rPr sz="1050" spc="185" dirty="0">
                          <a:solidFill>
                            <a:srgbClr val="333333"/>
                          </a:solidFill>
                          <a:latin typeface="Arial"/>
                          <a:cs typeface="Arial"/>
                        </a:rPr>
                        <a:t>url</a:t>
                      </a:r>
                      <a:endParaRPr sz="1050">
                        <a:latin typeface="Arial"/>
                        <a:cs typeface="Arial"/>
                      </a:endParaRPr>
                    </a:p>
                  </a:txBody>
                  <a:tcPr marL="0" marR="0" marT="0" marB="0">
                    <a:lnL w="28575">
                      <a:solidFill>
                        <a:srgbClr val="CFCFCF"/>
                      </a:solidFill>
                      <a:prstDash val="solid"/>
                    </a:lnL>
                    <a:lnR w="28575">
                      <a:solidFill>
                        <a:srgbClr val="CFCFCF"/>
                      </a:solidFill>
                      <a:prstDash val="solid"/>
                    </a:lnR>
                    <a:lnB w="19050">
                      <a:solidFill>
                        <a:srgbClr val="CFCFCF"/>
                      </a:solidFill>
                      <a:prstDash val="solid"/>
                    </a:lnB>
                  </a:tcPr>
                </a:tc>
              </a:tr>
            </a:tbl>
          </a:graphicData>
        </a:graphic>
      </p:graphicFrame>
      <p:sp>
        <p:nvSpPr>
          <p:cNvPr id="5" name="object 5"/>
          <p:cNvSpPr txBox="1"/>
          <p:nvPr/>
        </p:nvSpPr>
        <p:spPr>
          <a:xfrm>
            <a:off x="764281" y="6355334"/>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[25]:</a:t>
            </a:r>
            <a:endParaRPr sz="1050">
              <a:latin typeface="Arial"/>
              <a:cs typeface="Arial"/>
            </a:endParaRPr>
          </a:p>
        </p:txBody>
      </p:sp>
      <p:sp>
        <p:nvSpPr>
          <p:cNvPr id="6" name="object 6"/>
          <p:cNvSpPr/>
          <p:nvPr/>
        </p:nvSpPr>
        <p:spPr>
          <a:xfrm>
            <a:off x="1420811" y="6325171"/>
            <a:ext cx="5857875" cy="276225"/>
          </a:xfrm>
          <a:custGeom>
            <a:avLst/>
            <a:gdLst/>
            <a:ahLst/>
            <a:cxnLst/>
            <a:rect l="l" t="t" r="r" b="b"/>
            <a:pathLst>
              <a:path w="5857875" h="276225">
                <a:moveTo>
                  <a:pt x="0" y="261937"/>
                </a:moveTo>
                <a:lnTo>
                  <a:pt x="0" y="14287"/>
                </a:lnTo>
                <a:lnTo>
                  <a:pt x="0" y="12382"/>
                </a:lnTo>
                <a:lnTo>
                  <a:pt x="361" y="10477"/>
                </a:lnTo>
                <a:lnTo>
                  <a:pt x="1085" y="8572"/>
                </a:lnTo>
                <a:lnTo>
                  <a:pt x="1809" y="6667"/>
                </a:lnTo>
                <a:lnTo>
                  <a:pt x="2847" y="5715"/>
                </a:lnTo>
                <a:lnTo>
                  <a:pt x="4181" y="3809"/>
                </a:lnTo>
                <a:lnTo>
                  <a:pt x="5524" y="2857"/>
                </a:lnTo>
                <a:lnTo>
                  <a:pt x="7067" y="1904"/>
                </a:lnTo>
                <a:lnTo>
                  <a:pt x="8820" y="952"/>
                </a:lnTo>
                <a:lnTo>
                  <a:pt x="10572" y="0"/>
                </a:lnTo>
                <a:lnTo>
                  <a:pt x="5847302" y="0"/>
                </a:lnTo>
                <a:lnTo>
                  <a:pt x="5849054" y="952"/>
                </a:lnTo>
                <a:lnTo>
                  <a:pt x="5850807" y="1904"/>
                </a:lnTo>
                <a:lnTo>
                  <a:pt x="5852350" y="2857"/>
                </a:lnTo>
                <a:lnTo>
                  <a:pt x="5853693" y="3809"/>
                </a:lnTo>
                <a:lnTo>
                  <a:pt x="5855027" y="5715"/>
                </a:lnTo>
                <a:lnTo>
                  <a:pt x="5856065" y="6667"/>
                </a:lnTo>
                <a:lnTo>
                  <a:pt x="5856789" y="8572"/>
                </a:lnTo>
                <a:lnTo>
                  <a:pt x="5857513" y="10477"/>
                </a:lnTo>
                <a:lnTo>
                  <a:pt x="5857875" y="12382"/>
                </a:lnTo>
                <a:lnTo>
                  <a:pt x="5857875" y="14287"/>
                </a:lnTo>
                <a:lnTo>
                  <a:pt x="5857875" y="261937"/>
                </a:lnTo>
                <a:lnTo>
                  <a:pt x="5857875" y="263842"/>
                </a:lnTo>
                <a:lnTo>
                  <a:pt x="5857513" y="265747"/>
                </a:lnTo>
                <a:lnTo>
                  <a:pt x="5856789" y="267652"/>
                </a:lnTo>
                <a:lnTo>
                  <a:pt x="5856065" y="268604"/>
                </a:lnTo>
                <a:lnTo>
                  <a:pt x="5855027" y="270509"/>
                </a:lnTo>
                <a:lnTo>
                  <a:pt x="5853693" y="272415"/>
                </a:lnTo>
                <a:lnTo>
                  <a:pt x="5852350" y="273367"/>
                </a:lnTo>
                <a:lnTo>
                  <a:pt x="5850807" y="274320"/>
                </a:lnTo>
                <a:lnTo>
                  <a:pt x="5849054" y="275272"/>
                </a:lnTo>
                <a:lnTo>
                  <a:pt x="5847302" y="275272"/>
                </a:lnTo>
                <a:lnTo>
                  <a:pt x="5845482" y="276225"/>
                </a:lnTo>
                <a:lnTo>
                  <a:pt x="5843587" y="276225"/>
                </a:lnTo>
                <a:lnTo>
                  <a:pt x="14287" y="276225"/>
                </a:lnTo>
                <a:lnTo>
                  <a:pt x="12392" y="276225"/>
                </a:lnTo>
                <a:lnTo>
                  <a:pt x="10572" y="275272"/>
                </a:lnTo>
                <a:lnTo>
                  <a:pt x="8820" y="275272"/>
                </a:lnTo>
                <a:lnTo>
                  <a:pt x="7067" y="274320"/>
                </a:lnTo>
                <a:lnTo>
                  <a:pt x="5524" y="273367"/>
                </a:lnTo>
                <a:lnTo>
                  <a:pt x="4181" y="272415"/>
                </a:lnTo>
                <a:lnTo>
                  <a:pt x="2847" y="270509"/>
                </a:lnTo>
                <a:lnTo>
                  <a:pt x="1809" y="268604"/>
                </a:lnTo>
                <a:lnTo>
                  <a:pt x="1085" y="267652"/>
                </a:lnTo>
                <a:lnTo>
                  <a:pt x="361" y="265747"/>
                </a:lnTo>
                <a:lnTo>
                  <a:pt x="0" y="263842"/>
                </a:lnTo>
                <a:lnTo>
                  <a:pt x="0" y="261937"/>
                </a:lnTo>
                <a:close/>
              </a:path>
            </a:pathLst>
          </a:custGeom>
          <a:ln w="9525">
            <a:solidFill>
              <a:srgbClr val="CFCFCF"/>
            </a:solidFill>
          </a:ln>
        </p:spPr>
        <p:txBody>
          <a:bodyPr wrap="square" lIns="0" tIns="0" rIns="0" bIns="0" rtlCol="0"/>
          <a:lstStyle/>
          <a:p>
            <a:endParaRPr/>
          </a:p>
        </p:txBody>
      </p:sp>
      <p:sp>
        <p:nvSpPr>
          <p:cNvPr id="7" name="object 7"/>
          <p:cNvSpPr txBox="1"/>
          <p:nvPr/>
        </p:nvSpPr>
        <p:spPr>
          <a:xfrm>
            <a:off x="1431769" y="6355334"/>
            <a:ext cx="5836285" cy="185420"/>
          </a:xfrm>
          <a:prstGeom prst="rect">
            <a:avLst/>
          </a:prstGeom>
        </p:spPr>
        <p:txBody>
          <a:bodyPr vert="horz" wrap="square" lIns="0" tIns="12700" rIns="0" bIns="0" rtlCol="0">
            <a:spAutoFit/>
          </a:bodyPr>
          <a:lstStyle/>
          <a:p>
            <a:pPr marL="47625">
              <a:lnSpc>
                <a:spcPct val="100000"/>
              </a:lnSpc>
              <a:spcBef>
                <a:spcPts val="100"/>
              </a:spcBef>
            </a:pPr>
            <a:r>
              <a:rPr sz="1050" spc="135" dirty="0">
                <a:solidFill>
                  <a:srgbClr val="333333"/>
                </a:solidFill>
                <a:latin typeface="Arial"/>
                <a:cs typeface="Arial"/>
              </a:rPr>
              <a:t>results </a:t>
            </a:r>
            <a:r>
              <a:rPr sz="1050" spc="-40" dirty="0">
                <a:solidFill>
                  <a:srgbClr val="666666"/>
                </a:solidFill>
                <a:latin typeface="Arial"/>
                <a:cs typeface="Arial"/>
              </a:rPr>
              <a:t>=</a:t>
            </a:r>
            <a:r>
              <a:rPr sz="1050" spc="170" dirty="0">
                <a:solidFill>
                  <a:srgbClr val="666666"/>
                </a:solidFill>
                <a:latin typeface="Arial"/>
                <a:cs typeface="Arial"/>
              </a:rPr>
              <a:t> </a:t>
            </a:r>
            <a:r>
              <a:rPr sz="1050" spc="135" dirty="0">
                <a:solidFill>
                  <a:srgbClr val="333333"/>
                </a:solidFill>
                <a:latin typeface="Arial"/>
                <a:cs typeface="Arial"/>
              </a:rPr>
              <a:t>requests</a:t>
            </a:r>
            <a:r>
              <a:rPr sz="1050" spc="135" dirty="0">
                <a:solidFill>
                  <a:srgbClr val="666666"/>
                </a:solidFill>
                <a:latin typeface="Arial"/>
                <a:cs typeface="Arial"/>
              </a:rPr>
              <a:t>.</a:t>
            </a:r>
            <a:r>
              <a:rPr sz="1050" spc="135" dirty="0">
                <a:solidFill>
                  <a:srgbClr val="333333"/>
                </a:solidFill>
                <a:latin typeface="Arial"/>
                <a:cs typeface="Arial"/>
              </a:rPr>
              <a:t>get(url)</a:t>
            </a:r>
            <a:r>
              <a:rPr sz="1050" spc="135" dirty="0">
                <a:solidFill>
                  <a:srgbClr val="666666"/>
                </a:solidFill>
                <a:latin typeface="Arial"/>
                <a:cs typeface="Arial"/>
              </a:rPr>
              <a:t>.</a:t>
            </a:r>
            <a:r>
              <a:rPr sz="1050" spc="135" dirty="0">
                <a:solidFill>
                  <a:srgbClr val="333333"/>
                </a:solidFill>
                <a:latin typeface="Arial"/>
                <a:cs typeface="Arial"/>
              </a:rPr>
              <a:t>json()</a:t>
            </a:r>
            <a:endParaRPr sz="1050">
              <a:latin typeface="Arial"/>
              <a:cs typeface="Arial"/>
            </a:endParaRPr>
          </a:p>
        </p:txBody>
      </p:sp>
      <p:sp>
        <p:nvSpPr>
          <p:cNvPr id="12" name="object 12"/>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98</a:t>
            </a:fld>
            <a:r>
              <a:rPr spc="-5" dirty="0"/>
              <a:t>/129</a:t>
            </a:r>
          </a:p>
        </p:txBody>
      </p:sp>
      <p:sp>
        <p:nvSpPr>
          <p:cNvPr id="8" name="object 8"/>
          <p:cNvSpPr txBox="1"/>
          <p:nvPr/>
        </p:nvSpPr>
        <p:spPr>
          <a:xfrm>
            <a:off x="764281" y="6764908"/>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[26]:</a:t>
            </a:r>
            <a:endParaRPr sz="1050">
              <a:latin typeface="Arial"/>
              <a:cs typeface="Arial"/>
            </a:endParaRPr>
          </a:p>
        </p:txBody>
      </p:sp>
      <p:sp>
        <p:nvSpPr>
          <p:cNvPr id="9" name="object 9"/>
          <p:cNvSpPr txBox="1"/>
          <p:nvPr/>
        </p:nvSpPr>
        <p:spPr>
          <a:xfrm>
            <a:off x="1420811" y="6725221"/>
            <a:ext cx="5857875" cy="1895475"/>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i="1" spc="-10" dirty="0">
                <a:solidFill>
                  <a:srgbClr val="408080"/>
                </a:solidFill>
                <a:latin typeface="Arial"/>
                <a:cs typeface="Arial"/>
              </a:rPr>
              <a:t># </a:t>
            </a:r>
            <a:r>
              <a:rPr sz="1050" i="1" spc="114" dirty="0">
                <a:solidFill>
                  <a:srgbClr val="408080"/>
                </a:solidFill>
                <a:latin typeface="Arial"/>
                <a:cs typeface="Arial"/>
              </a:rPr>
              <a:t>function </a:t>
            </a:r>
            <a:r>
              <a:rPr sz="1050" i="1" spc="135" dirty="0">
                <a:solidFill>
                  <a:srgbClr val="408080"/>
                </a:solidFill>
                <a:latin typeface="Arial"/>
                <a:cs typeface="Arial"/>
              </a:rPr>
              <a:t>that </a:t>
            </a:r>
            <a:r>
              <a:rPr sz="1050" i="1" spc="114" dirty="0">
                <a:solidFill>
                  <a:srgbClr val="408080"/>
                </a:solidFill>
                <a:latin typeface="Arial"/>
                <a:cs typeface="Arial"/>
              </a:rPr>
              <a:t>extracts </a:t>
            </a:r>
            <a:r>
              <a:rPr sz="1050" i="1" spc="90" dirty="0">
                <a:solidFill>
                  <a:srgbClr val="408080"/>
                </a:solidFill>
                <a:latin typeface="Arial"/>
                <a:cs typeface="Arial"/>
              </a:rPr>
              <a:t>the </a:t>
            </a:r>
            <a:r>
              <a:rPr sz="1050" i="1" spc="70" dirty="0">
                <a:solidFill>
                  <a:srgbClr val="408080"/>
                </a:solidFill>
                <a:latin typeface="Arial"/>
                <a:cs typeface="Arial"/>
              </a:rPr>
              <a:t>category </a:t>
            </a:r>
            <a:r>
              <a:rPr sz="1050" i="1" spc="135" dirty="0">
                <a:solidFill>
                  <a:srgbClr val="408080"/>
                </a:solidFill>
                <a:latin typeface="Arial"/>
                <a:cs typeface="Arial"/>
              </a:rPr>
              <a:t>of </a:t>
            </a:r>
            <a:r>
              <a:rPr sz="1050" i="1" spc="90" dirty="0">
                <a:solidFill>
                  <a:srgbClr val="408080"/>
                </a:solidFill>
                <a:latin typeface="Arial"/>
                <a:cs typeface="Arial"/>
              </a:rPr>
              <a:t>the</a:t>
            </a:r>
            <a:r>
              <a:rPr sz="1050" i="1" spc="195" dirty="0">
                <a:solidFill>
                  <a:srgbClr val="408080"/>
                </a:solidFill>
                <a:latin typeface="Arial"/>
                <a:cs typeface="Arial"/>
              </a:rPr>
              <a:t> </a:t>
            </a:r>
            <a:r>
              <a:rPr sz="1050" i="1" spc="5" dirty="0">
                <a:solidFill>
                  <a:srgbClr val="408080"/>
                </a:solidFill>
                <a:latin typeface="Arial"/>
                <a:cs typeface="Arial"/>
              </a:rPr>
              <a:t>venue</a:t>
            </a:r>
            <a:endParaRPr sz="1050">
              <a:latin typeface="Arial"/>
              <a:cs typeface="Arial"/>
            </a:endParaRPr>
          </a:p>
          <a:p>
            <a:pPr marL="58419">
              <a:lnSpc>
                <a:spcPct val="100000"/>
              </a:lnSpc>
              <a:spcBef>
                <a:spcPts val="15"/>
              </a:spcBef>
            </a:pPr>
            <a:r>
              <a:rPr sz="1050" b="1" spc="50" dirty="0">
                <a:solidFill>
                  <a:srgbClr val="008000"/>
                </a:solidFill>
                <a:latin typeface="Arial"/>
                <a:cs typeface="Arial"/>
              </a:rPr>
              <a:t>def</a:t>
            </a:r>
            <a:r>
              <a:rPr sz="1050" b="1" spc="280" dirty="0">
                <a:solidFill>
                  <a:srgbClr val="008000"/>
                </a:solidFill>
                <a:latin typeface="Arial"/>
                <a:cs typeface="Arial"/>
              </a:rPr>
              <a:t> </a:t>
            </a:r>
            <a:r>
              <a:rPr sz="1050" spc="80" dirty="0">
                <a:solidFill>
                  <a:srgbClr val="0000FF"/>
                </a:solidFill>
                <a:latin typeface="Arial"/>
                <a:cs typeface="Arial"/>
              </a:rPr>
              <a:t>get_category_type</a:t>
            </a:r>
            <a:r>
              <a:rPr sz="1050" spc="80" dirty="0">
                <a:solidFill>
                  <a:srgbClr val="333333"/>
                </a:solidFill>
                <a:latin typeface="Arial"/>
                <a:cs typeface="Arial"/>
              </a:rPr>
              <a:t>(row):</a:t>
            </a:r>
            <a:endParaRPr sz="1050">
              <a:latin typeface="Arial"/>
              <a:cs typeface="Arial"/>
            </a:endParaRPr>
          </a:p>
          <a:p>
            <a:pPr marL="351790">
              <a:lnSpc>
                <a:spcPct val="100000"/>
              </a:lnSpc>
              <a:spcBef>
                <a:spcPts val="15"/>
              </a:spcBef>
            </a:pPr>
            <a:r>
              <a:rPr sz="1050" b="1" spc="165" dirty="0">
                <a:solidFill>
                  <a:srgbClr val="008000"/>
                </a:solidFill>
                <a:latin typeface="Arial"/>
                <a:cs typeface="Arial"/>
              </a:rPr>
              <a:t>try</a:t>
            </a:r>
            <a:r>
              <a:rPr sz="1050" spc="165" dirty="0">
                <a:solidFill>
                  <a:srgbClr val="333333"/>
                </a:solidFill>
                <a:latin typeface="Arial"/>
                <a:cs typeface="Arial"/>
              </a:rPr>
              <a:t>:</a:t>
            </a:r>
            <a:endParaRPr sz="1050">
              <a:latin typeface="Arial"/>
              <a:cs typeface="Arial"/>
            </a:endParaRPr>
          </a:p>
          <a:p>
            <a:pPr marL="645160">
              <a:lnSpc>
                <a:spcPct val="100000"/>
              </a:lnSpc>
              <a:spcBef>
                <a:spcPts val="15"/>
              </a:spcBef>
            </a:pPr>
            <a:r>
              <a:rPr sz="1050" spc="125" dirty="0">
                <a:solidFill>
                  <a:srgbClr val="333333"/>
                </a:solidFill>
                <a:latin typeface="Arial"/>
                <a:cs typeface="Arial"/>
              </a:rPr>
              <a:t>categories_list </a:t>
            </a:r>
            <a:r>
              <a:rPr sz="1050" spc="-40" dirty="0">
                <a:solidFill>
                  <a:srgbClr val="666666"/>
                </a:solidFill>
                <a:latin typeface="Arial"/>
                <a:cs typeface="Arial"/>
              </a:rPr>
              <a:t>=</a:t>
            </a:r>
            <a:r>
              <a:rPr sz="1050" spc="20" dirty="0">
                <a:solidFill>
                  <a:srgbClr val="666666"/>
                </a:solidFill>
                <a:latin typeface="Arial"/>
                <a:cs typeface="Arial"/>
              </a:rPr>
              <a:t> </a:t>
            </a:r>
            <a:r>
              <a:rPr sz="1050" spc="130" dirty="0">
                <a:solidFill>
                  <a:srgbClr val="333333"/>
                </a:solidFill>
                <a:latin typeface="Arial"/>
                <a:cs typeface="Arial"/>
              </a:rPr>
              <a:t>row[</a:t>
            </a:r>
            <a:r>
              <a:rPr sz="1050" spc="130" dirty="0">
                <a:solidFill>
                  <a:srgbClr val="B92020"/>
                </a:solidFill>
                <a:latin typeface="Arial"/>
                <a:cs typeface="Arial"/>
              </a:rPr>
              <a:t>'categories'</a:t>
            </a:r>
            <a:r>
              <a:rPr sz="1050" spc="130" dirty="0">
                <a:solidFill>
                  <a:srgbClr val="333333"/>
                </a:solidFill>
                <a:latin typeface="Arial"/>
                <a:cs typeface="Arial"/>
              </a:rPr>
              <a:t>]</a:t>
            </a:r>
            <a:endParaRPr sz="1050">
              <a:latin typeface="Arial"/>
              <a:cs typeface="Arial"/>
            </a:endParaRPr>
          </a:p>
          <a:p>
            <a:pPr marL="351790">
              <a:lnSpc>
                <a:spcPct val="100000"/>
              </a:lnSpc>
              <a:spcBef>
                <a:spcPts val="15"/>
              </a:spcBef>
            </a:pPr>
            <a:r>
              <a:rPr sz="1050" b="1" spc="55" dirty="0">
                <a:solidFill>
                  <a:srgbClr val="008000"/>
                </a:solidFill>
                <a:latin typeface="Arial"/>
                <a:cs typeface="Arial"/>
              </a:rPr>
              <a:t>except</a:t>
            </a:r>
            <a:r>
              <a:rPr sz="1050" spc="55" dirty="0">
                <a:solidFill>
                  <a:srgbClr val="333333"/>
                </a:solidFill>
                <a:latin typeface="Arial"/>
                <a:cs typeface="Arial"/>
              </a:rPr>
              <a:t>:</a:t>
            </a:r>
            <a:endParaRPr sz="1050">
              <a:latin typeface="Arial"/>
              <a:cs typeface="Arial"/>
            </a:endParaRPr>
          </a:p>
          <a:p>
            <a:pPr marL="645160">
              <a:lnSpc>
                <a:spcPct val="100000"/>
              </a:lnSpc>
              <a:spcBef>
                <a:spcPts val="15"/>
              </a:spcBef>
            </a:pPr>
            <a:r>
              <a:rPr sz="1050" spc="125" dirty="0">
                <a:solidFill>
                  <a:srgbClr val="333333"/>
                </a:solidFill>
                <a:latin typeface="Arial"/>
                <a:cs typeface="Arial"/>
              </a:rPr>
              <a:t>categories_list </a:t>
            </a:r>
            <a:r>
              <a:rPr sz="1050" spc="-40" dirty="0">
                <a:solidFill>
                  <a:srgbClr val="666666"/>
                </a:solidFill>
                <a:latin typeface="Arial"/>
                <a:cs typeface="Arial"/>
              </a:rPr>
              <a:t>=</a:t>
            </a:r>
            <a:r>
              <a:rPr sz="1050" spc="20" dirty="0">
                <a:solidFill>
                  <a:srgbClr val="666666"/>
                </a:solidFill>
                <a:latin typeface="Arial"/>
                <a:cs typeface="Arial"/>
              </a:rPr>
              <a:t> </a:t>
            </a:r>
            <a:r>
              <a:rPr sz="1050" spc="110" dirty="0">
                <a:solidFill>
                  <a:srgbClr val="333333"/>
                </a:solidFill>
                <a:latin typeface="Arial"/>
                <a:cs typeface="Arial"/>
              </a:rPr>
              <a:t>row[</a:t>
            </a:r>
            <a:r>
              <a:rPr sz="1050" spc="110" dirty="0">
                <a:solidFill>
                  <a:srgbClr val="B92020"/>
                </a:solidFill>
                <a:latin typeface="Arial"/>
                <a:cs typeface="Arial"/>
              </a:rPr>
              <a:t>'venue.categories'</a:t>
            </a:r>
            <a:r>
              <a:rPr sz="1050" spc="110"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351790">
              <a:lnSpc>
                <a:spcPct val="100000"/>
              </a:lnSpc>
            </a:pPr>
            <a:r>
              <a:rPr sz="1050" b="1" spc="254" dirty="0">
                <a:solidFill>
                  <a:srgbClr val="008000"/>
                </a:solidFill>
                <a:latin typeface="Arial"/>
                <a:cs typeface="Arial"/>
              </a:rPr>
              <a:t>if </a:t>
            </a:r>
            <a:r>
              <a:rPr sz="1050" spc="135" dirty="0">
                <a:solidFill>
                  <a:srgbClr val="008000"/>
                </a:solidFill>
                <a:latin typeface="Arial"/>
                <a:cs typeface="Arial"/>
              </a:rPr>
              <a:t>len</a:t>
            </a:r>
            <a:r>
              <a:rPr sz="1050" spc="135" dirty="0">
                <a:solidFill>
                  <a:srgbClr val="333333"/>
                </a:solidFill>
                <a:latin typeface="Arial"/>
                <a:cs typeface="Arial"/>
              </a:rPr>
              <a:t>(categories_list) </a:t>
            </a:r>
            <a:r>
              <a:rPr sz="1050" spc="-40" dirty="0">
                <a:solidFill>
                  <a:srgbClr val="666666"/>
                </a:solidFill>
                <a:latin typeface="Arial"/>
                <a:cs typeface="Arial"/>
              </a:rPr>
              <a:t>==</a:t>
            </a:r>
            <a:r>
              <a:rPr sz="1050" spc="195" dirty="0">
                <a:solidFill>
                  <a:srgbClr val="666666"/>
                </a:solidFill>
                <a:latin typeface="Arial"/>
                <a:cs typeface="Arial"/>
              </a:rPr>
              <a:t> </a:t>
            </a:r>
            <a:r>
              <a:rPr sz="1050" spc="135" dirty="0">
                <a:solidFill>
                  <a:srgbClr val="666666"/>
                </a:solidFill>
                <a:latin typeface="Arial"/>
                <a:cs typeface="Arial"/>
              </a:rPr>
              <a:t>0</a:t>
            </a:r>
            <a:r>
              <a:rPr sz="1050" spc="135" dirty="0">
                <a:solidFill>
                  <a:srgbClr val="333333"/>
                </a:solidFill>
                <a:latin typeface="Arial"/>
                <a:cs typeface="Arial"/>
              </a:rPr>
              <a:t>:</a:t>
            </a:r>
            <a:endParaRPr sz="1050">
              <a:latin typeface="Arial"/>
              <a:cs typeface="Arial"/>
            </a:endParaRPr>
          </a:p>
          <a:p>
            <a:pPr marL="351790" marR="4398645" indent="292735">
              <a:lnSpc>
                <a:spcPct val="101200"/>
              </a:lnSpc>
            </a:pPr>
            <a:r>
              <a:rPr sz="1050" b="1" spc="70" dirty="0">
                <a:solidFill>
                  <a:srgbClr val="008000"/>
                </a:solidFill>
                <a:latin typeface="Arial"/>
                <a:cs typeface="Arial"/>
              </a:rPr>
              <a:t>return </a:t>
            </a:r>
            <a:r>
              <a:rPr sz="1050" b="1" spc="-80" dirty="0">
                <a:solidFill>
                  <a:srgbClr val="008000"/>
                </a:solidFill>
                <a:latin typeface="Arial"/>
                <a:cs typeface="Arial"/>
              </a:rPr>
              <a:t>None  </a:t>
            </a:r>
            <a:r>
              <a:rPr sz="1050" b="1" spc="105" dirty="0">
                <a:solidFill>
                  <a:srgbClr val="008000"/>
                </a:solidFill>
                <a:latin typeface="Arial"/>
                <a:cs typeface="Arial"/>
              </a:rPr>
              <a:t>else</a:t>
            </a:r>
            <a:r>
              <a:rPr sz="1050" spc="105" dirty="0">
                <a:solidFill>
                  <a:srgbClr val="333333"/>
                </a:solidFill>
                <a:latin typeface="Arial"/>
                <a:cs typeface="Arial"/>
              </a:rPr>
              <a:t>:</a:t>
            </a:r>
            <a:endParaRPr sz="1050">
              <a:latin typeface="Arial"/>
              <a:cs typeface="Arial"/>
            </a:endParaRPr>
          </a:p>
          <a:p>
            <a:pPr marL="645160">
              <a:lnSpc>
                <a:spcPct val="100000"/>
              </a:lnSpc>
              <a:spcBef>
                <a:spcPts val="15"/>
              </a:spcBef>
            </a:pPr>
            <a:r>
              <a:rPr sz="1050" b="1" spc="70" dirty="0">
                <a:solidFill>
                  <a:srgbClr val="008000"/>
                </a:solidFill>
                <a:latin typeface="Arial"/>
                <a:cs typeface="Arial"/>
              </a:rPr>
              <a:t>return</a:t>
            </a:r>
            <a:r>
              <a:rPr sz="1050" b="1" spc="280" dirty="0">
                <a:solidFill>
                  <a:srgbClr val="008000"/>
                </a:solidFill>
                <a:latin typeface="Arial"/>
                <a:cs typeface="Arial"/>
              </a:rPr>
              <a:t> </a:t>
            </a:r>
            <a:r>
              <a:rPr sz="1050" spc="130" dirty="0">
                <a:solidFill>
                  <a:srgbClr val="333333"/>
                </a:solidFill>
                <a:latin typeface="Arial"/>
                <a:cs typeface="Arial"/>
              </a:rPr>
              <a:t>categories_list[</a:t>
            </a:r>
            <a:r>
              <a:rPr sz="1050" spc="130" dirty="0">
                <a:solidFill>
                  <a:srgbClr val="666666"/>
                </a:solidFill>
                <a:latin typeface="Arial"/>
                <a:cs typeface="Arial"/>
              </a:rPr>
              <a:t>0</a:t>
            </a:r>
            <a:r>
              <a:rPr sz="1050" spc="130" dirty="0">
                <a:solidFill>
                  <a:srgbClr val="333333"/>
                </a:solidFill>
                <a:latin typeface="Arial"/>
                <a:cs typeface="Arial"/>
              </a:rPr>
              <a:t>][</a:t>
            </a:r>
            <a:r>
              <a:rPr sz="1050" spc="130" dirty="0">
                <a:solidFill>
                  <a:srgbClr val="B92020"/>
                </a:solidFill>
                <a:latin typeface="Arial"/>
                <a:cs typeface="Arial"/>
              </a:rPr>
              <a:t>'name'</a:t>
            </a:r>
            <a:r>
              <a:rPr sz="1050" spc="130" dirty="0">
                <a:solidFill>
                  <a:srgbClr val="333333"/>
                </a:solidFill>
                <a:latin typeface="Arial"/>
                <a:cs typeface="Arial"/>
              </a:rPr>
              <a:t>]</a:t>
            </a:r>
            <a:endParaRPr sz="1050">
              <a:latin typeface="Arial"/>
              <a:cs typeface="Arial"/>
            </a:endParaRPr>
          </a:p>
        </p:txBody>
      </p:sp>
      <p:sp>
        <p:nvSpPr>
          <p:cNvPr id="10" name="object 10"/>
          <p:cNvSpPr txBox="1"/>
          <p:nvPr/>
        </p:nvSpPr>
        <p:spPr>
          <a:xfrm>
            <a:off x="764281" y="5459984"/>
            <a:ext cx="612140" cy="185420"/>
          </a:xfrm>
          <a:prstGeom prst="rect">
            <a:avLst/>
          </a:prstGeom>
        </p:spPr>
        <p:txBody>
          <a:bodyPr vert="horz" wrap="square" lIns="0" tIns="12700" rIns="0" bIns="0" rtlCol="0">
            <a:spAutoFit/>
          </a:bodyPr>
          <a:lstStyle/>
          <a:p>
            <a:pPr marL="12700">
              <a:lnSpc>
                <a:spcPct val="100000"/>
              </a:lnSpc>
              <a:spcBef>
                <a:spcPts val="100"/>
              </a:spcBef>
            </a:pPr>
            <a:r>
              <a:rPr sz="1050" spc="110" dirty="0">
                <a:solidFill>
                  <a:srgbClr val="D84215"/>
                </a:solidFill>
                <a:latin typeface="Arial"/>
                <a:cs typeface="Arial"/>
              </a:rPr>
              <a:t>Out[24]:</a:t>
            </a:r>
            <a:endParaRPr sz="1050">
              <a:latin typeface="Arial"/>
              <a:cs typeface="Arial"/>
            </a:endParaRPr>
          </a:p>
        </p:txBody>
      </p:sp>
      <p:sp>
        <p:nvSpPr>
          <p:cNvPr id="11" name="object 11"/>
          <p:cNvSpPr txBox="1"/>
          <p:nvPr/>
        </p:nvSpPr>
        <p:spPr>
          <a:xfrm>
            <a:off x="1457374" y="5469509"/>
            <a:ext cx="5671185" cy="671195"/>
          </a:xfrm>
          <a:prstGeom prst="rect">
            <a:avLst/>
          </a:prstGeom>
        </p:spPr>
        <p:txBody>
          <a:bodyPr vert="horz" wrap="square" lIns="0" tIns="10795" rIns="0" bIns="0" rtlCol="0">
            <a:spAutoFit/>
          </a:bodyPr>
          <a:lstStyle/>
          <a:p>
            <a:pPr marL="12700" marR="5080" algn="just">
              <a:lnSpc>
                <a:spcPct val="101200"/>
              </a:lnSpc>
              <a:spcBef>
                <a:spcPts val="85"/>
              </a:spcBef>
            </a:pPr>
            <a:r>
              <a:rPr sz="1050" spc="40" dirty="0">
                <a:latin typeface="Arial"/>
                <a:cs typeface="Arial"/>
              </a:rPr>
              <a:t>'https://api.foursquare.com/v2/venues/explore?&amp;client_id=XVY0YGK3DX5QGHMN2TGS  </a:t>
            </a:r>
            <a:r>
              <a:rPr sz="1050" spc="-55" dirty="0">
                <a:latin typeface="Arial"/>
                <a:cs typeface="Arial"/>
              </a:rPr>
              <a:t>K2EWA55P3JNPIVC5QVW5SGIGUI2L&amp;client_secret=T53Z3HT4W5DVALRIPBK2DPD4NFOCISMUTM  </a:t>
            </a:r>
            <a:r>
              <a:rPr sz="1050" spc="10" dirty="0">
                <a:latin typeface="Arial"/>
                <a:cs typeface="Arial"/>
              </a:rPr>
              <a:t>NBLNW13KEJTAIJ&amp;v=20191101&amp;ll=40.89470517661,-73.84720052054902&amp;radius=500&amp;lim  </a:t>
            </a:r>
            <a:r>
              <a:rPr sz="1050" spc="135" dirty="0">
                <a:latin typeface="Arial"/>
                <a:cs typeface="Arial"/>
              </a:rPr>
              <a:t>it=100'</a:t>
            </a:r>
            <a:endParaRPr sz="1050">
              <a:latin typeface="Arial"/>
              <a:cs typeface="Aria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254" y="165099"/>
            <a:ext cx="5340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31/05/2020</a:t>
            </a:r>
            <a:endParaRPr sz="800">
              <a:latin typeface="Arial"/>
              <a:cs typeface="Arial"/>
            </a:endParaRPr>
          </a:p>
        </p:txBody>
      </p:sp>
      <p:sp>
        <p:nvSpPr>
          <p:cNvPr id="3" name="object 3"/>
          <p:cNvSpPr txBox="1"/>
          <p:nvPr/>
        </p:nvSpPr>
        <p:spPr>
          <a:xfrm>
            <a:off x="3453805" y="165099"/>
            <a:ext cx="175768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The Battle of Neighborhoods </a:t>
            </a:r>
            <a:r>
              <a:rPr sz="800" spc="-5" dirty="0">
                <a:latin typeface="Arial"/>
                <a:cs typeface="Arial"/>
              </a:rPr>
              <a:t>(Week</a:t>
            </a:r>
            <a:r>
              <a:rPr sz="800" spc="-85" dirty="0">
                <a:latin typeface="Arial"/>
                <a:cs typeface="Arial"/>
              </a:rPr>
              <a:t> </a:t>
            </a:r>
            <a:r>
              <a:rPr sz="800" dirty="0">
                <a:latin typeface="Arial"/>
                <a:cs typeface="Arial"/>
              </a:rPr>
              <a:t>1)</a:t>
            </a:r>
            <a:endParaRPr sz="800">
              <a:latin typeface="Arial"/>
              <a:cs typeface="Arial"/>
            </a:endParaRPr>
          </a:p>
        </p:txBody>
      </p:sp>
      <p:sp>
        <p:nvSpPr>
          <p:cNvPr id="4" name="object 4"/>
          <p:cNvSpPr txBox="1"/>
          <p:nvPr/>
        </p:nvSpPr>
        <p:spPr>
          <a:xfrm>
            <a:off x="764281" y="470407"/>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[27]:</a:t>
            </a:r>
            <a:endParaRPr sz="1050">
              <a:latin typeface="Arial"/>
              <a:cs typeface="Arial"/>
            </a:endParaRPr>
          </a:p>
        </p:txBody>
      </p:sp>
      <p:sp>
        <p:nvSpPr>
          <p:cNvPr id="5" name="object 5"/>
          <p:cNvSpPr txBox="1"/>
          <p:nvPr/>
        </p:nvSpPr>
        <p:spPr>
          <a:xfrm>
            <a:off x="1420811" y="430720"/>
            <a:ext cx="5857875" cy="2962275"/>
          </a:xfrm>
          <a:prstGeom prst="rect">
            <a:avLst/>
          </a:prstGeom>
          <a:ln w="20097">
            <a:solidFill>
              <a:srgbClr val="CFCFCF"/>
            </a:solidFill>
          </a:ln>
        </p:spPr>
        <p:txBody>
          <a:bodyPr vert="horz" wrap="square" lIns="0" tIns="52069" rIns="0" bIns="0" rtlCol="0">
            <a:spAutoFit/>
          </a:bodyPr>
          <a:lstStyle/>
          <a:p>
            <a:pPr marL="58419">
              <a:lnSpc>
                <a:spcPct val="100000"/>
              </a:lnSpc>
              <a:spcBef>
                <a:spcPts val="409"/>
              </a:spcBef>
            </a:pPr>
            <a:r>
              <a:rPr sz="1050" spc="10" dirty="0">
                <a:solidFill>
                  <a:srgbClr val="333333"/>
                </a:solidFill>
                <a:latin typeface="Arial"/>
                <a:cs typeface="Arial"/>
              </a:rPr>
              <a:t>venues </a:t>
            </a:r>
            <a:r>
              <a:rPr sz="1050" spc="-40" dirty="0">
                <a:solidFill>
                  <a:srgbClr val="666666"/>
                </a:solidFill>
                <a:latin typeface="Arial"/>
                <a:cs typeface="Arial"/>
              </a:rPr>
              <a:t>=</a:t>
            </a:r>
            <a:r>
              <a:rPr sz="1050" spc="-5" dirty="0">
                <a:solidFill>
                  <a:srgbClr val="666666"/>
                </a:solidFill>
                <a:latin typeface="Arial"/>
                <a:cs typeface="Arial"/>
              </a:rPr>
              <a:t> </a:t>
            </a:r>
            <a:r>
              <a:rPr sz="1050" spc="155" dirty="0">
                <a:solidFill>
                  <a:srgbClr val="333333"/>
                </a:solidFill>
                <a:latin typeface="Arial"/>
                <a:cs typeface="Arial"/>
              </a:rPr>
              <a:t>results[</a:t>
            </a:r>
            <a:r>
              <a:rPr sz="1050" spc="155" dirty="0">
                <a:solidFill>
                  <a:srgbClr val="B92020"/>
                </a:solidFill>
                <a:latin typeface="Arial"/>
                <a:cs typeface="Arial"/>
              </a:rPr>
              <a:t>'response'</a:t>
            </a:r>
            <a:r>
              <a:rPr sz="1050" spc="155" dirty="0">
                <a:solidFill>
                  <a:srgbClr val="333333"/>
                </a:solidFill>
                <a:latin typeface="Arial"/>
                <a:cs typeface="Arial"/>
              </a:rPr>
              <a:t>][</a:t>
            </a:r>
            <a:r>
              <a:rPr sz="1050" spc="155" dirty="0">
                <a:solidFill>
                  <a:srgbClr val="B92020"/>
                </a:solidFill>
                <a:latin typeface="Arial"/>
                <a:cs typeface="Arial"/>
              </a:rPr>
              <a:t>'groups'</a:t>
            </a:r>
            <a:r>
              <a:rPr sz="1050" spc="155" dirty="0">
                <a:solidFill>
                  <a:srgbClr val="333333"/>
                </a:solidFill>
                <a:latin typeface="Arial"/>
                <a:cs typeface="Arial"/>
              </a:rPr>
              <a:t>][</a:t>
            </a:r>
            <a:r>
              <a:rPr sz="1050" spc="155" dirty="0">
                <a:solidFill>
                  <a:srgbClr val="666666"/>
                </a:solidFill>
                <a:latin typeface="Arial"/>
                <a:cs typeface="Arial"/>
              </a:rPr>
              <a:t>0</a:t>
            </a:r>
            <a:r>
              <a:rPr sz="1050" spc="155" dirty="0">
                <a:solidFill>
                  <a:srgbClr val="333333"/>
                </a:solidFill>
                <a:latin typeface="Arial"/>
                <a:cs typeface="Arial"/>
              </a:rPr>
              <a:t>][</a:t>
            </a:r>
            <a:r>
              <a:rPr sz="1050" spc="155" dirty="0">
                <a:solidFill>
                  <a:srgbClr val="B92020"/>
                </a:solidFill>
                <a:latin typeface="Arial"/>
                <a:cs typeface="Arial"/>
              </a:rPr>
              <a:t>'items'</a:t>
            </a:r>
            <a:r>
              <a:rPr sz="1050" spc="155" dirty="0">
                <a:solidFill>
                  <a:srgbClr val="333333"/>
                </a:solidFill>
                <a:latin typeface="Arial"/>
                <a:cs typeface="Arial"/>
              </a:rPr>
              <a:t>]</a:t>
            </a:r>
            <a:endParaRPr sz="1050">
              <a:latin typeface="Arial"/>
              <a:cs typeface="Arial"/>
            </a:endParaRPr>
          </a:p>
          <a:p>
            <a:pPr marL="58419" marR="1906270">
              <a:lnSpc>
                <a:spcPct val="202400"/>
              </a:lnSpc>
            </a:pPr>
            <a:r>
              <a:rPr sz="1050" spc="25" dirty="0">
                <a:solidFill>
                  <a:srgbClr val="333333"/>
                </a:solidFill>
                <a:latin typeface="Arial"/>
                <a:cs typeface="Arial"/>
              </a:rPr>
              <a:t>nearby_venues </a:t>
            </a:r>
            <a:r>
              <a:rPr sz="1050" spc="-40" dirty="0">
                <a:solidFill>
                  <a:srgbClr val="666666"/>
                </a:solidFill>
                <a:latin typeface="Arial"/>
                <a:cs typeface="Arial"/>
              </a:rPr>
              <a:t>= </a:t>
            </a:r>
            <a:r>
              <a:rPr sz="1050" spc="65" dirty="0">
                <a:solidFill>
                  <a:srgbClr val="333333"/>
                </a:solidFill>
                <a:latin typeface="Arial"/>
                <a:cs typeface="Arial"/>
              </a:rPr>
              <a:t>json_normalize(venues) </a:t>
            </a:r>
            <a:r>
              <a:rPr sz="1050" i="1" spc="-10" dirty="0">
                <a:solidFill>
                  <a:srgbClr val="408080"/>
                </a:solidFill>
                <a:latin typeface="Arial"/>
                <a:cs typeface="Arial"/>
              </a:rPr>
              <a:t># </a:t>
            </a:r>
            <a:r>
              <a:rPr sz="1050" i="1" spc="165" dirty="0">
                <a:solidFill>
                  <a:srgbClr val="408080"/>
                </a:solidFill>
                <a:latin typeface="Arial"/>
                <a:cs typeface="Arial"/>
              </a:rPr>
              <a:t>flatten </a:t>
            </a:r>
            <a:r>
              <a:rPr sz="1050" i="1" spc="-125" dirty="0">
                <a:solidFill>
                  <a:srgbClr val="408080"/>
                </a:solidFill>
                <a:latin typeface="Arial"/>
                <a:cs typeface="Arial"/>
              </a:rPr>
              <a:t>JSON  </a:t>
            </a:r>
            <a:r>
              <a:rPr sz="1050" i="1" spc="-10" dirty="0">
                <a:solidFill>
                  <a:srgbClr val="408080"/>
                </a:solidFill>
                <a:latin typeface="Arial"/>
                <a:cs typeface="Arial"/>
              </a:rPr>
              <a:t># </a:t>
            </a:r>
            <a:r>
              <a:rPr sz="1050" i="1" spc="245" dirty="0">
                <a:solidFill>
                  <a:srgbClr val="408080"/>
                </a:solidFill>
                <a:latin typeface="Arial"/>
                <a:cs typeface="Arial"/>
              </a:rPr>
              <a:t>filter</a:t>
            </a:r>
            <a:r>
              <a:rPr sz="1050" i="1" spc="285" dirty="0">
                <a:solidFill>
                  <a:srgbClr val="408080"/>
                </a:solidFill>
                <a:latin typeface="Arial"/>
                <a:cs typeface="Arial"/>
              </a:rPr>
              <a:t> </a:t>
            </a:r>
            <a:r>
              <a:rPr sz="1050" i="1" spc="15" dirty="0">
                <a:solidFill>
                  <a:srgbClr val="408080"/>
                </a:solidFill>
                <a:latin typeface="Arial"/>
                <a:cs typeface="Arial"/>
              </a:rPr>
              <a:t>columns</a:t>
            </a:r>
            <a:endParaRPr sz="1050">
              <a:latin typeface="Arial"/>
              <a:cs typeface="Arial"/>
            </a:endParaRPr>
          </a:p>
          <a:p>
            <a:pPr marL="58419" marR="73660">
              <a:lnSpc>
                <a:spcPct val="101200"/>
              </a:lnSpc>
            </a:pPr>
            <a:r>
              <a:rPr sz="1050" spc="95" dirty="0">
                <a:solidFill>
                  <a:srgbClr val="333333"/>
                </a:solidFill>
                <a:latin typeface="Arial"/>
                <a:cs typeface="Arial"/>
              </a:rPr>
              <a:t>filtered_columns </a:t>
            </a:r>
            <a:r>
              <a:rPr sz="1050" spc="-40" dirty="0">
                <a:solidFill>
                  <a:srgbClr val="666666"/>
                </a:solidFill>
                <a:latin typeface="Arial"/>
                <a:cs typeface="Arial"/>
              </a:rPr>
              <a:t>= </a:t>
            </a:r>
            <a:r>
              <a:rPr sz="1050" spc="90" dirty="0">
                <a:solidFill>
                  <a:srgbClr val="333333"/>
                </a:solidFill>
                <a:latin typeface="Arial"/>
                <a:cs typeface="Arial"/>
              </a:rPr>
              <a:t>[</a:t>
            </a:r>
            <a:r>
              <a:rPr sz="1050" spc="90" dirty="0">
                <a:solidFill>
                  <a:srgbClr val="B92020"/>
                </a:solidFill>
                <a:latin typeface="Arial"/>
                <a:cs typeface="Arial"/>
              </a:rPr>
              <a:t>'venue.name'</a:t>
            </a:r>
            <a:r>
              <a:rPr sz="1050" spc="90" dirty="0">
                <a:solidFill>
                  <a:srgbClr val="333333"/>
                </a:solidFill>
                <a:latin typeface="Arial"/>
                <a:cs typeface="Arial"/>
              </a:rPr>
              <a:t>, </a:t>
            </a:r>
            <a:r>
              <a:rPr sz="1050" spc="114" dirty="0">
                <a:solidFill>
                  <a:srgbClr val="B92020"/>
                </a:solidFill>
                <a:latin typeface="Arial"/>
                <a:cs typeface="Arial"/>
              </a:rPr>
              <a:t>'venue.categories'</a:t>
            </a:r>
            <a:r>
              <a:rPr sz="1050" spc="114" dirty="0">
                <a:solidFill>
                  <a:srgbClr val="333333"/>
                </a:solidFill>
                <a:latin typeface="Arial"/>
                <a:cs typeface="Arial"/>
              </a:rPr>
              <a:t>, </a:t>
            </a:r>
            <a:r>
              <a:rPr sz="1050" spc="150" dirty="0">
                <a:solidFill>
                  <a:srgbClr val="B92020"/>
                </a:solidFill>
                <a:latin typeface="Arial"/>
                <a:cs typeface="Arial"/>
              </a:rPr>
              <a:t>'venue.location.lat'</a:t>
            </a:r>
            <a:r>
              <a:rPr sz="1050" spc="150" dirty="0">
                <a:solidFill>
                  <a:srgbClr val="333333"/>
                </a:solidFill>
                <a:latin typeface="Arial"/>
                <a:cs typeface="Arial"/>
              </a:rPr>
              <a:t>, </a:t>
            </a:r>
            <a:r>
              <a:rPr sz="1050" spc="210" dirty="0">
                <a:solidFill>
                  <a:srgbClr val="B92020"/>
                </a:solidFill>
                <a:latin typeface="Arial"/>
                <a:cs typeface="Arial"/>
              </a:rPr>
              <a:t>'v  </a:t>
            </a:r>
            <a:r>
              <a:rPr sz="1050" spc="130" dirty="0">
                <a:solidFill>
                  <a:srgbClr val="B92020"/>
                </a:solidFill>
                <a:latin typeface="Arial"/>
                <a:cs typeface="Arial"/>
              </a:rPr>
              <a:t>enue.location.lng'</a:t>
            </a:r>
            <a:r>
              <a:rPr sz="1050" spc="130" dirty="0">
                <a:solidFill>
                  <a:srgbClr val="333333"/>
                </a:solidFill>
                <a:latin typeface="Arial"/>
                <a:cs typeface="Arial"/>
              </a:rPr>
              <a:t>]</a:t>
            </a:r>
            <a:endParaRPr sz="1050">
              <a:latin typeface="Arial"/>
              <a:cs typeface="Arial"/>
            </a:endParaRPr>
          </a:p>
          <a:p>
            <a:pPr marL="58419">
              <a:lnSpc>
                <a:spcPct val="100000"/>
              </a:lnSpc>
              <a:spcBef>
                <a:spcPts val="15"/>
              </a:spcBef>
            </a:pPr>
            <a:r>
              <a:rPr sz="1050" spc="25" dirty="0">
                <a:solidFill>
                  <a:srgbClr val="333333"/>
                </a:solidFill>
                <a:latin typeface="Arial"/>
                <a:cs typeface="Arial"/>
              </a:rPr>
              <a:t>nearby_venues </a:t>
            </a:r>
            <a:r>
              <a:rPr sz="1050" spc="85" dirty="0">
                <a:solidFill>
                  <a:srgbClr val="666666"/>
                </a:solidFill>
                <a:latin typeface="Arial"/>
                <a:cs typeface="Arial"/>
              </a:rPr>
              <a:t>=</a:t>
            </a:r>
            <a:r>
              <a:rPr sz="1050" spc="85" dirty="0">
                <a:solidFill>
                  <a:srgbClr val="333333"/>
                </a:solidFill>
                <a:latin typeface="Arial"/>
                <a:cs typeface="Arial"/>
              </a:rPr>
              <a:t>nearby_venues</a:t>
            </a:r>
            <a:r>
              <a:rPr sz="1050" spc="85" dirty="0">
                <a:solidFill>
                  <a:srgbClr val="666666"/>
                </a:solidFill>
                <a:latin typeface="Arial"/>
                <a:cs typeface="Arial"/>
              </a:rPr>
              <a:t>.</a:t>
            </a:r>
            <a:r>
              <a:rPr sz="1050" spc="85" dirty="0">
                <a:solidFill>
                  <a:srgbClr val="333333"/>
                </a:solidFill>
                <a:latin typeface="Arial"/>
                <a:cs typeface="Arial"/>
              </a:rPr>
              <a:t>loc[:,</a:t>
            </a:r>
            <a:r>
              <a:rPr sz="1050" spc="215" dirty="0">
                <a:solidFill>
                  <a:srgbClr val="333333"/>
                </a:solidFill>
                <a:latin typeface="Arial"/>
                <a:cs typeface="Arial"/>
              </a:rPr>
              <a:t> </a:t>
            </a:r>
            <a:r>
              <a:rPr sz="1050" spc="110" dirty="0">
                <a:solidFill>
                  <a:srgbClr val="333333"/>
                </a:solidFill>
                <a:latin typeface="Arial"/>
                <a:cs typeface="Arial"/>
              </a:rPr>
              <a:t>filtered_columns]</a:t>
            </a:r>
            <a:endParaRPr sz="1050">
              <a:latin typeface="Arial"/>
              <a:cs typeface="Arial"/>
            </a:endParaRPr>
          </a:p>
          <a:p>
            <a:pPr>
              <a:lnSpc>
                <a:spcPct val="100000"/>
              </a:lnSpc>
              <a:spcBef>
                <a:spcPts val="25"/>
              </a:spcBef>
            </a:pPr>
            <a:endParaRPr sz="1100">
              <a:latin typeface="Arial"/>
              <a:cs typeface="Arial"/>
            </a:endParaRPr>
          </a:p>
          <a:p>
            <a:pPr marL="58419">
              <a:lnSpc>
                <a:spcPct val="100000"/>
              </a:lnSpc>
            </a:pPr>
            <a:r>
              <a:rPr sz="1050" i="1" spc="-10" dirty="0">
                <a:solidFill>
                  <a:srgbClr val="408080"/>
                </a:solidFill>
                <a:latin typeface="Arial"/>
                <a:cs typeface="Arial"/>
              </a:rPr>
              <a:t># </a:t>
            </a:r>
            <a:r>
              <a:rPr sz="1050" i="1" spc="245" dirty="0">
                <a:solidFill>
                  <a:srgbClr val="408080"/>
                </a:solidFill>
                <a:latin typeface="Arial"/>
                <a:cs typeface="Arial"/>
              </a:rPr>
              <a:t>filter </a:t>
            </a:r>
            <a:r>
              <a:rPr sz="1050" i="1" spc="90" dirty="0">
                <a:solidFill>
                  <a:srgbClr val="408080"/>
                </a:solidFill>
                <a:latin typeface="Arial"/>
                <a:cs typeface="Arial"/>
              </a:rPr>
              <a:t>the </a:t>
            </a:r>
            <a:r>
              <a:rPr sz="1050" i="1" spc="70" dirty="0">
                <a:solidFill>
                  <a:srgbClr val="408080"/>
                </a:solidFill>
                <a:latin typeface="Arial"/>
                <a:cs typeface="Arial"/>
              </a:rPr>
              <a:t>category </a:t>
            </a:r>
            <a:r>
              <a:rPr sz="1050" i="1" spc="165" dirty="0">
                <a:solidFill>
                  <a:srgbClr val="408080"/>
                </a:solidFill>
                <a:latin typeface="Arial"/>
                <a:cs typeface="Arial"/>
              </a:rPr>
              <a:t>for </a:t>
            </a:r>
            <a:r>
              <a:rPr sz="1050" i="1" spc="5" dirty="0">
                <a:solidFill>
                  <a:srgbClr val="408080"/>
                </a:solidFill>
                <a:latin typeface="Arial"/>
                <a:cs typeface="Arial"/>
              </a:rPr>
              <a:t>each</a:t>
            </a:r>
            <a:r>
              <a:rPr sz="1050" i="1" spc="100" dirty="0">
                <a:solidFill>
                  <a:srgbClr val="408080"/>
                </a:solidFill>
                <a:latin typeface="Arial"/>
                <a:cs typeface="Arial"/>
              </a:rPr>
              <a:t> </a:t>
            </a:r>
            <a:r>
              <a:rPr sz="1050" i="1" spc="10" dirty="0">
                <a:solidFill>
                  <a:srgbClr val="408080"/>
                </a:solidFill>
                <a:latin typeface="Arial"/>
                <a:cs typeface="Arial"/>
              </a:rPr>
              <a:t>row</a:t>
            </a:r>
            <a:endParaRPr sz="1050">
              <a:latin typeface="Arial"/>
              <a:cs typeface="Arial"/>
            </a:endParaRPr>
          </a:p>
          <a:p>
            <a:pPr marL="58419" marR="73660">
              <a:lnSpc>
                <a:spcPct val="101200"/>
              </a:lnSpc>
            </a:pPr>
            <a:r>
              <a:rPr sz="1050" spc="85" dirty="0">
                <a:solidFill>
                  <a:srgbClr val="333333"/>
                </a:solidFill>
                <a:latin typeface="Arial"/>
                <a:cs typeface="Arial"/>
              </a:rPr>
              <a:t>nearby_venues[</a:t>
            </a:r>
            <a:r>
              <a:rPr sz="1050" spc="85" dirty="0">
                <a:solidFill>
                  <a:srgbClr val="B92020"/>
                </a:solidFill>
                <a:latin typeface="Arial"/>
                <a:cs typeface="Arial"/>
              </a:rPr>
              <a:t>'venue.categories'</a:t>
            </a:r>
            <a:r>
              <a:rPr sz="1050" spc="85" dirty="0">
                <a:solidFill>
                  <a:srgbClr val="333333"/>
                </a:solidFill>
                <a:latin typeface="Arial"/>
                <a:cs typeface="Arial"/>
              </a:rPr>
              <a:t>] </a:t>
            </a:r>
            <a:r>
              <a:rPr sz="1050" spc="-40" dirty="0">
                <a:solidFill>
                  <a:srgbClr val="666666"/>
                </a:solidFill>
                <a:latin typeface="Arial"/>
                <a:cs typeface="Arial"/>
              </a:rPr>
              <a:t>= </a:t>
            </a:r>
            <a:r>
              <a:rPr sz="1050" spc="65" dirty="0">
                <a:solidFill>
                  <a:srgbClr val="333333"/>
                </a:solidFill>
                <a:latin typeface="Arial"/>
                <a:cs typeface="Arial"/>
              </a:rPr>
              <a:t>nearby_venues</a:t>
            </a:r>
            <a:r>
              <a:rPr sz="1050" spc="65" dirty="0">
                <a:solidFill>
                  <a:srgbClr val="666666"/>
                </a:solidFill>
                <a:latin typeface="Arial"/>
                <a:cs typeface="Arial"/>
              </a:rPr>
              <a:t>.</a:t>
            </a:r>
            <a:r>
              <a:rPr sz="1050" spc="65" dirty="0">
                <a:solidFill>
                  <a:srgbClr val="333333"/>
                </a:solidFill>
                <a:latin typeface="Arial"/>
                <a:cs typeface="Arial"/>
              </a:rPr>
              <a:t>apply(get_category_type, </a:t>
            </a:r>
            <a:r>
              <a:rPr sz="1050" spc="125" dirty="0">
                <a:solidFill>
                  <a:srgbClr val="333333"/>
                </a:solidFill>
                <a:latin typeface="Arial"/>
                <a:cs typeface="Arial"/>
              </a:rPr>
              <a:t>axi  </a:t>
            </a:r>
            <a:r>
              <a:rPr sz="1050" spc="55" dirty="0">
                <a:solidFill>
                  <a:srgbClr val="333333"/>
                </a:solidFill>
                <a:latin typeface="Arial"/>
                <a:cs typeface="Arial"/>
              </a:rPr>
              <a:t>s</a:t>
            </a:r>
            <a:r>
              <a:rPr sz="1050" spc="55" dirty="0">
                <a:solidFill>
                  <a:srgbClr val="666666"/>
                </a:solidFill>
                <a:latin typeface="Arial"/>
                <a:cs typeface="Arial"/>
              </a:rPr>
              <a:t>=1</a:t>
            </a:r>
            <a:r>
              <a:rPr sz="1050" spc="55"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58419">
              <a:lnSpc>
                <a:spcPct val="100000"/>
              </a:lnSpc>
            </a:pPr>
            <a:r>
              <a:rPr sz="1050" i="1" spc="-10" dirty="0">
                <a:solidFill>
                  <a:srgbClr val="408080"/>
                </a:solidFill>
                <a:latin typeface="Arial"/>
                <a:cs typeface="Arial"/>
              </a:rPr>
              <a:t># </a:t>
            </a:r>
            <a:r>
              <a:rPr sz="1050" i="1" spc="75" dirty="0">
                <a:solidFill>
                  <a:srgbClr val="408080"/>
                </a:solidFill>
                <a:latin typeface="Arial"/>
                <a:cs typeface="Arial"/>
              </a:rPr>
              <a:t>clean</a:t>
            </a:r>
            <a:r>
              <a:rPr sz="1050" i="1" spc="285" dirty="0">
                <a:solidFill>
                  <a:srgbClr val="408080"/>
                </a:solidFill>
                <a:latin typeface="Arial"/>
                <a:cs typeface="Arial"/>
              </a:rPr>
              <a:t> </a:t>
            </a:r>
            <a:r>
              <a:rPr sz="1050" i="1" spc="15" dirty="0">
                <a:solidFill>
                  <a:srgbClr val="408080"/>
                </a:solidFill>
                <a:latin typeface="Arial"/>
                <a:cs typeface="Arial"/>
              </a:rPr>
              <a:t>columns</a:t>
            </a:r>
            <a:endParaRPr sz="1050">
              <a:latin typeface="Arial"/>
              <a:cs typeface="Arial"/>
            </a:endParaRPr>
          </a:p>
          <a:p>
            <a:pPr marL="58419">
              <a:lnSpc>
                <a:spcPct val="100000"/>
              </a:lnSpc>
              <a:spcBef>
                <a:spcPts val="15"/>
              </a:spcBef>
            </a:pPr>
            <a:r>
              <a:rPr sz="1050" spc="30" dirty="0">
                <a:solidFill>
                  <a:srgbClr val="333333"/>
                </a:solidFill>
                <a:latin typeface="Arial"/>
                <a:cs typeface="Arial"/>
              </a:rPr>
              <a:t>nearby_venues</a:t>
            </a:r>
            <a:r>
              <a:rPr sz="1050" spc="30" dirty="0">
                <a:solidFill>
                  <a:srgbClr val="666666"/>
                </a:solidFill>
                <a:latin typeface="Arial"/>
                <a:cs typeface="Arial"/>
              </a:rPr>
              <a:t>.</a:t>
            </a:r>
            <a:r>
              <a:rPr sz="1050" spc="30" dirty="0">
                <a:solidFill>
                  <a:srgbClr val="333333"/>
                </a:solidFill>
                <a:latin typeface="Arial"/>
                <a:cs typeface="Arial"/>
              </a:rPr>
              <a:t>columns </a:t>
            </a:r>
            <a:r>
              <a:rPr sz="1050" spc="-40" dirty="0">
                <a:solidFill>
                  <a:srgbClr val="666666"/>
                </a:solidFill>
                <a:latin typeface="Arial"/>
                <a:cs typeface="Arial"/>
              </a:rPr>
              <a:t>= </a:t>
            </a:r>
            <a:r>
              <a:rPr sz="1050" spc="200" dirty="0">
                <a:solidFill>
                  <a:srgbClr val="333333"/>
                </a:solidFill>
                <a:latin typeface="Arial"/>
                <a:cs typeface="Arial"/>
              </a:rPr>
              <a:t>[col</a:t>
            </a:r>
            <a:r>
              <a:rPr sz="1050" spc="200" dirty="0">
                <a:solidFill>
                  <a:srgbClr val="666666"/>
                </a:solidFill>
                <a:latin typeface="Arial"/>
                <a:cs typeface="Arial"/>
              </a:rPr>
              <a:t>.</a:t>
            </a:r>
            <a:r>
              <a:rPr sz="1050" spc="200" dirty="0">
                <a:solidFill>
                  <a:srgbClr val="333333"/>
                </a:solidFill>
                <a:latin typeface="Arial"/>
                <a:cs typeface="Arial"/>
              </a:rPr>
              <a:t>split(</a:t>
            </a:r>
            <a:r>
              <a:rPr sz="1050" spc="200" dirty="0">
                <a:solidFill>
                  <a:srgbClr val="B92020"/>
                </a:solidFill>
                <a:latin typeface="Arial"/>
                <a:cs typeface="Arial"/>
              </a:rPr>
              <a:t>"."</a:t>
            </a:r>
            <a:r>
              <a:rPr sz="1050" spc="200" dirty="0">
                <a:solidFill>
                  <a:srgbClr val="333333"/>
                </a:solidFill>
                <a:latin typeface="Arial"/>
                <a:cs typeface="Arial"/>
              </a:rPr>
              <a:t>)[</a:t>
            </a:r>
            <a:r>
              <a:rPr sz="1050" spc="200" dirty="0">
                <a:solidFill>
                  <a:srgbClr val="666666"/>
                </a:solidFill>
                <a:latin typeface="Arial"/>
                <a:cs typeface="Arial"/>
              </a:rPr>
              <a:t>-1</a:t>
            </a:r>
            <a:r>
              <a:rPr sz="1050" spc="200" dirty="0">
                <a:solidFill>
                  <a:srgbClr val="333333"/>
                </a:solidFill>
                <a:latin typeface="Arial"/>
                <a:cs typeface="Arial"/>
              </a:rPr>
              <a:t>] </a:t>
            </a:r>
            <a:r>
              <a:rPr sz="1050" b="1" spc="110" dirty="0">
                <a:solidFill>
                  <a:srgbClr val="008000"/>
                </a:solidFill>
                <a:latin typeface="Arial"/>
                <a:cs typeface="Arial"/>
              </a:rPr>
              <a:t>for </a:t>
            </a:r>
            <a:r>
              <a:rPr sz="1050" spc="125" dirty="0">
                <a:solidFill>
                  <a:srgbClr val="333333"/>
                </a:solidFill>
                <a:latin typeface="Arial"/>
                <a:cs typeface="Arial"/>
              </a:rPr>
              <a:t>col </a:t>
            </a:r>
            <a:r>
              <a:rPr sz="1050" b="1" spc="110" dirty="0">
                <a:solidFill>
                  <a:srgbClr val="7216AB"/>
                </a:solidFill>
                <a:latin typeface="Arial"/>
                <a:cs typeface="Arial"/>
              </a:rPr>
              <a:t>in</a:t>
            </a:r>
            <a:r>
              <a:rPr sz="1050" b="1" spc="-40" dirty="0">
                <a:solidFill>
                  <a:srgbClr val="7216AB"/>
                </a:solidFill>
                <a:latin typeface="Arial"/>
                <a:cs typeface="Arial"/>
              </a:rPr>
              <a:t> </a:t>
            </a:r>
            <a:r>
              <a:rPr sz="1050" spc="45" dirty="0">
                <a:solidFill>
                  <a:srgbClr val="333333"/>
                </a:solidFill>
                <a:latin typeface="Arial"/>
                <a:cs typeface="Arial"/>
              </a:rPr>
              <a:t>nearby_venues</a:t>
            </a:r>
            <a:r>
              <a:rPr sz="1050" spc="45" dirty="0">
                <a:solidFill>
                  <a:srgbClr val="666666"/>
                </a:solidFill>
                <a:latin typeface="Arial"/>
                <a:cs typeface="Arial"/>
              </a:rPr>
              <a:t>.</a:t>
            </a:r>
            <a:r>
              <a:rPr sz="1050" spc="45" dirty="0">
                <a:solidFill>
                  <a:srgbClr val="333333"/>
                </a:solidFill>
                <a:latin typeface="Arial"/>
                <a:cs typeface="Arial"/>
              </a:rPr>
              <a:t>columns]</a:t>
            </a:r>
            <a:endParaRPr sz="1050">
              <a:latin typeface="Arial"/>
              <a:cs typeface="Arial"/>
            </a:endParaRPr>
          </a:p>
          <a:p>
            <a:pPr>
              <a:lnSpc>
                <a:spcPct val="100000"/>
              </a:lnSpc>
              <a:spcBef>
                <a:spcPts val="25"/>
              </a:spcBef>
            </a:pPr>
            <a:endParaRPr sz="1100">
              <a:latin typeface="Arial"/>
              <a:cs typeface="Arial"/>
            </a:endParaRPr>
          </a:p>
          <a:p>
            <a:pPr marL="58419">
              <a:lnSpc>
                <a:spcPct val="100000"/>
              </a:lnSpc>
            </a:pPr>
            <a:r>
              <a:rPr sz="1050" spc="50" dirty="0">
                <a:solidFill>
                  <a:srgbClr val="333333"/>
                </a:solidFill>
                <a:latin typeface="Arial"/>
                <a:cs typeface="Arial"/>
              </a:rPr>
              <a:t>nearby_venues</a:t>
            </a:r>
            <a:r>
              <a:rPr sz="1050" spc="50" dirty="0">
                <a:solidFill>
                  <a:srgbClr val="666666"/>
                </a:solidFill>
                <a:latin typeface="Arial"/>
                <a:cs typeface="Arial"/>
              </a:rPr>
              <a:t>.</a:t>
            </a:r>
            <a:r>
              <a:rPr sz="1050" spc="50" dirty="0">
                <a:solidFill>
                  <a:srgbClr val="333333"/>
                </a:solidFill>
                <a:latin typeface="Arial"/>
                <a:cs typeface="Arial"/>
              </a:rPr>
              <a:t>head()</a:t>
            </a:r>
            <a:endParaRPr sz="1050">
              <a:latin typeface="Arial"/>
              <a:cs typeface="Arial"/>
            </a:endParaRPr>
          </a:p>
        </p:txBody>
      </p:sp>
      <p:sp>
        <p:nvSpPr>
          <p:cNvPr id="6" name="object 6"/>
          <p:cNvSpPr txBox="1"/>
          <p:nvPr/>
        </p:nvSpPr>
        <p:spPr>
          <a:xfrm>
            <a:off x="764281" y="5261483"/>
            <a:ext cx="612140"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20" dirty="0">
                <a:solidFill>
                  <a:srgbClr val="2F3F9E"/>
                </a:solidFill>
                <a:latin typeface="Arial"/>
                <a:cs typeface="Arial"/>
              </a:rPr>
              <a:t> </a:t>
            </a:r>
            <a:r>
              <a:rPr sz="1050" spc="165" dirty="0">
                <a:solidFill>
                  <a:srgbClr val="2F3F9E"/>
                </a:solidFill>
                <a:latin typeface="Arial"/>
                <a:cs typeface="Arial"/>
              </a:rPr>
              <a:t>[28]:</a:t>
            </a:r>
            <a:endParaRPr sz="1050">
              <a:latin typeface="Arial"/>
              <a:cs typeface="Arial"/>
            </a:endParaRPr>
          </a:p>
        </p:txBody>
      </p:sp>
      <p:sp>
        <p:nvSpPr>
          <p:cNvPr id="7" name="object 7"/>
          <p:cNvSpPr/>
          <p:nvPr/>
        </p:nvSpPr>
        <p:spPr>
          <a:xfrm>
            <a:off x="1420811" y="5231320"/>
            <a:ext cx="5857875" cy="276225"/>
          </a:xfrm>
          <a:custGeom>
            <a:avLst/>
            <a:gdLst/>
            <a:ahLst/>
            <a:cxnLst/>
            <a:rect l="l" t="t" r="r" b="b"/>
            <a:pathLst>
              <a:path w="5857875" h="276225">
                <a:moveTo>
                  <a:pt x="0" y="261937"/>
                </a:moveTo>
                <a:lnTo>
                  <a:pt x="0" y="14287"/>
                </a:lnTo>
                <a:lnTo>
                  <a:pt x="0" y="12382"/>
                </a:lnTo>
                <a:lnTo>
                  <a:pt x="361" y="10477"/>
                </a:lnTo>
                <a:lnTo>
                  <a:pt x="1085" y="8572"/>
                </a:lnTo>
                <a:lnTo>
                  <a:pt x="1809" y="6667"/>
                </a:lnTo>
                <a:lnTo>
                  <a:pt x="2847" y="5715"/>
                </a:lnTo>
                <a:lnTo>
                  <a:pt x="4181" y="3809"/>
                </a:lnTo>
                <a:lnTo>
                  <a:pt x="5524" y="2857"/>
                </a:lnTo>
                <a:lnTo>
                  <a:pt x="7067" y="1904"/>
                </a:lnTo>
                <a:lnTo>
                  <a:pt x="8820" y="952"/>
                </a:lnTo>
                <a:lnTo>
                  <a:pt x="10572" y="0"/>
                </a:lnTo>
                <a:lnTo>
                  <a:pt x="5847302" y="0"/>
                </a:lnTo>
                <a:lnTo>
                  <a:pt x="5849054" y="952"/>
                </a:lnTo>
                <a:lnTo>
                  <a:pt x="5850807" y="1904"/>
                </a:lnTo>
                <a:lnTo>
                  <a:pt x="5852350" y="2857"/>
                </a:lnTo>
                <a:lnTo>
                  <a:pt x="5853693" y="3809"/>
                </a:lnTo>
                <a:lnTo>
                  <a:pt x="5855027" y="5715"/>
                </a:lnTo>
                <a:lnTo>
                  <a:pt x="5856065" y="6667"/>
                </a:lnTo>
                <a:lnTo>
                  <a:pt x="5856789" y="8572"/>
                </a:lnTo>
                <a:lnTo>
                  <a:pt x="5857513" y="10477"/>
                </a:lnTo>
                <a:lnTo>
                  <a:pt x="5857875" y="12382"/>
                </a:lnTo>
                <a:lnTo>
                  <a:pt x="5857875" y="14287"/>
                </a:lnTo>
                <a:lnTo>
                  <a:pt x="5857875" y="261937"/>
                </a:lnTo>
                <a:lnTo>
                  <a:pt x="5857875" y="263842"/>
                </a:lnTo>
                <a:lnTo>
                  <a:pt x="5857513" y="265747"/>
                </a:lnTo>
                <a:lnTo>
                  <a:pt x="5856789" y="267652"/>
                </a:lnTo>
                <a:lnTo>
                  <a:pt x="5856065" y="268604"/>
                </a:lnTo>
                <a:lnTo>
                  <a:pt x="5855027" y="270509"/>
                </a:lnTo>
                <a:lnTo>
                  <a:pt x="5853693" y="272415"/>
                </a:lnTo>
                <a:lnTo>
                  <a:pt x="5852350" y="273367"/>
                </a:lnTo>
                <a:lnTo>
                  <a:pt x="5850807" y="274320"/>
                </a:lnTo>
                <a:lnTo>
                  <a:pt x="5849054" y="275272"/>
                </a:lnTo>
                <a:lnTo>
                  <a:pt x="5847302" y="275272"/>
                </a:lnTo>
                <a:lnTo>
                  <a:pt x="5845482" y="276225"/>
                </a:lnTo>
                <a:lnTo>
                  <a:pt x="5843587" y="276225"/>
                </a:lnTo>
                <a:lnTo>
                  <a:pt x="14287" y="276225"/>
                </a:lnTo>
                <a:lnTo>
                  <a:pt x="12392" y="276225"/>
                </a:lnTo>
                <a:lnTo>
                  <a:pt x="10572" y="275272"/>
                </a:lnTo>
                <a:lnTo>
                  <a:pt x="8820" y="275272"/>
                </a:lnTo>
                <a:lnTo>
                  <a:pt x="7067" y="274320"/>
                </a:lnTo>
                <a:lnTo>
                  <a:pt x="5524" y="273367"/>
                </a:lnTo>
                <a:lnTo>
                  <a:pt x="4181" y="272415"/>
                </a:lnTo>
                <a:lnTo>
                  <a:pt x="2847" y="270509"/>
                </a:lnTo>
                <a:lnTo>
                  <a:pt x="1809" y="268604"/>
                </a:lnTo>
                <a:lnTo>
                  <a:pt x="1085" y="267652"/>
                </a:lnTo>
                <a:lnTo>
                  <a:pt x="361" y="265747"/>
                </a:lnTo>
                <a:lnTo>
                  <a:pt x="0" y="263842"/>
                </a:lnTo>
                <a:lnTo>
                  <a:pt x="0" y="261937"/>
                </a:lnTo>
                <a:close/>
              </a:path>
            </a:pathLst>
          </a:custGeom>
          <a:ln w="9525">
            <a:solidFill>
              <a:srgbClr val="CFCFCF"/>
            </a:solidFill>
          </a:ln>
        </p:spPr>
        <p:txBody>
          <a:bodyPr wrap="square" lIns="0" tIns="0" rIns="0" bIns="0" rtlCol="0"/>
          <a:lstStyle/>
          <a:p>
            <a:endParaRPr/>
          </a:p>
        </p:txBody>
      </p:sp>
      <p:sp>
        <p:nvSpPr>
          <p:cNvPr id="8" name="object 8"/>
          <p:cNvSpPr txBox="1"/>
          <p:nvPr/>
        </p:nvSpPr>
        <p:spPr>
          <a:xfrm>
            <a:off x="1431769" y="5261483"/>
            <a:ext cx="5836285" cy="185420"/>
          </a:xfrm>
          <a:prstGeom prst="rect">
            <a:avLst/>
          </a:prstGeom>
        </p:spPr>
        <p:txBody>
          <a:bodyPr vert="horz" wrap="square" lIns="0" tIns="12700" rIns="0" bIns="0" rtlCol="0">
            <a:spAutoFit/>
          </a:bodyPr>
          <a:lstStyle/>
          <a:p>
            <a:pPr marL="47625">
              <a:lnSpc>
                <a:spcPct val="100000"/>
              </a:lnSpc>
              <a:spcBef>
                <a:spcPts val="100"/>
              </a:spcBef>
            </a:pPr>
            <a:r>
              <a:rPr sz="1050" spc="195" dirty="0">
                <a:solidFill>
                  <a:srgbClr val="008000"/>
                </a:solidFill>
                <a:latin typeface="Arial"/>
                <a:cs typeface="Arial"/>
              </a:rPr>
              <a:t>print</a:t>
            </a:r>
            <a:r>
              <a:rPr sz="1050" spc="195" dirty="0">
                <a:solidFill>
                  <a:srgbClr val="333333"/>
                </a:solidFill>
                <a:latin typeface="Arial"/>
                <a:cs typeface="Arial"/>
              </a:rPr>
              <a:t>(</a:t>
            </a:r>
            <a:r>
              <a:rPr sz="1050" spc="195" dirty="0">
                <a:solidFill>
                  <a:srgbClr val="B92020"/>
                </a:solidFill>
                <a:latin typeface="Arial"/>
                <a:cs typeface="Arial"/>
              </a:rPr>
              <a:t>'</a:t>
            </a:r>
            <a:r>
              <a:rPr sz="1050" b="1" spc="195" dirty="0">
                <a:solidFill>
                  <a:srgbClr val="66374A"/>
                </a:solidFill>
                <a:latin typeface="Arial"/>
                <a:cs typeface="Arial"/>
              </a:rPr>
              <a:t>{} </a:t>
            </a:r>
            <a:r>
              <a:rPr sz="1050" spc="10" dirty="0">
                <a:solidFill>
                  <a:srgbClr val="B92020"/>
                </a:solidFill>
                <a:latin typeface="Arial"/>
                <a:cs typeface="Arial"/>
              </a:rPr>
              <a:t>venues </a:t>
            </a:r>
            <a:r>
              <a:rPr sz="1050" spc="5" dirty="0">
                <a:solidFill>
                  <a:srgbClr val="B92020"/>
                </a:solidFill>
                <a:latin typeface="Arial"/>
                <a:cs typeface="Arial"/>
              </a:rPr>
              <a:t>were </a:t>
            </a:r>
            <a:r>
              <a:rPr sz="1050" spc="85" dirty="0">
                <a:solidFill>
                  <a:srgbClr val="B92020"/>
                </a:solidFill>
                <a:latin typeface="Arial"/>
                <a:cs typeface="Arial"/>
              </a:rPr>
              <a:t>returned </a:t>
            </a:r>
            <a:r>
              <a:rPr sz="1050" spc="20" dirty="0">
                <a:solidFill>
                  <a:srgbClr val="B92020"/>
                </a:solidFill>
                <a:latin typeface="Arial"/>
                <a:cs typeface="Arial"/>
              </a:rPr>
              <a:t>by</a:t>
            </a:r>
            <a:r>
              <a:rPr sz="1050" spc="250" dirty="0">
                <a:solidFill>
                  <a:srgbClr val="B92020"/>
                </a:solidFill>
                <a:latin typeface="Arial"/>
                <a:cs typeface="Arial"/>
              </a:rPr>
              <a:t> </a:t>
            </a:r>
            <a:r>
              <a:rPr sz="1050" spc="80" dirty="0">
                <a:solidFill>
                  <a:srgbClr val="B92020"/>
                </a:solidFill>
                <a:latin typeface="Arial"/>
                <a:cs typeface="Arial"/>
              </a:rPr>
              <a:t>Foursquare.'</a:t>
            </a:r>
            <a:r>
              <a:rPr sz="1050" spc="80" dirty="0">
                <a:solidFill>
                  <a:srgbClr val="666666"/>
                </a:solidFill>
                <a:latin typeface="Arial"/>
                <a:cs typeface="Arial"/>
              </a:rPr>
              <a:t>.</a:t>
            </a:r>
            <a:r>
              <a:rPr sz="1050" spc="80" dirty="0">
                <a:solidFill>
                  <a:srgbClr val="333333"/>
                </a:solidFill>
                <a:latin typeface="Arial"/>
                <a:cs typeface="Arial"/>
              </a:rPr>
              <a:t>format(nearby_venues</a:t>
            </a:r>
            <a:r>
              <a:rPr sz="1050" spc="80" dirty="0">
                <a:solidFill>
                  <a:srgbClr val="666666"/>
                </a:solidFill>
                <a:latin typeface="Arial"/>
                <a:cs typeface="Arial"/>
              </a:rPr>
              <a:t>.</a:t>
            </a:r>
            <a:r>
              <a:rPr sz="1050" spc="80" dirty="0">
                <a:solidFill>
                  <a:srgbClr val="333333"/>
                </a:solidFill>
                <a:latin typeface="Arial"/>
                <a:cs typeface="Arial"/>
              </a:rPr>
              <a:t>shape[</a:t>
            </a:r>
            <a:r>
              <a:rPr sz="1050" spc="80" dirty="0">
                <a:solidFill>
                  <a:srgbClr val="666666"/>
                </a:solidFill>
                <a:latin typeface="Arial"/>
                <a:cs typeface="Arial"/>
              </a:rPr>
              <a:t>0</a:t>
            </a:r>
            <a:r>
              <a:rPr sz="1050" spc="80" dirty="0">
                <a:solidFill>
                  <a:srgbClr val="333333"/>
                </a:solidFill>
                <a:latin typeface="Arial"/>
                <a:cs typeface="Arial"/>
              </a:rPr>
              <a:t>]))</a:t>
            </a:r>
            <a:endParaRPr sz="1050">
              <a:latin typeface="Arial"/>
              <a:cs typeface="Arial"/>
            </a:endParaRPr>
          </a:p>
        </p:txBody>
      </p:sp>
      <p:sp>
        <p:nvSpPr>
          <p:cNvPr id="11" name="object 11"/>
          <p:cNvSpPr txBox="1">
            <a:spLocks noGrp="1"/>
          </p:cNvSpPr>
          <p:nvPr>
            <p:ph type="sldNum" sz="quarter" idx="12"/>
          </p:nvPr>
        </p:nvSpPr>
        <p:spPr>
          <a:prstGeom prst="rect">
            <a:avLst/>
          </a:prstGeom>
        </p:spPr>
        <p:txBody>
          <a:bodyPr vert="horz" wrap="square" lIns="0" tIns="4445" rIns="0" bIns="0" rtlCol="0">
            <a:spAutoFit/>
          </a:bodyPr>
          <a:lstStyle/>
          <a:p>
            <a:pPr marL="12700">
              <a:lnSpc>
                <a:spcPct val="100000"/>
              </a:lnSpc>
              <a:spcBef>
                <a:spcPts val="35"/>
              </a:spcBef>
            </a:pPr>
            <a:r>
              <a:rPr dirty="0"/>
              <a:t>https://eu-gb.dataplatform.cloud.ibm.com/data/jupyter2/runtimeenv2/v1/wdpx/service/notebook/conda2py36c0f064ce62174be1847d5d39a2ad78bd…</a:t>
            </a:r>
            <a:r>
              <a:rPr spc="20" dirty="0"/>
              <a:t> </a:t>
            </a:r>
            <a:fld id="{81D60167-4931-47E6-BA6A-407CBD079E47}" type="slidenum">
              <a:rPr spc="-5" dirty="0"/>
              <a:t>99</a:t>
            </a:fld>
            <a:r>
              <a:rPr spc="-5" dirty="0"/>
              <a:t>/129</a:t>
            </a:r>
          </a:p>
        </p:txBody>
      </p:sp>
      <p:graphicFrame>
        <p:nvGraphicFramePr>
          <p:cNvPr id="9" name="object 9"/>
          <p:cNvGraphicFramePr>
            <a:graphicFrameLocks noGrp="1"/>
          </p:cNvGraphicFramePr>
          <p:nvPr/>
        </p:nvGraphicFramePr>
        <p:xfrm>
          <a:off x="745231" y="3470172"/>
          <a:ext cx="4211952" cy="1523431"/>
        </p:xfrm>
        <a:graphic>
          <a:graphicData uri="http://schemas.openxmlformats.org/drawingml/2006/table">
            <a:tbl>
              <a:tblPr firstRow="1" bandRow="1">
                <a:tableStyleId>{2D5ABB26-0587-4C30-8999-92F81FD0307C}</a:tableStyleId>
              </a:tblPr>
              <a:tblGrid>
                <a:gridCol w="727710"/>
                <a:gridCol w="180975"/>
                <a:gridCol w="1007744"/>
                <a:gridCol w="942339"/>
                <a:gridCol w="656589"/>
                <a:gridCol w="696595"/>
              </a:tblGrid>
              <a:tr h="140656">
                <a:tc>
                  <a:txBody>
                    <a:bodyPr/>
                    <a:lstStyle/>
                    <a:p>
                      <a:pPr marL="31750">
                        <a:lnSpc>
                          <a:spcPts val="990"/>
                        </a:lnSpc>
                      </a:pPr>
                      <a:r>
                        <a:rPr sz="1050" spc="110" dirty="0">
                          <a:solidFill>
                            <a:srgbClr val="D84215"/>
                          </a:solidFill>
                          <a:latin typeface="Arial"/>
                          <a:cs typeface="Arial"/>
                        </a:rPr>
                        <a:t>Out[27]:</a:t>
                      </a:r>
                      <a:endParaRPr sz="1050">
                        <a:latin typeface="Arial"/>
                        <a:cs typeface="Arial"/>
                      </a:endParaRPr>
                    </a:p>
                  </a:txBody>
                  <a:tcPr marL="0" marR="0" marT="0" marB="0"/>
                </a:tc>
                <a:tc gridSpan="5">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01266">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lnB w="9525">
                      <a:solidFill>
                        <a:srgbClr val="000000"/>
                      </a:solidFill>
                      <a:prstDash val="solid"/>
                    </a:lnB>
                  </a:tcPr>
                </a:tc>
                <a:tc>
                  <a:txBody>
                    <a:bodyPr/>
                    <a:lstStyle/>
                    <a:p>
                      <a:pPr marR="50800" algn="r">
                        <a:lnSpc>
                          <a:spcPts val="1050"/>
                        </a:lnSpc>
                      </a:pPr>
                      <a:r>
                        <a:rPr sz="900" b="1" dirty="0">
                          <a:latin typeface="Arial"/>
                          <a:cs typeface="Arial"/>
                        </a:rPr>
                        <a:t>name</a:t>
                      </a:r>
                      <a:endParaRPr sz="900">
                        <a:latin typeface="Arial"/>
                        <a:cs typeface="Arial"/>
                      </a:endParaRPr>
                    </a:p>
                  </a:txBody>
                  <a:tcPr marL="0" marR="0" marT="0" marB="0">
                    <a:lnB w="9525">
                      <a:solidFill>
                        <a:srgbClr val="000000"/>
                      </a:solidFill>
                      <a:prstDash val="solid"/>
                    </a:lnB>
                  </a:tcPr>
                </a:tc>
                <a:tc>
                  <a:txBody>
                    <a:bodyPr/>
                    <a:lstStyle/>
                    <a:p>
                      <a:pPr marR="50800" algn="r">
                        <a:lnSpc>
                          <a:spcPts val="1050"/>
                        </a:lnSpc>
                      </a:pPr>
                      <a:r>
                        <a:rPr sz="900" b="1" dirty="0">
                          <a:latin typeface="Arial"/>
                          <a:cs typeface="Arial"/>
                        </a:rPr>
                        <a:t>categories</a:t>
                      </a:r>
                      <a:endParaRPr sz="900">
                        <a:latin typeface="Arial"/>
                        <a:cs typeface="Arial"/>
                      </a:endParaRPr>
                    </a:p>
                  </a:txBody>
                  <a:tcPr marL="0" marR="0" marT="0" marB="0">
                    <a:lnB w="9525">
                      <a:solidFill>
                        <a:srgbClr val="000000"/>
                      </a:solidFill>
                      <a:prstDash val="solid"/>
                    </a:lnB>
                  </a:tcPr>
                </a:tc>
                <a:tc>
                  <a:txBody>
                    <a:bodyPr/>
                    <a:lstStyle/>
                    <a:p>
                      <a:pPr marR="50800" algn="r">
                        <a:lnSpc>
                          <a:spcPts val="1050"/>
                        </a:lnSpc>
                      </a:pPr>
                      <a:r>
                        <a:rPr sz="900" b="1" dirty="0">
                          <a:latin typeface="Arial"/>
                          <a:cs typeface="Arial"/>
                        </a:rPr>
                        <a:t>lat</a:t>
                      </a:r>
                      <a:endParaRPr sz="900">
                        <a:latin typeface="Arial"/>
                        <a:cs typeface="Arial"/>
                      </a:endParaRPr>
                    </a:p>
                  </a:txBody>
                  <a:tcPr marL="0" marR="0" marT="0" marB="0">
                    <a:lnB w="9525">
                      <a:solidFill>
                        <a:srgbClr val="000000"/>
                      </a:solidFill>
                      <a:prstDash val="solid"/>
                    </a:lnB>
                  </a:tcPr>
                </a:tc>
                <a:tc>
                  <a:txBody>
                    <a:bodyPr/>
                    <a:lstStyle/>
                    <a:p>
                      <a:pPr marR="52069" algn="r">
                        <a:lnSpc>
                          <a:spcPts val="1050"/>
                        </a:lnSpc>
                      </a:pPr>
                      <a:r>
                        <a:rPr sz="900" b="1" dirty="0">
                          <a:latin typeface="Arial"/>
                          <a:cs typeface="Arial"/>
                        </a:rPr>
                        <a:t>lng</a:t>
                      </a:r>
                      <a:endParaRPr sz="900">
                        <a:latin typeface="Arial"/>
                        <a:cs typeface="Arial"/>
                      </a:endParaRPr>
                    </a:p>
                  </a:txBody>
                  <a:tcPr marL="0" marR="0" marT="0" marB="0">
                    <a:lnB w="9525">
                      <a:solidFill>
                        <a:srgbClr val="000000"/>
                      </a:solidFill>
                      <a:prstDash val="solid"/>
                    </a:lnB>
                  </a:tcPr>
                </a:tc>
              </a:tr>
              <a:tr h="250887">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409"/>
                        </a:spcBef>
                      </a:pPr>
                      <a:r>
                        <a:rPr sz="900" b="1" dirty="0">
                          <a:latin typeface="Arial"/>
                          <a:cs typeface="Arial"/>
                        </a:rPr>
                        <a:t>0</a:t>
                      </a:r>
                      <a:endParaRPr sz="900">
                        <a:latin typeface="Arial"/>
                        <a:cs typeface="Arial"/>
                      </a:endParaRPr>
                    </a:p>
                  </a:txBody>
                  <a:tcPr marL="0" marR="0" marT="52069" marB="0">
                    <a:lnT w="9525">
                      <a:solidFill>
                        <a:srgbClr val="000000"/>
                      </a:solidFill>
                      <a:prstDash val="solid"/>
                    </a:lnT>
                  </a:tcPr>
                </a:tc>
                <a:tc>
                  <a:txBody>
                    <a:bodyPr/>
                    <a:lstStyle/>
                    <a:p>
                      <a:pPr marR="50800" algn="r">
                        <a:lnSpc>
                          <a:spcPct val="100000"/>
                        </a:lnSpc>
                        <a:spcBef>
                          <a:spcPts val="409"/>
                        </a:spcBef>
                      </a:pPr>
                      <a:r>
                        <a:rPr sz="900" dirty="0">
                          <a:latin typeface="Arial"/>
                          <a:cs typeface="Arial"/>
                        </a:rPr>
                        <a:t>Lollipops</a:t>
                      </a:r>
                      <a:r>
                        <a:rPr sz="900" spc="-100" dirty="0">
                          <a:latin typeface="Arial"/>
                          <a:cs typeface="Arial"/>
                        </a:rPr>
                        <a:t> </a:t>
                      </a:r>
                      <a:r>
                        <a:rPr sz="900" dirty="0">
                          <a:latin typeface="Arial"/>
                          <a:cs typeface="Arial"/>
                        </a:rPr>
                        <a:t>Gelato</a:t>
                      </a:r>
                      <a:endParaRPr sz="900">
                        <a:latin typeface="Arial"/>
                        <a:cs typeface="Arial"/>
                      </a:endParaRPr>
                    </a:p>
                  </a:txBody>
                  <a:tcPr marL="0" marR="0" marT="52069" marB="0">
                    <a:lnT w="9525">
                      <a:solidFill>
                        <a:srgbClr val="000000"/>
                      </a:solidFill>
                      <a:prstDash val="solid"/>
                    </a:lnT>
                  </a:tcPr>
                </a:tc>
                <a:tc>
                  <a:txBody>
                    <a:bodyPr/>
                    <a:lstStyle/>
                    <a:p>
                      <a:pPr marR="50800" algn="r">
                        <a:lnSpc>
                          <a:spcPct val="100000"/>
                        </a:lnSpc>
                        <a:spcBef>
                          <a:spcPts val="409"/>
                        </a:spcBef>
                      </a:pPr>
                      <a:r>
                        <a:rPr sz="900" dirty="0">
                          <a:latin typeface="Arial"/>
                          <a:cs typeface="Arial"/>
                        </a:rPr>
                        <a:t>Dessert</a:t>
                      </a:r>
                      <a:r>
                        <a:rPr sz="900" spc="-100" dirty="0">
                          <a:latin typeface="Arial"/>
                          <a:cs typeface="Arial"/>
                        </a:rPr>
                        <a:t> </a:t>
                      </a:r>
                      <a:r>
                        <a:rPr sz="900" dirty="0">
                          <a:latin typeface="Arial"/>
                          <a:cs typeface="Arial"/>
                        </a:rPr>
                        <a:t>Shop</a:t>
                      </a:r>
                      <a:endParaRPr sz="900">
                        <a:latin typeface="Arial"/>
                        <a:cs typeface="Arial"/>
                      </a:endParaRPr>
                    </a:p>
                  </a:txBody>
                  <a:tcPr marL="0" marR="0" marT="52069" marB="0">
                    <a:lnT w="9525">
                      <a:solidFill>
                        <a:srgbClr val="000000"/>
                      </a:solidFill>
                      <a:prstDash val="solid"/>
                    </a:lnT>
                  </a:tcPr>
                </a:tc>
                <a:tc>
                  <a:txBody>
                    <a:bodyPr/>
                    <a:lstStyle/>
                    <a:p>
                      <a:pPr marR="50800" algn="r">
                        <a:lnSpc>
                          <a:spcPct val="100000"/>
                        </a:lnSpc>
                        <a:spcBef>
                          <a:spcPts val="409"/>
                        </a:spcBef>
                      </a:pPr>
                      <a:r>
                        <a:rPr sz="900" dirty="0">
                          <a:latin typeface="Arial"/>
                          <a:cs typeface="Arial"/>
                        </a:rPr>
                        <a:t>40.894123</a:t>
                      </a:r>
                      <a:endParaRPr sz="900">
                        <a:latin typeface="Arial"/>
                        <a:cs typeface="Arial"/>
                      </a:endParaRPr>
                    </a:p>
                  </a:txBody>
                  <a:tcPr marL="0" marR="0" marT="52069" marB="0">
                    <a:lnT w="9525">
                      <a:solidFill>
                        <a:srgbClr val="000000"/>
                      </a:solidFill>
                      <a:prstDash val="solid"/>
                    </a:lnT>
                  </a:tcPr>
                </a:tc>
                <a:tc>
                  <a:txBody>
                    <a:bodyPr/>
                    <a:lstStyle/>
                    <a:p>
                      <a:pPr marR="52069" algn="r">
                        <a:lnSpc>
                          <a:spcPct val="100000"/>
                        </a:lnSpc>
                        <a:spcBef>
                          <a:spcPts val="409"/>
                        </a:spcBef>
                      </a:pPr>
                      <a:r>
                        <a:rPr sz="900" dirty="0">
                          <a:latin typeface="Arial"/>
                          <a:cs typeface="Arial"/>
                        </a:rPr>
                        <a:t>-73.845892</a:t>
                      </a:r>
                      <a:endParaRPr sz="900">
                        <a:latin typeface="Arial"/>
                        <a:cs typeface="Arial"/>
                      </a:endParaRPr>
                    </a:p>
                  </a:txBody>
                  <a:tcPr marL="0" marR="0" marT="52069" marB="0">
                    <a:lnT w="9525">
                      <a:solidFill>
                        <a:srgbClr val="000000"/>
                      </a:solidFill>
                      <a:prstDash val="solid"/>
                    </a:lnT>
                  </a:tcPr>
                </a:tc>
              </a:tr>
              <a:tr h="247650">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385"/>
                        </a:spcBef>
                      </a:pPr>
                      <a:r>
                        <a:rPr sz="900" b="1" dirty="0">
                          <a:latin typeface="Arial"/>
                          <a:cs typeface="Arial"/>
                        </a:rPr>
                        <a:t>1</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Carvel Ice</a:t>
                      </a:r>
                      <a:r>
                        <a:rPr sz="900" spc="-100" dirty="0">
                          <a:latin typeface="Arial"/>
                          <a:cs typeface="Arial"/>
                        </a:rPr>
                        <a:t> </a:t>
                      </a:r>
                      <a:r>
                        <a:rPr sz="900" dirty="0">
                          <a:latin typeface="Arial"/>
                          <a:cs typeface="Arial"/>
                        </a:rPr>
                        <a:t>Cream</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Ice Cream</a:t>
                      </a:r>
                      <a:r>
                        <a:rPr sz="900" spc="-100" dirty="0">
                          <a:latin typeface="Arial"/>
                          <a:cs typeface="Arial"/>
                        </a:rPr>
                        <a:t> </a:t>
                      </a:r>
                      <a:r>
                        <a:rPr sz="900" dirty="0">
                          <a:latin typeface="Arial"/>
                          <a:cs typeface="Arial"/>
                        </a:rPr>
                        <a:t>Shop</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40.890487</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-73.848568</a:t>
                      </a:r>
                      <a:endParaRPr sz="900">
                        <a:latin typeface="Arial"/>
                        <a:cs typeface="Arial"/>
                      </a:endParaRPr>
                    </a:p>
                  </a:txBody>
                  <a:tcPr marL="0" marR="0" marT="48895" marB="0"/>
                </a:tc>
              </a:tr>
              <a:tr h="247650">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385"/>
                        </a:spcBef>
                      </a:pPr>
                      <a:r>
                        <a:rPr sz="900" b="1" dirty="0">
                          <a:latin typeface="Arial"/>
                          <a:cs typeface="Arial"/>
                        </a:rPr>
                        <a:t>2</a:t>
                      </a:r>
                      <a:endParaRPr sz="900">
                        <a:latin typeface="Arial"/>
                        <a:cs typeface="Arial"/>
                      </a:endParaRPr>
                    </a:p>
                  </a:txBody>
                  <a:tcPr marL="0" marR="0" marT="48895" marB="0"/>
                </a:tc>
                <a:tc>
                  <a:txBody>
                    <a:bodyPr/>
                    <a:lstStyle/>
                    <a:p>
                      <a:pPr marR="50800" algn="r">
                        <a:lnSpc>
                          <a:spcPct val="100000"/>
                        </a:lnSpc>
                        <a:spcBef>
                          <a:spcPts val="385"/>
                        </a:spcBef>
                      </a:pPr>
                      <a:r>
                        <a:rPr sz="900" spc="-35" dirty="0">
                          <a:latin typeface="Arial"/>
                          <a:cs typeface="Arial"/>
                        </a:rPr>
                        <a:t>W</a:t>
                      </a:r>
                      <a:r>
                        <a:rPr sz="900" dirty="0">
                          <a:latin typeface="Arial"/>
                          <a:cs typeface="Arial"/>
                        </a:rPr>
                        <a:t>algreens</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Pharmacy</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40.896528</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-73.844700</a:t>
                      </a:r>
                      <a:endParaRPr sz="900">
                        <a:latin typeface="Arial"/>
                        <a:cs typeface="Arial"/>
                      </a:endParaRPr>
                    </a:p>
                  </a:txBody>
                  <a:tcPr marL="0" marR="0" marT="48895" marB="0"/>
                </a:tc>
              </a:tr>
              <a:tr h="247650">
                <a:tc>
                  <a:txBody>
                    <a:bodyPr/>
                    <a:lstStyle/>
                    <a:p>
                      <a:pPr>
                        <a:lnSpc>
                          <a:spcPct val="100000"/>
                        </a:lnSpc>
                      </a:pPr>
                      <a:endParaRPr sz="900">
                        <a:latin typeface="Times New Roman"/>
                        <a:cs typeface="Times New Roman"/>
                      </a:endParaRPr>
                    </a:p>
                  </a:txBody>
                  <a:tcPr marL="0" marR="0" marT="0" marB="0"/>
                </a:tc>
                <a:tc>
                  <a:txBody>
                    <a:bodyPr/>
                    <a:lstStyle/>
                    <a:p>
                      <a:pPr marL="57150">
                        <a:lnSpc>
                          <a:spcPct val="100000"/>
                        </a:lnSpc>
                        <a:spcBef>
                          <a:spcPts val="385"/>
                        </a:spcBef>
                      </a:pPr>
                      <a:r>
                        <a:rPr sz="900" b="1" dirty="0">
                          <a:latin typeface="Arial"/>
                          <a:cs typeface="Arial"/>
                        </a:rPr>
                        <a:t>3</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Rite</a:t>
                      </a:r>
                      <a:r>
                        <a:rPr sz="900" spc="-100" dirty="0">
                          <a:latin typeface="Arial"/>
                          <a:cs typeface="Arial"/>
                        </a:rPr>
                        <a:t> </a:t>
                      </a:r>
                      <a:r>
                        <a:rPr sz="900" dirty="0">
                          <a:latin typeface="Arial"/>
                          <a:cs typeface="Arial"/>
                        </a:rPr>
                        <a:t>Aid</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Pharmacy</a:t>
                      </a:r>
                      <a:endParaRPr sz="900">
                        <a:latin typeface="Arial"/>
                        <a:cs typeface="Arial"/>
                      </a:endParaRPr>
                    </a:p>
                  </a:txBody>
                  <a:tcPr marL="0" marR="0" marT="48895" marB="0"/>
                </a:tc>
                <a:tc>
                  <a:txBody>
                    <a:bodyPr/>
                    <a:lstStyle/>
                    <a:p>
                      <a:pPr marR="50800" algn="r">
                        <a:lnSpc>
                          <a:spcPct val="100000"/>
                        </a:lnSpc>
                        <a:spcBef>
                          <a:spcPts val="385"/>
                        </a:spcBef>
                      </a:pPr>
                      <a:r>
                        <a:rPr sz="900" dirty="0">
                          <a:latin typeface="Arial"/>
                          <a:cs typeface="Arial"/>
                        </a:rPr>
                        <a:t>40.896649</a:t>
                      </a:r>
                      <a:endParaRPr sz="900">
                        <a:latin typeface="Arial"/>
                        <a:cs typeface="Arial"/>
                      </a:endParaRPr>
                    </a:p>
                  </a:txBody>
                  <a:tcPr marL="0" marR="0" marT="48895" marB="0"/>
                </a:tc>
                <a:tc>
                  <a:txBody>
                    <a:bodyPr/>
                    <a:lstStyle/>
                    <a:p>
                      <a:pPr marR="52069" algn="r">
                        <a:lnSpc>
                          <a:spcPct val="100000"/>
                        </a:lnSpc>
                        <a:spcBef>
                          <a:spcPts val="385"/>
                        </a:spcBef>
                      </a:pPr>
                      <a:r>
                        <a:rPr sz="900" dirty="0">
                          <a:latin typeface="Arial"/>
                          <a:cs typeface="Arial"/>
                        </a:rPr>
                        <a:t>-73.844846</a:t>
                      </a:r>
                      <a:endParaRPr sz="900">
                        <a:latin typeface="Arial"/>
                        <a:cs typeface="Arial"/>
                      </a:endParaRPr>
                    </a:p>
                  </a:txBody>
                  <a:tcPr marL="0" marR="0" marT="48895" marB="0"/>
                </a:tc>
              </a:tr>
              <a:tr h="187672">
                <a:tc>
                  <a:txBody>
                    <a:bodyPr/>
                    <a:lstStyle/>
                    <a:p>
                      <a:pPr>
                        <a:lnSpc>
                          <a:spcPct val="100000"/>
                        </a:lnSpc>
                      </a:pPr>
                      <a:endParaRPr sz="900">
                        <a:latin typeface="Times New Roman"/>
                        <a:cs typeface="Times New Roman"/>
                      </a:endParaRPr>
                    </a:p>
                  </a:txBody>
                  <a:tcPr marL="0" marR="0" marT="0" marB="0"/>
                </a:tc>
                <a:tc>
                  <a:txBody>
                    <a:bodyPr/>
                    <a:lstStyle/>
                    <a:p>
                      <a:pPr marL="57150">
                        <a:lnSpc>
                          <a:spcPts val="990"/>
                        </a:lnSpc>
                        <a:spcBef>
                          <a:spcPts val="385"/>
                        </a:spcBef>
                      </a:pPr>
                      <a:r>
                        <a:rPr sz="900" b="1" dirty="0">
                          <a:latin typeface="Arial"/>
                          <a:cs typeface="Arial"/>
                        </a:rPr>
                        <a:t>4</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Dunkin'</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Donut</a:t>
                      </a:r>
                      <a:r>
                        <a:rPr sz="900" spc="-100" dirty="0">
                          <a:latin typeface="Arial"/>
                          <a:cs typeface="Arial"/>
                        </a:rPr>
                        <a:t> </a:t>
                      </a:r>
                      <a:r>
                        <a:rPr sz="900" dirty="0">
                          <a:latin typeface="Arial"/>
                          <a:cs typeface="Arial"/>
                        </a:rPr>
                        <a:t>Shop</a:t>
                      </a:r>
                      <a:endParaRPr sz="900">
                        <a:latin typeface="Arial"/>
                        <a:cs typeface="Arial"/>
                      </a:endParaRPr>
                    </a:p>
                  </a:txBody>
                  <a:tcPr marL="0" marR="0" marT="48895" marB="0"/>
                </a:tc>
                <a:tc>
                  <a:txBody>
                    <a:bodyPr/>
                    <a:lstStyle/>
                    <a:p>
                      <a:pPr marR="50800" algn="r">
                        <a:lnSpc>
                          <a:spcPts val="990"/>
                        </a:lnSpc>
                        <a:spcBef>
                          <a:spcPts val="385"/>
                        </a:spcBef>
                      </a:pPr>
                      <a:r>
                        <a:rPr sz="900" dirty="0">
                          <a:latin typeface="Arial"/>
                          <a:cs typeface="Arial"/>
                        </a:rPr>
                        <a:t>40.890459</a:t>
                      </a:r>
                      <a:endParaRPr sz="900">
                        <a:latin typeface="Arial"/>
                        <a:cs typeface="Arial"/>
                      </a:endParaRPr>
                    </a:p>
                  </a:txBody>
                  <a:tcPr marL="0" marR="0" marT="48895" marB="0"/>
                </a:tc>
                <a:tc>
                  <a:txBody>
                    <a:bodyPr/>
                    <a:lstStyle/>
                    <a:p>
                      <a:pPr marR="52069" algn="r">
                        <a:lnSpc>
                          <a:spcPts val="990"/>
                        </a:lnSpc>
                        <a:spcBef>
                          <a:spcPts val="385"/>
                        </a:spcBef>
                      </a:pPr>
                      <a:r>
                        <a:rPr sz="900" dirty="0">
                          <a:latin typeface="Arial"/>
                          <a:cs typeface="Arial"/>
                        </a:rPr>
                        <a:t>-73.849089</a:t>
                      </a:r>
                      <a:endParaRPr sz="900">
                        <a:latin typeface="Arial"/>
                        <a:cs typeface="Arial"/>
                      </a:endParaRPr>
                    </a:p>
                  </a:txBody>
                  <a:tcPr marL="0" marR="0" marT="48895" marB="0"/>
                </a:tc>
              </a:tr>
            </a:tbl>
          </a:graphicData>
        </a:graphic>
      </p:graphicFrame>
      <p:sp>
        <p:nvSpPr>
          <p:cNvPr id="10" name="object 10"/>
          <p:cNvSpPr txBox="1"/>
          <p:nvPr/>
        </p:nvSpPr>
        <p:spPr>
          <a:xfrm>
            <a:off x="1457374" y="5547233"/>
            <a:ext cx="2738120" cy="185420"/>
          </a:xfrm>
          <a:prstGeom prst="rect">
            <a:avLst/>
          </a:prstGeom>
        </p:spPr>
        <p:txBody>
          <a:bodyPr vert="horz" wrap="square" lIns="0" tIns="12700" rIns="0" bIns="0" rtlCol="0">
            <a:spAutoFit/>
          </a:bodyPr>
          <a:lstStyle/>
          <a:p>
            <a:pPr marL="12700">
              <a:lnSpc>
                <a:spcPct val="100000"/>
              </a:lnSpc>
              <a:spcBef>
                <a:spcPts val="100"/>
              </a:spcBef>
            </a:pPr>
            <a:r>
              <a:rPr sz="1050" spc="-10" dirty="0">
                <a:latin typeface="Arial"/>
                <a:cs typeface="Arial"/>
              </a:rPr>
              <a:t>9 </a:t>
            </a:r>
            <a:r>
              <a:rPr sz="1050" spc="10" dirty="0">
                <a:latin typeface="Arial"/>
                <a:cs typeface="Arial"/>
              </a:rPr>
              <a:t>venues </a:t>
            </a:r>
            <a:r>
              <a:rPr sz="1050" spc="5" dirty="0">
                <a:latin typeface="Arial"/>
                <a:cs typeface="Arial"/>
              </a:rPr>
              <a:t>were </a:t>
            </a:r>
            <a:r>
              <a:rPr sz="1050" spc="85" dirty="0">
                <a:latin typeface="Arial"/>
                <a:cs typeface="Arial"/>
              </a:rPr>
              <a:t>returned </a:t>
            </a:r>
            <a:r>
              <a:rPr sz="1050" spc="20" dirty="0">
                <a:latin typeface="Arial"/>
                <a:cs typeface="Arial"/>
              </a:rPr>
              <a:t>by</a:t>
            </a:r>
            <a:r>
              <a:rPr sz="1050" spc="55" dirty="0">
                <a:latin typeface="Arial"/>
                <a:cs typeface="Arial"/>
              </a:rPr>
              <a:t> </a:t>
            </a:r>
            <a:r>
              <a:rPr sz="1050" spc="60" dirty="0">
                <a:latin typeface="Arial"/>
                <a:cs typeface="Arial"/>
              </a:rPr>
              <a:t>Foursquare.</a:t>
            </a:r>
            <a:endParaRPr sz="105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TotalTime>
  <Words>30202</Words>
  <Application>Microsoft Office PowerPoint</Application>
  <PresentationFormat>Custom</PresentationFormat>
  <Paragraphs>7307</Paragraphs>
  <Slides>129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129</vt:i4>
      </vt:variant>
    </vt:vector>
  </HeadingPairs>
  <TitlesOfParts>
    <vt:vector size="133" baseType="lpstr">
      <vt:lpstr>Arial</vt:lpstr>
      <vt:lpstr>Corbel</vt:lpstr>
      <vt:lpstr>Times New Roman</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Reena (TG UAE)</dc:creator>
  <cp:lastModifiedBy>Robert, Reena (TG UAE)</cp:lastModifiedBy>
  <cp:revision>1</cp:revision>
  <dcterms:created xsi:type="dcterms:W3CDTF">2020-05-31T19:20:31Z</dcterms:created>
  <dcterms:modified xsi:type="dcterms:W3CDTF">2020-05-31T19:27:20Z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2020-05-31T00:00:00Z</vt:filetime>
  </property>
  <property fmtid="{D5CDD505-2E9C-101B-9397-08002B2CF9AE}" pid="3" name="Creator">
    <vt:lpwstr>Mozilla/5.0 (Windows NT 10.0; Win64; x64) AppleWebKit/537.36 (KHTML, like Gecko) Chrome/80.0.3987.149 Safari/537.36</vt:lpwstr>
  </property>
  <property fmtid="{D5CDD505-2E9C-101B-9397-08002B2CF9AE}" pid="4" name="LastSaved">
    <vt:filetime>2020-05-31T00:00:00Z</vt:filetime>
  </property>
</Properties>
</file>