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74" r:id="rId5"/>
    <p:sldId id="259" r:id="rId6"/>
    <p:sldId id="260" r:id="rId7"/>
    <p:sldId id="261" r:id="rId8"/>
    <p:sldId id="262" r:id="rId9"/>
    <p:sldId id="263" r:id="rId10"/>
    <p:sldId id="264" r:id="rId11"/>
    <p:sldId id="266" r:id="rId12"/>
    <p:sldId id="271" r:id="rId13"/>
    <p:sldId id="272" r:id="rId14"/>
    <p:sldId id="273"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1" d="100"/>
          <a:sy n="51" d="100"/>
        </p:scale>
        <p:origin x="9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03-Jul-25</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03-Jul-25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03-Jul-25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03-Jul-25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03-Jul-25</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03-Jul-25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03-Jul-25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03-Jul-25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03-Jul-25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03-Jul-25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03-Jul-25</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03-Jul-25</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0835-7752-885F-F11B-4F2C7EA5AE73}"/>
              </a:ext>
            </a:extLst>
          </p:cNvPr>
          <p:cNvSpPr>
            <a:spLocks noGrp="1"/>
          </p:cNvSpPr>
          <p:nvPr>
            <p:ph type="ctrTitle"/>
          </p:nvPr>
        </p:nvSpPr>
        <p:spPr>
          <a:xfrm>
            <a:off x="1561708" y="2175937"/>
            <a:ext cx="9068586" cy="2506125"/>
          </a:xfrm>
        </p:spPr>
        <p:txBody>
          <a:bodyPr/>
          <a:lstStyle/>
          <a:p>
            <a:r>
              <a:rPr lang="en-IN" dirty="0"/>
              <a:t>Seminar presentation </a:t>
            </a:r>
          </a:p>
        </p:txBody>
      </p:sp>
      <p:sp>
        <p:nvSpPr>
          <p:cNvPr id="3" name="Subtitle 2">
            <a:extLst>
              <a:ext uri="{FF2B5EF4-FFF2-40B4-BE49-F238E27FC236}">
                <a16:creationId xmlns:a16="http://schemas.microsoft.com/office/drawing/2014/main" id="{A18DAF77-1B1D-4967-4420-EA073D2CDEAD}"/>
              </a:ext>
            </a:extLst>
          </p:cNvPr>
          <p:cNvSpPr>
            <a:spLocks noGrp="1"/>
          </p:cNvSpPr>
          <p:nvPr>
            <p:ph type="subTitle" idx="1"/>
          </p:nvPr>
        </p:nvSpPr>
        <p:spPr/>
        <p:txBody>
          <a:bodyPr/>
          <a:lstStyle/>
          <a:p>
            <a:r>
              <a:rPr lang="en-US" dirty="0"/>
              <a:t>Biological Hydrogen Production: A Sustainable Energy Solution</a:t>
            </a:r>
            <a:endParaRPr lang="en-IN" dirty="0"/>
          </a:p>
        </p:txBody>
      </p:sp>
    </p:spTree>
    <p:extLst>
      <p:ext uri="{BB962C8B-B14F-4D97-AF65-F5344CB8AC3E}">
        <p14:creationId xmlns:p14="http://schemas.microsoft.com/office/powerpoint/2010/main" val="336611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2F51-9F8B-8ABF-6F7B-F3FB02A8E21A}"/>
              </a:ext>
            </a:extLst>
          </p:cNvPr>
          <p:cNvSpPr>
            <a:spLocks noGrp="1"/>
          </p:cNvSpPr>
          <p:nvPr>
            <p:ph type="title"/>
          </p:nvPr>
        </p:nvSpPr>
        <p:spPr>
          <a:xfrm>
            <a:off x="1066800" y="1132451"/>
            <a:ext cx="10058400" cy="1371600"/>
          </a:xfrm>
        </p:spPr>
        <p:txBody>
          <a:bodyPr/>
          <a:lstStyle/>
          <a:p>
            <a:pPr algn="ctr"/>
            <a:r>
              <a:rPr lang="en-IN" dirty="0"/>
              <a:t>Microbial Electrolysis</a:t>
            </a:r>
          </a:p>
        </p:txBody>
      </p:sp>
      <p:sp>
        <p:nvSpPr>
          <p:cNvPr id="3" name="Content Placeholder 2">
            <a:extLst>
              <a:ext uri="{FF2B5EF4-FFF2-40B4-BE49-F238E27FC236}">
                <a16:creationId xmlns:a16="http://schemas.microsoft.com/office/drawing/2014/main" id="{9E2162E9-C12B-49D3-153A-3DF36D38F47A}"/>
              </a:ext>
            </a:extLst>
          </p:cNvPr>
          <p:cNvSpPr>
            <a:spLocks noGrp="1"/>
          </p:cNvSpPr>
          <p:nvPr>
            <p:ph idx="1"/>
          </p:nvPr>
        </p:nvSpPr>
        <p:spPr>
          <a:xfrm>
            <a:off x="1066800" y="2103119"/>
            <a:ext cx="6248400" cy="4275909"/>
          </a:xfrm>
        </p:spPr>
        <p:txBody>
          <a:bodyPr/>
          <a:lstStyle/>
          <a:p>
            <a:pPr algn="just"/>
            <a:r>
              <a:rPr lang="en-US" dirty="0"/>
              <a:t>Microbial electrolysis is a cutting-edge method that uses a consortium of microorganisms to produce hydrogen with the help of an electrical voltage.</a:t>
            </a:r>
          </a:p>
          <a:p>
            <a:pPr algn="just"/>
            <a:r>
              <a:rPr lang="en-US" dirty="0"/>
              <a:t>It's an energy-efficient process that can be integrated with renewable energy sources like wind or solar power.</a:t>
            </a:r>
          </a:p>
          <a:p>
            <a:pPr algn="just"/>
            <a:r>
              <a:rPr lang="en-US" dirty="0"/>
              <a:t>The chemical reactions involve the reduction of water at the cathode and the oxidation of organic matter at the anode to produce hydrogen.</a:t>
            </a:r>
          </a:p>
          <a:p>
            <a:pPr algn="just"/>
            <a:r>
              <a:rPr lang="en-US" dirty="0"/>
              <a:t>Microbial electrolysis holds promise for efficient and sustainable hydrogen production with minimal environmental impact.</a:t>
            </a:r>
            <a:endParaRPr lang="en-IN" dirty="0"/>
          </a:p>
        </p:txBody>
      </p:sp>
      <p:pic>
        <p:nvPicPr>
          <p:cNvPr id="3074" name="Picture 2" descr="Water | Free Full-Text | Microbial Electrolysis Cells for Decentralised  Wastewater Treatment: The Next Steps">
            <a:extLst>
              <a:ext uri="{FF2B5EF4-FFF2-40B4-BE49-F238E27FC236}">
                <a16:creationId xmlns:a16="http://schemas.microsoft.com/office/drawing/2014/main" id="{1827E3DD-7EB7-2C3F-D7FF-72E8BD702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6" y="2211976"/>
            <a:ext cx="3886200" cy="32635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3C736F-D38B-1BA7-539F-FC7A40BA2EA3}"/>
              </a:ext>
            </a:extLst>
          </p:cNvPr>
          <p:cNvSpPr txBox="1"/>
          <p:nvPr/>
        </p:nvSpPr>
        <p:spPr>
          <a:xfrm>
            <a:off x="7184571" y="5543731"/>
            <a:ext cx="4631872" cy="1200329"/>
          </a:xfrm>
          <a:prstGeom prst="rect">
            <a:avLst/>
          </a:prstGeom>
          <a:noFill/>
        </p:spPr>
        <p:txBody>
          <a:bodyPr wrap="square" rtlCol="0">
            <a:spAutoFit/>
          </a:bodyPr>
          <a:lstStyle/>
          <a:p>
            <a:pPr algn="ctr"/>
            <a:r>
              <a:rPr lang="en-IN" dirty="0"/>
              <a:t>Fig 5: Microbial Electrolysis </a:t>
            </a:r>
          </a:p>
          <a:p>
            <a:pPr algn="ctr"/>
            <a:r>
              <a:rPr lang="en-IN" dirty="0"/>
              <a:t>Source: (Kim, Baek, Yun, </a:t>
            </a:r>
            <a:r>
              <a:rPr lang="en-IN" dirty="0" err="1"/>
              <a:t>Junsim</a:t>
            </a:r>
            <a:r>
              <a:rPr lang="en-IN" dirty="0"/>
              <a:t>, Park, &amp; Kim, 2006))</a:t>
            </a:r>
          </a:p>
          <a:p>
            <a:pPr algn="ctr"/>
            <a:r>
              <a:rPr lang="en-IN" dirty="0"/>
              <a:t> </a:t>
            </a:r>
          </a:p>
        </p:txBody>
      </p:sp>
    </p:spTree>
    <p:extLst>
      <p:ext uri="{BB962C8B-B14F-4D97-AF65-F5344CB8AC3E}">
        <p14:creationId xmlns:p14="http://schemas.microsoft.com/office/powerpoint/2010/main" val="344596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8A9D-9B53-9AF4-0460-83EB932E65C9}"/>
              </a:ext>
            </a:extLst>
          </p:cNvPr>
          <p:cNvSpPr>
            <a:spLocks noGrp="1"/>
          </p:cNvSpPr>
          <p:nvPr>
            <p:ph type="title"/>
          </p:nvPr>
        </p:nvSpPr>
        <p:spPr/>
        <p:txBody>
          <a:bodyPr>
            <a:normAutofit fontScale="90000"/>
          </a:bodyPr>
          <a:lstStyle/>
          <a:p>
            <a:pPr algn="ctr"/>
            <a:r>
              <a:rPr lang="en-IN" dirty="0"/>
              <a:t>Feedstocks for Biohydrogen Production</a:t>
            </a:r>
          </a:p>
        </p:txBody>
      </p:sp>
      <p:sp>
        <p:nvSpPr>
          <p:cNvPr id="3" name="Content Placeholder 2">
            <a:extLst>
              <a:ext uri="{FF2B5EF4-FFF2-40B4-BE49-F238E27FC236}">
                <a16:creationId xmlns:a16="http://schemas.microsoft.com/office/drawing/2014/main" id="{E60E244B-85F0-E765-3608-950206ED39CE}"/>
              </a:ext>
            </a:extLst>
          </p:cNvPr>
          <p:cNvSpPr>
            <a:spLocks noGrp="1"/>
          </p:cNvSpPr>
          <p:nvPr>
            <p:ph idx="1"/>
          </p:nvPr>
        </p:nvSpPr>
        <p:spPr/>
        <p:txBody>
          <a:bodyPr>
            <a:normAutofit lnSpcReduction="10000"/>
          </a:bodyPr>
          <a:lstStyle/>
          <a:p>
            <a:pPr algn="just"/>
            <a:r>
              <a:rPr lang="en-US" dirty="0"/>
              <a:t>Biohydrogen production can utilize a range of feedstocks, including food and </a:t>
            </a:r>
            <a:r>
              <a:rPr lang="en-US" b="1" dirty="0"/>
              <a:t>beverage wastewater, glycerol, glucose, agricultural residues, </a:t>
            </a:r>
            <a:r>
              <a:rPr lang="en-US" dirty="0"/>
              <a:t>and more. The selection depends on factors like feedstock availability, cost, and compatibility with chosen microorganisms. </a:t>
            </a:r>
          </a:p>
          <a:p>
            <a:pPr algn="just"/>
            <a:r>
              <a:rPr lang="en-US" dirty="0"/>
              <a:t>Importance of Feedstocks: The choice of feedstock is critical in biohydrogen production. It impacts the efficiency, sustainability, and economics of the process. Feedstocks provide the organic substrates that microorganisms use to produce hydrogen, and their availability and suitability affect the overall success of hydrogen production methods.</a:t>
            </a:r>
          </a:p>
          <a:p>
            <a:pPr algn="just"/>
            <a:r>
              <a:rPr lang="en-US" dirty="0"/>
              <a:t>Pretreatment Steps: To optimize feedstock conversion, pretreatment steps may be necessary. These can include delignification, hydrolysis, and sterilization, depending on the nature of the feedstock. Delignification, for example, helps break down lignin, making the cellulose and hemicellulose components more accessible for microbial conversion.</a:t>
            </a:r>
            <a:endParaRPr lang="en-IN" dirty="0"/>
          </a:p>
        </p:txBody>
      </p:sp>
    </p:spTree>
    <p:extLst>
      <p:ext uri="{BB962C8B-B14F-4D97-AF65-F5344CB8AC3E}">
        <p14:creationId xmlns:p14="http://schemas.microsoft.com/office/powerpoint/2010/main" val="385874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9456FE-0240-1F00-5E1F-5764C66A2F0B}"/>
              </a:ext>
            </a:extLst>
          </p:cNvPr>
          <p:cNvPicPr>
            <a:picLocks noChangeAspect="1"/>
          </p:cNvPicPr>
          <p:nvPr/>
        </p:nvPicPr>
        <p:blipFill>
          <a:blip r:embed="rId2"/>
          <a:stretch>
            <a:fillRect/>
          </a:stretch>
        </p:blipFill>
        <p:spPr>
          <a:xfrm>
            <a:off x="1458686" y="1132114"/>
            <a:ext cx="9231085" cy="4386943"/>
          </a:xfrm>
          <a:prstGeom prst="rect">
            <a:avLst/>
          </a:prstGeom>
        </p:spPr>
      </p:pic>
      <p:sp>
        <p:nvSpPr>
          <p:cNvPr id="2" name="TextBox 1">
            <a:extLst>
              <a:ext uri="{FF2B5EF4-FFF2-40B4-BE49-F238E27FC236}">
                <a16:creationId xmlns:a16="http://schemas.microsoft.com/office/drawing/2014/main" id="{8848A1CE-9F86-A9B8-3F96-1B7216BA7FD2}"/>
              </a:ext>
            </a:extLst>
          </p:cNvPr>
          <p:cNvSpPr txBox="1"/>
          <p:nvPr/>
        </p:nvSpPr>
        <p:spPr>
          <a:xfrm>
            <a:off x="1872342" y="5715391"/>
            <a:ext cx="8229600" cy="369332"/>
          </a:xfrm>
          <a:prstGeom prst="rect">
            <a:avLst/>
          </a:prstGeom>
          <a:noFill/>
        </p:spPr>
        <p:txBody>
          <a:bodyPr wrap="square" rtlCol="0">
            <a:spAutoFit/>
          </a:bodyPr>
          <a:lstStyle/>
          <a:p>
            <a:pPr algn="ctr"/>
            <a:r>
              <a:rPr lang="en-IN" dirty="0"/>
              <a:t>Source: (Sivaramakrishnan et al., 2021)</a:t>
            </a:r>
          </a:p>
        </p:txBody>
      </p:sp>
    </p:spTree>
    <p:extLst>
      <p:ext uri="{BB962C8B-B14F-4D97-AF65-F5344CB8AC3E}">
        <p14:creationId xmlns:p14="http://schemas.microsoft.com/office/powerpoint/2010/main" val="149290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25D0-11CC-E38D-C270-776095133E1F}"/>
              </a:ext>
            </a:extLst>
          </p:cNvPr>
          <p:cNvSpPr>
            <a:spLocks noGrp="1"/>
          </p:cNvSpPr>
          <p:nvPr>
            <p:ph type="title"/>
          </p:nvPr>
        </p:nvSpPr>
        <p:spPr/>
        <p:txBody>
          <a:bodyPr/>
          <a:lstStyle/>
          <a:p>
            <a:pPr algn="ctr"/>
            <a:r>
              <a:rPr lang="en-IN" dirty="0"/>
              <a:t>Uses of Hydrogen as a fuel </a:t>
            </a:r>
          </a:p>
        </p:txBody>
      </p:sp>
      <p:sp>
        <p:nvSpPr>
          <p:cNvPr id="3" name="Content Placeholder 2">
            <a:extLst>
              <a:ext uri="{FF2B5EF4-FFF2-40B4-BE49-F238E27FC236}">
                <a16:creationId xmlns:a16="http://schemas.microsoft.com/office/drawing/2014/main" id="{3BC398C5-ACE5-E007-D060-790A830FA60E}"/>
              </a:ext>
            </a:extLst>
          </p:cNvPr>
          <p:cNvSpPr>
            <a:spLocks noGrp="1"/>
          </p:cNvSpPr>
          <p:nvPr>
            <p:ph idx="1"/>
          </p:nvPr>
        </p:nvSpPr>
        <p:spPr>
          <a:xfrm>
            <a:off x="566057" y="2103120"/>
            <a:ext cx="11038114" cy="3931920"/>
          </a:xfrm>
        </p:spPr>
        <p:txBody>
          <a:bodyPr>
            <a:noAutofit/>
          </a:bodyPr>
          <a:lstStyle/>
          <a:p>
            <a:pPr algn="just"/>
            <a:r>
              <a:rPr lang="en-US" sz="1400" b="1" dirty="0"/>
              <a:t>Ammonia Production: </a:t>
            </a:r>
            <a:r>
              <a:rPr lang="en-US" sz="1400" dirty="0"/>
              <a:t>Hydrogen is a key component in the production of ammonia, a fundamental ingredient in fertilizers. This process is essential for global agriculture.</a:t>
            </a:r>
          </a:p>
          <a:p>
            <a:pPr algn="just"/>
            <a:r>
              <a:rPr lang="en-US" sz="1400" b="1" dirty="0"/>
              <a:t>Oil Refining: </a:t>
            </a:r>
            <a:r>
              <a:rPr lang="en-US" sz="1400" dirty="0"/>
              <a:t>Hydrogen is widely utilized in petroleum refining. It is employed in hydro-desulfurization (HDS) and hydrocracking operations, helping to remove impurities and improve the quality of refined petroleum products.</a:t>
            </a:r>
          </a:p>
          <a:p>
            <a:pPr algn="just"/>
            <a:r>
              <a:rPr lang="en-US" sz="1400" b="1" dirty="0"/>
              <a:t>Methanol Production: </a:t>
            </a:r>
            <a:r>
              <a:rPr lang="en-US" sz="1400" dirty="0"/>
              <a:t>Hydrogen is a catalyst in methanol production. Methanol is a versatile chemical used in various industrial processes and as a fuel.</a:t>
            </a:r>
          </a:p>
          <a:p>
            <a:pPr algn="just"/>
            <a:r>
              <a:rPr lang="en-US" sz="1400" b="1" dirty="0"/>
              <a:t>Space Exploration and Aviation: </a:t>
            </a:r>
            <a:r>
              <a:rPr lang="en-US" sz="1400" dirty="0"/>
              <a:t>In the aerospace industry, hydrogen is used as rocket fuel. It provides a high-energy density fuel source for launching spacecraft.</a:t>
            </a:r>
          </a:p>
          <a:p>
            <a:pPr algn="just"/>
            <a:r>
              <a:rPr lang="en-US" sz="1400" b="1" dirty="0"/>
              <a:t>Power Generation: </a:t>
            </a:r>
            <a:r>
              <a:rPr lang="en-US" sz="1400" dirty="0"/>
              <a:t>Hydrogen can be used as a clean and flexible energy carrier in power generation. It is employed in fuel cells to generate electricity and heat.</a:t>
            </a:r>
          </a:p>
          <a:p>
            <a:pPr algn="just"/>
            <a:r>
              <a:rPr lang="en-US" sz="1400" b="1" dirty="0"/>
              <a:t>Global Logistics: </a:t>
            </a:r>
            <a:r>
              <a:rPr lang="en-US" sz="1400" dirty="0"/>
              <a:t>Hydrogen plays a role in logistics, where it can be used as a fuel source for vehicles and forklifts. It offers a sustainable energy option for transportation and logistics.</a:t>
            </a:r>
          </a:p>
          <a:p>
            <a:pPr algn="just"/>
            <a:r>
              <a:rPr lang="en-US" sz="1400" b="1" dirty="0"/>
              <a:t>Public and Personal Transportation: </a:t>
            </a:r>
            <a:r>
              <a:rPr lang="en-US" sz="1400" dirty="0"/>
              <a:t>Hydrogen fuel cell vehicles are a developing technology that utilizes hydrogen as a clean and efficient fuel source for cars and other forms of transportation.</a:t>
            </a:r>
          </a:p>
          <a:p>
            <a:pPr algn="just"/>
            <a:endParaRPr lang="en-US" sz="1050" dirty="0"/>
          </a:p>
          <a:p>
            <a:pPr marL="0" indent="0" algn="just">
              <a:buNone/>
            </a:pPr>
            <a:endParaRPr lang="en-IN" sz="1050" dirty="0"/>
          </a:p>
        </p:txBody>
      </p:sp>
    </p:spTree>
    <p:extLst>
      <p:ext uri="{BB962C8B-B14F-4D97-AF65-F5344CB8AC3E}">
        <p14:creationId xmlns:p14="http://schemas.microsoft.com/office/powerpoint/2010/main" val="204277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 hydrogen cars pollute OFF 55% |Newest">
            <a:extLst>
              <a:ext uri="{FF2B5EF4-FFF2-40B4-BE49-F238E27FC236}">
                <a16:creationId xmlns:a16="http://schemas.microsoft.com/office/drawing/2014/main" id="{5A150FFC-2AE4-62D2-5E1F-B1EA548A9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86" y="522514"/>
            <a:ext cx="10853057"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01E051-522E-C65E-667C-1918A6261171}"/>
              </a:ext>
            </a:extLst>
          </p:cNvPr>
          <p:cNvSpPr txBox="1"/>
          <p:nvPr/>
        </p:nvSpPr>
        <p:spPr>
          <a:xfrm>
            <a:off x="740229" y="6008913"/>
            <a:ext cx="10733314" cy="369332"/>
          </a:xfrm>
          <a:prstGeom prst="rect">
            <a:avLst/>
          </a:prstGeom>
          <a:noFill/>
        </p:spPr>
        <p:txBody>
          <a:bodyPr wrap="square" rtlCol="0">
            <a:spAutoFit/>
          </a:bodyPr>
          <a:lstStyle/>
          <a:p>
            <a:pPr algn="ctr"/>
            <a:r>
              <a:rPr lang="en-IN" dirty="0"/>
              <a:t>Fig 7: (CIBSE Journal, n.d.)</a:t>
            </a:r>
          </a:p>
        </p:txBody>
      </p:sp>
    </p:spTree>
    <p:extLst>
      <p:ext uri="{BB962C8B-B14F-4D97-AF65-F5344CB8AC3E}">
        <p14:creationId xmlns:p14="http://schemas.microsoft.com/office/powerpoint/2010/main" val="152670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6CDD-FA20-DD27-82EB-C2324194344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8406C007-A867-FFCD-BD59-E2E82E216158}"/>
              </a:ext>
            </a:extLst>
          </p:cNvPr>
          <p:cNvSpPr>
            <a:spLocks noGrp="1"/>
          </p:cNvSpPr>
          <p:nvPr>
            <p:ph idx="1"/>
          </p:nvPr>
        </p:nvSpPr>
        <p:spPr/>
        <p:txBody>
          <a:bodyPr/>
          <a:lstStyle/>
          <a:p>
            <a:pPr marL="0" indent="0" algn="just">
              <a:buNone/>
            </a:pPr>
            <a:r>
              <a:rPr lang="en-US" dirty="0"/>
              <a:t>In conclusion, this report highlights the significance of biohydrogen production as a promising, carbon-free method to meet the growing demand for sustainable energy and promote industrial growth while reducing carbon emissions. By providing an overview of various biological hydrogen production routes, including direct bio photolysis, dark fermentation, photo fermentation, and microbial electrolysis, it underscores the versatility of these eco-friendly processes that can operate at ambient temperatures and pressures. Emphasizing the importance of feedstocks and efficient microorganisms, the report demonstrates the potential of biohydrogen production as a cost-efficient and sustainable energy source. The techno-economic analysis underscores its feasibility, setting the stage for its broader adoption. As we conclude, we emphasize the necessity for continued research and development to unlock the full potential of biohydrogen production and accelerate our transition to a cleaner, more sustainable energy future.</a:t>
            </a:r>
            <a:endParaRPr lang="en-IN" dirty="0"/>
          </a:p>
        </p:txBody>
      </p:sp>
    </p:spTree>
    <p:extLst>
      <p:ext uri="{BB962C8B-B14F-4D97-AF65-F5344CB8AC3E}">
        <p14:creationId xmlns:p14="http://schemas.microsoft.com/office/powerpoint/2010/main" val="88244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DF72-4DF0-404F-9AC0-53EAAAB7ABD6}"/>
              </a:ext>
            </a:extLst>
          </p:cNvPr>
          <p:cNvSpPr>
            <a:spLocks noGrp="1"/>
          </p:cNvSpPr>
          <p:nvPr>
            <p:ph type="title"/>
          </p:nvPr>
        </p:nvSpPr>
        <p:spPr/>
        <p:txBody>
          <a:bodyPr/>
          <a:lstStyle/>
          <a:p>
            <a:pPr algn="ctr"/>
            <a:r>
              <a:rPr lang="en-IN" dirty="0"/>
              <a:t>Reference </a:t>
            </a:r>
          </a:p>
        </p:txBody>
      </p:sp>
      <p:sp>
        <p:nvSpPr>
          <p:cNvPr id="3" name="Content Placeholder 2">
            <a:extLst>
              <a:ext uri="{FF2B5EF4-FFF2-40B4-BE49-F238E27FC236}">
                <a16:creationId xmlns:a16="http://schemas.microsoft.com/office/drawing/2014/main" id="{16B48EB6-F0C4-D5D4-65C3-2F8C43192D71}"/>
              </a:ext>
            </a:extLst>
          </p:cNvPr>
          <p:cNvSpPr>
            <a:spLocks noGrp="1"/>
          </p:cNvSpPr>
          <p:nvPr>
            <p:ph idx="1"/>
          </p:nvPr>
        </p:nvSpPr>
        <p:spPr>
          <a:xfrm>
            <a:off x="478971" y="1796144"/>
            <a:ext cx="11277600" cy="3962400"/>
          </a:xfrm>
        </p:spPr>
        <p:txBody>
          <a:bodyPr>
            <a:noAutofit/>
          </a:bodyPr>
          <a:lstStyle/>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1. </a:t>
            </a:r>
            <a:r>
              <a:rPr lang="en-IN" sz="1400" dirty="0" err="1">
                <a:effectLst/>
                <a:latin typeface="Times New Roman" panose="02020603050405020304" pitchFamily="18" charset="0"/>
                <a:ea typeface="Times New Roman" panose="02020603050405020304" pitchFamily="18" charset="0"/>
              </a:rPr>
              <a:t>Akhlaghi</a:t>
            </a:r>
            <a:r>
              <a:rPr lang="en-IN" sz="1400" dirty="0">
                <a:effectLst/>
                <a:latin typeface="Times New Roman" panose="02020603050405020304" pitchFamily="18" charset="0"/>
                <a:ea typeface="Times New Roman" panose="02020603050405020304" pitchFamily="18" charset="0"/>
              </a:rPr>
              <a:t>, N. and </a:t>
            </a:r>
            <a:r>
              <a:rPr lang="en-IN" sz="1400" dirty="0" err="1">
                <a:effectLst/>
                <a:latin typeface="Times New Roman" panose="02020603050405020304" pitchFamily="18" charset="0"/>
                <a:ea typeface="Times New Roman" panose="02020603050405020304" pitchFamily="18" charset="0"/>
              </a:rPr>
              <a:t>Najafpour</a:t>
            </a:r>
            <a:r>
              <a:rPr lang="en-IN" sz="1400" dirty="0">
                <a:effectLst/>
                <a:latin typeface="Times New Roman" panose="02020603050405020304" pitchFamily="18" charset="0"/>
                <a:ea typeface="Times New Roman" panose="02020603050405020304" pitchFamily="18" charset="0"/>
              </a:rPr>
              <a:t>-Darzi, G. (2020). A comprehensive review on biological hydrogen production. </a:t>
            </a:r>
            <a:r>
              <a:rPr lang="en-IN" sz="1400" i="1" dirty="0">
                <a:effectLst/>
                <a:latin typeface="Times New Roman" panose="02020603050405020304" pitchFamily="18" charset="0"/>
                <a:ea typeface="Times New Roman" panose="02020603050405020304" pitchFamily="18" charset="0"/>
              </a:rPr>
              <a:t>International Journal of Hydrogen Energy</a:t>
            </a:r>
            <a:r>
              <a:rPr lang="en-IN" sz="1400" dirty="0">
                <a:effectLst/>
                <a:latin typeface="Times New Roman" panose="02020603050405020304" pitchFamily="18" charset="0"/>
                <a:ea typeface="Times New Roman" panose="02020603050405020304" pitchFamily="18" charset="0"/>
              </a:rPr>
              <a:t>, 45(43), pp.22492–22512. </a:t>
            </a:r>
            <a:r>
              <a:rPr lang="en-IN" sz="1400" dirty="0" err="1">
                <a:effectLst/>
                <a:latin typeface="Times New Roman" panose="02020603050405020304" pitchFamily="18" charset="0"/>
                <a:ea typeface="Times New Roman" panose="02020603050405020304" pitchFamily="18" charset="0"/>
              </a:rPr>
              <a:t>doi:https</a:t>
            </a:r>
            <a:r>
              <a:rPr lang="en-IN" sz="1400" dirty="0">
                <a:effectLst/>
                <a:latin typeface="Times New Roman" panose="02020603050405020304" pitchFamily="18" charset="0"/>
                <a:ea typeface="Times New Roman" panose="02020603050405020304" pitchFamily="18" charset="0"/>
              </a:rPr>
              <a:t>://doi.org/10.1016/j.ijhydene.2020.06.182.</a:t>
            </a:r>
          </a:p>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2. Keskin, T., Abo-</a:t>
            </a:r>
            <a:r>
              <a:rPr lang="en-IN" sz="1400" dirty="0" err="1">
                <a:effectLst/>
                <a:latin typeface="Times New Roman" panose="02020603050405020304" pitchFamily="18" charset="0"/>
                <a:ea typeface="Times New Roman" panose="02020603050405020304" pitchFamily="18" charset="0"/>
              </a:rPr>
              <a:t>Hashesh</a:t>
            </a:r>
            <a:r>
              <a:rPr lang="en-IN" sz="1400" dirty="0">
                <a:effectLst/>
                <a:latin typeface="Times New Roman" panose="02020603050405020304" pitchFamily="18" charset="0"/>
                <a:ea typeface="Times New Roman" panose="02020603050405020304" pitchFamily="18" charset="0"/>
              </a:rPr>
              <a:t>, M. and </a:t>
            </a:r>
            <a:r>
              <a:rPr lang="en-IN" sz="1400" dirty="0" err="1">
                <a:effectLst/>
                <a:latin typeface="Times New Roman" panose="02020603050405020304" pitchFamily="18" charset="0"/>
                <a:ea typeface="Times New Roman" panose="02020603050405020304" pitchFamily="18" charset="0"/>
              </a:rPr>
              <a:t>Hallenbeck</a:t>
            </a:r>
            <a:r>
              <a:rPr lang="en-IN" sz="1400" dirty="0">
                <a:effectLst/>
                <a:latin typeface="Times New Roman" panose="02020603050405020304" pitchFamily="18" charset="0"/>
                <a:ea typeface="Times New Roman" panose="02020603050405020304" pitchFamily="18" charset="0"/>
              </a:rPr>
              <a:t>, P.C. (2011). </a:t>
            </a:r>
            <a:r>
              <a:rPr lang="en-IN" sz="1400" i="1" dirty="0" err="1">
                <a:effectLst/>
                <a:latin typeface="Times New Roman" panose="02020603050405020304" pitchFamily="18" charset="0"/>
                <a:ea typeface="Times New Roman" panose="02020603050405020304" pitchFamily="18" charset="0"/>
              </a:rPr>
              <a:t>Photofermentative</a:t>
            </a:r>
            <a:r>
              <a:rPr lang="en-IN" sz="1400" i="1" dirty="0">
                <a:effectLst/>
                <a:latin typeface="Times New Roman" panose="02020603050405020304" pitchFamily="18" charset="0"/>
                <a:ea typeface="Times New Roman" panose="02020603050405020304" pitchFamily="18" charset="0"/>
              </a:rPr>
              <a:t> hydrogen production from wastes. Bioresource Technology</a:t>
            </a:r>
            <a:r>
              <a:rPr lang="en-IN" sz="1400" dirty="0">
                <a:effectLst/>
                <a:latin typeface="Times New Roman" panose="02020603050405020304" pitchFamily="18" charset="0"/>
                <a:ea typeface="Times New Roman" panose="02020603050405020304" pitchFamily="18" charset="0"/>
              </a:rPr>
              <a:t>, 102(18), pp.8557–8568. </a:t>
            </a:r>
            <a:r>
              <a:rPr lang="en-IN" sz="1400" dirty="0" err="1">
                <a:effectLst/>
                <a:latin typeface="Times New Roman" panose="02020603050405020304" pitchFamily="18" charset="0"/>
                <a:ea typeface="Times New Roman" panose="02020603050405020304" pitchFamily="18" charset="0"/>
              </a:rPr>
              <a:t>doi:https</a:t>
            </a:r>
            <a:r>
              <a:rPr lang="en-IN" sz="1400" dirty="0">
                <a:effectLst/>
                <a:latin typeface="Times New Roman" panose="02020603050405020304" pitchFamily="18" charset="0"/>
                <a:ea typeface="Times New Roman" panose="02020603050405020304" pitchFamily="18" charset="0"/>
              </a:rPr>
              <a:t>://doi.org/10.1016/j.biortech.2011.04.004.</a:t>
            </a:r>
          </a:p>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3. Mishra, P., Krishnan, S., Rana, S., Singh, L., Sakinah, M. and Ab Wahid, Z. (2019). </a:t>
            </a:r>
            <a:r>
              <a:rPr lang="en-IN" sz="1400" i="1" dirty="0">
                <a:effectLst/>
                <a:latin typeface="Times New Roman" panose="02020603050405020304" pitchFamily="18" charset="0"/>
                <a:ea typeface="Times New Roman" panose="02020603050405020304" pitchFamily="18" charset="0"/>
              </a:rPr>
              <a:t>Outlook of fermentative hydrogen production techniques: An overview of dark, photo and integrated dark-photo fermentative approach to biomass. Energy Strategy Reviews</a:t>
            </a:r>
            <a:r>
              <a:rPr lang="en-IN" sz="1400" dirty="0">
                <a:effectLst/>
                <a:latin typeface="Times New Roman" panose="02020603050405020304" pitchFamily="18" charset="0"/>
                <a:ea typeface="Times New Roman" panose="02020603050405020304" pitchFamily="18" charset="0"/>
              </a:rPr>
              <a:t>, 24, pp.27–37. </a:t>
            </a:r>
            <a:r>
              <a:rPr lang="en-IN" sz="1400" dirty="0" err="1">
                <a:effectLst/>
                <a:latin typeface="Times New Roman" panose="02020603050405020304" pitchFamily="18" charset="0"/>
                <a:ea typeface="Times New Roman" panose="02020603050405020304" pitchFamily="18" charset="0"/>
              </a:rPr>
              <a:t>doi:https</a:t>
            </a:r>
            <a:r>
              <a:rPr lang="en-IN" sz="1400" dirty="0">
                <a:effectLst/>
                <a:latin typeface="Times New Roman" panose="02020603050405020304" pitchFamily="18" charset="0"/>
                <a:ea typeface="Times New Roman" panose="02020603050405020304" pitchFamily="18" charset="0"/>
              </a:rPr>
              <a:t>://doi.org/10.1016/j.esr.2019.01.001.</a:t>
            </a:r>
          </a:p>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4. Zhang, B., Zhang, S.-X., Yao, R., Wu, Y.-H. and Qiu, J.-S. (2021). Progress and prospects of hydrogen production: Opportunities and challenges. </a:t>
            </a:r>
            <a:r>
              <a:rPr lang="en-IN" sz="1400" i="1" dirty="0">
                <a:effectLst/>
                <a:latin typeface="Times New Roman" panose="02020603050405020304" pitchFamily="18" charset="0"/>
                <a:ea typeface="Times New Roman" panose="02020603050405020304" pitchFamily="18" charset="0"/>
              </a:rPr>
              <a:t>Journal of Electronic Science and Technology</a:t>
            </a:r>
            <a:r>
              <a:rPr lang="en-IN" sz="1400" dirty="0">
                <a:effectLst/>
                <a:latin typeface="Times New Roman" panose="02020603050405020304" pitchFamily="18" charset="0"/>
                <a:ea typeface="Times New Roman" panose="02020603050405020304" pitchFamily="18" charset="0"/>
              </a:rPr>
              <a:t>, p.100080. </a:t>
            </a:r>
            <a:r>
              <a:rPr lang="en-IN" sz="1400" dirty="0" err="1">
                <a:effectLst/>
                <a:latin typeface="Times New Roman" panose="02020603050405020304" pitchFamily="18" charset="0"/>
                <a:ea typeface="Times New Roman" panose="02020603050405020304" pitchFamily="18" charset="0"/>
              </a:rPr>
              <a:t>doi:https</a:t>
            </a:r>
            <a:r>
              <a:rPr lang="en-IN" sz="1400" dirty="0">
                <a:effectLst/>
                <a:latin typeface="Times New Roman" panose="02020603050405020304" pitchFamily="18" charset="0"/>
                <a:ea typeface="Times New Roman" panose="02020603050405020304" pitchFamily="18" charset="0"/>
              </a:rPr>
              <a:t>://doi.org/10.1016/j.jnlest.2021.100080.</a:t>
            </a:r>
          </a:p>
          <a:p>
            <a:pPr marL="0" indent="0" algn="just">
              <a:lnSpc>
                <a:spcPct val="150000"/>
              </a:lnSpc>
              <a:buNone/>
            </a:pPr>
            <a:r>
              <a:rPr lang="en-IN" sz="1400" dirty="0">
                <a:effectLst/>
                <a:latin typeface="Times New Roman" panose="02020603050405020304" pitchFamily="18" charset="0"/>
                <a:ea typeface="Times New Roman" panose="02020603050405020304" pitchFamily="18" charset="0"/>
              </a:rPr>
              <a:t>5. Sivaramakrishnan, R., Shanmugam, S., </a:t>
            </a:r>
            <a:r>
              <a:rPr lang="en-IN" sz="1400" dirty="0" err="1">
                <a:effectLst/>
                <a:latin typeface="Times New Roman" panose="02020603050405020304" pitchFamily="18" charset="0"/>
                <a:ea typeface="Times New Roman" panose="02020603050405020304" pitchFamily="18" charset="0"/>
              </a:rPr>
              <a:t>Sekar</a:t>
            </a:r>
            <a:r>
              <a:rPr lang="en-IN" sz="1400" dirty="0">
                <a:effectLst/>
                <a:latin typeface="Times New Roman" panose="02020603050405020304" pitchFamily="18" charset="0"/>
                <a:ea typeface="Times New Roman" panose="02020603050405020304" pitchFamily="18" charset="0"/>
              </a:rPr>
              <a:t>, M., </a:t>
            </a:r>
            <a:r>
              <a:rPr lang="en-IN" sz="1400" dirty="0" err="1">
                <a:effectLst/>
                <a:latin typeface="Times New Roman" panose="02020603050405020304" pitchFamily="18" charset="0"/>
                <a:ea typeface="Times New Roman" panose="02020603050405020304" pitchFamily="18" charset="0"/>
              </a:rPr>
              <a:t>Mathimani</a:t>
            </a:r>
            <a:r>
              <a:rPr lang="en-IN" sz="1400" dirty="0">
                <a:effectLst/>
                <a:latin typeface="Times New Roman" panose="02020603050405020304" pitchFamily="18" charset="0"/>
                <a:ea typeface="Times New Roman" panose="02020603050405020304" pitchFamily="18" charset="0"/>
              </a:rPr>
              <a:t>, T., </a:t>
            </a:r>
            <a:r>
              <a:rPr lang="en-IN" sz="1400" dirty="0" err="1">
                <a:effectLst/>
                <a:latin typeface="Times New Roman" panose="02020603050405020304" pitchFamily="18" charset="0"/>
                <a:ea typeface="Times New Roman" panose="02020603050405020304" pitchFamily="18" charset="0"/>
              </a:rPr>
              <a:t>Incharoensakdi</a:t>
            </a:r>
            <a:r>
              <a:rPr lang="en-IN" sz="1400" dirty="0">
                <a:effectLst/>
                <a:latin typeface="Times New Roman" panose="02020603050405020304" pitchFamily="18" charset="0"/>
                <a:ea typeface="Times New Roman" panose="02020603050405020304" pitchFamily="18" charset="0"/>
              </a:rPr>
              <a:t>, A., Kim, S.-H., Parthiban, A., Edwin Geo, V., </a:t>
            </a:r>
            <a:r>
              <a:rPr lang="en-IN" sz="1400" dirty="0" err="1">
                <a:effectLst/>
                <a:latin typeface="Times New Roman" panose="02020603050405020304" pitchFamily="18" charset="0"/>
                <a:ea typeface="Times New Roman" panose="02020603050405020304" pitchFamily="18" charset="0"/>
              </a:rPr>
              <a:t>Brindhadevi</a:t>
            </a:r>
            <a:r>
              <a:rPr lang="en-IN" sz="1400" dirty="0">
                <a:effectLst/>
                <a:latin typeface="Times New Roman" panose="02020603050405020304" pitchFamily="18" charset="0"/>
                <a:ea typeface="Times New Roman" panose="02020603050405020304" pitchFamily="18" charset="0"/>
              </a:rPr>
              <a:t>, K. and </a:t>
            </a:r>
            <a:r>
              <a:rPr lang="en-IN" sz="1400" dirty="0" err="1">
                <a:effectLst/>
                <a:latin typeface="Times New Roman" panose="02020603050405020304" pitchFamily="18" charset="0"/>
                <a:ea typeface="Times New Roman" panose="02020603050405020304" pitchFamily="18" charset="0"/>
              </a:rPr>
              <a:t>Pugazhendhi</a:t>
            </a:r>
            <a:r>
              <a:rPr lang="en-IN" sz="1400" dirty="0">
                <a:effectLst/>
                <a:latin typeface="Times New Roman" panose="02020603050405020304" pitchFamily="18" charset="0"/>
                <a:ea typeface="Times New Roman" panose="02020603050405020304" pitchFamily="18" charset="0"/>
              </a:rPr>
              <a:t>, A. (2021). </a:t>
            </a:r>
            <a:r>
              <a:rPr lang="en-IN" sz="1400" i="1" dirty="0">
                <a:effectLst/>
                <a:latin typeface="Times New Roman" panose="02020603050405020304" pitchFamily="18" charset="0"/>
                <a:ea typeface="Times New Roman" panose="02020603050405020304" pitchFamily="18" charset="0"/>
              </a:rPr>
              <a:t>Insights on biological hydrogen production routes and potential microorganisms for high hydrogen yield</a:t>
            </a:r>
            <a:r>
              <a:rPr lang="en-IN" sz="1400" dirty="0">
                <a:effectLst/>
                <a:latin typeface="Times New Roman" panose="02020603050405020304" pitchFamily="18" charset="0"/>
                <a:ea typeface="Times New Roman" panose="02020603050405020304" pitchFamily="18" charset="0"/>
              </a:rPr>
              <a:t>. Fuel, 291, p.120136. </a:t>
            </a:r>
            <a:r>
              <a:rPr lang="en-IN" sz="1400" dirty="0" err="1">
                <a:effectLst/>
                <a:latin typeface="Times New Roman" panose="02020603050405020304" pitchFamily="18" charset="0"/>
                <a:ea typeface="Times New Roman" panose="02020603050405020304" pitchFamily="18" charset="0"/>
              </a:rPr>
              <a:t>doi:https</a:t>
            </a:r>
            <a:r>
              <a:rPr lang="en-IN" sz="1400" dirty="0">
                <a:effectLst/>
                <a:latin typeface="Times New Roman" panose="02020603050405020304" pitchFamily="18" charset="0"/>
                <a:ea typeface="Times New Roman" panose="02020603050405020304" pitchFamily="18" charset="0"/>
              </a:rPr>
              <a:t>://doi.org/10.1016/j.fuel.2021.120136.</a:t>
            </a:r>
          </a:p>
          <a:p>
            <a:pPr marL="0" indent="0" algn="jus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9901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9E59BF-4C95-3B6B-E871-30FD7B950614}"/>
              </a:ext>
            </a:extLst>
          </p:cNvPr>
          <p:cNvSpPr txBox="1"/>
          <p:nvPr/>
        </p:nvSpPr>
        <p:spPr>
          <a:xfrm>
            <a:off x="359229" y="318492"/>
            <a:ext cx="11462657" cy="4616648"/>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 </a:t>
            </a:r>
          </a:p>
          <a:p>
            <a:pPr algn="just"/>
            <a:r>
              <a:rPr lang="en-IN" sz="1400" dirty="0">
                <a:latin typeface="Times New Roman" panose="02020603050405020304" pitchFamily="18" charset="0"/>
                <a:cs typeface="Times New Roman" panose="02020603050405020304" pitchFamily="18" charset="0"/>
              </a:rPr>
              <a:t>6. </a:t>
            </a:r>
            <a:r>
              <a:rPr lang="en-IN" sz="1400" dirty="0" err="1">
                <a:latin typeface="Times New Roman" panose="02020603050405020304" pitchFamily="18" charset="0"/>
                <a:cs typeface="Times New Roman" panose="02020603050405020304" pitchFamily="18" charset="0"/>
              </a:rPr>
              <a:t>Mıynat</a:t>
            </a:r>
            <a:r>
              <a:rPr lang="en-IN" sz="1400" dirty="0">
                <a:latin typeface="Times New Roman" panose="02020603050405020304" pitchFamily="18" charset="0"/>
                <a:cs typeface="Times New Roman" panose="02020603050405020304" pitchFamily="18" charset="0"/>
              </a:rPr>
              <a:t>, M.E., </a:t>
            </a:r>
            <a:r>
              <a:rPr lang="en-IN" sz="1400" dirty="0" err="1">
                <a:latin typeface="Times New Roman" panose="02020603050405020304" pitchFamily="18" charset="0"/>
                <a:cs typeface="Times New Roman" panose="02020603050405020304" pitchFamily="18" charset="0"/>
              </a:rPr>
              <a:t>Ören</a:t>
            </a:r>
            <a:r>
              <a:rPr lang="en-IN" sz="1400" dirty="0">
                <a:latin typeface="Times New Roman" panose="02020603050405020304" pitchFamily="18" charset="0"/>
                <a:cs typeface="Times New Roman" panose="02020603050405020304" pitchFamily="18" charset="0"/>
              </a:rPr>
              <a:t>, İ., </a:t>
            </a:r>
            <a:r>
              <a:rPr lang="en-IN" sz="1400" dirty="0" err="1">
                <a:latin typeface="Times New Roman" panose="02020603050405020304" pitchFamily="18" charset="0"/>
                <a:cs typeface="Times New Roman" panose="02020603050405020304" pitchFamily="18" charset="0"/>
              </a:rPr>
              <a:t>Özkan</a:t>
            </a:r>
            <a:r>
              <a:rPr lang="en-IN" sz="1400" dirty="0">
                <a:latin typeface="Times New Roman" panose="02020603050405020304" pitchFamily="18" charset="0"/>
                <a:cs typeface="Times New Roman" panose="02020603050405020304" pitchFamily="18" charset="0"/>
              </a:rPr>
              <a:t>, E. and </a:t>
            </a:r>
            <a:r>
              <a:rPr lang="en-IN" sz="1400" dirty="0" err="1">
                <a:latin typeface="Times New Roman" panose="02020603050405020304" pitchFamily="18" charset="0"/>
                <a:cs typeface="Times New Roman" panose="02020603050405020304" pitchFamily="18" charset="0"/>
              </a:rPr>
              <a:t>Argun</a:t>
            </a:r>
            <a:r>
              <a:rPr lang="en-IN" sz="1400" dirty="0">
                <a:latin typeface="Times New Roman" panose="02020603050405020304" pitchFamily="18" charset="0"/>
                <a:cs typeface="Times New Roman" panose="02020603050405020304" pitchFamily="18" charset="0"/>
              </a:rPr>
              <a:t>, H. (2020). Sequential dark and photo-fermentative hydrogen gas production from agar embedded molasses. </a:t>
            </a:r>
            <a:r>
              <a:rPr lang="en-IN" sz="1400" i="1" dirty="0">
                <a:latin typeface="Times New Roman" panose="02020603050405020304" pitchFamily="18" charset="0"/>
                <a:cs typeface="Times New Roman" panose="02020603050405020304" pitchFamily="18" charset="0"/>
              </a:rPr>
              <a:t>International Journal of Hydrogen Energy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doi:https</a:t>
            </a:r>
            <a:r>
              <a:rPr lang="en-IN" sz="1400" dirty="0">
                <a:latin typeface="Times New Roman" panose="02020603050405020304" pitchFamily="18" charset="0"/>
                <a:cs typeface="Times New Roman" panose="02020603050405020304" pitchFamily="18" charset="0"/>
              </a:rPr>
              <a:t>://doi.org/10.1016/j.ijhydene.2019.12.174.</a:t>
            </a:r>
          </a:p>
          <a:p>
            <a:pPr algn="just"/>
            <a:r>
              <a:rPr lang="en-IN" sz="1400" dirty="0">
                <a:latin typeface="Times New Roman" panose="02020603050405020304" pitchFamily="18" charset="0"/>
                <a:cs typeface="Times New Roman" panose="02020603050405020304" pitchFamily="18" charset="0"/>
              </a:rPr>
              <a:t>‌</a:t>
            </a:r>
          </a:p>
          <a:p>
            <a:pPr algn="just"/>
            <a:r>
              <a:rPr lang="en-IN" sz="1400" dirty="0">
                <a:latin typeface="Times New Roman" panose="02020603050405020304" pitchFamily="18" charset="0"/>
                <a:cs typeface="Times New Roman" panose="02020603050405020304" pitchFamily="18" charset="0"/>
              </a:rPr>
              <a:t>7. </a:t>
            </a:r>
            <a:r>
              <a:rPr lang="en-IN" sz="1400" dirty="0" err="1">
                <a:latin typeface="Times New Roman" panose="02020603050405020304" pitchFamily="18" charset="0"/>
                <a:cs typeface="Times New Roman" panose="02020603050405020304" pitchFamily="18" charset="0"/>
              </a:rPr>
              <a:t>Bozoglan</a:t>
            </a:r>
            <a:r>
              <a:rPr lang="en-IN" sz="1400" dirty="0">
                <a:latin typeface="Times New Roman" panose="02020603050405020304" pitchFamily="18" charset="0"/>
                <a:cs typeface="Times New Roman" panose="02020603050405020304" pitchFamily="18" charset="0"/>
              </a:rPr>
              <a:t>, E., </a:t>
            </a:r>
            <a:r>
              <a:rPr lang="en-IN" sz="1400" dirty="0" err="1">
                <a:latin typeface="Times New Roman" panose="02020603050405020304" pitchFamily="18" charset="0"/>
                <a:cs typeface="Times New Roman" panose="02020603050405020304" pitchFamily="18" charset="0"/>
              </a:rPr>
              <a:t>Midilli</a:t>
            </a:r>
            <a:r>
              <a:rPr lang="en-IN" sz="1400" dirty="0">
                <a:latin typeface="Times New Roman" panose="02020603050405020304" pitchFamily="18" charset="0"/>
                <a:cs typeface="Times New Roman" panose="02020603050405020304" pitchFamily="18" charset="0"/>
              </a:rPr>
              <a:t>, A. and </a:t>
            </a:r>
            <a:r>
              <a:rPr lang="en-IN" sz="1400" dirty="0" err="1">
                <a:latin typeface="Times New Roman" panose="02020603050405020304" pitchFamily="18" charset="0"/>
                <a:cs typeface="Times New Roman" panose="02020603050405020304" pitchFamily="18" charset="0"/>
              </a:rPr>
              <a:t>Hepbasli</a:t>
            </a:r>
            <a:r>
              <a:rPr lang="en-IN" sz="1400" dirty="0">
                <a:latin typeface="Times New Roman" panose="02020603050405020304" pitchFamily="18" charset="0"/>
                <a:cs typeface="Times New Roman" panose="02020603050405020304" pitchFamily="18" charset="0"/>
              </a:rPr>
              <a:t>, A. (2012). </a:t>
            </a:r>
            <a:r>
              <a:rPr lang="en-IN" sz="1400" i="1" dirty="0">
                <a:latin typeface="Times New Roman" panose="02020603050405020304" pitchFamily="18" charset="0"/>
                <a:cs typeface="Times New Roman" panose="02020603050405020304" pitchFamily="18" charset="0"/>
              </a:rPr>
              <a:t>Sustainable assessment of solar hydrogen production techniques. Energy</a:t>
            </a:r>
            <a:r>
              <a:rPr lang="en-IN" sz="1400" dirty="0">
                <a:latin typeface="Times New Roman" panose="02020603050405020304" pitchFamily="18" charset="0"/>
                <a:cs typeface="Times New Roman" panose="02020603050405020304" pitchFamily="18" charset="0"/>
              </a:rPr>
              <a:t>, 46(1), pp.85–93. </a:t>
            </a:r>
            <a:r>
              <a:rPr lang="en-IN" sz="1400" dirty="0" err="1">
                <a:latin typeface="Times New Roman" panose="02020603050405020304" pitchFamily="18" charset="0"/>
                <a:cs typeface="Times New Roman" panose="02020603050405020304" pitchFamily="18" charset="0"/>
              </a:rPr>
              <a:t>doi:https</a:t>
            </a:r>
            <a:r>
              <a:rPr lang="en-IN" sz="1400" dirty="0">
                <a:latin typeface="Times New Roman" panose="02020603050405020304" pitchFamily="18" charset="0"/>
                <a:cs typeface="Times New Roman" panose="02020603050405020304" pitchFamily="18" charset="0"/>
              </a:rPr>
              <a:t>://doi.org/10.1016/j.energy.2012.03.029. </a:t>
            </a:r>
          </a:p>
          <a:p>
            <a:pPr algn="just"/>
            <a:r>
              <a:rPr lang="en-IN" sz="1400" dirty="0">
                <a:latin typeface="Times New Roman" panose="02020603050405020304" pitchFamily="18" charset="0"/>
                <a:cs typeface="Times New Roman" panose="02020603050405020304" pitchFamily="18" charset="0"/>
              </a:rPr>
              <a:t> </a:t>
            </a:r>
          </a:p>
          <a:p>
            <a:pPr algn="just"/>
            <a:r>
              <a:rPr lang="en-IN" sz="1400" dirty="0">
                <a:latin typeface="Times New Roman" panose="02020603050405020304" pitchFamily="18" charset="0"/>
                <a:cs typeface="Times New Roman" panose="02020603050405020304" pitchFamily="18" charset="0"/>
              </a:rPr>
              <a:t>8. Abd-</a:t>
            </a:r>
            <a:r>
              <a:rPr lang="en-IN" sz="1400" dirty="0" err="1">
                <a:latin typeface="Times New Roman" panose="02020603050405020304" pitchFamily="18" charset="0"/>
                <a:cs typeface="Times New Roman" panose="02020603050405020304" pitchFamily="18" charset="0"/>
              </a:rPr>
              <a:t>Alla</a:t>
            </a:r>
            <a:r>
              <a:rPr lang="en-IN" sz="1400" dirty="0">
                <a:latin typeface="Times New Roman" panose="02020603050405020304" pitchFamily="18" charset="0"/>
                <a:cs typeface="Times New Roman" panose="02020603050405020304" pitchFamily="18" charset="0"/>
              </a:rPr>
              <a:t>, M.H., </a:t>
            </a:r>
            <a:r>
              <a:rPr lang="en-IN" sz="1400" dirty="0" err="1">
                <a:latin typeface="Times New Roman" panose="02020603050405020304" pitchFamily="18" charset="0"/>
                <a:cs typeface="Times New Roman" panose="02020603050405020304" pitchFamily="18" charset="0"/>
              </a:rPr>
              <a:t>Morsy</a:t>
            </a:r>
            <a:r>
              <a:rPr lang="en-IN" sz="1400" dirty="0">
                <a:latin typeface="Times New Roman" panose="02020603050405020304" pitchFamily="18" charset="0"/>
                <a:cs typeface="Times New Roman" panose="02020603050405020304" pitchFamily="18" charset="0"/>
              </a:rPr>
              <a:t>, F.M. and El-</a:t>
            </a:r>
            <a:r>
              <a:rPr lang="en-IN" sz="1400" dirty="0" err="1">
                <a:latin typeface="Times New Roman" panose="02020603050405020304" pitchFamily="18" charset="0"/>
                <a:cs typeface="Times New Roman" panose="02020603050405020304" pitchFamily="18" charset="0"/>
              </a:rPr>
              <a:t>Enany</a:t>
            </a:r>
            <a:r>
              <a:rPr lang="en-IN" sz="1400" dirty="0">
                <a:latin typeface="Times New Roman" panose="02020603050405020304" pitchFamily="18" charset="0"/>
                <a:cs typeface="Times New Roman" panose="02020603050405020304" pitchFamily="18" charset="0"/>
              </a:rPr>
              <a:t>, A.-W.E. (2011). Hydrogen production from rotten dates by sequential three stages fermentation. </a:t>
            </a:r>
            <a:r>
              <a:rPr lang="en-IN" sz="1400" i="1" dirty="0">
                <a:latin typeface="Times New Roman" panose="02020603050405020304" pitchFamily="18" charset="0"/>
                <a:cs typeface="Times New Roman" panose="02020603050405020304" pitchFamily="18" charset="0"/>
              </a:rPr>
              <a:t>International Journal of Hydrogen Energy</a:t>
            </a:r>
            <a:r>
              <a:rPr lang="en-IN" sz="1400" dirty="0">
                <a:latin typeface="Times New Roman" panose="02020603050405020304" pitchFamily="18" charset="0"/>
                <a:cs typeface="Times New Roman" panose="02020603050405020304" pitchFamily="18" charset="0"/>
              </a:rPr>
              <a:t>, [online] 36(21), pp.13518–13527. </a:t>
            </a:r>
            <a:r>
              <a:rPr lang="en-IN" sz="1400" dirty="0" err="1">
                <a:latin typeface="Times New Roman" panose="02020603050405020304" pitchFamily="18" charset="0"/>
                <a:cs typeface="Times New Roman" panose="02020603050405020304" pitchFamily="18" charset="0"/>
              </a:rPr>
              <a:t>doi:https</a:t>
            </a:r>
            <a:r>
              <a:rPr lang="en-IN" sz="1400" dirty="0">
                <a:latin typeface="Times New Roman" panose="02020603050405020304" pitchFamily="18" charset="0"/>
                <a:cs typeface="Times New Roman" panose="02020603050405020304" pitchFamily="18" charset="0"/>
              </a:rPr>
              <a:t>://doi.org/10.1016/j.ijhydene.2011.07.098.</a:t>
            </a:r>
          </a:p>
          <a:p>
            <a:pPr algn="just"/>
            <a:r>
              <a:rPr lang="en-IN" sz="1400" dirty="0">
                <a:latin typeface="Times New Roman" panose="02020603050405020304" pitchFamily="18" charset="0"/>
                <a:cs typeface="Times New Roman" panose="02020603050405020304" pitchFamily="18" charset="0"/>
              </a:rPr>
              <a:t>‌</a:t>
            </a:r>
          </a:p>
          <a:p>
            <a:pPr algn="just"/>
            <a:r>
              <a:rPr lang="en-IN" sz="1400" dirty="0">
                <a:latin typeface="Times New Roman" panose="02020603050405020304" pitchFamily="18" charset="0"/>
                <a:cs typeface="Times New Roman" panose="02020603050405020304" pitchFamily="18" charset="0"/>
              </a:rPr>
              <a:t>9. Oh, Y. (2004). Photoproduction of hydrogen from acetate by a chemoheterotrophic bacterium </a:t>
            </a:r>
            <a:r>
              <a:rPr lang="en-IN" sz="1400" dirty="0" err="1">
                <a:latin typeface="Times New Roman" panose="02020603050405020304" pitchFamily="18" charset="0"/>
                <a:cs typeface="Times New Roman" panose="02020603050405020304" pitchFamily="18" charset="0"/>
              </a:rPr>
              <a:t>Rhodopseudomonas</a:t>
            </a:r>
            <a:r>
              <a:rPr lang="en-IN" sz="1400" dirty="0">
                <a:latin typeface="Times New Roman" panose="02020603050405020304" pitchFamily="18" charset="0"/>
                <a:cs typeface="Times New Roman" panose="02020603050405020304" pitchFamily="18" charset="0"/>
              </a:rPr>
              <a:t> palustris P4. </a:t>
            </a:r>
            <a:r>
              <a:rPr lang="en-IN" sz="1400" i="1" dirty="0">
                <a:latin typeface="Times New Roman" panose="02020603050405020304" pitchFamily="18" charset="0"/>
                <a:cs typeface="Times New Roman" panose="02020603050405020304" pitchFamily="18" charset="0"/>
              </a:rPr>
              <a:t>International Journal of Hydrogen Energy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doi:https</a:t>
            </a:r>
            <a:r>
              <a:rPr lang="en-IN" sz="1400" dirty="0">
                <a:latin typeface="Times New Roman" panose="02020603050405020304" pitchFamily="18" charset="0"/>
                <a:cs typeface="Times New Roman" panose="02020603050405020304" pitchFamily="18" charset="0"/>
              </a:rPr>
              <a:t>://doi.org/10.1016/j.ijhydene.2003.11.008.</a:t>
            </a:r>
          </a:p>
          <a:p>
            <a:pPr algn="just"/>
            <a:r>
              <a:rPr lang="en-IN" sz="1400" dirty="0">
                <a:latin typeface="Times New Roman" panose="02020603050405020304" pitchFamily="18" charset="0"/>
                <a:cs typeface="Times New Roman" panose="02020603050405020304" pitchFamily="18" charset="0"/>
              </a:rPr>
              <a:t> </a:t>
            </a:r>
          </a:p>
          <a:p>
            <a:pPr algn="just"/>
            <a:r>
              <a:rPr lang="en-IN" sz="1400" dirty="0">
                <a:latin typeface="Times New Roman" panose="02020603050405020304" pitchFamily="18" charset="0"/>
                <a:cs typeface="Times New Roman" panose="02020603050405020304" pitchFamily="18" charset="0"/>
              </a:rPr>
              <a:t>10. Kim, M., Baek, J., Yun, Y., </a:t>
            </a:r>
            <a:r>
              <a:rPr lang="en-IN" sz="1400" dirty="0" err="1">
                <a:latin typeface="Times New Roman" panose="02020603050405020304" pitchFamily="18" charset="0"/>
                <a:cs typeface="Times New Roman" panose="02020603050405020304" pitchFamily="18" charset="0"/>
              </a:rPr>
              <a:t>Junsim</a:t>
            </a:r>
            <a:r>
              <a:rPr lang="en-IN" sz="1400" dirty="0">
                <a:latin typeface="Times New Roman" panose="02020603050405020304" pitchFamily="18" charset="0"/>
                <a:cs typeface="Times New Roman" panose="02020603050405020304" pitchFamily="18" charset="0"/>
              </a:rPr>
              <a:t>, S., Park, S. and Kim, S. (2006). Hydrogen production from Chlamydomonas </a:t>
            </a:r>
            <a:r>
              <a:rPr lang="en-IN" sz="1400" dirty="0" err="1">
                <a:latin typeface="Times New Roman" panose="02020603050405020304" pitchFamily="18" charset="0"/>
                <a:cs typeface="Times New Roman" panose="02020603050405020304" pitchFamily="18" charset="0"/>
              </a:rPr>
              <a:t>reinhardtii</a:t>
            </a:r>
            <a:r>
              <a:rPr lang="en-IN" sz="1400" dirty="0">
                <a:latin typeface="Times New Roman" panose="02020603050405020304" pitchFamily="18" charset="0"/>
                <a:cs typeface="Times New Roman" panose="02020603050405020304" pitchFamily="18" charset="0"/>
              </a:rPr>
              <a:t> biomass using a two-step conversion process: Anaerobic conversion and photosynthetic fermentation. </a:t>
            </a:r>
            <a:r>
              <a:rPr lang="en-IN" sz="1400" i="1" dirty="0">
                <a:latin typeface="Times New Roman" panose="02020603050405020304" pitchFamily="18" charset="0"/>
                <a:cs typeface="Times New Roman" panose="02020603050405020304" pitchFamily="18" charset="0"/>
              </a:rPr>
              <a:t>International Journal of Hydrogen Energy</a:t>
            </a:r>
            <a:r>
              <a:rPr lang="en-IN" sz="1400" dirty="0">
                <a:latin typeface="Times New Roman" panose="02020603050405020304" pitchFamily="18" charset="0"/>
                <a:cs typeface="Times New Roman" panose="02020603050405020304" pitchFamily="18" charset="0"/>
              </a:rPr>
              <a:t>, 31(6), pp.812–816. </a:t>
            </a:r>
            <a:r>
              <a:rPr lang="en-IN" sz="1400" dirty="0" err="1">
                <a:latin typeface="Times New Roman" panose="02020603050405020304" pitchFamily="18" charset="0"/>
                <a:cs typeface="Times New Roman" panose="02020603050405020304" pitchFamily="18" charset="0"/>
              </a:rPr>
              <a:t>doi:https</a:t>
            </a:r>
            <a:r>
              <a:rPr lang="en-IN" sz="1400" dirty="0">
                <a:latin typeface="Times New Roman" panose="02020603050405020304" pitchFamily="18" charset="0"/>
                <a:cs typeface="Times New Roman" panose="02020603050405020304" pitchFamily="18" charset="0"/>
              </a:rPr>
              <a:t>://doi.org/10.1016/j.ijhydene.2005.06.009.</a:t>
            </a:r>
          </a:p>
          <a:p>
            <a:pPr algn="just"/>
            <a:r>
              <a:rPr lang="en-IN" sz="1400" dirty="0">
                <a:latin typeface="Times New Roman" panose="02020603050405020304" pitchFamily="18" charset="0"/>
                <a:cs typeface="Times New Roman" panose="02020603050405020304" pitchFamily="18" charset="0"/>
              </a:rPr>
              <a:t>‌</a:t>
            </a:r>
          </a:p>
          <a:p>
            <a:pPr algn="just"/>
            <a:r>
              <a:rPr lang="en-IN" sz="1400" dirty="0">
                <a:latin typeface="Times New Roman" panose="02020603050405020304" pitchFamily="18" charset="0"/>
                <a:cs typeface="Times New Roman" panose="02020603050405020304" pitchFamily="18" charset="0"/>
              </a:rPr>
              <a:t>11. </a:t>
            </a:r>
            <a:r>
              <a:rPr lang="en-US" sz="1400" dirty="0">
                <a:latin typeface="Times New Roman" panose="02020603050405020304" pitchFamily="18" charset="0"/>
                <a:cs typeface="Times New Roman" panose="02020603050405020304" pitchFamily="18" charset="0"/>
              </a:rPr>
              <a:t>CIBSE Journal. (n.d.). Power of good – future of UK heat. [online] Available at: https://www.cibsejournal.com/general/power-of-good-future-of-uk-heat/.</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5009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BDBDCE-710B-DCA1-6204-FCAB00826D24}"/>
              </a:ext>
            </a:extLst>
          </p:cNvPr>
          <p:cNvSpPr txBox="1"/>
          <p:nvPr/>
        </p:nvSpPr>
        <p:spPr>
          <a:xfrm>
            <a:off x="2605403" y="2739747"/>
            <a:ext cx="9717226" cy="830997"/>
          </a:xfrm>
          <a:prstGeom prst="rect">
            <a:avLst/>
          </a:prstGeom>
          <a:noFill/>
        </p:spPr>
        <p:txBody>
          <a:bodyPr wrap="square" rtlCol="0">
            <a:spAutoFit/>
          </a:bodyPr>
          <a:lstStyle/>
          <a:p>
            <a:r>
              <a:rPr lang="en-IN" sz="4800" b="1" dirty="0">
                <a:solidFill>
                  <a:schemeClr val="bg1"/>
                </a:solidFill>
              </a:rPr>
              <a:t>THANK YOU </a:t>
            </a:r>
          </a:p>
        </p:txBody>
      </p:sp>
      <p:pic>
        <p:nvPicPr>
          <p:cNvPr id="4098" name="Picture 2" descr="Future of Hydrogen: A Way Forward to Self-Reliant India - Jakson Blog">
            <a:extLst>
              <a:ext uri="{FF2B5EF4-FFF2-40B4-BE49-F238E27FC236}">
                <a16:creationId xmlns:a16="http://schemas.microsoft.com/office/drawing/2014/main" id="{F1FCDDDA-948F-0277-9C5A-605065E22A8C}"/>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70430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144454D9-8D6C-2A95-7124-086D6C5C0A55}"/>
              </a:ext>
            </a:extLst>
          </p:cNvPr>
          <p:cNvSpPr txBox="1"/>
          <p:nvPr/>
        </p:nvSpPr>
        <p:spPr>
          <a:xfrm>
            <a:off x="4348843" y="3106029"/>
            <a:ext cx="3494314" cy="830997"/>
          </a:xfrm>
          <a:prstGeom prst="rect">
            <a:avLst/>
          </a:prstGeom>
          <a:noFill/>
        </p:spPr>
        <p:txBody>
          <a:bodyPr wrap="square" rtlCol="0">
            <a:spAutoFit/>
          </a:bodyPr>
          <a:lstStyle/>
          <a:p>
            <a:r>
              <a:rPr lang="en-IN" sz="4800" b="1" dirty="0">
                <a:solidFill>
                  <a:srgbClr val="0070C0"/>
                </a:solidFill>
              </a:rPr>
              <a:t>THANKYOU </a:t>
            </a:r>
          </a:p>
        </p:txBody>
      </p:sp>
    </p:spTree>
    <p:extLst>
      <p:ext uri="{BB962C8B-B14F-4D97-AF65-F5344CB8AC3E}">
        <p14:creationId xmlns:p14="http://schemas.microsoft.com/office/powerpoint/2010/main" val="355386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BD20-3CEA-871A-E2DF-24630D40A691}"/>
              </a:ext>
            </a:extLst>
          </p:cNvPr>
          <p:cNvSpPr>
            <a:spLocks noGrp="1"/>
          </p:cNvSpPr>
          <p:nvPr>
            <p:ph type="title"/>
          </p:nvPr>
        </p:nvSpPr>
        <p:spPr>
          <a:xfrm>
            <a:off x="1066800" y="642593"/>
            <a:ext cx="10058400" cy="3120109"/>
          </a:xfrm>
        </p:spPr>
        <p:txBody>
          <a:bodyPr>
            <a:normAutofit/>
          </a:bodyPr>
          <a:lstStyle/>
          <a:p>
            <a:pPr algn="ctr"/>
            <a:r>
              <a:rPr lang="en-IN" dirty="0"/>
              <a:t>Seminar Presentation on </a:t>
            </a:r>
            <a:r>
              <a:rPr lang="en-US" dirty="0"/>
              <a:t>Biological Hydrogen Production: A Sustainable Energy Solution</a:t>
            </a:r>
            <a:endParaRPr lang="en-IN" dirty="0"/>
          </a:p>
        </p:txBody>
      </p:sp>
      <p:sp>
        <p:nvSpPr>
          <p:cNvPr id="4" name="Content Placeholder 2">
            <a:extLst>
              <a:ext uri="{FF2B5EF4-FFF2-40B4-BE49-F238E27FC236}">
                <a16:creationId xmlns:a16="http://schemas.microsoft.com/office/drawing/2014/main" id="{06EAA76C-6D9E-5C2A-3A74-45E132308C5F}"/>
              </a:ext>
            </a:extLst>
          </p:cNvPr>
          <p:cNvSpPr>
            <a:spLocks noGrp="1"/>
          </p:cNvSpPr>
          <p:nvPr>
            <p:ph idx="1"/>
          </p:nvPr>
        </p:nvSpPr>
        <p:spPr>
          <a:xfrm>
            <a:off x="1066800" y="2103438"/>
            <a:ext cx="10058400" cy="3932237"/>
          </a:xfrm>
        </p:spPr>
        <p:txBody>
          <a:bodyPr>
            <a:normAutofit/>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buNone/>
            </a:pPr>
            <a:r>
              <a:rPr lang="en-IN" dirty="0"/>
              <a:t>Submitted By                                                                              </a:t>
            </a:r>
            <a:r>
              <a:rPr lang="en-IN" dirty="0" err="1"/>
              <a:t>Submited</a:t>
            </a:r>
            <a:r>
              <a:rPr lang="en-IN" dirty="0"/>
              <a:t> To :</a:t>
            </a:r>
          </a:p>
          <a:p>
            <a:pPr marL="0" indent="0" algn="ctr">
              <a:buNone/>
            </a:pPr>
            <a:endParaRPr lang="en-IN" dirty="0"/>
          </a:p>
          <a:p>
            <a:pPr marL="0" indent="0" algn="ctr">
              <a:buNone/>
            </a:pPr>
            <a:r>
              <a:rPr lang="en-IN" dirty="0"/>
              <a:t> </a:t>
            </a:r>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317970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23A6-6C87-31D6-3B92-0648389388DC}"/>
              </a:ext>
            </a:extLst>
          </p:cNvPr>
          <p:cNvSpPr>
            <a:spLocks noGrp="1"/>
          </p:cNvSpPr>
          <p:nvPr>
            <p:ph type="title"/>
          </p:nvPr>
        </p:nvSpPr>
        <p:spPr>
          <a:xfrm>
            <a:off x="685800" y="642594"/>
            <a:ext cx="10439400" cy="1371600"/>
          </a:xfrm>
        </p:spPr>
        <p:txBody>
          <a:bodyPr>
            <a:normAutofit/>
          </a:bodyPr>
          <a:lstStyle/>
          <a:p>
            <a:pPr algn="ctr"/>
            <a:r>
              <a:rPr lang="en-IN" dirty="0"/>
              <a:t>Overview</a:t>
            </a:r>
            <a:endParaRPr lang="en-IN" b="1" dirty="0"/>
          </a:p>
        </p:txBody>
      </p:sp>
      <p:sp>
        <p:nvSpPr>
          <p:cNvPr id="3" name="Content Placeholder 2">
            <a:extLst>
              <a:ext uri="{FF2B5EF4-FFF2-40B4-BE49-F238E27FC236}">
                <a16:creationId xmlns:a16="http://schemas.microsoft.com/office/drawing/2014/main" id="{D86999BB-EB96-B9CD-EACD-FEC4098BFF89}"/>
              </a:ext>
            </a:extLst>
          </p:cNvPr>
          <p:cNvSpPr>
            <a:spLocks noGrp="1"/>
          </p:cNvSpPr>
          <p:nvPr>
            <p:ph idx="1"/>
          </p:nvPr>
        </p:nvSpPr>
        <p:spPr>
          <a:xfrm>
            <a:off x="566057" y="2103120"/>
            <a:ext cx="11146972" cy="3931920"/>
          </a:xfrm>
        </p:spPr>
        <p:txBody>
          <a:bodyPr>
            <a:noAutofit/>
          </a:bodyPr>
          <a:lstStyle/>
          <a:p>
            <a:pPr algn="just"/>
            <a:r>
              <a:rPr lang="en-US" sz="1600" dirty="0"/>
              <a:t>The  report presentation sets the stage for understanding the importance of sustainable energy sources in the context of industrial growth and the pressing need to reduce carbon emissions.</a:t>
            </a:r>
          </a:p>
          <a:p>
            <a:pPr algn="just"/>
            <a:r>
              <a:rPr lang="en-US" sz="1600" dirty="0"/>
              <a:t>Significance: It is imperative to acknowledge the ever-growing energy demands that accompany industrial expansion and the pivotal role of sustainable energy sources in meeting these demands. At the same time, the detrimental consequences of excessive carbon emissions on the environment, climate, and human health cannot be ignored.</a:t>
            </a:r>
          </a:p>
          <a:p>
            <a:pPr algn="just"/>
            <a:r>
              <a:rPr lang="en-US" sz="1600" dirty="0"/>
              <a:t>Purpose: The purpose of this report is to explore the potential of biological hydrogen production as a renewable and eco-friendly energy source, focusing on various production routes and feedstock options. This report aims to shed light on the advancements in the field, emphasizing its cost-effectiveness and sustainability.</a:t>
            </a:r>
          </a:p>
          <a:p>
            <a:pPr algn="just"/>
            <a:r>
              <a:rPr lang="en-US" sz="1600" dirty="0"/>
              <a:t>Scope: The scope of this report encompasses an overview of biohydrogen production, its various routes, feedstock selection, efficient microorganisms, techno-economic analysis, and a comprehensive conclusion. Through this report, we seek to provide a holistic understanding of the current state of biohydrogen production and its potential as an environmentally friendly and cost-efficient energy source for the future.</a:t>
            </a:r>
            <a:endParaRPr lang="en-IN" sz="1600" dirty="0"/>
          </a:p>
        </p:txBody>
      </p:sp>
    </p:spTree>
    <p:extLst>
      <p:ext uri="{BB962C8B-B14F-4D97-AF65-F5344CB8AC3E}">
        <p14:creationId xmlns:p14="http://schemas.microsoft.com/office/powerpoint/2010/main" val="9590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5ED4-47A2-B921-10B6-7B852EF18B13}"/>
              </a:ext>
            </a:extLst>
          </p:cNvPr>
          <p:cNvSpPr>
            <a:spLocks noGrp="1"/>
          </p:cNvSpPr>
          <p:nvPr>
            <p:ph type="title"/>
          </p:nvPr>
        </p:nvSpPr>
        <p:spPr/>
        <p:txBody>
          <a:bodyPr/>
          <a:lstStyle/>
          <a:p>
            <a:pPr algn="ctr"/>
            <a:r>
              <a:rPr lang="en-IN" dirty="0"/>
              <a:t>Table of Content </a:t>
            </a:r>
          </a:p>
        </p:txBody>
      </p:sp>
      <p:sp>
        <p:nvSpPr>
          <p:cNvPr id="3" name="Content Placeholder 2">
            <a:extLst>
              <a:ext uri="{FF2B5EF4-FFF2-40B4-BE49-F238E27FC236}">
                <a16:creationId xmlns:a16="http://schemas.microsoft.com/office/drawing/2014/main" id="{A7AFF0A6-FFD4-2667-1EC2-381F14C5B9D2}"/>
              </a:ext>
            </a:extLst>
          </p:cNvPr>
          <p:cNvSpPr>
            <a:spLocks noGrp="1"/>
          </p:cNvSpPr>
          <p:nvPr>
            <p:ph idx="1"/>
          </p:nvPr>
        </p:nvSpPr>
        <p:spPr/>
        <p:txBody>
          <a:bodyPr>
            <a:noAutofit/>
          </a:bodyPr>
          <a:lstStyle/>
          <a:p>
            <a:r>
              <a:rPr lang="en-IN" dirty="0"/>
              <a:t>Biohydrogen Production: An Overview</a:t>
            </a:r>
          </a:p>
          <a:p>
            <a:r>
              <a:rPr lang="en-US" dirty="0"/>
              <a:t>Various Routes of Biological Hydrogen Production</a:t>
            </a:r>
          </a:p>
          <a:p>
            <a:r>
              <a:rPr lang="en-IN" dirty="0"/>
              <a:t>Direct Bio photolysis</a:t>
            </a:r>
          </a:p>
          <a:p>
            <a:r>
              <a:rPr lang="en-IN" dirty="0"/>
              <a:t>Dark Fermentation</a:t>
            </a:r>
          </a:p>
          <a:p>
            <a:r>
              <a:rPr lang="en-IN" dirty="0"/>
              <a:t>Photo fermentation </a:t>
            </a:r>
          </a:p>
          <a:p>
            <a:r>
              <a:rPr lang="en-IN" kern="1200" spc="0" baseline="0" dirty="0">
                <a:solidFill>
                  <a:srgbClr val="FFFFFF"/>
                </a:solidFill>
                <a:effectLst/>
                <a:latin typeface="Century Gothic" panose="020B0502020202020204" pitchFamily="34" charset="0"/>
                <a:ea typeface="+mn-ea"/>
                <a:cs typeface="+mn-cs"/>
              </a:rPr>
              <a:t>Microbial Electrolysis</a:t>
            </a:r>
          </a:p>
          <a:p>
            <a:r>
              <a:rPr lang="en-IN" kern="1200" spc="0" baseline="0" dirty="0">
                <a:solidFill>
                  <a:srgbClr val="FFFFFF"/>
                </a:solidFill>
                <a:effectLst/>
                <a:latin typeface="Century Gothic" panose="020B0502020202020204" pitchFamily="34" charset="0"/>
                <a:ea typeface="+mn-ea"/>
                <a:cs typeface="+mn-cs"/>
              </a:rPr>
              <a:t>Feedstocks for Biohydrogen Production</a:t>
            </a:r>
          </a:p>
          <a:p>
            <a:r>
              <a:rPr lang="en-IN" kern="1200" spc="0" baseline="0" dirty="0">
                <a:solidFill>
                  <a:srgbClr val="FFFFFF"/>
                </a:solidFill>
                <a:effectLst/>
                <a:latin typeface="Century Gothic" panose="020B0502020202020204" pitchFamily="34" charset="0"/>
                <a:ea typeface="+mn-ea"/>
                <a:cs typeface="+mn-cs"/>
              </a:rPr>
              <a:t>Uses of Hydrogen as a fuel </a:t>
            </a:r>
          </a:p>
          <a:p>
            <a:r>
              <a:rPr lang="en-IN" kern="1200" spc="0" baseline="0" dirty="0">
                <a:solidFill>
                  <a:srgbClr val="FFFFFF"/>
                </a:solidFill>
                <a:effectLst/>
                <a:latin typeface="Century Gothic" panose="020B0502020202020204" pitchFamily="34" charset="0"/>
                <a:ea typeface="+mn-ea"/>
                <a:cs typeface="+mn-cs"/>
              </a:rPr>
              <a:t>Conclusion</a:t>
            </a:r>
          </a:p>
          <a:p>
            <a:r>
              <a:rPr lang="en-IN" kern="1200" spc="0" baseline="0" dirty="0">
                <a:solidFill>
                  <a:srgbClr val="FFFFFF"/>
                </a:solidFill>
                <a:effectLst/>
                <a:latin typeface="Century Gothic" panose="020B0502020202020204" pitchFamily="34" charset="0"/>
                <a:ea typeface="+mn-ea"/>
                <a:cs typeface="+mn-cs"/>
              </a:rPr>
              <a:t>Reference </a:t>
            </a:r>
            <a:br>
              <a:rPr lang="en-IN"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316531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7D69-8BB5-C7A5-E72A-6EF746D8E445}"/>
              </a:ext>
            </a:extLst>
          </p:cNvPr>
          <p:cNvSpPr>
            <a:spLocks noGrp="1"/>
          </p:cNvSpPr>
          <p:nvPr>
            <p:ph type="title"/>
          </p:nvPr>
        </p:nvSpPr>
        <p:spPr>
          <a:xfrm>
            <a:off x="714704" y="1334589"/>
            <a:ext cx="10058400" cy="1354372"/>
          </a:xfrm>
        </p:spPr>
        <p:txBody>
          <a:bodyPr>
            <a:normAutofit fontScale="90000"/>
          </a:bodyPr>
          <a:lstStyle/>
          <a:p>
            <a:pPr algn="ctr"/>
            <a:r>
              <a:rPr lang="en-IN" dirty="0"/>
              <a:t>INTRODUCTION </a:t>
            </a:r>
            <a:br>
              <a:rPr lang="en-IN" dirty="0"/>
            </a:br>
            <a:endParaRPr lang="en-IN" dirty="0"/>
          </a:p>
        </p:txBody>
      </p:sp>
      <p:sp>
        <p:nvSpPr>
          <p:cNvPr id="3" name="Content Placeholder 2">
            <a:extLst>
              <a:ext uri="{FF2B5EF4-FFF2-40B4-BE49-F238E27FC236}">
                <a16:creationId xmlns:a16="http://schemas.microsoft.com/office/drawing/2014/main" id="{B300444C-F68E-A5A3-4F94-9FE84470AD84}"/>
              </a:ext>
            </a:extLst>
          </p:cNvPr>
          <p:cNvSpPr>
            <a:spLocks noGrp="1"/>
          </p:cNvSpPr>
          <p:nvPr>
            <p:ph idx="1"/>
          </p:nvPr>
        </p:nvSpPr>
        <p:spPr/>
        <p:txBody>
          <a:bodyPr>
            <a:normAutofit lnSpcReduction="10000"/>
          </a:bodyPr>
          <a:lstStyle/>
          <a:p>
            <a:pPr marL="0" indent="0" algn="just">
              <a:buNone/>
            </a:pPr>
            <a:endParaRPr lang="en-US" dirty="0"/>
          </a:p>
          <a:p>
            <a:pPr algn="just"/>
            <a:r>
              <a:rPr lang="en-US" dirty="0"/>
              <a:t>Biohydrogen production is a revolutionary process that stands out as a carbon-free method. It harnesses the power of nature to generate hydrogen gas, a clean and sustainable energy carrier.</a:t>
            </a:r>
          </a:p>
          <a:p>
            <a:pPr algn="just"/>
            <a:r>
              <a:rPr lang="en-US" dirty="0"/>
              <a:t>Carbon-Free Process: Biohydrogen production is characterized by its carbon-free nature, which means it doesn't release harmful greenhouse gases like traditional hydrogen production methods. It offers an environmentally responsible solution to our growing energy needs.</a:t>
            </a:r>
          </a:p>
          <a:p>
            <a:pPr algn="just"/>
            <a:r>
              <a:rPr lang="en-US" dirty="0"/>
              <a:t>Advantages: One of the key advantages of biohydrogen production is its operation at ambient temperature and pressure. Unlike conventional hydrogen production methods that often require extreme conditions, biohydrogen production thrives under normal environmental parameters. This not only reduces energy input but also minimizes infrastructure complexities, making it an attractive choice for sustainable energy production.</a:t>
            </a:r>
            <a:endParaRPr lang="en-IN" dirty="0"/>
          </a:p>
        </p:txBody>
      </p:sp>
    </p:spTree>
    <p:extLst>
      <p:ext uri="{BB962C8B-B14F-4D97-AF65-F5344CB8AC3E}">
        <p14:creationId xmlns:p14="http://schemas.microsoft.com/office/powerpoint/2010/main" val="8657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C6A1-B26D-92EF-20FB-4B067015091F}"/>
              </a:ext>
            </a:extLst>
          </p:cNvPr>
          <p:cNvSpPr>
            <a:spLocks noGrp="1"/>
          </p:cNvSpPr>
          <p:nvPr>
            <p:ph type="title"/>
          </p:nvPr>
        </p:nvSpPr>
        <p:spPr/>
        <p:txBody>
          <a:bodyPr>
            <a:normAutofit fontScale="90000"/>
          </a:bodyPr>
          <a:lstStyle/>
          <a:p>
            <a:pPr algn="ctr"/>
            <a:r>
              <a:rPr lang="en-US" dirty="0"/>
              <a:t>Various Routes of Biological Hydrogen Production</a:t>
            </a:r>
            <a:endParaRPr lang="en-IN" dirty="0"/>
          </a:p>
        </p:txBody>
      </p:sp>
      <p:pic>
        <p:nvPicPr>
          <p:cNvPr id="5" name="Content Placeholder 4">
            <a:extLst>
              <a:ext uri="{FF2B5EF4-FFF2-40B4-BE49-F238E27FC236}">
                <a16:creationId xmlns:a16="http://schemas.microsoft.com/office/drawing/2014/main" id="{CCC1AC58-D48D-DC3E-1306-E9E30E859046}"/>
              </a:ext>
            </a:extLst>
          </p:cNvPr>
          <p:cNvPicPr>
            <a:picLocks noGrp="1" noChangeAspect="1"/>
          </p:cNvPicPr>
          <p:nvPr>
            <p:ph idx="1"/>
          </p:nvPr>
        </p:nvPicPr>
        <p:blipFill>
          <a:blip r:embed="rId2"/>
          <a:stretch>
            <a:fillRect/>
          </a:stretch>
        </p:blipFill>
        <p:spPr>
          <a:xfrm>
            <a:off x="1066800" y="2434572"/>
            <a:ext cx="10058400" cy="3269968"/>
          </a:xfrm>
        </p:spPr>
      </p:pic>
      <p:sp>
        <p:nvSpPr>
          <p:cNvPr id="3" name="TextBox 2">
            <a:extLst>
              <a:ext uri="{FF2B5EF4-FFF2-40B4-BE49-F238E27FC236}">
                <a16:creationId xmlns:a16="http://schemas.microsoft.com/office/drawing/2014/main" id="{BE23382E-CE18-6CAA-DF51-6CA37005335B}"/>
              </a:ext>
            </a:extLst>
          </p:cNvPr>
          <p:cNvSpPr txBox="1"/>
          <p:nvPr/>
        </p:nvSpPr>
        <p:spPr>
          <a:xfrm>
            <a:off x="1175657" y="6008914"/>
            <a:ext cx="9829800" cy="369332"/>
          </a:xfrm>
          <a:prstGeom prst="rect">
            <a:avLst/>
          </a:prstGeom>
          <a:noFill/>
        </p:spPr>
        <p:txBody>
          <a:bodyPr wrap="square" rtlCol="0">
            <a:spAutoFit/>
          </a:bodyPr>
          <a:lstStyle/>
          <a:p>
            <a:pPr marL="0" algn="ctr" rtl="0" eaLnBrk="1" latinLnBrk="0" hangingPunct="1">
              <a:spcBef>
                <a:spcPts val="0"/>
              </a:spcBef>
              <a:spcAft>
                <a:spcPts val="0"/>
              </a:spcAft>
            </a:pPr>
            <a:r>
              <a:rPr lang="en-IN" sz="1800" kern="1200">
                <a:solidFill>
                  <a:srgbClr val="FFFFFF"/>
                </a:solidFill>
                <a:effectLst/>
                <a:latin typeface="Century Gothic" panose="020B0502020202020204" pitchFamily="34" charset="0"/>
                <a:ea typeface="+mn-ea"/>
                <a:cs typeface="+mn-cs"/>
              </a:rPr>
              <a:t>Source: (Sivaramakrishnan et al., 2021)</a:t>
            </a:r>
            <a:endParaRPr lang="en-IN">
              <a:effectLst/>
            </a:endParaRPr>
          </a:p>
        </p:txBody>
      </p:sp>
    </p:spTree>
    <p:extLst>
      <p:ext uri="{BB962C8B-B14F-4D97-AF65-F5344CB8AC3E}">
        <p14:creationId xmlns:p14="http://schemas.microsoft.com/office/powerpoint/2010/main" val="58040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F396-BC54-F903-E9B6-15AD99A82F27}"/>
              </a:ext>
            </a:extLst>
          </p:cNvPr>
          <p:cNvSpPr>
            <a:spLocks noGrp="1"/>
          </p:cNvSpPr>
          <p:nvPr>
            <p:ph type="title"/>
          </p:nvPr>
        </p:nvSpPr>
        <p:spPr/>
        <p:txBody>
          <a:bodyPr/>
          <a:lstStyle/>
          <a:p>
            <a:pPr algn="ctr"/>
            <a:r>
              <a:rPr lang="en-IN" dirty="0"/>
              <a:t>Direct Bio Photolysis</a:t>
            </a:r>
          </a:p>
        </p:txBody>
      </p:sp>
      <p:sp>
        <p:nvSpPr>
          <p:cNvPr id="3" name="Content Placeholder 2">
            <a:extLst>
              <a:ext uri="{FF2B5EF4-FFF2-40B4-BE49-F238E27FC236}">
                <a16:creationId xmlns:a16="http://schemas.microsoft.com/office/drawing/2014/main" id="{5E1EED08-F911-2886-F5E3-8B9DD65B389F}"/>
              </a:ext>
            </a:extLst>
          </p:cNvPr>
          <p:cNvSpPr>
            <a:spLocks noGrp="1"/>
          </p:cNvSpPr>
          <p:nvPr>
            <p:ph idx="1"/>
          </p:nvPr>
        </p:nvSpPr>
        <p:spPr>
          <a:xfrm>
            <a:off x="1066800" y="2103120"/>
            <a:ext cx="5279571" cy="3931920"/>
          </a:xfrm>
        </p:spPr>
        <p:txBody>
          <a:bodyPr>
            <a:normAutofit fontScale="92500" lnSpcReduction="10000"/>
          </a:bodyPr>
          <a:lstStyle/>
          <a:p>
            <a:pPr algn="just"/>
            <a:r>
              <a:rPr lang="en-IN" dirty="0"/>
              <a:t>Direct bio photolysis is a biological hydrogen production method that harnesses the power of photosynthetic microorganisms like algae and cyanobacteria.</a:t>
            </a:r>
          </a:p>
          <a:p>
            <a:pPr algn="just"/>
            <a:r>
              <a:rPr lang="en-IN" dirty="0"/>
              <a:t>In this process, these microorganisms use sunlight to directly split water into hydrogen and oxygen through the photosynthetic machinery.</a:t>
            </a:r>
          </a:p>
          <a:p>
            <a:pPr algn="just"/>
            <a:r>
              <a:rPr lang="en-IN" dirty="0"/>
              <a:t>The chemical reaction involved can be summarized as:</a:t>
            </a:r>
          </a:p>
          <a:p>
            <a:pPr algn="just"/>
            <a:r>
              <a:rPr lang="en-IN" dirty="0"/>
              <a:t>H₂O → H₂ + 1/2 O₂.</a:t>
            </a:r>
          </a:p>
          <a:p>
            <a:pPr algn="just"/>
            <a:r>
              <a:rPr lang="en-IN" dirty="0"/>
              <a:t>Direct bio photolysis offers a sustainable and environmentally friendly way to produce hydrogen, utilizing renewable solar energy.</a:t>
            </a:r>
          </a:p>
        </p:txBody>
      </p:sp>
      <p:pic>
        <p:nvPicPr>
          <p:cNvPr id="5" name="Picture 4">
            <a:extLst>
              <a:ext uri="{FF2B5EF4-FFF2-40B4-BE49-F238E27FC236}">
                <a16:creationId xmlns:a16="http://schemas.microsoft.com/office/drawing/2014/main" id="{11A0B32F-D600-BBF2-101E-A632E7A7D64C}"/>
              </a:ext>
            </a:extLst>
          </p:cNvPr>
          <p:cNvPicPr>
            <a:picLocks noChangeAspect="1"/>
          </p:cNvPicPr>
          <p:nvPr/>
        </p:nvPicPr>
        <p:blipFill>
          <a:blip r:embed="rId2"/>
          <a:stretch>
            <a:fillRect/>
          </a:stretch>
        </p:blipFill>
        <p:spPr>
          <a:xfrm>
            <a:off x="6346372" y="2103120"/>
            <a:ext cx="5355772" cy="3720737"/>
          </a:xfrm>
          <a:prstGeom prst="rect">
            <a:avLst/>
          </a:prstGeom>
        </p:spPr>
      </p:pic>
      <p:sp>
        <p:nvSpPr>
          <p:cNvPr id="4" name="TextBox 3">
            <a:extLst>
              <a:ext uri="{FF2B5EF4-FFF2-40B4-BE49-F238E27FC236}">
                <a16:creationId xmlns:a16="http://schemas.microsoft.com/office/drawing/2014/main" id="{3D192C1F-5DC8-9886-0FB4-5A3D9ADD410D}"/>
              </a:ext>
            </a:extLst>
          </p:cNvPr>
          <p:cNvSpPr txBox="1"/>
          <p:nvPr/>
        </p:nvSpPr>
        <p:spPr>
          <a:xfrm>
            <a:off x="6346371" y="6035040"/>
            <a:ext cx="5388429" cy="646331"/>
          </a:xfrm>
          <a:prstGeom prst="rect">
            <a:avLst/>
          </a:prstGeom>
          <a:noFill/>
        </p:spPr>
        <p:txBody>
          <a:bodyPr wrap="square" rtlCol="0">
            <a:spAutoFit/>
          </a:bodyPr>
          <a:lstStyle/>
          <a:p>
            <a:pPr algn="ctr"/>
            <a:r>
              <a:rPr lang="en-IN" sz="1800" kern="1200" dirty="0">
                <a:solidFill>
                  <a:srgbClr val="FFFFFF"/>
                </a:solidFill>
                <a:effectLst/>
                <a:latin typeface="Century Gothic" panose="020B0502020202020204" pitchFamily="34" charset="0"/>
                <a:ea typeface="+mn-ea"/>
                <a:cs typeface="+mn-cs"/>
              </a:rPr>
              <a:t>Source: (Sivaramakrishnan et al., 2021)</a:t>
            </a:r>
            <a:endParaRPr lang="en-IN" dirty="0">
              <a:effectLst/>
            </a:endParaRPr>
          </a:p>
          <a:p>
            <a:endParaRPr lang="en-IN" dirty="0"/>
          </a:p>
        </p:txBody>
      </p:sp>
    </p:spTree>
    <p:extLst>
      <p:ext uri="{BB962C8B-B14F-4D97-AF65-F5344CB8AC3E}">
        <p14:creationId xmlns:p14="http://schemas.microsoft.com/office/powerpoint/2010/main" val="67398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A117-9393-8525-5A1C-6BCE40BF92A5}"/>
              </a:ext>
            </a:extLst>
          </p:cNvPr>
          <p:cNvSpPr>
            <a:spLocks noGrp="1"/>
          </p:cNvSpPr>
          <p:nvPr>
            <p:ph type="title"/>
          </p:nvPr>
        </p:nvSpPr>
        <p:spPr>
          <a:xfrm>
            <a:off x="1066800" y="1644080"/>
            <a:ext cx="10058400" cy="1371600"/>
          </a:xfrm>
        </p:spPr>
        <p:txBody>
          <a:bodyPr>
            <a:normAutofit fontScale="90000"/>
          </a:bodyPr>
          <a:lstStyle/>
          <a:p>
            <a:pPr algn="ctr"/>
            <a:r>
              <a:rPr lang="en-IN" dirty="0"/>
              <a:t>Dark Fermentation</a:t>
            </a:r>
            <a:br>
              <a:rPr lang="en-IN" dirty="0"/>
            </a:br>
            <a:br>
              <a:rPr lang="en-IN" dirty="0"/>
            </a:br>
            <a:endParaRPr lang="en-IN" dirty="0"/>
          </a:p>
        </p:txBody>
      </p:sp>
      <p:sp>
        <p:nvSpPr>
          <p:cNvPr id="3" name="Content Placeholder 2">
            <a:extLst>
              <a:ext uri="{FF2B5EF4-FFF2-40B4-BE49-F238E27FC236}">
                <a16:creationId xmlns:a16="http://schemas.microsoft.com/office/drawing/2014/main" id="{4EBDC007-5747-38E8-DE38-E24D0C8C90E4}"/>
              </a:ext>
            </a:extLst>
          </p:cNvPr>
          <p:cNvSpPr>
            <a:spLocks noGrp="1"/>
          </p:cNvSpPr>
          <p:nvPr>
            <p:ph idx="1"/>
          </p:nvPr>
        </p:nvSpPr>
        <p:spPr>
          <a:xfrm>
            <a:off x="1066800" y="2103120"/>
            <a:ext cx="6096000" cy="3931920"/>
          </a:xfrm>
        </p:spPr>
        <p:txBody>
          <a:bodyPr>
            <a:normAutofit fontScale="92500"/>
          </a:bodyPr>
          <a:lstStyle/>
          <a:p>
            <a:pPr algn="just"/>
            <a:r>
              <a:rPr lang="en-US" dirty="0"/>
              <a:t>Dark fermentation (DF) is another route for biological hydrogen production that occurs under anaerobic conditions, typically in the absence of light.</a:t>
            </a:r>
          </a:p>
          <a:p>
            <a:pPr algn="just"/>
            <a:r>
              <a:rPr lang="en-US" dirty="0"/>
              <a:t>This method employs various microorganisms and substrates, such as food and beverage wastewater, glycerol, and glucose, to produce hydrogen.</a:t>
            </a:r>
          </a:p>
          <a:p>
            <a:pPr algn="just"/>
            <a:r>
              <a:rPr lang="en-US" dirty="0"/>
              <a:t>The chemical reaction for dark fermentation can be expressed as:</a:t>
            </a:r>
          </a:p>
          <a:p>
            <a:pPr algn="just"/>
            <a:r>
              <a:rPr lang="en-US" dirty="0"/>
              <a:t>Substrate → Hydrogen + Organic Acids.</a:t>
            </a:r>
          </a:p>
          <a:p>
            <a:pPr algn="just"/>
            <a:r>
              <a:rPr lang="en-US" dirty="0"/>
              <a:t>Dark fermentation is eco-friendly and cost-effective and can use a variety of waste materials as feedstocks.</a:t>
            </a:r>
            <a:endParaRPr lang="en-IN" dirty="0"/>
          </a:p>
        </p:txBody>
      </p:sp>
      <p:pic>
        <p:nvPicPr>
          <p:cNvPr id="4" name="Picture 3">
            <a:extLst>
              <a:ext uri="{FF2B5EF4-FFF2-40B4-BE49-F238E27FC236}">
                <a16:creationId xmlns:a16="http://schemas.microsoft.com/office/drawing/2014/main" id="{0AEF9726-1476-BC95-B79E-E8378E4B8926}"/>
              </a:ext>
            </a:extLst>
          </p:cNvPr>
          <p:cNvPicPr>
            <a:picLocks noChangeAspect="1"/>
          </p:cNvPicPr>
          <p:nvPr/>
        </p:nvPicPr>
        <p:blipFill>
          <a:blip r:embed="rId2"/>
          <a:stretch>
            <a:fillRect/>
          </a:stretch>
        </p:blipFill>
        <p:spPr>
          <a:xfrm>
            <a:off x="7750628" y="2103120"/>
            <a:ext cx="3744685" cy="3364502"/>
          </a:xfrm>
          <a:prstGeom prst="rect">
            <a:avLst/>
          </a:prstGeom>
        </p:spPr>
      </p:pic>
      <p:sp>
        <p:nvSpPr>
          <p:cNvPr id="5" name="TextBox 4">
            <a:extLst>
              <a:ext uri="{FF2B5EF4-FFF2-40B4-BE49-F238E27FC236}">
                <a16:creationId xmlns:a16="http://schemas.microsoft.com/office/drawing/2014/main" id="{503CA97A-80AA-7A5B-DAAE-75DA0F0B0798}"/>
              </a:ext>
            </a:extLst>
          </p:cNvPr>
          <p:cNvSpPr txBox="1"/>
          <p:nvPr/>
        </p:nvSpPr>
        <p:spPr>
          <a:xfrm>
            <a:off x="7315200" y="5464997"/>
            <a:ext cx="4517571" cy="1200329"/>
          </a:xfrm>
          <a:prstGeom prst="rect">
            <a:avLst/>
          </a:prstGeom>
          <a:noFill/>
        </p:spPr>
        <p:txBody>
          <a:bodyPr wrap="square" rtlCol="0">
            <a:spAutoFit/>
          </a:bodyPr>
          <a:lstStyle/>
          <a:p>
            <a:pPr algn="ctr"/>
            <a:r>
              <a:rPr lang="en-IN" dirty="0"/>
              <a:t>Fig 3: schematic diagram of Dark Fermentation </a:t>
            </a:r>
            <a:r>
              <a:rPr lang="en-IN" sz="1800" kern="1200" dirty="0">
                <a:solidFill>
                  <a:srgbClr val="FFFFFF"/>
                </a:solidFill>
                <a:effectLst/>
                <a:latin typeface="Century Gothic" panose="020B0502020202020204" pitchFamily="34" charset="0"/>
                <a:ea typeface="+mn-ea"/>
                <a:cs typeface="+mn-cs"/>
              </a:rPr>
              <a:t>Source: (Mishra, Krishnan, Rana, Singh, Sakinah, &amp; Ab Wahid, 2019)</a:t>
            </a:r>
            <a:endParaRPr lang="en-IN" dirty="0"/>
          </a:p>
        </p:txBody>
      </p:sp>
    </p:spTree>
    <p:extLst>
      <p:ext uri="{BB962C8B-B14F-4D97-AF65-F5344CB8AC3E}">
        <p14:creationId xmlns:p14="http://schemas.microsoft.com/office/powerpoint/2010/main" val="128561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CD9E-56FB-5FBA-580F-5C8DAD604BE0}"/>
              </a:ext>
            </a:extLst>
          </p:cNvPr>
          <p:cNvSpPr>
            <a:spLocks noGrp="1"/>
          </p:cNvSpPr>
          <p:nvPr>
            <p:ph type="title"/>
          </p:nvPr>
        </p:nvSpPr>
        <p:spPr>
          <a:xfrm>
            <a:off x="1066800" y="1618029"/>
            <a:ext cx="10058400" cy="1371600"/>
          </a:xfrm>
        </p:spPr>
        <p:txBody>
          <a:bodyPr>
            <a:normAutofit fontScale="90000"/>
          </a:bodyPr>
          <a:lstStyle/>
          <a:p>
            <a:pPr algn="ctr"/>
            <a:r>
              <a:rPr lang="en-IN" dirty="0"/>
              <a:t>Photo fermentation</a:t>
            </a:r>
            <a:br>
              <a:rPr lang="en-IN" dirty="0"/>
            </a:br>
            <a:br>
              <a:rPr lang="en-IN" dirty="0"/>
            </a:br>
            <a:endParaRPr lang="en-IN" dirty="0"/>
          </a:p>
        </p:txBody>
      </p:sp>
      <p:sp>
        <p:nvSpPr>
          <p:cNvPr id="3" name="Content Placeholder 2">
            <a:extLst>
              <a:ext uri="{FF2B5EF4-FFF2-40B4-BE49-F238E27FC236}">
                <a16:creationId xmlns:a16="http://schemas.microsoft.com/office/drawing/2014/main" id="{AF89E896-00B3-C2D8-A4E6-9C542BBCF81B}"/>
              </a:ext>
            </a:extLst>
          </p:cNvPr>
          <p:cNvSpPr>
            <a:spLocks noGrp="1"/>
          </p:cNvSpPr>
          <p:nvPr>
            <p:ph idx="1"/>
          </p:nvPr>
        </p:nvSpPr>
        <p:spPr>
          <a:xfrm>
            <a:off x="620486" y="2022157"/>
            <a:ext cx="6803571" cy="3931920"/>
          </a:xfrm>
        </p:spPr>
        <p:txBody>
          <a:bodyPr/>
          <a:lstStyle/>
          <a:p>
            <a:pPr algn="just"/>
            <a:r>
              <a:rPr lang="en-US" dirty="0"/>
              <a:t>Photo fermentation is a biological hydrogen production process that combines the principles of both photosynthesis and fermentation.</a:t>
            </a:r>
          </a:p>
          <a:p>
            <a:pPr algn="just"/>
            <a:r>
              <a:rPr lang="en-US" dirty="0"/>
              <a:t>Photosynthetic microorganisms, like purple non-sulfur bacteria, are used to convert organic compounds produced during photosynthesis into hydrogen.</a:t>
            </a:r>
          </a:p>
          <a:p>
            <a:pPr algn="just"/>
            <a:r>
              <a:rPr lang="en-US" dirty="0"/>
              <a:t>The chemical reaction involves the conversion of organic compounds into hydrogen and carbon dioxide in the presence of light.</a:t>
            </a:r>
          </a:p>
          <a:p>
            <a:pPr algn="just"/>
            <a:r>
              <a:rPr lang="en-US" dirty="0"/>
              <a:t>Photo fermentation offers an efficient means of producing hydrogen from organic substrates.</a:t>
            </a:r>
            <a:endParaRPr lang="en-IN" dirty="0"/>
          </a:p>
        </p:txBody>
      </p:sp>
      <p:pic>
        <p:nvPicPr>
          <p:cNvPr id="2050" name="Picture 2" descr="Photofermentative hydrogen production by immobilized photosynthetic  bacteria: Current perspectives and challenges - ScienceDirect">
            <a:extLst>
              <a:ext uri="{FF2B5EF4-FFF2-40B4-BE49-F238E27FC236}">
                <a16:creationId xmlns:a16="http://schemas.microsoft.com/office/drawing/2014/main" id="{85D3E844-8F1D-404B-FF36-938F48681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42" y="2022157"/>
            <a:ext cx="4060372" cy="3769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C72DBC-9845-07DA-ECE4-F24D1C3DDF72}"/>
              </a:ext>
            </a:extLst>
          </p:cNvPr>
          <p:cNvSpPr txBox="1"/>
          <p:nvPr/>
        </p:nvSpPr>
        <p:spPr>
          <a:xfrm>
            <a:off x="5366657" y="5791200"/>
            <a:ext cx="6651172" cy="646331"/>
          </a:xfrm>
          <a:prstGeom prst="rect">
            <a:avLst/>
          </a:prstGeom>
          <a:noFill/>
        </p:spPr>
        <p:txBody>
          <a:bodyPr wrap="square" rtlCol="0">
            <a:spAutoFit/>
          </a:bodyPr>
          <a:lstStyle/>
          <a:p>
            <a:pPr algn="ctr"/>
            <a:r>
              <a:rPr lang="en-IN" dirty="0"/>
              <a:t>Fig 4: Photo fermentation Diagrammatic representation </a:t>
            </a:r>
            <a:r>
              <a:rPr lang="en-IN" sz="1800" kern="1200" dirty="0">
                <a:solidFill>
                  <a:srgbClr val="FFFFFF"/>
                </a:solidFill>
                <a:effectLst/>
                <a:latin typeface="Century Gothic" panose="020B0502020202020204" pitchFamily="34" charset="0"/>
                <a:ea typeface="+mn-ea"/>
                <a:cs typeface="+mn-cs"/>
              </a:rPr>
              <a:t>Source: (</a:t>
            </a:r>
            <a:r>
              <a:rPr lang="en-IN" sz="1800" kern="1200" dirty="0" err="1">
                <a:solidFill>
                  <a:srgbClr val="FFFFFF"/>
                </a:solidFill>
                <a:effectLst/>
                <a:latin typeface="Century Gothic" panose="020B0502020202020204" pitchFamily="34" charset="0"/>
                <a:ea typeface="+mn-ea"/>
                <a:cs typeface="+mn-cs"/>
              </a:rPr>
              <a:t>Bozoglan</a:t>
            </a:r>
            <a:r>
              <a:rPr lang="en-IN" sz="1800" kern="1200" dirty="0">
                <a:solidFill>
                  <a:srgbClr val="FFFFFF"/>
                </a:solidFill>
                <a:effectLst/>
                <a:latin typeface="Century Gothic" panose="020B0502020202020204" pitchFamily="34" charset="0"/>
                <a:ea typeface="+mn-ea"/>
                <a:cs typeface="+mn-cs"/>
              </a:rPr>
              <a:t>, </a:t>
            </a:r>
            <a:r>
              <a:rPr lang="en-IN" sz="1800" kern="1200" dirty="0" err="1">
                <a:solidFill>
                  <a:srgbClr val="FFFFFF"/>
                </a:solidFill>
                <a:effectLst/>
                <a:latin typeface="Century Gothic" panose="020B0502020202020204" pitchFamily="34" charset="0"/>
                <a:ea typeface="+mn-ea"/>
                <a:cs typeface="+mn-cs"/>
              </a:rPr>
              <a:t>Midilli</a:t>
            </a:r>
            <a:r>
              <a:rPr lang="en-IN" sz="1800" kern="1200" dirty="0">
                <a:solidFill>
                  <a:srgbClr val="FFFFFF"/>
                </a:solidFill>
                <a:effectLst/>
                <a:latin typeface="Century Gothic" panose="020B0502020202020204" pitchFamily="34" charset="0"/>
                <a:ea typeface="+mn-ea"/>
                <a:cs typeface="+mn-cs"/>
              </a:rPr>
              <a:t>, &amp; </a:t>
            </a:r>
            <a:r>
              <a:rPr lang="en-IN" sz="1800" kern="1200" dirty="0" err="1">
                <a:solidFill>
                  <a:srgbClr val="FFFFFF"/>
                </a:solidFill>
                <a:effectLst/>
                <a:latin typeface="Century Gothic" panose="020B0502020202020204" pitchFamily="34" charset="0"/>
                <a:ea typeface="+mn-ea"/>
                <a:cs typeface="+mn-cs"/>
              </a:rPr>
              <a:t>Hepbasli</a:t>
            </a:r>
            <a:r>
              <a:rPr lang="en-IN" sz="1800" kern="1200" dirty="0">
                <a:solidFill>
                  <a:srgbClr val="FFFFFF"/>
                </a:solidFill>
                <a:effectLst/>
                <a:latin typeface="Century Gothic" panose="020B0502020202020204" pitchFamily="34" charset="0"/>
                <a:ea typeface="+mn-ea"/>
                <a:cs typeface="+mn-cs"/>
              </a:rPr>
              <a:t>, 2012)</a:t>
            </a:r>
            <a:r>
              <a:rPr lang="en-IN" dirty="0"/>
              <a:t> </a:t>
            </a:r>
          </a:p>
        </p:txBody>
      </p:sp>
    </p:spTree>
    <p:extLst>
      <p:ext uri="{BB962C8B-B14F-4D97-AF65-F5344CB8AC3E}">
        <p14:creationId xmlns:p14="http://schemas.microsoft.com/office/powerpoint/2010/main" val="1820325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Savon</Template>
  <TotalTime>163</TotalTime>
  <Words>2048</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Times New Roman</vt:lpstr>
      <vt:lpstr>Savon</vt:lpstr>
      <vt:lpstr>Seminar presentation </vt:lpstr>
      <vt:lpstr>Seminar Presentation on Biological Hydrogen Production: A Sustainable Energy Solution</vt:lpstr>
      <vt:lpstr>Overview</vt:lpstr>
      <vt:lpstr>Table of Content </vt:lpstr>
      <vt:lpstr>INTRODUCTION  </vt:lpstr>
      <vt:lpstr>Various Routes of Biological Hydrogen Production</vt:lpstr>
      <vt:lpstr>Direct Bio Photolysis</vt:lpstr>
      <vt:lpstr>Dark Fermentation  </vt:lpstr>
      <vt:lpstr>Photo fermentation  </vt:lpstr>
      <vt:lpstr>Microbial Electrolysis</vt:lpstr>
      <vt:lpstr>Feedstocks for Biohydrogen Production</vt:lpstr>
      <vt:lpstr>PowerPoint Presentation</vt:lpstr>
      <vt:lpstr>Uses of Hydrogen as a fuel </vt:lpstr>
      <vt:lpstr>PowerPoint Presentation</vt:lpstr>
      <vt:lpstr>Conclusion</vt:lpstr>
      <vt:lpstr>Reference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report presentation</dc:title>
  <dc:creator>Teena Singh</dc:creator>
  <cp:lastModifiedBy>Kamlesh Baheti</cp:lastModifiedBy>
  <cp:revision>8</cp:revision>
  <dcterms:created xsi:type="dcterms:W3CDTF">2023-10-16T18:38:07Z</dcterms:created>
  <dcterms:modified xsi:type="dcterms:W3CDTF">2025-07-03T12:11:38Z</dcterms:modified>
</cp:coreProperties>
</file>