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7" r:id="rId11"/>
    <p:sldId id="260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9458D-039B-41EF-88F5-00D07F5A7AB1}" v="1483" dt="2023-11-22T13:41:22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MongoDB and PostgreSQL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8DCE-5BE6-E4CC-8846-B56E1E8B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3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Chicago Crime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A8D6-F455-855A-10AB-B423351D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21"/>
            <a:ext cx="10515600" cy="512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Size: 7.9 million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1601B-FF49-53C9-4309-1B5B1B5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07603"/>
              </p:ext>
            </p:extLst>
          </p:nvPr>
        </p:nvGraphicFramePr>
        <p:xfrm>
          <a:off x="833886" y="1710905"/>
          <a:ext cx="10458946" cy="476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357">
                  <a:extLst>
                    <a:ext uri="{9D8B030D-6E8A-4147-A177-3AD203B41FA5}">
                      <a16:colId xmlns:a16="http://schemas.microsoft.com/office/drawing/2014/main" val="38977947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99785595"/>
                    </a:ext>
                  </a:extLst>
                </a:gridCol>
                <a:gridCol w="1401418">
                  <a:extLst>
                    <a:ext uri="{9D8B030D-6E8A-4147-A177-3AD203B41FA5}">
                      <a16:colId xmlns:a16="http://schemas.microsoft.com/office/drawing/2014/main" val="346203747"/>
                    </a:ext>
                  </a:extLst>
                </a:gridCol>
                <a:gridCol w="1480930">
                  <a:extLst>
                    <a:ext uri="{9D8B030D-6E8A-4147-A177-3AD203B41FA5}">
                      <a16:colId xmlns:a16="http://schemas.microsoft.com/office/drawing/2014/main" val="2521159643"/>
                    </a:ext>
                  </a:extLst>
                </a:gridCol>
                <a:gridCol w="1361661">
                  <a:extLst>
                    <a:ext uri="{9D8B030D-6E8A-4147-A177-3AD203B41FA5}">
                      <a16:colId xmlns:a16="http://schemas.microsoft.com/office/drawing/2014/main" val="50040294"/>
                    </a:ext>
                  </a:extLst>
                </a:gridCol>
                <a:gridCol w="1373580">
                  <a:extLst>
                    <a:ext uri="{9D8B030D-6E8A-4147-A177-3AD203B41FA5}">
                      <a16:colId xmlns:a16="http://schemas.microsoft.com/office/drawing/2014/main" val="3227169902"/>
                    </a:ext>
                  </a:extLst>
                </a:gridCol>
              </a:tblGrid>
              <a:tr h="627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Aggregate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441195"/>
                  </a:ext>
                </a:extLst>
              </a:tr>
              <a:tr h="388470">
                <a:tc>
                  <a:txBody>
                    <a:bodyPr/>
                    <a:lstStyle/>
                    <a:p>
                      <a:r>
                        <a:rPr lang="en-US" dirty="0"/>
                        <a:t>No of Columns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0.03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8543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Distinct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8.30 </a:t>
                      </a:r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1.88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4.72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2672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Distinct Primary Crime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2.82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5163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Distinct Districts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7.29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9193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Per District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9358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Per Primary Crime Type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5089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Per Year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3919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Per Month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47.54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11.87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87021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Arrest True/False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6.93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3.32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2149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Top 10 Locations With Most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6.85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3.10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3.32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948234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Average Cases A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7.29 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3.12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4.10</a:t>
                      </a:r>
                      <a:r>
                        <a:rPr lang="en-US" sz="1800" b="0" i="0" u="none" strike="noStrike" noProof="0" dirty="0"/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68309"/>
                  </a:ext>
                </a:extLst>
              </a:tr>
            </a:tbl>
          </a:graphicData>
        </a:graphic>
      </p:graphicFrame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0B5A0EF5-19C2-BC73-B4A7-62FCB70D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1" y="4267892"/>
            <a:ext cx="225969" cy="270034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AE3FD641-F42B-DF41-F245-14D5D1E83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9" y="2429492"/>
            <a:ext cx="195533" cy="238666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836AD6FC-B98A-CB86-D99D-986FB4322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9" y="3587336"/>
            <a:ext cx="195533" cy="238666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BD03187F-D56E-0DFC-4333-D01167A39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8" y="3191491"/>
            <a:ext cx="195533" cy="238666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6BE283DD-6A4F-5E05-EC08-6F4B812AD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9" y="2815440"/>
            <a:ext cx="195533" cy="238666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30A2F7A5-9D1E-8A83-7274-4E842BD7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899" y="3931424"/>
            <a:ext cx="225969" cy="270034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5361304D-902C-5A15-8930-387A4815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0" y="4634047"/>
            <a:ext cx="225969" cy="270034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1FE1394E-3A73-D994-EEB7-1E1FA7DCE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1" y="5000203"/>
            <a:ext cx="225969" cy="270034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8EB9486-7C0D-5E96-2B06-5C4BEBA6E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0" y="5386151"/>
            <a:ext cx="225969" cy="270034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D839E768-B0A4-79EE-668A-CD8A51F14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899" y="5791892"/>
            <a:ext cx="225969" cy="270034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9A6485BD-2D12-E43E-F4D8-4DE303B8C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898" y="6118463"/>
            <a:ext cx="225969" cy="270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CF346-0CFB-62F8-8BCA-7F0E015003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28" y="612752"/>
            <a:ext cx="2289600" cy="1526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99B0BA-332C-81D3-878D-40AFB65969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54" y="1162697"/>
            <a:ext cx="1833794" cy="4286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117BAC-6920-22CB-F782-13E42A53B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165" y="1063787"/>
            <a:ext cx="559989" cy="5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5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8DCE-5BE6-E4CC-8846-B56E1E8B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3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SF Crime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A8D6-F455-855A-10AB-B423351D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21"/>
            <a:ext cx="10515600" cy="512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Size: 2.1 million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1601B-FF49-53C9-4309-1B5B1B5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21732"/>
              </p:ext>
            </p:extLst>
          </p:nvPr>
        </p:nvGraphicFramePr>
        <p:xfrm>
          <a:off x="783087" y="1677039"/>
          <a:ext cx="10458946" cy="473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357">
                  <a:extLst>
                    <a:ext uri="{9D8B030D-6E8A-4147-A177-3AD203B41FA5}">
                      <a16:colId xmlns:a16="http://schemas.microsoft.com/office/drawing/2014/main" val="38977947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99785595"/>
                    </a:ext>
                  </a:extLst>
                </a:gridCol>
                <a:gridCol w="1401418">
                  <a:extLst>
                    <a:ext uri="{9D8B030D-6E8A-4147-A177-3AD203B41FA5}">
                      <a16:colId xmlns:a16="http://schemas.microsoft.com/office/drawing/2014/main" val="346203747"/>
                    </a:ext>
                  </a:extLst>
                </a:gridCol>
                <a:gridCol w="1480930">
                  <a:extLst>
                    <a:ext uri="{9D8B030D-6E8A-4147-A177-3AD203B41FA5}">
                      <a16:colId xmlns:a16="http://schemas.microsoft.com/office/drawing/2014/main" val="2521159643"/>
                    </a:ext>
                  </a:extLst>
                </a:gridCol>
                <a:gridCol w="1361661">
                  <a:extLst>
                    <a:ext uri="{9D8B030D-6E8A-4147-A177-3AD203B41FA5}">
                      <a16:colId xmlns:a16="http://schemas.microsoft.com/office/drawing/2014/main" val="50040294"/>
                    </a:ext>
                  </a:extLst>
                </a:gridCol>
                <a:gridCol w="1373580">
                  <a:extLst>
                    <a:ext uri="{9D8B030D-6E8A-4147-A177-3AD203B41FA5}">
                      <a16:colId xmlns:a16="http://schemas.microsoft.com/office/drawing/2014/main" val="3227169902"/>
                    </a:ext>
                  </a:extLst>
                </a:gridCol>
              </a:tblGrid>
              <a:tr h="6357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Aggregate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441195"/>
                  </a:ext>
                </a:extLst>
              </a:tr>
              <a:tr h="385818">
                <a:tc>
                  <a:txBody>
                    <a:bodyPr/>
                    <a:lstStyle/>
                    <a:p>
                      <a:r>
                        <a:rPr lang="en-US" dirty="0"/>
                        <a:t>No of Columns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85435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r>
                        <a:rPr lang="en-US" dirty="0"/>
                        <a:t>Distinct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2672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r>
                        <a:rPr lang="en-US" dirty="0"/>
                        <a:t>Distinct Category Crime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5163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Distinct Districts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91930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 District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820604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r>
                        <a:rPr lang="en-US" dirty="0"/>
                        <a:t>Per Category Crime Type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5089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r>
                        <a:rPr lang="en-US" dirty="0"/>
                        <a:t>Per Year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39190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Per Month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87021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Weekday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21490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Top 10 Locations With Most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948234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Average Cases A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68309"/>
                  </a:ext>
                </a:extLst>
              </a:tr>
            </a:tbl>
          </a:graphicData>
        </a:graphic>
      </p:graphicFrame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0B5A0EF5-19C2-BC73-B4A7-62FCB70D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1" y="4267892"/>
            <a:ext cx="225969" cy="270034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AE3FD641-F42B-DF41-F245-14D5D1E83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9" y="2429492"/>
            <a:ext cx="195533" cy="238666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836AD6FC-B98A-CB86-D99D-986FB4322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9" y="3587336"/>
            <a:ext cx="195533" cy="238666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BD03187F-D56E-0DFC-4333-D01167A39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8" y="3191491"/>
            <a:ext cx="195533" cy="238666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30A2F7A5-9D1E-8A83-7274-4E842BD7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6858" y="3881943"/>
            <a:ext cx="225969" cy="270034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5361304D-902C-5A15-8930-387A4815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0" y="4634047"/>
            <a:ext cx="225969" cy="270034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1FE1394E-3A73-D994-EEB7-1E1FA7DCE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1" y="5000203"/>
            <a:ext cx="225969" cy="270034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8EB9486-7C0D-5E96-2B06-5C4BEBA6E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0" y="5386151"/>
            <a:ext cx="225969" cy="270034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D839E768-B0A4-79EE-668A-CD8A51F14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899" y="5791892"/>
            <a:ext cx="225969" cy="270034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9A6485BD-2D12-E43E-F4D8-4DE303B8C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898" y="6118463"/>
            <a:ext cx="225969" cy="270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CF346-0CFB-62F8-8BCA-7F0E015003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28" y="612752"/>
            <a:ext cx="2289600" cy="1526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99B0BA-332C-81D3-878D-40AFB65969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54" y="1162697"/>
            <a:ext cx="1833794" cy="4286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117BAC-6920-22CB-F782-13E42A53B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165" y="1063787"/>
            <a:ext cx="559989" cy="559989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6EFB1D9E-D394-1E23-609D-CE0C43C76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2" y="2828560"/>
            <a:ext cx="225969" cy="2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5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8DCE-5BE6-E4CC-8846-B56E1E8B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3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Chicago Weather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A8D6-F455-855A-10AB-B423351D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21"/>
            <a:ext cx="10515600" cy="512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Size: 194.3K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1601B-FF49-53C9-4309-1B5B1B5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94561"/>
              </p:ext>
            </p:extLst>
          </p:nvPr>
        </p:nvGraphicFramePr>
        <p:xfrm>
          <a:off x="186267" y="1710905"/>
          <a:ext cx="11743464" cy="401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97794753"/>
                    </a:ext>
                  </a:extLst>
                </a:gridCol>
                <a:gridCol w="1325585">
                  <a:extLst>
                    <a:ext uri="{9D8B030D-6E8A-4147-A177-3AD203B41FA5}">
                      <a16:colId xmlns:a16="http://schemas.microsoft.com/office/drawing/2014/main" val="1499785595"/>
                    </a:ext>
                  </a:extLst>
                </a:gridCol>
                <a:gridCol w="1689652">
                  <a:extLst>
                    <a:ext uri="{9D8B030D-6E8A-4147-A177-3AD203B41FA5}">
                      <a16:colId xmlns:a16="http://schemas.microsoft.com/office/drawing/2014/main" val="346203747"/>
                    </a:ext>
                  </a:extLst>
                </a:gridCol>
                <a:gridCol w="1679713">
                  <a:extLst>
                    <a:ext uri="{9D8B030D-6E8A-4147-A177-3AD203B41FA5}">
                      <a16:colId xmlns:a16="http://schemas.microsoft.com/office/drawing/2014/main" val="2521159643"/>
                    </a:ext>
                  </a:extLst>
                </a:gridCol>
                <a:gridCol w="1441174">
                  <a:extLst>
                    <a:ext uri="{9D8B030D-6E8A-4147-A177-3AD203B41FA5}">
                      <a16:colId xmlns:a16="http://schemas.microsoft.com/office/drawing/2014/main" val="4271850328"/>
                    </a:ext>
                  </a:extLst>
                </a:gridCol>
                <a:gridCol w="1543340">
                  <a:extLst>
                    <a:ext uri="{9D8B030D-6E8A-4147-A177-3AD203B41FA5}">
                      <a16:colId xmlns:a16="http://schemas.microsoft.com/office/drawing/2014/main" val="196882546"/>
                    </a:ext>
                  </a:extLst>
                </a:gridCol>
              </a:tblGrid>
              <a:tr h="627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Aggregate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441195"/>
                  </a:ext>
                </a:extLst>
              </a:tr>
              <a:tr h="3884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Phrases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0.19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0.12 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8543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Phrases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2672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Average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5163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9193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9358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Maximum Temperature Per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5089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Finding Rows Containing Specific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3919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 A Range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87021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Wind Direction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21490"/>
                  </a:ext>
                </a:extLst>
              </a:tr>
            </a:tbl>
          </a:graphicData>
        </a:graphic>
      </p:graphicFrame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EDD7690E-F078-B86B-04CC-E2D4D97CE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2754" y="2418402"/>
            <a:ext cx="195533" cy="238666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1B52302F-0EC6-C7BC-DAEB-209EDE74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3016" y="3920334"/>
            <a:ext cx="225969" cy="270034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73CD59ED-B0F3-8205-B514-16440CC60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4256179"/>
            <a:ext cx="225969" cy="270034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FC7D1A90-104B-02A1-71EB-E8DF09CA2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4665400"/>
            <a:ext cx="225969" cy="270034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D0D9E87C-9458-614D-B6DD-0A89B8615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5032290"/>
            <a:ext cx="225969" cy="270034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DF3F10FA-69AF-5A03-8553-0B48C913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3494178"/>
            <a:ext cx="225969" cy="270034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7AF78319-2224-299B-ABE4-002B4B8AE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3099067"/>
            <a:ext cx="225969" cy="270034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6C804AB3-163C-BEF7-12F7-2EA25E32C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2746290"/>
            <a:ext cx="225969" cy="270034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8B8E9E20-8F98-4197-021E-02A01E2E0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5385068"/>
            <a:ext cx="225969" cy="270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8F1E15-8EC7-9929-1E89-1F664EA502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14" y="528386"/>
            <a:ext cx="2538000" cy="169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A7CA78-9612-06C7-B873-F57324EEA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700" y="1162697"/>
            <a:ext cx="1833794" cy="428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A87CE-6B59-75F8-D2D9-B3F84CDC89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1" y="1063787"/>
            <a:ext cx="559989" cy="5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0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8DCE-5BE6-E4CC-8846-B56E1E8B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3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SF Weather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A8D6-F455-855A-10AB-B423351D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21"/>
            <a:ext cx="10515600" cy="512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Size: 181.9K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1601B-FF49-53C9-4309-1B5B1B5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28360"/>
              </p:ext>
            </p:extLst>
          </p:nvPr>
        </p:nvGraphicFramePr>
        <p:xfrm>
          <a:off x="407504" y="1710905"/>
          <a:ext cx="11330610" cy="401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073">
                  <a:extLst>
                    <a:ext uri="{9D8B030D-6E8A-4147-A177-3AD203B41FA5}">
                      <a16:colId xmlns:a16="http://schemas.microsoft.com/office/drawing/2014/main" val="3897794753"/>
                    </a:ext>
                  </a:extLst>
                </a:gridCol>
                <a:gridCol w="1421306">
                  <a:extLst>
                    <a:ext uri="{9D8B030D-6E8A-4147-A177-3AD203B41FA5}">
                      <a16:colId xmlns:a16="http://schemas.microsoft.com/office/drawing/2014/main" val="1499785595"/>
                    </a:ext>
                  </a:extLst>
                </a:gridCol>
                <a:gridCol w="1528981">
                  <a:extLst>
                    <a:ext uri="{9D8B030D-6E8A-4147-A177-3AD203B41FA5}">
                      <a16:colId xmlns:a16="http://schemas.microsoft.com/office/drawing/2014/main" val="346203747"/>
                    </a:ext>
                  </a:extLst>
                </a:gridCol>
                <a:gridCol w="1421306">
                  <a:extLst>
                    <a:ext uri="{9D8B030D-6E8A-4147-A177-3AD203B41FA5}">
                      <a16:colId xmlns:a16="http://schemas.microsoft.com/office/drawing/2014/main" val="2521159643"/>
                    </a:ext>
                  </a:extLst>
                </a:gridCol>
                <a:gridCol w="1379603">
                  <a:extLst>
                    <a:ext uri="{9D8B030D-6E8A-4147-A177-3AD203B41FA5}">
                      <a16:colId xmlns:a16="http://schemas.microsoft.com/office/drawing/2014/main" val="2026824799"/>
                    </a:ext>
                  </a:extLst>
                </a:gridCol>
                <a:gridCol w="1271341">
                  <a:extLst>
                    <a:ext uri="{9D8B030D-6E8A-4147-A177-3AD203B41FA5}">
                      <a16:colId xmlns:a16="http://schemas.microsoft.com/office/drawing/2014/main" val="1449062165"/>
                    </a:ext>
                  </a:extLst>
                </a:gridCol>
              </a:tblGrid>
              <a:tr h="627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Aggregate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441195"/>
                  </a:ext>
                </a:extLst>
              </a:tr>
              <a:tr h="3884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Phrases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8543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Phrases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2672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Average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5163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9193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9358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Maximum Temperature Per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5089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Finding Rows Containing Specific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3919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 A Range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87021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Wind Direction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21490"/>
                  </a:ext>
                </a:extLst>
              </a:tr>
            </a:tbl>
          </a:graphicData>
        </a:graphic>
      </p:graphicFrame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EDD7690E-F078-B86B-04CC-E2D4D97CE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3333" y="2456998"/>
            <a:ext cx="195533" cy="238666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1B52302F-0EC6-C7BC-DAEB-209EDE74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3595" y="3958930"/>
            <a:ext cx="225969" cy="270034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73CD59ED-B0F3-8205-B514-16440CC60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4294775"/>
            <a:ext cx="225969" cy="270034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FC7D1A90-104B-02A1-71EB-E8DF09CA2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4703996"/>
            <a:ext cx="225969" cy="270034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D0D9E87C-9458-614D-B6DD-0A89B8615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5070886"/>
            <a:ext cx="225969" cy="270034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DF3F10FA-69AF-5A03-8553-0B48C913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3532774"/>
            <a:ext cx="225969" cy="270034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7AF78319-2224-299B-ABE4-002B4B8AE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3137663"/>
            <a:ext cx="225969" cy="270034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6C804AB3-163C-BEF7-12F7-2EA25E32C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2784886"/>
            <a:ext cx="225969" cy="270034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8B8E9E20-8F98-4197-021E-02A01E2E0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5423664"/>
            <a:ext cx="225969" cy="270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6E16B1-2B19-B386-4B48-CFAD1D00A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06" y="465668"/>
            <a:ext cx="2733311" cy="1822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08B81E-CBD5-1F99-D16A-A783AA1A79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285" y="1162697"/>
            <a:ext cx="1833794" cy="428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F78D92-3F71-8C7F-957B-381FA054AD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296" y="1063787"/>
            <a:ext cx="559989" cy="5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CEF8-023E-C4C0-8535-8F1F9E88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29" y="18255"/>
            <a:ext cx="10515600" cy="1325563"/>
          </a:xfrm>
        </p:spPr>
        <p:txBody>
          <a:bodyPr/>
          <a:lstStyle/>
          <a:p>
            <a:r>
              <a:rPr lang="en-BD" dirty="0"/>
              <a:t>Weather SF – </a:t>
            </a:r>
            <a:r>
              <a:rPr lang="en-BD" sz="2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Year weather data</a:t>
            </a:r>
            <a:endParaRPr lang="en-BD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C871-AC84-CC19-B9B7-1D85659F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343818"/>
            <a:ext cx="10515600" cy="5514182"/>
          </a:xfrm>
        </p:spPr>
        <p:txBody>
          <a:bodyPr>
            <a:normAutofit/>
          </a:bodyPr>
          <a:lstStyle/>
          <a:p>
            <a:r>
              <a:rPr lang="en-GB" sz="1600" b="0" dirty="0">
                <a:effectLst/>
                <a:latin typeface="Menlo" panose="020B0609030804020204" pitchFamily="49" charset="0"/>
              </a:rPr>
              <a:t>SELECT 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wx_phrase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MAX(temp) AS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max_temp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MAX(pressure) AS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max_pressure</a:t>
            </a:r>
            <a:r>
              <a:rPr lang="en-GB" sz="1600" dirty="0">
                <a:latin typeface="Menlo" panose="020B0609030804020204" pitchFamily="49" charset="0"/>
              </a:rPr>
              <a:t> 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FROM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sf_weather</a:t>
            </a:r>
            <a:endParaRPr lang="en-GB" sz="16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WHERE 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TO_DATE(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valid_date_time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, 'DD/MM/YYYY HH24:MI:SS') &gt;= '2006-06-01' AND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TO_DATE(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valid_date_time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, 'DD/MM/YYYY HH24:MI:SS') &lt; '2007-06-01'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GROUP BY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wx_phrase</a:t>
            </a:r>
            <a:endParaRPr lang="en-GB" sz="16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ORDER BY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wx_phrase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-BD" sz="1600" dirty="0"/>
          </a:p>
          <a:p>
            <a:pPr marL="0" indent="0">
              <a:buNone/>
            </a:pPr>
            <a:endParaRPr lang="en-BD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82815-F147-7E3F-4403-FE4C012D4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21" y="3891048"/>
            <a:ext cx="3738314" cy="27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5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CEF8-023E-C4C0-8535-8F1F9E88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29" y="18255"/>
            <a:ext cx="10515600" cy="1325563"/>
          </a:xfrm>
        </p:spPr>
        <p:txBody>
          <a:bodyPr/>
          <a:lstStyle/>
          <a:p>
            <a:r>
              <a:rPr lang="en-BD" dirty="0"/>
              <a:t>Weather SF - </a:t>
            </a:r>
            <a:r>
              <a:rPr lang="en-GB" sz="2400" b="1" dirty="0">
                <a:effectLst/>
                <a:latin typeface="Menlo" panose="020B0609030804020204" pitchFamily="49" charset="0"/>
              </a:rPr>
              <a:t>Daily temperature, visibility Analysis</a:t>
            </a:r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C871-AC84-CC19-B9B7-1D85659F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343818"/>
            <a:ext cx="10515600" cy="5514182"/>
          </a:xfrm>
        </p:spPr>
        <p:txBody>
          <a:bodyPr>
            <a:normAutofit/>
          </a:bodyPr>
          <a:lstStyle/>
          <a:p>
            <a:r>
              <a:rPr lang="en-GB" sz="1600" b="0" dirty="0">
                <a:effectLst/>
                <a:latin typeface="Menlo" panose="020B0609030804020204" pitchFamily="49" charset="0"/>
              </a:rPr>
              <a:t>SELECT day, 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       MAX(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max_temp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) - MIN(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min_temp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) AS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temp_variation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       MIN(vis) AS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min_visibility</a:t>
            </a:r>
            <a:r>
              <a:rPr lang="en-GB" sz="1600" dirty="0">
                <a:latin typeface="Menlo" panose="020B0609030804020204" pitchFamily="49" charset="0"/>
              </a:rPr>
              <a:t> 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FROM (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SELECT 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       TO_DATE(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valid_date_time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, 'DD/MM/YYYY HH24:MI:SS') AS day, 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max_temp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, 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min_temp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, 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vis FROM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sf_weather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) AS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DailyData</a:t>
            </a:r>
            <a:endParaRPr lang="en-GB" sz="16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GROUP BY day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HAVING MAX(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max_temp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) - MIN(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min_temp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) &gt; 15 AND MIN(vis) &lt; 5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ORDER BY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temp_variation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 DESC;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D3F6C-7935-1199-66E9-C67CB07FB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442357"/>
            <a:ext cx="4053112" cy="330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0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CEF8-023E-C4C0-8535-8F1F9E88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29" y="18255"/>
            <a:ext cx="10515600" cy="1325563"/>
          </a:xfrm>
        </p:spPr>
        <p:txBody>
          <a:bodyPr>
            <a:normAutofit/>
          </a:bodyPr>
          <a:lstStyle/>
          <a:p>
            <a:r>
              <a:rPr lang="en-BD" dirty="0"/>
              <a:t>Weather SF - </a:t>
            </a:r>
            <a:r>
              <a:rPr lang="en-GB" sz="2700" b="1" dirty="0">
                <a:effectLst/>
                <a:latin typeface="Menlo" panose="020B0609030804020204" pitchFamily="49" charset="0"/>
              </a:rPr>
              <a:t>Monthly Average Temperature, Wind Speed with Condition Counts</a:t>
            </a:r>
            <a:endParaRPr lang="en-B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C871-AC84-CC19-B9B7-1D85659F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343818"/>
            <a:ext cx="10515600" cy="5514182"/>
          </a:xfrm>
        </p:spPr>
        <p:txBody>
          <a:bodyPr>
            <a:normAutofit/>
          </a:bodyPr>
          <a:lstStyle/>
          <a:p>
            <a:r>
              <a:rPr lang="en-GB" sz="1600" b="0" dirty="0">
                <a:effectLst/>
                <a:latin typeface="Menlo" panose="020B0609030804020204" pitchFamily="49" charset="0"/>
              </a:rPr>
              <a:t>WITH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MonthlyData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 AS (SELECT 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EXTRACT(MONTH FROM TO_DATE(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valid_date_time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, 'DD/MM/YYYY HH24:MI:SS')) AS month,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AVG(temp) AS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avg_temp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AVG(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wspd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) AS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avg_wspd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COUNT(DISTINCT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wx_phrase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) AS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distinct_conditions</a:t>
            </a:r>
            <a:endParaRPr lang="en-GB" sz="16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FROM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sf_weather</a:t>
            </a:r>
            <a:endParaRPr lang="en-GB" sz="16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WHERE 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</a:rPr>
              <a:t>	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pressure BETWEEN 990 AND 1020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GROUP BY month)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SELECT 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</a:rPr>
              <a:t>	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month,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avg_temp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avg_wspd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distinct_conditions</a:t>
            </a:r>
            <a:endParaRPr lang="en-GB" sz="16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FROM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MonthlyData</a:t>
            </a:r>
            <a:endParaRPr lang="en-GB" sz="16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WHERE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avg_wspd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 &gt; 10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ORDER BY month;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C2AE2-E96E-F35D-AF92-BADF76F1C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217" y="3159579"/>
            <a:ext cx="4063525" cy="35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8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CEF8-023E-C4C0-8535-8F1F9E88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29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BD" dirty="0"/>
              <a:t>Weather Chicago – </a:t>
            </a:r>
            <a:r>
              <a:rPr lang="en-BD" sz="3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Daily avg temp, total wind speed, max visibility, weather condition</a:t>
            </a:r>
            <a:endParaRPr lang="en-BD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C871-AC84-CC19-B9B7-1D85659F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343818"/>
            <a:ext cx="10515600" cy="5514182"/>
          </a:xfrm>
        </p:spPr>
        <p:txBody>
          <a:bodyPr>
            <a:normAutofit/>
          </a:bodyPr>
          <a:lstStyle/>
          <a:p>
            <a:r>
              <a:rPr lang="en-GB" sz="1600" dirty="0"/>
              <a:t>SELECT </a:t>
            </a:r>
          </a:p>
          <a:p>
            <a:pPr marL="0" indent="0">
              <a:buNone/>
            </a:pPr>
            <a:r>
              <a:rPr lang="en-GB" sz="1600" dirty="0"/>
              <a:t>    	TO_DATE(</a:t>
            </a:r>
            <a:r>
              <a:rPr lang="en-GB" sz="1600" dirty="0" err="1"/>
              <a:t>valid_date_time</a:t>
            </a:r>
            <a:r>
              <a:rPr lang="en-GB" sz="1600" dirty="0"/>
              <a:t>, 'MM/DD/YYYY') AS day,</a:t>
            </a:r>
          </a:p>
          <a:p>
            <a:pPr marL="0" indent="0">
              <a:buNone/>
            </a:pPr>
            <a:r>
              <a:rPr lang="en-GB" sz="1600" dirty="0"/>
              <a:t>    	AVG(temp) AS </a:t>
            </a:r>
            <a:r>
              <a:rPr lang="en-GB" sz="1600" dirty="0" err="1"/>
              <a:t>avg_temp</a:t>
            </a:r>
            <a:r>
              <a:rPr lang="en-GB" sz="1600" dirty="0"/>
              <a:t>,</a:t>
            </a:r>
          </a:p>
          <a:p>
            <a:pPr marL="0" indent="0">
              <a:buNone/>
            </a:pPr>
            <a:r>
              <a:rPr lang="en-GB" sz="1600" dirty="0"/>
              <a:t>    	SUM(</a:t>
            </a:r>
            <a:r>
              <a:rPr lang="en-GB" sz="1600" dirty="0" err="1"/>
              <a:t>wspd</a:t>
            </a:r>
            <a:r>
              <a:rPr lang="en-GB" sz="1600" dirty="0"/>
              <a:t>) AS </a:t>
            </a:r>
            <a:r>
              <a:rPr lang="en-GB" sz="1600" dirty="0" err="1"/>
              <a:t>total_wspd</a:t>
            </a:r>
            <a:r>
              <a:rPr lang="en-GB" sz="1600" dirty="0"/>
              <a:t>,</a:t>
            </a:r>
          </a:p>
          <a:p>
            <a:pPr marL="0" indent="0">
              <a:buNone/>
            </a:pPr>
            <a:r>
              <a:rPr lang="en-GB" sz="1600" dirty="0"/>
              <a:t>    	MAX(vis) AS </a:t>
            </a:r>
            <a:r>
              <a:rPr lang="en-GB" sz="1600" dirty="0" err="1"/>
              <a:t>max_visibility</a:t>
            </a:r>
            <a:r>
              <a:rPr lang="en-GB" sz="1600" dirty="0"/>
              <a:t>,</a:t>
            </a:r>
          </a:p>
          <a:p>
            <a:pPr marL="0" indent="0">
              <a:buNone/>
            </a:pPr>
            <a:r>
              <a:rPr lang="en-GB" sz="1600" dirty="0"/>
              <a:t>    	COUNT(DISTINCT </a:t>
            </a:r>
            <a:r>
              <a:rPr lang="en-GB" sz="1600" dirty="0" err="1"/>
              <a:t>wx_phrase</a:t>
            </a:r>
            <a:r>
              <a:rPr lang="en-GB" sz="1600" dirty="0"/>
              <a:t>) AS </a:t>
            </a:r>
            <a:r>
              <a:rPr lang="en-GB" sz="1600" dirty="0" err="1"/>
              <a:t>distinct_weather_conditions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FROM </a:t>
            </a:r>
            <a:r>
              <a:rPr lang="en-GB" sz="1600" dirty="0" err="1"/>
              <a:t>sf_weather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GROUP BY day</a:t>
            </a:r>
          </a:p>
          <a:p>
            <a:pPr marL="0" indent="0">
              <a:buNone/>
            </a:pPr>
            <a:r>
              <a:rPr lang="en-GB" sz="1600" dirty="0"/>
              <a:t>ORDER BY day;</a:t>
            </a:r>
          </a:p>
          <a:p>
            <a:pPr marL="0" indent="0">
              <a:buNone/>
            </a:pPr>
            <a:endParaRPr lang="en-BD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5ED28-EAFA-12FD-C594-6523C15FA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289" y="3412669"/>
            <a:ext cx="5625144" cy="329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3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CEF8-023E-C4C0-8535-8F1F9E88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516277"/>
            <a:ext cx="11274879" cy="1325563"/>
          </a:xfrm>
        </p:spPr>
        <p:txBody>
          <a:bodyPr>
            <a:normAutofit fontScale="90000"/>
          </a:bodyPr>
          <a:lstStyle/>
          <a:p>
            <a:r>
              <a:rPr lang="en-BD" dirty="0"/>
              <a:t>Weather Chicago - </a:t>
            </a:r>
            <a:r>
              <a:rPr lang="en-GB" sz="2700" b="1" dirty="0">
                <a:latin typeface="Menlo" panose="020B0609030804020204" pitchFamily="49" charset="0"/>
              </a:rPr>
              <a:t>T</a:t>
            </a:r>
            <a:r>
              <a:rPr lang="en-GB" sz="2700" b="1" dirty="0">
                <a:effectLst/>
                <a:latin typeface="Menlo" panose="020B0609030804020204" pitchFamily="49" charset="0"/>
              </a:rPr>
              <a:t>otal sum of temperatures and pressures for each distinct weather phrase (</a:t>
            </a:r>
            <a:r>
              <a:rPr lang="en-GB" sz="2700" b="1" dirty="0" err="1">
                <a:effectLst/>
                <a:latin typeface="Menlo" panose="020B0609030804020204" pitchFamily="49" charset="0"/>
              </a:rPr>
              <a:t>wx_phrase</a:t>
            </a:r>
            <a:r>
              <a:rPr lang="en-GB" sz="2700" b="1" dirty="0">
                <a:effectLst/>
                <a:latin typeface="Menlo" panose="020B0609030804020204" pitchFamily="49" charset="0"/>
              </a:rPr>
              <a:t>)</a:t>
            </a:r>
            <a:br>
              <a:rPr lang="en-GB" b="0" dirty="0">
                <a:effectLst/>
                <a:latin typeface="Menlo" panose="020B0609030804020204" pitchFamily="49" charset="0"/>
              </a:rPr>
            </a:b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C871-AC84-CC19-B9B7-1D85659F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41840"/>
            <a:ext cx="10515600" cy="5016160"/>
          </a:xfrm>
        </p:spPr>
        <p:txBody>
          <a:bodyPr>
            <a:normAutofit/>
          </a:bodyPr>
          <a:lstStyle/>
          <a:p>
            <a:r>
              <a:rPr lang="en-GB" sz="1600" b="0" dirty="0">
                <a:effectLst/>
                <a:latin typeface="Menlo" panose="020B0609030804020204" pitchFamily="49" charset="0"/>
              </a:rPr>
              <a:t>SELECT 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wx_phrase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SUM(temp) AS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total_temp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SUM(pressure) AS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total_pressure</a:t>
            </a:r>
            <a:endParaRPr lang="en-GB" sz="16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FROM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chicago_weather</a:t>
            </a:r>
            <a:endParaRPr lang="en-GB" sz="16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GROUP BY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wx_phrase</a:t>
            </a:r>
            <a:endParaRPr lang="en-GB" sz="16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ORDER BY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wx_phrase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55B7D-15FA-A0E6-BEDB-341E4BC8F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320" y="3184336"/>
            <a:ext cx="4430487" cy="339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7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CEF8-023E-C4C0-8535-8F1F9E88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35" y="18255"/>
            <a:ext cx="11185078" cy="1325563"/>
          </a:xfrm>
        </p:spPr>
        <p:txBody>
          <a:bodyPr>
            <a:normAutofit/>
          </a:bodyPr>
          <a:lstStyle/>
          <a:p>
            <a:r>
              <a:rPr lang="en-BD" dirty="0"/>
              <a:t>Crime Chicago-</a:t>
            </a:r>
            <a:r>
              <a:rPr lang="en-GB" b="1" i="0" u="none" strike="noStrike" dirty="0">
                <a:effectLst/>
                <a:latin typeface="Söhne"/>
              </a:rPr>
              <a:t>Annual Crime Summary by Type</a:t>
            </a:r>
            <a:br>
              <a:rPr lang="en-GB" b="1" i="0" u="none" strike="noStrike" dirty="0">
                <a:effectLst/>
                <a:latin typeface="Söhne"/>
              </a:rPr>
            </a:b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C871-AC84-CC19-B9B7-1D85659F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343818"/>
            <a:ext cx="10515600" cy="5514182"/>
          </a:xfrm>
        </p:spPr>
        <p:txBody>
          <a:bodyPr>
            <a:normAutofit/>
          </a:bodyPr>
          <a:lstStyle/>
          <a:p>
            <a:r>
              <a:rPr lang="en-GB" sz="1600" b="0" dirty="0">
                <a:effectLst/>
                <a:latin typeface="Menlo" panose="020B0609030804020204" pitchFamily="49" charset="0"/>
              </a:rPr>
              <a:t>SELECT 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"Year", 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"Primary Type", 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COUNT(*) AS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total_incidents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, 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SUM(CASE WHEN "Arrest" = true THEN 1 ELSE 0 END) AS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total_arrests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MAX("Location Description") AS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common_location</a:t>
            </a:r>
            <a:endParaRPr lang="en-GB" sz="16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FROM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chicago_crime</a:t>
            </a:r>
            <a:endParaRPr lang="en-GB" sz="16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GROUP BY "Year", "Primary Type"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ORDER BY "Year",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total_incidents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70549-FCA9-9657-1AF5-9D257B7AD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729" y="3556448"/>
            <a:ext cx="5985329" cy="31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3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CEF8-023E-C4C0-8535-8F1F9E88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35" y="18255"/>
            <a:ext cx="11185078" cy="1325563"/>
          </a:xfrm>
        </p:spPr>
        <p:txBody>
          <a:bodyPr>
            <a:normAutofit/>
          </a:bodyPr>
          <a:lstStyle/>
          <a:p>
            <a:r>
              <a:rPr lang="en-BD" dirty="0"/>
              <a:t>Crime Chicago - </a:t>
            </a:r>
            <a:r>
              <a:rPr lang="en-GB" b="1" i="0" u="none" strike="noStrike" dirty="0">
                <a:effectLst/>
                <a:latin typeface="Söhne"/>
              </a:rPr>
              <a:t>Detailed Analysis of Specific Crime Types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C871-AC84-CC19-B9B7-1D85659F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343818"/>
            <a:ext cx="10515600" cy="5514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WITH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CrimeDetails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 AS (SELECT 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"Primary Type",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"Location Description",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"Arrest",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EXTRACT(HOUR FROM TO_TIMESTAMP("Date", 'MM/DD/YYYY HH24:MI:SS')) AS hour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FROM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chicago_crime</a:t>
            </a:r>
            <a:endParaRPr lang="en-GB" sz="16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WHERE "Primary Type" IN ('THEFT', 'ROBBERY’))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SELECT 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"Primary Type",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"Location Description",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SUM(CASE WHEN "Arrest" = true THEN 1 ELSE 0 END) AS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total_arrests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COUNT(*) AS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total_cases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AVG(hour) AS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avg_time_of_crime</a:t>
            </a:r>
            <a:endParaRPr lang="en-GB" sz="16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FROM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CrimeDetails</a:t>
            </a:r>
            <a:endParaRPr lang="en-GB" sz="16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GROUP BY "Primary Type", "Location Description"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ORDER BY "Primary Type",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total_cases</a:t>
            </a:r>
            <a:r>
              <a:rPr lang="en-GB" sz="1600" b="0" dirty="0">
                <a:effectLst/>
                <a:latin typeface="Menlo" panose="020B0609030804020204" pitchFamily="49" charset="0"/>
              </a:rPr>
              <a:t> DESC;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A8D73-C698-D289-A9B7-14875C781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79" y="3069125"/>
            <a:ext cx="3480707" cy="16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CEF8-023E-C4C0-8535-8F1F9E88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35" y="18255"/>
            <a:ext cx="11185078" cy="1325563"/>
          </a:xfrm>
        </p:spPr>
        <p:txBody>
          <a:bodyPr>
            <a:normAutofit/>
          </a:bodyPr>
          <a:lstStyle/>
          <a:p>
            <a:r>
              <a:rPr lang="en-BD" dirty="0"/>
              <a:t>Crime Chicago – </a:t>
            </a:r>
            <a:r>
              <a:rPr lang="en-GB" b="1" dirty="0">
                <a:latin typeface="Söhne"/>
              </a:rPr>
              <a:t>Yearly arrest count on different case description types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C871-AC84-CC19-B9B7-1D85659F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343818"/>
            <a:ext cx="10515600" cy="5514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SELECT 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"Description",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"Year",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COUNT(*) AS count,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	SUM(CASE WHEN "Arrest" = true THEN 1 ELSE 0 END) AS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arrest_count</a:t>
            </a:r>
            <a:endParaRPr lang="en-GB" sz="16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FROM </a:t>
            </a:r>
            <a:r>
              <a:rPr lang="en-GB" sz="1600" b="0" dirty="0" err="1">
                <a:effectLst/>
                <a:latin typeface="Menlo" panose="020B0609030804020204" pitchFamily="49" charset="0"/>
              </a:rPr>
              <a:t>chicago_crime</a:t>
            </a:r>
            <a:endParaRPr lang="en-GB" sz="16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GROUP BY "Description", "Year"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HAVING COUNT(*) &gt; 50</a:t>
            </a:r>
          </a:p>
          <a:p>
            <a:pPr marL="0" indent="0">
              <a:buNone/>
            </a:pPr>
            <a:r>
              <a:rPr lang="en-GB" sz="1600" b="0" dirty="0">
                <a:effectLst/>
                <a:latin typeface="Menlo" panose="020B0609030804020204" pitchFamily="49" charset="0"/>
              </a:rPr>
              <a:t>ORDER BY "Year", count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73E89-4527-7084-7358-A2357EA2E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42" y="3538045"/>
            <a:ext cx="6066971" cy="309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2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1106</TotalTime>
  <Words>1179</Words>
  <Application>Microsoft Macintosh PowerPoint</Application>
  <PresentationFormat>Widescreen</PresentationFormat>
  <Paragraphs>303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Söhne</vt:lpstr>
      <vt:lpstr>office theme</vt:lpstr>
      <vt:lpstr>MongoDB and PostgreSQL</vt:lpstr>
      <vt:lpstr>Weather SF – 1 Year weather data</vt:lpstr>
      <vt:lpstr>Weather SF - Daily temperature, visibility Analysis </vt:lpstr>
      <vt:lpstr>Weather SF - Monthly Average Temperature, Wind Speed with Condition Counts</vt:lpstr>
      <vt:lpstr>Weather Chicago – Daily avg temp, total wind speed, max visibility, weather condition</vt:lpstr>
      <vt:lpstr>Weather Chicago - Total sum of temperatures and pressures for each distinct weather phrase (wx_phrase) </vt:lpstr>
      <vt:lpstr>Crime Chicago-Annual Crime Summary by Type </vt:lpstr>
      <vt:lpstr>Crime Chicago - Detailed Analysis of Specific Crime Types</vt:lpstr>
      <vt:lpstr>Crime Chicago – Yearly arrest count on different case description types</vt:lpstr>
      <vt:lpstr>Chicago Crime Data</vt:lpstr>
      <vt:lpstr>SF Crime Data</vt:lpstr>
      <vt:lpstr>Chicago Weather Data</vt:lpstr>
      <vt:lpstr>SF Weather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Resam Zaha</cp:lastModifiedBy>
  <cp:revision>307</cp:revision>
  <dcterms:created xsi:type="dcterms:W3CDTF">2023-11-22T09:00:48Z</dcterms:created>
  <dcterms:modified xsi:type="dcterms:W3CDTF">2024-01-31T22:48:20Z</dcterms:modified>
</cp:coreProperties>
</file>