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DM Sans" panose="020B0604020202020204" charset="0"/>
      <p:regular r:id="rId9"/>
    </p:embeddedFont>
    <p:embeddedFont>
      <p:font typeface="Poppins Medium" panose="020B0604020202020204" charset="0"/>
      <p:regular r:id="rId10"/>
    </p:embeddedFont>
    <p:embeddedFont>
      <p:font typeface="Open Sans Light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ague Sparta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sv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0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24" Type="http://schemas.openxmlformats.org/officeDocument/2006/relationships/image" Target="../media/image16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34" Type="http://schemas.openxmlformats.org/officeDocument/2006/relationships/image" Target="../media/image21.png"/><Relationship Id="rId7" Type="http://schemas.openxmlformats.org/officeDocument/2006/relationships/image" Target="../media/image14.svg"/><Relationship Id="rId12" Type="http://schemas.openxmlformats.org/officeDocument/2006/relationships/image" Target="../media/image10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.sv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14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24" Type="http://schemas.openxmlformats.org/officeDocument/2006/relationships/image" Target="../media/image16.png"/><Relationship Id="rId32" Type="http://schemas.openxmlformats.org/officeDocument/2006/relationships/image" Target="../media/image2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31" Type="http://schemas.openxmlformats.org/officeDocument/2006/relationships/image" Target="../media/image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image" Target="../media/image19.png"/><Relationship Id="rId22" Type="http://schemas.openxmlformats.org/officeDocument/2006/relationships/image" Target="../media/image15.png"/><Relationship Id="rId27" Type="http://schemas.openxmlformats.org/officeDocument/2006/relationships/image" Target="../media/image34.svg"/><Relationship Id="rId30" Type="http://schemas.openxmlformats.org/officeDocument/2006/relationships/image" Target="../media/image1.png"/><Relationship Id="rId35" Type="http://schemas.openxmlformats.org/officeDocument/2006/relationships/image" Target="../media/image36.svg"/><Relationship Id="rId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8700" y="2020660"/>
            <a:ext cx="2844623" cy="31228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179730" y="2181319"/>
            <a:ext cx="3286905" cy="32869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803815" y="2004620"/>
            <a:ext cx="3287276" cy="34636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389585" y="3262738"/>
            <a:ext cx="1999722" cy="94736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473862" y="3262738"/>
            <a:ext cx="1999722" cy="94736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64851" y="5735936"/>
            <a:ext cx="23723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Data Source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5421" y="5735936"/>
            <a:ext cx="32240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Predictive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16799" y="5735936"/>
            <a:ext cx="24756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Hospital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74641" y="830340"/>
            <a:ext cx="1250995" cy="15780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963305" y="554526"/>
            <a:ext cx="1627169" cy="15413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510105" y="908211"/>
            <a:ext cx="1815061" cy="142234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321273" y="554526"/>
            <a:ext cx="1651649" cy="1859387"/>
            <a:chOff x="0" y="0"/>
            <a:chExt cx="2202198" cy="247918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28818" cy="245623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 rot="-74963">
              <a:off x="837388" y="1114373"/>
              <a:ext cx="1350250" cy="135025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4714557" y="4022238"/>
            <a:ext cx="1258365" cy="167578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9963305" y="3827783"/>
            <a:ext cx="1536199" cy="168308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5400000" flipH="1" flipV="1">
            <a:off x="5876914" y="3877685"/>
            <a:ext cx="1580648" cy="15832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>
            <a:off x="1453939" y="7330410"/>
            <a:ext cx="1492338" cy="14055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>
          <a:xfrm>
            <a:off x="5820454" y="6849029"/>
            <a:ext cx="2016252" cy="2057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>
            <a:fillRect/>
          </a:stretch>
        </p:blipFill>
        <p:spPr>
          <a:xfrm>
            <a:off x="10277473" y="6726726"/>
            <a:ext cx="1603033" cy="230200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>
            <a:fillRect/>
          </a:stretch>
        </p:blipFill>
        <p:spPr>
          <a:xfrm>
            <a:off x="1148254" y="3709834"/>
            <a:ext cx="2537117" cy="191898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14541323" y="7379070"/>
            <a:ext cx="1595356" cy="130819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3935337" y="1484220"/>
            <a:ext cx="999861" cy="47368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07930" y="2520503"/>
            <a:ext cx="224364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Read data and model list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92242" y="2520503"/>
            <a:ext cx="2526986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EDA: Select rows &amp; columns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32743" y="2520503"/>
            <a:ext cx="356853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Data Encoding: Create dummy variable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92435" y="2520503"/>
            <a:ext cx="2844244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Vectorization of model 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84612" y="5895999"/>
            <a:ext cx="4524970" cy="26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Features Selection: dropping unrequired 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59645" y="5891394"/>
            <a:ext cx="2034488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Initialize the ML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26679" y="5886788"/>
            <a:ext cx="1934958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Split: Training/Testing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84678" y="5891394"/>
            <a:ext cx="3161641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Congifure the regression algorithm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959" y="8877854"/>
            <a:ext cx="4202359" cy="54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Iterate model: Cross-validation on Train dataset and hyper-parameter tuning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54718" y="9158684"/>
            <a:ext cx="1429017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Accuracy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13848" y="9158684"/>
            <a:ext cx="155626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485749" y="9158684"/>
            <a:ext cx="1706505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deployment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8097225" y="1382543"/>
            <a:ext cx="999861" cy="473684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12578203" y="1382543"/>
            <a:ext cx="999861" cy="47368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rot="5400000">
            <a:off x="14970564" y="3192967"/>
            <a:ext cx="830693" cy="39354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12578203" y="4589433"/>
            <a:ext cx="999861" cy="47368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8097225" y="4630136"/>
            <a:ext cx="999861" cy="473684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3935337" y="4680974"/>
            <a:ext cx="999861" cy="473684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12578203" y="7796324"/>
            <a:ext cx="999861" cy="47368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8097225" y="7877729"/>
            <a:ext cx="999861" cy="473684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3935337" y="7877729"/>
            <a:ext cx="999861" cy="473684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rot="5400000">
            <a:off x="2001467" y="6501381"/>
            <a:ext cx="830693" cy="393541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7827181" y="9587038"/>
            <a:ext cx="2431691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Predictive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595357" y="1248821"/>
            <a:ext cx="955191" cy="12049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000477" y="1038225"/>
            <a:ext cx="1242417" cy="11769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600259" y="1308279"/>
            <a:ext cx="1385880" cy="10860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327980" y="1038225"/>
            <a:ext cx="1261107" cy="1419725"/>
            <a:chOff x="0" y="0"/>
            <a:chExt cx="1681477" cy="189296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2840" cy="187544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 rot="-74963">
              <a:off x="639383" y="850873"/>
              <a:ext cx="1030976" cy="1030976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3628270" y="3685978"/>
            <a:ext cx="960818" cy="12795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10000477" y="3537503"/>
            <a:ext cx="1172956" cy="12851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5400000" flipH="1" flipV="1">
            <a:off x="6880335" y="3575605"/>
            <a:ext cx="1206895" cy="120890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>
            <a:off x="3503196" y="6211915"/>
            <a:ext cx="1139467" cy="10731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>
          <a:xfrm>
            <a:off x="6837225" y="5844359"/>
            <a:ext cx="1539498" cy="157091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>
            <a:fillRect/>
          </a:stretch>
        </p:blipFill>
        <p:spPr>
          <a:xfrm>
            <a:off x="10240358" y="5750975"/>
            <a:ext cx="1223987" cy="17576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>
            <a:fillRect/>
          </a:stretch>
        </p:blipFill>
        <p:spPr>
          <a:xfrm>
            <a:off x="3269792" y="3447444"/>
            <a:ext cx="1937202" cy="146523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13495998" y="6249069"/>
            <a:ext cx="1218125" cy="99886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5397854" y="1748088"/>
            <a:ext cx="763439" cy="36167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162648" y="2532580"/>
            <a:ext cx="1713126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Read data and model list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57557" y="2532580"/>
            <a:ext cx="192946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EDA: Select rows &amp; columns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37242" y="2532580"/>
            <a:ext cx="2724739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Data Encoding: Create dummy variable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42416" y="2532580"/>
            <a:ext cx="217170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Vectorization of model 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69100" y="5109921"/>
            <a:ext cx="3455017" cy="2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Features Selection: dropping unrequired 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44973" y="5106405"/>
            <a:ext cx="1553423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Initialize the ML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918333" y="5102888"/>
            <a:ext cx="147742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Split: Training/Testing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39476" y="5106405"/>
            <a:ext cx="2414054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Congifure the regression algorithm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68608" y="7386701"/>
            <a:ext cx="3208688" cy="426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Iterate model: Cross-validation on Train dataset and hyper-parameter tuning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92451" y="7601127"/>
            <a:ext cx="1091119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Accuracy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91777" y="7601127"/>
            <a:ext cx="1188281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453564" y="7601127"/>
            <a:ext cx="1302992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deployment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8575641" y="1670453"/>
            <a:ext cx="763439" cy="36167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11997068" y="1670453"/>
            <a:ext cx="763439" cy="36167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rot="5400000">
            <a:off x="13823743" y="3052793"/>
            <a:ext cx="634271" cy="30048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11997068" y="4119057"/>
            <a:ext cx="763439" cy="36167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8575641" y="4150135"/>
            <a:ext cx="763439" cy="361679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flipH="1">
            <a:off x="5397854" y="4188952"/>
            <a:ext cx="763439" cy="36167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11997068" y="6567661"/>
            <a:ext cx="763439" cy="361679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8575641" y="6629817"/>
            <a:ext cx="763439" cy="361679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5397854" y="6629817"/>
            <a:ext cx="763439" cy="361679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 rot="5400000">
            <a:off x="3921258" y="5578914"/>
            <a:ext cx="634271" cy="300486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>
          <a:xfrm>
            <a:off x="537840" y="3209477"/>
            <a:ext cx="1485328" cy="1630599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>
          <a:xfrm>
            <a:off x="15982077" y="2785233"/>
            <a:ext cx="1970619" cy="1970619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>
            <a:fillRect/>
          </a:stretch>
        </p:blipFill>
        <p:spPr>
          <a:xfrm>
            <a:off x="2042556" y="4140610"/>
            <a:ext cx="1062942" cy="503569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661147" y="5155659"/>
            <a:ext cx="1238714" cy="29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Open Sans Light"/>
              </a:rPr>
              <a:t>Data Source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917659" y="8437675"/>
            <a:ext cx="2452682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Inference Engine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6597771" y="4908705"/>
            <a:ext cx="776907" cy="35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sz="2038">
                <a:solidFill>
                  <a:srgbClr val="000000"/>
                </a:solidFill>
                <a:latin typeface="Open Sans Light"/>
              </a:rPr>
              <a:t>APP UI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5367477" y="5859635"/>
            <a:ext cx="1791826" cy="1301008"/>
            <a:chOff x="0" y="0"/>
            <a:chExt cx="2389101" cy="1734678"/>
          </a:xfrm>
        </p:grpSpPr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rcRect/>
            <a:stretch>
              <a:fillRect/>
            </a:stretch>
          </p:blipFill>
          <p:spPr>
            <a:xfrm rot="-5400000" flipV="1">
              <a:off x="1147356" y="443405"/>
              <a:ext cx="1685150" cy="798340"/>
            </a:xfrm>
            <a:prstGeom prst="rect">
              <a:avLst/>
            </a:prstGeom>
          </p:spPr>
        </p:pic>
        <p:sp>
          <p:nvSpPr>
            <p:cNvPr id="47" name="AutoShape 47"/>
            <p:cNvSpPr/>
            <p:nvPr/>
          </p:nvSpPr>
          <p:spPr>
            <a:xfrm>
              <a:off x="0" y="1635622"/>
              <a:ext cx="2066803" cy="0"/>
            </a:xfrm>
            <a:prstGeom prst="line">
              <a:avLst/>
            </a:prstGeom>
            <a:ln w="99056" cap="rnd">
              <a:solidFill>
                <a:srgbClr val="008037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8" name="AutoShape 48"/>
          <p:cNvSpPr/>
          <p:nvPr/>
        </p:nvSpPr>
        <p:spPr>
          <a:xfrm>
            <a:off x="2206850" y="8162482"/>
            <a:ext cx="13479192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2206850" y="809099"/>
            <a:ext cx="13536342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5400000">
            <a:off x="-1422216" y="4485791"/>
            <a:ext cx="7305758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rot="5400000">
            <a:off x="12066501" y="4533416"/>
            <a:ext cx="7305758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2" name="TextBox 52"/>
          <p:cNvSpPr txBox="1"/>
          <p:nvPr/>
        </p:nvSpPr>
        <p:spPr>
          <a:xfrm>
            <a:off x="6965076" y="9210675"/>
            <a:ext cx="4344333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Process Flow for Hospital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7504" y="1592901"/>
            <a:ext cx="5050150" cy="7649400"/>
            <a:chOff x="0" y="0"/>
            <a:chExt cx="1714990" cy="2597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990" cy="2597675"/>
            </a:xfrm>
            <a:custGeom>
              <a:avLst/>
              <a:gdLst/>
              <a:ahLst/>
              <a:cxnLst/>
              <a:rect l="l" t="t" r="r" b="b"/>
              <a:pathLst>
                <a:path w="1714990" h="2597675">
                  <a:moveTo>
                    <a:pt x="0" y="0"/>
                  </a:moveTo>
                  <a:lnTo>
                    <a:pt x="1714990" y="0"/>
                  </a:lnTo>
                  <a:lnTo>
                    <a:pt x="1714990" y="2597675"/>
                  </a:lnTo>
                  <a:lnTo>
                    <a:pt x="0" y="2597675"/>
                  </a:lnTo>
                  <a:close/>
                </a:path>
              </a:pathLst>
            </a:custGeom>
            <a:solidFill>
              <a:srgbClr val="FAFBF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25635" y="125445"/>
            <a:ext cx="15036731" cy="1003611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508016" y="5547714"/>
            <a:ext cx="5059638" cy="3162993"/>
            <a:chOff x="0" y="0"/>
            <a:chExt cx="6746184" cy="4217323"/>
          </a:xfrm>
        </p:grpSpPr>
        <p:sp>
          <p:nvSpPr>
            <p:cNvPr id="6" name="AutoShape 6"/>
            <p:cNvSpPr/>
            <p:nvPr/>
          </p:nvSpPr>
          <p:spPr>
            <a:xfrm>
              <a:off x="0" y="13176"/>
              <a:ext cx="6746184" cy="420414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670377" y="717756"/>
              <a:ext cx="2920868" cy="27246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670377" y="1176207"/>
              <a:ext cx="2567186" cy="204287"/>
            </a:xfrm>
            <a:prstGeom prst="rect">
              <a:avLst/>
            </a:prstGeom>
            <a:solidFill>
              <a:srgbClr val="100F0D"/>
            </a:solidFill>
          </p:spPr>
        </p:sp>
        <p:grpSp>
          <p:nvGrpSpPr>
            <p:cNvPr id="9" name="Group 9"/>
            <p:cNvGrpSpPr/>
            <p:nvPr/>
          </p:nvGrpSpPr>
          <p:grpSpPr>
            <a:xfrm>
              <a:off x="670377" y="250120"/>
              <a:ext cx="104617" cy="10461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49110" y="250120"/>
              <a:ext cx="104617" cy="104617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89543" y="250120"/>
              <a:ext cx="104617" cy="104617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368276" y="250120"/>
              <a:ext cx="104617" cy="104617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0" y="1691457"/>
              <a:ext cx="6746184" cy="0"/>
            </a:xfrm>
            <a:prstGeom prst="line">
              <a:avLst/>
            </a:prstGeom>
            <a:ln w="13176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6746184" cy="0"/>
            </a:xfrm>
            <a:prstGeom prst="line">
              <a:avLst/>
            </a:prstGeom>
            <a:ln w="13176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1368276" y="2031722"/>
              <a:ext cx="2509772" cy="188137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1368276" y="2350585"/>
              <a:ext cx="1550549" cy="188137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12480" y="2031722"/>
              <a:ext cx="319240" cy="433536"/>
            </a:xfrm>
            <a:prstGeom prst="rect">
              <a:avLst/>
            </a:prstGeom>
          </p:spPr>
        </p:pic>
        <p:sp>
          <p:nvSpPr>
            <p:cNvPr id="22" name="AutoShape 22"/>
            <p:cNvSpPr/>
            <p:nvPr/>
          </p:nvSpPr>
          <p:spPr>
            <a:xfrm>
              <a:off x="1368276" y="3043650"/>
              <a:ext cx="2509772" cy="188137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1368276" y="3362513"/>
              <a:ext cx="1550549" cy="188137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12480" y="3043650"/>
              <a:ext cx="319240" cy="433536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3204819" y="3692268"/>
            <a:ext cx="3148395" cy="1147159"/>
            <a:chOff x="0" y="0"/>
            <a:chExt cx="2319274" cy="84505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19274" cy="158496"/>
            </a:xfrm>
            <a:custGeom>
              <a:avLst/>
              <a:gdLst/>
              <a:ahLst/>
              <a:cxnLst/>
              <a:rect l="l" t="t" r="r" b="b"/>
              <a:pathLst>
                <a:path w="2319274" h="158496">
                  <a:moveTo>
                    <a:pt x="2319274" y="0"/>
                  </a:moveTo>
                  <a:lnTo>
                    <a:pt x="2319274" y="158496"/>
                  </a:lnTo>
                  <a:lnTo>
                    <a:pt x="0" y="158496"/>
                  </a:lnTo>
                  <a:lnTo>
                    <a:pt x="0" y="0"/>
                  </a:lnTo>
                  <a:lnTo>
                    <a:pt x="2319274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316865"/>
              <a:ext cx="2319274" cy="528193"/>
            </a:xfrm>
            <a:custGeom>
              <a:avLst/>
              <a:gdLst/>
              <a:ahLst/>
              <a:cxnLst/>
              <a:rect l="l" t="t" r="r" b="b"/>
              <a:pathLst>
                <a:path w="2319274" h="528193">
                  <a:moveTo>
                    <a:pt x="2319274" y="0"/>
                  </a:moveTo>
                  <a:lnTo>
                    <a:pt x="2319274" y="105664"/>
                  </a:lnTo>
                  <a:lnTo>
                    <a:pt x="0" y="105664"/>
                  </a:lnTo>
                  <a:lnTo>
                    <a:pt x="0" y="0"/>
                  </a:lnTo>
                  <a:lnTo>
                    <a:pt x="2319274" y="0"/>
                  </a:lnTo>
                  <a:close/>
                  <a:moveTo>
                    <a:pt x="0" y="316865"/>
                  </a:moveTo>
                  <a:lnTo>
                    <a:pt x="2319274" y="316865"/>
                  </a:lnTo>
                  <a:lnTo>
                    <a:pt x="2319274" y="211201"/>
                  </a:lnTo>
                  <a:lnTo>
                    <a:pt x="0" y="211201"/>
                  </a:lnTo>
                  <a:lnTo>
                    <a:pt x="0" y="316865"/>
                  </a:lnTo>
                  <a:close/>
                  <a:moveTo>
                    <a:pt x="0" y="528193"/>
                  </a:moveTo>
                  <a:lnTo>
                    <a:pt x="1415161" y="528193"/>
                  </a:lnTo>
                  <a:lnTo>
                    <a:pt x="1415161" y="422529"/>
                  </a:lnTo>
                  <a:lnTo>
                    <a:pt x="0" y="422529"/>
                  </a:lnTo>
                  <a:lnTo>
                    <a:pt x="0" y="528193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508016" y="1044699"/>
            <a:ext cx="12647262" cy="548202"/>
            <a:chOff x="0" y="0"/>
            <a:chExt cx="16863016" cy="730936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6863016" cy="730936"/>
              <a:chOff x="0" y="0"/>
              <a:chExt cx="10649742" cy="4616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6350" y="6350"/>
                <a:ext cx="10637042" cy="448919"/>
              </a:xfrm>
              <a:custGeom>
                <a:avLst/>
                <a:gdLst/>
                <a:ahLst/>
                <a:cxnLst/>
                <a:rect l="l" t="t" r="r" b="b"/>
                <a:pathLst>
                  <a:path w="10637042" h="448919">
                    <a:moveTo>
                      <a:pt x="10637042" y="0"/>
                    </a:moveTo>
                    <a:lnTo>
                      <a:pt x="10637042" y="448919"/>
                    </a:lnTo>
                    <a:lnTo>
                      <a:pt x="0" y="448919"/>
                    </a:lnTo>
                    <a:lnTo>
                      <a:pt x="0" y="0"/>
                    </a:lnTo>
                    <a:lnTo>
                      <a:pt x="106370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649742" cy="461619"/>
              </a:xfrm>
              <a:custGeom>
                <a:avLst/>
                <a:gdLst/>
                <a:ahLst/>
                <a:cxnLst/>
                <a:rect l="l" t="t" r="r" b="b"/>
                <a:pathLst>
                  <a:path w="10649742" h="461619">
                    <a:moveTo>
                      <a:pt x="0" y="0"/>
                    </a:moveTo>
                    <a:lnTo>
                      <a:pt x="0" y="461619"/>
                    </a:lnTo>
                    <a:lnTo>
                      <a:pt x="10649742" y="461619"/>
                    </a:lnTo>
                    <a:lnTo>
                      <a:pt x="10649742" y="0"/>
                    </a:lnTo>
                    <a:lnTo>
                      <a:pt x="0" y="0"/>
                    </a:lnTo>
                    <a:close/>
                    <a:moveTo>
                      <a:pt x="10637042" y="448919"/>
                    </a:moveTo>
                    <a:lnTo>
                      <a:pt x="12700" y="448919"/>
                    </a:lnTo>
                    <a:lnTo>
                      <a:pt x="12700" y="12700"/>
                    </a:lnTo>
                    <a:lnTo>
                      <a:pt x="10637042" y="12700"/>
                    </a:lnTo>
                    <a:lnTo>
                      <a:pt x="10637042" y="4489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5476216" y="171539"/>
              <a:ext cx="387857" cy="387857"/>
            </a:xfrm>
            <a:prstGeom prst="rect">
              <a:avLst/>
            </a:prstGeom>
          </p:spPr>
        </p:pic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963605" y="249879"/>
              <a:ext cx="399836" cy="231178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>
            <a:off x="10825072" y="1147906"/>
            <a:ext cx="2626633" cy="341789"/>
            <a:chOff x="0" y="0"/>
            <a:chExt cx="3502177" cy="455718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502177" cy="455718"/>
              <a:chOff x="0" y="0"/>
              <a:chExt cx="2764325" cy="35970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6350" y="6350"/>
                <a:ext cx="2751624" cy="347006"/>
              </a:xfrm>
              <a:custGeom>
                <a:avLst/>
                <a:gdLst/>
                <a:ahLst/>
                <a:cxnLst/>
                <a:rect l="l" t="t" r="r" b="b"/>
                <a:pathLst>
                  <a:path w="2751624" h="347006">
                    <a:moveTo>
                      <a:pt x="2751624" y="0"/>
                    </a:moveTo>
                    <a:lnTo>
                      <a:pt x="2751624" y="347006"/>
                    </a:lnTo>
                    <a:lnTo>
                      <a:pt x="0" y="347006"/>
                    </a:lnTo>
                    <a:lnTo>
                      <a:pt x="0" y="0"/>
                    </a:lnTo>
                    <a:lnTo>
                      <a:pt x="2751624" y="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764324" cy="359706"/>
              </a:xfrm>
              <a:custGeom>
                <a:avLst/>
                <a:gdLst/>
                <a:ahLst/>
                <a:cxnLst/>
                <a:rect l="l" t="t" r="r" b="b"/>
                <a:pathLst>
                  <a:path w="2764324" h="359706">
                    <a:moveTo>
                      <a:pt x="0" y="0"/>
                    </a:moveTo>
                    <a:lnTo>
                      <a:pt x="0" y="359706"/>
                    </a:lnTo>
                    <a:lnTo>
                      <a:pt x="2764324" y="359706"/>
                    </a:lnTo>
                    <a:lnTo>
                      <a:pt x="2764324" y="0"/>
                    </a:lnTo>
                    <a:lnTo>
                      <a:pt x="0" y="0"/>
                    </a:lnTo>
                    <a:close/>
                    <a:moveTo>
                      <a:pt x="2751624" y="347006"/>
                    </a:moveTo>
                    <a:lnTo>
                      <a:pt x="12700" y="347006"/>
                    </a:lnTo>
                    <a:lnTo>
                      <a:pt x="12700" y="12700"/>
                    </a:lnTo>
                    <a:lnTo>
                      <a:pt x="2751624" y="12700"/>
                    </a:lnTo>
                    <a:lnTo>
                      <a:pt x="2751624" y="3470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3187739" y="103165"/>
              <a:ext cx="186814" cy="249388"/>
            </a:xfrm>
            <a:prstGeom prst="rect">
              <a:avLst/>
            </a:prstGeom>
          </p:spPr>
        </p:pic>
        <p:sp>
          <p:nvSpPr>
            <p:cNvPr id="39" name="TextBox 39"/>
            <p:cNvSpPr txBox="1"/>
            <p:nvPr/>
          </p:nvSpPr>
          <p:spPr>
            <a:xfrm>
              <a:off x="121862" y="107792"/>
              <a:ext cx="3065877" cy="221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52"/>
                </a:lnSpc>
                <a:spcBef>
                  <a:spcPct val="0"/>
                </a:spcBef>
              </a:pPr>
              <a:r>
                <a:rPr lang="en-US" sz="1037">
                  <a:solidFill>
                    <a:srgbClr val="000000"/>
                  </a:solidFill>
                  <a:latin typeface="DM Sans"/>
                </a:rPr>
                <a:t>Search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567654" y="1592901"/>
            <a:ext cx="7589457" cy="7649400"/>
            <a:chOff x="0" y="0"/>
            <a:chExt cx="10119276" cy="10199200"/>
          </a:xfrm>
        </p:grpSpPr>
        <p:sp>
          <p:nvSpPr>
            <p:cNvPr id="41" name="AutoShape 41"/>
            <p:cNvSpPr/>
            <p:nvPr/>
          </p:nvSpPr>
          <p:spPr>
            <a:xfrm>
              <a:off x="0" y="0"/>
              <a:ext cx="10119276" cy="10199200"/>
            </a:xfrm>
            <a:prstGeom prst="rect">
              <a:avLst/>
            </a:prstGeom>
            <a:solidFill>
              <a:srgbClr val="FAFAFA"/>
            </a:solidFill>
          </p:spPr>
        </p:sp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 l="13442" t="13346" r="22066" b="21652"/>
            <a:stretch>
              <a:fillRect/>
            </a:stretch>
          </p:blipFill>
          <p:spPr>
            <a:xfrm>
              <a:off x="0" y="0"/>
              <a:ext cx="10119276" cy="10199200"/>
            </a:xfrm>
            <a:prstGeom prst="rect">
              <a:avLst/>
            </a:prstGeom>
          </p:spPr>
        </p:pic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411922" y="8685754"/>
            <a:ext cx="1092428" cy="368694"/>
          </a:xfrm>
          <a:prstGeom prst="rect">
            <a:avLst/>
          </a:prstGeom>
        </p:spPr>
      </p:pic>
      <p:sp>
        <p:nvSpPr>
          <p:cNvPr id="44" name="AutoShape 44"/>
          <p:cNvSpPr/>
          <p:nvPr/>
        </p:nvSpPr>
        <p:spPr>
          <a:xfrm rot="5400000">
            <a:off x="7269973" y="6249462"/>
            <a:ext cx="403101" cy="0"/>
          </a:xfrm>
          <a:prstGeom prst="line">
            <a:avLst/>
          </a:prstGeom>
          <a:ln w="38100" cap="rnd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3204819" y="2055447"/>
            <a:ext cx="3649493" cy="895471"/>
            <a:chOff x="0" y="0"/>
            <a:chExt cx="4865991" cy="1193961"/>
          </a:xfrm>
        </p:grpSpPr>
        <p:sp>
          <p:nvSpPr>
            <p:cNvPr id="46" name="TextBox 46"/>
            <p:cNvSpPr txBox="1"/>
            <p:nvPr/>
          </p:nvSpPr>
          <p:spPr>
            <a:xfrm>
              <a:off x="31516" y="47625"/>
              <a:ext cx="4834475" cy="454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4"/>
                </a:lnSpc>
                <a:spcBef>
                  <a:spcPct val="0"/>
                </a:spcBef>
              </a:pPr>
              <a:r>
                <a:rPr lang="en-US" sz="2489" spc="-44">
                  <a:solidFill>
                    <a:srgbClr val="100F0D"/>
                  </a:solidFill>
                  <a:latin typeface="Poppins Medium"/>
                </a:rPr>
                <a:t>Records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909731"/>
              <a:ext cx="3637128" cy="28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30"/>
                </a:lnSpc>
              </a:pPr>
              <a:r>
                <a:rPr lang="en-US" sz="1244">
                  <a:solidFill>
                    <a:srgbClr val="100F0D"/>
                  </a:solidFill>
                  <a:latin typeface="DM Sans"/>
                </a:rPr>
                <a:t>Click and insert records</a:t>
              </a: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4779017" y="1201350"/>
            <a:ext cx="2198095" cy="28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6"/>
              </a:lnSpc>
              <a:spcBef>
                <a:spcPct val="0"/>
              </a:spcBef>
            </a:pPr>
            <a:r>
              <a:rPr lang="en-US" sz="1726" spc="-86">
                <a:solidFill>
                  <a:srgbClr val="000000"/>
                </a:solidFill>
                <a:latin typeface="League Spartan"/>
              </a:rPr>
              <a:t>NZ Hospital Forecast 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629763" y="8754021"/>
            <a:ext cx="675721" cy="222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58"/>
              </a:lnSpc>
              <a:spcBef>
                <a:spcPct val="0"/>
              </a:spcBef>
            </a:pPr>
            <a:r>
              <a:rPr lang="en-US" sz="1327" spc="-66">
                <a:solidFill>
                  <a:srgbClr val="000000"/>
                </a:solidFill>
                <a:latin typeface="League Spartan"/>
              </a:rPr>
              <a:t>PREDICT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549454" y="1729886"/>
            <a:ext cx="3625857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100F0D"/>
                </a:solidFill>
                <a:latin typeface="Poppins Medium"/>
              </a:rPr>
              <a:t>Results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095295" y="1729886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095295" y="8360193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748921" y="1729886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3594" y="2855338"/>
            <a:ext cx="3254539" cy="4929610"/>
            <a:chOff x="0" y="0"/>
            <a:chExt cx="1714990" cy="2597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990" cy="2597675"/>
            </a:xfrm>
            <a:custGeom>
              <a:avLst/>
              <a:gdLst/>
              <a:ahLst/>
              <a:cxnLst/>
              <a:rect l="l" t="t" r="r" b="b"/>
              <a:pathLst>
                <a:path w="1714990" h="2597675">
                  <a:moveTo>
                    <a:pt x="0" y="0"/>
                  </a:moveTo>
                  <a:lnTo>
                    <a:pt x="1714990" y="0"/>
                  </a:lnTo>
                  <a:lnTo>
                    <a:pt x="1714990" y="2597675"/>
                  </a:lnTo>
                  <a:lnTo>
                    <a:pt x="0" y="2597675"/>
                  </a:lnTo>
                  <a:close/>
                </a:path>
              </a:pathLst>
            </a:custGeom>
            <a:solidFill>
              <a:srgbClr val="FAFBF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298835" y="1909644"/>
            <a:ext cx="9690331" cy="646771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67480" y="5403993"/>
            <a:ext cx="3260653" cy="2038372"/>
            <a:chOff x="0" y="0"/>
            <a:chExt cx="4347538" cy="2717829"/>
          </a:xfrm>
        </p:grpSpPr>
        <p:sp>
          <p:nvSpPr>
            <p:cNvPr id="6" name="AutoShape 6"/>
            <p:cNvSpPr/>
            <p:nvPr/>
          </p:nvSpPr>
          <p:spPr>
            <a:xfrm>
              <a:off x="0" y="8491"/>
              <a:ext cx="4347538" cy="270933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32021" y="462554"/>
              <a:ext cx="1882336" cy="175588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32021" y="758000"/>
              <a:ext cx="1654408" cy="131652"/>
            </a:xfrm>
            <a:prstGeom prst="rect">
              <a:avLst/>
            </a:prstGeom>
            <a:solidFill>
              <a:srgbClr val="100F0D"/>
            </a:solidFill>
          </p:spPr>
        </p:sp>
        <p:grpSp>
          <p:nvGrpSpPr>
            <p:cNvPr id="9" name="Group 9"/>
            <p:cNvGrpSpPr/>
            <p:nvPr/>
          </p:nvGrpSpPr>
          <p:grpSpPr>
            <a:xfrm>
              <a:off x="432021" y="161188"/>
              <a:ext cx="67420" cy="6742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740537" y="161188"/>
              <a:ext cx="67420" cy="6742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573261" y="161188"/>
              <a:ext cx="67420" cy="6742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881777" y="161188"/>
              <a:ext cx="67420" cy="67420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0" y="1090049"/>
              <a:ext cx="4347538" cy="0"/>
            </a:xfrm>
            <a:prstGeom prst="line">
              <a:avLst/>
            </a:prstGeom>
            <a:ln w="8491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4347538" cy="0"/>
            </a:xfrm>
            <a:prstGeom prst="line">
              <a:avLst/>
            </a:prstGeom>
            <a:ln w="8491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881777" y="1309331"/>
              <a:ext cx="1617408" cy="12124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881777" y="1514820"/>
              <a:ext cx="999242" cy="121244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94709" y="1309331"/>
              <a:ext cx="205733" cy="279390"/>
            </a:xfrm>
            <a:prstGeom prst="rect">
              <a:avLst/>
            </a:prstGeom>
          </p:spPr>
        </p:pic>
        <p:sp>
          <p:nvSpPr>
            <p:cNvPr id="22" name="AutoShape 22"/>
            <p:cNvSpPr/>
            <p:nvPr/>
          </p:nvSpPr>
          <p:spPr>
            <a:xfrm>
              <a:off x="881777" y="1961462"/>
              <a:ext cx="1617408" cy="12124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881777" y="2166951"/>
              <a:ext cx="999242" cy="121244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94709" y="1961462"/>
              <a:ext cx="205733" cy="279390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5316530" y="4208262"/>
            <a:ext cx="2028964" cy="739280"/>
            <a:chOff x="0" y="0"/>
            <a:chExt cx="2319274" cy="84505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19274" cy="158496"/>
            </a:xfrm>
            <a:custGeom>
              <a:avLst/>
              <a:gdLst/>
              <a:ahLst/>
              <a:cxnLst/>
              <a:rect l="l" t="t" r="r" b="b"/>
              <a:pathLst>
                <a:path w="2319274" h="158496">
                  <a:moveTo>
                    <a:pt x="2319274" y="0"/>
                  </a:moveTo>
                  <a:lnTo>
                    <a:pt x="2319274" y="158496"/>
                  </a:lnTo>
                  <a:lnTo>
                    <a:pt x="0" y="158496"/>
                  </a:lnTo>
                  <a:lnTo>
                    <a:pt x="0" y="0"/>
                  </a:lnTo>
                  <a:lnTo>
                    <a:pt x="2319274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316865"/>
              <a:ext cx="2319274" cy="528193"/>
            </a:xfrm>
            <a:custGeom>
              <a:avLst/>
              <a:gdLst/>
              <a:ahLst/>
              <a:cxnLst/>
              <a:rect l="l" t="t" r="r" b="b"/>
              <a:pathLst>
                <a:path w="2319274" h="528193">
                  <a:moveTo>
                    <a:pt x="2319274" y="0"/>
                  </a:moveTo>
                  <a:lnTo>
                    <a:pt x="2319274" y="105664"/>
                  </a:lnTo>
                  <a:lnTo>
                    <a:pt x="0" y="105664"/>
                  </a:lnTo>
                  <a:lnTo>
                    <a:pt x="0" y="0"/>
                  </a:lnTo>
                  <a:lnTo>
                    <a:pt x="2319274" y="0"/>
                  </a:lnTo>
                  <a:close/>
                  <a:moveTo>
                    <a:pt x="0" y="316865"/>
                  </a:moveTo>
                  <a:lnTo>
                    <a:pt x="2319274" y="316865"/>
                  </a:lnTo>
                  <a:lnTo>
                    <a:pt x="2319274" y="211201"/>
                  </a:lnTo>
                  <a:lnTo>
                    <a:pt x="0" y="211201"/>
                  </a:lnTo>
                  <a:lnTo>
                    <a:pt x="0" y="316865"/>
                  </a:lnTo>
                  <a:close/>
                  <a:moveTo>
                    <a:pt x="0" y="528193"/>
                  </a:moveTo>
                  <a:lnTo>
                    <a:pt x="1415161" y="528193"/>
                  </a:lnTo>
                  <a:lnTo>
                    <a:pt x="1415161" y="422529"/>
                  </a:lnTo>
                  <a:lnTo>
                    <a:pt x="0" y="422529"/>
                  </a:lnTo>
                  <a:lnTo>
                    <a:pt x="0" y="528193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867480" y="2502052"/>
            <a:ext cx="8150452" cy="353286"/>
            <a:chOff x="0" y="0"/>
            <a:chExt cx="10867270" cy="47104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0867270" cy="471048"/>
              <a:chOff x="0" y="0"/>
              <a:chExt cx="10649742" cy="4616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6350" y="6350"/>
                <a:ext cx="10637042" cy="448919"/>
              </a:xfrm>
              <a:custGeom>
                <a:avLst/>
                <a:gdLst/>
                <a:ahLst/>
                <a:cxnLst/>
                <a:rect l="l" t="t" r="r" b="b"/>
                <a:pathLst>
                  <a:path w="10637042" h="448919">
                    <a:moveTo>
                      <a:pt x="10637042" y="0"/>
                    </a:moveTo>
                    <a:lnTo>
                      <a:pt x="10637042" y="448919"/>
                    </a:lnTo>
                    <a:lnTo>
                      <a:pt x="0" y="448919"/>
                    </a:lnTo>
                    <a:lnTo>
                      <a:pt x="0" y="0"/>
                    </a:lnTo>
                    <a:lnTo>
                      <a:pt x="106370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649742" cy="461619"/>
              </a:xfrm>
              <a:custGeom>
                <a:avLst/>
                <a:gdLst/>
                <a:ahLst/>
                <a:cxnLst/>
                <a:rect l="l" t="t" r="r" b="b"/>
                <a:pathLst>
                  <a:path w="10649742" h="461619">
                    <a:moveTo>
                      <a:pt x="0" y="0"/>
                    </a:moveTo>
                    <a:lnTo>
                      <a:pt x="0" y="461619"/>
                    </a:lnTo>
                    <a:lnTo>
                      <a:pt x="10649742" y="461619"/>
                    </a:lnTo>
                    <a:lnTo>
                      <a:pt x="10649742" y="0"/>
                    </a:lnTo>
                    <a:lnTo>
                      <a:pt x="0" y="0"/>
                    </a:lnTo>
                    <a:close/>
                    <a:moveTo>
                      <a:pt x="10637042" y="448919"/>
                    </a:moveTo>
                    <a:lnTo>
                      <a:pt x="12700" y="448919"/>
                    </a:lnTo>
                    <a:lnTo>
                      <a:pt x="12700" y="12700"/>
                    </a:lnTo>
                    <a:lnTo>
                      <a:pt x="10637042" y="12700"/>
                    </a:lnTo>
                    <a:lnTo>
                      <a:pt x="10637042" y="4489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973555" y="110548"/>
              <a:ext cx="249952" cy="249952"/>
            </a:xfrm>
            <a:prstGeom prst="rect">
              <a:avLst/>
            </a:prstGeom>
          </p:spPr>
        </p:pic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620989" y="161033"/>
              <a:ext cx="257672" cy="148981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>
            <a:off x="10227357" y="2568563"/>
            <a:ext cx="1692718" cy="220264"/>
            <a:chOff x="0" y="0"/>
            <a:chExt cx="2256957" cy="293685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2256957" cy="293685"/>
              <a:chOff x="0" y="0"/>
              <a:chExt cx="2764325" cy="35970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6350" y="6350"/>
                <a:ext cx="2751624" cy="347006"/>
              </a:xfrm>
              <a:custGeom>
                <a:avLst/>
                <a:gdLst/>
                <a:ahLst/>
                <a:cxnLst/>
                <a:rect l="l" t="t" r="r" b="b"/>
                <a:pathLst>
                  <a:path w="2751624" h="347006">
                    <a:moveTo>
                      <a:pt x="2751624" y="0"/>
                    </a:moveTo>
                    <a:lnTo>
                      <a:pt x="2751624" y="347006"/>
                    </a:lnTo>
                    <a:lnTo>
                      <a:pt x="0" y="347006"/>
                    </a:lnTo>
                    <a:lnTo>
                      <a:pt x="0" y="0"/>
                    </a:lnTo>
                    <a:lnTo>
                      <a:pt x="2751624" y="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764324" cy="359706"/>
              </a:xfrm>
              <a:custGeom>
                <a:avLst/>
                <a:gdLst/>
                <a:ahLst/>
                <a:cxnLst/>
                <a:rect l="l" t="t" r="r" b="b"/>
                <a:pathLst>
                  <a:path w="2764324" h="359706">
                    <a:moveTo>
                      <a:pt x="0" y="0"/>
                    </a:moveTo>
                    <a:lnTo>
                      <a:pt x="0" y="359706"/>
                    </a:lnTo>
                    <a:lnTo>
                      <a:pt x="2764324" y="359706"/>
                    </a:lnTo>
                    <a:lnTo>
                      <a:pt x="2764324" y="0"/>
                    </a:lnTo>
                    <a:lnTo>
                      <a:pt x="0" y="0"/>
                    </a:lnTo>
                    <a:close/>
                    <a:moveTo>
                      <a:pt x="2751624" y="347006"/>
                    </a:moveTo>
                    <a:lnTo>
                      <a:pt x="12700" y="347006"/>
                    </a:lnTo>
                    <a:lnTo>
                      <a:pt x="12700" y="12700"/>
                    </a:lnTo>
                    <a:lnTo>
                      <a:pt x="2751624" y="12700"/>
                    </a:lnTo>
                    <a:lnTo>
                      <a:pt x="2751624" y="3470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054319" y="66484"/>
              <a:ext cx="120391" cy="160717"/>
            </a:xfrm>
            <a:prstGeom prst="rect">
              <a:avLst/>
            </a:prstGeom>
          </p:spPr>
        </p:pic>
        <p:sp>
          <p:nvSpPr>
            <p:cNvPr id="39" name="TextBox 39"/>
            <p:cNvSpPr txBox="1"/>
            <p:nvPr/>
          </p:nvSpPr>
          <p:spPr>
            <a:xfrm>
              <a:off x="78533" y="72218"/>
              <a:ext cx="1975786" cy="13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36"/>
                </a:lnSpc>
                <a:spcBef>
                  <a:spcPct val="0"/>
                </a:spcBef>
              </a:pPr>
              <a:r>
                <a:rPr lang="en-US" sz="668">
                  <a:solidFill>
                    <a:srgbClr val="000000"/>
                  </a:solidFill>
                  <a:latin typeface="DM Sans"/>
                </a:rPr>
                <a:t>Search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128133" y="2855338"/>
            <a:ext cx="4890980" cy="4929610"/>
            <a:chOff x="0" y="0"/>
            <a:chExt cx="6521307" cy="6572813"/>
          </a:xfrm>
        </p:grpSpPr>
        <p:sp>
          <p:nvSpPr>
            <p:cNvPr id="41" name="AutoShape 41"/>
            <p:cNvSpPr/>
            <p:nvPr/>
          </p:nvSpPr>
          <p:spPr>
            <a:xfrm>
              <a:off x="0" y="0"/>
              <a:ext cx="6521307" cy="6572813"/>
            </a:xfrm>
            <a:prstGeom prst="rect">
              <a:avLst/>
            </a:prstGeom>
            <a:solidFill>
              <a:srgbClr val="FAFAFA"/>
            </a:solidFill>
          </p:spPr>
        </p:sp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 l="13442" t="13346" r="22066" b="21652"/>
            <a:stretch>
              <a:fillRect/>
            </a:stretch>
          </p:blipFill>
          <p:spPr>
            <a:xfrm>
              <a:off x="0" y="0"/>
              <a:ext cx="6521307" cy="6572813"/>
            </a:xfrm>
            <a:prstGeom prst="rect">
              <a:avLst/>
            </a:prstGeom>
          </p:spPr>
        </p:pic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7383328" y="7426284"/>
            <a:ext cx="704009" cy="237603"/>
          </a:xfrm>
          <a:prstGeom prst="rect">
            <a:avLst/>
          </a:prstGeom>
        </p:spPr>
      </p:pic>
      <p:sp>
        <p:nvSpPr>
          <p:cNvPr id="44" name="AutoShape 44"/>
          <p:cNvSpPr/>
          <p:nvPr/>
        </p:nvSpPr>
        <p:spPr>
          <a:xfrm rot="5400000">
            <a:off x="7936294" y="5856231"/>
            <a:ext cx="259776" cy="0"/>
          </a:xfrm>
          <a:prstGeom prst="line">
            <a:avLst/>
          </a:prstGeom>
          <a:ln w="28575" cap="rnd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45"/>
          <p:cNvSpPr txBox="1"/>
          <p:nvPr/>
        </p:nvSpPr>
        <p:spPr>
          <a:xfrm>
            <a:off x="6960150" y="2539988"/>
            <a:ext cx="1416549" cy="19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7"/>
              </a:lnSpc>
              <a:spcBef>
                <a:spcPct val="0"/>
              </a:spcBef>
            </a:pPr>
            <a:r>
              <a:rPr lang="en-US" sz="1112" spc="-55">
                <a:solidFill>
                  <a:srgbClr val="000000"/>
                </a:solidFill>
                <a:latin typeface="League Spartan"/>
              </a:rPr>
              <a:t>NZ Hospital Forecast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521826" y="3443205"/>
            <a:ext cx="574335" cy="89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71"/>
              </a:lnSpc>
              <a:spcBef>
                <a:spcPct val="0"/>
              </a:spcBef>
            </a:pPr>
            <a:r>
              <a:rPr lang="en-US" sz="6803" spc="-122">
                <a:solidFill>
                  <a:srgbClr val="6DB5E7"/>
                </a:solidFill>
                <a:latin typeface="Poppins Medium"/>
              </a:rPr>
              <a:t>1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387465" y="773535"/>
            <a:ext cx="2990850" cy="2622046"/>
            <a:chOff x="0" y="0"/>
            <a:chExt cx="1011720" cy="88696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5316530" y="3153423"/>
            <a:ext cx="2351894" cy="577081"/>
            <a:chOff x="0" y="0"/>
            <a:chExt cx="3135859" cy="769441"/>
          </a:xfrm>
        </p:grpSpPr>
        <p:sp>
          <p:nvSpPr>
            <p:cNvPr id="50" name="TextBox 50"/>
            <p:cNvSpPr txBox="1"/>
            <p:nvPr/>
          </p:nvSpPr>
          <p:spPr>
            <a:xfrm>
              <a:off x="20310" y="19050"/>
              <a:ext cx="3115549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Records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591774"/>
              <a:ext cx="2343925" cy="177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9"/>
                </a:lnSpc>
              </a:pPr>
              <a:r>
                <a:rPr lang="en-US" sz="802">
                  <a:solidFill>
                    <a:srgbClr val="100F0D"/>
                  </a:solidFill>
                  <a:latin typeface="DM Sans"/>
                </a:rPr>
                <a:t>Click and insert records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7523715" y="7469644"/>
            <a:ext cx="435464" cy="14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7"/>
              </a:lnSpc>
              <a:spcBef>
                <a:spcPct val="0"/>
              </a:spcBef>
            </a:pPr>
            <a:r>
              <a:rPr lang="en-US" sz="855" spc="-42">
                <a:solidFill>
                  <a:srgbClr val="000000"/>
                </a:solidFill>
                <a:latin typeface="League Spartan"/>
              </a:rPr>
              <a:t>PREDICT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405292" y="2931975"/>
            <a:ext cx="2336661" cy="22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20"/>
              </a:lnSpc>
              <a:spcBef>
                <a:spcPct val="0"/>
              </a:spcBef>
            </a:pPr>
            <a:r>
              <a:rPr lang="en-US" sz="1604" spc="-28">
                <a:solidFill>
                  <a:srgbClr val="100F0D"/>
                </a:solidFill>
                <a:latin typeface="Poppins Medium"/>
              </a:rPr>
              <a:t>Results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53863" y="6768107"/>
            <a:ext cx="574270" cy="8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71"/>
              </a:lnSpc>
              <a:spcBef>
                <a:spcPct val="0"/>
              </a:spcBef>
            </a:pPr>
            <a:r>
              <a:rPr lang="en-US" sz="6803" spc="-122">
                <a:solidFill>
                  <a:srgbClr val="6DB5E7"/>
                </a:solidFill>
                <a:latin typeface="Poppins Medium"/>
              </a:rPr>
              <a:t>2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175999" y="3401819"/>
            <a:ext cx="597645" cy="93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50"/>
              </a:lnSpc>
              <a:spcBef>
                <a:spcPct val="0"/>
              </a:spcBef>
            </a:pPr>
            <a:r>
              <a:rPr lang="en-US" sz="7079" spc="-127">
                <a:solidFill>
                  <a:srgbClr val="6DB5E7"/>
                </a:solidFill>
                <a:latin typeface="Poppins Medium"/>
              </a:rPr>
              <a:t>3</a:t>
            </a:r>
          </a:p>
        </p:txBody>
      </p:sp>
      <p:sp>
        <p:nvSpPr>
          <p:cNvPr id="56" name="AutoShape 56"/>
          <p:cNvSpPr/>
          <p:nvPr/>
        </p:nvSpPr>
        <p:spPr>
          <a:xfrm rot="5400000">
            <a:off x="5592874" y="2197268"/>
            <a:ext cx="2365565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57" name="AutoShape 57"/>
          <p:cNvSpPr/>
          <p:nvPr/>
        </p:nvSpPr>
        <p:spPr>
          <a:xfrm>
            <a:off x="3411653" y="981075"/>
            <a:ext cx="3397341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58" name="Group 58"/>
          <p:cNvGrpSpPr/>
          <p:nvPr/>
        </p:nvGrpSpPr>
        <p:grpSpPr>
          <a:xfrm>
            <a:off x="546217" y="1038298"/>
            <a:ext cx="2968171" cy="2285696"/>
            <a:chOff x="0" y="0"/>
            <a:chExt cx="3957562" cy="3047594"/>
          </a:xfrm>
        </p:grpSpPr>
        <p:sp>
          <p:nvSpPr>
            <p:cNvPr id="59" name="TextBox 59"/>
            <p:cNvSpPr txBox="1"/>
            <p:nvPr/>
          </p:nvSpPr>
          <p:spPr>
            <a:xfrm>
              <a:off x="25632" y="19050"/>
              <a:ext cx="3931930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Input Field Section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563199"/>
              <a:ext cx="2958114" cy="248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This section the end user interacts with the system by navigating and inserting patient data records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387465" y="5928667"/>
            <a:ext cx="2990850" cy="2622046"/>
            <a:chOff x="0" y="0"/>
            <a:chExt cx="1011720" cy="886964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546217" y="6136280"/>
            <a:ext cx="3752617" cy="2285696"/>
            <a:chOff x="0" y="0"/>
            <a:chExt cx="5003490" cy="3047594"/>
          </a:xfrm>
        </p:grpSpPr>
        <p:sp>
          <p:nvSpPr>
            <p:cNvPr id="64" name="TextBox 64"/>
            <p:cNvSpPr txBox="1"/>
            <p:nvPr/>
          </p:nvSpPr>
          <p:spPr>
            <a:xfrm>
              <a:off x="32406" y="19050"/>
              <a:ext cx="4971084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Predict Button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563199"/>
              <a:ext cx="3739902" cy="248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By clicking the "Predict" button, the system will forecast the estimate the date of discharge based on the record inputs provided by the end-user </a:t>
              </a:r>
            </a:p>
          </p:txBody>
        </p:sp>
      </p:grpSp>
      <p:sp>
        <p:nvSpPr>
          <p:cNvPr id="66" name="AutoShape 66"/>
          <p:cNvSpPr/>
          <p:nvPr/>
        </p:nvSpPr>
        <p:spPr>
          <a:xfrm>
            <a:off x="3368790" y="7503575"/>
            <a:ext cx="3999802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67" name="Group 67"/>
          <p:cNvGrpSpPr/>
          <p:nvPr/>
        </p:nvGrpSpPr>
        <p:grpSpPr>
          <a:xfrm>
            <a:off x="14979646" y="3514234"/>
            <a:ext cx="2990850" cy="2622046"/>
            <a:chOff x="0" y="0"/>
            <a:chExt cx="1011720" cy="886964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5138398" y="3721848"/>
            <a:ext cx="3497136" cy="1657046"/>
            <a:chOff x="0" y="0"/>
            <a:chExt cx="4662849" cy="2209394"/>
          </a:xfrm>
        </p:grpSpPr>
        <p:sp>
          <p:nvSpPr>
            <p:cNvPr id="70" name="TextBox 70"/>
            <p:cNvSpPr txBox="1"/>
            <p:nvPr/>
          </p:nvSpPr>
          <p:spPr>
            <a:xfrm>
              <a:off x="30200" y="19050"/>
              <a:ext cx="4632649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Result Section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563199"/>
              <a:ext cx="3485287" cy="164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This section displays results of forecast based on the records provided by the end-user</a:t>
              </a:r>
            </a:p>
          </p:txBody>
        </p:sp>
      </p:grpSp>
      <p:sp>
        <p:nvSpPr>
          <p:cNvPr id="72" name="AutoShape 72"/>
          <p:cNvSpPr/>
          <p:nvPr/>
        </p:nvSpPr>
        <p:spPr>
          <a:xfrm rot="-10800000">
            <a:off x="11970647" y="4840883"/>
            <a:ext cx="3008999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yLbQPHdA3NZQ0o2EbyIadip01VeP-x0mlYhkJGvMNkJyYmSFIyoiBQx43MDgKu-MG8IhSUGxrUm7P-kHDtH03aMu1QDIku04J2quuefN4QP7jkCR2CqlLo11A7ry0Gnk-VRtI9igjrg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113214"/>
            <a:ext cx="17907000" cy="1007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37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8121" y="1028700"/>
            <a:ext cx="17351759" cy="8025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Sans</vt:lpstr>
      <vt:lpstr>Arial</vt:lpstr>
      <vt:lpstr>Poppins Medium</vt:lpstr>
      <vt:lpstr>Open Sans Light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</dc:title>
  <cp:lastModifiedBy>sarah el-shatby</cp:lastModifiedBy>
  <cp:revision>2</cp:revision>
  <dcterms:created xsi:type="dcterms:W3CDTF">2006-08-16T00:00:00Z</dcterms:created>
  <dcterms:modified xsi:type="dcterms:W3CDTF">2021-09-28T14:12:05Z</dcterms:modified>
  <dc:identifier>DAEoqqzQ8-c</dc:identifier>
</cp:coreProperties>
</file>