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2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20" r:id="rId22"/>
    <p:sldId id="275" r:id="rId23"/>
    <p:sldId id="321" r:id="rId24"/>
    <p:sldId id="276" r:id="rId25"/>
    <p:sldId id="419" r:id="rId26"/>
    <p:sldId id="277" r:id="rId27"/>
    <p:sldId id="278" r:id="rId28"/>
    <p:sldId id="279" r:id="rId29"/>
    <p:sldId id="280" r:id="rId30"/>
    <p:sldId id="281" r:id="rId31"/>
    <p:sldId id="337" r:id="rId32"/>
    <p:sldId id="282" r:id="rId33"/>
    <p:sldId id="283" r:id="rId34"/>
    <p:sldId id="284" r:id="rId35"/>
    <p:sldId id="285" r:id="rId36"/>
    <p:sldId id="286" r:id="rId37"/>
    <p:sldId id="287" r:id="rId38"/>
    <p:sldId id="288" r:id="rId39"/>
    <p:sldId id="418" r:id="rId40"/>
    <p:sldId id="289" r:id="rId41"/>
    <p:sldId id="324" r:id="rId42"/>
    <p:sldId id="290" r:id="rId43"/>
    <p:sldId id="291" r:id="rId44"/>
    <p:sldId id="292" r:id="rId45"/>
    <p:sldId id="322" r:id="rId46"/>
    <p:sldId id="293"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 id="396" r:id="rId118"/>
    <p:sldId id="397" r:id="rId119"/>
    <p:sldId id="398" r:id="rId120"/>
    <p:sldId id="399" r:id="rId121"/>
    <p:sldId id="400" r:id="rId122"/>
    <p:sldId id="401" r:id="rId123"/>
    <p:sldId id="402" r:id="rId124"/>
    <p:sldId id="403" r:id="rId125"/>
    <p:sldId id="404" r:id="rId126"/>
    <p:sldId id="405" r:id="rId127"/>
    <p:sldId id="406" r:id="rId128"/>
    <p:sldId id="407" r:id="rId129"/>
    <p:sldId id="417" r:id="rId130"/>
    <p:sldId id="408" r:id="rId131"/>
    <p:sldId id="409" r:id="rId132"/>
    <p:sldId id="410" r:id="rId133"/>
    <p:sldId id="411" r:id="rId134"/>
    <p:sldId id="412" r:id="rId135"/>
    <p:sldId id="413" r:id="rId136"/>
    <p:sldId id="414" r:id="rId137"/>
    <p:sldId id="416" r:id="rId13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CC3300"/>
    <a:srgbClr val="006600"/>
    <a:srgbClr val="008000"/>
    <a:srgbClr val="0033CC"/>
    <a:srgbClr val="DDDDDD"/>
    <a:srgbClr val="006666"/>
    <a:srgbClr val="FF0000"/>
    <a:srgbClr val="FF9900"/>
  </p:clrMru>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1042988" y="1484313"/>
            <a:ext cx="7488237" cy="769441"/>
          </a:xfrm>
          <a:prstGeom prst="rect">
            <a:avLst/>
          </a:prstGeom>
          <a:noFill/>
          <a:ln w="9525">
            <a:noFill/>
            <a:miter lim="800000"/>
            <a:headEnd/>
            <a:tailEnd/>
          </a:ln>
          <a:effectLst/>
        </p:spPr>
        <p:txBody>
          <a:bodyPr>
            <a:spAutoFit/>
          </a:bodyPr>
          <a:lstStyle/>
          <a:p>
            <a:pPr algn="ctr">
              <a:spcBef>
                <a:spcPct val="50000"/>
              </a:spcBef>
            </a:pPr>
            <a:r>
              <a:rPr lang="zh-CN" altLang="en-US" sz="4400" smtClean="0">
                <a:solidFill>
                  <a:srgbClr val="FF0000"/>
                </a:solidFill>
                <a:latin typeface="微软雅黑" pitchFamily="34" charset="-122"/>
                <a:ea typeface="微软雅黑" pitchFamily="34" charset="-122"/>
              </a:rPr>
              <a:t>算法设计与分析（第</a:t>
            </a:r>
            <a:r>
              <a:rPr lang="en-US" altLang="zh-CN" sz="4400" smtClean="0">
                <a:solidFill>
                  <a:srgbClr val="FF0000"/>
                </a:solidFill>
                <a:latin typeface="微软雅黑" pitchFamily="34" charset="-122"/>
                <a:ea typeface="微软雅黑" pitchFamily="34" charset="-122"/>
              </a:rPr>
              <a:t>2</a:t>
            </a:r>
            <a:r>
              <a:rPr lang="zh-CN" altLang="en-US" sz="4400" smtClean="0">
                <a:solidFill>
                  <a:srgbClr val="FF0000"/>
                </a:solidFill>
                <a:latin typeface="微软雅黑" pitchFamily="34" charset="-122"/>
                <a:ea typeface="微软雅黑" pitchFamily="34" charset="-122"/>
              </a:rPr>
              <a:t>版）</a:t>
            </a:r>
            <a:endParaRPr lang="zh-CN" altLang="en-US" sz="4400">
              <a:solidFill>
                <a:srgbClr val="FF0000"/>
              </a:solidFill>
              <a:latin typeface="微软雅黑" pitchFamily="34" charset="-122"/>
              <a:ea typeface="微软雅黑" pitchFamily="34" charset="-122"/>
            </a:endParaRPr>
          </a:p>
        </p:txBody>
      </p:sp>
      <p:sp>
        <p:nvSpPr>
          <p:cNvPr id="2054" name="Text Box 6"/>
          <p:cNvSpPr txBox="1">
            <a:spLocks noChangeArrowheads="1"/>
          </p:cNvSpPr>
          <p:nvPr/>
        </p:nvSpPr>
        <p:spPr bwMode="auto">
          <a:xfrm>
            <a:off x="2771800" y="2708920"/>
            <a:ext cx="2808312" cy="523220"/>
          </a:xfrm>
          <a:prstGeom prst="rect">
            <a:avLst/>
          </a:prstGeom>
          <a:noFill/>
          <a:ln w="9525">
            <a:noFill/>
            <a:miter lim="800000"/>
            <a:headEnd/>
            <a:tailEnd/>
          </a:ln>
          <a:effectLst/>
        </p:spPr>
        <p:txBody>
          <a:bodyPr wrap="square">
            <a:spAutoFit/>
          </a:bodyPr>
          <a:lstStyle/>
          <a:p>
            <a:pPr algn="ctr">
              <a:spcBef>
                <a:spcPct val="50000"/>
              </a:spcBef>
            </a:pPr>
            <a:r>
              <a:rPr lang="zh-CN" altLang="en-US" sz="2800">
                <a:solidFill>
                  <a:srgbClr val="0000FF"/>
                </a:solidFill>
                <a:latin typeface="仿宋" pitchFamily="49" charset="-122"/>
                <a:ea typeface="仿宋" pitchFamily="49" charset="-122"/>
              </a:rPr>
              <a:t>李春葆等编著</a:t>
            </a:r>
          </a:p>
        </p:txBody>
      </p:sp>
      <p:sp>
        <p:nvSpPr>
          <p:cNvPr id="2055" name="Text Box 7"/>
          <p:cNvSpPr txBox="1">
            <a:spLocks noChangeArrowheads="1"/>
          </p:cNvSpPr>
          <p:nvPr/>
        </p:nvSpPr>
        <p:spPr bwMode="auto">
          <a:xfrm>
            <a:off x="2339975" y="3500438"/>
            <a:ext cx="4176713" cy="523220"/>
          </a:xfrm>
          <a:prstGeom prst="rect">
            <a:avLst/>
          </a:prstGeom>
          <a:noFill/>
          <a:ln w="9525">
            <a:noFill/>
            <a:miter lim="800000"/>
            <a:headEnd/>
            <a:tailEnd/>
          </a:ln>
          <a:effectLst/>
        </p:spPr>
        <p:txBody>
          <a:bodyPr>
            <a:spAutoFit/>
          </a:bodyPr>
          <a:lstStyle/>
          <a:p>
            <a:pPr algn="ctr">
              <a:spcBef>
                <a:spcPct val="50000"/>
              </a:spcBef>
            </a:pPr>
            <a:r>
              <a:rPr lang="zh-CN" altLang="en-US" sz="2800">
                <a:solidFill>
                  <a:srgbClr val="CC3300"/>
                </a:solidFill>
                <a:latin typeface="黑体" pitchFamily="49" charset="-122"/>
                <a:ea typeface="黑体" pitchFamily="49" charset="-122"/>
              </a:rPr>
              <a:t>清华大学出版社   </a:t>
            </a:r>
            <a:r>
              <a:rPr lang="en-US" altLang="zh-CN" sz="2800" smtClean="0">
                <a:solidFill>
                  <a:srgbClr val="CC3300"/>
                </a:solidFill>
                <a:latin typeface="黑体" pitchFamily="49" charset="-122"/>
                <a:ea typeface="黑体" pitchFamily="49" charset="-122"/>
              </a:rPr>
              <a:t>2018</a:t>
            </a:r>
            <a:endParaRPr lang="en-US" altLang="zh-CN" sz="2800">
              <a:solidFill>
                <a:srgbClr val="CC33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3319456"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1.1.2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描述</a:t>
            </a:r>
          </a:p>
        </p:txBody>
      </p:sp>
      <p:sp>
        <p:nvSpPr>
          <p:cNvPr id="201731" name="Text Box 3"/>
          <p:cNvSpPr txBox="1">
            <a:spLocks noChangeArrowheads="1"/>
          </p:cNvSpPr>
          <p:nvPr/>
        </p:nvSpPr>
        <p:spPr bwMode="auto">
          <a:xfrm>
            <a:off x="539750" y="1196975"/>
            <a:ext cx="8135938"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　　以设计求</a:t>
            </a:r>
            <a:r>
              <a:rPr lang="en-US" altLang="zh-CN" sz="2200">
                <a:solidFill>
                  <a:srgbClr val="0000FF"/>
                </a:solidFill>
                <a:latin typeface="Consolas" pitchFamily="49" charset="0"/>
                <a:ea typeface="楷体" pitchFamily="49" charset="-122"/>
                <a:cs typeface="Consolas" pitchFamily="49" charset="0"/>
              </a:rPr>
              <a:t>1+2+</a:t>
            </a:r>
            <a:r>
              <a:rPr lang="en-US" altLang="zh-CN" sz="2200">
                <a:solidFill>
                  <a:srgbClr val="0000FF"/>
                </a:solidFill>
                <a:latin typeface="Consolas" pitchFamily="49" charset="0"/>
                <a:ea typeface="宋体" pitchFamily="2"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值的算法为例说明</a:t>
            </a:r>
            <a:r>
              <a:rPr lang="en-US" altLang="zh-CN" sz="2200">
                <a:solidFill>
                  <a:srgbClr val="0000FF"/>
                </a:solidFill>
                <a:latin typeface="Consolas" pitchFamily="49" charset="0"/>
                <a:ea typeface="楷体" pitchFamily="49" charset="-122"/>
                <a:cs typeface="Consolas" pitchFamily="49" charset="0"/>
              </a:rPr>
              <a:t>C/C++</a:t>
            </a:r>
            <a:r>
              <a:rPr lang="zh-CN" altLang="en-US" sz="2200">
                <a:solidFill>
                  <a:srgbClr val="0000FF"/>
                </a:solidFill>
                <a:latin typeface="Consolas" pitchFamily="49" charset="0"/>
                <a:ea typeface="楷体" pitchFamily="49" charset="-122"/>
                <a:cs typeface="Consolas" pitchFamily="49" charset="0"/>
              </a:rPr>
              <a:t>语言描述算法的一般形式，该算法如</a:t>
            </a:r>
            <a:r>
              <a:rPr lang="zh-CN" altLang="en-US" sz="2200" smtClean="0">
                <a:solidFill>
                  <a:srgbClr val="0000FF"/>
                </a:solidFill>
                <a:latin typeface="Consolas" pitchFamily="49" charset="0"/>
                <a:ea typeface="楷体" pitchFamily="49" charset="-122"/>
                <a:cs typeface="Consolas" pitchFamily="49" charset="0"/>
              </a:rPr>
              <a:t>下：</a:t>
            </a:r>
            <a:endParaRPr lang="zh-CN" altLang="en-US" sz="2200">
              <a:solidFill>
                <a:srgbClr val="0000FF"/>
              </a:solidFill>
              <a:latin typeface="Consolas" pitchFamily="49" charset="0"/>
              <a:ea typeface="楷体" pitchFamily="49" charset="-122"/>
              <a:cs typeface="Consolas" pitchFamily="49" charset="0"/>
            </a:endParaRPr>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785918" y="2643182"/>
            <a:ext cx="4000528" cy="2579507"/>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1003">
            <a:schemeClr val="lt2"/>
          </a:fillRef>
          <a:effectRef idx="0">
            <a:scrgbClr r="0" g="0" b="0"/>
          </a:effectRef>
          <a:fontRef idx="major"/>
        </p:style>
        <p:txBody>
          <a:bodyPr wrap="square" lIns="216000" tIns="180000" bIns="180000" rtlCol="0">
            <a:spAutoFit/>
          </a:bodyPr>
          <a:lstStyle/>
          <a:p>
            <a:r>
              <a:rPr lang="en-US" altLang="zh-CN" sz="1800" smtClean="0">
                <a:solidFill>
                  <a:srgbClr val="9900FF"/>
                </a:solidFill>
                <a:latin typeface="Consolas" pitchFamily="49" charset="0"/>
                <a:cs typeface="Consolas" pitchFamily="49" charset="0"/>
              </a:rPr>
              <a:t>bool fun</a:t>
            </a:r>
            <a:r>
              <a:rPr lang="en-US" altLang="zh-CN" sz="1800" u="sng" smtClean="0">
                <a:solidFill>
                  <a:srgbClr val="9900FF"/>
                </a:solidFill>
                <a:latin typeface="Consolas" pitchFamily="49" charset="0"/>
                <a:cs typeface="Consolas" pitchFamily="49" charset="0"/>
              </a:rPr>
              <a:t>(int n,int s)</a:t>
            </a:r>
          </a:p>
          <a:p>
            <a:r>
              <a:rPr lang="en-US" altLang="zh-CN" sz="1800" smtClean="0">
                <a:solidFill>
                  <a:srgbClr val="0000FF"/>
                </a:solidFill>
                <a:latin typeface="Consolas" pitchFamily="49" charset="0"/>
                <a:cs typeface="Consolas" pitchFamily="49" charset="0"/>
              </a:rPr>
              <a:t>{</a:t>
            </a:r>
          </a:p>
          <a:p>
            <a:r>
              <a:rPr lang="en-US" altLang="zh-CN" sz="1800" smtClean="0">
                <a:solidFill>
                  <a:srgbClr val="0000FF"/>
                </a:solidFill>
                <a:latin typeface="Consolas" pitchFamily="49" charset="0"/>
                <a:cs typeface="Consolas" pitchFamily="49" charset="0"/>
              </a:rPr>
              <a:t>   if (n&lt;0) return false;</a:t>
            </a:r>
          </a:p>
          <a:p>
            <a:r>
              <a:rPr lang="en-US" altLang="zh-CN" sz="1800" smtClean="0">
                <a:solidFill>
                  <a:srgbClr val="0000FF"/>
                </a:solidFill>
                <a:latin typeface="Consolas" pitchFamily="49" charset="0"/>
                <a:cs typeface="Consolas" pitchFamily="49" charset="0"/>
              </a:rPr>
              <a:t>   s=0;</a:t>
            </a:r>
          </a:p>
          <a:p>
            <a:r>
              <a:rPr lang="en-US" altLang="zh-CN" sz="1800" smtClean="0">
                <a:solidFill>
                  <a:srgbClr val="0000FF"/>
                </a:solidFill>
                <a:latin typeface="Consolas" pitchFamily="49" charset="0"/>
                <a:cs typeface="Consolas" pitchFamily="49" charset="0"/>
              </a:rPr>
              <a:t>   for (int i=1;i&lt;=n;i++)</a:t>
            </a:r>
          </a:p>
          <a:p>
            <a:r>
              <a:rPr lang="en-US" altLang="zh-CN" sz="1800" smtClean="0">
                <a:solidFill>
                  <a:srgbClr val="0000FF"/>
                </a:solidFill>
                <a:latin typeface="Consolas" pitchFamily="49" charset="0"/>
                <a:cs typeface="Consolas" pitchFamily="49" charset="0"/>
              </a:rPr>
              <a:t>      s+=i;</a:t>
            </a:r>
          </a:p>
          <a:p>
            <a:r>
              <a:rPr lang="en-US" altLang="zh-CN" sz="1800" smtClean="0">
                <a:solidFill>
                  <a:srgbClr val="0000FF"/>
                </a:solidFill>
                <a:latin typeface="Consolas" pitchFamily="49" charset="0"/>
                <a:cs typeface="Consolas" pitchFamily="49" charset="0"/>
              </a:rPr>
              <a:t>   return true;</a:t>
            </a:r>
          </a:p>
          <a:p>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3786182" y="2100196"/>
            <a:ext cx="1285884"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形参列表</a:t>
            </a:r>
            <a:endParaRPr lang="zh-CN" altLang="en-US" sz="2000">
              <a:solidFill>
                <a:srgbClr val="0000FF"/>
              </a:solidFill>
              <a:latin typeface="楷体" pitchFamily="49" charset="-122"/>
              <a:ea typeface="楷体" pitchFamily="49" charset="-122"/>
            </a:endParaRPr>
          </a:p>
        </p:txBody>
      </p:sp>
      <p:cxnSp>
        <p:nvCxnSpPr>
          <p:cNvPr id="10" name="直接箭头连接符 9"/>
          <p:cNvCxnSpPr/>
          <p:nvPr/>
        </p:nvCxnSpPr>
        <p:spPr>
          <a:xfrm rot="5400000">
            <a:off x="3607587" y="2464587"/>
            <a:ext cx="357190"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285852" y="2143116"/>
            <a:ext cx="1143008"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返回值</a:t>
            </a:r>
            <a:endParaRPr lang="zh-CN" altLang="en-US" sz="2000">
              <a:solidFill>
                <a:srgbClr val="0000FF"/>
              </a:solidFill>
              <a:latin typeface="楷体" pitchFamily="49" charset="-122"/>
              <a:ea typeface="楷体" pitchFamily="49" charset="-122"/>
            </a:endParaRPr>
          </a:p>
        </p:txBody>
      </p:sp>
      <p:cxnSp>
        <p:nvCxnSpPr>
          <p:cNvPr id="13" name="直接箭头连接符 12"/>
          <p:cNvCxnSpPr/>
          <p:nvPr/>
        </p:nvCxnSpPr>
        <p:spPr>
          <a:xfrm rot="16200000" flipH="1">
            <a:off x="1821637" y="2607463"/>
            <a:ext cx="357190"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7572428" cy="2085058"/>
          </a:xfrm>
          <a:prstGeom prst="rect">
            <a:avLst/>
          </a:prstGeom>
          <a:noFill/>
        </p:spPr>
        <p:txBody>
          <a:bodyPr wrap="square" rtlCol="0">
            <a:spAutoFit/>
          </a:bodyPr>
          <a:lstStyle/>
          <a:p>
            <a:pPr>
              <a:lnSpc>
                <a:spcPct val="150000"/>
              </a:lnSpc>
              <a:spcBef>
                <a:spcPts val="1200"/>
              </a:spcBef>
            </a:pPr>
            <a:r>
              <a:rPr lang="en-US" altLang="zh-CN" sz="2200" smtClean="0">
                <a:solidFill>
                  <a:srgbClr val="FF0000"/>
                </a:solidFill>
                <a:latin typeface="微软雅黑" pitchFamily="34" charset="-122"/>
                <a:ea typeface="微软雅黑" pitchFamily="34" charset="-122"/>
                <a:cs typeface="Times New Roman" pitchFamily="18" charset="0"/>
              </a:rPr>
              <a:t>2</a:t>
            </a:r>
            <a:r>
              <a:rPr lang="zh-CN" altLang="zh-CN" sz="2200" smtClean="0">
                <a:solidFill>
                  <a:srgbClr val="FF0000"/>
                </a:solidFill>
                <a:latin typeface="微软雅黑" pitchFamily="34" charset="-122"/>
                <a:ea typeface="微软雅黑" pitchFamily="34" charset="-122"/>
                <a:cs typeface="Times New Roman" pitchFamily="18" charset="0"/>
              </a:rPr>
              <a:t>）</a:t>
            </a:r>
            <a:r>
              <a:rPr lang="en-US" altLang="zh-CN" sz="2200" smtClean="0">
                <a:solidFill>
                  <a:srgbClr val="FF0000"/>
                </a:solidFill>
                <a:latin typeface="微软雅黑" pitchFamily="34" charset="-122"/>
                <a:ea typeface="微软雅黑" pitchFamily="34" charset="-122"/>
                <a:cs typeface="Times New Roman" pitchFamily="18" charset="0"/>
              </a:rPr>
              <a:t>queue</a:t>
            </a:r>
            <a:r>
              <a:rPr lang="zh-CN" altLang="zh-CN" sz="2200" smtClean="0">
                <a:solidFill>
                  <a:srgbClr val="FF0000"/>
                </a:solidFill>
                <a:latin typeface="微软雅黑" pitchFamily="34" charset="-122"/>
                <a:ea typeface="微软雅黑" pitchFamily="34" charset="-122"/>
                <a:cs typeface="Times New Roman" pitchFamily="18" charset="0"/>
              </a:rPr>
              <a:t>（队列容器）</a:t>
            </a:r>
          </a:p>
          <a:p>
            <a:pPr>
              <a:lnSpc>
                <a:spcPct val="150000"/>
              </a:lnSpc>
              <a:spcBef>
                <a:spcPts val="1200"/>
              </a:spcBef>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它是一个队列类模板，和数据结构中的队列一样，具有先进先出的特点。不允许顺序遍历，没有</a:t>
            </a:r>
            <a:r>
              <a:rPr lang="en-US" altLang="zh-CN" sz="2000" smtClean="0">
                <a:solidFill>
                  <a:srgbClr val="0000FF"/>
                </a:solidFill>
                <a:latin typeface="Consolas" pitchFamily="49" charset="0"/>
                <a:ea typeface="楷体" pitchFamily="49" charset="-122"/>
                <a:cs typeface="Consolas" pitchFamily="49" charset="0"/>
              </a:rPr>
              <a:t>begin()/end()</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rbegin()/rend()</a:t>
            </a:r>
            <a:r>
              <a:rPr lang="zh-CN" altLang="zh-CN" sz="2000" smtClean="0">
                <a:solidFill>
                  <a:srgbClr val="0000FF"/>
                </a:solidFill>
                <a:latin typeface="Consolas" pitchFamily="49" charset="0"/>
                <a:ea typeface="楷体" pitchFamily="49" charset="-122"/>
                <a:cs typeface="Consolas" pitchFamily="49" charset="0"/>
              </a:rPr>
              <a:t>这样的用于迭代器的成员函数。</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判断队列容器是否为空。</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返回队列容器中实际元素个数。</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返回队头元素。</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返回队尾元素。</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进队。</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572428" cy="46569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queue&lt;int&gt; qu;</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qu.push(1); qu.push(2); qu.push(3);</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队头元素</a:t>
            </a:r>
            <a:r>
              <a:rPr lang="en-US" altLang="zh-CN" sz="1800" smtClean="0">
                <a:solidFill>
                  <a:srgbClr val="0000FF"/>
                </a:solidFill>
                <a:latin typeface="Consolas" pitchFamily="49" charset="0"/>
                <a:ea typeface="仿宋" pitchFamily="49" charset="-122"/>
                <a:cs typeface="Consolas" pitchFamily="49" charset="0"/>
              </a:rPr>
              <a:t>: %d\n",qu.front());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队尾元素</a:t>
            </a:r>
            <a:r>
              <a:rPr lang="en-US" altLang="zh-CN" sz="1800" smtClean="0">
                <a:solidFill>
                  <a:srgbClr val="0000FF"/>
                </a:solidFill>
                <a:latin typeface="Consolas" pitchFamily="49" charset="0"/>
                <a:ea typeface="仿宋" pitchFamily="49" charset="-122"/>
                <a:cs typeface="Consolas" pitchFamily="49" charset="0"/>
              </a:rPr>
              <a:t>: %d\n",qu.back());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出队所有元素</a:t>
            </a:r>
          </a:p>
          <a:p>
            <a:r>
              <a:rPr lang="en-US" altLang="zh-CN" sz="1800" smtClean="0">
                <a:solidFill>
                  <a:srgbClr val="0000FF"/>
                </a:solidFill>
                <a:latin typeface="Consolas" pitchFamily="49" charset="0"/>
                <a:ea typeface="仿宋" pitchFamily="49" charset="-122"/>
                <a:cs typeface="Consolas" pitchFamily="49" charset="0"/>
              </a:rPr>
              <a:t>   {	printf("%d ",qu.front());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572428" cy="2746778"/>
          </a:xfrm>
          <a:prstGeom prst="rect">
            <a:avLst/>
          </a:prstGeom>
          <a:noFill/>
        </p:spPr>
        <p:txBody>
          <a:bodyPr wrap="square" rtlCol="0">
            <a:spAutoFit/>
          </a:bodyPr>
          <a:lstStyle/>
          <a:p>
            <a:pPr>
              <a:lnSpc>
                <a:spcPct val="150000"/>
              </a:lnSpc>
              <a:spcBef>
                <a:spcPts val="1200"/>
              </a:spcBef>
            </a:pPr>
            <a:r>
              <a:rPr lang="en-US" altLang="zh-CN" sz="2200" smtClean="0">
                <a:solidFill>
                  <a:srgbClr val="FF0000"/>
                </a:solidFill>
                <a:latin typeface="Consolas" pitchFamily="49" charset="0"/>
                <a:ea typeface="楷体" pitchFamily="49" charset="-122"/>
                <a:cs typeface="Consolas" pitchFamily="49" charset="0"/>
              </a:rPr>
              <a:t>3</a:t>
            </a:r>
            <a:r>
              <a:rPr lang="zh-CN" altLang="zh-CN" sz="2200" smtClean="0">
                <a:solidFill>
                  <a:srgbClr val="FF0000"/>
                </a:solidFill>
                <a:latin typeface="Consolas" pitchFamily="49" charset="0"/>
                <a:ea typeface="楷体" pitchFamily="49" charset="-122"/>
                <a:cs typeface="Consolas" pitchFamily="49" charset="0"/>
              </a:rPr>
              <a:t>）</a:t>
            </a:r>
            <a:r>
              <a:rPr lang="en-US" altLang="zh-CN" sz="2200" smtClean="0">
                <a:solidFill>
                  <a:srgbClr val="FF0000"/>
                </a:solidFill>
                <a:latin typeface="Consolas" pitchFamily="49" charset="0"/>
                <a:ea typeface="楷体" pitchFamily="49" charset="-122"/>
                <a:cs typeface="Consolas" pitchFamily="49" charset="0"/>
              </a:rPr>
              <a:t>priority_queue</a:t>
            </a:r>
            <a:r>
              <a:rPr lang="zh-CN" altLang="zh-CN" sz="2200" smtClean="0">
                <a:solidFill>
                  <a:srgbClr val="FF0000"/>
                </a:solidFill>
                <a:latin typeface="Consolas" pitchFamily="49" charset="0"/>
                <a:ea typeface="楷体" pitchFamily="49" charset="-122"/>
                <a:cs typeface="Consolas" pitchFamily="49" charset="0"/>
              </a:rPr>
              <a:t>（优先队列容器）</a:t>
            </a:r>
          </a:p>
          <a:p>
            <a:pPr>
              <a:lnSpc>
                <a:spcPct val="150000"/>
              </a:lnSpc>
              <a:spcBef>
                <a:spcPts val="1200"/>
              </a:spcBef>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它是一个优先队列类模板。优先队列是一种具有受限访问操作的存储结构，元素可以以任意顺序进入优先队列。</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12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一旦元素在优先队列容器中，出队操作将出队列</a:t>
            </a:r>
            <a:r>
              <a:rPr lang="zh-CN" altLang="zh-CN" sz="2000" smtClean="0">
                <a:solidFill>
                  <a:srgbClr val="9900FF"/>
                </a:solidFill>
                <a:latin typeface="Consolas" pitchFamily="49" charset="0"/>
                <a:ea typeface="楷体" pitchFamily="49" charset="-122"/>
                <a:cs typeface="Consolas" pitchFamily="49" charset="0"/>
              </a:rPr>
              <a:t>最高优先级</a:t>
            </a:r>
            <a:r>
              <a:rPr lang="zh-CN" altLang="zh-CN" sz="2000" smtClean="0">
                <a:solidFill>
                  <a:srgbClr val="0000FF"/>
                </a:solidFill>
                <a:latin typeface="Consolas" pitchFamily="49" charset="0"/>
                <a:ea typeface="楷体" pitchFamily="49" charset="-122"/>
                <a:cs typeface="Consolas" pitchFamily="49" charset="0"/>
              </a:rPr>
              <a:t>元素。</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判断优先队列容器是否为空。</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返回优先队列容器中实际元素个数。</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进队。</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获取队头元素。</a:t>
            </a:r>
          </a:p>
          <a:p>
            <a:pPr marL="457200" indent="-4572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358114"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priority_queue&lt;int&gt; qu;</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qu.push(3); qu.push(1); qu.push(2);</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队头元素</a:t>
            </a:r>
            <a:r>
              <a:rPr lang="en-US" altLang="zh-CN" sz="1800" smtClean="0">
                <a:solidFill>
                  <a:srgbClr val="0000FF"/>
                </a:solidFill>
                <a:latin typeface="Consolas" pitchFamily="49" charset="0"/>
                <a:ea typeface="仿宋" pitchFamily="49" charset="-122"/>
                <a:cs typeface="Consolas" pitchFamily="49" charset="0"/>
              </a:rPr>
              <a:t>: %d\n",qu.top());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出队所有元素</a:t>
            </a:r>
          </a:p>
          <a:p>
            <a:r>
              <a:rPr lang="en-US" altLang="zh-CN" sz="1800" smtClean="0">
                <a:solidFill>
                  <a:srgbClr val="0000FF"/>
                </a:solidFill>
                <a:latin typeface="Consolas" pitchFamily="49" charset="0"/>
                <a:ea typeface="仿宋" pitchFamily="49" charset="-122"/>
                <a:cs typeface="Consolas" pitchFamily="49" charset="0"/>
              </a:rPr>
              <a:t>    {	printf("%d ",qu.top());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739770" y="225411"/>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557216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1.3.3 STL</a:t>
            </a:r>
            <a:r>
              <a:rPr lang="zh-CN" altLang="zh-CN" sz="2800" smtClean="0">
                <a:solidFill>
                  <a:srgbClr val="FF0000"/>
                </a:solidFill>
                <a:latin typeface="Consolas" pitchFamily="49" charset="0"/>
                <a:ea typeface="微软雅黑" pitchFamily="34" charset="-122"/>
                <a:cs typeface="Consolas" pitchFamily="49" charset="0"/>
              </a:rPr>
              <a:t>在算法设计中的应用</a:t>
            </a:r>
          </a:p>
        </p:txBody>
      </p:sp>
      <p:sp>
        <p:nvSpPr>
          <p:cNvPr id="3" name="TextBox 2"/>
          <p:cNvSpPr txBox="1"/>
          <p:nvPr/>
        </p:nvSpPr>
        <p:spPr>
          <a:xfrm>
            <a:off x="642910" y="2143116"/>
            <a:ext cx="8143932"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算法设计重要步骤是设计数据的存储结构，除非特别指定，程序员可以采用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中的容器存放主数据，选择何种容器不仅要考虑数据的类型，还有考虑数据的处理过程。</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例如，字符串可以采用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或者</a:t>
            </a:r>
            <a:r>
              <a:rPr lang="en-US" altLang="zh-CN" sz="2000" smtClean="0">
                <a:solidFill>
                  <a:srgbClr val="0000FF"/>
                </a:solidFill>
                <a:latin typeface="Consolas" pitchFamily="49" charset="0"/>
                <a:ea typeface="楷体" pitchFamily="49" charset="-122"/>
                <a:cs typeface="Consolas" pitchFamily="49" charset="0"/>
              </a:rPr>
              <a:t>vector&lt;char&gt;</a:t>
            </a:r>
            <a:r>
              <a:rPr lang="zh-CN" altLang="zh-CN" sz="2000" smtClean="0">
                <a:solidFill>
                  <a:srgbClr val="0000FF"/>
                </a:solidFill>
                <a:latin typeface="Consolas" pitchFamily="49" charset="0"/>
                <a:ea typeface="楷体" pitchFamily="49" charset="-122"/>
                <a:cs typeface="Consolas" pitchFamily="49" charset="0"/>
              </a:rPr>
              <a:t>来存储，链表可以采用</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来存储。</a:t>
            </a:r>
          </a:p>
        </p:txBody>
      </p:sp>
      <p:sp>
        <p:nvSpPr>
          <p:cNvPr id="4" name="TextBox 3"/>
          <p:cNvSpPr txBox="1"/>
          <p:nvPr/>
        </p:nvSpPr>
        <p:spPr>
          <a:xfrm>
            <a:off x="714348" y="1428736"/>
            <a:ext cx="264320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存放主数据</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01056" cy="2123658"/>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1.11</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有一段英文由若干单词组成，单词之间用一个空格分隔。编写程序提取其中的所有单词。</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这里的主数据是一段英文，采用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字符串</a:t>
            </a:r>
            <a:r>
              <a:rPr lang="en-US" altLang="zh-CN" sz="2000" smtClean="0">
                <a:solidFill>
                  <a:srgbClr val="C00000"/>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存储它，最后提取的单词采用</a:t>
            </a:r>
            <a:r>
              <a:rPr lang="en-US" altLang="zh-CN" sz="2000" smtClean="0">
                <a:solidFill>
                  <a:srgbClr val="0000FF"/>
                </a:solidFill>
                <a:latin typeface="Consolas" pitchFamily="49" charset="0"/>
                <a:ea typeface="楷体" pitchFamily="49" charset="-122"/>
                <a:cs typeface="Consolas" pitchFamily="49" charset="0"/>
              </a:rPr>
              <a:t>vector&lt;string&gt;</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words</a:t>
            </a:r>
            <a:r>
              <a:rPr lang="zh-CN" altLang="zh-CN" sz="2000" smtClean="0">
                <a:solidFill>
                  <a:srgbClr val="0000FF"/>
                </a:solidFill>
                <a:latin typeface="Consolas" pitchFamily="49" charset="0"/>
                <a:ea typeface="楷体" pitchFamily="49" charset="-122"/>
                <a:cs typeface="Consolas" pitchFamily="49" charset="0"/>
              </a:rPr>
              <a:t>存储。</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59034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C00000"/>
                </a:solidFill>
                <a:latin typeface="Consolas" pitchFamily="49" charset="0"/>
                <a:ea typeface="仿宋" pitchFamily="49" charset="-122"/>
                <a:cs typeface="Consolas" pitchFamily="49" charset="0"/>
              </a:rPr>
              <a:t>solve(string </a:t>
            </a:r>
            <a:r>
              <a:rPr lang="en-US" altLang="zh-CN" sz="1800" smtClean="0">
                <a:solidFill>
                  <a:srgbClr val="0000FF"/>
                </a:solidFill>
                <a:latin typeface="Consolas" pitchFamily="49" charset="0"/>
                <a:ea typeface="仿宋" pitchFamily="49" charset="-122"/>
                <a:cs typeface="Consolas" pitchFamily="49" charset="0"/>
              </a:rPr>
              <a:t>str,vector&lt;string&gt; &amp;words)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产生所有单词</a:t>
            </a:r>
            <a:r>
              <a:rPr lang="en-US" altLang="zh-CN" sz="1800" smtClean="0">
                <a:solidFill>
                  <a:srgbClr val="00B0F0"/>
                </a:solidFill>
                <a:latin typeface="Consolas" pitchFamily="49" charset="0"/>
                <a:ea typeface="仿宋" pitchFamily="49" charset="-122"/>
                <a:cs typeface="Consolas" pitchFamily="49" charset="0"/>
              </a:rPr>
              <a:t>words</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string 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i=0;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j=str.find("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查找第一个空格</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找到单词后循环</a:t>
            </a:r>
          </a:p>
          <a:p>
            <a:r>
              <a:rPr lang="en-US" altLang="zh-CN" sz="1800" smtClean="0">
                <a:solidFill>
                  <a:srgbClr val="0000FF"/>
                </a:solidFill>
                <a:latin typeface="Consolas" pitchFamily="49" charset="0"/>
                <a:ea typeface="仿宋" pitchFamily="49" charset="-122"/>
                <a:cs typeface="Consolas" pitchFamily="49" charset="0"/>
              </a:rPr>
              <a:t>   {	w=str.substr(i,j-i);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提取一个单词</a:t>
            </a:r>
          </a:p>
          <a:p>
            <a:r>
              <a:rPr lang="en-US" altLang="zh-CN" sz="1800" smtClean="0">
                <a:solidFill>
                  <a:srgbClr val="0000FF"/>
                </a:solidFill>
                <a:latin typeface="Consolas" pitchFamily="49" charset="0"/>
                <a:ea typeface="仿宋" pitchFamily="49" charset="-122"/>
                <a:cs typeface="Consolas" pitchFamily="49" charset="0"/>
              </a:rPr>
              <a:t>	words.push_back(w);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单词添加到</a:t>
            </a:r>
            <a:r>
              <a:rPr lang="en-US" altLang="zh-CN" sz="1800" smtClean="0">
                <a:solidFill>
                  <a:srgbClr val="00B0F0"/>
                </a:solidFill>
                <a:latin typeface="Consolas" pitchFamily="49" charset="0"/>
                <a:ea typeface="仿宋" pitchFamily="49" charset="-122"/>
                <a:cs typeface="Consolas" pitchFamily="49" charset="0"/>
              </a:rPr>
              <a:t>words</a:t>
            </a:r>
            <a:r>
              <a:rPr lang="zh-CN" altLang="zh-CN" sz="1800" smtClean="0">
                <a:solidFill>
                  <a:srgbClr val="00B0F0"/>
                </a:solidFill>
                <a:latin typeface="Consolas" pitchFamily="49" charset="0"/>
                <a:ea typeface="仿宋" pitchFamily="49" charset="-122"/>
                <a:cs typeface="Consolas" pitchFamily="49" charset="0"/>
              </a:rPr>
              <a:t>中</a:t>
            </a:r>
          </a:p>
          <a:p>
            <a:r>
              <a:rPr lang="en-US" altLang="zh-CN" sz="1800" smtClean="0">
                <a:solidFill>
                  <a:srgbClr val="0000FF"/>
                </a:solidFill>
                <a:latin typeface="Consolas" pitchFamily="49" charset="0"/>
                <a:ea typeface="仿宋" pitchFamily="49" charset="-122"/>
                <a:cs typeface="Consolas" pitchFamily="49" charset="0"/>
              </a:rPr>
              <a:t>	i=j+1;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j=str.find("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查找下一个空格</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(i&lt;str.length()-1)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处理最后一个单词</a:t>
            </a:r>
          </a:p>
          <a:p>
            <a:r>
              <a:rPr lang="en-US" altLang="zh-CN" sz="1800" smtClean="0">
                <a:solidFill>
                  <a:srgbClr val="0000FF"/>
                </a:solidFill>
                <a:latin typeface="Consolas" pitchFamily="49" charset="0"/>
                <a:ea typeface="仿宋" pitchFamily="49" charset="-122"/>
                <a:cs typeface="Consolas" pitchFamily="49" charset="0"/>
              </a:rPr>
              <a:t>   {	w=str.substr(i);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提取最后一个单词</a:t>
            </a:r>
          </a:p>
          <a:p>
            <a:r>
              <a:rPr lang="en-US" altLang="zh-CN" sz="1800" smtClean="0">
                <a:solidFill>
                  <a:srgbClr val="0000FF"/>
                </a:solidFill>
                <a:latin typeface="Consolas" pitchFamily="49" charset="0"/>
                <a:ea typeface="仿宋" pitchFamily="49" charset="-122"/>
                <a:cs typeface="Consolas" pitchFamily="49" charset="0"/>
              </a:rPr>
              <a:t>	words.push_back(w);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最后单词添加到</a:t>
            </a:r>
            <a:r>
              <a:rPr lang="en-US" altLang="zh-CN" sz="1800" smtClean="0">
                <a:solidFill>
                  <a:srgbClr val="00B0F0"/>
                </a:solidFill>
                <a:latin typeface="Consolas" pitchFamily="49" charset="0"/>
                <a:ea typeface="仿宋" pitchFamily="49" charset="-122"/>
                <a:cs typeface="Consolas" pitchFamily="49" charset="0"/>
              </a:rPr>
              <a:t>words</a:t>
            </a:r>
            <a:r>
              <a:rPr lang="zh-CN" altLang="zh-CN" sz="1800" smtClean="0">
                <a:solidFill>
                  <a:srgbClr val="00B0F0"/>
                </a:solidFill>
                <a:latin typeface="Consolas" pitchFamily="49" charset="0"/>
                <a:ea typeface="仿宋" pitchFamily="49" charset="-122"/>
                <a:cs typeface="Consolas" pitchFamily="49" charset="0"/>
              </a:rPr>
              <a:t>中</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7643866" cy="3139321"/>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void main()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string str="The following code computes the </a:t>
            </a:r>
          </a:p>
          <a:p>
            <a:r>
              <a:rPr lang="en-US" altLang="zh-CN" sz="1800" smtClean="0">
                <a:solidFill>
                  <a:srgbClr val="C00000"/>
                </a:solidFill>
                <a:latin typeface="Consolas" pitchFamily="49" charset="0"/>
                <a:ea typeface="仿宋" pitchFamily="49" charset="-122"/>
                <a:cs typeface="Consolas" pitchFamily="49" charset="0"/>
              </a:rPr>
              <a:t>		intersection of two arrays";</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vector&lt;string&gt; words;</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solve(str,words);</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所有的单词</a:t>
            </a:r>
            <a:r>
              <a:rPr lang="en-US" altLang="zh-CN" sz="1800" smtClean="0">
                <a:solidFill>
                  <a:srgbClr val="0000FF"/>
                </a:solidFill>
                <a:latin typeface="Consolas" pitchFamily="49" charset="0"/>
                <a:ea typeface="仿宋" pitchFamily="49" charset="-122"/>
                <a:cs typeface="Consolas" pitchFamily="49" charset="0"/>
              </a:rPr>
              <a:t>:" &lt;&lt; endl;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输出结果</a:t>
            </a:r>
          </a:p>
          <a:p>
            <a:r>
              <a:rPr lang="en-US" altLang="zh-CN" sz="1800" smtClean="0">
                <a:solidFill>
                  <a:srgbClr val="0000FF"/>
                </a:solidFill>
                <a:latin typeface="Consolas" pitchFamily="49" charset="0"/>
                <a:ea typeface="仿宋" pitchFamily="49" charset="-122"/>
                <a:cs typeface="Consolas" pitchFamily="49" charset="0"/>
              </a:rPr>
              <a:t>   vector&lt;string&gt;::iterator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(it=words.begin();it!=words.end();++it)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  " &lt;&lt; *it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928926" y="3643314"/>
            <a:ext cx="2857520" cy="2554545"/>
          </a:xfrm>
          <a:prstGeom prst="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1600" smtClean="0">
                <a:solidFill>
                  <a:schemeClr val="tx1"/>
                </a:solidFill>
                <a:latin typeface="Consolas" pitchFamily="49" charset="0"/>
                <a:ea typeface="楷体" pitchFamily="49" charset="-122"/>
                <a:cs typeface="Consolas" pitchFamily="49" charset="0"/>
              </a:rPr>
              <a:t>所有的单词</a:t>
            </a:r>
            <a:r>
              <a:rPr lang="en-US" altLang="zh-CN" sz="1600" smtClean="0">
                <a:solidFill>
                  <a:schemeClr val="tx1"/>
                </a:solidFill>
                <a:latin typeface="Consolas" pitchFamily="49" charset="0"/>
                <a:ea typeface="楷体" pitchFamily="49" charset="-122"/>
                <a:cs typeface="Consolas" pitchFamily="49" charset="0"/>
              </a:rPr>
              <a:t>:</a:t>
            </a:r>
            <a:endParaRPr lang="zh-CN" altLang="zh-CN" sz="1600" smtClean="0">
              <a:solidFill>
                <a:schemeClr val="tx1"/>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following</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code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computes</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intersection</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of</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two</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arrays</a:t>
            </a:r>
            <a:endParaRPr lang="zh-CN" altLang="zh-CN" sz="1600" smtClean="0">
              <a:solidFill>
                <a:srgbClr val="0000FF"/>
              </a:solidFill>
              <a:latin typeface="Consolas" pitchFamily="49" charset="0"/>
              <a:ea typeface="楷体" pitchFamily="49" charset="-122"/>
              <a:cs typeface="Consolas" pitchFamily="49" charset="0"/>
            </a:endParaRPr>
          </a:p>
        </p:txBody>
      </p:sp>
      <p:sp>
        <p:nvSpPr>
          <p:cNvPr id="4" name="左弧形箭头 3"/>
          <p:cNvSpPr/>
          <p:nvPr/>
        </p:nvSpPr>
        <p:spPr>
          <a:xfrm>
            <a:off x="2357422" y="3429000"/>
            <a:ext cx="357190" cy="78581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323850" y="1125538"/>
            <a:ext cx="8064500" cy="229293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a:latin typeface="楷体" pitchFamily="49" charset="-122"/>
                <a:ea typeface="楷体" pitchFamily="49" charset="-122"/>
              </a:rPr>
              <a:t>　　</a:t>
            </a:r>
            <a:r>
              <a:rPr lang="zh-CN" altLang="en-US" sz="2200">
                <a:solidFill>
                  <a:srgbClr val="0000FF"/>
                </a:solidFill>
                <a:latin typeface="楷体" pitchFamily="49" charset="-122"/>
                <a:ea typeface="楷体" pitchFamily="49" charset="-122"/>
              </a:rPr>
              <a:t>通常用</a:t>
            </a:r>
            <a:r>
              <a:rPr lang="zh-CN" altLang="en-US" sz="2200">
                <a:solidFill>
                  <a:srgbClr val="9900FF"/>
                </a:solidFill>
                <a:latin typeface="楷体" pitchFamily="49" charset="-122"/>
                <a:ea typeface="楷体" pitchFamily="49" charset="-122"/>
              </a:rPr>
              <a:t>函数的返回值</a:t>
            </a:r>
            <a:r>
              <a:rPr lang="zh-CN" altLang="en-US" sz="2200">
                <a:solidFill>
                  <a:srgbClr val="0000FF"/>
                </a:solidFill>
                <a:latin typeface="楷体" pitchFamily="49" charset="-122"/>
                <a:ea typeface="楷体" pitchFamily="49" charset="-122"/>
              </a:rPr>
              <a:t>表示算法能否正确执行。</a:t>
            </a:r>
          </a:p>
          <a:p>
            <a:pPr>
              <a:lnSpc>
                <a:spcPct val="150000"/>
              </a:lnSpc>
              <a:spcBef>
                <a:spcPct val="50000"/>
              </a:spcBef>
            </a:pPr>
            <a:r>
              <a:rPr lang="zh-CN" altLang="en-US" sz="2200">
                <a:solidFill>
                  <a:srgbClr val="0000FF"/>
                </a:solidFill>
                <a:latin typeface="楷体" pitchFamily="49" charset="-122"/>
                <a:ea typeface="楷体" pitchFamily="49" charset="-122"/>
              </a:rPr>
              <a:t>　　有时当算法只有一个返回值或者返回值可以区分算法是否正确执行时，用函数返回来表示算法的执行结果，另外还可以带有</a:t>
            </a:r>
            <a:r>
              <a:rPr lang="zh-CN" altLang="en-US" sz="2200">
                <a:solidFill>
                  <a:srgbClr val="9900FF"/>
                </a:solidFill>
                <a:latin typeface="楷体" pitchFamily="49" charset="-122"/>
                <a:ea typeface="楷体" pitchFamily="49" charset="-122"/>
              </a:rPr>
              <a:t>形参表示算法的输入输出</a:t>
            </a:r>
            <a:r>
              <a:rPr lang="zh-CN" altLang="en-US" sz="2200">
                <a:latin typeface="楷体" pitchFamily="49" charset="-122"/>
                <a:ea typeface="楷体" pitchFamily="49" charset="-122"/>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928802"/>
            <a:ext cx="8072494"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在算法设计中，有时需要存放一些临时数据。通常的情况是，如果后存入的元素先处理，可以使用</a:t>
            </a:r>
            <a:r>
              <a:rPr lang="en-US" altLang="zh-CN" sz="2000" smtClean="0">
                <a:solidFill>
                  <a:srgbClr val="0000FF"/>
                </a:solidFill>
                <a:latin typeface="Consolas" pitchFamily="49" charset="0"/>
                <a:ea typeface="楷体" pitchFamily="49" charset="-122"/>
                <a:cs typeface="Consolas" pitchFamily="49" charset="0"/>
              </a:rPr>
              <a:t>stack</a:t>
            </a:r>
            <a:r>
              <a:rPr lang="zh-CN" altLang="zh-CN" sz="2000" smtClean="0">
                <a:solidFill>
                  <a:srgbClr val="0000FF"/>
                </a:solidFill>
                <a:latin typeface="Consolas" pitchFamily="49" charset="0"/>
                <a:ea typeface="楷体" pitchFamily="49" charset="-122"/>
                <a:cs typeface="Consolas" pitchFamily="49" charset="0"/>
              </a:rPr>
              <a:t>栈容器；</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如果先存入的元素先处理，可以使用</a:t>
            </a:r>
            <a:r>
              <a:rPr lang="en-US" altLang="zh-CN" sz="2000" smtClean="0">
                <a:solidFill>
                  <a:srgbClr val="0000FF"/>
                </a:solidFill>
                <a:latin typeface="Consolas" pitchFamily="49" charset="0"/>
                <a:ea typeface="楷体" pitchFamily="49" charset="-122"/>
                <a:cs typeface="Consolas" pitchFamily="49" charset="0"/>
              </a:rPr>
              <a:t>queue</a:t>
            </a:r>
            <a:r>
              <a:rPr lang="zh-CN" altLang="zh-CN" sz="2000" smtClean="0">
                <a:solidFill>
                  <a:srgbClr val="0000FF"/>
                </a:solidFill>
                <a:latin typeface="Consolas" pitchFamily="49" charset="0"/>
                <a:ea typeface="楷体" pitchFamily="49" charset="-122"/>
                <a:cs typeface="Consolas" pitchFamily="49" charset="0"/>
              </a:rPr>
              <a:t>队列容器；如果元素处理顺序按某个优先级进行，可以使用</a:t>
            </a:r>
            <a:r>
              <a:rPr lang="en-US" altLang="zh-CN" sz="2000" smtClean="0">
                <a:solidFill>
                  <a:srgbClr val="0000FF"/>
                </a:solidFill>
                <a:latin typeface="Consolas" pitchFamily="49" charset="0"/>
                <a:ea typeface="楷体" pitchFamily="49" charset="-122"/>
                <a:cs typeface="Consolas" pitchFamily="49" charset="0"/>
              </a:rPr>
              <a:t>priority_queue</a:t>
            </a:r>
            <a:r>
              <a:rPr lang="zh-CN" altLang="zh-CN" sz="2000" smtClean="0">
                <a:solidFill>
                  <a:srgbClr val="0000FF"/>
                </a:solidFill>
                <a:latin typeface="Consolas" pitchFamily="49" charset="0"/>
                <a:ea typeface="楷体" pitchFamily="49" charset="-122"/>
                <a:cs typeface="Consolas" pitchFamily="49" charset="0"/>
              </a:rPr>
              <a:t>优先队列容器。</a:t>
            </a:r>
          </a:p>
        </p:txBody>
      </p:sp>
      <p:sp>
        <p:nvSpPr>
          <p:cNvPr id="3" name="TextBox 2"/>
          <p:cNvSpPr txBox="1"/>
          <p:nvPr/>
        </p:nvSpPr>
        <p:spPr>
          <a:xfrm>
            <a:off x="928662" y="1071546"/>
            <a:ext cx="307183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存放临时数据</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71546"/>
            <a:ext cx="8001056" cy="2539157"/>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1.12</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设计一个算法，判断一个含有</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三种类型括号的表达式中所有括号是否匹配。</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这里的主数据是一个字符串表达式，采用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字符串</a:t>
            </a:r>
            <a:r>
              <a:rPr lang="en-US" altLang="zh-CN" sz="2000" smtClean="0">
                <a:solidFill>
                  <a:srgbClr val="0000FF"/>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存储它。在判断括号是否匹配时需要用到一个栈（因为每个右括号都是和前面最近的左括号匹配），采用</a:t>
            </a:r>
            <a:r>
              <a:rPr lang="en-US" altLang="zh-CN" sz="2000" smtClean="0">
                <a:solidFill>
                  <a:srgbClr val="0000FF"/>
                </a:solidFill>
                <a:latin typeface="Consolas" pitchFamily="49" charset="0"/>
                <a:ea typeface="楷体" pitchFamily="49" charset="-122"/>
                <a:cs typeface="Consolas" pitchFamily="49" charset="0"/>
              </a:rPr>
              <a:t>stack&lt;char&gt;</a:t>
            </a:r>
            <a:r>
              <a:rPr lang="zh-CN" altLang="zh-CN" sz="2000" smtClean="0">
                <a:solidFill>
                  <a:srgbClr val="0000FF"/>
                </a:solidFill>
                <a:latin typeface="Consolas" pitchFamily="49" charset="0"/>
                <a:ea typeface="楷体" pitchFamily="49" charset="-122"/>
                <a:cs typeface="Consolas" pitchFamily="49" charset="0"/>
              </a:rPr>
              <a:t>容器作为</a:t>
            </a:r>
            <a:r>
              <a:rPr lang="zh-CN" altLang="zh-CN" sz="2000" smtClean="0">
                <a:solidFill>
                  <a:srgbClr val="9900FF"/>
                </a:solidFill>
                <a:latin typeface="Consolas" pitchFamily="49" charset="0"/>
                <a:ea typeface="楷体" pitchFamily="49" charset="-122"/>
                <a:cs typeface="Consolas" pitchFamily="49" charset="0"/>
              </a:rPr>
              <a:t>栈</a:t>
            </a:r>
            <a:r>
              <a:rPr lang="zh-CN" altLang="zh-CN" sz="2000" smtClean="0">
                <a:latin typeface="Consolas" pitchFamily="49" charset="0"/>
                <a:ea typeface="楷体" pitchFamily="49" charset="-122"/>
                <a:cs typeface="Consolas" pitchFamily="49" charset="0"/>
              </a:rPr>
              <a:t>。</a:t>
            </a:r>
            <a:endParaRPr lang="zh-CN" altLang="en-US" sz="2000" smtClean="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01056"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&lt;stack&gt;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bool solve(string str)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判断</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中括号是否匹配</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stack&lt;char&gt; st;</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i=0;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(i&lt;str.length())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的所有字符</a:t>
            </a:r>
          </a:p>
          <a:p>
            <a:r>
              <a:rPr lang="en-US" altLang="zh-CN" sz="1800" smtClean="0">
                <a:solidFill>
                  <a:srgbClr val="0000FF"/>
                </a:solidFill>
                <a:latin typeface="Consolas" pitchFamily="49" charset="0"/>
                <a:ea typeface="仿宋" pitchFamily="49" charset="-122"/>
                <a:cs typeface="Consolas" pitchFamily="49" charset="0"/>
              </a:rPr>
              <a:t>   {	if (str[i]=='(' || str[i]=='[' || str[i]=='{')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st.push(str[i]);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所有左括号进栈</a:t>
            </a:r>
          </a:p>
          <a:p>
            <a:r>
              <a:rPr lang="en-US" altLang="zh-CN" sz="1800" smtClean="0">
                <a:solidFill>
                  <a:srgbClr val="0000FF"/>
                </a:solidFill>
                <a:latin typeface="Consolas" pitchFamily="49" charset="0"/>
                <a:ea typeface="仿宋" pitchFamily="49" charset="-122"/>
                <a:cs typeface="Consolas" pitchFamily="49" charset="0"/>
              </a:rPr>
              <a:t>	else if (str[i]==')')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当前字符为</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(st.top()!='(')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若栈顶不是匹配的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，返回假</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p>
          <a:p>
            <a:r>
              <a:rPr lang="en-US" altLang="zh-CN" sz="1800" smtClean="0">
                <a:solidFill>
                  <a:srgbClr val="0000FF"/>
                </a:solidFill>
                <a:latin typeface="Consolas" pitchFamily="49" charset="0"/>
                <a:ea typeface="仿宋" pitchFamily="49" charset="-122"/>
                <a:cs typeface="Consolas" pitchFamily="49" charset="0"/>
              </a:rPr>
              <a:t>		st.pop();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429684" cy="57649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else if (str[i]==']')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当前字符为</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(st.top()!='[')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若栈顶不是匹配的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，返回假</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p>
          <a:p>
            <a:r>
              <a:rPr lang="en-US" altLang="zh-CN" sz="1800" smtClean="0">
                <a:solidFill>
                  <a:srgbClr val="0000FF"/>
                </a:solidFill>
                <a:latin typeface="Consolas" pitchFamily="49" charset="0"/>
                <a:ea typeface="仿宋" pitchFamily="49" charset="-122"/>
                <a:cs typeface="Consolas" pitchFamily="49" charset="0"/>
              </a:rPr>
              <a:t>		st.pop();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if (str[i]=='}')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当前字符为</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(st.top()!='{')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若栈顶不是匹配的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，返回假</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p>
          <a:p>
            <a:r>
              <a:rPr lang="en-US" altLang="zh-CN" sz="1800" smtClean="0">
                <a:solidFill>
                  <a:srgbClr val="0000FF"/>
                </a:solidFill>
                <a:latin typeface="Consolas" pitchFamily="49" charset="0"/>
                <a:ea typeface="仿宋" pitchFamily="49" charset="-122"/>
                <a:cs typeface="Consolas" pitchFamily="49" charset="0"/>
              </a:rPr>
              <a:t>		st.pop();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(st.empty())			</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处理完毕并且栈空返回真</a:t>
            </a: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否则返回假</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072494" cy="40302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string str="(a+[b-c]+d)";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  " &lt;&lt; str &lt;&lt; </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solve(str)</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中括号匹配</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中括号不匹配</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str="(a+[b-c}+d)";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  " &lt;&lt; str &lt;&lt; </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solve(str)</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中括号匹配</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中括号不匹配</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000232" y="5078568"/>
            <a:ext cx="35719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(a+[b-c]+d) </a:t>
            </a:r>
            <a:r>
              <a:rPr lang="zh-CN" altLang="zh-CN" sz="1800" smtClean="0">
                <a:solidFill>
                  <a:srgbClr val="0000FF"/>
                </a:solidFill>
                <a:latin typeface="Consolas" pitchFamily="49" charset="0"/>
                <a:ea typeface="楷体" pitchFamily="49" charset="-122"/>
                <a:cs typeface="Consolas" pitchFamily="49" charset="0"/>
              </a:rPr>
              <a:t>中括号匹配</a:t>
            </a:r>
          </a:p>
          <a:p>
            <a:r>
              <a:rPr lang="en-US" altLang="zh-CN" sz="1800" smtClean="0">
                <a:solidFill>
                  <a:srgbClr val="0000FF"/>
                </a:solidFill>
                <a:latin typeface="Consolas" pitchFamily="49" charset="0"/>
                <a:ea typeface="楷体" pitchFamily="49" charset="-122"/>
                <a:cs typeface="Consolas" pitchFamily="49" charset="0"/>
              </a:rPr>
              <a:t>(a+[b-c}+d) </a:t>
            </a:r>
            <a:r>
              <a:rPr lang="zh-CN" altLang="zh-CN" sz="1800" smtClean="0">
                <a:solidFill>
                  <a:srgbClr val="0000FF"/>
                </a:solidFill>
                <a:latin typeface="Consolas" pitchFamily="49" charset="0"/>
                <a:ea typeface="楷体" pitchFamily="49" charset="-122"/>
                <a:cs typeface="Consolas" pitchFamily="49" charset="0"/>
              </a:rPr>
              <a:t>中括号不匹配</a:t>
            </a:r>
          </a:p>
        </p:txBody>
      </p:sp>
      <p:sp>
        <p:nvSpPr>
          <p:cNvPr id="4" name="下箭头 3"/>
          <p:cNvSpPr/>
          <p:nvPr/>
        </p:nvSpPr>
        <p:spPr>
          <a:xfrm>
            <a:off x="3571868" y="457850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857364"/>
            <a:ext cx="7429552" cy="1107996"/>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可以使用</a:t>
            </a:r>
            <a:r>
              <a:rPr lang="en-US" altLang="zh-CN" sz="2200" smtClean="0">
                <a:solidFill>
                  <a:srgbClr val="0000FF"/>
                </a:solidFill>
                <a:latin typeface="Consolas" pitchFamily="49" charset="0"/>
                <a:ea typeface="楷体" pitchFamily="49" charset="-122"/>
                <a:cs typeface="Consolas" pitchFamily="49" charset="0"/>
              </a:rPr>
              <a:t>map</a:t>
            </a:r>
            <a:r>
              <a:rPr lang="zh-CN" altLang="zh-CN" sz="2200" smtClean="0">
                <a:solidFill>
                  <a:srgbClr val="0000FF"/>
                </a:solidFill>
                <a:latin typeface="Consolas" pitchFamily="49" charset="0"/>
                <a:ea typeface="楷体" pitchFamily="49" charset="-122"/>
                <a:cs typeface="Consolas" pitchFamily="49" charset="0"/>
              </a:rPr>
              <a:t>容器或者哈希表容器检测数据元素是否唯一</a:t>
            </a:r>
            <a:r>
              <a:rPr lang="zh-CN" altLang="en-US" sz="2200" smtClean="0">
                <a:solidFill>
                  <a:srgbClr val="0000FF"/>
                </a:solidFill>
                <a:latin typeface="Consolas" pitchFamily="49" charset="0"/>
                <a:ea typeface="楷体" pitchFamily="49" charset="-122"/>
                <a:cs typeface="Consolas" pitchFamily="49" charset="0"/>
              </a:rPr>
              <a:t>或者存放累计个数</a:t>
            </a:r>
            <a:r>
              <a:rPr lang="zh-CN" altLang="zh-CN" sz="220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1071538" y="1071546"/>
            <a:ext cx="4071966"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检测数据元素的唯一性</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131404"/>
            <a:ext cx="7929618" cy="3970318"/>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1.13</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设计一个算法判断字符串</a:t>
            </a:r>
            <a:r>
              <a:rPr lang="en-US" altLang="zh-CN" sz="2200" smtClean="0">
                <a:solidFill>
                  <a:srgbClr val="0000FF"/>
                </a:solidFill>
                <a:latin typeface="Consolas" pitchFamily="49" charset="0"/>
                <a:ea typeface="楷体" pitchFamily="49" charset="-122"/>
                <a:cs typeface="Consolas" pitchFamily="49" charset="0"/>
              </a:rPr>
              <a:t>str</a:t>
            </a:r>
            <a:r>
              <a:rPr lang="zh-CN" altLang="zh-CN" sz="2200" smtClean="0">
                <a:solidFill>
                  <a:srgbClr val="0000FF"/>
                </a:solidFill>
                <a:latin typeface="Consolas" pitchFamily="49" charset="0"/>
                <a:ea typeface="楷体" pitchFamily="49" charset="-122"/>
                <a:cs typeface="Consolas" pitchFamily="49" charset="0"/>
              </a:rPr>
              <a:t>中每个字符是否唯一。如，</a:t>
            </a:r>
            <a:r>
              <a:rPr lang="en-US" altLang="zh-CN" sz="2200" smtClean="0">
                <a:solidFill>
                  <a:srgbClr val="0000FF"/>
                </a:solidFill>
                <a:latin typeface="Consolas" pitchFamily="49" charset="0"/>
                <a:ea typeface="楷体" pitchFamily="49" charset="-122"/>
                <a:cs typeface="Consolas" pitchFamily="49" charset="0"/>
              </a:rPr>
              <a:t>"abc"</a:t>
            </a:r>
            <a:r>
              <a:rPr lang="zh-CN" altLang="zh-CN" sz="2200" smtClean="0">
                <a:solidFill>
                  <a:srgbClr val="0000FF"/>
                </a:solidFill>
                <a:latin typeface="Consolas" pitchFamily="49" charset="0"/>
                <a:ea typeface="楷体" pitchFamily="49" charset="-122"/>
                <a:cs typeface="Consolas" pitchFamily="49" charset="0"/>
              </a:rPr>
              <a:t>的每个字符是唯一的，算法返回</a:t>
            </a:r>
            <a:r>
              <a:rPr lang="en-US" altLang="zh-CN" sz="2200" smtClean="0">
                <a:solidFill>
                  <a:srgbClr val="0000FF"/>
                </a:solidFill>
                <a:latin typeface="Consolas" pitchFamily="49" charset="0"/>
                <a:ea typeface="楷体" pitchFamily="49" charset="-122"/>
                <a:cs typeface="Consolas" pitchFamily="49" charset="0"/>
              </a:rPr>
              <a:t>true</a:t>
            </a:r>
            <a:r>
              <a:rPr lang="zh-CN" altLang="zh-CN" sz="2200" smtClean="0">
                <a:solidFill>
                  <a:srgbClr val="0000FF"/>
                </a:solidFill>
                <a:latin typeface="Consolas" pitchFamily="49" charset="0"/>
                <a:ea typeface="楷体" pitchFamily="49" charset="-122"/>
                <a:cs typeface="Consolas" pitchFamily="49" charset="0"/>
              </a:rPr>
              <a:t>，而</a:t>
            </a:r>
            <a:r>
              <a:rPr lang="en-US" altLang="zh-CN" sz="2200" smtClean="0">
                <a:solidFill>
                  <a:srgbClr val="0000FF"/>
                </a:solidFill>
                <a:latin typeface="Consolas" pitchFamily="49" charset="0"/>
                <a:ea typeface="楷体" pitchFamily="49" charset="-122"/>
                <a:cs typeface="Consolas" pitchFamily="49" charset="0"/>
              </a:rPr>
              <a:t>"accb"</a:t>
            </a:r>
            <a:r>
              <a:rPr lang="zh-CN" altLang="zh-CN" sz="2200" smtClean="0">
                <a:solidFill>
                  <a:srgbClr val="0000FF"/>
                </a:solidFill>
                <a:latin typeface="Consolas" pitchFamily="49" charset="0"/>
                <a:ea typeface="楷体" pitchFamily="49" charset="-122"/>
                <a:cs typeface="Consolas" pitchFamily="49" charset="0"/>
              </a:rPr>
              <a:t>的中字符</a:t>
            </a:r>
            <a:r>
              <a:rPr lang="en-US" altLang="zh-CN" sz="2200" smtClean="0">
                <a:solidFill>
                  <a:srgbClr val="0000FF"/>
                </a:solidFill>
                <a:latin typeface="Consolas" pitchFamily="49" charset="0"/>
                <a:ea typeface="楷体" pitchFamily="49" charset="-122"/>
                <a:cs typeface="Consolas" pitchFamily="49" charset="0"/>
              </a:rPr>
              <a:t>'c'</a:t>
            </a:r>
            <a:r>
              <a:rPr lang="zh-CN" altLang="zh-CN" sz="2200" smtClean="0">
                <a:solidFill>
                  <a:srgbClr val="0000FF"/>
                </a:solidFill>
                <a:latin typeface="Consolas" pitchFamily="49" charset="0"/>
                <a:ea typeface="楷体" pitchFamily="49" charset="-122"/>
                <a:cs typeface="Consolas" pitchFamily="49" charset="0"/>
              </a:rPr>
              <a:t>不是唯一的，算法返回</a:t>
            </a:r>
            <a:r>
              <a:rPr lang="en-US" altLang="zh-CN" sz="2200" smtClean="0">
                <a:solidFill>
                  <a:srgbClr val="0000FF"/>
                </a:solidFill>
                <a:latin typeface="Consolas" pitchFamily="49" charset="0"/>
                <a:ea typeface="楷体" pitchFamily="49" charset="-122"/>
                <a:cs typeface="Consolas" pitchFamily="49" charset="0"/>
              </a:rPr>
              <a:t>false</a:t>
            </a:r>
            <a:r>
              <a:rPr lang="zh-CN" altLang="zh-CN" sz="22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200" smtClean="0">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8000"/>
                </a:solidFill>
                <a:latin typeface="Consolas" pitchFamily="49" charset="0"/>
                <a:ea typeface="楷体" pitchFamily="49" charset="-122"/>
                <a:cs typeface="Consolas" pitchFamily="49" charset="0"/>
              </a:rPr>
              <a:t>设计</a:t>
            </a:r>
            <a:r>
              <a:rPr lang="en-US" altLang="zh-CN" sz="2000" smtClean="0">
                <a:solidFill>
                  <a:srgbClr val="008000"/>
                </a:solidFill>
                <a:latin typeface="Consolas" pitchFamily="49" charset="0"/>
                <a:ea typeface="楷体" pitchFamily="49" charset="-122"/>
                <a:cs typeface="Consolas" pitchFamily="49" charset="0"/>
              </a:rPr>
              <a:t>map&lt;char</a:t>
            </a:r>
            <a:r>
              <a:rPr lang="zh-CN" altLang="zh-CN" sz="2000" smtClean="0">
                <a:solidFill>
                  <a:srgbClr val="008000"/>
                </a:solidFill>
                <a:latin typeface="Consolas" pitchFamily="49" charset="0"/>
                <a:ea typeface="楷体" pitchFamily="49" charset="-122"/>
                <a:cs typeface="Consolas" pitchFamily="49" charset="0"/>
              </a:rPr>
              <a:t>，</a:t>
            </a:r>
            <a:r>
              <a:rPr lang="en-US" altLang="zh-CN" sz="2000" smtClean="0">
                <a:solidFill>
                  <a:srgbClr val="008000"/>
                </a:solidFill>
                <a:latin typeface="Consolas" pitchFamily="49" charset="0"/>
                <a:ea typeface="楷体" pitchFamily="49" charset="-122"/>
                <a:cs typeface="Consolas" pitchFamily="49" charset="0"/>
              </a:rPr>
              <a:t>int&gt;</a:t>
            </a:r>
            <a:r>
              <a:rPr lang="zh-CN" altLang="zh-CN" sz="2000" smtClean="0">
                <a:solidFill>
                  <a:srgbClr val="008000"/>
                </a:solidFill>
                <a:latin typeface="Consolas" pitchFamily="49" charset="0"/>
                <a:ea typeface="楷体" pitchFamily="49" charset="-122"/>
                <a:cs typeface="Consolas" pitchFamily="49" charset="0"/>
              </a:rPr>
              <a:t>容器</a:t>
            </a:r>
            <a:r>
              <a:rPr lang="en-US" altLang="zh-CN" sz="2000" smtClean="0">
                <a:solidFill>
                  <a:srgbClr val="008000"/>
                </a:solidFill>
                <a:latin typeface="Consolas" pitchFamily="49" charset="0"/>
                <a:ea typeface="楷体" pitchFamily="49" charset="-122"/>
                <a:cs typeface="Consolas" pitchFamily="49" charset="0"/>
              </a:rPr>
              <a:t>mymap</a:t>
            </a:r>
            <a:r>
              <a:rPr lang="zh-CN" altLang="zh-CN" sz="2000" smtClean="0">
                <a:solidFill>
                  <a:srgbClr val="008000"/>
                </a:solidFill>
                <a:latin typeface="Consolas" pitchFamily="49" charset="0"/>
                <a:ea typeface="楷体" pitchFamily="49" charset="-122"/>
                <a:cs typeface="Consolas" pitchFamily="49" charset="0"/>
              </a:rPr>
              <a:t>，第一个分量</a:t>
            </a:r>
            <a:r>
              <a:rPr lang="en-US" altLang="zh-CN" sz="2000" smtClean="0">
                <a:solidFill>
                  <a:srgbClr val="008000"/>
                </a:solidFill>
                <a:latin typeface="Consolas" pitchFamily="49" charset="0"/>
                <a:ea typeface="楷体" pitchFamily="49" charset="-122"/>
                <a:cs typeface="Consolas" pitchFamily="49" charset="0"/>
              </a:rPr>
              <a:t>key</a:t>
            </a:r>
            <a:r>
              <a:rPr lang="zh-CN" altLang="zh-CN" sz="2000" smtClean="0">
                <a:solidFill>
                  <a:srgbClr val="008000"/>
                </a:solidFill>
                <a:latin typeface="Consolas" pitchFamily="49" charset="0"/>
                <a:ea typeface="楷体" pitchFamily="49" charset="-122"/>
                <a:cs typeface="Consolas" pitchFamily="49" charset="0"/>
              </a:rPr>
              <a:t>的类型为</a:t>
            </a:r>
            <a:r>
              <a:rPr lang="en-US" altLang="zh-CN" sz="2000" smtClean="0">
                <a:solidFill>
                  <a:srgbClr val="008000"/>
                </a:solidFill>
                <a:latin typeface="Consolas" pitchFamily="49" charset="0"/>
                <a:ea typeface="楷体" pitchFamily="49" charset="-122"/>
                <a:cs typeface="Consolas" pitchFamily="49" charset="0"/>
              </a:rPr>
              <a:t>char</a:t>
            </a:r>
            <a:r>
              <a:rPr lang="zh-CN" altLang="zh-CN" sz="2000" smtClean="0">
                <a:solidFill>
                  <a:srgbClr val="008000"/>
                </a:solidFill>
                <a:latin typeface="Consolas" pitchFamily="49" charset="0"/>
                <a:ea typeface="楷体" pitchFamily="49" charset="-122"/>
                <a:cs typeface="Consolas" pitchFamily="49" charset="0"/>
              </a:rPr>
              <a:t>，第二个分量</a:t>
            </a:r>
            <a:r>
              <a:rPr lang="en-US" altLang="zh-CN" sz="2000" smtClean="0">
                <a:solidFill>
                  <a:srgbClr val="008000"/>
                </a:solidFill>
                <a:latin typeface="Consolas" pitchFamily="49" charset="0"/>
                <a:ea typeface="楷体" pitchFamily="49" charset="-122"/>
                <a:cs typeface="Consolas" pitchFamily="49" charset="0"/>
              </a:rPr>
              <a:t>value</a:t>
            </a:r>
            <a:r>
              <a:rPr lang="zh-CN" altLang="zh-CN" sz="2000" smtClean="0">
                <a:solidFill>
                  <a:srgbClr val="008000"/>
                </a:solidFill>
                <a:latin typeface="Consolas" pitchFamily="49" charset="0"/>
                <a:ea typeface="楷体" pitchFamily="49" charset="-122"/>
                <a:cs typeface="Consolas" pitchFamily="49" charset="0"/>
              </a:rPr>
              <a:t>的类型为</a:t>
            </a:r>
            <a:r>
              <a:rPr lang="en-US" altLang="zh-CN" sz="2000" smtClean="0">
                <a:solidFill>
                  <a:srgbClr val="008000"/>
                </a:solidFill>
                <a:latin typeface="Consolas" pitchFamily="49" charset="0"/>
                <a:ea typeface="楷体" pitchFamily="49" charset="-122"/>
                <a:cs typeface="Consolas" pitchFamily="49" charset="0"/>
              </a:rPr>
              <a:t>int</a:t>
            </a:r>
            <a:r>
              <a:rPr lang="zh-CN" altLang="zh-CN" sz="2000" smtClean="0">
                <a:solidFill>
                  <a:srgbClr val="008000"/>
                </a:solidFill>
                <a:latin typeface="Consolas" pitchFamily="49" charset="0"/>
                <a:ea typeface="楷体" pitchFamily="49" charset="-122"/>
                <a:cs typeface="Consolas" pitchFamily="49" charset="0"/>
              </a:rPr>
              <a:t>，表示对应关键字出现的次数。</a:t>
            </a:r>
            <a:endParaRPr lang="en-US" altLang="zh-CN" sz="2000" smtClean="0">
              <a:solidFill>
                <a:srgbClr val="008000"/>
              </a:solidFill>
              <a:latin typeface="Consolas" pitchFamily="49" charset="0"/>
              <a:ea typeface="楷体" pitchFamily="49" charset="-122"/>
              <a:cs typeface="Consolas" pitchFamily="49" charset="0"/>
            </a:endParaRPr>
          </a:p>
          <a:p>
            <a:pPr>
              <a:lnSpc>
                <a:spcPct val="150000"/>
              </a:lnSpc>
            </a:pPr>
            <a:r>
              <a:rPr lang="en-US" altLang="zh-CN" sz="2000" smtClean="0">
                <a:solidFill>
                  <a:srgbClr val="008000"/>
                </a:solidFill>
                <a:latin typeface="Consolas" pitchFamily="49" charset="0"/>
                <a:ea typeface="楷体" pitchFamily="49" charset="-122"/>
                <a:cs typeface="Consolas" pitchFamily="49" charset="0"/>
              </a:rPr>
              <a:t>    </a:t>
            </a:r>
            <a:r>
              <a:rPr lang="zh-CN" altLang="zh-CN" sz="2000" smtClean="0">
                <a:solidFill>
                  <a:srgbClr val="008000"/>
                </a:solidFill>
                <a:latin typeface="Consolas" pitchFamily="49" charset="0"/>
                <a:ea typeface="楷体" pitchFamily="49" charset="-122"/>
                <a:cs typeface="Consolas" pitchFamily="49" charset="0"/>
              </a:rPr>
              <a:t>将</a:t>
            </a:r>
            <a:r>
              <a:rPr lang="zh-CN" altLang="zh-CN" sz="2000" smtClean="0">
                <a:solidFill>
                  <a:srgbClr val="008000"/>
                </a:solidFill>
                <a:latin typeface="Consolas" pitchFamily="49" charset="0"/>
                <a:ea typeface="楷体" pitchFamily="49" charset="-122"/>
                <a:cs typeface="Consolas" pitchFamily="49" charset="0"/>
              </a:rPr>
              <a:t>字符串</a:t>
            </a:r>
            <a:r>
              <a:rPr lang="en-US" altLang="zh-CN" sz="2000" smtClean="0">
                <a:solidFill>
                  <a:srgbClr val="008000"/>
                </a:solidFill>
                <a:latin typeface="Consolas" pitchFamily="49" charset="0"/>
                <a:ea typeface="楷体" pitchFamily="49" charset="-122"/>
                <a:cs typeface="Consolas" pitchFamily="49" charset="0"/>
              </a:rPr>
              <a:t>str</a:t>
            </a:r>
            <a:r>
              <a:rPr lang="zh-CN" altLang="zh-CN" sz="2000" smtClean="0">
                <a:solidFill>
                  <a:srgbClr val="008000"/>
                </a:solidFill>
                <a:latin typeface="Consolas" pitchFamily="49" charset="0"/>
                <a:ea typeface="楷体" pitchFamily="49" charset="-122"/>
                <a:cs typeface="Consolas" pitchFamily="49" charset="0"/>
              </a:rPr>
              <a:t>中每个字符作为关键字插入到</a:t>
            </a:r>
            <a:r>
              <a:rPr lang="en-US" altLang="zh-CN" sz="2000" smtClean="0">
                <a:solidFill>
                  <a:srgbClr val="008000"/>
                </a:solidFill>
                <a:latin typeface="Consolas" pitchFamily="49" charset="0"/>
                <a:ea typeface="楷体" pitchFamily="49" charset="-122"/>
                <a:cs typeface="Consolas" pitchFamily="49" charset="0"/>
              </a:rPr>
              <a:t>map</a:t>
            </a:r>
            <a:r>
              <a:rPr lang="zh-CN" altLang="zh-CN" sz="2000" smtClean="0">
                <a:solidFill>
                  <a:srgbClr val="008000"/>
                </a:solidFill>
                <a:latin typeface="Consolas" pitchFamily="49" charset="0"/>
                <a:ea typeface="楷体" pitchFamily="49" charset="-122"/>
                <a:cs typeface="Consolas" pitchFamily="49" charset="0"/>
              </a:rPr>
              <a:t>容器中，插入后对应出现次数增</a:t>
            </a:r>
            <a:r>
              <a:rPr lang="en-US" altLang="zh-CN" sz="2000" smtClean="0">
                <a:solidFill>
                  <a:srgbClr val="008000"/>
                </a:solidFill>
                <a:latin typeface="Consolas" pitchFamily="49" charset="0"/>
                <a:ea typeface="楷体" pitchFamily="49" charset="-122"/>
                <a:cs typeface="Consolas" pitchFamily="49" charset="0"/>
              </a:rPr>
              <a:t>1</a:t>
            </a:r>
            <a:r>
              <a:rPr lang="zh-CN" altLang="zh-CN" sz="2000" smtClean="0">
                <a:solidFill>
                  <a:srgbClr val="008000"/>
                </a:solidFill>
                <a:latin typeface="Consolas" pitchFamily="49" charset="0"/>
                <a:ea typeface="楷体" pitchFamily="49" charset="-122"/>
                <a:cs typeface="Consolas" pitchFamily="49" charset="0"/>
              </a:rPr>
              <a:t>。如果某个字符的出现次数大于</a:t>
            </a:r>
            <a:r>
              <a:rPr lang="en-US" altLang="zh-CN" sz="2000" smtClean="0">
                <a:solidFill>
                  <a:srgbClr val="008000"/>
                </a:solidFill>
                <a:latin typeface="Consolas" pitchFamily="49" charset="0"/>
                <a:ea typeface="楷体" pitchFamily="49" charset="-122"/>
                <a:cs typeface="Consolas" pitchFamily="49" charset="0"/>
              </a:rPr>
              <a:t>1</a:t>
            </a:r>
            <a:r>
              <a:rPr lang="zh-CN" altLang="zh-CN" sz="2000" smtClean="0">
                <a:solidFill>
                  <a:srgbClr val="008000"/>
                </a:solidFill>
                <a:latin typeface="Consolas" pitchFamily="49" charset="0"/>
                <a:ea typeface="楷体" pitchFamily="49" charset="-122"/>
                <a:cs typeface="Consolas" pitchFamily="49" charset="0"/>
              </a:rPr>
              <a:t>，表示不唯一，返回</a:t>
            </a:r>
            <a:r>
              <a:rPr lang="en-US" altLang="zh-CN" sz="2000" smtClean="0">
                <a:solidFill>
                  <a:srgbClr val="008000"/>
                </a:solidFill>
                <a:latin typeface="Consolas" pitchFamily="49" charset="0"/>
                <a:ea typeface="楷体" pitchFamily="49" charset="-122"/>
                <a:cs typeface="Consolas" pitchFamily="49" charset="0"/>
              </a:rPr>
              <a:t>false</a:t>
            </a:r>
            <a:r>
              <a:rPr lang="zh-CN" altLang="zh-CN" sz="2000" smtClean="0">
                <a:solidFill>
                  <a:srgbClr val="008000"/>
                </a:solidFill>
                <a:latin typeface="Consolas" pitchFamily="49" charset="0"/>
                <a:ea typeface="楷体" pitchFamily="49" charset="-122"/>
                <a:cs typeface="Consolas" pitchFamily="49" charset="0"/>
              </a:rPr>
              <a:t>；如果所有字符唯一，返回</a:t>
            </a:r>
            <a:r>
              <a:rPr lang="en-US" altLang="zh-CN" sz="2000" smtClean="0">
                <a:solidFill>
                  <a:srgbClr val="008000"/>
                </a:solidFill>
                <a:latin typeface="Consolas" pitchFamily="49" charset="0"/>
                <a:ea typeface="楷体" pitchFamily="49" charset="-122"/>
                <a:cs typeface="Consolas" pitchFamily="49" charset="0"/>
              </a:rPr>
              <a:t>true</a:t>
            </a:r>
            <a:r>
              <a:rPr lang="zh-CN" altLang="zh-CN" sz="2000" smtClean="0">
                <a:solidFill>
                  <a:srgbClr val="008000"/>
                </a:solidFill>
                <a:latin typeface="Consolas" pitchFamily="49" charset="0"/>
                <a:ea typeface="楷体" pitchFamily="49" charset="-122"/>
                <a:cs typeface="Consolas" pitchFamily="49" charset="0"/>
              </a:rPr>
              <a:t>。</a:t>
            </a:r>
            <a:endParaRPr lang="zh-CN" altLang="en-US" sz="2000" smtClean="0">
              <a:solidFill>
                <a:srgbClr val="0080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786742"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bool isUnique(string &amp;str)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检测</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中的所有字符是否唯一的</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map&lt;char,int&gt; mymap;</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i=0;i&lt;str.length();i++)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9900FF"/>
                </a:solidFill>
                <a:latin typeface="Consolas" pitchFamily="49" charset="0"/>
                <a:ea typeface="仿宋" pitchFamily="49" charset="-122"/>
                <a:cs typeface="Consolas" pitchFamily="49" charset="0"/>
              </a:rPr>
              <a:t>mymap[str[i]]++;</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(mymap[str[i]]&gt;1)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8286808" cy="4986686"/>
          </a:xfrm>
          <a:prstGeom prst="rect">
            <a:avLst/>
          </a:prstGeom>
          <a:noFill/>
        </p:spPr>
        <p:txBody>
          <a:bodyPr wrap="square" rtlCol="0">
            <a:spAutoFit/>
          </a:bodyPr>
          <a:lstStyle/>
          <a:p>
            <a:pPr>
              <a:lnSpc>
                <a:spcPts val="3200"/>
              </a:lnSpc>
            </a:pPr>
            <a:r>
              <a:rPr lang="zh-CN" altLang="zh-CN" sz="2000" smtClean="0">
                <a:solidFill>
                  <a:srgbClr val="FF0000"/>
                </a:solidFill>
                <a:latin typeface="Consolas" pitchFamily="49" charset="0"/>
                <a:ea typeface="楷体" pitchFamily="49" charset="-122"/>
                <a:cs typeface="Consolas" pitchFamily="49" charset="0"/>
              </a:rPr>
              <a:t>求多少对相反数</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个非零且各不相同的整数。请你编一个程序求出它们中有多少对相反数（</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为一对相反数）。时间限制为</a:t>
            </a:r>
            <a:r>
              <a:rPr lang="en-US" altLang="zh-CN" sz="2000" smtClean="0">
                <a:solidFill>
                  <a:srgbClr val="0000FF"/>
                </a:solidFill>
                <a:latin typeface="Consolas" pitchFamily="49" charset="0"/>
                <a:ea typeface="楷体" pitchFamily="49" charset="-122"/>
                <a:cs typeface="Consolas" pitchFamily="49" charset="0"/>
              </a:rPr>
              <a:t>1.0s</a:t>
            </a:r>
            <a:r>
              <a:rPr lang="zh-CN" altLang="zh-CN" sz="2000" smtClean="0">
                <a:solidFill>
                  <a:srgbClr val="0000FF"/>
                </a:solidFill>
                <a:latin typeface="Consolas" pitchFamily="49" charset="0"/>
                <a:ea typeface="楷体" pitchFamily="49" charset="-122"/>
                <a:cs typeface="Consolas" pitchFamily="49" charset="0"/>
              </a:rPr>
              <a:t>，内存限制：</a:t>
            </a:r>
            <a:r>
              <a:rPr lang="en-US" altLang="zh-CN" sz="2000" smtClean="0">
                <a:solidFill>
                  <a:srgbClr val="0000FF"/>
                </a:solidFill>
                <a:latin typeface="Consolas" pitchFamily="49" charset="0"/>
                <a:ea typeface="楷体" pitchFamily="49" charset="-122"/>
                <a:cs typeface="Consolas" pitchFamily="49" charset="0"/>
              </a:rPr>
              <a:t>256.0MB</a:t>
            </a:r>
            <a:r>
              <a:rPr lang="zh-CN" altLang="zh-CN" sz="2000" smtClean="0">
                <a:solidFill>
                  <a:srgbClr val="0000FF"/>
                </a:solidFill>
                <a:latin typeface="Consolas" pitchFamily="49" charset="0"/>
                <a:ea typeface="楷体" pitchFamily="49" charset="-122"/>
                <a:cs typeface="Consolas" pitchFamily="49" charset="0"/>
              </a:rPr>
              <a:t>。</a:t>
            </a:r>
          </a:p>
          <a:p>
            <a:pPr>
              <a:lnSpc>
                <a:spcPts val="3200"/>
              </a:lnSpc>
            </a:pPr>
            <a:r>
              <a:rPr lang="zh-CN" altLang="zh-CN" sz="2000" smtClean="0">
                <a:solidFill>
                  <a:srgbClr val="FF0000"/>
                </a:solidFill>
                <a:latin typeface="Consolas" pitchFamily="49" charset="0"/>
                <a:ea typeface="楷体" pitchFamily="49" charset="-122"/>
                <a:cs typeface="Consolas" pitchFamily="49" charset="0"/>
              </a:rPr>
              <a:t>输入格式：</a:t>
            </a:r>
            <a:r>
              <a:rPr lang="zh-CN" altLang="zh-CN" sz="2000" smtClean="0">
                <a:solidFill>
                  <a:srgbClr val="0000FF"/>
                </a:solidFill>
                <a:latin typeface="Consolas" pitchFamily="49" charset="0"/>
                <a:ea typeface="楷体" pitchFamily="49" charset="-122"/>
                <a:cs typeface="Consolas" pitchFamily="49" charset="0"/>
              </a:rPr>
              <a:t>第一行包含一个正整数</a:t>
            </a:r>
            <a:r>
              <a:rPr lang="en-US" altLang="zh-CN" sz="2000" smtClean="0">
                <a:solidFill>
                  <a:srgbClr val="0000FF"/>
                </a:solidFill>
                <a:latin typeface="Consolas" pitchFamily="49" charset="0"/>
                <a:ea typeface="楷体" pitchFamily="49" charset="-122"/>
                <a:cs typeface="Consolas" pitchFamily="49" charset="0"/>
              </a:rPr>
              <a:t> 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500</a:t>
            </a:r>
            <a:r>
              <a:rPr lang="zh-CN" altLang="zh-CN" sz="2000" smtClean="0">
                <a:solidFill>
                  <a:srgbClr val="0000FF"/>
                </a:solidFill>
                <a:latin typeface="Consolas" pitchFamily="49" charset="0"/>
                <a:ea typeface="楷体" pitchFamily="49" charset="-122"/>
                <a:cs typeface="Consolas" pitchFamily="49" charset="0"/>
              </a:rPr>
              <a:t>）。第二行为</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个用单个空格隔开的非零整数，每个数的绝对值不超过</a:t>
            </a:r>
            <a:r>
              <a:rPr lang="en-US" altLang="zh-CN" sz="2000" smtClean="0">
                <a:solidFill>
                  <a:srgbClr val="0000FF"/>
                </a:solidFill>
                <a:latin typeface="Consolas" pitchFamily="49" charset="0"/>
                <a:ea typeface="楷体" pitchFamily="49" charset="-122"/>
                <a:cs typeface="Consolas" pitchFamily="49" charset="0"/>
              </a:rPr>
              <a:t>1000</a:t>
            </a:r>
            <a:r>
              <a:rPr lang="zh-CN" altLang="zh-CN" sz="2000" smtClean="0">
                <a:solidFill>
                  <a:srgbClr val="0000FF"/>
                </a:solidFill>
                <a:latin typeface="Consolas" pitchFamily="49" charset="0"/>
                <a:ea typeface="楷体" pitchFamily="49" charset="-122"/>
                <a:cs typeface="Consolas" pitchFamily="49" charset="0"/>
              </a:rPr>
              <a:t>，保证这些整数各不相同。</a:t>
            </a:r>
          </a:p>
          <a:p>
            <a:pPr>
              <a:lnSpc>
                <a:spcPts val="3200"/>
              </a:lnSpc>
            </a:pPr>
            <a:r>
              <a:rPr lang="zh-CN" altLang="zh-CN" sz="2000" smtClean="0">
                <a:solidFill>
                  <a:srgbClr val="FF0000"/>
                </a:solidFill>
                <a:latin typeface="Consolas" pitchFamily="49" charset="0"/>
                <a:ea typeface="楷体" pitchFamily="49" charset="-122"/>
                <a:cs typeface="Consolas" pitchFamily="49" charset="0"/>
              </a:rPr>
              <a:t>输出格式：</a:t>
            </a:r>
            <a:r>
              <a:rPr lang="zh-CN" altLang="zh-CN" sz="2000" smtClean="0">
                <a:solidFill>
                  <a:srgbClr val="0000FF"/>
                </a:solidFill>
                <a:latin typeface="Consolas" pitchFamily="49" charset="0"/>
                <a:ea typeface="楷体" pitchFamily="49" charset="-122"/>
                <a:cs typeface="Consolas" pitchFamily="49" charset="0"/>
              </a:rPr>
              <a:t>只输出一个整数，即这</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个数中包含多少对相反数。</a:t>
            </a:r>
          </a:p>
          <a:p>
            <a:pPr>
              <a:lnSpc>
                <a:spcPts val="3200"/>
              </a:lnSpc>
            </a:pPr>
            <a:r>
              <a:rPr lang="zh-CN" altLang="zh-CN" sz="2000" smtClean="0">
                <a:solidFill>
                  <a:srgbClr val="FF0000"/>
                </a:solidFill>
                <a:latin typeface="Consolas" pitchFamily="49" charset="0"/>
                <a:ea typeface="楷体" pitchFamily="49" charset="-122"/>
                <a:cs typeface="Consolas" pitchFamily="49" charset="0"/>
              </a:rPr>
              <a:t>样例输入</a:t>
            </a:r>
            <a:r>
              <a:rPr lang="zh-CN" altLang="zh-CN" sz="2000" smtClean="0">
                <a:latin typeface="Consolas" pitchFamily="49" charset="0"/>
                <a:ea typeface="楷体" pitchFamily="49" charset="-122"/>
                <a:cs typeface="Consolas" pitchFamily="49" charset="0"/>
              </a:rPr>
              <a:t>：</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5</a:t>
            </a:r>
            <a:endParaRPr lang="zh-CN" altLang="zh-CN" sz="200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1 2 3 -1 -2</a:t>
            </a:r>
            <a:endParaRPr lang="zh-CN" altLang="zh-CN" sz="2000" smtClean="0">
              <a:solidFill>
                <a:srgbClr val="0000FF"/>
              </a:solidFill>
              <a:latin typeface="Consolas" pitchFamily="49" charset="0"/>
              <a:ea typeface="楷体" pitchFamily="49" charset="-122"/>
              <a:cs typeface="Consolas" pitchFamily="49" charset="0"/>
            </a:endParaRPr>
          </a:p>
          <a:p>
            <a:pPr>
              <a:lnSpc>
                <a:spcPts val="3200"/>
              </a:lnSpc>
            </a:pPr>
            <a:r>
              <a:rPr lang="zh-CN" altLang="zh-CN" sz="2000" smtClean="0">
                <a:solidFill>
                  <a:srgbClr val="FF0000"/>
                </a:solidFill>
                <a:latin typeface="Consolas" pitchFamily="49" charset="0"/>
                <a:ea typeface="楷体" pitchFamily="49" charset="-122"/>
                <a:cs typeface="Consolas" pitchFamily="49" charset="0"/>
              </a:rPr>
              <a:t>样例输出</a:t>
            </a:r>
            <a:r>
              <a:rPr lang="zh-CN" altLang="zh-CN" sz="2000" smtClean="0">
                <a:latin typeface="Consolas" pitchFamily="49" charset="0"/>
                <a:ea typeface="楷体" pitchFamily="49" charset="-122"/>
                <a:cs typeface="Consolas" pitchFamily="49" charset="0"/>
              </a:rPr>
              <a:t>：</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785918" y="357166"/>
            <a:ext cx="228601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楷体" pitchFamily="49" charset="-122"/>
                <a:cs typeface="Consolas" pitchFamily="49" charset="0"/>
              </a:rPr>
              <a:t>CSP-201403-1</a:t>
            </a:r>
            <a:endParaRPr lang="zh-CN" altLang="en-US" sz="2000" smtClean="0">
              <a:solidFill>
                <a:srgbClr val="FF0000"/>
              </a:solidFill>
              <a:latin typeface="Consolas" pitchFamily="49" charset="0"/>
              <a:ea typeface="楷体" pitchFamily="49" charset="-122"/>
              <a:cs typeface="Consolas" pitchFamily="49" charset="0"/>
            </a:endParaRPr>
          </a:p>
        </p:txBody>
      </p:sp>
      <p:grpSp>
        <p:nvGrpSpPr>
          <p:cNvPr id="4" name="组合 3"/>
          <p:cNvGrpSpPr/>
          <p:nvPr/>
        </p:nvGrpSpPr>
        <p:grpSpPr>
          <a:xfrm>
            <a:off x="642910" y="82535"/>
            <a:ext cx="903272" cy="846135"/>
            <a:chOff x="1454150" y="-60341"/>
            <a:chExt cx="903272" cy="846135"/>
          </a:xfrm>
        </p:grpSpPr>
        <p:sp>
          <p:nvSpPr>
            <p:cNvPr id="5"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6"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985159"/>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可以直接采用暴力思路求解，但可能超时。</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这里使用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mymap</a:t>
            </a:r>
            <a:r>
              <a:rPr lang="zh-CN" altLang="zh-CN" sz="2000" smtClean="0">
                <a:solidFill>
                  <a:srgbClr val="0000FF"/>
                </a:solidFill>
                <a:latin typeface="Consolas" pitchFamily="49" charset="0"/>
                <a:ea typeface="楷体" pitchFamily="49" charset="-122"/>
                <a:cs typeface="Consolas" pitchFamily="49" charset="0"/>
              </a:rPr>
              <a:t>（其实用哈希表效率更高），对于输入的负整数</a:t>
            </a:r>
            <a:r>
              <a:rPr lang="en-US" altLang="zh-CN" sz="2000"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）插入。扫描所有输入的正整数</a:t>
            </a:r>
            <a:r>
              <a:rPr lang="en-US" altLang="zh-CN" sz="2000"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smtClean="0">
                <a:solidFill>
                  <a:srgbClr val="0000FF"/>
                </a:solidFill>
                <a:latin typeface="Consolas" pitchFamily="49" charset="0"/>
                <a:ea typeface="楷体" pitchFamily="49" charset="-122"/>
                <a:cs typeface="Consolas" pitchFamily="49" charset="0"/>
              </a:rPr>
              <a:t>mymap[y]</a:t>
            </a:r>
            <a:r>
              <a:rPr lang="zh-CN" altLang="zh-CN" sz="2000" smtClean="0">
                <a:solidFill>
                  <a:srgbClr val="0000FF"/>
                </a:solidFill>
                <a:latin typeface="Consolas" pitchFamily="49" charset="0"/>
                <a:ea typeface="楷体" pitchFamily="49" charset="-122"/>
                <a:cs typeface="Consolas" pitchFamily="49" charset="0"/>
              </a:rPr>
              <a:t>存在时说明对应一个相反数对，</a:t>
            </a:r>
            <a:r>
              <a:rPr lang="en-US" altLang="zh-CN" sz="2000" smtClean="0">
                <a:solidFill>
                  <a:srgbClr val="0000FF"/>
                </a:solidFill>
                <a:latin typeface="Consolas" pitchFamily="49" charset="0"/>
                <a:ea typeface="楷体" pitchFamily="49" charset="-122"/>
                <a:cs typeface="Consolas" pitchFamily="49" charset="0"/>
              </a:rPr>
              <a:t>ans</a:t>
            </a:r>
            <a:r>
              <a:rPr lang="zh-CN" altLang="zh-CN" sz="2000" smtClean="0">
                <a:solidFill>
                  <a:srgbClr val="0000FF"/>
                </a:solidFill>
                <a:latin typeface="Consolas" pitchFamily="49" charset="0"/>
                <a:ea typeface="楷体" pitchFamily="49" charset="-122"/>
                <a:cs typeface="Consolas" pitchFamily="49" charset="0"/>
              </a:rPr>
              <a:t>增</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68313" y="571480"/>
            <a:ext cx="8064500" cy="769441"/>
          </a:xfrm>
          <a:prstGeom prst="rect">
            <a:avLst/>
          </a:prstGeom>
          <a:solidFill>
            <a:schemeClr val="accent1">
              <a:lumMod val="20000"/>
              <a:lumOff val="80000"/>
            </a:schemeClr>
          </a:solidFill>
          <a:ln w="9525">
            <a:noFill/>
            <a:miter lim="800000"/>
            <a:headEnd/>
            <a:tailEnd/>
          </a:ln>
          <a:effectLst/>
        </p:spPr>
        <p:txBody>
          <a:bodyPr>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在</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语言中调用函数时只有</a:t>
            </a:r>
            <a:r>
              <a:rPr lang="zh-CN" altLang="en-US" sz="2200">
                <a:solidFill>
                  <a:srgbClr val="9900FF"/>
                </a:solidFill>
                <a:latin typeface="Consolas" pitchFamily="49" charset="0"/>
                <a:ea typeface="楷体" pitchFamily="49" charset="-122"/>
                <a:cs typeface="Consolas" pitchFamily="49" charset="0"/>
              </a:rPr>
              <a:t>从实参到形参的单向值传递</a:t>
            </a:r>
            <a:r>
              <a:rPr lang="zh-CN" altLang="en-US" sz="2200">
                <a:solidFill>
                  <a:srgbClr val="0000FF"/>
                </a:solidFill>
                <a:latin typeface="Consolas" pitchFamily="49" charset="0"/>
                <a:ea typeface="楷体" pitchFamily="49" charset="-122"/>
                <a:cs typeface="Consolas" pitchFamily="49" charset="0"/>
              </a:rPr>
              <a:t>，执行函数时若改变了形参而对应的实参不会同步改变。 </a:t>
            </a:r>
          </a:p>
        </p:txBody>
      </p:sp>
      <p:sp>
        <p:nvSpPr>
          <p:cNvPr id="199683" name="Text Box 3"/>
          <p:cNvSpPr txBox="1">
            <a:spLocks noChangeArrowheads="1"/>
          </p:cNvSpPr>
          <p:nvPr/>
        </p:nvSpPr>
        <p:spPr bwMode="auto">
          <a:xfrm>
            <a:off x="684213" y="1500174"/>
            <a:ext cx="7488237"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例如，设计以下主函数调用上面的</a:t>
            </a:r>
            <a:r>
              <a:rPr lang="en-US" altLang="zh-CN" sz="2200">
                <a:solidFill>
                  <a:srgbClr val="0000FF"/>
                </a:solidFill>
                <a:latin typeface="Consolas" pitchFamily="49" charset="0"/>
                <a:ea typeface="楷体" pitchFamily="49" charset="-122"/>
                <a:cs typeface="Consolas" pitchFamily="49" charset="0"/>
              </a:rPr>
              <a:t>fun</a:t>
            </a:r>
            <a:r>
              <a:rPr lang="zh-CN" altLang="en-US" sz="2200">
                <a:solidFill>
                  <a:srgbClr val="0000FF"/>
                </a:solidFill>
                <a:latin typeface="Consolas" pitchFamily="49" charset="0"/>
                <a:ea typeface="楷体" pitchFamily="49" charset="-122"/>
                <a:cs typeface="Consolas" pitchFamily="49" charset="0"/>
              </a:rPr>
              <a:t>函数： </a:t>
            </a:r>
          </a:p>
        </p:txBody>
      </p:sp>
      <p:sp>
        <p:nvSpPr>
          <p:cNvPr id="199684" name="Text Box 4"/>
          <p:cNvSpPr txBox="1">
            <a:spLocks noChangeArrowheads="1"/>
          </p:cNvSpPr>
          <p:nvPr/>
        </p:nvSpPr>
        <p:spPr bwMode="auto">
          <a:xfrm>
            <a:off x="1357290" y="2169157"/>
            <a:ext cx="4530730" cy="1675807"/>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altLang="zh-CN" sz="1800">
                <a:latin typeface="Consolas" pitchFamily="49" charset="0"/>
                <a:ea typeface="楷体" pitchFamily="49" charset="-122"/>
                <a:cs typeface="Consolas" pitchFamily="49" charset="0"/>
              </a:rPr>
              <a:t>void main()</a:t>
            </a:r>
          </a:p>
          <a:p>
            <a:r>
              <a:rPr lang="en-US" altLang="zh-CN" sz="1800">
                <a:latin typeface="Consolas" pitchFamily="49" charset="0"/>
                <a:ea typeface="楷体" pitchFamily="49" charset="-122"/>
                <a:cs typeface="Consolas" pitchFamily="49" charset="0"/>
              </a:rPr>
              <a:t>{  </a:t>
            </a:r>
            <a:r>
              <a:rPr lang="en-US" altLang="zh-CN" sz="1800" smtClean="0">
                <a:latin typeface="Consolas" pitchFamily="49" charset="0"/>
                <a:ea typeface="楷体" pitchFamily="49" charset="-122"/>
                <a:cs typeface="Consolas" pitchFamily="49" charset="0"/>
              </a:rPr>
              <a:t> int </a:t>
            </a:r>
            <a:r>
              <a:rPr lang="en-US" altLang="zh-CN" sz="1800">
                <a:latin typeface="Consolas" pitchFamily="49" charset="0"/>
                <a:ea typeface="楷体" pitchFamily="49" charset="-122"/>
                <a:cs typeface="Consolas" pitchFamily="49" charset="0"/>
              </a:rPr>
              <a:t>a=</a:t>
            </a:r>
            <a:r>
              <a:rPr lang="en-US" altLang="zh-CN" sz="1800" err="1">
                <a:latin typeface="Consolas" pitchFamily="49" charset="0"/>
                <a:ea typeface="楷体" pitchFamily="49" charset="-122"/>
                <a:cs typeface="Consolas" pitchFamily="49" charset="0"/>
              </a:rPr>
              <a:t>10,b</a:t>
            </a:r>
            <a:r>
              <a:rPr lang="en-US" altLang="zh-CN" sz="1800">
                <a:latin typeface="Consolas" pitchFamily="49" charset="0"/>
                <a:ea typeface="楷体" pitchFamily="49" charset="-122"/>
                <a:cs typeface="Consolas" pitchFamily="49" charset="0"/>
              </a:rPr>
              <a:t>=0;</a:t>
            </a:r>
          </a:p>
          <a:p>
            <a:r>
              <a:rPr lang="zh-CN" altLang="en-US" sz="1800">
                <a:latin typeface="Consolas" pitchFamily="49" charset="0"/>
                <a:ea typeface="楷体" pitchFamily="49" charset="-122"/>
                <a:cs typeface="Consolas" pitchFamily="49" charset="0"/>
              </a:rPr>
              <a:t>　　</a:t>
            </a:r>
            <a:r>
              <a:rPr lang="en-US" altLang="zh-CN" sz="1800">
                <a:latin typeface="Consolas" pitchFamily="49" charset="0"/>
                <a:ea typeface="楷体" pitchFamily="49" charset="-122"/>
                <a:cs typeface="Consolas" pitchFamily="49" charset="0"/>
              </a:rPr>
              <a:t>if (</a:t>
            </a:r>
            <a:r>
              <a:rPr lang="en-US" altLang="zh-CN" sz="1800">
                <a:solidFill>
                  <a:srgbClr val="C00000"/>
                </a:solidFill>
                <a:latin typeface="Consolas" pitchFamily="49" charset="0"/>
                <a:ea typeface="楷体" pitchFamily="49" charset="-122"/>
                <a:cs typeface="Consolas" pitchFamily="49" charset="0"/>
              </a:rPr>
              <a:t>fun(</a:t>
            </a:r>
            <a:r>
              <a:rPr lang="en-US" altLang="zh-CN" sz="1800" err="1">
                <a:solidFill>
                  <a:srgbClr val="C00000"/>
                </a:solidFill>
                <a:latin typeface="Consolas" pitchFamily="49" charset="0"/>
                <a:ea typeface="楷体" pitchFamily="49" charset="-122"/>
                <a:cs typeface="Consolas" pitchFamily="49" charset="0"/>
              </a:rPr>
              <a:t>a,b</a:t>
            </a:r>
            <a:r>
              <a:rPr lang="en-US" altLang="zh-CN" sz="1800">
                <a:solidFill>
                  <a:srgbClr val="C00000"/>
                </a:solidFill>
                <a:latin typeface="Consolas" pitchFamily="49" charset="0"/>
                <a:ea typeface="楷体" pitchFamily="49" charset="-122"/>
                <a:cs typeface="Consolas" pitchFamily="49" charset="0"/>
              </a:rPr>
              <a:t>)</a:t>
            </a:r>
            <a:r>
              <a:rPr lang="en-US" altLang="zh-CN" sz="1800">
                <a:latin typeface="Consolas" pitchFamily="49" charset="0"/>
                <a:ea typeface="楷体" pitchFamily="49" charset="-122"/>
                <a:cs typeface="Consolas" pitchFamily="49" charset="0"/>
              </a:rPr>
              <a:t>) </a:t>
            </a:r>
            <a:r>
              <a:rPr lang="en-US" altLang="zh-CN" sz="1800" err="1">
                <a:latin typeface="Consolas" pitchFamily="49" charset="0"/>
                <a:ea typeface="楷体" pitchFamily="49" charset="-122"/>
                <a:cs typeface="Consolas" pitchFamily="49" charset="0"/>
              </a:rPr>
              <a:t>printf</a:t>
            </a:r>
            <a:r>
              <a:rPr lang="en-US" altLang="zh-CN" sz="1800">
                <a:latin typeface="Consolas" pitchFamily="49" charset="0"/>
                <a:ea typeface="楷体" pitchFamily="49" charset="-122"/>
                <a:cs typeface="Consolas" pitchFamily="49" charset="0"/>
              </a:rPr>
              <a:t>("%d\</a:t>
            </a:r>
            <a:r>
              <a:rPr lang="en-US" altLang="zh-CN" sz="1800" err="1">
                <a:latin typeface="Consolas" pitchFamily="49" charset="0"/>
                <a:ea typeface="楷体" pitchFamily="49" charset="-122"/>
                <a:cs typeface="Consolas" pitchFamily="49" charset="0"/>
              </a:rPr>
              <a:t>n",b</a:t>
            </a:r>
            <a:r>
              <a:rPr lang="en-US" altLang="zh-CN" sz="1800">
                <a:latin typeface="Consolas" pitchFamily="49" charset="0"/>
                <a:ea typeface="楷体" pitchFamily="49" charset="-122"/>
                <a:cs typeface="Consolas" pitchFamily="49" charset="0"/>
              </a:rPr>
              <a:t>);</a:t>
            </a:r>
          </a:p>
          <a:p>
            <a:r>
              <a:rPr lang="zh-CN" altLang="en-US" sz="1800">
                <a:latin typeface="Consolas" pitchFamily="49" charset="0"/>
                <a:ea typeface="楷体" pitchFamily="49" charset="-122"/>
                <a:cs typeface="Consolas" pitchFamily="49" charset="0"/>
              </a:rPr>
              <a:t>　　</a:t>
            </a:r>
            <a:r>
              <a:rPr lang="en-US" altLang="zh-CN" sz="1800">
                <a:latin typeface="Consolas" pitchFamily="49" charset="0"/>
                <a:ea typeface="楷体" pitchFamily="49" charset="-122"/>
                <a:cs typeface="Consolas" pitchFamily="49" charset="0"/>
              </a:rPr>
              <a:t>else </a:t>
            </a:r>
            <a:r>
              <a:rPr lang="en-US" altLang="zh-CN" sz="1800" err="1">
                <a:latin typeface="Consolas" pitchFamily="49" charset="0"/>
                <a:ea typeface="楷体" pitchFamily="49" charset="-122"/>
                <a:cs typeface="Consolas" pitchFamily="49" charset="0"/>
              </a:rPr>
              <a:t>printf</a:t>
            </a:r>
            <a:r>
              <a:rPr lang="en-US" altLang="zh-CN" sz="1800">
                <a:latin typeface="Consolas" pitchFamily="49" charset="0"/>
                <a:ea typeface="楷体" pitchFamily="49" charset="-122"/>
                <a:cs typeface="Consolas" pitchFamily="49" charset="0"/>
              </a:rPr>
              <a:t>("</a:t>
            </a:r>
            <a:r>
              <a:rPr lang="zh-CN" altLang="en-US" sz="1800">
                <a:latin typeface="Consolas" pitchFamily="49" charset="0"/>
                <a:ea typeface="楷体" pitchFamily="49" charset="-122"/>
                <a:cs typeface="Consolas" pitchFamily="49" charset="0"/>
              </a:rPr>
              <a:t>参数错误</a:t>
            </a:r>
            <a:r>
              <a:rPr lang="en-US" altLang="zh-CN" sz="1800">
                <a:latin typeface="Consolas" pitchFamily="49" charset="0"/>
                <a:ea typeface="楷体" pitchFamily="49" charset="-122"/>
                <a:cs typeface="Consolas" pitchFamily="49" charset="0"/>
              </a:rPr>
              <a:t>\n");</a:t>
            </a:r>
          </a:p>
          <a:p>
            <a:r>
              <a:rPr lang="en-US" altLang="zh-CN" sz="1800">
                <a:latin typeface="Consolas" pitchFamily="49" charset="0"/>
                <a:ea typeface="楷体" pitchFamily="49" charset="-122"/>
                <a:cs typeface="Consolas" pitchFamily="49" charset="0"/>
              </a:rPr>
              <a:t>}</a:t>
            </a:r>
          </a:p>
        </p:txBody>
      </p:sp>
      <p:sp>
        <p:nvSpPr>
          <p:cNvPr id="199685" name="Text Box 5"/>
          <p:cNvSpPr txBox="1">
            <a:spLocks noChangeArrowheads="1"/>
          </p:cNvSpPr>
          <p:nvPr/>
        </p:nvSpPr>
        <p:spPr bwMode="auto">
          <a:xfrm>
            <a:off x="571473" y="4029569"/>
            <a:ext cx="7600978" cy="707886"/>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执行时发现输出结果为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，因为</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对应的形参为</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fun</a:t>
            </a:r>
            <a:r>
              <a:rPr lang="zh-CN" altLang="en-US" sz="2000">
                <a:solidFill>
                  <a:srgbClr val="0000FF"/>
                </a:solidFill>
                <a:latin typeface="Consolas" pitchFamily="49" charset="0"/>
                <a:ea typeface="楷体" pitchFamily="49" charset="-122"/>
                <a:cs typeface="Consolas" pitchFamily="49" charset="0"/>
              </a:rPr>
              <a:t>执行后</a:t>
            </a:r>
            <a:r>
              <a:rPr lang="en-US" altLang="zh-CN" sz="2000">
                <a:solidFill>
                  <a:srgbClr val="0000FF"/>
                </a:solidFill>
                <a:latin typeface="Consolas" pitchFamily="49" charset="0"/>
                <a:ea typeface="楷体" pitchFamily="49" charset="-122"/>
                <a:cs typeface="Consolas" pitchFamily="49" charset="0"/>
              </a:rPr>
              <a:t>s=55</a:t>
            </a:r>
            <a:r>
              <a:rPr lang="zh-CN" altLang="en-US" sz="2000">
                <a:solidFill>
                  <a:srgbClr val="0000FF"/>
                </a:solidFill>
                <a:latin typeface="Consolas" pitchFamily="49" charset="0"/>
                <a:ea typeface="楷体" pitchFamily="49" charset="-122"/>
                <a:cs typeface="Consolas" pitchFamily="49" charset="0"/>
              </a:rPr>
              <a:t>，但</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并没有回传给</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 </a:t>
            </a:r>
          </a:p>
        </p:txBody>
      </p:sp>
      <p:sp>
        <p:nvSpPr>
          <p:cNvPr id="6" name="Text Box 2"/>
          <p:cNvSpPr txBox="1">
            <a:spLocks noChangeArrowheads="1"/>
          </p:cNvSpPr>
          <p:nvPr/>
        </p:nvSpPr>
        <p:spPr bwMode="auto">
          <a:xfrm>
            <a:off x="538132" y="4945575"/>
            <a:ext cx="7748644" cy="707886"/>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在</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语言中可以用</a:t>
            </a:r>
            <a:r>
              <a:rPr lang="zh-CN" altLang="en-US" sz="2000">
                <a:solidFill>
                  <a:srgbClr val="008000"/>
                </a:solidFill>
                <a:latin typeface="Consolas" pitchFamily="49" charset="0"/>
                <a:ea typeface="楷体" pitchFamily="49" charset="-122"/>
                <a:cs typeface="Consolas" pitchFamily="49" charset="0"/>
              </a:rPr>
              <a:t>传指针方式</a:t>
            </a:r>
            <a:r>
              <a:rPr lang="zh-CN" altLang="en-US" sz="2000">
                <a:solidFill>
                  <a:srgbClr val="0000FF"/>
                </a:solidFill>
                <a:latin typeface="Consolas" pitchFamily="49" charset="0"/>
                <a:ea typeface="楷体" pitchFamily="49" charset="-122"/>
                <a:cs typeface="Consolas" pitchFamily="49" charset="0"/>
              </a:rPr>
              <a:t>来实现形参的回传，但增加了函数的复杂性</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7572428" cy="610779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&lt;stdio.h&gt;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&lt;map&gt;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#define MAX 505</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ans=0;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累计相反数对的个数</a:t>
            </a:r>
          </a:p>
          <a:p>
            <a:r>
              <a:rPr lang="en-US" altLang="zh-CN" sz="1800" smtClean="0">
                <a:solidFill>
                  <a:srgbClr val="0000FF"/>
                </a:solidFill>
                <a:latin typeface="Consolas" pitchFamily="49" charset="0"/>
                <a:ea typeface="仿宋" pitchFamily="49" charset="-122"/>
                <a:cs typeface="Consolas" pitchFamily="49" charset="0"/>
              </a:rPr>
              <a:t>    int 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a[MAX];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map&lt;int</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int&gt; mymap;</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scanf("%d"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&amp;n);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scanf("%d"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&amp;x);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(x&lt;0)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将负整数插入</a:t>
            </a:r>
            <a:r>
              <a:rPr lang="en-US" altLang="zh-CN" sz="1800" smtClean="0">
                <a:solidFill>
                  <a:srgbClr val="00B0F0"/>
                </a:solidFill>
                <a:latin typeface="Consolas" pitchFamily="49" charset="0"/>
                <a:ea typeface="仿宋" pitchFamily="49" charset="-122"/>
                <a:cs typeface="Consolas" pitchFamily="49" charset="0"/>
              </a:rPr>
              <a:t>mymap</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mymap.insert(pair&lt;int</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int&gt;(-x</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1));</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(a[i]&gt;0 </a:t>
            </a:r>
            <a:r>
              <a:rPr lang="en-US" altLang="zh-CN" sz="1800" smtClean="0">
                <a:solidFill>
                  <a:srgbClr val="C00000"/>
                </a:solidFill>
                <a:latin typeface="Consolas" pitchFamily="49" charset="0"/>
                <a:ea typeface="仿宋" pitchFamily="49" charset="-122"/>
                <a:cs typeface="Consolas" pitchFamily="49" charset="0"/>
              </a:rPr>
              <a:t>&amp;&amp; mymap[a[i</a:t>
            </a:r>
            <a:r>
              <a:rPr lang="en-US"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ans++;</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ans);</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000240"/>
            <a:ext cx="8072494" cy="147732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容器的元素排序可以使用其成员函数</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，对于数组或者</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等具有随机访问特性的容器，可以使用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下面以</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C00000"/>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为例讨论</a:t>
            </a:r>
            <a:r>
              <a:rPr lang="zh-CN" altLang="zh-CN" sz="2000" smtClean="0">
                <a:latin typeface="Consolas" pitchFamily="49" charset="0"/>
                <a:ea typeface="楷体" pitchFamily="49" charset="-122"/>
                <a:cs typeface="Consolas" pitchFamily="49" charset="0"/>
              </a:rPr>
              <a:t>。</a:t>
            </a:r>
          </a:p>
        </p:txBody>
      </p:sp>
      <p:sp>
        <p:nvSpPr>
          <p:cNvPr id="3" name="TextBox 2"/>
          <p:cNvSpPr txBox="1"/>
          <p:nvPr/>
        </p:nvSpPr>
        <p:spPr>
          <a:xfrm>
            <a:off x="1071538" y="1285860"/>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4. </a:t>
            </a:r>
            <a:r>
              <a:rPr lang="zh-CN" altLang="zh-CN" smtClean="0">
                <a:solidFill>
                  <a:srgbClr val="FF0000"/>
                </a:solidFill>
                <a:latin typeface="Consolas" pitchFamily="49" charset="0"/>
                <a:ea typeface="华文中宋" pitchFamily="2" charset="-122"/>
                <a:cs typeface="Consolas" pitchFamily="49" charset="0"/>
              </a:rPr>
              <a:t>数据排序</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14886"/>
            <a:ext cx="7929618" cy="4385816"/>
          </a:xfrm>
          <a:prstGeom prst="rect">
            <a:avLst/>
          </a:prstGeom>
          <a:noFill/>
        </p:spPr>
        <p:txBody>
          <a:bodyPr wrap="square" rtlCol="0">
            <a:spAutoFit/>
          </a:bodyPr>
          <a:lstStyle/>
          <a:p>
            <a:pPr>
              <a:lnSpc>
                <a:spcPct val="150000"/>
              </a:lnSpc>
            </a:pPr>
            <a:r>
              <a:rPr lang="en-US"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）内置数据类型的排序</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对于内置数据类型的数据，</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默认是以</a:t>
            </a:r>
            <a:r>
              <a:rPr lang="en-US" altLang="zh-CN" sz="2000" smtClean="0">
                <a:solidFill>
                  <a:srgbClr val="0000FF"/>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（小于关系函数）作为关系函数实现递增排序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为了实现递减排序，需要调用</a:t>
            </a:r>
            <a:r>
              <a:rPr lang="en-US" altLang="zh-CN" sz="2000" smtClean="0">
                <a:solidFill>
                  <a:srgbClr val="0000FF"/>
                </a:solidFill>
                <a:latin typeface="Consolas" pitchFamily="49" charset="0"/>
                <a:ea typeface="楷体" pitchFamily="49" charset="-122"/>
                <a:cs typeface="Consolas" pitchFamily="49" charset="0"/>
              </a:rPr>
              <a:t>&lt;functional&gt;</a:t>
            </a:r>
            <a:r>
              <a:rPr lang="zh-CN" altLang="zh-CN" sz="2000" smtClean="0">
                <a:solidFill>
                  <a:srgbClr val="0000FF"/>
                </a:solidFill>
                <a:latin typeface="Consolas" pitchFamily="49" charset="0"/>
                <a:ea typeface="楷体" pitchFamily="49" charset="-122"/>
                <a:cs typeface="Consolas" pitchFamily="49" charset="0"/>
              </a:rPr>
              <a:t>头文件中定义的</a:t>
            </a:r>
            <a:r>
              <a:rPr lang="en-US" altLang="zh-CN" sz="2000" smtClean="0">
                <a:solidFill>
                  <a:srgbClr val="008000"/>
                </a:solidFill>
                <a:latin typeface="Consolas" pitchFamily="49" charset="0"/>
                <a:ea typeface="楷体" pitchFamily="49" charset="-122"/>
                <a:cs typeface="Consolas" pitchFamily="49" charset="0"/>
              </a:rPr>
              <a:t>greater</a:t>
            </a:r>
            <a:r>
              <a:rPr lang="zh-CN" altLang="zh-CN" sz="2000" smtClean="0">
                <a:solidFill>
                  <a:srgbClr val="0000FF"/>
                </a:solidFill>
                <a:latin typeface="Consolas" pitchFamily="49" charset="0"/>
                <a:ea typeface="楷体" pitchFamily="49" charset="-122"/>
                <a:cs typeface="Consolas" pitchFamily="49" charset="0"/>
              </a:rPr>
              <a:t>类模板。</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例如，以下程序使用</a:t>
            </a:r>
            <a:r>
              <a:rPr lang="en-US" altLang="zh-CN" sz="2000" smtClean="0">
                <a:solidFill>
                  <a:srgbClr val="0000FF"/>
                </a:solidFill>
                <a:latin typeface="Consolas" pitchFamily="49" charset="0"/>
                <a:ea typeface="楷体" pitchFamily="49" charset="-122"/>
                <a:cs typeface="Consolas" pitchFamily="49" charset="0"/>
              </a:rPr>
              <a:t>greater&lt;int&gt;()</a:t>
            </a:r>
            <a:r>
              <a:rPr lang="zh-CN" altLang="zh-CN" sz="2000" smtClean="0">
                <a:solidFill>
                  <a:srgbClr val="0000FF"/>
                </a:solidFill>
                <a:latin typeface="Consolas" pitchFamily="49" charset="0"/>
                <a:ea typeface="楷体" pitchFamily="49" charset="-122"/>
                <a:cs typeface="Consolas" pitchFamily="49" charset="0"/>
              </a:rPr>
              <a:t>实现</a:t>
            </a:r>
            <a:r>
              <a:rPr lang="en-US" altLang="zh-CN" sz="2000" smtClean="0">
                <a:solidFill>
                  <a:srgbClr val="0000FF"/>
                </a:solidFill>
                <a:latin typeface="Consolas" pitchFamily="49" charset="0"/>
                <a:ea typeface="楷体" pitchFamily="49" charset="-122"/>
                <a:cs typeface="Consolas" pitchFamily="49" charset="0"/>
              </a:rPr>
              <a:t>vector&lt;int&gt;</a:t>
            </a:r>
            <a:r>
              <a:rPr lang="zh-CN" altLang="zh-CN" sz="2000" smtClean="0">
                <a:solidFill>
                  <a:srgbClr val="0000FF"/>
                </a:solidFill>
                <a:latin typeface="Consolas" pitchFamily="49" charset="0"/>
                <a:ea typeface="楷体" pitchFamily="49" charset="-122"/>
                <a:cs typeface="Consolas" pitchFamily="49" charset="0"/>
              </a:rPr>
              <a:t>容器元素的递减排序（其中</a:t>
            </a:r>
            <a:r>
              <a:rPr lang="en-US" altLang="zh-CN" sz="2000" smtClean="0">
                <a:solidFill>
                  <a:srgbClr val="0000FF"/>
                </a:solidFill>
                <a:latin typeface="Consolas" pitchFamily="49" charset="0"/>
                <a:ea typeface="楷体" pitchFamily="49" charset="-122"/>
                <a:cs typeface="Consolas" pitchFamily="49" charset="0"/>
              </a:rPr>
              <a:t>sort(myv.begin(),myv.end(),less&lt;int&gt;())</a:t>
            </a:r>
            <a:r>
              <a:rPr lang="zh-CN" altLang="zh-CN" sz="2000" smtClean="0">
                <a:solidFill>
                  <a:srgbClr val="0000FF"/>
                </a:solidFill>
                <a:latin typeface="Consolas" pitchFamily="49" charset="0"/>
                <a:ea typeface="楷体" pitchFamily="49" charset="-122"/>
                <a:cs typeface="Consolas" pitchFamily="49" charset="0"/>
              </a:rPr>
              <a:t>语句等同于</a:t>
            </a:r>
            <a:r>
              <a:rPr lang="en-US" altLang="zh-CN" sz="2000" smtClean="0">
                <a:solidFill>
                  <a:srgbClr val="0000FF"/>
                </a:solidFill>
                <a:latin typeface="Consolas" pitchFamily="49" charset="0"/>
                <a:ea typeface="楷体" pitchFamily="49" charset="-122"/>
                <a:cs typeface="Consolas" pitchFamily="49" charset="0"/>
              </a:rPr>
              <a:t>sort(myv.begin(),myv.end())</a:t>
            </a:r>
            <a:r>
              <a:rPr lang="zh-CN" altLang="zh-CN" sz="2000" smtClean="0">
                <a:solidFill>
                  <a:srgbClr val="0000FF"/>
                </a:solidFill>
                <a:latin typeface="Consolas" pitchFamily="49" charset="0"/>
                <a:ea typeface="楷体" pitchFamily="49" charset="-122"/>
                <a:cs typeface="Consolas" pitchFamily="49" charset="0"/>
              </a:rPr>
              <a:t>，实现默认的递增排序）：</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214290"/>
            <a:ext cx="7572428" cy="63189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&lt;algorithm&gt;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#include &lt;functional&gt;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包含</a:t>
            </a:r>
            <a:r>
              <a:rPr lang="en-US" altLang="zh-CN" sz="1800" smtClean="0">
                <a:solidFill>
                  <a:srgbClr val="00B0F0"/>
                </a:solidFill>
                <a:latin typeface="Consolas" pitchFamily="49" charset="0"/>
                <a:ea typeface="仿宋" pitchFamily="49" charset="-122"/>
                <a:cs typeface="Consolas" pitchFamily="49" charset="0"/>
              </a:rPr>
              <a:t>less</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greater</a:t>
            </a:r>
            <a:r>
              <a:rPr lang="zh-CN" altLang="zh-CN" sz="1800" smtClean="0">
                <a:solidFill>
                  <a:srgbClr val="00B0F0"/>
                </a:solidFill>
                <a:latin typeface="Consolas" pitchFamily="49" charset="0"/>
                <a:ea typeface="仿宋" pitchFamily="49" charset="-122"/>
                <a:cs typeface="Consolas" pitchFamily="49" charset="0"/>
              </a:rPr>
              <a:t>等</a:t>
            </a: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Disp(vector&lt;int&gt; &amp;myv)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vector</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  vector&lt;int&gt;::iterator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for(it = myv.begin();it!=myv.end();it++)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*it &lt;&lt; "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a[]={2,1,5,4,3};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vector&lt;int&gt; myv(a,a+n);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初始</a:t>
            </a:r>
            <a:r>
              <a:rPr lang="en-US" altLang="zh-CN" sz="1800" smtClean="0">
                <a:solidFill>
                  <a:srgbClr val="0000FF"/>
                </a:solidFill>
                <a:latin typeface="Consolas" pitchFamily="49" charset="0"/>
                <a:ea typeface="仿宋" pitchFamily="49" charset="-122"/>
                <a:cs typeface="Consolas" pitchFamily="49" charset="0"/>
              </a:rPr>
              <a:t>myv:  "; Disp(myv);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2 1 5 4 3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sort(myv.begin(),myv.end(),less&lt;int&gt;());</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递增排序</a:t>
            </a:r>
            <a:r>
              <a:rPr lang="en-US" altLang="zh-CN" sz="1800" smtClean="0">
                <a:solidFill>
                  <a:srgbClr val="0000FF"/>
                </a:solidFill>
                <a:latin typeface="Consolas" pitchFamily="49" charset="0"/>
                <a:ea typeface="仿宋" pitchFamily="49" charset="-122"/>
                <a:cs typeface="Consolas" pitchFamily="49" charset="0"/>
              </a:rPr>
              <a:t>: "; Disp(myv);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1 2 3 4 5</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sort(myv.begin(),myv.end(),greater&lt;int&gt;());</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递减排序</a:t>
            </a:r>
            <a:r>
              <a:rPr lang="en-US" altLang="zh-CN" sz="1800" smtClean="0">
                <a:solidFill>
                  <a:srgbClr val="0000FF"/>
                </a:solidFill>
                <a:latin typeface="Consolas" pitchFamily="49" charset="0"/>
                <a:ea typeface="仿宋" pitchFamily="49" charset="-122"/>
                <a:cs typeface="Consolas" pitchFamily="49" charset="0"/>
              </a:rPr>
              <a:t>: "; Disp(myv);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5 4 3 2 1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168266"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45827"/>
            <a:ext cx="8215370" cy="2554545"/>
          </a:xfrm>
          <a:prstGeom prst="rect">
            <a:avLst/>
          </a:prstGeom>
          <a:solidFill>
            <a:schemeClr val="accent1">
              <a:lumMod val="20000"/>
              <a:lumOff val="80000"/>
            </a:schemeClr>
          </a:solidFill>
        </p:spPr>
        <p:txBody>
          <a:bodyPr wrap="square" rtlCol="0">
            <a:spAutoFit/>
          </a:bodyPr>
          <a:lstStyle/>
          <a:p>
            <a:pPr>
              <a:lnSpc>
                <a:spcPts val="3200"/>
              </a:lnSpc>
            </a:pPr>
            <a:r>
              <a:rPr lang="en-US" altLang="zh-CN" smtClean="0">
                <a:solidFill>
                  <a:srgbClr val="FF0000"/>
                </a:solidFill>
                <a:latin typeface="Consolas" pitchFamily="49" charset="0"/>
                <a:ea typeface="楷体" pitchFamily="49" charset="-122"/>
                <a:cs typeface="Consolas" pitchFamily="49" charset="0"/>
              </a:rPr>
              <a:t>2</a:t>
            </a:r>
            <a:r>
              <a:rPr lang="zh-CN" altLang="zh-CN" smtClean="0">
                <a:solidFill>
                  <a:srgbClr val="FF0000"/>
                </a:solidFill>
                <a:latin typeface="Consolas" pitchFamily="49" charset="0"/>
                <a:ea typeface="楷体" pitchFamily="49" charset="-122"/>
                <a:cs typeface="Consolas" pitchFamily="49" charset="0"/>
              </a:rPr>
              <a:t>）自定义数据类型的排序</a:t>
            </a:r>
          </a:p>
          <a:p>
            <a:pPr>
              <a:lnSpc>
                <a:spcPts val="32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对于自定义数据类型如结构体数据，同样默认是</a:t>
            </a:r>
            <a:r>
              <a:rPr lang="en-US" altLang="zh-CN" sz="2000" smtClean="0">
                <a:solidFill>
                  <a:srgbClr val="006600"/>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（即小于关系函数）作为关系函数，但需要重载该函数。另外还可以自己定义关系函数</a:t>
            </a:r>
            <a:r>
              <a:rPr lang="en-US" altLang="zh-CN" sz="2000" smtClean="0">
                <a:solidFill>
                  <a:srgbClr val="0066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。在这些重载函数或者关系函数中指定数据的排序顺序（按哪些结构体成员排序，是递增还是递减）。</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归纳起来，实现排序时主要有两种方式：</a:t>
            </a:r>
          </a:p>
        </p:txBody>
      </p:sp>
      <p:sp>
        <p:nvSpPr>
          <p:cNvPr id="3" name="TextBox 2"/>
          <p:cNvSpPr txBox="1"/>
          <p:nvPr/>
        </p:nvSpPr>
        <p:spPr>
          <a:xfrm>
            <a:off x="1000100" y="3071810"/>
            <a:ext cx="7500990" cy="2585323"/>
          </a:xfrm>
          <a:prstGeom prst="rect">
            <a:avLst/>
          </a:prstGeom>
          <a:noFill/>
        </p:spPr>
        <p:txBody>
          <a:bodyPr wrap="square" rtlCol="0">
            <a:spAutoFit/>
          </a:bodyPr>
          <a:lstStyle/>
          <a:p>
            <a:pPr marL="342900" indent="-342900">
              <a:lnSpc>
                <a:spcPct val="150000"/>
              </a:lnSpc>
              <a:buFont typeface="Wingdings" pitchFamily="2" charset="2"/>
              <a:buChar char="n"/>
            </a:pPr>
            <a:r>
              <a:rPr lang="zh-CN" altLang="zh-CN" sz="1800" smtClean="0">
                <a:solidFill>
                  <a:srgbClr val="FF0000"/>
                </a:solidFill>
                <a:latin typeface="Consolas" pitchFamily="49" charset="0"/>
                <a:ea typeface="仿宋" pitchFamily="49" charset="-122"/>
                <a:cs typeface="Consolas" pitchFamily="49" charset="0"/>
              </a:rPr>
              <a:t>方式</a:t>
            </a:r>
            <a:r>
              <a:rPr lang="en-US" altLang="zh-CN" sz="1800" smtClean="0">
                <a:solidFill>
                  <a:srgbClr val="FF0000"/>
                </a:solidFill>
                <a:latin typeface="Consolas" pitchFamily="49" charset="0"/>
                <a:ea typeface="仿宋" pitchFamily="49" charset="-122"/>
                <a:cs typeface="Consolas" pitchFamily="49" charset="0"/>
              </a:rPr>
              <a:t>1</a:t>
            </a:r>
            <a:r>
              <a:rPr lang="zh-CN"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在声明结构体类型中</a:t>
            </a:r>
            <a:r>
              <a:rPr lang="zh-CN" altLang="zh-CN" sz="1800" smtClean="0">
                <a:solidFill>
                  <a:srgbClr val="C00000"/>
                </a:solidFill>
                <a:latin typeface="Consolas" pitchFamily="49" charset="0"/>
                <a:ea typeface="仿宋" pitchFamily="49" charset="-122"/>
                <a:cs typeface="Consolas" pitchFamily="49" charset="0"/>
              </a:rPr>
              <a:t>重载</a:t>
            </a:r>
            <a:r>
              <a:rPr lang="en-US" altLang="zh-CN" sz="1800" smtClean="0">
                <a:solidFill>
                  <a:srgbClr val="C00000"/>
                </a:solidFill>
                <a:latin typeface="Consolas" pitchFamily="49" charset="0"/>
                <a:ea typeface="仿宋" pitchFamily="49" charset="-122"/>
                <a:cs typeface="Consolas" pitchFamily="49" charset="0"/>
              </a:rPr>
              <a:t>&lt;</a:t>
            </a:r>
            <a:r>
              <a:rPr lang="zh-CN" altLang="zh-CN" sz="1800" smtClean="0">
                <a:solidFill>
                  <a:srgbClr val="C00000"/>
                </a:solidFill>
                <a:latin typeface="Consolas" pitchFamily="49" charset="0"/>
                <a:ea typeface="仿宋" pitchFamily="49" charset="-122"/>
                <a:cs typeface="Consolas" pitchFamily="49" charset="0"/>
              </a:rPr>
              <a:t>运算符</a:t>
            </a:r>
            <a:r>
              <a:rPr lang="zh-CN" altLang="zh-CN" sz="1800" smtClean="0">
                <a:solidFill>
                  <a:srgbClr val="006600"/>
                </a:solidFill>
                <a:latin typeface="Consolas" pitchFamily="49" charset="0"/>
                <a:ea typeface="仿宋" pitchFamily="49" charset="-122"/>
                <a:cs typeface="Consolas" pitchFamily="49" charset="0"/>
              </a:rPr>
              <a:t>，以实现按指定成员的递增或者递减排序。如</a:t>
            </a:r>
            <a:r>
              <a:rPr lang="en-US" altLang="zh-CN" sz="1800" smtClean="0">
                <a:solidFill>
                  <a:srgbClr val="006600"/>
                </a:solidFill>
                <a:latin typeface="Consolas" pitchFamily="49" charset="0"/>
                <a:ea typeface="仿宋" pitchFamily="49" charset="-122"/>
                <a:cs typeface="Consolas" pitchFamily="49" charset="0"/>
              </a:rPr>
              <a:t>sort(myv.begin(),myv.end())</a:t>
            </a:r>
            <a:r>
              <a:rPr lang="zh-CN" altLang="zh-CN" sz="1800" smtClean="0">
                <a:solidFill>
                  <a:srgbClr val="006600"/>
                </a:solidFill>
                <a:latin typeface="Consolas" pitchFamily="49" charset="0"/>
                <a:ea typeface="仿宋" pitchFamily="49" charset="-122"/>
                <a:cs typeface="Consolas" pitchFamily="49" charset="0"/>
              </a:rPr>
              <a:t>调用默认</a:t>
            </a:r>
            <a:r>
              <a:rPr lang="en-US" altLang="zh-CN" sz="1800" smtClean="0">
                <a:solidFill>
                  <a:srgbClr val="006600"/>
                </a:solidFill>
                <a:latin typeface="Consolas" pitchFamily="49" charset="0"/>
                <a:ea typeface="仿宋" pitchFamily="49" charset="-122"/>
                <a:cs typeface="Consolas" pitchFamily="49" charset="0"/>
              </a:rPr>
              <a:t>&lt;</a:t>
            </a:r>
            <a:r>
              <a:rPr lang="zh-CN" altLang="zh-CN" sz="1800" smtClean="0">
                <a:solidFill>
                  <a:srgbClr val="006600"/>
                </a:solidFill>
                <a:latin typeface="Consolas" pitchFamily="49" charset="0"/>
                <a:ea typeface="仿宋" pitchFamily="49" charset="-122"/>
                <a:cs typeface="Consolas" pitchFamily="49" charset="0"/>
              </a:rPr>
              <a:t>运算符对</a:t>
            </a:r>
            <a:r>
              <a:rPr lang="en-US" altLang="zh-CN" sz="1800" smtClean="0">
                <a:solidFill>
                  <a:srgbClr val="006600"/>
                </a:solidFill>
                <a:latin typeface="Consolas" pitchFamily="49" charset="0"/>
                <a:ea typeface="仿宋" pitchFamily="49" charset="-122"/>
                <a:cs typeface="Consolas" pitchFamily="49" charset="0"/>
              </a:rPr>
              <a:t>myv</a:t>
            </a:r>
            <a:r>
              <a:rPr lang="zh-CN" altLang="zh-CN" sz="1800" smtClean="0">
                <a:solidFill>
                  <a:srgbClr val="006600"/>
                </a:solidFill>
                <a:latin typeface="Consolas" pitchFamily="49" charset="0"/>
                <a:ea typeface="仿宋" pitchFamily="49" charset="-122"/>
                <a:cs typeface="Consolas" pitchFamily="49" charset="0"/>
              </a:rPr>
              <a:t>容器的所有元素实现排序。</a:t>
            </a:r>
          </a:p>
          <a:p>
            <a:pPr marL="342900" indent="-342900">
              <a:lnSpc>
                <a:spcPct val="150000"/>
              </a:lnSpc>
              <a:buFont typeface="Wingdings" pitchFamily="2" charset="2"/>
              <a:buChar char="n"/>
            </a:pPr>
            <a:r>
              <a:rPr lang="zh-CN" altLang="zh-CN" sz="1800" smtClean="0">
                <a:solidFill>
                  <a:srgbClr val="FF0000"/>
                </a:solidFill>
                <a:latin typeface="Consolas" pitchFamily="49" charset="0"/>
                <a:ea typeface="仿宋" pitchFamily="49" charset="-122"/>
                <a:cs typeface="Consolas" pitchFamily="49" charset="0"/>
              </a:rPr>
              <a:t>方式</a:t>
            </a:r>
            <a:r>
              <a:rPr lang="en-US" altLang="zh-CN" sz="1800" smtClean="0">
                <a:solidFill>
                  <a:srgbClr val="FF0000"/>
                </a:solidFill>
                <a:latin typeface="Consolas" pitchFamily="49" charset="0"/>
                <a:ea typeface="仿宋" pitchFamily="49" charset="-122"/>
                <a:cs typeface="Consolas" pitchFamily="49" charset="0"/>
              </a:rPr>
              <a:t>2</a:t>
            </a:r>
            <a:r>
              <a:rPr lang="zh-CN"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自己</a:t>
            </a:r>
            <a:r>
              <a:rPr lang="zh-CN" altLang="zh-CN" sz="1800" smtClean="0">
                <a:solidFill>
                  <a:srgbClr val="C00000"/>
                </a:solidFill>
                <a:latin typeface="Consolas" pitchFamily="49" charset="0"/>
                <a:ea typeface="仿宋" pitchFamily="49" charset="-122"/>
                <a:cs typeface="Consolas" pitchFamily="49" charset="0"/>
              </a:rPr>
              <a:t>定义关系函数</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，以实现按指定成员的递增或者递减排序。如</a:t>
            </a:r>
            <a:r>
              <a:rPr lang="en-US" altLang="zh-CN" sz="1800" smtClean="0">
                <a:solidFill>
                  <a:srgbClr val="006600"/>
                </a:solidFill>
                <a:latin typeface="Consolas" pitchFamily="49" charset="0"/>
                <a:ea typeface="仿宋" pitchFamily="49" charset="-122"/>
                <a:cs typeface="Consolas" pitchFamily="49" charset="0"/>
              </a:rPr>
              <a:t>sort(myv.begin(),myv.end(),Cmp())</a:t>
            </a:r>
            <a:r>
              <a:rPr lang="zh-CN" altLang="zh-CN" sz="1800" smtClean="0">
                <a:solidFill>
                  <a:srgbClr val="006600"/>
                </a:solidFill>
                <a:latin typeface="Consolas" pitchFamily="49" charset="0"/>
                <a:ea typeface="仿宋" pitchFamily="49" charset="-122"/>
                <a:cs typeface="Consolas" pitchFamily="49" charset="0"/>
              </a:rPr>
              <a:t>调用</a:t>
            </a:r>
            <a:r>
              <a:rPr lang="en-US" altLang="zh-CN" sz="1800" smtClean="0">
                <a:solidFill>
                  <a:srgbClr val="006600"/>
                </a:solidFill>
                <a:latin typeface="Consolas" pitchFamily="49" charset="0"/>
                <a:ea typeface="仿宋" pitchFamily="49" charset="-122"/>
                <a:cs typeface="Consolas" pitchFamily="49" charset="0"/>
              </a:rPr>
              <a:t>Cmp</a:t>
            </a:r>
            <a:r>
              <a:rPr lang="zh-CN" altLang="zh-CN" sz="1800" smtClean="0">
                <a:solidFill>
                  <a:srgbClr val="006600"/>
                </a:solidFill>
                <a:latin typeface="Consolas" pitchFamily="49" charset="0"/>
                <a:ea typeface="仿宋" pitchFamily="49" charset="-122"/>
                <a:cs typeface="Consolas" pitchFamily="49" charset="0"/>
              </a:rPr>
              <a:t>的</a:t>
            </a:r>
            <a:r>
              <a:rPr lang="en-US" altLang="zh-CN" sz="1800" smtClean="0">
                <a:solidFill>
                  <a:srgbClr val="0066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运算符对</a:t>
            </a:r>
            <a:r>
              <a:rPr lang="en-US" altLang="zh-CN" sz="1800" smtClean="0">
                <a:solidFill>
                  <a:srgbClr val="006600"/>
                </a:solidFill>
                <a:latin typeface="Consolas" pitchFamily="49" charset="0"/>
                <a:ea typeface="仿宋" pitchFamily="49" charset="-122"/>
                <a:cs typeface="Consolas" pitchFamily="49" charset="0"/>
              </a:rPr>
              <a:t>myv</a:t>
            </a:r>
            <a:r>
              <a:rPr lang="zh-CN" altLang="zh-CN" sz="1800" smtClean="0">
                <a:solidFill>
                  <a:srgbClr val="006600"/>
                </a:solidFill>
                <a:latin typeface="Consolas" pitchFamily="49" charset="0"/>
                <a:ea typeface="仿宋" pitchFamily="49" charset="-122"/>
                <a:cs typeface="Consolas" pitchFamily="49" charset="0"/>
              </a:rPr>
              <a:t>容器的所有元素实现排序。</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008462"/>
            <a:ext cx="8643998" cy="53494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&lt;algorithm&gt;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C00000"/>
                </a:solidFill>
                <a:latin typeface="Consolas" pitchFamily="49" charset="0"/>
                <a:ea typeface="仿宋" pitchFamily="49" charset="-122"/>
                <a:cs typeface="Consolas" pitchFamily="49" charset="0"/>
              </a:rPr>
              <a:t>Stud</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string name;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Stud(int no1,string name1)	//</a:t>
            </a:r>
            <a:r>
              <a:rPr lang="zh-CN" altLang="zh-CN" sz="1800" smtClean="0">
                <a:solidFill>
                  <a:srgbClr val="0000FF"/>
                </a:solidFill>
                <a:latin typeface="Consolas" pitchFamily="49" charset="0"/>
                <a:ea typeface="仿宋" pitchFamily="49" charset="-122"/>
                <a:cs typeface="Consolas" pitchFamily="49" charset="0"/>
              </a:rPr>
              <a:t>构造函数</a:t>
            </a:r>
          </a:p>
          <a:p>
            <a:r>
              <a:rPr lang="en-US" altLang="zh-CN" sz="1800" smtClean="0">
                <a:solidFill>
                  <a:srgbClr val="0000FF"/>
                </a:solidFill>
                <a:latin typeface="Consolas" pitchFamily="49" charset="0"/>
                <a:ea typeface="仿宋" pitchFamily="49" charset="-122"/>
                <a:cs typeface="Consolas" pitchFamily="49" charset="0"/>
              </a:rPr>
              <a:t>   {	no=no1;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name=name1;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bool operator&lt;(const Stud &amp;s) const</a:t>
            </a: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方式</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运算符</a:t>
            </a: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s.no&lt;no;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用于按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递减排序，将</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改为</a:t>
            </a:r>
            <a:r>
              <a:rPr lang="en-US" altLang="zh-CN" sz="1800" smtClean="0">
                <a:solidFill>
                  <a:srgbClr val="00B0F0"/>
                </a:solidFill>
                <a:latin typeface="Consolas" pitchFamily="49" charset="0"/>
                <a:ea typeface="仿宋" pitchFamily="49" charset="-122"/>
                <a:cs typeface="Consolas" pitchFamily="49" charset="0"/>
              </a:rPr>
              <a:t>&gt;</a:t>
            </a:r>
            <a:r>
              <a:rPr lang="zh-CN" altLang="zh-CN" sz="1800" smtClean="0">
                <a:solidFill>
                  <a:srgbClr val="00B0F0"/>
                </a:solidFill>
                <a:latin typeface="Consolas" pitchFamily="49" charset="0"/>
                <a:ea typeface="仿宋" pitchFamily="49" charset="-122"/>
                <a:cs typeface="Consolas" pitchFamily="49" charset="0"/>
              </a:rPr>
              <a:t>则按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8143932" cy="42415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Cmp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方式</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：定义关系函数</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bool operator()(const Stud &amp;s,const Stud &amp;t)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s.name&lt;t.name;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用于按</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递增排序，将</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改为</a:t>
            </a:r>
            <a:r>
              <a:rPr lang="en-US" altLang="zh-CN" sz="1800" smtClean="0">
                <a:solidFill>
                  <a:srgbClr val="00B0F0"/>
                </a:solidFill>
                <a:latin typeface="Consolas" pitchFamily="49" charset="0"/>
                <a:ea typeface="仿宋" pitchFamily="49" charset="-122"/>
                <a:cs typeface="Consolas" pitchFamily="49" charset="0"/>
              </a:rPr>
              <a:t>&gt;</a:t>
            </a:r>
            <a:r>
              <a:rPr lang="zh-CN" altLang="zh-CN" sz="1800" smtClean="0">
                <a:solidFill>
                  <a:srgbClr val="00B0F0"/>
                </a:solidFill>
                <a:latin typeface="Consolas" pitchFamily="49" charset="0"/>
                <a:ea typeface="仿宋" pitchFamily="49" charset="-122"/>
                <a:cs typeface="Consolas" pitchFamily="49" charset="0"/>
              </a:rPr>
              <a:t>则按</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递减排序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void Disp(vector&lt;Stud&gt; &amp;myv)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vector</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   vector&lt;Stud&gt;::iterator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for(it = myv.begin();it!=myv.end();it++)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it-&gt;no &lt;&lt; "," &lt;&lt; it-&gt;name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643998"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 a[]={Stud(2,"Mary"),Stud(1,"John"),Stud(5,"Smith")};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vector&lt;Stud&gt; myv(a,a+n);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初始</a:t>
            </a:r>
            <a:r>
              <a:rPr lang="en-US" altLang="zh-CN" sz="1800" smtClean="0">
                <a:solidFill>
                  <a:srgbClr val="0000FF"/>
                </a:solidFill>
                <a:latin typeface="Consolas" pitchFamily="49" charset="0"/>
                <a:ea typeface="仿宋" pitchFamily="49" charset="-122"/>
                <a:cs typeface="Consolas" pitchFamily="49" charset="0"/>
              </a:rPr>
              <a:t>myv:    "; Disp(myv);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2,Mary   1,John  5,Smith</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sort(myv.begin(),myv.end());	  //</a:t>
            </a:r>
            <a:r>
              <a:rPr lang="zh-CN" altLang="zh-CN" sz="1800" smtClean="0">
                <a:solidFill>
                  <a:srgbClr val="FF0000"/>
                </a:solidFill>
                <a:latin typeface="Consolas" pitchFamily="49" charset="0"/>
                <a:ea typeface="仿宋" pitchFamily="49" charset="-122"/>
                <a:cs typeface="Consolas" pitchFamily="49" charset="0"/>
              </a:rPr>
              <a:t>默认使用</a:t>
            </a:r>
            <a:r>
              <a:rPr lang="en-US" altLang="zh-CN" sz="1800" smtClean="0">
                <a:solidFill>
                  <a:srgbClr val="FF0000"/>
                </a:solidFill>
                <a:latin typeface="Consolas" pitchFamily="49" charset="0"/>
                <a:ea typeface="仿宋" pitchFamily="49" charset="-122"/>
                <a:cs typeface="Consolas" pitchFamily="49" charset="0"/>
              </a:rPr>
              <a:t>&lt;</a:t>
            </a:r>
            <a:r>
              <a:rPr lang="zh-CN" altLang="zh-CN" sz="1800" smtClean="0">
                <a:solidFill>
                  <a:srgbClr val="FF0000"/>
                </a:solidFill>
                <a:latin typeface="Consolas" pitchFamily="49" charset="0"/>
                <a:ea typeface="仿宋" pitchFamily="49" charset="-122"/>
                <a:cs typeface="Consolas" pitchFamily="49" charset="0"/>
              </a:rPr>
              <a:t>运算符排序</a:t>
            </a: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按</a:t>
            </a:r>
            <a:r>
              <a:rPr lang="en-US" altLang="zh-CN" sz="1800" smtClean="0">
                <a:solidFill>
                  <a:srgbClr val="0000FF"/>
                </a:solidFill>
                <a:latin typeface="Consolas" pitchFamily="49" charset="0"/>
                <a:ea typeface="仿宋" pitchFamily="49" charset="-122"/>
                <a:cs typeface="Consolas" pitchFamily="49" charset="0"/>
              </a:rPr>
              <a:t>no</a:t>
            </a:r>
            <a:r>
              <a:rPr lang="zh-CN" altLang="zh-CN" sz="1800" smtClean="0">
                <a:solidFill>
                  <a:srgbClr val="0000FF"/>
                </a:solidFill>
                <a:latin typeface="Consolas" pitchFamily="49" charset="0"/>
                <a:ea typeface="仿宋" pitchFamily="49" charset="-122"/>
                <a:cs typeface="Consolas" pitchFamily="49" charset="0"/>
              </a:rPr>
              <a:t>递减排序</a:t>
            </a:r>
            <a:r>
              <a:rPr lang="en-US" altLang="zh-CN" sz="1800" smtClean="0">
                <a:solidFill>
                  <a:srgbClr val="0000FF"/>
                </a:solidFill>
                <a:latin typeface="Consolas" pitchFamily="49" charset="0"/>
                <a:ea typeface="仿宋" pitchFamily="49" charset="-122"/>
                <a:cs typeface="Consolas" pitchFamily="49" charset="0"/>
              </a:rPr>
              <a:t>:   "; Disp(myv);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5,Smith  2,Mary  1,John</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sort(myv.begin(),myv.end(),Cmp());  //</a:t>
            </a:r>
            <a:r>
              <a:rPr lang="zh-CN" altLang="zh-CN" sz="1800" smtClean="0">
                <a:solidFill>
                  <a:srgbClr val="FF0000"/>
                </a:solidFill>
                <a:latin typeface="Consolas" pitchFamily="49" charset="0"/>
                <a:ea typeface="仿宋" pitchFamily="49" charset="-122"/>
                <a:cs typeface="Consolas" pitchFamily="49" charset="0"/>
              </a:rPr>
              <a:t>使用</a:t>
            </a:r>
            <a:r>
              <a:rPr lang="en-US" altLang="zh-CN" sz="1800" smtClean="0">
                <a:solidFill>
                  <a:srgbClr val="FF0000"/>
                </a:solidFill>
                <a:latin typeface="Consolas" pitchFamily="49" charset="0"/>
                <a:ea typeface="仿宋" pitchFamily="49" charset="-122"/>
                <a:cs typeface="Consolas" pitchFamily="49" charset="0"/>
              </a:rPr>
              <a:t>Cmp</a:t>
            </a:r>
            <a:r>
              <a:rPr lang="zh-CN" altLang="zh-CN" sz="1800" smtClean="0">
                <a:solidFill>
                  <a:srgbClr val="FF0000"/>
                </a:solidFill>
                <a:latin typeface="Consolas" pitchFamily="49" charset="0"/>
                <a:ea typeface="仿宋" pitchFamily="49" charset="-122"/>
                <a:cs typeface="Consolas" pitchFamily="49" charset="0"/>
              </a:rPr>
              <a:t>中的</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运算符进行排序</a:t>
            </a: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按</a:t>
            </a:r>
            <a:r>
              <a:rPr lang="en-US" altLang="zh-CN" sz="1800" smtClean="0">
                <a:solidFill>
                  <a:srgbClr val="0000FF"/>
                </a:solidFill>
                <a:latin typeface="Consolas" pitchFamily="49" charset="0"/>
                <a:ea typeface="仿宋" pitchFamily="49" charset="-122"/>
                <a:cs typeface="Consolas" pitchFamily="49" charset="0"/>
              </a:rPr>
              <a:t>name</a:t>
            </a:r>
            <a:r>
              <a:rPr lang="zh-CN" altLang="zh-CN" sz="1800" smtClean="0">
                <a:solidFill>
                  <a:srgbClr val="0000FF"/>
                </a:solidFill>
                <a:latin typeface="Consolas" pitchFamily="49" charset="0"/>
                <a:ea typeface="仿宋" pitchFamily="49" charset="-122"/>
                <a:cs typeface="Consolas" pitchFamily="49" charset="0"/>
              </a:rPr>
              <a:t>递增排序</a:t>
            </a:r>
            <a:r>
              <a:rPr lang="en-US" altLang="zh-CN" sz="1800" smtClean="0">
                <a:solidFill>
                  <a:srgbClr val="0000FF"/>
                </a:solidFill>
                <a:latin typeface="Consolas" pitchFamily="49" charset="0"/>
                <a:ea typeface="仿宋" pitchFamily="49" charset="-122"/>
                <a:cs typeface="Consolas" pitchFamily="49" charset="0"/>
              </a:rPr>
              <a:t>: "; Disp(myv);</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1,John   2,Mary  5,Smith</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428868"/>
            <a:ext cx="8143932" cy="161582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在有些算法设计中用到堆，堆采用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的优先队列来实现，优先级的高低由队列中数据元素的关系函数（比较运算符）确定，很多情况下需要重载关系函数。</a:t>
            </a:r>
          </a:p>
        </p:txBody>
      </p:sp>
      <p:sp>
        <p:nvSpPr>
          <p:cNvPr id="3" name="TextBox 2"/>
          <p:cNvSpPr txBox="1"/>
          <p:nvPr/>
        </p:nvSpPr>
        <p:spPr>
          <a:xfrm>
            <a:off x="785786" y="157161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5. </a:t>
            </a:r>
            <a:r>
              <a:rPr lang="zh-CN"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优先队列作为堆</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99838"/>
            <a:ext cx="8286808" cy="2954655"/>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）元素为内置数据类型的堆</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C/C++</a:t>
            </a:r>
            <a:r>
              <a:rPr lang="zh-CN" altLang="zh-CN" sz="2000" smtClean="0">
                <a:solidFill>
                  <a:srgbClr val="0000FF"/>
                </a:solidFill>
                <a:latin typeface="Consolas" pitchFamily="49" charset="0"/>
                <a:ea typeface="楷体" pitchFamily="49" charset="-122"/>
                <a:cs typeface="Consolas" pitchFamily="49" charset="0"/>
              </a:rPr>
              <a:t>内置数据类型，默认是</a:t>
            </a:r>
            <a:r>
              <a:rPr lang="en-US" altLang="zh-CN" sz="2000" smtClean="0">
                <a:solidFill>
                  <a:srgbClr val="006600"/>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（小于关系函数）作为关系函数，值越大优先级的越高（即大根堆），可以改为以</a:t>
            </a:r>
            <a:r>
              <a:rPr lang="en-US" altLang="zh-CN" sz="2000" smtClean="0">
                <a:solidFill>
                  <a:srgbClr val="9900FF"/>
                </a:solidFill>
                <a:latin typeface="Consolas" pitchFamily="49" charset="0"/>
                <a:ea typeface="楷体" pitchFamily="49" charset="-122"/>
                <a:cs typeface="Consolas" pitchFamily="49" charset="0"/>
              </a:rPr>
              <a:t>greater&lt;T&gt;</a:t>
            </a:r>
            <a:r>
              <a:rPr lang="zh-CN" altLang="zh-CN" sz="2000" smtClean="0">
                <a:solidFill>
                  <a:srgbClr val="0000FF"/>
                </a:solidFill>
                <a:latin typeface="Consolas" pitchFamily="49" charset="0"/>
                <a:ea typeface="楷体" pitchFamily="49" charset="-122"/>
                <a:cs typeface="Consolas" pitchFamily="49" charset="0"/>
              </a:rPr>
              <a:t>作为关系函数，这样值越大优先级的越低（即小根堆）。</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例如，以下程序中</a:t>
            </a:r>
            <a:r>
              <a:rPr lang="en-US" altLang="zh-CN" sz="2000" smtClean="0">
                <a:solidFill>
                  <a:srgbClr val="0000FF"/>
                </a:solidFill>
                <a:latin typeface="Consolas" pitchFamily="49" charset="0"/>
                <a:ea typeface="楷体" pitchFamily="49" charset="-122"/>
                <a:cs typeface="Consolas" pitchFamily="49" charset="0"/>
              </a:rPr>
              <a:t>pq1</a:t>
            </a:r>
            <a:r>
              <a:rPr lang="zh-CN" altLang="zh-CN" sz="2000" smtClean="0">
                <a:solidFill>
                  <a:srgbClr val="0000FF"/>
                </a:solidFill>
                <a:latin typeface="Consolas" pitchFamily="49" charset="0"/>
                <a:ea typeface="楷体" pitchFamily="49" charset="-122"/>
                <a:cs typeface="Consolas" pitchFamily="49" charset="0"/>
              </a:rPr>
              <a:t>为大根堆（默认），</a:t>
            </a:r>
            <a:r>
              <a:rPr lang="en-US" altLang="zh-CN" sz="2000" smtClean="0">
                <a:solidFill>
                  <a:srgbClr val="0000FF"/>
                </a:solidFill>
                <a:latin typeface="Consolas" pitchFamily="49" charset="0"/>
                <a:ea typeface="楷体" pitchFamily="49" charset="-122"/>
                <a:cs typeface="Consolas" pitchFamily="49" charset="0"/>
              </a:rPr>
              <a:t>pq2</a:t>
            </a:r>
            <a:r>
              <a:rPr lang="zh-CN" altLang="zh-CN" sz="2000" smtClean="0">
                <a:solidFill>
                  <a:srgbClr val="0000FF"/>
                </a:solidFill>
                <a:latin typeface="Consolas" pitchFamily="49" charset="0"/>
                <a:ea typeface="楷体" pitchFamily="49" charset="-122"/>
                <a:cs typeface="Consolas" pitchFamily="49" charset="0"/>
              </a:rPr>
              <a:t>为小根堆（通过</a:t>
            </a:r>
            <a:r>
              <a:rPr lang="en-US" altLang="zh-CN" sz="2000" smtClean="0">
                <a:solidFill>
                  <a:srgbClr val="0000FF"/>
                </a:solidFill>
                <a:latin typeface="Consolas" pitchFamily="49" charset="0"/>
                <a:ea typeface="楷体" pitchFamily="49" charset="-122"/>
                <a:cs typeface="Consolas" pitchFamily="49" charset="0"/>
              </a:rPr>
              <a:t>greater&lt;int&gt;</a:t>
            </a:r>
            <a:r>
              <a:rPr lang="zh-CN" altLang="zh-CN" sz="2000" smtClean="0">
                <a:solidFill>
                  <a:srgbClr val="0000FF"/>
                </a:solidFill>
                <a:latin typeface="Consolas" pitchFamily="49" charset="0"/>
                <a:ea typeface="楷体" pitchFamily="49" charset="-122"/>
                <a:cs typeface="Consolas" pitchFamily="49" charset="0"/>
              </a:rPr>
              <a:t>实现）：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23850" y="1228539"/>
            <a:ext cx="8605868" cy="1107996"/>
          </a:xfrm>
          <a:prstGeom prst="rect">
            <a:avLst/>
          </a:prstGeom>
          <a:noFill/>
          <a:ln w="9525">
            <a:noFill/>
            <a:miter lim="800000"/>
            <a:headEnd/>
            <a:tailEnd/>
          </a:ln>
          <a:effectLst/>
        </p:spPr>
        <p:txBody>
          <a:bodyPr wrap="square">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smtClean="0">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为</a:t>
            </a:r>
            <a:r>
              <a:rPr lang="zh-CN" altLang="en-US" sz="2200">
                <a:solidFill>
                  <a:srgbClr val="0000FF"/>
                </a:solidFill>
                <a:latin typeface="Consolas" pitchFamily="49" charset="0"/>
                <a:ea typeface="楷体" pitchFamily="49" charset="-122"/>
                <a:cs typeface="Consolas" pitchFamily="49" charset="0"/>
              </a:rPr>
              <a:t>此</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语言中增加了</a:t>
            </a:r>
            <a:r>
              <a:rPr lang="zh-CN" altLang="en-US" sz="2200">
                <a:solidFill>
                  <a:srgbClr val="9900FF"/>
                </a:solidFill>
                <a:latin typeface="Consolas" pitchFamily="49" charset="0"/>
                <a:ea typeface="楷体" pitchFamily="49" charset="-122"/>
                <a:cs typeface="Consolas" pitchFamily="49" charset="0"/>
              </a:rPr>
              <a:t>引用型参数</a:t>
            </a:r>
            <a:r>
              <a:rPr lang="zh-CN" altLang="en-US" sz="2200">
                <a:solidFill>
                  <a:srgbClr val="0000FF"/>
                </a:solidFill>
                <a:latin typeface="Consolas" pitchFamily="49" charset="0"/>
                <a:ea typeface="楷体" pitchFamily="49" charset="-122"/>
                <a:cs typeface="Consolas" pitchFamily="49" charset="0"/>
              </a:rPr>
              <a:t>的概念，引用型参数名前需加上</a:t>
            </a:r>
            <a:r>
              <a:rPr lang="en-US" altLang="zh-CN" sz="2200">
                <a:solidFill>
                  <a:srgbClr val="0000FF"/>
                </a:solidFill>
                <a:latin typeface="Consolas" pitchFamily="49" charset="0"/>
                <a:ea typeface="楷体" pitchFamily="49" charset="-122"/>
                <a:cs typeface="Consolas" pitchFamily="49" charset="0"/>
              </a:rPr>
              <a:t>&amp;</a:t>
            </a:r>
            <a:r>
              <a:rPr lang="zh-CN" altLang="en-US" sz="2200">
                <a:solidFill>
                  <a:srgbClr val="0000FF"/>
                </a:solidFill>
                <a:latin typeface="Consolas" pitchFamily="49" charset="0"/>
                <a:ea typeface="楷体" pitchFamily="49" charset="-122"/>
                <a:cs typeface="Consolas" pitchFamily="49" charset="0"/>
              </a:rPr>
              <a:t>，表示这样的形参在执行后会将结果回传给对应的实参。上例采用</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语言描述算法如</a:t>
            </a:r>
            <a:r>
              <a:rPr lang="zh-CN" altLang="en-US" sz="2200" smtClean="0">
                <a:solidFill>
                  <a:srgbClr val="0000FF"/>
                </a:solidFill>
                <a:latin typeface="Consolas" pitchFamily="49" charset="0"/>
                <a:ea typeface="楷体" pitchFamily="49" charset="-122"/>
                <a:cs typeface="Consolas" pitchFamily="49" charset="0"/>
              </a:rPr>
              <a:t>下所</a:t>
            </a:r>
            <a:r>
              <a:rPr lang="zh-CN" altLang="en-US" sz="2200">
                <a:solidFill>
                  <a:srgbClr val="0000FF"/>
                </a:solidFill>
                <a:latin typeface="Consolas" pitchFamily="49" charset="0"/>
                <a:ea typeface="楷体" pitchFamily="49" charset="-122"/>
                <a:cs typeface="Consolas" pitchFamily="49" charset="0"/>
              </a:rPr>
              <a:t>示。 </a:t>
            </a:r>
          </a:p>
        </p:txBody>
      </p:sp>
      <p:sp>
        <p:nvSpPr>
          <p:cNvPr id="198660" name="Rectangle 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8661" name="Text Box 5"/>
          <p:cNvSpPr txBox="1">
            <a:spLocks noChangeArrowheads="1"/>
          </p:cNvSpPr>
          <p:nvPr/>
        </p:nvSpPr>
        <p:spPr bwMode="auto">
          <a:xfrm>
            <a:off x="357158" y="5572140"/>
            <a:ext cx="8208963" cy="769441"/>
          </a:xfrm>
          <a:prstGeom prst="rect">
            <a:avLst/>
          </a:prstGeom>
          <a:noFill/>
          <a:ln w="9525">
            <a:noFill/>
            <a:miter lim="800000"/>
            <a:headEnd/>
            <a:tailEnd/>
          </a:ln>
          <a:effectLst/>
        </p:spPr>
        <p:txBody>
          <a:bodyPr>
            <a:spAutoFit/>
          </a:bodyPr>
          <a:lstStyle/>
          <a:p>
            <a:pPr>
              <a:spcBef>
                <a:spcPct val="50000"/>
              </a:spcBef>
            </a:pPr>
            <a:r>
              <a:rPr lang="zh-CN" altLang="nb-NO" sz="2200">
                <a:solidFill>
                  <a:srgbClr val="0000FF"/>
                </a:solidFill>
                <a:latin typeface="Consolas" pitchFamily="49" charset="0"/>
                <a:ea typeface="楷体" pitchFamily="49" charset="-122"/>
                <a:cs typeface="Consolas" pitchFamily="49" charset="0"/>
              </a:rPr>
              <a:t>　　当将形参</a:t>
            </a:r>
            <a:r>
              <a:rPr lang="nb-NO" altLang="zh-CN" sz="2200">
                <a:solidFill>
                  <a:srgbClr val="0000FF"/>
                </a:solidFill>
                <a:latin typeface="Consolas" pitchFamily="49" charset="0"/>
                <a:ea typeface="楷体" pitchFamily="49" charset="-122"/>
                <a:cs typeface="Consolas" pitchFamily="49" charset="0"/>
              </a:rPr>
              <a:t>s</a:t>
            </a:r>
            <a:r>
              <a:rPr lang="zh-CN" altLang="nb-NO" sz="2200">
                <a:solidFill>
                  <a:srgbClr val="0000FF"/>
                </a:solidFill>
                <a:latin typeface="Consolas" pitchFamily="49" charset="0"/>
                <a:ea typeface="楷体" pitchFamily="49" charset="-122"/>
                <a:cs typeface="Consolas" pitchFamily="49" charset="0"/>
              </a:rPr>
              <a:t>改为引用类型的参数后，执行时</a:t>
            </a:r>
            <a:r>
              <a:rPr lang="nb-NO" altLang="zh-CN" sz="2200">
                <a:solidFill>
                  <a:srgbClr val="0000FF"/>
                </a:solidFill>
                <a:latin typeface="Consolas" pitchFamily="49" charset="0"/>
                <a:ea typeface="楷体" pitchFamily="49" charset="-122"/>
                <a:cs typeface="Consolas" pitchFamily="49" charset="0"/>
              </a:rPr>
              <a:t>main</a:t>
            </a:r>
            <a:r>
              <a:rPr lang="zh-CN" altLang="nb-NO" sz="2200">
                <a:solidFill>
                  <a:srgbClr val="0000FF"/>
                </a:solidFill>
                <a:latin typeface="Consolas" pitchFamily="49" charset="0"/>
                <a:ea typeface="楷体" pitchFamily="49" charset="-122"/>
                <a:cs typeface="Consolas" pitchFamily="49" charset="0"/>
              </a:rPr>
              <a:t>函数的输出结果就正确了即输出</a:t>
            </a:r>
            <a:r>
              <a:rPr lang="nb-NO" altLang="zh-CN" sz="2200">
                <a:solidFill>
                  <a:srgbClr val="0000FF"/>
                </a:solidFill>
                <a:latin typeface="Consolas" pitchFamily="49" charset="0"/>
                <a:ea typeface="楷体" pitchFamily="49" charset="-122"/>
                <a:cs typeface="Consolas" pitchFamily="49" charset="0"/>
              </a:rPr>
              <a:t>55</a:t>
            </a:r>
            <a:r>
              <a:rPr lang="zh-CN" altLang="nb-NO" sz="2200">
                <a:solidFill>
                  <a:srgbClr val="0000FF"/>
                </a:solidFill>
                <a:latin typeface="Consolas" pitchFamily="49" charset="0"/>
                <a:ea typeface="楷体" pitchFamily="49" charset="-122"/>
                <a:cs typeface="Consolas" pitchFamily="49" charset="0"/>
              </a:rPr>
              <a:t>。 </a:t>
            </a:r>
            <a:endParaRPr lang="zh-CN" altLang="en-US" sz="2200">
              <a:solidFill>
                <a:srgbClr val="0000FF"/>
              </a:solidFill>
              <a:latin typeface="Consolas" pitchFamily="49" charset="0"/>
              <a:ea typeface="楷体" pitchFamily="49" charset="-122"/>
              <a:cs typeface="Consolas" pitchFamily="49" charset="0"/>
            </a:endParaRPr>
          </a:p>
        </p:txBody>
      </p:sp>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785918" y="2643182"/>
            <a:ext cx="4000528" cy="25795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1003">
            <a:schemeClr val="lt2"/>
          </a:fillRef>
          <a:effectRef idx="0">
            <a:scrgbClr r="0" g="0" b="0"/>
          </a:effectRef>
          <a:fontRef idx="major"/>
        </p:style>
        <p:txBody>
          <a:bodyPr wrap="square" lIns="216000" tIns="180000" bIns="180000" rtlCol="0">
            <a:spAutoFit/>
          </a:bodyPr>
          <a:lstStyle/>
          <a:p>
            <a:r>
              <a:rPr lang="en-US" altLang="zh-CN" sz="1800" smtClean="0">
                <a:solidFill>
                  <a:srgbClr val="9900FF"/>
                </a:solidFill>
                <a:latin typeface="Consolas" pitchFamily="49" charset="0"/>
                <a:cs typeface="Consolas" pitchFamily="49" charset="0"/>
              </a:rPr>
              <a:t>bool fun(int n,</a:t>
            </a:r>
            <a:r>
              <a:rPr lang="en-US" altLang="zh-CN" sz="1800" u="sng" smtClean="0">
                <a:solidFill>
                  <a:srgbClr val="9900FF"/>
                </a:solidFill>
                <a:latin typeface="Consolas" pitchFamily="49" charset="0"/>
                <a:cs typeface="Consolas" pitchFamily="49" charset="0"/>
              </a:rPr>
              <a:t>int &amp;s)</a:t>
            </a:r>
          </a:p>
          <a:p>
            <a:r>
              <a:rPr lang="en-US" altLang="zh-CN" sz="1800" smtClean="0">
                <a:solidFill>
                  <a:srgbClr val="0000FF"/>
                </a:solidFill>
                <a:latin typeface="Consolas" pitchFamily="49" charset="0"/>
                <a:cs typeface="Consolas" pitchFamily="49" charset="0"/>
              </a:rPr>
              <a:t>{</a:t>
            </a:r>
          </a:p>
          <a:p>
            <a:r>
              <a:rPr lang="en-US" altLang="zh-CN" sz="1800" smtClean="0">
                <a:solidFill>
                  <a:srgbClr val="0000FF"/>
                </a:solidFill>
                <a:latin typeface="Consolas" pitchFamily="49" charset="0"/>
                <a:cs typeface="Consolas" pitchFamily="49" charset="0"/>
              </a:rPr>
              <a:t>   if (n&lt;0) return false;</a:t>
            </a:r>
          </a:p>
          <a:p>
            <a:r>
              <a:rPr lang="en-US" altLang="zh-CN" sz="1800" smtClean="0">
                <a:solidFill>
                  <a:srgbClr val="0000FF"/>
                </a:solidFill>
                <a:latin typeface="Consolas" pitchFamily="49" charset="0"/>
                <a:cs typeface="Consolas" pitchFamily="49" charset="0"/>
              </a:rPr>
              <a:t>   s=0;</a:t>
            </a:r>
          </a:p>
          <a:p>
            <a:r>
              <a:rPr lang="en-US" altLang="zh-CN" sz="1800" smtClean="0">
                <a:solidFill>
                  <a:srgbClr val="0000FF"/>
                </a:solidFill>
                <a:latin typeface="Consolas" pitchFamily="49" charset="0"/>
                <a:cs typeface="Consolas" pitchFamily="49" charset="0"/>
              </a:rPr>
              <a:t>   for (int i=1;i&lt;=n;i++)</a:t>
            </a:r>
          </a:p>
          <a:p>
            <a:r>
              <a:rPr lang="en-US" altLang="zh-CN" sz="1800" smtClean="0">
                <a:solidFill>
                  <a:srgbClr val="0000FF"/>
                </a:solidFill>
                <a:latin typeface="Consolas" pitchFamily="49" charset="0"/>
                <a:cs typeface="Consolas" pitchFamily="49" charset="0"/>
              </a:rPr>
              <a:t>      s+=i;</a:t>
            </a:r>
          </a:p>
          <a:p>
            <a:r>
              <a:rPr lang="en-US" altLang="zh-CN" sz="1800" smtClean="0">
                <a:solidFill>
                  <a:srgbClr val="0000FF"/>
                </a:solidFill>
                <a:latin typeface="Consolas" pitchFamily="49" charset="0"/>
                <a:cs typeface="Consolas" pitchFamily="49" charset="0"/>
              </a:rPr>
              <a:t>   return true;</a:t>
            </a:r>
          </a:p>
          <a:p>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8" name="TextBox 7"/>
          <p:cNvSpPr txBox="1"/>
          <p:nvPr/>
        </p:nvSpPr>
        <p:spPr>
          <a:xfrm>
            <a:off x="6000760" y="3214686"/>
            <a:ext cx="1357322"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引用参数</a:t>
            </a:r>
            <a:endParaRPr lang="zh-CN" altLang="en-US" sz="2000">
              <a:solidFill>
                <a:srgbClr val="0000FF"/>
              </a:solidFill>
              <a:latin typeface="楷体" pitchFamily="49" charset="-122"/>
              <a:ea typeface="楷体" pitchFamily="49" charset="-122"/>
            </a:endParaRPr>
          </a:p>
        </p:txBody>
      </p:sp>
      <p:cxnSp>
        <p:nvCxnSpPr>
          <p:cNvPr id="10" name="直接箭头连接符 9"/>
          <p:cNvCxnSpPr>
            <a:stCxn id="8" idx="1"/>
          </p:cNvCxnSpPr>
          <p:nvPr/>
        </p:nvCxnSpPr>
        <p:spPr>
          <a:xfrm rot="10800000">
            <a:off x="4643438" y="3143249"/>
            <a:ext cx="1357322" cy="2714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0402"/>
            <a:ext cx="8501122" cy="646330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a[]={3,6,1,5,4,2};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//(1)</a:t>
            </a:r>
            <a:r>
              <a:rPr lang="zh-CN" altLang="zh-CN" sz="1800" smtClean="0">
                <a:solidFill>
                  <a:srgbClr val="C00000"/>
                </a:solidFill>
                <a:latin typeface="Consolas" pitchFamily="49" charset="0"/>
                <a:ea typeface="仿宋" pitchFamily="49" charset="-122"/>
                <a:cs typeface="Consolas" pitchFamily="49" charset="0"/>
              </a:rPr>
              <a:t>优先级队列</a:t>
            </a:r>
            <a:r>
              <a:rPr lang="en-US" altLang="zh-CN" sz="1800" smtClean="0">
                <a:solidFill>
                  <a:srgbClr val="C00000"/>
                </a:solidFill>
                <a:latin typeface="Consolas" pitchFamily="49" charset="0"/>
                <a:ea typeface="仿宋" pitchFamily="49" charset="-122"/>
                <a:cs typeface="Consolas" pitchFamily="49" charset="0"/>
              </a:rPr>
              <a:t>pq1</a:t>
            </a:r>
            <a:r>
              <a:rPr lang="zh-CN" altLang="zh-CN" sz="1800" smtClean="0">
                <a:solidFill>
                  <a:srgbClr val="C00000"/>
                </a:solidFill>
                <a:latin typeface="Consolas" pitchFamily="49" charset="0"/>
                <a:ea typeface="仿宋" pitchFamily="49" charset="-122"/>
                <a:cs typeface="Consolas" pitchFamily="49" charset="0"/>
              </a:rPr>
              <a:t>默认是使用</a:t>
            </a:r>
            <a:r>
              <a:rPr lang="en-US" altLang="zh-CN" sz="1800" smtClean="0">
                <a:solidFill>
                  <a:srgbClr val="C00000"/>
                </a:solidFill>
                <a:latin typeface="Consolas" pitchFamily="49" charset="0"/>
                <a:ea typeface="仿宋" pitchFamily="49" charset="-122"/>
                <a:cs typeface="Consolas" pitchFamily="49" charset="0"/>
              </a:rPr>
              <a:t>vector</a:t>
            </a:r>
            <a:r>
              <a:rPr lang="zh-CN" altLang="zh-CN" sz="1800" smtClean="0">
                <a:solidFill>
                  <a:srgbClr val="C00000"/>
                </a:solidFill>
                <a:latin typeface="Consolas" pitchFamily="49" charset="0"/>
                <a:ea typeface="仿宋" pitchFamily="49" charset="-122"/>
                <a:cs typeface="Consolas" pitchFamily="49" charset="0"/>
              </a:rPr>
              <a:t>作容器</a:t>
            </a:r>
          </a:p>
          <a:p>
            <a:r>
              <a:rPr lang="en-US" altLang="zh-CN" sz="1800" smtClean="0">
                <a:solidFill>
                  <a:srgbClr val="C00000"/>
                </a:solidFill>
                <a:latin typeface="Consolas" pitchFamily="49" charset="0"/>
                <a:ea typeface="仿宋" pitchFamily="49" charset="-122"/>
                <a:cs typeface="Consolas" pitchFamily="49" charset="0"/>
              </a:rPr>
              <a:t>   priority_queue&lt;int&gt; pq1(a,a+n);</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cout &lt;&lt; "pq1: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while (!pq1.empty())</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	cout &lt;&lt; pq1.top() &lt;&lt; " ";	</a:t>
            </a:r>
            <a:r>
              <a:rPr lang="en-US" altLang="zh-CN" sz="1800" smtClean="0">
                <a:solidFill>
                  <a:srgbClr val="00B0F0"/>
                </a:solidFill>
                <a:latin typeface="Consolas" pitchFamily="49" charset="0"/>
                <a:ea typeface="仿宋" pitchFamily="49" charset="-122"/>
                <a:cs typeface="Consolas" pitchFamily="49" charset="0"/>
              </a:rPr>
              <a:t>//while</a:t>
            </a:r>
            <a:r>
              <a:rPr lang="zh-CN" altLang="zh-CN" sz="1800" smtClean="0">
                <a:solidFill>
                  <a:srgbClr val="00B0F0"/>
                </a:solidFill>
                <a:latin typeface="Consolas" pitchFamily="49" charset="0"/>
                <a:ea typeface="仿宋" pitchFamily="49" charset="-122"/>
                <a:cs typeface="Consolas" pitchFamily="49" charset="0"/>
              </a:rPr>
              <a:t>循环输出</a:t>
            </a:r>
            <a:r>
              <a:rPr lang="en-US" altLang="zh-CN" sz="1800" smtClean="0">
                <a:solidFill>
                  <a:srgbClr val="00B0F0"/>
                </a:solidFill>
                <a:latin typeface="Consolas" pitchFamily="49" charset="0"/>
                <a:ea typeface="仿宋" pitchFamily="49" charset="-122"/>
                <a:cs typeface="Consolas" pitchFamily="49" charset="0"/>
              </a:rPr>
              <a:t>:6 5 4 3 2 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pq1.pop();</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cout &lt;&lt; endl;</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//(2)</a:t>
            </a:r>
            <a:r>
              <a:rPr lang="zh-CN" altLang="zh-CN" sz="1800" smtClean="0">
                <a:solidFill>
                  <a:srgbClr val="006600"/>
                </a:solidFill>
                <a:latin typeface="Consolas" pitchFamily="49" charset="0"/>
                <a:ea typeface="仿宋" pitchFamily="49" charset="-122"/>
                <a:cs typeface="Consolas" pitchFamily="49" charset="0"/>
              </a:rPr>
              <a:t>优先级队列</a:t>
            </a:r>
            <a:r>
              <a:rPr lang="en-US" altLang="zh-CN" sz="1800" smtClean="0">
                <a:solidFill>
                  <a:srgbClr val="006600"/>
                </a:solidFill>
                <a:latin typeface="Consolas" pitchFamily="49" charset="0"/>
                <a:ea typeface="仿宋" pitchFamily="49" charset="-122"/>
                <a:cs typeface="Consolas" pitchFamily="49" charset="0"/>
              </a:rPr>
              <a:t>pq2</a:t>
            </a:r>
            <a:r>
              <a:rPr lang="zh-CN" altLang="zh-CN" sz="1800" smtClean="0">
                <a:solidFill>
                  <a:srgbClr val="006600"/>
                </a:solidFill>
                <a:latin typeface="Consolas" pitchFamily="49" charset="0"/>
                <a:ea typeface="仿宋" pitchFamily="49" charset="-122"/>
                <a:cs typeface="Consolas" pitchFamily="49" charset="0"/>
              </a:rPr>
              <a:t>使用</a:t>
            </a:r>
            <a:r>
              <a:rPr lang="en-US" altLang="zh-CN" sz="1800" smtClean="0">
                <a:solidFill>
                  <a:srgbClr val="006600"/>
                </a:solidFill>
                <a:latin typeface="Consolas" pitchFamily="49" charset="0"/>
                <a:ea typeface="仿宋" pitchFamily="49" charset="-122"/>
                <a:cs typeface="Consolas" pitchFamily="49" charset="0"/>
              </a:rPr>
              <a:t>vector</a:t>
            </a:r>
            <a:r>
              <a:rPr lang="zh-CN" altLang="zh-CN" sz="1800" smtClean="0">
                <a:solidFill>
                  <a:srgbClr val="006600"/>
                </a:solidFill>
                <a:latin typeface="Consolas" pitchFamily="49" charset="0"/>
                <a:ea typeface="仿宋" pitchFamily="49" charset="-122"/>
                <a:cs typeface="Consolas" pitchFamily="49" charset="0"/>
              </a:rPr>
              <a:t>作容器</a:t>
            </a:r>
            <a:r>
              <a:rPr lang="en-US" altLang="zh-CN" sz="1800" smtClean="0">
                <a:solidFill>
                  <a:srgbClr val="006600"/>
                </a:solidFill>
                <a:latin typeface="Consolas" pitchFamily="49" charset="0"/>
                <a:ea typeface="仿宋" pitchFamily="49" charset="-122"/>
                <a:cs typeface="Consolas" pitchFamily="49" charset="0"/>
              </a:rPr>
              <a:t>,int</a:t>
            </a:r>
            <a:r>
              <a:rPr lang="zh-CN" altLang="zh-CN" sz="1800" smtClean="0">
                <a:solidFill>
                  <a:srgbClr val="006600"/>
                </a:solidFill>
                <a:latin typeface="Consolas" pitchFamily="49" charset="0"/>
                <a:ea typeface="仿宋" pitchFamily="49" charset="-122"/>
                <a:cs typeface="Consolas" pitchFamily="49" charset="0"/>
              </a:rPr>
              <a:t>元素的关系函数改为</a:t>
            </a:r>
            <a:r>
              <a:rPr lang="en-US" altLang="zh-CN" sz="1800" smtClean="0">
                <a:solidFill>
                  <a:srgbClr val="006600"/>
                </a:solidFill>
                <a:latin typeface="Consolas" pitchFamily="49" charset="0"/>
                <a:ea typeface="仿宋" pitchFamily="49" charset="-122"/>
                <a:cs typeface="Consolas" pitchFamily="49" charset="0"/>
              </a:rPr>
              <a:t>greater</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priority_queue&lt;int,vector&lt;int&gt;,greater&lt;int&gt; &gt; pq2(a,a+n);</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cout &lt;&lt; "pq2: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while (!pq2.empty())</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	cout &lt;&lt; pq2.top() &lt;&lt; " ";	</a:t>
            </a:r>
            <a:r>
              <a:rPr lang="en-US" altLang="zh-CN" sz="1800" smtClean="0">
                <a:solidFill>
                  <a:srgbClr val="00B0F0"/>
                </a:solidFill>
                <a:latin typeface="Consolas" pitchFamily="49" charset="0"/>
                <a:ea typeface="仿宋" pitchFamily="49" charset="-122"/>
                <a:cs typeface="Consolas" pitchFamily="49" charset="0"/>
              </a:rPr>
              <a:t>//while</a:t>
            </a:r>
            <a:r>
              <a:rPr lang="zh-CN" altLang="zh-CN" sz="1800" smtClean="0">
                <a:solidFill>
                  <a:srgbClr val="00B0F0"/>
                </a:solidFill>
                <a:latin typeface="Consolas" pitchFamily="49" charset="0"/>
                <a:ea typeface="仿宋" pitchFamily="49" charset="-122"/>
                <a:cs typeface="Consolas" pitchFamily="49" charset="0"/>
              </a:rPr>
              <a:t>循环输出</a:t>
            </a:r>
            <a:r>
              <a:rPr lang="en-US" altLang="zh-CN" sz="1800" smtClean="0">
                <a:solidFill>
                  <a:srgbClr val="00B0F0"/>
                </a:solidFill>
                <a:latin typeface="Consolas" pitchFamily="49" charset="0"/>
                <a:ea typeface="仿宋" pitchFamily="49" charset="-122"/>
                <a:cs typeface="Consolas" pitchFamily="49" charset="0"/>
              </a:rPr>
              <a:t>:1 2 3 4 5 6</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pq2.pop();</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cout &lt;&lt; endl;</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a:t>
            </a:r>
            <a:endParaRPr lang="zh-CN" altLang="en-US" sz="180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4597422" y="285728"/>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7929618" cy="3000821"/>
          </a:xfrm>
          <a:prstGeom prst="rect">
            <a:avLst/>
          </a:prstGeom>
          <a:noFill/>
        </p:spPr>
        <p:txBody>
          <a:bodyPr wrap="square" rtlCol="0">
            <a:spAutoFit/>
          </a:bodyPr>
          <a:lstStyle/>
          <a:p>
            <a:pPr>
              <a:lnSpc>
                <a:spcPct val="150000"/>
              </a:lnSpc>
            </a:pPr>
            <a:r>
              <a:rPr lang="en-US"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）元素为自定义类型的堆</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对于自定义数据类型如结构体数据，同样默认是</a:t>
            </a:r>
            <a:r>
              <a:rPr lang="en-US" altLang="zh-CN" sz="2000" smtClean="0">
                <a:solidFill>
                  <a:srgbClr val="C00000"/>
                </a:solidFill>
                <a:latin typeface="Consolas" pitchFamily="49" charset="0"/>
                <a:ea typeface="楷体" pitchFamily="49" charset="-122"/>
                <a:cs typeface="Consolas" pitchFamily="49" charset="0"/>
              </a:rPr>
              <a:t>less&lt;T&gt;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即小于关系函数）作为关系函数，但需要重载该函数。</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另外还可以自己定义</a:t>
            </a:r>
            <a:r>
              <a:rPr lang="zh-CN" altLang="zh-CN" sz="2000" smtClean="0">
                <a:solidFill>
                  <a:srgbClr val="C00000"/>
                </a:solidFill>
                <a:latin typeface="Consolas" pitchFamily="49" charset="0"/>
                <a:ea typeface="楷体" pitchFamily="49" charset="-122"/>
                <a:cs typeface="Consolas" pitchFamily="49" charset="0"/>
              </a:rPr>
              <a:t>关系函数</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。在这些重载函数或者关系函数中指定数据的优先级（优先级取决于哪些结构体，是越大越优先还是越小越优先）。</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858180"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Stud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声明结构体</a:t>
            </a:r>
            <a:r>
              <a:rPr lang="en-US" altLang="zh-CN" sz="1800" smtClean="0">
                <a:solidFill>
                  <a:srgbClr val="00B0F0"/>
                </a:solidFill>
                <a:latin typeface="Consolas" pitchFamily="49" charset="0"/>
                <a:ea typeface="仿宋" pitchFamily="49" charset="-122"/>
                <a:cs typeface="Consolas" pitchFamily="49" charset="0"/>
              </a:rPr>
              <a:t>Stud</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string name;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Stud(int n,string na)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r>
              <a:rPr lang="en-US" altLang="zh-CN" sz="1800" smtClean="0">
                <a:solidFill>
                  <a:srgbClr val="0000FF"/>
                </a:solidFill>
                <a:latin typeface="Consolas" pitchFamily="49" charset="0"/>
                <a:ea typeface="仿宋" pitchFamily="49" charset="-122"/>
                <a:cs typeface="Consolas" pitchFamily="49" charset="0"/>
              </a:rPr>
              <a:t>   {	no=n;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name=na;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bool operator&lt;(const Stud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C00000"/>
                </a:solidFill>
                <a:latin typeface="Consolas" pitchFamily="49" charset="0"/>
                <a:ea typeface="仿宋" pitchFamily="49" charset="-122"/>
                <a:cs typeface="Consolas" pitchFamily="49" charset="0"/>
              </a:rPr>
              <a:t>   {	return no&lt;s.no;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6666"/>
                </a:solidFill>
                <a:latin typeface="Consolas" pitchFamily="49" charset="0"/>
                <a:ea typeface="仿宋" pitchFamily="49" charset="-122"/>
                <a:cs typeface="Consolas" pitchFamily="49" charset="0"/>
              </a:rPr>
              <a:t>   bool operator&gt;(const Stud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&gt;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006666"/>
                </a:solidFill>
                <a:latin typeface="Consolas" pitchFamily="49" charset="0"/>
                <a:ea typeface="仿宋" pitchFamily="49" charset="-122"/>
                <a:cs typeface="Consolas" pitchFamily="49" charset="0"/>
              </a:rPr>
              <a:t>   {	return no&gt;s.no;  }</a:t>
            </a:r>
            <a:endParaRPr lang="zh-CN" altLang="zh-CN" sz="1800" smtClean="0">
              <a:solidFill>
                <a:srgbClr val="006666"/>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a:t>
            </a:r>
            <a:endParaRPr lang="zh-CN" altLang="zh-CN" sz="180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300082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结构体的关系函数</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改写</a:t>
            </a:r>
            <a:r>
              <a:rPr lang="en-US" altLang="zh-CN" sz="1800" smtClean="0">
                <a:solidFill>
                  <a:srgbClr val="C00000"/>
                </a:solidFill>
                <a:latin typeface="Consolas" pitchFamily="49" charset="0"/>
                <a:ea typeface="仿宋" pitchFamily="49" charset="-122"/>
                <a:cs typeface="Consolas" pitchFamily="49" charset="0"/>
              </a:rPr>
              <a:t>operator()</a:t>
            </a:r>
            <a:endParaRPr lang="zh-CN" altLang="zh-CN" sz="1800" smtClean="0">
              <a:solidFill>
                <a:srgbClr val="C0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StudCmp</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bool operator()(const Stud &amp;s,const Stud &amp;t) const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s.name&lt;t.name;		</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越大越优先</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55622"/>
            <a:ext cx="8215370" cy="355481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 a[]={Stud(2,"Mary"),Stud(1,"John"),Stud(5,"Smith")};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FF0000"/>
                </a:solidFill>
                <a:latin typeface="Consolas" pitchFamily="49" charset="0"/>
                <a:ea typeface="仿宋" pitchFamily="49" charset="-122"/>
                <a:cs typeface="Consolas" pitchFamily="49" charset="0"/>
              </a:rPr>
              <a:t>   //(1)</a:t>
            </a:r>
            <a:r>
              <a:rPr lang="zh-CN" altLang="zh-CN" sz="1800" smtClean="0">
                <a:solidFill>
                  <a:srgbClr val="FF0000"/>
                </a:solidFill>
                <a:latin typeface="Consolas" pitchFamily="49" charset="0"/>
                <a:ea typeface="仿宋" pitchFamily="49" charset="-122"/>
                <a:cs typeface="Consolas" pitchFamily="49" charset="0"/>
              </a:rPr>
              <a:t>使用</a:t>
            </a:r>
            <a:r>
              <a:rPr lang="en-US" altLang="zh-CN" sz="1800" smtClean="0">
                <a:solidFill>
                  <a:srgbClr val="FF0000"/>
                </a:solidFill>
                <a:latin typeface="Consolas" pitchFamily="49" charset="0"/>
                <a:ea typeface="仿宋" pitchFamily="49" charset="-122"/>
                <a:cs typeface="Consolas" pitchFamily="49" charset="0"/>
              </a:rPr>
              <a:t>Stud</a:t>
            </a:r>
            <a:r>
              <a:rPr lang="zh-CN" altLang="zh-CN" sz="1800" smtClean="0">
                <a:solidFill>
                  <a:srgbClr val="FF0000"/>
                </a:solidFill>
                <a:latin typeface="Consolas" pitchFamily="49" charset="0"/>
                <a:ea typeface="仿宋" pitchFamily="49" charset="-122"/>
                <a:cs typeface="Consolas" pitchFamily="49" charset="0"/>
              </a:rPr>
              <a:t>结构体的</a:t>
            </a:r>
            <a:r>
              <a:rPr lang="en-US" altLang="zh-CN" sz="1800" smtClean="0">
                <a:solidFill>
                  <a:srgbClr val="FF0000"/>
                </a:solidFill>
                <a:latin typeface="Consolas" pitchFamily="49" charset="0"/>
                <a:ea typeface="仿宋" pitchFamily="49" charset="-122"/>
                <a:cs typeface="Consolas" pitchFamily="49" charset="0"/>
              </a:rPr>
              <a:t>&lt;</a:t>
            </a:r>
            <a:r>
              <a:rPr lang="zh-CN" altLang="zh-CN" sz="1800" smtClean="0">
                <a:solidFill>
                  <a:srgbClr val="FF0000"/>
                </a:solidFill>
                <a:latin typeface="Consolas" pitchFamily="49" charset="0"/>
                <a:ea typeface="仿宋" pitchFamily="49" charset="-122"/>
                <a:cs typeface="Consolas" pitchFamily="49" charset="0"/>
              </a:rPr>
              <a:t>关系函数定义</a:t>
            </a:r>
            <a:r>
              <a:rPr lang="en-US" altLang="zh-CN" sz="1800" smtClean="0">
                <a:solidFill>
                  <a:srgbClr val="FF0000"/>
                </a:solidFill>
                <a:latin typeface="Consolas" pitchFamily="49" charset="0"/>
                <a:ea typeface="仿宋" pitchFamily="49" charset="-122"/>
                <a:cs typeface="Consolas" pitchFamily="49" charset="0"/>
              </a:rPr>
              <a:t>pq1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priority_queue&lt;Stud&gt; pq1(a,a+n);</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&lt;&lt; "pq1</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(!pq1.empty())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递减输出</a:t>
            </a:r>
          </a:p>
          <a:p>
            <a:r>
              <a:rPr lang="en-US" altLang="zh-CN" sz="1800" smtClean="0">
                <a:solidFill>
                  <a:srgbClr val="0000FF"/>
                </a:solidFill>
                <a:latin typeface="Consolas" pitchFamily="49" charset="0"/>
                <a:ea typeface="仿宋" pitchFamily="49" charset="-122"/>
                <a:cs typeface="Consolas" pitchFamily="49" charset="0"/>
              </a:rPr>
              <a:t>   {	cout &lt;&lt; "[" &lt;&lt; pq1.top().no &lt;&lt; "," &lt;&lt; </a:t>
            </a:r>
          </a:p>
          <a:p>
            <a:r>
              <a:rPr lang="en-US" altLang="zh-CN" sz="1800" smtClean="0">
                <a:solidFill>
                  <a:srgbClr val="0000FF"/>
                </a:solidFill>
                <a:latin typeface="Consolas" pitchFamily="49" charset="0"/>
                <a:ea typeface="仿宋" pitchFamily="49" charset="-122"/>
                <a:cs typeface="Consolas" pitchFamily="49" charset="0"/>
              </a:rPr>
              <a:t>			pq1.top().name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pq1.pop();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857356" y="4929198"/>
            <a:ext cx="578647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pq1</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[5,Smith]   [2,Mary]    [1,John]</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4071934" y="4286256"/>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429684" cy="278380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en-US" altLang="zh-CN" sz="1800" smtClean="0">
                <a:solidFill>
                  <a:srgbClr val="FF0000"/>
                </a:solidFill>
                <a:latin typeface="Consolas" pitchFamily="49" charset="0"/>
                <a:ea typeface="仿宋" pitchFamily="49" charset="-122"/>
                <a:cs typeface="Consolas" pitchFamily="49" charset="0"/>
              </a:rPr>
              <a:t>    //(2)</a:t>
            </a:r>
            <a:r>
              <a:rPr lang="zh-CN" altLang="zh-CN" sz="1800" smtClean="0">
                <a:solidFill>
                  <a:srgbClr val="FF0000"/>
                </a:solidFill>
                <a:latin typeface="Consolas" pitchFamily="49" charset="0"/>
                <a:ea typeface="仿宋" pitchFamily="49" charset="-122"/>
                <a:cs typeface="Consolas" pitchFamily="49" charset="0"/>
              </a:rPr>
              <a:t>使用</a:t>
            </a:r>
            <a:r>
              <a:rPr lang="en-US" altLang="zh-CN" sz="1800" smtClean="0">
                <a:solidFill>
                  <a:srgbClr val="FF0000"/>
                </a:solidFill>
                <a:latin typeface="Consolas" pitchFamily="49" charset="0"/>
                <a:ea typeface="仿宋" pitchFamily="49" charset="-122"/>
                <a:cs typeface="Consolas" pitchFamily="49" charset="0"/>
              </a:rPr>
              <a:t>Stud</a:t>
            </a:r>
            <a:r>
              <a:rPr lang="zh-CN" altLang="zh-CN" sz="1800" smtClean="0">
                <a:solidFill>
                  <a:srgbClr val="FF0000"/>
                </a:solidFill>
                <a:latin typeface="Consolas" pitchFamily="49" charset="0"/>
                <a:ea typeface="仿宋" pitchFamily="49" charset="-122"/>
                <a:cs typeface="Consolas" pitchFamily="49" charset="0"/>
              </a:rPr>
              <a:t>结构体的</a:t>
            </a:r>
            <a:r>
              <a:rPr lang="en-US" altLang="zh-CN" sz="1800" smtClean="0">
                <a:solidFill>
                  <a:srgbClr val="FF0000"/>
                </a:solidFill>
                <a:latin typeface="Consolas" pitchFamily="49" charset="0"/>
                <a:ea typeface="仿宋" pitchFamily="49" charset="-122"/>
                <a:cs typeface="Consolas" pitchFamily="49" charset="0"/>
              </a:rPr>
              <a:t>&gt;</a:t>
            </a:r>
            <a:r>
              <a:rPr lang="zh-CN" altLang="zh-CN" sz="1800" smtClean="0">
                <a:solidFill>
                  <a:srgbClr val="FF0000"/>
                </a:solidFill>
                <a:latin typeface="Consolas" pitchFamily="49" charset="0"/>
                <a:ea typeface="仿宋" pitchFamily="49" charset="-122"/>
                <a:cs typeface="Consolas" pitchFamily="49" charset="0"/>
              </a:rPr>
              <a:t>关系函数定义</a:t>
            </a:r>
            <a:r>
              <a:rPr lang="en-US" altLang="zh-CN" sz="1800" smtClean="0">
                <a:solidFill>
                  <a:srgbClr val="FF0000"/>
                </a:solidFill>
                <a:latin typeface="Consolas" pitchFamily="49" charset="0"/>
                <a:ea typeface="仿宋" pitchFamily="49" charset="-122"/>
                <a:cs typeface="Consolas" pitchFamily="49" charset="0"/>
              </a:rPr>
              <a:t>pq2</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priority_queue&lt;Stud,deque&lt;Stud&gt;,greater&lt;Stud&gt; &gt; pq2(a,a+n);</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&lt;&lt; "pq2</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(!pq2.empty())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递增输出</a:t>
            </a:r>
          </a:p>
          <a:p>
            <a:r>
              <a:rPr lang="en-US" altLang="zh-CN" sz="1800" smtClean="0">
                <a:solidFill>
                  <a:srgbClr val="0000FF"/>
                </a:solidFill>
                <a:latin typeface="Consolas" pitchFamily="49" charset="0"/>
                <a:ea typeface="仿宋" pitchFamily="49" charset="-122"/>
                <a:cs typeface="Consolas" pitchFamily="49" charset="0"/>
              </a:rPr>
              <a:t>    {	cout &lt;&lt; "[" &lt;&lt; pq2.top().no &lt;&lt; "," &lt;&lt; </a:t>
            </a:r>
          </a:p>
          <a:p>
            <a:r>
              <a:rPr lang="en-US" altLang="zh-CN" sz="1800" smtClean="0">
                <a:solidFill>
                  <a:srgbClr val="0000FF"/>
                </a:solidFill>
                <a:latin typeface="Consolas" pitchFamily="49" charset="0"/>
                <a:ea typeface="仿宋" pitchFamily="49" charset="-122"/>
                <a:cs typeface="Consolas" pitchFamily="49" charset="0"/>
              </a:rPr>
              <a:t>			pq2.top().name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pq2.pop();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下箭头 2"/>
          <p:cNvSpPr/>
          <p:nvPr/>
        </p:nvSpPr>
        <p:spPr>
          <a:xfrm>
            <a:off x="4071934" y="3643314"/>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 name="TextBox 3"/>
          <p:cNvSpPr txBox="1"/>
          <p:nvPr/>
        </p:nvSpPr>
        <p:spPr>
          <a:xfrm>
            <a:off x="1714480" y="4214818"/>
            <a:ext cx="578647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pq2</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[1,John]    [2,Mary]    [5,Smith]</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858180" cy="313350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C00000"/>
                </a:solidFill>
                <a:latin typeface="Consolas" pitchFamily="49" charset="0"/>
                <a:ea typeface="仿宋" pitchFamily="49" charset="-122"/>
                <a:cs typeface="Consolas" pitchFamily="49" charset="0"/>
              </a:rPr>
              <a:t>    //(3)</a:t>
            </a:r>
            <a:r>
              <a:rPr lang="zh-CN" altLang="zh-CN" sz="1800" smtClean="0">
                <a:solidFill>
                  <a:srgbClr val="C00000"/>
                </a:solidFill>
                <a:latin typeface="Consolas" pitchFamily="49" charset="0"/>
                <a:ea typeface="仿宋" pitchFamily="49" charset="-122"/>
                <a:cs typeface="Consolas" pitchFamily="49" charset="0"/>
              </a:rPr>
              <a:t>使用结构体</a:t>
            </a:r>
            <a:r>
              <a:rPr lang="en-US" altLang="zh-CN" sz="1800" smtClean="0">
                <a:solidFill>
                  <a:srgbClr val="C00000"/>
                </a:solidFill>
                <a:latin typeface="Consolas" pitchFamily="49" charset="0"/>
                <a:ea typeface="仿宋" pitchFamily="49" charset="-122"/>
                <a:cs typeface="Consolas" pitchFamily="49" charset="0"/>
              </a:rPr>
              <a:t>StudCmp</a:t>
            </a:r>
            <a:r>
              <a:rPr lang="zh-CN" altLang="zh-CN" sz="1800" smtClean="0">
                <a:solidFill>
                  <a:srgbClr val="C00000"/>
                </a:solidFill>
                <a:latin typeface="Consolas" pitchFamily="49" charset="0"/>
                <a:ea typeface="仿宋" pitchFamily="49" charset="-122"/>
                <a:cs typeface="Consolas" pitchFamily="49" charset="0"/>
              </a:rPr>
              <a:t>的关系函数定义</a:t>
            </a:r>
            <a:r>
              <a:rPr lang="en-US" altLang="zh-CN" sz="1800" smtClean="0">
                <a:solidFill>
                  <a:srgbClr val="C00000"/>
                </a:solidFill>
                <a:latin typeface="Consolas" pitchFamily="49" charset="0"/>
                <a:ea typeface="仿宋" pitchFamily="49" charset="-122"/>
                <a:cs typeface="Consolas" pitchFamily="49" charset="0"/>
              </a:rPr>
              <a:t>pq3</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priority_queue&lt;Stud,deque&lt;Stud&gt;,StudCmp &gt; pq3(a,a+n);</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&lt;&lt; "pq3</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(!pq3.empty())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递减输出</a:t>
            </a:r>
          </a:p>
          <a:p>
            <a:r>
              <a:rPr lang="en-US" altLang="zh-CN" sz="1800" smtClean="0">
                <a:solidFill>
                  <a:srgbClr val="0000FF"/>
                </a:solidFill>
                <a:latin typeface="Consolas" pitchFamily="49" charset="0"/>
                <a:ea typeface="仿宋" pitchFamily="49" charset="-122"/>
                <a:cs typeface="Consolas" pitchFamily="49" charset="0"/>
              </a:rPr>
              <a:t>   {	cout &lt;&lt; "[" &lt;&lt; pq3.top().no &lt;&lt; "," </a:t>
            </a:r>
          </a:p>
          <a:p>
            <a:r>
              <a:rPr lang="en-US" altLang="zh-CN" sz="1800" smtClean="0">
                <a:solidFill>
                  <a:srgbClr val="0000FF"/>
                </a:solidFill>
                <a:latin typeface="Consolas" pitchFamily="49" charset="0"/>
                <a:ea typeface="仿宋" pitchFamily="49" charset="-122"/>
                <a:cs typeface="Consolas" pitchFamily="49" charset="0"/>
              </a:rPr>
              <a:t>			&lt;&lt; pq3.top().name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pq3.pop();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357290" y="4572008"/>
            <a:ext cx="585791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pq3</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[5,Smith]   [2,Mary]    [1,John]</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4071934" y="385762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单个小人68"/>
          <p:cNvSpPr>
            <a:spLocks noGrp="1" noChangeAspect="1" noChangeArrowheads="1"/>
          </p:cNvSpPr>
          <p:nvPr isPhoto="1"/>
        </p:nvSpPr>
        <p:spPr bwMode="auto">
          <a:xfrm>
            <a:off x="2357422" y="1500174"/>
            <a:ext cx="4286280" cy="4286280"/>
          </a:xfrm>
          <a:prstGeom prst="rect">
            <a:avLst/>
          </a:prstGeom>
          <a:blipFill dpi="0" rotWithShape="1">
            <a:blip r:embed="rId2" cstate="print"/>
            <a:srcRect/>
            <a:stretch>
              <a:fillRect/>
            </a:stretch>
          </a:blipFill>
          <a:ln w="9525">
            <a:solidFill>
              <a:schemeClr val="tx1"/>
            </a:solid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ChangeArrowheads="1"/>
          </p:cNvSpPr>
          <p:nvPr/>
        </p:nvSpPr>
        <p:spPr bwMode="auto">
          <a:xfrm>
            <a:off x="0" y="2210485"/>
            <a:ext cx="184731" cy="646331"/>
          </a:xfrm>
          <a:prstGeom prst="rect">
            <a:avLst/>
          </a:prstGeom>
          <a:noFill/>
          <a:ln w="9525">
            <a:noFill/>
            <a:miter lim="800000"/>
            <a:headEnd/>
            <a:tailEnd/>
          </a:ln>
          <a:effectLst/>
        </p:spPr>
        <p:txBody>
          <a:bodyPr wrap="none" anchor="ctr">
            <a:spAutoFit/>
          </a:bodyPr>
          <a:lstStyle/>
          <a:p>
            <a:pPr>
              <a:lnSpc>
                <a:spcPct val="150000"/>
              </a:lnSpc>
            </a:pPr>
            <a:endParaRPr lang="zh-CN" altLang="en-US"/>
          </a:p>
        </p:txBody>
      </p:sp>
      <p:sp>
        <p:nvSpPr>
          <p:cNvPr id="197637" name="Text Box 5"/>
          <p:cNvSpPr txBox="1">
            <a:spLocks noChangeArrowheads="1"/>
          </p:cNvSpPr>
          <p:nvPr/>
        </p:nvSpPr>
        <p:spPr bwMode="auto">
          <a:xfrm>
            <a:off x="500034" y="1857364"/>
            <a:ext cx="8064500" cy="1154162"/>
          </a:xfrm>
          <a:prstGeom prst="rect">
            <a:avLst/>
          </a:prstGeom>
          <a:noFill/>
          <a:ln w="9525">
            <a:noFill/>
            <a:miter lim="800000"/>
            <a:headEnd/>
            <a:tailEnd/>
          </a:ln>
          <a:effectLst/>
        </p:spPr>
        <p:txBody>
          <a:bodyPr>
            <a:spAutoFit/>
          </a:bodyPr>
          <a:lstStyle/>
          <a:p>
            <a:pPr>
              <a:lnSpc>
                <a:spcPct val="150000"/>
              </a:lnSpc>
              <a:spcBef>
                <a:spcPct val="50000"/>
              </a:spcBef>
            </a:pPr>
            <a:r>
              <a:rPr lang="zh-CN" altLang="nb-NO">
                <a:solidFill>
                  <a:srgbClr val="FF0000"/>
                </a:solidFill>
                <a:latin typeface="楷体" pitchFamily="49" charset="-122"/>
                <a:ea typeface="楷体" pitchFamily="49" charset="-122"/>
              </a:rPr>
              <a:t>　　</a:t>
            </a:r>
            <a:r>
              <a:rPr lang="zh-CN" altLang="nb-NO">
                <a:solidFill>
                  <a:srgbClr val="FF0000"/>
                </a:solidFill>
                <a:latin typeface="黑体" pitchFamily="49" charset="-122"/>
                <a:ea typeface="黑体" pitchFamily="49" charset="-122"/>
              </a:rPr>
              <a:t>结论：</a:t>
            </a:r>
            <a:r>
              <a:rPr lang="zh-CN" altLang="nb-NO" sz="2200">
                <a:solidFill>
                  <a:srgbClr val="0000FF"/>
                </a:solidFill>
                <a:latin typeface="楷体" pitchFamily="49" charset="-122"/>
                <a:ea typeface="楷体" pitchFamily="49" charset="-122"/>
              </a:rPr>
              <a:t>在设计算法时，如果某个形参需要将执行结果回传给实参，需要将该形参设计为</a:t>
            </a:r>
            <a:r>
              <a:rPr lang="zh-CN" altLang="nb-NO" sz="2200">
                <a:solidFill>
                  <a:srgbClr val="9900FF"/>
                </a:solidFill>
                <a:latin typeface="楷体" pitchFamily="49" charset="-122"/>
                <a:ea typeface="楷体" pitchFamily="49" charset="-122"/>
              </a:rPr>
              <a:t>引用型参数</a:t>
            </a:r>
            <a:r>
              <a:rPr lang="zh-CN" altLang="nb-NO" sz="2200">
                <a:latin typeface="楷体" pitchFamily="49" charset="-122"/>
                <a:ea typeface="楷体" pitchFamily="49" charset="-122"/>
              </a:rPr>
              <a:t>。 </a:t>
            </a:r>
            <a:endParaRPr lang="zh-CN" altLang="en-US" sz="2200">
              <a:latin typeface="楷体" pitchFamily="49" charset="-122"/>
              <a:ea typeface="楷体" pitchFamily="49" charset="-122"/>
            </a:endParaRPr>
          </a:p>
        </p:txBody>
      </p:sp>
      <p:sp>
        <p:nvSpPr>
          <p:cNvPr id="2" name="Rectangle 5"/>
          <p:cNvSpPr>
            <a:spLocks noChangeArrowheads="1"/>
          </p:cNvSpPr>
          <p:nvPr/>
        </p:nvSpPr>
        <p:spPr bwMode="auto">
          <a:xfrm>
            <a:off x="0"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50000"/>
              </a:lnSpc>
            </a:pP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95288" y="404813"/>
            <a:ext cx="403383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1.1.3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和数据结构</a:t>
            </a:r>
          </a:p>
        </p:txBody>
      </p:sp>
      <p:sp>
        <p:nvSpPr>
          <p:cNvPr id="196611" name="Text Box 3"/>
          <p:cNvSpPr txBox="1">
            <a:spLocks noChangeArrowheads="1"/>
          </p:cNvSpPr>
          <p:nvPr/>
        </p:nvSpPr>
        <p:spPr bwMode="auto">
          <a:xfrm>
            <a:off x="571472" y="1285860"/>
            <a:ext cx="54737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楷体" pitchFamily="49" charset="-122"/>
                <a:cs typeface="Times New Roman" pitchFamily="18" charset="0"/>
              </a:rPr>
              <a:t>算法与数据结构既有联系又有区别。</a:t>
            </a:r>
          </a:p>
        </p:txBody>
      </p:sp>
      <p:sp>
        <p:nvSpPr>
          <p:cNvPr id="196612" name="Text Box 4"/>
          <p:cNvSpPr txBox="1">
            <a:spLocks noChangeArrowheads="1"/>
          </p:cNvSpPr>
          <p:nvPr/>
        </p:nvSpPr>
        <p:spPr bwMode="auto">
          <a:xfrm>
            <a:off x="611188" y="1948374"/>
            <a:ext cx="8351837" cy="1976760"/>
          </a:xfrm>
          <a:prstGeom prst="rect">
            <a:avLst/>
          </a:prstGeom>
          <a:noFill/>
          <a:ln w="9525">
            <a:noFill/>
            <a:miter lim="800000"/>
            <a:headEnd/>
            <a:tailEnd/>
          </a:ln>
          <a:effectLst/>
        </p:spPr>
        <p:txBody>
          <a:bodyPr>
            <a:spAutoFit/>
          </a:bodyPr>
          <a:lstStyle/>
          <a:p>
            <a:pPr>
              <a:lnSpc>
                <a:spcPts val="3000"/>
              </a:lnSpc>
            </a:pPr>
            <a:r>
              <a:rPr lang="zh-CN" altLang="en-US" sz="2200">
                <a:solidFill>
                  <a:srgbClr val="FF0000"/>
                </a:solidFill>
                <a:latin typeface="黑体" pitchFamily="49" charset="-122"/>
                <a:ea typeface="黑体" pitchFamily="49" charset="-122"/>
                <a:cs typeface="Times New Roman" pitchFamily="18" charset="0"/>
              </a:rPr>
              <a:t>联系：</a:t>
            </a:r>
            <a:r>
              <a:rPr lang="zh-CN" altLang="en-US" sz="2000">
                <a:solidFill>
                  <a:srgbClr val="0000FF"/>
                </a:solidFill>
                <a:latin typeface="仿宋" pitchFamily="49" charset="-122"/>
                <a:ea typeface="仿宋" pitchFamily="49" charset="-122"/>
                <a:cs typeface="Times New Roman" pitchFamily="18" charset="0"/>
              </a:rPr>
              <a:t>数据结构是算法设计的基础。算法的操作对象是数据结构，在设计算法时，通常要构建适合这种算法的数据结构。数据结构设计主要是选择数据的存储方式，如确定求解问题中的数据采用数组存储还是采用链表存储等。算法设计就是在选定的存储结构上设计一个满足要求的好算法。</a:t>
            </a:r>
          </a:p>
        </p:txBody>
      </p:sp>
      <p:sp>
        <p:nvSpPr>
          <p:cNvPr id="196613" name="Text Box 5"/>
          <p:cNvSpPr txBox="1">
            <a:spLocks noChangeArrowheads="1"/>
          </p:cNvSpPr>
          <p:nvPr/>
        </p:nvSpPr>
        <p:spPr bwMode="auto">
          <a:xfrm>
            <a:off x="611188" y="4111331"/>
            <a:ext cx="8247092" cy="1193596"/>
          </a:xfrm>
          <a:prstGeom prst="rect">
            <a:avLst/>
          </a:prstGeom>
          <a:noFill/>
          <a:ln w="9525">
            <a:noFill/>
            <a:miter lim="800000"/>
            <a:headEnd/>
            <a:tailEnd/>
          </a:ln>
          <a:effectLst/>
        </p:spPr>
        <p:txBody>
          <a:bodyPr wrap="square">
            <a:spAutoFit/>
          </a:bodyPr>
          <a:lstStyle/>
          <a:p>
            <a:pPr>
              <a:lnSpc>
                <a:spcPts val="3000"/>
              </a:lnSpc>
              <a:spcBef>
                <a:spcPts val="0"/>
              </a:spcBef>
            </a:pPr>
            <a:r>
              <a:rPr lang="zh-CN" altLang="en-US" sz="2200">
                <a:solidFill>
                  <a:srgbClr val="FF0000"/>
                </a:solidFill>
                <a:latin typeface="黑体" pitchFamily="49" charset="-122"/>
                <a:ea typeface="黑体" pitchFamily="49" charset="-122"/>
                <a:cs typeface="Times New Roman" pitchFamily="18" charset="0"/>
              </a:rPr>
              <a:t>区别：</a:t>
            </a:r>
            <a:r>
              <a:rPr lang="zh-CN" altLang="en-US" sz="2000">
                <a:solidFill>
                  <a:srgbClr val="0000FF"/>
                </a:solidFill>
                <a:latin typeface="仿宋" pitchFamily="49" charset="-122"/>
                <a:ea typeface="仿宋" pitchFamily="49" charset="-122"/>
                <a:cs typeface="Times New Roman" pitchFamily="18" charset="0"/>
              </a:rPr>
              <a:t>数据结构关注的是数据的逻辑结构、存储结构以及基本操作，而算法更多的是关注如何在数据结构的基础上解决实际问题。算法是编程思想，数据结构则是这些思想的逻辑基础。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14282" y="357166"/>
            <a:ext cx="4824412"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1.1.4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设计的基本步骤</a:t>
            </a:r>
          </a:p>
        </p:txBody>
      </p:sp>
      <p:sp>
        <p:nvSpPr>
          <p:cNvPr id="195588" name="Rectangle 4"/>
          <p:cNvSpPr>
            <a:spLocks noChangeArrowheads="1"/>
          </p:cNvSpPr>
          <p:nvPr/>
        </p:nvSpPr>
        <p:spPr bwMode="auto">
          <a:xfrm>
            <a:off x="0" y="26241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1428728" y="137985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分析求解问题</a:t>
            </a:r>
            <a:endParaRPr lang="zh-CN" altLang="en-US" sz="2000">
              <a:solidFill>
                <a:srgbClr val="0000FF"/>
              </a:solidFill>
              <a:latin typeface="仿宋" pitchFamily="49" charset="-122"/>
              <a:ea typeface="仿宋" pitchFamily="49" charset="-122"/>
            </a:endParaRPr>
          </a:p>
        </p:txBody>
      </p:sp>
      <p:sp>
        <p:nvSpPr>
          <p:cNvPr id="7" name="圆角矩形 6"/>
          <p:cNvSpPr/>
          <p:nvPr/>
        </p:nvSpPr>
        <p:spPr>
          <a:xfrm>
            <a:off x="1428728" y="2237110"/>
            <a:ext cx="2143140" cy="785818"/>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选择数据结构和算法设计策略</a:t>
            </a:r>
            <a:endParaRPr lang="zh-CN" altLang="en-US" sz="2000">
              <a:solidFill>
                <a:srgbClr val="0000FF"/>
              </a:solidFill>
              <a:latin typeface="仿宋" pitchFamily="49" charset="-122"/>
              <a:ea typeface="仿宋" pitchFamily="49" charset="-122"/>
            </a:endParaRPr>
          </a:p>
        </p:txBody>
      </p:sp>
      <p:sp>
        <p:nvSpPr>
          <p:cNvPr id="8" name="圆角矩形 7"/>
          <p:cNvSpPr/>
          <p:nvPr/>
        </p:nvSpPr>
        <p:spPr>
          <a:xfrm>
            <a:off x="1428728" y="3368840"/>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描述算法</a:t>
            </a:r>
            <a:endParaRPr lang="zh-CN" altLang="en-US" sz="2000">
              <a:solidFill>
                <a:srgbClr val="0000FF"/>
              </a:solidFill>
              <a:latin typeface="仿宋" pitchFamily="49" charset="-122"/>
              <a:ea typeface="仿宋" pitchFamily="49" charset="-122"/>
            </a:endParaRPr>
          </a:p>
        </p:txBody>
      </p:sp>
      <p:sp>
        <p:nvSpPr>
          <p:cNvPr id="9" name="圆角矩形 8"/>
          <p:cNvSpPr/>
          <p:nvPr/>
        </p:nvSpPr>
        <p:spPr>
          <a:xfrm>
            <a:off x="1428728" y="4226096"/>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证明算法正确性</a:t>
            </a:r>
            <a:endParaRPr lang="zh-CN" altLang="en-US" sz="2000">
              <a:solidFill>
                <a:srgbClr val="0000FF"/>
              </a:solidFill>
              <a:latin typeface="仿宋" pitchFamily="49" charset="-122"/>
              <a:ea typeface="仿宋" pitchFamily="49" charset="-122"/>
            </a:endParaRPr>
          </a:p>
        </p:txBody>
      </p:sp>
      <p:sp>
        <p:nvSpPr>
          <p:cNvPr id="10" name="圆角矩形 9"/>
          <p:cNvSpPr/>
          <p:nvPr/>
        </p:nvSpPr>
        <p:spPr>
          <a:xfrm>
            <a:off x="1428728" y="507207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算法分析</a:t>
            </a:r>
            <a:endParaRPr lang="zh-CN" altLang="en-US" sz="2000">
              <a:solidFill>
                <a:srgbClr val="0000FF"/>
              </a:solidFill>
              <a:latin typeface="仿宋" pitchFamily="49" charset="-122"/>
              <a:ea typeface="仿宋" pitchFamily="49" charset="-122"/>
            </a:endParaRPr>
          </a:p>
        </p:txBody>
      </p:sp>
      <p:cxnSp>
        <p:nvCxnSpPr>
          <p:cNvPr id="12" name="直接箭头连接符 11"/>
          <p:cNvCxnSpPr/>
          <p:nvPr/>
        </p:nvCxnSpPr>
        <p:spPr>
          <a:xfrm rot="5400000">
            <a:off x="2321703" y="205851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a:off x="2321703" y="3200729"/>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rot="5400000">
            <a:off x="2321703" y="404670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a:off x="2321703" y="490396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539750" y="1412875"/>
            <a:ext cx="7777163" cy="1551579"/>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算法分析是分析算法占用计算机资源的情况。</a:t>
            </a:r>
          </a:p>
          <a:p>
            <a:pPr>
              <a:lnSpc>
                <a:spcPct val="150000"/>
              </a:lnSpc>
              <a:spcBef>
                <a:spcPts val="0"/>
              </a:spcBef>
            </a:pPr>
            <a:r>
              <a:rPr lang="zh-CN" altLang="en-US" sz="2200">
                <a:solidFill>
                  <a:srgbClr val="0000FF"/>
                </a:solidFill>
                <a:ea typeface="楷体" pitchFamily="49" charset="-122"/>
                <a:cs typeface="Times New Roman" pitchFamily="18" charset="0"/>
              </a:rPr>
              <a:t>　　所以算法分析的两个主要方面是分析算法的</a:t>
            </a:r>
            <a:r>
              <a:rPr lang="zh-CN" altLang="en-US" sz="2200">
                <a:solidFill>
                  <a:srgbClr val="9900FF"/>
                </a:solidFill>
                <a:ea typeface="楷体" pitchFamily="49" charset="-122"/>
                <a:cs typeface="Times New Roman" pitchFamily="18" charset="0"/>
              </a:rPr>
              <a:t>时间复杂度</a:t>
            </a:r>
            <a:r>
              <a:rPr lang="zh-CN" altLang="en-US" sz="2200">
                <a:solidFill>
                  <a:srgbClr val="0000FF"/>
                </a:solidFill>
                <a:ea typeface="楷体" pitchFamily="49" charset="-122"/>
                <a:cs typeface="Times New Roman" pitchFamily="18" charset="0"/>
              </a:rPr>
              <a:t>和</a:t>
            </a:r>
            <a:r>
              <a:rPr lang="zh-CN" altLang="en-US" sz="2200">
                <a:solidFill>
                  <a:srgbClr val="9900FF"/>
                </a:solidFill>
                <a:ea typeface="楷体" pitchFamily="49" charset="-122"/>
                <a:cs typeface="Times New Roman" pitchFamily="18" charset="0"/>
              </a:rPr>
              <a:t>空间复杂度</a:t>
            </a:r>
            <a:r>
              <a:rPr lang="zh-CN" altLang="en-US" sz="2200">
                <a:ea typeface="楷体" pitchFamily="49" charset="-122"/>
                <a:cs typeface="Times New Roman" pitchFamily="18" charset="0"/>
              </a:rPr>
              <a:t>。</a:t>
            </a:r>
          </a:p>
        </p:txBody>
      </p:sp>
      <p:sp>
        <p:nvSpPr>
          <p:cNvPr id="5" name="Text Box 3"/>
          <p:cNvSpPr txBox="1">
            <a:spLocks noChangeArrowheads="1"/>
          </p:cNvSpPr>
          <p:nvPr/>
        </p:nvSpPr>
        <p:spPr bwMode="auto">
          <a:xfrm>
            <a:off x="2643174" y="415333"/>
            <a:ext cx="3161512"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428596" y="285728"/>
            <a:ext cx="4746629"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1.2.1 </a:t>
            </a:r>
            <a:r>
              <a:rPr lang="zh-CN" altLang="en-US" sz="2800">
                <a:solidFill>
                  <a:srgbClr val="FF0000"/>
                </a:solidFill>
                <a:latin typeface="Consolas" pitchFamily="49" charset="0"/>
                <a:ea typeface="微软雅黑" pitchFamily="34" charset="-122"/>
                <a:cs typeface="Consolas" pitchFamily="49" charset="0"/>
              </a:rPr>
              <a:t>算法时间复杂度分析</a:t>
            </a:r>
          </a:p>
        </p:txBody>
      </p:sp>
      <p:sp>
        <p:nvSpPr>
          <p:cNvPr id="193539" name="Text Box 3"/>
          <p:cNvSpPr txBox="1">
            <a:spLocks noChangeArrowheads="1"/>
          </p:cNvSpPr>
          <p:nvPr/>
        </p:nvSpPr>
        <p:spPr bwMode="auto">
          <a:xfrm>
            <a:off x="571472" y="1214422"/>
            <a:ext cx="3786214"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1. </a:t>
            </a:r>
            <a:r>
              <a:rPr lang="zh-CN" altLang="en-US">
                <a:solidFill>
                  <a:schemeClr val="bg1"/>
                </a:solidFill>
                <a:latin typeface="Consolas" pitchFamily="49" charset="0"/>
                <a:ea typeface="华文中宋" pitchFamily="2" charset="-122"/>
                <a:cs typeface="Consolas" pitchFamily="49" charset="0"/>
              </a:rPr>
              <a:t>时间复杂度分析概述</a:t>
            </a:r>
          </a:p>
        </p:txBody>
      </p:sp>
      <p:sp>
        <p:nvSpPr>
          <p:cNvPr id="193540" name="Text Box 4"/>
          <p:cNvSpPr txBox="1">
            <a:spLocks noChangeArrowheads="1"/>
          </p:cNvSpPr>
          <p:nvPr/>
        </p:nvSpPr>
        <p:spPr bwMode="auto">
          <a:xfrm>
            <a:off x="357158" y="1844675"/>
            <a:ext cx="8536017" cy="95725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一个算法是由控制结构（顺序、分支和循环</a:t>
            </a:r>
            <a:r>
              <a:rPr lang="en-US" altLang="zh-CN" sz="2000">
                <a:solidFill>
                  <a:srgbClr val="0000FF"/>
                </a:solidFill>
                <a:ea typeface="楷体" pitchFamily="49" charset="-122"/>
                <a:cs typeface="Times New Roman" pitchFamily="18" charset="0"/>
              </a:rPr>
              <a:t>3</a:t>
            </a:r>
            <a:r>
              <a:rPr lang="zh-CN" altLang="en-US" sz="2000">
                <a:solidFill>
                  <a:srgbClr val="0000FF"/>
                </a:solidFill>
                <a:ea typeface="楷体" pitchFamily="49" charset="-122"/>
                <a:cs typeface="Times New Roman" pitchFamily="18" charset="0"/>
              </a:rPr>
              <a:t>种）和原操作（指固有数据类型的操作）构成的，算法的运行时间取决于两者的综合效果。 </a:t>
            </a:r>
          </a:p>
        </p:txBody>
      </p:sp>
      <p:sp>
        <p:nvSpPr>
          <p:cNvPr id="193542" name="Rectangle 6"/>
          <p:cNvSpPr>
            <a:spLocks noChangeArrowheads="1"/>
          </p:cNvSpPr>
          <p:nvPr/>
        </p:nvSpPr>
        <p:spPr bwMode="auto">
          <a:xfrm>
            <a:off x="0" y="25241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35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3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642910" y="3143248"/>
            <a:ext cx="6786610" cy="3272004"/>
          </a:xfrm>
          <a:prstGeom prst="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bool Solve(double a[][MAX],int m,int n,double &amp;s)</a:t>
            </a:r>
          </a:p>
          <a:p>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int i; s=0;</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if (m!=n) return false;</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(i=0;i&lt;m;i++)</a:t>
            </a:r>
          </a:p>
          <a:p>
            <a:r>
              <a:rPr lang="en-US" altLang="zh-CN" sz="1800" smtClean="0">
                <a:solidFill>
                  <a:srgbClr val="0000FF"/>
                </a:solidFill>
                <a:latin typeface="Consolas" pitchFamily="49" charset="0"/>
                <a:ea typeface="楷体" pitchFamily="49" charset="-122"/>
                <a:cs typeface="Consolas" pitchFamily="49" charset="0"/>
              </a:rPr>
              <a:t>     s+=a[i][i];</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return true;</a:t>
            </a: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grpSp>
        <p:nvGrpSpPr>
          <p:cNvPr id="26" name="组合 25"/>
          <p:cNvGrpSpPr/>
          <p:nvPr/>
        </p:nvGrpSpPr>
        <p:grpSpPr>
          <a:xfrm>
            <a:off x="1058475" y="3786190"/>
            <a:ext cx="7871243" cy="428628"/>
            <a:chOff x="1058475" y="3786190"/>
            <a:chExt cx="7871243" cy="428628"/>
          </a:xfrm>
        </p:grpSpPr>
        <p:sp>
          <p:nvSpPr>
            <p:cNvPr id="10" name="TextBox 9"/>
            <p:cNvSpPr txBox="1"/>
            <p:nvPr/>
          </p:nvSpPr>
          <p:spPr>
            <a:xfrm>
              <a:off x="7572396" y="3825379"/>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4" name="圆角矩形 13"/>
            <p:cNvSpPr/>
            <p:nvPr/>
          </p:nvSpPr>
          <p:spPr>
            <a:xfrm>
              <a:off x="1058475" y="3786190"/>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3"/>
              <a:endCxn id="10" idx="1"/>
            </p:cNvCxnSpPr>
            <p:nvPr/>
          </p:nvCxnSpPr>
          <p:spPr>
            <a:xfrm flipV="1">
              <a:off x="4273185" y="3994656"/>
              <a:ext cx="3299211" cy="5848"/>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7" name="组合 26"/>
          <p:cNvGrpSpPr/>
          <p:nvPr/>
        </p:nvGrpSpPr>
        <p:grpSpPr>
          <a:xfrm>
            <a:off x="1058475" y="4286256"/>
            <a:ext cx="7871243" cy="428628"/>
            <a:chOff x="1058475" y="4286256"/>
            <a:chExt cx="7871243" cy="428628"/>
          </a:xfrm>
        </p:grpSpPr>
        <p:sp>
          <p:nvSpPr>
            <p:cNvPr id="11" name="TextBox 10"/>
            <p:cNvSpPr txBox="1"/>
            <p:nvPr/>
          </p:nvSpPr>
          <p:spPr>
            <a:xfrm>
              <a:off x="7572396" y="4325445"/>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分支结构</a:t>
              </a:r>
            </a:p>
          </p:txBody>
        </p:sp>
        <p:sp>
          <p:nvSpPr>
            <p:cNvPr id="15" name="圆角矩形 14"/>
            <p:cNvSpPr/>
            <p:nvPr/>
          </p:nvSpPr>
          <p:spPr>
            <a:xfrm>
              <a:off x="1058475" y="4286256"/>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5" idx="3"/>
              <a:endCxn id="11" idx="1"/>
            </p:cNvCxnSpPr>
            <p:nvPr/>
          </p:nvCxnSpPr>
          <p:spPr>
            <a:xfrm flipV="1">
              <a:off x="4273185" y="4494722"/>
              <a:ext cx="3299211" cy="584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28" name="组合 27"/>
          <p:cNvGrpSpPr/>
          <p:nvPr/>
        </p:nvGrpSpPr>
        <p:grpSpPr>
          <a:xfrm>
            <a:off x="1058475" y="4786322"/>
            <a:ext cx="7871243" cy="642942"/>
            <a:chOff x="1058475" y="4786322"/>
            <a:chExt cx="7871243" cy="642942"/>
          </a:xfrm>
        </p:grpSpPr>
        <p:sp>
          <p:nvSpPr>
            <p:cNvPr id="12" name="TextBox 11"/>
            <p:cNvSpPr txBox="1"/>
            <p:nvPr/>
          </p:nvSpPr>
          <p:spPr>
            <a:xfrm>
              <a:off x="7572396" y="491001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循环结构</a:t>
              </a:r>
            </a:p>
          </p:txBody>
        </p:sp>
        <p:sp>
          <p:nvSpPr>
            <p:cNvPr id="16" name="圆角矩形 15"/>
            <p:cNvSpPr/>
            <p:nvPr/>
          </p:nvSpPr>
          <p:spPr>
            <a:xfrm>
              <a:off x="1058475" y="4786322"/>
              <a:ext cx="3214710" cy="642942"/>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16" idx="3"/>
              <a:endCxn id="12" idx="1"/>
            </p:cNvCxnSpPr>
            <p:nvPr/>
          </p:nvCxnSpPr>
          <p:spPr>
            <a:xfrm flipV="1">
              <a:off x="4273185" y="5079289"/>
              <a:ext cx="3299211" cy="28504"/>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9" name="组合 28"/>
          <p:cNvGrpSpPr/>
          <p:nvPr/>
        </p:nvGrpSpPr>
        <p:grpSpPr>
          <a:xfrm>
            <a:off x="1058475" y="5487639"/>
            <a:ext cx="7871243" cy="428628"/>
            <a:chOff x="1058475" y="5487639"/>
            <a:chExt cx="7871243" cy="428628"/>
          </a:xfrm>
        </p:grpSpPr>
        <p:sp>
          <p:nvSpPr>
            <p:cNvPr id="13" name="TextBox 12"/>
            <p:cNvSpPr txBox="1"/>
            <p:nvPr/>
          </p:nvSpPr>
          <p:spPr>
            <a:xfrm>
              <a:off x="7572396" y="550764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7" name="圆角矩形 16"/>
            <p:cNvSpPr/>
            <p:nvPr/>
          </p:nvSpPr>
          <p:spPr>
            <a:xfrm>
              <a:off x="1058475" y="5487639"/>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17" idx="3"/>
              <a:endCxn id="13" idx="1"/>
            </p:cNvCxnSpPr>
            <p:nvPr/>
          </p:nvCxnSpPr>
          <p:spPr>
            <a:xfrm flipV="1">
              <a:off x="4273185" y="5676919"/>
              <a:ext cx="3299211" cy="25034"/>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500042"/>
            <a:ext cx="8496300" cy="7694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　　设</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为算法中的问题规模，通常用大</a:t>
            </a:r>
            <a:r>
              <a:rPr lang="en-US"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en-US" sz="2200">
                <a:solidFill>
                  <a:srgbClr val="0000FF"/>
                </a:solidFill>
                <a:latin typeface="Consolas" pitchFamily="49" charset="0"/>
                <a:ea typeface="楷体" pitchFamily="49" charset="-122"/>
                <a:cs typeface="Consolas" pitchFamily="49" charset="0"/>
              </a:rPr>
              <a:t>和</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en-US" sz="2200">
                <a:solidFill>
                  <a:srgbClr val="0000FF"/>
                </a:solidFill>
                <a:latin typeface="Consolas" pitchFamily="49" charset="0"/>
                <a:ea typeface="楷体" pitchFamily="49" charset="-122"/>
                <a:cs typeface="Consolas" pitchFamily="49" charset="0"/>
              </a:rPr>
              <a:t>等三种渐进符号表示算法的执行时间与</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之间的一种增长关系。 </a:t>
            </a:r>
          </a:p>
        </p:txBody>
      </p:sp>
      <p:sp>
        <p:nvSpPr>
          <p:cNvPr id="192515" name="Text Box 3"/>
          <p:cNvSpPr txBox="1">
            <a:spLocks noChangeArrowheads="1"/>
          </p:cNvSpPr>
          <p:nvPr/>
        </p:nvSpPr>
        <p:spPr bwMode="auto">
          <a:xfrm>
            <a:off x="642910" y="1685916"/>
            <a:ext cx="5286412"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华文中宋" pitchFamily="2" charset="-122"/>
                <a:ea typeface="华文中宋" pitchFamily="2" charset="-122"/>
                <a:cs typeface="Consolas" pitchFamily="49" charset="0"/>
              </a:rPr>
              <a:t>分析算法时间复杂度的一般步</a:t>
            </a:r>
            <a:r>
              <a:rPr lang="zh-CN" altLang="en-US" sz="2200" smtClean="0">
                <a:solidFill>
                  <a:srgbClr val="0000FF"/>
                </a:solidFill>
                <a:latin typeface="华文中宋" pitchFamily="2" charset="-122"/>
                <a:ea typeface="华文中宋" pitchFamily="2" charset="-122"/>
                <a:cs typeface="Consolas" pitchFamily="49" charset="0"/>
              </a:rPr>
              <a:t>骤：</a:t>
            </a:r>
            <a:endParaRPr lang="zh-CN" altLang="en-US" sz="2200">
              <a:solidFill>
                <a:srgbClr val="0000FF"/>
              </a:solidFill>
              <a:latin typeface="华文中宋" pitchFamily="2" charset="-122"/>
              <a:ea typeface="华文中宋" pitchFamily="2" charset="-122"/>
              <a:cs typeface="Consolas" pitchFamily="49" charset="0"/>
            </a:endParaRPr>
          </a:p>
        </p:txBody>
      </p:sp>
      <p:sp>
        <p:nvSpPr>
          <p:cNvPr id="192516" name="AutoShape 4"/>
          <p:cNvSpPr>
            <a:spLocks noChangeArrowheads="1"/>
          </p:cNvSpPr>
          <p:nvPr/>
        </p:nvSpPr>
        <p:spPr bwMode="auto">
          <a:xfrm>
            <a:off x="3706813" y="2285992"/>
            <a:ext cx="1225550" cy="593678"/>
          </a:xfrm>
          <a:prstGeom prst="foldedCorner">
            <a:avLst>
              <a:gd name="adj" fmla="val 125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lnSpc>
                <a:spcPts val="2800"/>
              </a:lnSpc>
            </a:pPr>
            <a:r>
              <a:rPr lang="zh-CN" altLang="en-US" sz="2000">
                <a:solidFill>
                  <a:srgbClr val="9900FF"/>
                </a:solidFill>
                <a:latin typeface="Consolas" pitchFamily="49" charset="0"/>
                <a:ea typeface="楷体" pitchFamily="49" charset="-122"/>
                <a:cs typeface="Consolas" pitchFamily="49" charset="0"/>
              </a:rPr>
              <a:t>算法</a:t>
            </a:r>
          </a:p>
        </p:txBody>
      </p:sp>
      <p:sp>
        <p:nvSpPr>
          <p:cNvPr id="192517" name="Text Box 5"/>
          <p:cNvSpPr txBox="1">
            <a:spLocks noChangeArrowheads="1"/>
          </p:cNvSpPr>
          <p:nvPr/>
        </p:nvSpPr>
        <p:spPr bwMode="auto">
          <a:xfrm>
            <a:off x="1979613" y="3570241"/>
            <a:ext cx="4751387" cy="7078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分析问题规模</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，找出基本语句，求出其运行次数</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192518" name="Text Box 6"/>
          <p:cNvSpPr txBox="1">
            <a:spLocks noChangeArrowheads="1"/>
          </p:cNvSpPr>
          <p:nvPr/>
        </p:nvSpPr>
        <p:spPr bwMode="auto">
          <a:xfrm>
            <a:off x="2843213" y="4957716"/>
            <a:ext cx="3313112"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O</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sym typeface="Symbol" pitchFamily="18" charset="2"/>
              </a:rPr>
              <a:t>或</a:t>
            </a:r>
            <a:r>
              <a:rPr lang="zh-CN" altLang="en-US" sz="2000" smtClean="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表示其阶</a:t>
            </a:r>
          </a:p>
        </p:txBody>
      </p:sp>
      <p:sp>
        <p:nvSpPr>
          <p:cNvPr id="192519" name="AutoShape 7"/>
          <p:cNvSpPr>
            <a:spLocks noChangeArrowheads="1"/>
          </p:cNvSpPr>
          <p:nvPr/>
        </p:nvSpPr>
        <p:spPr bwMode="auto">
          <a:xfrm>
            <a:off x="4140200" y="3095570"/>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
        <p:nvSpPr>
          <p:cNvPr id="192520" name="AutoShape 8"/>
          <p:cNvSpPr>
            <a:spLocks noChangeArrowheads="1"/>
          </p:cNvSpPr>
          <p:nvPr/>
        </p:nvSpPr>
        <p:spPr bwMode="auto">
          <a:xfrm>
            <a:off x="4140200" y="4535432"/>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843262" y="260648"/>
            <a:ext cx="3384922" cy="701675"/>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solidFill>
                  <a:srgbClr val="FF0000"/>
                </a:solidFill>
                <a:effectLst>
                  <a:outerShdw blurRad="50800" dist="39000" dir="5460000" algn="tl">
                    <a:srgbClr val="000000">
                      <a:alpha val="38000"/>
                    </a:srgbClr>
                  </a:outerShdw>
                </a:effectLst>
                <a:ea typeface="隶书" pitchFamily="49" charset="-122"/>
              </a:rPr>
              <a:t>第</a:t>
            </a:r>
            <a:r>
              <a:rPr lang="en-US" altLang="zh-CN" sz="4000">
                <a:ln w="11430"/>
                <a:solidFill>
                  <a:srgbClr val="FF0000"/>
                </a:solidFill>
                <a:effectLst>
                  <a:outerShdw blurRad="50800" dist="39000" dir="5460000" algn="tl">
                    <a:srgbClr val="000000">
                      <a:alpha val="38000"/>
                    </a:srgbClr>
                  </a:outerShdw>
                </a:effectLst>
                <a:ea typeface="隶书" pitchFamily="49" charset="-122"/>
              </a:rPr>
              <a:t>1</a:t>
            </a:r>
            <a:r>
              <a:rPr lang="zh-CN" altLang="en-US" sz="4000">
                <a:ln w="11430"/>
                <a:solidFill>
                  <a:srgbClr val="FF0000"/>
                </a:solidFill>
                <a:effectLst>
                  <a:outerShdw blurRad="50800" dist="39000" dir="5460000" algn="tl">
                    <a:srgbClr val="000000">
                      <a:alpha val="38000"/>
                    </a:srgbClr>
                  </a:outerShdw>
                </a:effectLst>
                <a:ea typeface="隶书" pitchFamily="49" charset="-122"/>
              </a:rPr>
              <a:t>章 概述 </a:t>
            </a:r>
          </a:p>
        </p:txBody>
      </p:sp>
      <p:sp>
        <p:nvSpPr>
          <p:cNvPr id="3075"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算法的概念 </a:t>
            </a:r>
          </a:p>
        </p:txBody>
      </p:sp>
      <p:sp>
        <p:nvSpPr>
          <p:cNvPr id="12"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13"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50825" y="476250"/>
            <a:ext cx="3960813" cy="461665"/>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a:solidFill>
                  <a:schemeClr val="bg1"/>
                </a:solidFill>
                <a:latin typeface="Consolas" pitchFamily="49" charset="0"/>
                <a:ea typeface="华文中宋" pitchFamily="2" charset="-122"/>
                <a:cs typeface="Consolas" pitchFamily="49" charset="0"/>
              </a:rPr>
              <a:t>2. </a:t>
            </a:r>
            <a:r>
              <a:rPr lang="zh-CN" altLang="en-US" smtClean="0">
                <a:solidFill>
                  <a:schemeClr val="bg1"/>
                </a:solidFill>
                <a:latin typeface="Consolas" pitchFamily="49" charset="0"/>
                <a:ea typeface="华文中宋" pitchFamily="2" charset="-122"/>
                <a:cs typeface="Consolas" pitchFamily="49" charset="0"/>
              </a:rPr>
              <a:t>渐进符号（</a:t>
            </a:r>
            <a:r>
              <a:rPr lang="en-US" altLang="zh-CN">
                <a:solidFill>
                  <a:schemeClr val="bg1"/>
                </a:solidFill>
                <a:latin typeface="Consolas" pitchFamily="49" charset="0"/>
                <a:ea typeface="华文中宋" pitchFamily="2" charset="-122"/>
                <a:cs typeface="Consolas" pitchFamily="49" charset="0"/>
              </a:rPr>
              <a:t>O</a:t>
            </a:r>
            <a:r>
              <a:rPr lang="zh-CN" altLang="en-US">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和</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a:t>
            </a:r>
          </a:p>
        </p:txBody>
      </p:sp>
      <p:sp>
        <p:nvSpPr>
          <p:cNvPr id="191491" name="Text Box 3"/>
          <p:cNvSpPr txBox="1">
            <a:spLocks noChangeArrowheads="1"/>
          </p:cNvSpPr>
          <p:nvPr/>
        </p:nvSpPr>
        <p:spPr bwMode="auto">
          <a:xfrm>
            <a:off x="431831" y="1313107"/>
            <a:ext cx="8497887"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黑体" pitchFamily="49" charset="-122"/>
                <a:cs typeface="Consolas" pitchFamily="49" charset="0"/>
              </a:rPr>
              <a:t>定义</a:t>
            </a:r>
            <a:r>
              <a:rPr lang="en-US" altLang="zh-CN" sz="2200">
                <a:solidFill>
                  <a:srgbClr val="FF0000"/>
                </a:solidFill>
                <a:latin typeface="Consolas" pitchFamily="49" charset="0"/>
                <a:ea typeface="黑体" pitchFamily="49" charset="-122"/>
                <a:cs typeface="Consolas" pitchFamily="49" charset="0"/>
              </a:rPr>
              <a:t>1</a:t>
            </a:r>
            <a:r>
              <a:rPr lang="zh-CN" altLang="en-US" sz="2200">
                <a:solidFill>
                  <a:srgbClr val="FF0000"/>
                </a:solidFill>
                <a:latin typeface="Consolas" pitchFamily="49" charset="0"/>
                <a:ea typeface="黑体" pitchFamily="49" charset="-122"/>
                <a:cs typeface="Consolas" pitchFamily="49" charset="0"/>
              </a:rPr>
              <a:t>（大</a:t>
            </a:r>
            <a:r>
              <a:rPr lang="en-US" altLang="zh-CN" sz="2200" smtClean="0">
                <a:solidFill>
                  <a:srgbClr val="FF0000"/>
                </a:solidFill>
                <a:latin typeface="Consolas" pitchFamily="49" charset="0"/>
                <a:ea typeface="黑体" pitchFamily="49" charset="-122"/>
                <a:cs typeface="Consolas" pitchFamily="49" charset="0"/>
              </a:rPr>
              <a:t>O</a:t>
            </a:r>
            <a:r>
              <a:rPr lang="zh-CN" altLang="en-US" sz="2200" smtClean="0">
                <a:solidFill>
                  <a:srgbClr val="FF0000"/>
                </a:solidFill>
                <a:latin typeface="Consolas" pitchFamily="49" charset="0"/>
                <a:ea typeface="黑体" pitchFamily="49" charset="-122"/>
                <a:cs typeface="Consolas" pitchFamily="49" charset="0"/>
              </a:rPr>
              <a:t>符号）</a:t>
            </a:r>
            <a:r>
              <a:rPr lang="zh-CN" altLang="en-US" sz="2200" smtClean="0">
                <a:solidFill>
                  <a:srgbClr val="FF0000"/>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（读作“</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的大</a:t>
            </a:r>
            <a:r>
              <a:rPr lang="en-US"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）当且仅当存在正常量</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和</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25000" err="1">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，使当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25000" err="1">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时，</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宋体" pitchFamily="2"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c</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，即</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为</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a:t>
            </a:r>
            <a:r>
              <a:rPr lang="zh-CN" altLang="en-US" sz="2200">
                <a:solidFill>
                  <a:srgbClr val="9900FF"/>
                </a:solidFill>
                <a:latin typeface="微软雅黑" pitchFamily="34" charset="-122"/>
                <a:ea typeface="微软雅黑" pitchFamily="34" charset="-122"/>
                <a:cs typeface="Consolas" pitchFamily="49" charset="0"/>
              </a:rPr>
              <a:t>上界</a:t>
            </a:r>
            <a:r>
              <a:rPr lang="zh-CN" altLang="en-US" sz="2200">
                <a:latin typeface="Consolas" pitchFamily="49" charset="0"/>
                <a:ea typeface="楷体" pitchFamily="49" charset="-122"/>
                <a:cs typeface="Consolas" pitchFamily="49" charset="0"/>
              </a:rPr>
              <a:t>。</a:t>
            </a:r>
          </a:p>
        </p:txBody>
      </p:sp>
      <p:sp>
        <p:nvSpPr>
          <p:cNvPr id="191492" name="Text Box 4"/>
          <p:cNvSpPr txBox="1">
            <a:spLocks noChangeArrowheads="1"/>
          </p:cNvSpPr>
          <p:nvPr/>
        </p:nvSpPr>
        <p:spPr bwMode="auto">
          <a:xfrm>
            <a:off x="357159" y="3214686"/>
            <a:ext cx="7572428" cy="1107996"/>
          </a:xfrm>
          <a:prstGeom prst="rect">
            <a:avLst/>
          </a:prstGeom>
          <a:noFill/>
          <a:ln w="9525">
            <a:noFill/>
            <a:miter lim="800000"/>
            <a:headEnd/>
            <a:tailEnd/>
          </a:ln>
          <a:effectLst/>
        </p:spPr>
        <p:txBody>
          <a:bodyPr wrap="square">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　如</a:t>
            </a:r>
            <a:r>
              <a:rPr lang="en-US" altLang="zh-CN" sz="2200" err="1">
                <a:solidFill>
                  <a:srgbClr val="0000FF"/>
                </a:solidFill>
                <a:latin typeface="Consolas" pitchFamily="49" charset="0"/>
                <a:ea typeface="楷体" pitchFamily="49" charset="-122"/>
                <a:cs typeface="Consolas" pitchFamily="49" charset="0"/>
              </a:rPr>
              <a:t>3</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，因为当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时，</a:t>
            </a:r>
            <a:r>
              <a:rPr lang="en-US" altLang="zh-CN" sz="2200" err="1">
                <a:solidFill>
                  <a:srgbClr val="0000FF"/>
                </a:solidFill>
                <a:latin typeface="Consolas" pitchFamily="49" charset="0"/>
                <a:ea typeface="楷体" pitchFamily="49" charset="-122"/>
                <a:cs typeface="Consolas" pitchFamily="49" charset="0"/>
              </a:rPr>
              <a:t>3</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p>
          <a:p>
            <a:pPr>
              <a:lnSpc>
                <a:spcPct val="150000"/>
              </a:lnSpc>
            </a:pPr>
            <a:r>
              <a:rPr lang="zh-CN" altLang="en-US" sz="2200">
                <a:solidFill>
                  <a:srgbClr val="0000FF"/>
                </a:solidFill>
                <a:latin typeface="Consolas" pitchFamily="49" charset="0"/>
                <a:ea typeface="楷体" pitchFamily="49" charset="-122"/>
                <a:cs typeface="Consolas" pitchFamily="49" charset="0"/>
              </a:rPr>
              <a:t>　</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=O(</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4</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，因为当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时，</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4</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8955" y="1003099"/>
            <a:ext cx="8569325" cy="3410164"/>
          </a:xfrm>
          <a:prstGeom prst="rect">
            <a:avLst/>
          </a:prstGeom>
          <a:noFill/>
          <a:ln w="9525">
            <a:noFill/>
            <a:miter lim="800000"/>
            <a:headEnd/>
            <a:tailEnd/>
          </a:ln>
          <a:effectLst/>
        </p:spPr>
        <p:txBody>
          <a:bodyPr>
            <a:spAutoFit/>
          </a:bodyPr>
          <a:lstStyle/>
          <a:p>
            <a:pPr>
              <a:lnSpc>
                <a:spcPct val="140000"/>
              </a:lnSpc>
            </a:pPr>
            <a:r>
              <a:rPr lang="zh-CN" altLang="en-US" sz="2200">
                <a:latin typeface="Consolas" pitchFamily="49" charset="0"/>
                <a:ea typeface="楷体" pitchFamily="49" charset="-122"/>
                <a:cs typeface="Consolas" pitchFamily="49" charset="0"/>
              </a:rPr>
              <a:t>　</a:t>
            </a:r>
            <a:r>
              <a:rPr lang="zh-CN" altLang="en-US" sz="2200" smtClean="0">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大</a:t>
            </a:r>
            <a:r>
              <a:rPr lang="en-US" sz="2200" smtClean="0">
                <a:solidFill>
                  <a:srgbClr val="0000FF"/>
                </a:solidFill>
                <a:latin typeface="Consolas" pitchFamily="49" charset="0"/>
                <a:ea typeface="楷体" pitchFamily="49" charset="-122"/>
                <a:cs typeface="Consolas" pitchFamily="49" charset="0"/>
              </a:rPr>
              <a:t>O</a:t>
            </a:r>
            <a:r>
              <a:rPr lang="zh-CN" altLang="en-US" sz="2200" smtClean="0">
                <a:solidFill>
                  <a:srgbClr val="0000FF"/>
                </a:solidFill>
                <a:latin typeface="Consolas" pitchFamily="49" charset="0"/>
                <a:ea typeface="楷体" pitchFamily="49" charset="-122"/>
                <a:cs typeface="Consolas" pitchFamily="49" charset="0"/>
              </a:rPr>
              <a:t>符号用来描述</a:t>
            </a:r>
            <a:r>
              <a:rPr lang="zh-CN" altLang="en-US" sz="2200" smtClean="0">
                <a:solidFill>
                  <a:srgbClr val="9900FF"/>
                </a:solidFill>
                <a:latin typeface="Consolas" pitchFamily="49" charset="0"/>
                <a:ea typeface="楷体" pitchFamily="49" charset="-122"/>
                <a:cs typeface="Consolas" pitchFamily="49" charset="0"/>
              </a:rPr>
              <a:t>增长率的上界</a:t>
            </a:r>
            <a:r>
              <a:rPr lang="zh-CN" altLang="en-US" sz="2200" smtClean="0">
                <a:solidFill>
                  <a:srgbClr val="0000FF"/>
                </a:solidFill>
                <a:latin typeface="Consolas" pitchFamily="49" charset="0"/>
                <a:ea typeface="楷体" pitchFamily="49" charset="-122"/>
                <a:cs typeface="Consolas" pitchFamily="49" charset="0"/>
              </a:rPr>
              <a:t>，表示</a:t>
            </a:r>
            <a:r>
              <a:rPr lang="en-US" sz="2200" i="1" smtClean="0">
                <a:solidFill>
                  <a:srgbClr val="0000FF"/>
                </a:solidFill>
                <a:latin typeface="Consolas" pitchFamily="49" charset="0"/>
                <a:ea typeface="楷体" pitchFamily="49" charset="-122"/>
                <a:cs typeface="Consolas" pitchFamily="49" charset="0"/>
              </a:rPr>
              <a:t>f</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的增长最多像</a:t>
            </a:r>
            <a:r>
              <a:rPr lang="en-US" sz="2200" i="1" smtClean="0">
                <a:solidFill>
                  <a:srgbClr val="0000FF"/>
                </a:solidFill>
                <a:latin typeface="Consolas" pitchFamily="49" charset="0"/>
                <a:ea typeface="楷体" pitchFamily="49" charset="-122"/>
                <a:cs typeface="Consolas" pitchFamily="49" charset="0"/>
              </a:rPr>
              <a:t>g</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增长的那样快，也就是说，当输入规模为</a:t>
            </a:r>
            <a:r>
              <a:rPr lang="en-US"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时，算法消耗时间的最大值。</a:t>
            </a:r>
            <a:r>
              <a:rPr lang="zh-CN" altLang="en-US" sz="2200" smtClean="0">
                <a:solidFill>
                  <a:srgbClr val="9900FF"/>
                </a:solidFill>
                <a:latin typeface="Consolas" pitchFamily="49" charset="0"/>
                <a:ea typeface="楷体" pitchFamily="49" charset="-122"/>
                <a:cs typeface="Consolas" pitchFamily="49" charset="0"/>
              </a:rPr>
              <a:t>这个上界的阶越低，结果就越有价值</a:t>
            </a:r>
            <a:r>
              <a:rPr lang="zh-CN" altLang="en-US" sz="2200" smtClean="0">
                <a:solidFill>
                  <a:srgbClr val="0000FF"/>
                </a:solidFill>
                <a:latin typeface="Consolas" pitchFamily="49" charset="0"/>
                <a:ea typeface="楷体" pitchFamily="49" charset="-122"/>
                <a:cs typeface="Consolas" pitchFamily="49" charset="0"/>
              </a:rPr>
              <a:t>，所以，对于</a:t>
            </a:r>
            <a:r>
              <a:rPr lang="en-US" sz="2200" err="1" smtClean="0">
                <a:solidFill>
                  <a:srgbClr val="0000FF"/>
                </a:solidFill>
                <a:latin typeface="Consolas" pitchFamily="49" charset="0"/>
                <a:ea typeface="楷体" pitchFamily="49" charset="-122"/>
                <a:cs typeface="Consolas" pitchFamily="49" charset="0"/>
              </a:rPr>
              <a:t>10</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2</a:t>
            </a:r>
            <a:r>
              <a:rPr lang="en-US" sz="2200" err="1" smtClean="0">
                <a:solidFill>
                  <a:srgbClr val="0000FF"/>
                </a:solidFill>
                <a:latin typeface="Consolas" pitchFamily="49" charset="0"/>
                <a:ea typeface="楷体" pitchFamily="49" charset="-122"/>
                <a:cs typeface="Consolas" pitchFamily="49" charset="0"/>
              </a:rPr>
              <a:t>+4</a:t>
            </a:r>
            <a:r>
              <a:rPr lang="en-US" sz="2200" i="1" err="1" smtClean="0">
                <a:solidFill>
                  <a:srgbClr val="0000FF"/>
                </a:solidFill>
                <a:latin typeface="Consolas" pitchFamily="49" charset="0"/>
                <a:ea typeface="楷体" pitchFamily="49" charset="-122"/>
                <a:cs typeface="Consolas" pitchFamily="49" charset="0"/>
              </a:rPr>
              <a:t>n</a:t>
            </a:r>
            <a:r>
              <a:rPr lang="en-US" sz="2200" err="1"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sz="2200" smtClean="0">
                <a:solidFill>
                  <a:srgbClr val="0000FF"/>
                </a:solidFill>
                <a:latin typeface="Consolas" pitchFamily="49" charset="0"/>
                <a:ea typeface="楷体" pitchFamily="49" charset="-122"/>
                <a:cs typeface="Consolas" pitchFamily="49" charset="0"/>
              </a:rPr>
              <a:t>O(</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2</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比</a:t>
            </a:r>
            <a:r>
              <a:rPr lang="en-US" sz="2200" smtClean="0">
                <a:solidFill>
                  <a:srgbClr val="0000FF"/>
                </a:solidFill>
                <a:latin typeface="Consolas" pitchFamily="49" charset="0"/>
                <a:ea typeface="楷体" pitchFamily="49" charset="-122"/>
                <a:cs typeface="Consolas" pitchFamily="49" charset="0"/>
              </a:rPr>
              <a:t>O(</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4</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有价值。</a:t>
            </a:r>
            <a:endParaRPr lang="en-US" altLang="zh-CN" sz="2200" smtClean="0">
              <a:solidFill>
                <a:srgbClr val="0000FF"/>
              </a:solidFill>
              <a:latin typeface="Consolas" pitchFamily="49" charset="0"/>
              <a:ea typeface="楷体" pitchFamily="49" charset="-122"/>
              <a:cs typeface="Consolas" pitchFamily="49" charset="0"/>
            </a:endParaRPr>
          </a:p>
          <a:p>
            <a:pPr>
              <a:lnSpc>
                <a:spcPct val="140000"/>
              </a:lnSpc>
            </a:pPr>
            <a:r>
              <a:rPr lang="en-US" altLang="zh-CN"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一个算法的时间用大</a:t>
            </a:r>
            <a:r>
              <a:rPr lang="en-US" sz="2200" smtClean="0">
                <a:solidFill>
                  <a:srgbClr val="0000FF"/>
                </a:solidFill>
                <a:latin typeface="Consolas" pitchFamily="49" charset="0"/>
                <a:ea typeface="楷体" pitchFamily="49" charset="-122"/>
                <a:cs typeface="Consolas" pitchFamily="49" charset="0"/>
              </a:rPr>
              <a:t>O</a:t>
            </a:r>
            <a:r>
              <a:rPr lang="zh-CN" altLang="en-US" sz="2200" smtClean="0">
                <a:solidFill>
                  <a:srgbClr val="0000FF"/>
                </a:solidFill>
                <a:latin typeface="Consolas" pitchFamily="49" charset="0"/>
                <a:ea typeface="楷体" pitchFamily="49" charset="-122"/>
                <a:cs typeface="Consolas" pitchFamily="49" charset="0"/>
              </a:rPr>
              <a:t>符号表示时，总是采用最有价值的</a:t>
            </a:r>
            <a:r>
              <a:rPr lang="en-US" sz="2200" i="1" smtClean="0">
                <a:solidFill>
                  <a:srgbClr val="0000FF"/>
                </a:solidFill>
                <a:latin typeface="Consolas" pitchFamily="49" charset="0"/>
                <a:ea typeface="楷体" pitchFamily="49" charset="-122"/>
                <a:cs typeface="Consolas" pitchFamily="49" charset="0"/>
              </a:rPr>
              <a:t>g</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表示，称之为</a:t>
            </a:r>
            <a:r>
              <a:rPr lang="zh-CN" altLang="en-US" sz="2200" smtClean="0">
                <a:solidFill>
                  <a:srgbClr val="9900FF"/>
                </a:solidFill>
                <a:latin typeface="Consolas" pitchFamily="49" charset="0"/>
                <a:ea typeface="楷体" pitchFamily="49" charset="-122"/>
                <a:cs typeface="Consolas" pitchFamily="49" charset="0"/>
              </a:rPr>
              <a:t>“</a:t>
            </a:r>
            <a:r>
              <a:rPr lang="zh-CN" altLang="en-US" sz="2200" smtClean="0">
                <a:solidFill>
                  <a:srgbClr val="9900FF"/>
                </a:solidFill>
                <a:latin typeface="微软雅黑" pitchFamily="34" charset="-122"/>
                <a:ea typeface="微软雅黑" pitchFamily="34" charset="-122"/>
                <a:cs typeface="Consolas" pitchFamily="49" charset="0"/>
              </a:rPr>
              <a:t>紧凑上界</a:t>
            </a:r>
            <a:r>
              <a:rPr lang="zh-CN" altLang="en-US" sz="2200" smtClean="0">
                <a:solidFill>
                  <a:srgbClr val="9900FF"/>
                </a:solidFill>
                <a:latin typeface="Consolas" pitchFamily="49" charset="0"/>
                <a:ea typeface="楷体" pitchFamily="49" charset="-122"/>
                <a:cs typeface="Consolas" pitchFamily="49" charset="0"/>
              </a:rPr>
              <a:t>”或“</a:t>
            </a:r>
            <a:r>
              <a:rPr lang="zh-CN" altLang="en-US" sz="2200" smtClean="0">
                <a:solidFill>
                  <a:srgbClr val="9900FF"/>
                </a:solidFill>
                <a:latin typeface="微软雅黑" pitchFamily="34" charset="-122"/>
                <a:ea typeface="微软雅黑" pitchFamily="34" charset="-122"/>
                <a:cs typeface="Consolas" pitchFamily="49" charset="0"/>
              </a:rPr>
              <a:t>紧确上界</a:t>
            </a:r>
            <a:r>
              <a:rPr lang="zh-CN" altLang="en-US" sz="2200" smtClean="0">
                <a:solidFill>
                  <a:srgbClr val="9900FF"/>
                </a:solidFill>
                <a:latin typeface="Consolas" pitchFamily="49" charset="0"/>
                <a:ea typeface="楷体" pitchFamily="49" charset="-122"/>
                <a:cs typeface="Consolas" pitchFamily="49" charset="0"/>
              </a:rPr>
              <a:t>”</a:t>
            </a:r>
            <a:r>
              <a:rPr lang="zh-CN" altLang="en-US" sz="2200" smtClean="0">
                <a:latin typeface="Consolas" pitchFamily="49" charset="0"/>
                <a:ea typeface="楷体" pitchFamily="49" charset="-122"/>
                <a:cs typeface="Consolas" pitchFamily="49" charset="0"/>
              </a:rPr>
              <a:t>。</a:t>
            </a:r>
            <a:endParaRPr lang="en-US" altLang="zh-CN" sz="2200" smtClean="0">
              <a:latin typeface="Consolas" pitchFamily="49" charset="0"/>
              <a:ea typeface="楷体" pitchFamily="49" charset="-122"/>
              <a:cs typeface="Consolas" pitchFamily="49" charset="0"/>
            </a:endParaRPr>
          </a:p>
          <a:p>
            <a:pPr>
              <a:lnSpc>
                <a:spcPct val="140000"/>
              </a:lnSpc>
            </a:pPr>
            <a:r>
              <a:rPr lang="zh-CN" altLang="en-US" sz="2200" smtClean="0">
                <a:latin typeface="Consolas" pitchFamily="49" charset="0"/>
                <a:ea typeface="楷体" pitchFamily="49" charset="-122"/>
                <a:cs typeface="Consolas" pitchFamily="49" charset="0"/>
              </a:rPr>
              <a:t>  </a:t>
            </a: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一般地</a:t>
            </a:r>
            <a:r>
              <a:rPr lang="zh-CN" altLang="pt-BR" sz="2200">
                <a:solidFill>
                  <a:srgbClr val="0000FF"/>
                </a:solidFill>
                <a:latin typeface="Consolas" pitchFamily="49" charset="0"/>
                <a:ea typeface="楷体" pitchFamily="49" charset="-122"/>
                <a:cs typeface="Consolas" pitchFamily="49" charset="0"/>
              </a:rPr>
              <a:t>，如果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a:solidFill>
                  <a:srgbClr val="9900FF"/>
                </a:solidFill>
                <a:latin typeface="Consolas" pitchFamily="49" charset="0"/>
                <a:ea typeface="楷体" pitchFamily="49" charset="-122"/>
                <a:cs typeface="Consolas" pitchFamily="49" charset="0"/>
              </a:rPr>
              <a:t>)=O(</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468313" y="1343225"/>
            <a:ext cx="7991475"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a:latin typeface="Consolas" pitchFamily="49" charset="0"/>
                <a:ea typeface="楷体" pitchFamily="49" charset="-122"/>
                <a:cs typeface="Consolas" pitchFamily="49" charset="0"/>
              </a:rPr>
              <a:t>　　</a:t>
            </a:r>
            <a:r>
              <a:rPr lang="zh-CN" altLang="pt-BR" sz="2200">
                <a:solidFill>
                  <a:srgbClr val="FF0000"/>
                </a:solidFill>
                <a:latin typeface="Consolas" pitchFamily="49" charset="0"/>
                <a:ea typeface="黑体" pitchFamily="49" charset="-122"/>
                <a:cs typeface="Consolas" pitchFamily="49" charset="0"/>
              </a:rPr>
              <a:t>定义</a:t>
            </a:r>
            <a:r>
              <a:rPr lang="pt-BR" altLang="zh-CN" sz="2200">
                <a:solidFill>
                  <a:srgbClr val="FF0000"/>
                </a:solidFill>
                <a:latin typeface="Consolas" pitchFamily="49" charset="0"/>
                <a:ea typeface="黑体" pitchFamily="49" charset="-122"/>
                <a:cs typeface="Consolas" pitchFamily="49" charset="0"/>
              </a:rPr>
              <a:t>2</a:t>
            </a:r>
            <a:r>
              <a:rPr lang="zh-CN" altLang="pt-BR" sz="2200">
                <a:solidFill>
                  <a:srgbClr val="FF0000"/>
                </a:solidFill>
                <a:latin typeface="Consolas" pitchFamily="49" charset="0"/>
                <a:ea typeface="黑体" pitchFamily="49" charset="-122"/>
                <a:cs typeface="Consolas" pitchFamily="49" charset="0"/>
              </a:rPr>
              <a:t>（大</a:t>
            </a:r>
            <a:r>
              <a:rPr lang="zh-CN" altLang="en-US" sz="2200" smtClean="0">
                <a:solidFill>
                  <a:srgbClr val="FF0000"/>
                </a:solidFill>
                <a:latin typeface="Consolas" pitchFamily="49" charset="0"/>
                <a:ea typeface="黑体" pitchFamily="49" charset="-122"/>
                <a:cs typeface="Consolas" pitchFamily="49" charset="0"/>
                <a:sym typeface="Symbol" pitchFamily="18" charset="2"/>
              </a:rPr>
              <a:t></a:t>
            </a:r>
            <a:r>
              <a:rPr lang="zh-CN" altLang="en-US" sz="2200" smtClean="0">
                <a:solidFill>
                  <a:srgbClr val="FF0000"/>
                </a:solidFill>
                <a:latin typeface="Consolas" pitchFamily="49" charset="0"/>
                <a:ea typeface="黑体" pitchFamily="49" charset="-122"/>
                <a:cs typeface="Consolas" pitchFamily="49" charset="0"/>
              </a:rPr>
              <a:t>符号</a:t>
            </a:r>
            <a:r>
              <a:rPr lang="zh-CN" altLang="pt-BR" sz="2200" smtClean="0">
                <a:solidFill>
                  <a:srgbClr val="FF0000"/>
                </a:solidFill>
                <a:latin typeface="Consolas" pitchFamily="49" charset="0"/>
                <a:ea typeface="黑体" pitchFamily="49" charset="-122"/>
                <a:cs typeface="Consolas" pitchFamily="49" charset="0"/>
              </a:rPr>
              <a:t>）</a:t>
            </a:r>
            <a:r>
              <a:rPr lang="zh-CN" altLang="pt-BR" sz="2200" smtClean="0">
                <a:solidFill>
                  <a:srgbClr val="FF0000"/>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（读作“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是</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pt-BR" sz="2200">
                <a:solidFill>
                  <a:srgbClr val="0000FF"/>
                </a:solidFill>
                <a:latin typeface="Consolas" pitchFamily="49" charset="0"/>
                <a:ea typeface="楷体" pitchFamily="49" charset="-122"/>
                <a:cs typeface="Consolas" pitchFamily="49" charset="0"/>
              </a:rPr>
              <a:t>”）当且仅当存在正常量</a:t>
            </a:r>
            <a:r>
              <a:rPr lang="pt-BR" altLang="zh-CN" sz="2200">
                <a:solidFill>
                  <a:srgbClr val="0000FF"/>
                </a:solidFill>
                <a:latin typeface="Consolas" pitchFamily="49" charset="0"/>
                <a:ea typeface="楷体" pitchFamily="49" charset="-122"/>
                <a:cs typeface="Consolas" pitchFamily="49" charset="0"/>
              </a:rPr>
              <a:t>c</a:t>
            </a:r>
            <a:r>
              <a:rPr lang="zh-CN" altLang="pt-BR" sz="2200">
                <a:solidFill>
                  <a:srgbClr val="0000FF"/>
                </a:solidFill>
                <a:latin typeface="Consolas" pitchFamily="49" charset="0"/>
                <a:ea typeface="楷体" pitchFamily="49" charset="-122"/>
                <a:cs typeface="Consolas" pitchFamily="49" charset="0"/>
              </a:rPr>
              <a:t>和</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，使当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时，</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，即</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为</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a:t>
            </a:r>
            <a:r>
              <a:rPr lang="zh-CN" altLang="pt-BR" sz="2200">
                <a:solidFill>
                  <a:srgbClr val="9900FF"/>
                </a:solidFill>
                <a:latin typeface="Consolas" pitchFamily="49" charset="0"/>
                <a:ea typeface="微软雅黑" pitchFamily="34" charset="-122"/>
                <a:cs typeface="Consolas" pitchFamily="49" charset="0"/>
              </a:rPr>
              <a:t>下界</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190467" name="Text Box 3"/>
          <p:cNvSpPr txBox="1">
            <a:spLocks noChangeArrowheads="1"/>
          </p:cNvSpPr>
          <p:nvPr/>
        </p:nvSpPr>
        <p:spPr bwMode="auto">
          <a:xfrm>
            <a:off x="428596" y="3286124"/>
            <a:ext cx="8280400" cy="1043747"/>
          </a:xfrm>
          <a:prstGeom prst="rect">
            <a:avLst/>
          </a:prstGeom>
          <a:noFill/>
          <a:ln w="9525">
            <a:noFill/>
            <a:miter lim="800000"/>
            <a:headEnd/>
            <a:tailEnd/>
          </a:ln>
          <a:effectLst/>
        </p:spPr>
        <p:txBody>
          <a:bodyPr>
            <a:spAutoFit/>
          </a:bodyPr>
          <a:lstStyle/>
          <a:p>
            <a:pPr>
              <a:lnSpc>
                <a:spcPct val="150000"/>
              </a:lnSpc>
            </a:pPr>
            <a:r>
              <a:rPr lang="zh-CN" altLang="pt-BR" sz="2200">
                <a:solidFill>
                  <a:srgbClr val="0000FF"/>
                </a:solidFill>
                <a:latin typeface="Consolas" pitchFamily="49" charset="0"/>
                <a:ea typeface="楷体" pitchFamily="49" charset="-122"/>
                <a:cs typeface="Consolas" pitchFamily="49" charset="0"/>
              </a:rPr>
              <a:t>　　如</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，因为当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时，</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zh-CN" altLang="pt-BR" sz="2200">
                <a:solidFill>
                  <a:srgbClr val="0000FF"/>
                </a:solidFill>
                <a:latin typeface="Consolas" pitchFamily="49" charset="0"/>
                <a:ea typeface="楷体" pitchFamily="49" charset="-122"/>
                <a:cs typeface="Consolas" pitchFamily="49" charset="0"/>
              </a:rPr>
              <a:t>。</a:t>
            </a:r>
          </a:p>
          <a:p>
            <a:pPr>
              <a:lnSpc>
                <a:spcPct val="150000"/>
              </a:lnSpc>
            </a:pPr>
            <a:r>
              <a:rPr lang="zh-CN" altLang="pt-BR" sz="2200">
                <a:solidFill>
                  <a:srgbClr val="0000FF"/>
                </a:solidFill>
                <a:latin typeface="Consolas" pitchFamily="49" charset="0"/>
                <a:ea typeface="楷体" pitchFamily="49" charset="-122"/>
                <a:cs typeface="Consolas" pitchFamily="49" charset="0"/>
              </a:rPr>
              <a:t>　　</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，因为当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时，</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zh-CN" altLang="pt-BR" sz="2200" smtClean="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　　</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214282" y="1234411"/>
            <a:ext cx="8786874" cy="3582904"/>
          </a:xfrm>
          <a:prstGeom prst="rect">
            <a:avLst/>
          </a:prstGeom>
          <a:noFill/>
          <a:ln w="9525">
            <a:noFill/>
            <a:miter lim="800000"/>
            <a:headEnd/>
            <a:tailEnd/>
          </a:ln>
          <a:effectLst/>
        </p:spPr>
        <p:txBody>
          <a:bodyPr wrap="square">
            <a:spAutoFit/>
          </a:bodyPr>
          <a:lstStyle/>
          <a:p>
            <a:pPr>
              <a:lnSpc>
                <a:spcPct val="150000"/>
              </a:lnSpc>
            </a:pPr>
            <a:r>
              <a:rPr lang="zh-CN" altLang="pt-BR" sz="2200">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大</a:t>
            </a:r>
            <a:r>
              <a:rPr lang="en-US" sz="2200" smtClean="0">
                <a:solidFill>
                  <a:srgbClr val="0000FF"/>
                </a:solidFill>
                <a:latin typeface="Consolas" pitchFamily="49" charset="0"/>
                <a:ea typeface="楷体" pitchFamily="49" charset="-122"/>
                <a:cs typeface="Consolas" pitchFamily="49" charset="0"/>
                <a:sym typeface="Symbol"/>
              </a:rPr>
              <a:t></a:t>
            </a:r>
            <a:r>
              <a:rPr lang="zh-CN" altLang="en-US" sz="2200" smtClean="0">
                <a:solidFill>
                  <a:srgbClr val="0000FF"/>
                </a:solidFill>
                <a:latin typeface="Consolas" pitchFamily="49" charset="0"/>
                <a:ea typeface="楷体" pitchFamily="49" charset="-122"/>
                <a:cs typeface="Consolas" pitchFamily="49" charset="0"/>
              </a:rPr>
              <a:t>符号用来描述</a:t>
            </a:r>
            <a:r>
              <a:rPr lang="zh-CN" altLang="en-US" sz="2200" smtClean="0">
                <a:solidFill>
                  <a:srgbClr val="9900FF"/>
                </a:solidFill>
                <a:latin typeface="Consolas" pitchFamily="49" charset="0"/>
                <a:ea typeface="楷体" pitchFamily="49" charset="-122"/>
                <a:cs typeface="Consolas" pitchFamily="49" charset="0"/>
              </a:rPr>
              <a:t>增长率的下界</a:t>
            </a:r>
            <a:r>
              <a:rPr lang="zh-CN" altLang="en-US" sz="2200" smtClean="0">
                <a:solidFill>
                  <a:srgbClr val="0000FF"/>
                </a:solidFill>
                <a:latin typeface="Consolas" pitchFamily="49" charset="0"/>
                <a:ea typeface="楷体" pitchFamily="49" charset="-122"/>
                <a:cs typeface="Consolas" pitchFamily="49" charset="0"/>
              </a:rPr>
              <a:t>，表示</a:t>
            </a:r>
            <a:r>
              <a:rPr lang="en-US" sz="2200" i="1" smtClean="0">
                <a:solidFill>
                  <a:srgbClr val="0000FF"/>
                </a:solidFill>
                <a:latin typeface="Consolas" pitchFamily="49" charset="0"/>
                <a:ea typeface="楷体" pitchFamily="49" charset="-122"/>
                <a:cs typeface="Consolas" pitchFamily="49" charset="0"/>
              </a:rPr>
              <a:t>f</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的增长最少像</a:t>
            </a:r>
            <a:r>
              <a:rPr lang="en-US" sz="2200" i="1" smtClean="0">
                <a:solidFill>
                  <a:srgbClr val="0000FF"/>
                </a:solidFill>
                <a:latin typeface="Consolas" pitchFamily="49" charset="0"/>
                <a:ea typeface="楷体" pitchFamily="49" charset="-122"/>
                <a:cs typeface="Consolas" pitchFamily="49" charset="0"/>
              </a:rPr>
              <a:t>g</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增长的那样快，也就是说，当输入规模为</a:t>
            </a:r>
            <a:r>
              <a:rPr lang="en-US"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时，算法消耗时间的最小值。</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与大</a:t>
            </a:r>
            <a:r>
              <a:rPr lang="en-US" sz="2200" smtClean="0">
                <a:solidFill>
                  <a:srgbClr val="0000FF"/>
                </a:solidFill>
                <a:latin typeface="Consolas" pitchFamily="49" charset="0"/>
                <a:ea typeface="楷体" pitchFamily="49" charset="-122"/>
                <a:cs typeface="Consolas" pitchFamily="49" charset="0"/>
              </a:rPr>
              <a:t>O</a:t>
            </a:r>
            <a:r>
              <a:rPr lang="zh-CN" altLang="en-US" sz="2200" smtClean="0">
                <a:solidFill>
                  <a:srgbClr val="0000FF"/>
                </a:solidFill>
                <a:latin typeface="Consolas" pitchFamily="49" charset="0"/>
                <a:ea typeface="楷体" pitchFamily="49" charset="-122"/>
                <a:cs typeface="Consolas" pitchFamily="49" charset="0"/>
              </a:rPr>
              <a:t>符号对称，</a:t>
            </a:r>
            <a:r>
              <a:rPr lang="zh-CN" altLang="en-US" sz="2200" smtClean="0">
                <a:solidFill>
                  <a:srgbClr val="9900FF"/>
                </a:solidFill>
                <a:latin typeface="Consolas" pitchFamily="49" charset="0"/>
                <a:ea typeface="楷体" pitchFamily="49" charset="-122"/>
                <a:cs typeface="Consolas" pitchFamily="49" charset="0"/>
              </a:rPr>
              <a:t>这个下界的阶越高，结果就越有价值</a:t>
            </a:r>
            <a:r>
              <a:rPr lang="zh-CN" altLang="en-US" sz="2200" smtClean="0">
                <a:solidFill>
                  <a:srgbClr val="0000FF"/>
                </a:solidFill>
                <a:latin typeface="Consolas" pitchFamily="49" charset="0"/>
                <a:ea typeface="楷体" pitchFamily="49" charset="-122"/>
                <a:cs typeface="Consolas" pitchFamily="49" charset="0"/>
              </a:rPr>
              <a:t>，所以，对于</a:t>
            </a:r>
            <a:r>
              <a:rPr lang="en-US" sz="2200" err="1" smtClean="0">
                <a:solidFill>
                  <a:srgbClr val="0000FF"/>
                </a:solidFill>
                <a:latin typeface="Consolas" pitchFamily="49" charset="0"/>
                <a:ea typeface="楷体" pitchFamily="49" charset="-122"/>
                <a:cs typeface="Consolas" pitchFamily="49" charset="0"/>
              </a:rPr>
              <a:t>10</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2</a:t>
            </a:r>
            <a:r>
              <a:rPr lang="en-US" sz="2200" err="1" smtClean="0">
                <a:solidFill>
                  <a:srgbClr val="0000FF"/>
                </a:solidFill>
                <a:latin typeface="Consolas" pitchFamily="49" charset="0"/>
                <a:ea typeface="楷体" pitchFamily="49" charset="-122"/>
                <a:cs typeface="Consolas" pitchFamily="49" charset="0"/>
              </a:rPr>
              <a:t>+4</a:t>
            </a:r>
            <a:r>
              <a:rPr lang="en-US" sz="2200" i="1" err="1" smtClean="0">
                <a:solidFill>
                  <a:srgbClr val="0000FF"/>
                </a:solidFill>
                <a:latin typeface="Consolas" pitchFamily="49" charset="0"/>
                <a:ea typeface="楷体" pitchFamily="49" charset="-122"/>
                <a:cs typeface="Consolas" pitchFamily="49" charset="0"/>
              </a:rPr>
              <a:t>n</a:t>
            </a:r>
            <a:r>
              <a:rPr lang="en-US" sz="2200" err="1"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sz="2200" smtClean="0">
                <a:solidFill>
                  <a:srgbClr val="0000FF"/>
                </a:solidFill>
                <a:latin typeface="Consolas" pitchFamily="49" charset="0"/>
                <a:ea typeface="楷体" pitchFamily="49" charset="-122"/>
                <a:cs typeface="Consolas" pitchFamily="49" charset="0"/>
                <a:sym typeface="Symbol"/>
              </a:rPr>
              <a:t></a:t>
            </a:r>
            <a:r>
              <a:rPr lang="en-US" sz="2200" smtClean="0">
                <a:solidFill>
                  <a:srgbClr val="0000FF"/>
                </a:solidFill>
                <a:latin typeface="Consolas" pitchFamily="49" charset="0"/>
                <a:ea typeface="楷体" pitchFamily="49" charset="-122"/>
                <a:cs typeface="Consolas" pitchFamily="49" charset="0"/>
              </a:rPr>
              <a:t>(</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2</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比</a:t>
            </a:r>
            <a:r>
              <a:rPr lang="en-US" sz="2200" smtClean="0">
                <a:solidFill>
                  <a:srgbClr val="0000FF"/>
                </a:solidFill>
                <a:latin typeface="Consolas" pitchFamily="49" charset="0"/>
                <a:ea typeface="楷体" pitchFamily="49" charset="-122"/>
                <a:cs typeface="Consolas" pitchFamily="49" charset="0"/>
                <a:sym typeface="Symbol"/>
              </a:rPr>
              <a:t></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有价值。一个算法的时间用大</a:t>
            </a:r>
            <a:r>
              <a:rPr lang="en-US" sz="2200" smtClean="0">
                <a:solidFill>
                  <a:srgbClr val="0000FF"/>
                </a:solidFill>
                <a:latin typeface="Consolas" pitchFamily="49" charset="0"/>
                <a:ea typeface="楷体" pitchFamily="49" charset="-122"/>
                <a:cs typeface="Consolas" pitchFamily="49" charset="0"/>
                <a:sym typeface="Symbol"/>
              </a:rPr>
              <a:t></a:t>
            </a:r>
            <a:r>
              <a:rPr lang="zh-CN" altLang="en-US" sz="2200" smtClean="0">
                <a:solidFill>
                  <a:srgbClr val="0000FF"/>
                </a:solidFill>
                <a:latin typeface="Consolas" pitchFamily="49" charset="0"/>
                <a:ea typeface="楷体" pitchFamily="49" charset="-122"/>
                <a:cs typeface="Consolas" pitchFamily="49" charset="0"/>
              </a:rPr>
              <a:t>符号表示时，总是采用最有价值的</a:t>
            </a:r>
            <a:r>
              <a:rPr lang="en-US" sz="2200" i="1" smtClean="0">
                <a:solidFill>
                  <a:srgbClr val="0000FF"/>
                </a:solidFill>
                <a:latin typeface="Consolas" pitchFamily="49" charset="0"/>
                <a:ea typeface="楷体" pitchFamily="49" charset="-122"/>
                <a:cs typeface="Consolas" pitchFamily="49" charset="0"/>
              </a:rPr>
              <a:t>g</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表示，称之为</a:t>
            </a:r>
            <a:r>
              <a:rPr lang="zh-CN" altLang="en-US" sz="2200" smtClean="0">
                <a:solidFill>
                  <a:srgbClr val="9900FF"/>
                </a:solidFill>
                <a:latin typeface="Consolas" pitchFamily="49" charset="0"/>
                <a:ea typeface="楷体" pitchFamily="49" charset="-122"/>
                <a:cs typeface="Consolas" pitchFamily="49" charset="0"/>
              </a:rPr>
              <a:t>“</a:t>
            </a:r>
            <a:r>
              <a:rPr lang="zh-CN" altLang="en-US" sz="2200" smtClean="0">
                <a:solidFill>
                  <a:srgbClr val="9900FF"/>
                </a:solidFill>
                <a:latin typeface="微软雅黑" pitchFamily="34" charset="-122"/>
                <a:ea typeface="微软雅黑" pitchFamily="34" charset="-122"/>
                <a:cs typeface="Consolas" pitchFamily="49" charset="0"/>
              </a:rPr>
              <a:t>紧凑下界</a:t>
            </a:r>
            <a:r>
              <a:rPr lang="zh-CN" altLang="en-US" sz="2200" smtClean="0">
                <a:solidFill>
                  <a:srgbClr val="9900FF"/>
                </a:solidFill>
                <a:latin typeface="Consolas" pitchFamily="49" charset="0"/>
                <a:ea typeface="楷体" pitchFamily="49" charset="-122"/>
                <a:cs typeface="Consolas" pitchFamily="49" charset="0"/>
              </a:rPr>
              <a:t>”或“</a:t>
            </a:r>
            <a:r>
              <a:rPr lang="zh-CN" altLang="en-US" sz="2200" smtClean="0">
                <a:solidFill>
                  <a:srgbClr val="9900FF"/>
                </a:solidFill>
                <a:latin typeface="微软雅黑" pitchFamily="34" charset="-122"/>
                <a:ea typeface="微软雅黑" pitchFamily="34" charset="-122"/>
                <a:cs typeface="Consolas" pitchFamily="49" charset="0"/>
              </a:rPr>
              <a:t>紧确下界</a:t>
            </a:r>
            <a:r>
              <a:rPr lang="zh-CN" altLang="en-US" sz="2200" smtClean="0">
                <a:solidFill>
                  <a:srgbClr val="9900FF"/>
                </a:solidFill>
                <a:latin typeface="Consolas" pitchFamily="49" charset="0"/>
                <a:ea typeface="楷体" pitchFamily="49" charset="-122"/>
                <a:cs typeface="Consolas" pitchFamily="49" charset="0"/>
              </a:rPr>
              <a:t>”</a:t>
            </a:r>
            <a:r>
              <a:rPr lang="zh-CN" altLang="en-US" sz="2200" smtClean="0">
                <a:latin typeface="Consolas" pitchFamily="49" charset="0"/>
                <a:ea typeface="楷体" pitchFamily="49" charset="-122"/>
                <a:cs typeface="Consolas" pitchFamily="49" charset="0"/>
              </a:rPr>
              <a:t>。 </a:t>
            </a:r>
            <a:endParaRPr lang="en-US" altLang="zh-CN" sz="2200" smtClean="0">
              <a:latin typeface="Consolas" pitchFamily="49" charset="0"/>
              <a:ea typeface="楷体" pitchFamily="49" charset="-122"/>
              <a:cs typeface="Consolas" pitchFamily="49" charset="0"/>
            </a:endParaRPr>
          </a:p>
          <a:p>
            <a:pPr>
              <a:lnSpc>
                <a:spcPct val="150000"/>
              </a:lnSpc>
            </a:pPr>
            <a:r>
              <a:rPr lang="zh-CN" altLang="pt-BR" sz="2200">
                <a:latin typeface="Consolas" pitchFamily="49" charset="0"/>
                <a:ea typeface="楷体" pitchFamily="49" charset="-122"/>
                <a:cs typeface="Consolas" pitchFamily="49" charset="0"/>
              </a:rPr>
              <a:t>　　</a:t>
            </a:r>
            <a:r>
              <a:rPr lang="zh-CN" altLang="pt-BR" sz="2200">
                <a:solidFill>
                  <a:srgbClr val="0000FF"/>
                </a:solidFill>
                <a:latin typeface="Consolas" pitchFamily="49" charset="0"/>
                <a:ea typeface="楷体" pitchFamily="49" charset="-122"/>
                <a:cs typeface="Consolas" pitchFamily="49" charset="0"/>
              </a:rPr>
              <a:t>一般地，如果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smtClean="0">
                <a:solidFill>
                  <a:srgbClr val="9900FF"/>
                </a:solidFill>
                <a:latin typeface="Consolas" pitchFamily="49" charset="0"/>
                <a:ea typeface="楷体" pitchFamily="49" charset="-122"/>
                <a:cs typeface="Consolas" pitchFamily="49" charset="0"/>
              </a:rPr>
              <a:t>)=</a:t>
            </a:r>
            <a:r>
              <a:rPr lang="en-US" altLang="zh-CN" sz="2200" smtClean="0">
                <a:solidFill>
                  <a:srgbClr val="9900FF"/>
                </a:solidFill>
                <a:latin typeface="Consolas" pitchFamily="49" charset="0"/>
                <a:ea typeface="楷体" pitchFamily="49" charset="-122"/>
                <a:cs typeface="Consolas" pitchFamily="49" charset="0"/>
                <a:sym typeface="Symbol" pitchFamily="18" charset="2"/>
              </a:rPr>
              <a:t></a:t>
            </a:r>
            <a:r>
              <a:rPr lang="pt-BR" altLang="zh-CN" sz="2200" smtClean="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30182" y="1285860"/>
            <a:ext cx="8208962"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a:latin typeface="Consolas" pitchFamily="49" charset="0"/>
                <a:ea typeface="楷体" pitchFamily="49" charset="-122"/>
                <a:cs typeface="Consolas" pitchFamily="49" charset="0"/>
              </a:rPr>
              <a:t>　　</a:t>
            </a:r>
            <a:r>
              <a:rPr lang="zh-CN" altLang="pt-BR" sz="2200">
                <a:solidFill>
                  <a:srgbClr val="FF0000"/>
                </a:solidFill>
                <a:latin typeface="Consolas" pitchFamily="49" charset="0"/>
                <a:ea typeface="黑体" pitchFamily="49" charset="-122"/>
                <a:cs typeface="Consolas" pitchFamily="49" charset="0"/>
              </a:rPr>
              <a:t>定义</a:t>
            </a:r>
            <a:r>
              <a:rPr lang="pt-BR" altLang="zh-CN" sz="2200">
                <a:solidFill>
                  <a:srgbClr val="FF0000"/>
                </a:solidFill>
                <a:latin typeface="Consolas" pitchFamily="49" charset="0"/>
                <a:ea typeface="黑体" pitchFamily="49" charset="-122"/>
                <a:cs typeface="Consolas" pitchFamily="49" charset="0"/>
              </a:rPr>
              <a:t>3</a:t>
            </a:r>
            <a:r>
              <a:rPr lang="zh-CN" altLang="pt-BR" sz="2200">
                <a:solidFill>
                  <a:srgbClr val="FF0000"/>
                </a:solidFill>
                <a:latin typeface="Consolas" pitchFamily="49" charset="0"/>
                <a:ea typeface="黑体" pitchFamily="49" charset="-122"/>
                <a:cs typeface="Consolas" pitchFamily="49" charset="0"/>
              </a:rPr>
              <a:t>（大</a:t>
            </a:r>
            <a:r>
              <a:rPr lang="zh-CN" altLang="en-US" sz="2200" smtClean="0">
                <a:solidFill>
                  <a:srgbClr val="FF0000"/>
                </a:solidFill>
                <a:latin typeface="Consolas" pitchFamily="49" charset="0"/>
                <a:ea typeface="黑体" pitchFamily="49" charset="-122"/>
                <a:cs typeface="Consolas" pitchFamily="49" charset="0"/>
                <a:sym typeface="Symbol" pitchFamily="18" charset="2"/>
              </a:rPr>
              <a:t></a:t>
            </a:r>
            <a:r>
              <a:rPr lang="zh-CN" altLang="en-US" sz="2200" smtClean="0">
                <a:solidFill>
                  <a:srgbClr val="FF0000"/>
                </a:solidFill>
                <a:latin typeface="Consolas" pitchFamily="49" charset="0"/>
                <a:ea typeface="黑体" pitchFamily="49" charset="-122"/>
                <a:cs typeface="Consolas" pitchFamily="49" charset="0"/>
              </a:rPr>
              <a:t>符号</a:t>
            </a:r>
            <a:r>
              <a:rPr lang="zh-CN" altLang="pt-BR" sz="2200" smtClean="0">
                <a:solidFill>
                  <a:srgbClr val="FF0000"/>
                </a:solidFill>
                <a:latin typeface="Consolas" pitchFamily="49" charset="0"/>
                <a:ea typeface="黑体" pitchFamily="49" charset="-122"/>
                <a:cs typeface="Consolas" pitchFamily="49" charset="0"/>
              </a:rPr>
              <a:t>）</a:t>
            </a:r>
            <a:r>
              <a:rPr lang="zh-CN" altLang="pt-BR" sz="2200" smtClean="0">
                <a:solidFill>
                  <a:srgbClr val="FF0000"/>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（读作“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是</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pt-BR" sz="2200">
                <a:solidFill>
                  <a:srgbClr val="0000FF"/>
                </a:solidFill>
                <a:latin typeface="Consolas" pitchFamily="49" charset="0"/>
                <a:ea typeface="楷体" pitchFamily="49" charset="-122"/>
                <a:cs typeface="Consolas" pitchFamily="49" charset="0"/>
              </a:rPr>
              <a:t>”）当且仅当存在正常量</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2</a:t>
            </a:r>
            <a:r>
              <a:rPr lang="zh-CN" altLang="pt-BR" sz="2200">
                <a:solidFill>
                  <a:srgbClr val="0000FF"/>
                </a:solidFill>
                <a:latin typeface="Consolas" pitchFamily="49" charset="0"/>
                <a:ea typeface="楷体" pitchFamily="49" charset="-122"/>
                <a:cs typeface="Consolas" pitchFamily="49" charset="0"/>
              </a:rPr>
              <a:t>和</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，使当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时，有</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2</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，即</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与</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a:t>
            </a:r>
            <a:r>
              <a:rPr lang="zh-CN" altLang="pt-BR" sz="2200">
                <a:solidFill>
                  <a:srgbClr val="C00000"/>
                </a:solidFill>
                <a:latin typeface="Consolas" pitchFamily="49" charset="0"/>
                <a:ea typeface="微软雅黑" pitchFamily="34" charset="-122"/>
                <a:cs typeface="Consolas" pitchFamily="49" charset="0"/>
              </a:rPr>
              <a:t>同阶</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189443" name="Text Box 3"/>
          <p:cNvSpPr txBox="1">
            <a:spLocks noChangeArrowheads="1"/>
          </p:cNvSpPr>
          <p:nvPr/>
        </p:nvSpPr>
        <p:spPr bwMode="auto">
          <a:xfrm>
            <a:off x="358775" y="3143248"/>
            <a:ext cx="8785225" cy="2059410"/>
          </a:xfrm>
          <a:prstGeom prst="rect">
            <a:avLst/>
          </a:prstGeom>
          <a:noFill/>
          <a:ln w="9525">
            <a:noFill/>
            <a:miter lim="800000"/>
            <a:headEnd/>
            <a:tailEnd/>
          </a:ln>
          <a:effectLst/>
        </p:spPr>
        <p:txBody>
          <a:bodyPr>
            <a:spAutoFit/>
          </a:bodyPr>
          <a:lstStyle/>
          <a:p>
            <a:pPr>
              <a:lnSpc>
                <a:spcPct val="15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如</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en-US" altLang="zh-CN" sz="2200">
                <a:solidFill>
                  <a:srgbClr val="0000FF"/>
                </a:solidFill>
                <a:latin typeface="Consolas" pitchFamily="49" charset="0"/>
                <a:ea typeface="楷体" pitchFamily="49" charset="-122"/>
                <a:cs typeface="Consolas" pitchFamily="49" charset="0"/>
              </a:rPr>
              <a:t> </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p>
          <a:p>
            <a:pPr>
              <a:lnSpc>
                <a:spcPct val="150000"/>
              </a:lnSpc>
            </a:pPr>
            <a:r>
              <a:rPr lang="zh-CN" altLang="pt-BR" sz="2200">
                <a:solidFill>
                  <a:srgbClr val="0000FF"/>
                </a:solidFill>
                <a:latin typeface="Consolas" pitchFamily="49" charset="0"/>
                <a:ea typeface="楷体" pitchFamily="49" charset="-122"/>
                <a:cs typeface="Consolas" pitchFamily="49" charset="0"/>
              </a:rPr>
              <a:t>　　一般地，如果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smtClean="0">
                <a:solidFill>
                  <a:srgbClr val="9900FF"/>
                </a:solidFill>
                <a:latin typeface="Consolas" pitchFamily="49" charset="0"/>
                <a:ea typeface="楷体" pitchFamily="49" charset="-122"/>
                <a:cs typeface="Consolas" pitchFamily="49" charset="0"/>
              </a:rPr>
              <a:t>)=</a:t>
            </a:r>
            <a:r>
              <a:rPr lang="en-US" altLang="zh-CN" sz="2200" smtClean="0">
                <a:solidFill>
                  <a:srgbClr val="9900FF"/>
                </a:solidFill>
                <a:latin typeface="Consolas" pitchFamily="49" charset="0"/>
                <a:ea typeface="楷体" pitchFamily="49" charset="-122"/>
                <a:cs typeface="Consolas" pitchFamily="49" charset="0"/>
                <a:sym typeface="Symbol" pitchFamily="18" charset="2"/>
              </a:rPr>
              <a:t></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p>
          <a:p>
            <a:pPr>
              <a:lnSpc>
                <a:spcPct val="150000"/>
              </a:lnSpc>
            </a:pPr>
            <a:r>
              <a:rPr lang="zh-CN" altLang="pt-BR" sz="2200">
                <a:latin typeface="Consolas" pitchFamily="49" charset="0"/>
                <a:ea typeface="楷体" pitchFamily="49" charset="-122"/>
                <a:cs typeface="Consolas" pitchFamily="49" charset="0"/>
              </a:rPr>
              <a:t>　　</a:t>
            </a:r>
            <a:r>
              <a:rPr lang="zh-CN" altLang="pt-BR" sz="2200">
                <a:solidFill>
                  <a:srgbClr val="0000FF"/>
                </a:solidFill>
                <a:latin typeface="Consolas" pitchFamily="49" charset="0"/>
                <a:ea typeface="楷体" pitchFamily="49" charset="-122"/>
                <a:cs typeface="Consolas" pitchFamily="49" charset="0"/>
              </a:rPr>
              <a:t>大</a:t>
            </a:r>
            <a:r>
              <a:rPr lang="zh-CN" altLang="en-US" sz="2200" smtClean="0">
                <a:solidFill>
                  <a:srgbClr val="0000FF"/>
                </a:solidFill>
                <a:latin typeface="Consolas" pitchFamily="49" charset="0"/>
                <a:ea typeface="楷体" pitchFamily="49" charset="-122"/>
                <a:cs typeface="Consolas" pitchFamily="49" charset="0"/>
                <a:sym typeface="Symbol" pitchFamily="18" charset="2"/>
              </a:rPr>
              <a:t></a:t>
            </a:r>
            <a:r>
              <a:rPr lang="zh-CN" altLang="en-US" sz="2200" smtClean="0">
                <a:solidFill>
                  <a:srgbClr val="0000FF"/>
                </a:solidFill>
                <a:latin typeface="Consolas" pitchFamily="49" charset="0"/>
                <a:ea typeface="楷体" pitchFamily="49" charset="-122"/>
                <a:cs typeface="Consolas" pitchFamily="49" charset="0"/>
              </a:rPr>
              <a:t>符号比</a:t>
            </a:r>
            <a:r>
              <a:rPr lang="zh-CN" altLang="en-US" sz="2200">
                <a:solidFill>
                  <a:srgbClr val="0000FF"/>
                </a:solidFill>
                <a:latin typeface="Consolas" pitchFamily="49" charset="0"/>
                <a:ea typeface="楷体" pitchFamily="49" charset="-122"/>
                <a:cs typeface="Consolas" pitchFamily="49" charset="0"/>
              </a:rPr>
              <a:t>大</a:t>
            </a:r>
            <a:r>
              <a:rPr lang="pt-BR" altLang="zh-CN" sz="2200" smtClean="0">
                <a:solidFill>
                  <a:srgbClr val="0000FF"/>
                </a:solidFill>
                <a:latin typeface="Consolas" pitchFamily="49" charset="0"/>
                <a:ea typeface="楷体" pitchFamily="49" charset="-122"/>
                <a:cs typeface="Consolas" pitchFamily="49" charset="0"/>
              </a:rPr>
              <a:t>O</a:t>
            </a:r>
            <a:r>
              <a:rPr lang="zh-CN" altLang="en-US" sz="2200" smtClean="0">
                <a:solidFill>
                  <a:srgbClr val="0000FF"/>
                </a:solidFill>
                <a:latin typeface="Consolas" pitchFamily="49" charset="0"/>
                <a:ea typeface="楷体" pitchFamily="49" charset="-122"/>
                <a:cs typeface="Consolas" pitchFamily="49" charset="0"/>
              </a:rPr>
              <a:t>符号</a:t>
            </a:r>
            <a:r>
              <a:rPr lang="zh-CN" altLang="pt-BR" sz="2200" smtClean="0">
                <a:solidFill>
                  <a:srgbClr val="0000FF"/>
                </a:solidFill>
                <a:latin typeface="Consolas" pitchFamily="49" charset="0"/>
                <a:ea typeface="楷体" pitchFamily="49" charset="-122"/>
                <a:cs typeface="Consolas" pitchFamily="49" charset="0"/>
              </a:rPr>
              <a:t>和</a:t>
            </a:r>
            <a:r>
              <a:rPr lang="zh-CN" altLang="pt-BR" sz="2200">
                <a:solidFill>
                  <a:srgbClr val="0000FF"/>
                </a:solidFill>
                <a:latin typeface="Consolas" pitchFamily="49" charset="0"/>
                <a:ea typeface="楷体" pitchFamily="49" charset="-122"/>
                <a:cs typeface="Consolas" pitchFamily="49" charset="0"/>
              </a:rPr>
              <a:t>大</a:t>
            </a:r>
            <a:r>
              <a:rPr lang="zh-CN" altLang="en-US" sz="2200" smtClean="0">
                <a:solidFill>
                  <a:srgbClr val="0000FF"/>
                </a:solidFill>
                <a:latin typeface="Consolas" pitchFamily="49" charset="0"/>
                <a:ea typeface="楷体" pitchFamily="49" charset="-122"/>
                <a:cs typeface="Consolas" pitchFamily="49" charset="0"/>
                <a:sym typeface="Symbol" pitchFamily="18" charset="2"/>
              </a:rPr>
              <a:t></a:t>
            </a:r>
            <a:r>
              <a:rPr lang="zh-CN" altLang="en-US" sz="2200" smtClean="0">
                <a:solidFill>
                  <a:srgbClr val="0000FF"/>
                </a:solidFill>
                <a:latin typeface="Consolas" pitchFamily="49" charset="0"/>
                <a:ea typeface="楷体" pitchFamily="49" charset="-122"/>
                <a:cs typeface="Consolas" pitchFamily="49" charset="0"/>
              </a:rPr>
              <a:t>符号都</a:t>
            </a:r>
            <a:r>
              <a:rPr lang="zh-CN" altLang="en-US" sz="2200">
                <a:solidFill>
                  <a:srgbClr val="0000FF"/>
                </a:solidFill>
                <a:latin typeface="Consolas" pitchFamily="49" charset="0"/>
                <a:ea typeface="楷体" pitchFamily="49" charset="-122"/>
                <a:cs typeface="Consolas" pitchFamily="49" charset="0"/>
              </a:rPr>
              <a:t>精确</a:t>
            </a:r>
            <a:r>
              <a:rPr lang="zh-CN" altLang="pt-BR"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，当且仅当</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既是</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的上界又是</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的下界。</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cstate="print"/>
          <a:srcRect/>
          <a:stretch>
            <a:fillRect/>
          </a:stretch>
        </p:blipFill>
        <p:spPr bwMode="auto">
          <a:xfrm>
            <a:off x="357158" y="1071546"/>
            <a:ext cx="8598162" cy="4143404"/>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333375"/>
            <a:ext cx="5543550"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1.3】</a:t>
            </a:r>
            <a:r>
              <a:rPr lang="zh-CN" altLang="en-US" sz="2200">
                <a:solidFill>
                  <a:srgbClr val="0000FF"/>
                </a:solidFill>
                <a:latin typeface="Consolas" pitchFamily="49" charset="0"/>
                <a:ea typeface="楷体" pitchFamily="49" charset="-122"/>
                <a:cs typeface="Consolas" pitchFamily="49" charset="0"/>
              </a:rPr>
              <a:t>分析以下算法的时间复杂度：</a:t>
            </a:r>
          </a:p>
        </p:txBody>
      </p:sp>
      <p:sp>
        <p:nvSpPr>
          <p:cNvPr id="188419" name="Text Box 3"/>
          <p:cNvSpPr txBox="1">
            <a:spLocks noChangeArrowheads="1"/>
          </p:cNvSpPr>
          <p:nvPr/>
        </p:nvSpPr>
        <p:spPr bwMode="auto">
          <a:xfrm>
            <a:off x="642910" y="928670"/>
            <a:ext cx="4500594" cy="2302508"/>
          </a:xfrm>
          <a:prstGeom prst="rect">
            <a:avLst/>
          </a:prstGeom>
          <a:solidFill>
            <a:schemeClr val="accent4">
              <a:lumMod val="40000"/>
              <a:lumOff val="6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80000" bIns="180000">
            <a:spAutoFit/>
          </a:bodyPr>
          <a:lstStyle/>
          <a:p>
            <a:r>
              <a:rPr lang="en-US" altLang="zh-CN" sz="1800">
                <a:solidFill>
                  <a:srgbClr val="9900FF"/>
                </a:solidFill>
                <a:latin typeface="Consolas" pitchFamily="49" charset="0"/>
                <a:ea typeface="楷体" pitchFamily="49" charset="-122"/>
                <a:cs typeface="Consolas" pitchFamily="49" charset="0"/>
              </a:rPr>
              <a:t>void fun(</a:t>
            </a:r>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n)</a:t>
            </a:r>
          </a:p>
          <a:p>
            <a:r>
              <a:rPr lang="en-US" altLang="zh-CN" sz="1800" smtClean="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s=</a:t>
            </a:r>
            <a:r>
              <a:rPr lang="en-US" altLang="zh-CN" sz="1800" err="1">
                <a:solidFill>
                  <a:srgbClr val="0000FF"/>
                </a:solidFill>
                <a:latin typeface="Consolas" pitchFamily="49" charset="0"/>
                <a:ea typeface="楷体" pitchFamily="49" charset="-122"/>
                <a:cs typeface="Consolas" pitchFamily="49" charset="0"/>
              </a:rPr>
              <a:t>0,i,j,k</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for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0;i</a:t>
            </a:r>
            <a:r>
              <a:rPr lang="en-US" altLang="zh-CN" sz="1800">
                <a:solidFill>
                  <a:srgbClr val="0000FF"/>
                </a:solidFill>
                <a:latin typeface="Consolas" pitchFamily="49" charset="0"/>
                <a:ea typeface="楷体" pitchFamily="49" charset="-122"/>
                <a:cs typeface="Consolas" pitchFamily="49" charset="0"/>
              </a:rPr>
              <a:t>&lt;=</a:t>
            </a:r>
            <a:r>
              <a:rPr lang="en-US" altLang="zh-CN" sz="1800" err="1">
                <a:solidFill>
                  <a:srgbClr val="0000FF"/>
                </a:solidFill>
                <a:latin typeface="Consolas" pitchFamily="49" charset="0"/>
                <a:ea typeface="楷体" pitchFamily="49" charset="-122"/>
                <a:cs typeface="Consolas" pitchFamily="49" charset="0"/>
              </a:rPr>
              <a:t>n;i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for </a:t>
            </a:r>
            <a:r>
              <a:rPr lang="nb-NO" altLang="zh-CN" sz="1800">
                <a:solidFill>
                  <a:srgbClr val="0000FF"/>
                </a:solidFill>
                <a:latin typeface="Consolas" pitchFamily="49" charset="0"/>
                <a:ea typeface="楷体" pitchFamily="49" charset="-122"/>
                <a:cs typeface="Consolas" pitchFamily="49" charset="0"/>
              </a:rPr>
              <a:t>(j=0;j&lt;=i;j++)</a:t>
            </a:r>
          </a:p>
          <a:p>
            <a:r>
              <a:rPr lang="nb-NO"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for </a:t>
            </a:r>
            <a:r>
              <a:rPr lang="nb-NO" altLang="zh-CN" sz="1800">
                <a:solidFill>
                  <a:srgbClr val="0000FF"/>
                </a:solidFill>
                <a:latin typeface="Consolas" pitchFamily="49" charset="0"/>
                <a:ea typeface="楷体" pitchFamily="49" charset="-122"/>
                <a:cs typeface="Consolas" pitchFamily="49" charset="0"/>
              </a:rPr>
              <a:t>(k=0;k&lt;j;k++)</a:t>
            </a:r>
          </a:p>
          <a:p>
            <a:r>
              <a:rPr lang="nb-NO"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s</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
        <p:nvSpPr>
          <p:cNvPr id="188420" name="Text Box 4"/>
          <p:cNvSpPr txBox="1">
            <a:spLocks noChangeArrowheads="1"/>
          </p:cNvSpPr>
          <p:nvPr/>
        </p:nvSpPr>
        <p:spPr bwMode="auto">
          <a:xfrm>
            <a:off x="611188" y="3525857"/>
            <a:ext cx="5961076"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该算法的基本语句是</a:t>
            </a:r>
            <a:r>
              <a:rPr lang="en-US" altLang="zh-CN" sz="2200">
                <a:solidFill>
                  <a:srgbClr val="0000FF"/>
                </a:solidFill>
                <a:latin typeface="Consolas" pitchFamily="49" charset="0"/>
                <a:ea typeface="楷体" pitchFamily="49" charset="-122"/>
                <a:cs typeface="Consolas" pitchFamily="49" charset="0"/>
              </a:rPr>
              <a:t>s++</a:t>
            </a:r>
            <a:r>
              <a:rPr lang="zh-CN" altLang="en-US" sz="2200">
                <a:solidFill>
                  <a:srgbClr val="0000FF"/>
                </a:solidFill>
                <a:latin typeface="Consolas" pitchFamily="49" charset="0"/>
                <a:ea typeface="楷体" pitchFamily="49" charset="-122"/>
                <a:cs typeface="Consolas" pitchFamily="49" charset="0"/>
              </a:rPr>
              <a:t>，所以有：</a:t>
            </a:r>
          </a:p>
        </p:txBody>
      </p:sp>
      <p:sp>
        <p:nvSpPr>
          <p:cNvPr id="188423" name="Rectangle 7"/>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5" name="Rectangle 9"/>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7" name="Rectangle 1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9" name="Rectangle 13"/>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1" name="Rectangle 15"/>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3" name="Rectangle 17"/>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5" name="Rectangle 19"/>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7" name="Text Box 21"/>
          <p:cNvSpPr txBox="1">
            <a:spLocks noChangeArrowheads="1"/>
          </p:cNvSpPr>
          <p:nvPr/>
        </p:nvSpPr>
        <p:spPr bwMode="auto">
          <a:xfrm>
            <a:off x="1042988" y="5829320"/>
            <a:ext cx="5329237"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则该算法的时间复杂度为</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baseline="3000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p>
        </p:txBody>
      </p:sp>
      <p:pic>
        <p:nvPicPr>
          <p:cNvPr id="224257" name="Picture 1"/>
          <p:cNvPicPr>
            <a:picLocks noChangeAspect="1" noChangeArrowheads="1"/>
          </p:cNvPicPr>
          <p:nvPr/>
        </p:nvPicPr>
        <p:blipFill>
          <a:blip r:embed="rId2" cstate="print"/>
          <a:srcRect/>
          <a:stretch>
            <a:fillRect/>
          </a:stretch>
        </p:blipFill>
        <p:spPr bwMode="auto">
          <a:xfrm>
            <a:off x="1214413" y="4000504"/>
            <a:ext cx="5562273"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85720" y="428604"/>
            <a:ext cx="4895850"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3. </a:t>
            </a:r>
            <a:r>
              <a:rPr lang="zh-CN" altLang="en-US">
                <a:solidFill>
                  <a:schemeClr val="bg1"/>
                </a:solidFill>
                <a:latin typeface="Consolas" pitchFamily="49" charset="0"/>
                <a:ea typeface="华文中宋" pitchFamily="2" charset="-122"/>
                <a:cs typeface="Consolas" pitchFamily="49" charset="0"/>
              </a:rPr>
              <a:t>算法的最好、最坏和平均情况</a:t>
            </a:r>
          </a:p>
        </p:txBody>
      </p:sp>
      <p:sp>
        <p:nvSpPr>
          <p:cNvPr id="187395" name="Text Box 3"/>
          <p:cNvSpPr txBox="1">
            <a:spLocks noChangeArrowheads="1"/>
          </p:cNvSpPr>
          <p:nvPr/>
        </p:nvSpPr>
        <p:spPr bwMode="auto">
          <a:xfrm>
            <a:off x="250825" y="1268413"/>
            <a:ext cx="8208963" cy="3308598"/>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黑体" pitchFamily="49" charset="-122"/>
                <a:cs typeface="Consolas" pitchFamily="49" charset="0"/>
              </a:rPr>
              <a:t>定义</a:t>
            </a:r>
            <a:r>
              <a:rPr lang="en-US" altLang="zh-CN" sz="2200">
                <a:solidFill>
                  <a:srgbClr val="FF0000"/>
                </a:solidFill>
                <a:latin typeface="Consolas" pitchFamily="49" charset="0"/>
                <a:ea typeface="黑体" pitchFamily="49" charset="-122"/>
                <a:cs typeface="Consolas" pitchFamily="49" charset="0"/>
              </a:rPr>
              <a:t>4</a:t>
            </a:r>
            <a:r>
              <a:rPr lang="en-US" altLang="zh-CN"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设一个算法的输入规模为</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D</a:t>
            </a:r>
            <a:r>
              <a:rPr lang="en-US" altLang="zh-CN" sz="2200" i="1" baseline="-25000"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是所有输入的集合，任一输入</a:t>
            </a:r>
            <a:r>
              <a:rPr lang="en-US" altLang="zh-CN" sz="2200" i="1" err="1">
                <a:solidFill>
                  <a:srgbClr val="0000FF"/>
                </a:solidFill>
                <a:latin typeface="Consolas" pitchFamily="49" charset="0"/>
                <a:ea typeface="楷体" pitchFamily="49" charset="-122"/>
                <a:cs typeface="Consolas" pitchFamily="49" charset="0"/>
              </a:rPr>
              <a:t>I</a:t>
            </a:r>
            <a:r>
              <a:rPr lang="en-US" altLang="zh-CN" sz="2200" err="1">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D</a:t>
            </a:r>
            <a:r>
              <a:rPr lang="en-US" altLang="zh-CN" sz="2200" i="1" baseline="-25000"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P</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出现的概率，</a:t>
            </a:r>
            <a:r>
              <a:rPr lang="zh-CN" altLang="en-US" sz="2200" smtClean="0">
                <a:solidFill>
                  <a:srgbClr val="0000FF"/>
                </a:solidFill>
                <a:latin typeface="Consolas" pitchFamily="49" charset="0"/>
                <a:ea typeface="楷体" pitchFamily="49" charset="-122"/>
                <a:cs typeface="Consolas" pitchFamily="49" charset="0"/>
              </a:rPr>
              <a:t>有       </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是算法在输入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下所执行的基本语句次数，则该算法的平均执行时间为：</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　　　　　　。</a:t>
            </a:r>
          </a:p>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也就是说算法的平均情况是指用各种特定输入下的基本语句执行次数的带权平均值。</a:t>
            </a:r>
          </a:p>
        </p:txBody>
      </p:sp>
      <p:sp>
        <p:nvSpPr>
          <p:cNvPr id="18739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7396" name="Object 4"/>
          <p:cNvGraphicFramePr>
            <a:graphicFrameLocks noChangeAspect="1"/>
          </p:cNvGraphicFramePr>
          <p:nvPr/>
        </p:nvGraphicFramePr>
        <p:xfrm>
          <a:off x="5595951" y="1811326"/>
          <a:ext cx="935037" cy="488950"/>
        </p:xfrm>
        <a:graphic>
          <a:graphicData uri="http://schemas.openxmlformats.org/presentationml/2006/ole">
            <p:oleObj spid="_x0000_s187396" name="公式" r:id="rId3" imgW="418918" imgH="215806" progId="">
              <p:embed/>
            </p:oleObj>
          </a:graphicData>
        </a:graphic>
      </p:graphicFrame>
      <p:graphicFrame>
        <p:nvGraphicFramePr>
          <p:cNvPr id="187398" name="Object 6"/>
          <p:cNvGraphicFramePr>
            <a:graphicFrameLocks noChangeAspect="1"/>
          </p:cNvGraphicFramePr>
          <p:nvPr/>
        </p:nvGraphicFramePr>
        <p:xfrm>
          <a:off x="1142976" y="2857496"/>
          <a:ext cx="1511300" cy="612775"/>
        </p:xfrm>
        <a:graphic>
          <a:graphicData uri="http://schemas.openxmlformats.org/presentationml/2006/ole">
            <p:oleObj spid="_x0000_s187398" name="公式" r:id="rId4" imgW="660113" imgH="266584" progId="">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00034" y="1500174"/>
            <a:ext cx="8135937" cy="2699072"/>
          </a:xfrm>
          <a:prstGeom prst="rect">
            <a:avLst/>
          </a:prstGeom>
          <a:noFill/>
          <a:ln w="9525">
            <a:noFill/>
            <a:miter lim="800000"/>
            <a:headEnd/>
            <a:tailEnd/>
          </a:ln>
          <a:effectLst/>
        </p:spPr>
        <p:txBody>
          <a:bodyPr>
            <a:spAutoFit/>
          </a:bodyPr>
          <a:lstStyle/>
          <a:p>
            <a:pPr>
              <a:lnSpc>
                <a:spcPct val="20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算法的最好情况为：</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，是指算法在所有输入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下所执行基本语句的</a:t>
            </a:r>
            <a:r>
              <a:rPr lang="zh-CN" altLang="en-US" sz="2200">
                <a:solidFill>
                  <a:srgbClr val="9900FF"/>
                </a:solidFill>
                <a:latin typeface="Consolas" pitchFamily="49" charset="0"/>
                <a:ea typeface="楷体" pitchFamily="49" charset="-122"/>
                <a:cs typeface="Consolas" pitchFamily="49" charset="0"/>
              </a:rPr>
              <a:t>最少次数</a:t>
            </a:r>
            <a:r>
              <a:rPr lang="zh-CN" altLang="en-US" sz="2200">
                <a:latin typeface="Consolas" pitchFamily="49" charset="0"/>
                <a:ea typeface="楷体" pitchFamily="49" charset="-122"/>
                <a:cs typeface="Consolas" pitchFamily="49" charset="0"/>
              </a:rPr>
              <a:t>。</a:t>
            </a:r>
          </a:p>
          <a:p>
            <a:pPr>
              <a:lnSpc>
                <a:spcPct val="20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算法的最坏情况为：</a:t>
            </a:r>
            <a:r>
              <a:rPr lang="en-US" altLang="zh-CN" sz="2200" i="1">
                <a:solidFill>
                  <a:srgbClr val="0000FF"/>
                </a:solidFill>
                <a:latin typeface="Consolas" pitchFamily="49" charset="0"/>
                <a:ea typeface="楷体" pitchFamily="49" charset="-122"/>
                <a:cs typeface="Consolas" pitchFamily="49" charset="0"/>
              </a:rPr>
              <a:t>W</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，是指算法在所有输入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下所执行基本语句的</a:t>
            </a:r>
            <a:r>
              <a:rPr lang="zh-CN" altLang="en-US" sz="2200">
                <a:solidFill>
                  <a:srgbClr val="9900FF"/>
                </a:solidFill>
                <a:latin typeface="Consolas" pitchFamily="49" charset="0"/>
                <a:ea typeface="楷体" pitchFamily="49" charset="-122"/>
                <a:cs typeface="Consolas" pitchFamily="49" charset="0"/>
              </a:rPr>
              <a:t>最大次数</a:t>
            </a:r>
            <a:r>
              <a:rPr lang="zh-CN" altLang="en-US" sz="2200">
                <a:latin typeface="Consolas" pitchFamily="49" charset="0"/>
                <a:ea typeface="楷体" pitchFamily="49" charset="-122"/>
                <a:cs typeface="Consolas" pitchFamily="49" charset="0"/>
              </a:rPr>
              <a:t>。</a:t>
            </a:r>
          </a:p>
        </p:txBody>
      </p:sp>
      <p:sp>
        <p:nvSpPr>
          <p:cNvPr id="186372"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1" name="Object 3"/>
          <p:cNvGraphicFramePr>
            <a:graphicFrameLocks noChangeAspect="1"/>
          </p:cNvGraphicFramePr>
          <p:nvPr/>
        </p:nvGraphicFramePr>
        <p:xfrm>
          <a:off x="4500563" y="1714489"/>
          <a:ext cx="1500198" cy="604288"/>
        </p:xfrm>
        <a:graphic>
          <a:graphicData uri="http://schemas.openxmlformats.org/presentationml/2006/ole">
            <p:oleObj spid="_x0000_s186371" name="公式" r:id="rId3" imgW="634725" imgH="253890" progId="">
              <p:embed/>
            </p:oleObj>
          </a:graphicData>
        </a:graphic>
      </p:graphicFrame>
      <p:sp>
        <p:nvSpPr>
          <p:cNvPr id="186374"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4559311" y="3070227"/>
          <a:ext cx="1584325" cy="593725"/>
        </p:xfrm>
        <a:graphic>
          <a:graphicData uri="http://schemas.openxmlformats.org/presentationml/2006/ole">
            <p:oleObj spid="_x0000_s186373" name="公式" r:id="rId4" imgW="685800" imgH="254000" progId="">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0825" y="214290"/>
            <a:ext cx="8497888" cy="1244920"/>
          </a:xfrm>
          <a:prstGeom prst="rect">
            <a:avLst/>
          </a:prstGeom>
          <a:solidFill>
            <a:schemeClr val="accent3">
              <a:lumMod val="20000"/>
              <a:lumOff val="80000"/>
            </a:schemeClr>
          </a:solidFill>
          <a:ln>
            <a:headEnd/>
            <a:tailEnd/>
          </a:ln>
        </p:spPr>
        <p:style>
          <a:lnRef idx="3">
            <a:schemeClr val="lt1"/>
          </a:lnRef>
          <a:fillRef idx="1">
            <a:schemeClr val="accent5"/>
          </a:fillRef>
          <a:effectRef idx="1">
            <a:schemeClr val="accent5"/>
          </a:effectRef>
          <a:fontRef idx="minor">
            <a:schemeClr val="lt1"/>
          </a:fontRef>
        </p:style>
        <p:txBody>
          <a:bodyPr tIns="144000" bIns="144000">
            <a:spAutoFit/>
          </a:bodyPr>
          <a:lstStyle/>
          <a:p>
            <a:pPr>
              <a:spcBef>
                <a:spcPct val="50000"/>
              </a:spcBef>
            </a:pP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1.4】</a:t>
            </a:r>
            <a:r>
              <a:rPr lang="zh-CN" altLang="en-US" sz="2000">
                <a:solidFill>
                  <a:srgbClr val="0000FF"/>
                </a:solidFill>
                <a:latin typeface="Consolas" pitchFamily="49" charset="0"/>
                <a:ea typeface="楷体" pitchFamily="49" charset="-122"/>
                <a:cs typeface="Consolas" pitchFamily="49" charset="0"/>
              </a:rPr>
              <a:t>采用顺序查找方法，在长度为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的一维实型数组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中查找值为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的元素。即从数组的第一个元素开始，逐个与被查值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进行比较。找到后返回</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，否则返回</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，对应的算法如下：</a:t>
            </a:r>
          </a:p>
        </p:txBody>
      </p:sp>
      <p:sp>
        <p:nvSpPr>
          <p:cNvPr id="185347" name="Text Box 3"/>
          <p:cNvSpPr txBox="1">
            <a:spLocks noChangeArrowheads="1"/>
          </p:cNvSpPr>
          <p:nvPr/>
        </p:nvSpPr>
        <p:spPr bwMode="auto">
          <a:xfrm>
            <a:off x="611188" y="164305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smtClean="0">
                <a:solidFill>
                  <a:srgbClr val="0000FF"/>
                </a:solidFill>
                <a:latin typeface="Consolas" pitchFamily="49" charset="0"/>
                <a:ea typeface="仿宋" pitchFamily="49" charset="-122"/>
                <a:cs typeface="Consolas" pitchFamily="49" charset="0"/>
              </a:rPr>
              <a:t>int Find(double a[],int n,double x)</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while (i&lt;n)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if (a[i]==x) break;</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(i&lt;n) return 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else return 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5348" name="Text Box 4"/>
          <p:cNvSpPr txBox="1">
            <a:spLocks noChangeArrowheads="1"/>
          </p:cNvSpPr>
          <p:nvPr/>
        </p:nvSpPr>
        <p:spPr bwMode="auto">
          <a:xfrm>
            <a:off x="652490" y="4687269"/>
            <a:ext cx="7848600" cy="1885003"/>
          </a:xfrm>
          <a:prstGeom prst="rect">
            <a:avLst/>
          </a:prstGeom>
          <a:noFill/>
          <a:ln w="9525">
            <a:noFill/>
            <a:miter lim="800000"/>
            <a:headEnd/>
            <a:tailEnd/>
          </a:ln>
          <a:effectLst/>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回答以下问题：</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）分析该算法在等概率情况下成功查找到值为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的元素的最好、最坏和平均时间复杂度。</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）假设被查值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中的概率是</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，求算法的时间复杂度。</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22330" y="2168459"/>
            <a:ext cx="8064500"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楷体" pitchFamily="49" charset="-122"/>
                <a:ea typeface="楷体" pitchFamily="49" charset="-122"/>
              </a:rPr>
              <a:t>　　算法是求解问题的一系列计算步骤，用来将输入数据转换成输出结果 ：</a:t>
            </a:r>
          </a:p>
        </p:txBody>
      </p:sp>
      <p:sp>
        <p:nvSpPr>
          <p:cNvPr id="3078" name="Rectangle 6"/>
          <p:cNvSpPr>
            <a:spLocks noChangeArrowheads="1"/>
          </p:cNvSpPr>
          <p:nvPr/>
        </p:nvSpPr>
        <p:spPr bwMode="auto">
          <a:xfrm>
            <a:off x="3557593" y="3246819"/>
            <a:ext cx="1584325" cy="792162"/>
          </a:xfrm>
          <a:prstGeom prst="rect">
            <a:avLst/>
          </a:prstGeom>
          <a:solidFill>
            <a:schemeClr val="folHlink"/>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anchor="ctr"/>
          <a:lstStyle/>
          <a:p>
            <a:pPr algn="ctr"/>
            <a:r>
              <a:rPr lang="zh-CN" altLang="en-US">
                <a:latin typeface="楷体" pitchFamily="49" charset="-122"/>
                <a:ea typeface="楷体" pitchFamily="49" charset="-122"/>
              </a:rPr>
              <a:t>算法</a:t>
            </a:r>
          </a:p>
        </p:txBody>
      </p:sp>
      <p:sp>
        <p:nvSpPr>
          <p:cNvPr id="3079" name="AutoShape 7"/>
          <p:cNvSpPr>
            <a:spLocks noChangeArrowheads="1"/>
          </p:cNvSpPr>
          <p:nvPr/>
        </p:nvSpPr>
        <p:spPr bwMode="auto">
          <a:xfrm>
            <a:off x="2693993"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0" name="Text Box 8"/>
          <p:cNvSpPr txBox="1">
            <a:spLocks noChangeArrowheads="1"/>
          </p:cNvSpPr>
          <p:nvPr/>
        </p:nvSpPr>
        <p:spPr bwMode="auto">
          <a:xfrm>
            <a:off x="1830393" y="3413512"/>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输入</a:t>
            </a:r>
          </a:p>
        </p:txBody>
      </p:sp>
      <p:sp>
        <p:nvSpPr>
          <p:cNvPr id="3081" name="AutoShape 9"/>
          <p:cNvSpPr>
            <a:spLocks noChangeArrowheads="1"/>
          </p:cNvSpPr>
          <p:nvPr/>
        </p:nvSpPr>
        <p:spPr bwMode="auto">
          <a:xfrm>
            <a:off x="5357818"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2" name="Text Box 10"/>
          <p:cNvSpPr txBox="1">
            <a:spLocks noChangeArrowheads="1"/>
          </p:cNvSpPr>
          <p:nvPr/>
        </p:nvSpPr>
        <p:spPr bwMode="auto">
          <a:xfrm>
            <a:off x="6300788" y="3462719"/>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输出</a:t>
            </a:r>
          </a:p>
        </p:txBody>
      </p:sp>
      <p:sp>
        <p:nvSpPr>
          <p:cNvPr id="3084" name="Text Box 12"/>
          <p:cNvSpPr txBox="1">
            <a:spLocks noChangeArrowheads="1"/>
          </p:cNvSpPr>
          <p:nvPr/>
        </p:nvSpPr>
        <p:spPr bwMode="auto">
          <a:xfrm>
            <a:off x="900113" y="4542219"/>
            <a:ext cx="7559675"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楷体" pitchFamily="49" charset="-122"/>
                <a:ea typeface="楷体" pitchFamily="49" charset="-122"/>
              </a:rPr>
              <a:t>　　如果一个算法对其每一个输入实例，都能输出正确的结果并停止，则称它是正确的。 </a:t>
            </a:r>
          </a:p>
        </p:txBody>
      </p:sp>
      <p:sp>
        <p:nvSpPr>
          <p:cNvPr id="3085" name="Text Box 13"/>
          <p:cNvSpPr txBox="1">
            <a:spLocks noChangeArrowheads="1"/>
          </p:cNvSpPr>
          <p:nvPr/>
        </p:nvSpPr>
        <p:spPr bwMode="auto">
          <a:xfrm>
            <a:off x="714348" y="1428736"/>
            <a:ext cx="3458664"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1.1.1 </a:t>
            </a:r>
            <a:r>
              <a:rPr lang="zh-CN" altLang="en-US" sz="2800" smtClean="0">
                <a:solidFill>
                  <a:srgbClr val="FF0000"/>
                </a:solidFill>
                <a:latin typeface="Consolas" pitchFamily="49" charset="0"/>
                <a:ea typeface="微软雅黑" pitchFamily="34" charset="-122"/>
                <a:cs typeface="Consolas" pitchFamily="49" charset="0"/>
              </a:rPr>
              <a:t>什</a:t>
            </a:r>
            <a:r>
              <a:rPr lang="zh-CN" altLang="en-US" sz="2800">
                <a:solidFill>
                  <a:srgbClr val="FF0000"/>
                </a:solidFill>
                <a:latin typeface="Consolas" pitchFamily="49" charset="0"/>
                <a:ea typeface="微软雅黑" pitchFamily="34" charset="-122"/>
                <a:cs typeface="Consolas" pitchFamily="49" charset="0"/>
              </a:rPr>
              <a:t>么是算法</a:t>
            </a:r>
          </a:p>
        </p:txBody>
      </p:sp>
      <p:sp>
        <p:nvSpPr>
          <p:cNvPr id="11" name="Text Box 3"/>
          <p:cNvSpPr txBox="1">
            <a:spLocks noChangeArrowheads="1"/>
          </p:cNvSpPr>
          <p:nvPr/>
        </p:nvSpPr>
        <p:spPr bwMode="auto">
          <a:xfrm>
            <a:off x="2500298" y="357166"/>
            <a:ext cx="392909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的概念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28596" y="3286124"/>
            <a:ext cx="8497888" cy="2446824"/>
          </a:xfrm>
          <a:prstGeom prst="rect">
            <a:avLst/>
          </a:prstGeom>
          <a:noFill/>
          <a:ln w="9525">
            <a:noFill/>
            <a:miter lim="800000"/>
            <a:headEnd/>
            <a:tailEnd/>
          </a:ln>
          <a:effectLst/>
        </p:spPr>
        <p:txBody>
          <a:bodyPr>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算法的</a:t>
            </a:r>
            <a:r>
              <a:rPr lang="en-US" altLang="zh-CN" sz="2000" smtClean="0">
                <a:solidFill>
                  <a:srgbClr val="0000FF"/>
                </a:solidFill>
                <a:latin typeface="Consolas" pitchFamily="49" charset="0"/>
                <a:ea typeface="楷体" pitchFamily="49" charset="-122"/>
                <a:cs typeface="Consolas" pitchFamily="49" charset="0"/>
              </a:rPr>
              <a:t>while</a:t>
            </a:r>
            <a:r>
              <a:rPr lang="zh-CN" altLang="en-US" sz="2000" smtClean="0">
                <a:solidFill>
                  <a:srgbClr val="0000FF"/>
                </a:solidFill>
                <a:latin typeface="Consolas" pitchFamily="49" charset="0"/>
                <a:ea typeface="楷体" pitchFamily="49" charset="-122"/>
                <a:cs typeface="Consolas" pitchFamily="49" charset="0"/>
              </a:rPr>
              <a:t>循环中的</a:t>
            </a:r>
            <a:r>
              <a:rPr lang="en-US" altLang="zh-CN" sz="2000" smtClean="0">
                <a:solidFill>
                  <a:srgbClr val="0000FF"/>
                </a:solidFill>
                <a:latin typeface="Consolas" pitchFamily="49" charset="0"/>
                <a:ea typeface="楷体" pitchFamily="49" charset="-122"/>
                <a:cs typeface="Consolas" pitchFamily="49" charset="0"/>
              </a:rPr>
              <a:t>if</a:t>
            </a:r>
            <a:r>
              <a:rPr lang="zh-CN" altLang="en-US" sz="2000" smtClean="0">
                <a:solidFill>
                  <a:srgbClr val="0000FF"/>
                </a:solidFill>
                <a:latin typeface="Consolas" pitchFamily="49" charset="0"/>
                <a:ea typeface="楷体" pitchFamily="49" charset="-122"/>
                <a:cs typeface="Consolas" pitchFamily="49" charset="0"/>
              </a:rPr>
              <a:t>语句是</a:t>
            </a:r>
            <a:r>
              <a:rPr lang="zh-CN" altLang="en-US" sz="2000">
                <a:solidFill>
                  <a:srgbClr val="0000FF"/>
                </a:solidFill>
                <a:latin typeface="Consolas" pitchFamily="49" charset="0"/>
                <a:ea typeface="楷体" pitchFamily="49" charset="-122"/>
                <a:cs typeface="Consolas" pitchFamily="49" charset="0"/>
              </a:rPr>
              <a:t>基本语句。</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数组中有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个元素，当第一个元素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此时基本</a:t>
            </a:r>
            <a:r>
              <a:rPr lang="zh-CN" altLang="en-US" sz="2000">
                <a:solidFill>
                  <a:srgbClr val="0000FF"/>
                </a:solidFill>
                <a:latin typeface="Consolas" pitchFamily="49" charset="0"/>
                <a:ea typeface="楷体" pitchFamily="49" charset="-122"/>
                <a:cs typeface="Consolas" pitchFamily="49" charset="0"/>
              </a:rPr>
              <a:t>语句仅执行一次，此时呈现</a:t>
            </a:r>
            <a:r>
              <a:rPr lang="zh-CN" altLang="en-US" sz="2000">
                <a:solidFill>
                  <a:srgbClr val="C00000"/>
                </a:solidFill>
                <a:latin typeface="Consolas" pitchFamily="49" charset="0"/>
                <a:ea typeface="楷体" pitchFamily="49" charset="-122"/>
                <a:cs typeface="Consolas" pitchFamily="49" charset="0"/>
              </a:rPr>
              <a:t>最好的情况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　　当</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中最后一个元素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此时基本</a:t>
            </a:r>
            <a:r>
              <a:rPr lang="zh-CN" altLang="en-US" sz="2000">
                <a:solidFill>
                  <a:srgbClr val="0000FF"/>
                </a:solidFill>
                <a:latin typeface="Consolas" pitchFamily="49" charset="0"/>
                <a:ea typeface="楷体" pitchFamily="49" charset="-122"/>
                <a:cs typeface="Consolas" pitchFamily="49" charset="0"/>
              </a:rPr>
              <a:t>语句执行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次，此时呈现</a:t>
            </a:r>
            <a:r>
              <a:rPr lang="zh-CN" altLang="en-US" sz="2000">
                <a:solidFill>
                  <a:srgbClr val="C00000"/>
                </a:solidFill>
                <a:latin typeface="Consolas" pitchFamily="49" charset="0"/>
                <a:ea typeface="楷体" pitchFamily="49" charset="-122"/>
                <a:cs typeface="Consolas" pitchFamily="49" charset="0"/>
              </a:rPr>
              <a:t>最坏的情况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smtClean="0">
                <a:solidFill>
                  <a:srgbClr val="0000FF"/>
                </a:solidFill>
                <a:latin typeface="Consolas" pitchFamily="49" charset="0"/>
                <a:ea typeface="仿宋" pitchFamily="49" charset="-122"/>
                <a:cs typeface="Consolas" pitchFamily="49" charset="0"/>
              </a:rPr>
              <a:t>int Find(double a[],int n,double x)</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while (i&lt;n)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a:t>
            </a:r>
            <a:r>
              <a:rPr lang="en-US" sz="1800" smtClean="0">
                <a:solidFill>
                  <a:srgbClr val="9900FF"/>
                </a:solidFill>
                <a:latin typeface="Consolas" pitchFamily="49" charset="0"/>
                <a:ea typeface="仿宋" pitchFamily="49" charset="-122"/>
                <a:cs typeface="Consolas" pitchFamily="49" charset="0"/>
              </a:rPr>
              <a:t>if (a[i]==x) break;</a:t>
            </a:r>
            <a:endParaRPr lang="zh-CN" altLang="en-US" sz="1800" smtClean="0">
              <a:solidFill>
                <a:srgbClr val="99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(i&lt;n) return 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else return 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220690" y="3384555"/>
            <a:ext cx="8709028"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对于其他情况，假设查找每个元素的概率相同，则</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），而成功找到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次，所以：</a:t>
            </a:r>
          </a:p>
        </p:txBody>
      </p:sp>
      <p:sp>
        <p:nvSpPr>
          <p:cNvPr id="184324" name="Text Box 4"/>
          <p:cNvSpPr txBox="1">
            <a:spLocks noChangeArrowheads="1"/>
          </p:cNvSpPr>
          <p:nvPr/>
        </p:nvSpPr>
        <p:spPr bwMode="auto">
          <a:xfrm>
            <a:off x="857224" y="4827610"/>
            <a:ext cx="7056438" cy="540789"/>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4325" name="Object 5"/>
          <p:cNvGraphicFramePr>
            <a:graphicFrameLocks noChangeAspect="1"/>
          </p:cNvGraphicFramePr>
          <p:nvPr/>
        </p:nvGraphicFramePr>
        <p:xfrm>
          <a:off x="1776413" y="4813315"/>
          <a:ext cx="3043238" cy="687387"/>
        </p:xfrm>
        <a:graphic>
          <a:graphicData uri="http://schemas.openxmlformats.org/presentationml/2006/ole">
            <p:oleObj spid="_x0000_s269314" name="Equation" r:id="rId3" imgW="1892160" imgH="431640" progId="">
              <p:embed/>
            </p:oleObj>
          </a:graphicData>
        </a:graphic>
      </p:graphicFrame>
      <p:sp>
        <p:nvSpPr>
          <p:cNvPr id="8"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smtClean="0">
                <a:solidFill>
                  <a:srgbClr val="0000FF"/>
                </a:solidFill>
                <a:latin typeface="Consolas" pitchFamily="49" charset="0"/>
                <a:ea typeface="仿宋" pitchFamily="49" charset="-122"/>
                <a:cs typeface="Consolas" pitchFamily="49" charset="0"/>
              </a:rPr>
              <a:t>int Find(double a[],int n,double x)</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while (i&lt;n)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a:t>
            </a:r>
            <a:r>
              <a:rPr lang="en-US" sz="1800" smtClean="0">
                <a:solidFill>
                  <a:srgbClr val="9900FF"/>
                </a:solidFill>
                <a:latin typeface="Consolas" pitchFamily="49" charset="0"/>
                <a:ea typeface="仿宋" pitchFamily="49" charset="-122"/>
                <a:cs typeface="Consolas" pitchFamily="49" charset="0"/>
              </a:rPr>
              <a:t>if (a[i]==x) break;</a:t>
            </a:r>
            <a:endParaRPr lang="zh-CN" altLang="en-US" sz="1800" smtClean="0">
              <a:solidFill>
                <a:srgbClr val="99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(i&lt;n) return 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else return 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85720" y="214290"/>
            <a:ext cx="8351838" cy="2785378"/>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）当被查值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中的概率为</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时，算法执行有</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种情况，即</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种成功查找和一种不成功查找。</a:t>
            </a:r>
          </a:p>
          <a:p>
            <a:pPr>
              <a:lnSpc>
                <a:spcPts val="3000"/>
              </a:lnSpc>
            </a:pPr>
            <a:r>
              <a:rPr lang="zh-CN" altLang="en-US" sz="2000">
                <a:solidFill>
                  <a:srgbClr val="0000FF"/>
                </a:solidFill>
                <a:latin typeface="Consolas" pitchFamily="49" charset="0"/>
                <a:ea typeface="楷体" pitchFamily="49" charset="-122"/>
                <a:cs typeface="Consolas" pitchFamily="49" charset="0"/>
              </a:rPr>
              <a:t>　　对于成功查找，假设是等概率情况，则元素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被查找到的概率</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对于不成功查找，其概率为</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，不成功查找</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所以：</a:t>
            </a:r>
          </a:p>
        </p:txBody>
      </p:sp>
      <p:sp>
        <p:nvSpPr>
          <p:cNvPr id="183299" name="Text Box 3"/>
          <p:cNvSpPr txBox="1">
            <a:spLocks noChangeArrowheads="1"/>
          </p:cNvSpPr>
          <p:nvPr/>
        </p:nvSpPr>
        <p:spPr bwMode="auto">
          <a:xfrm>
            <a:off x="1008094" y="3270288"/>
            <a:ext cx="7492996" cy="1446550"/>
          </a:xfrm>
          <a:prstGeom prst="rect">
            <a:avLst/>
          </a:prstGeom>
          <a:noFill/>
          <a:ln w="9525">
            <a:noFill/>
            <a:miter lim="800000"/>
            <a:headEnd/>
            <a:tailEnd/>
          </a:ln>
          <a:effectLst/>
        </p:spPr>
        <p:txBody>
          <a:bodyPr wrap="square">
            <a:spAutoFit/>
          </a:bodyPr>
          <a:lstStyle/>
          <a:p>
            <a:pPr>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200" smtClean="0">
                <a:solidFill>
                  <a:srgbClr val="0000FF"/>
                </a:solidFill>
                <a:latin typeface="Consolas" pitchFamily="49" charset="0"/>
                <a:ea typeface="楷体" pitchFamily="49" charset="-122"/>
                <a:cs typeface="Consolas" pitchFamily="49" charset="0"/>
              </a:rPr>
              <a:t>     =</a:t>
            </a:r>
            <a:endParaRPr lang="en-US" altLang="zh-CN" sz="2200">
              <a:solidFill>
                <a:srgbClr val="0000FF"/>
              </a:solidFill>
              <a:latin typeface="Consolas" pitchFamily="49" charset="0"/>
              <a:ea typeface="楷体" pitchFamily="49" charset="-122"/>
              <a:cs typeface="Consolas" pitchFamily="49" charset="0"/>
            </a:endParaRPr>
          </a:p>
        </p:txBody>
      </p:sp>
      <p:sp>
        <p:nvSpPr>
          <p:cNvPr id="183301"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0" name="Object 4"/>
          <p:cNvGraphicFramePr>
            <a:graphicFrameLocks noChangeAspect="1"/>
          </p:cNvGraphicFramePr>
          <p:nvPr/>
        </p:nvGraphicFramePr>
        <p:xfrm>
          <a:off x="2185984" y="3214686"/>
          <a:ext cx="1885950" cy="752475"/>
        </p:xfrm>
        <a:graphic>
          <a:graphicData uri="http://schemas.openxmlformats.org/presentationml/2006/ole">
            <p:oleObj spid="_x0000_s183300" name="Equation" r:id="rId3" imgW="927000" imgH="368280" progId="">
              <p:embed/>
            </p:oleObj>
          </a:graphicData>
        </a:graphic>
      </p:graphicFrame>
      <p:sp>
        <p:nvSpPr>
          <p:cNvPr id="183303" name="Rectangle 7"/>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2" name="Object 6"/>
          <p:cNvGraphicFramePr>
            <a:graphicFrameLocks noChangeAspect="1"/>
          </p:cNvGraphicFramePr>
          <p:nvPr/>
        </p:nvGraphicFramePr>
        <p:xfrm>
          <a:off x="2200304" y="3927480"/>
          <a:ext cx="6586538" cy="819150"/>
        </p:xfrm>
        <a:graphic>
          <a:graphicData uri="http://schemas.openxmlformats.org/presentationml/2006/ole">
            <p:oleObj spid="_x0000_s183302" name="Equation" r:id="rId4" imgW="3466800" imgH="431640" progId="">
              <p:embed/>
            </p:oleObj>
          </a:graphicData>
        </a:graphic>
      </p:graphicFrame>
      <p:sp>
        <p:nvSpPr>
          <p:cNvPr id="183304" name="Text Box 8"/>
          <p:cNvSpPr txBox="1">
            <a:spLocks noChangeArrowheads="1"/>
          </p:cNvSpPr>
          <p:nvPr/>
        </p:nvSpPr>
        <p:spPr bwMode="auto">
          <a:xfrm>
            <a:off x="428596" y="4856174"/>
            <a:ext cx="8286808"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如果已知需要查找的</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有一半的机会在数组中，此时</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，则</a:t>
            </a:r>
            <a:r>
              <a:rPr lang="en-US" altLang="zh-CN" sz="2000" i="1">
                <a:solidFill>
                  <a:srgbClr val="9900FF"/>
                </a:solidFill>
                <a:latin typeface="Consolas" pitchFamily="49" charset="0"/>
                <a:ea typeface="楷体" pitchFamily="49" charset="-122"/>
                <a:cs typeface="Consolas" pitchFamily="49" charset="0"/>
              </a:rPr>
              <a:t>A</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+1)/4]+</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/2≈3</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/4</a:t>
            </a:r>
            <a:r>
              <a:rPr lang="zh-CN" altLang="en-US" sz="200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95288" y="404813"/>
            <a:ext cx="4897437"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4. </a:t>
            </a:r>
            <a:r>
              <a:rPr lang="zh-CN" altLang="en-US">
                <a:solidFill>
                  <a:schemeClr val="bg1"/>
                </a:solidFill>
                <a:latin typeface="Consolas" pitchFamily="49" charset="0"/>
                <a:ea typeface="华文中宋" pitchFamily="2" charset="-122"/>
                <a:cs typeface="Consolas" pitchFamily="49" charset="0"/>
              </a:rPr>
              <a:t>非递归算法的时间复杂度分析</a:t>
            </a:r>
          </a:p>
        </p:txBody>
      </p:sp>
      <p:sp>
        <p:nvSpPr>
          <p:cNvPr id="182275" name="Text Box 3"/>
          <p:cNvSpPr txBox="1">
            <a:spLocks noChangeArrowheads="1"/>
          </p:cNvSpPr>
          <p:nvPr/>
        </p:nvSpPr>
        <p:spPr bwMode="auto">
          <a:xfrm>
            <a:off x="500034" y="1268413"/>
            <a:ext cx="8032779" cy="2034468"/>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对于非递归算法，分析其时间复杂度相对比较简单，关键是求出代表算法执行时间的表达式。</a:t>
            </a:r>
          </a:p>
          <a:p>
            <a:pPr>
              <a:lnSpc>
                <a:spcPct val="150000"/>
              </a:lnSpc>
              <a:spcBef>
                <a:spcPct val="50000"/>
              </a:spcBef>
            </a:pPr>
            <a:r>
              <a:rPr lang="zh-CN" altLang="en-US" sz="2000">
                <a:solidFill>
                  <a:srgbClr val="0000FF"/>
                </a:solidFill>
                <a:ea typeface="楷体" pitchFamily="49" charset="-122"/>
                <a:cs typeface="Times New Roman" pitchFamily="18" charset="0"/>
              </a:rPr>
              <a:t>　　通常是算法中基本语句的执行次数，是一个关于问题规模</a:t>
            </a:r>
            <a:r>
              <a:rPr lang="en-US" altLang="zh-CN" sz="2000" i="1">
                <a:solidFill>
                  <a:srgbClr val="0000FF"/>
                </a:solidFill>
                <a:ea typeface="楷体" pitchFamily="49" charset="-122"/>
                <a:cs typeface="Times New Roman" pitchFamily="18" charset="0"/>
              </a:rPr>
              <a:t>n</a:t>
            </a:r>
            <a:r>
              <a:rPr lang="zh-CN" altLang="en-US" sz="2000">
                <a:solidFill>
                  <a:srgbClr val="0000FF"/>
                </a:solidFill>
                <a:ea typeface="楷体" pitchFamily="49" charset="-122"/>
                <a:cs typeface="Times New Roman" pitchFamily="18" charset="0"/>
              </a:rPr>
              <a:t>的表达式，然后用渐进符号来表示这个表达式即得到算法的时间复杂度。</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7705725"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1.6】</a:t>
            </a:r>
            <a:r>
              <a:rPr lang="zh-CN" altLang="en-US" sz="2200">
                <a:solidFill>
                  <a:srgbClr val="0000FF"/>
                </a:solidFill>
                <a:latin typeface="Consolas" pitchFamily="49" charset="0"/>
                <a:ea typeface="楷体" pitchFamily="49" charset="-122"/>
                <a:cs typeface="Consolas" pitchFamily="49" charset="0"/>
              </a:rPr>
              <a:t>给出以下算法的时间复杂度。</a:t>
            </a:r>
          </a:p>
        </p:txBody>
      </p:sp>
      <p:sp>
        <p:nvSpPr>
          <p:cNvPr id="181251" name="Text Box 3"/>
          <p:cNvSpPr txBox="1">
            <a:spLocks noChangeArrowheads="1"/>
          </p:cNvSpPr>
          <p:nvPr/>
        </p:nvSpPr>
        <p:spPr bwMode="auto">
          <a:xfrm>
            <a:off x="857224" y="1071546"/>
            <a:ext cx="3817936" cy="2302508"/>
          </a:xfrm>
          <a:prstGeom prst="rect">
            <a:avLst/>
          </a:prstGeom>
          <a:solidFill>
            <a:schemeClr val="accent4">
              <a:lumMod val="40000"/>
              <a:lumOff val="6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func</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1,k</a:t>
            </a:r>
            <a:r>
              <a:rPr lang="en-US" altLang="zh-CN" sz="1800">
                <a:solidFill>
                  <a:srgbClr val="0000FF"/>
                </a:solidFill>
                <a:latin typeface="Consolas" pitchFamily="49" charset="0"/>
                <a:ea typeface="楷体" pitchFamily="49" charset="-122"/>
                <a:cs typeface="Consolas" pitchFamily="49" charset="0"/>
              </a:rPr>
              <a:t>=100;</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&lt;=n)</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  </a:t>
            </a:r>
            <a:r>
              <a:rPr lang="en-US" altLang="zh-CN" sz="1800">
                <a:solidFill>
                  <a:srgbClr val="0000FF"/>
                </a:solidFill>
                <a:latin typeface="Consolas" pitchFamily="49" charset="0"/>
                <a:ea typeface="楷体" pitchFamily="49" charset="-122"/>
                <a:cs typeface="Consolas" pitchFamily="49" charset="0"/>
              </a:rPr>
              <a:t>k++;</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a:t>
            </a:r>
            <a:r>
              <a:rPr lang="en-US" altLang="zh-CN" sz="1800">
                <a:solidFill>
                  <a:srgbClr val="0000FF"/>
                </a:solidFill>
                <a:latin typeface="Consolas" pitchFamily="49" charset="0"/>
                <a:ea typeface="楷体" pitchFamily="49" charset="-122"/>
                <a:cs typeface="Consolas" pitchFamily="49" charset="0"/>
              </a:rPr>
              <a:t>+=2;</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p>
        </p:txBody>
      </p:sp>
      <p:sp>
        <p:nvSpPr>
          <p:cNvPr id="181252" name="Text Box 4"/>
          <p:cNvSpPr txBox="1">
            <a:spLocks noChangeArrowheads="1"/>
          </p:cNvSpPr>
          <p:nvPr/>
        </p:nvSpPr>
        <p:spPr bwMode="auto">
          <a:xfrm>
            <a:off x="214282" y="3674938"/>
            <a:ext cx="8135937" cy="2292935"/>
          </a:xfrm>
          <a:prstGeom prst="rect">
            <a:avLst/>
          </a:prstGeom>
          <a:noFill/>
          <a:ln w="9525">
            <a:noFill/>
            <a:miter lim="800000"/>
            <a:headEnd/>
            <a:tailEnd/>
          </a:ln>
          <a:effectLst/>
        </p:spPr>
        <p:txBody>
          <a:bodyPr>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算法中基本语句是</a:t>
            </a:r>
            <a:r>
              <a:rPr lang="en-US" altLang="zh-CN" sz="220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循环内的语句。设</a:t>
            </a:r>
            <a:r>
              <a:rPr lang="en-US" altLang="zh-CN" sz="220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循环语句执行的次数为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从</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开始递增，最后取值为</a:t>
            </a:r>
            <a:r>
              <a:rPr lang="en-US" altLang="zh-CN" sz="2200" err="1">
                <a:solidFill>
                  <a:srgbClr val="0000FF"/>
                </a:solidFill>
                <a:latin typeface="Consolas" pitchFamily="49" charset="0"/>
                <a:ea typeface="楷体" pitchFamily="49" charset="-122"/>
                <a:cs typeface="Consolas" pitchFamily="49" charset="0"/>
              </a:rPr>
              <a:t>1+2</a:t>
            </a:r>
            <a:r>
              <a:rPr lang="en-US" altLang="zh-CN" sz="2200" i="1" err="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，有</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200" i="1" smtClean="0">
                <a:solidFill>
                  <a:srgbClr val="0000FF"/>
                </a:solidFill>
                <a:latin typeface="Consolas" pitchFamily="49" charset="0"/>
                <a:ea typeface="楷体" pitchFamily="49" charset="-122"/>
                <a:cs typeface="Consolas" pitchFamily="49" charset="0"/>
              </a:rPr>
              <a:t>       </a:t>
            </a:r>
            <a:r>
              <a:rPr lang="pt-BR" altLang="zh-CN" sz="2200" i="1" smtClean="0">
                <a:solidFill>
                  <a:srgbClr val="008000"/>
                </a:solidFill>
                <a:latin typeface="Consolas" pitchFamily="49" charset="0"/>
                <a:ea typeface="楷体" pitchFamily="49" charset="-122"/>
                <a:cs typeface="Consolas" pitchFamily="49" charset="0"/>
              </a:rPr>
              <a:t>i</a:t>
            </a:r>
            <a:r>
              <a:rPr lang="pt-BR" altLang="zh-CN" sz="2200" smtClean="0">
                <a:solidFill>
                  <a:srgbClr val="008000"/>
                </a:solidFill>
                <a:latin typeface="Consolas" pitchFamily="49" charset="0"/>
                <a:ea typeface="楷体" pitchFamily="49" charset="-122"/>
                <a:cs typeface="Consolas" pitchFamily="49" charset="0"/>
              </a:rPr>
              <a:t>=1+2</a:t>
            </a:r>
            <a:r>
              <a:rPr lang="pt-BR" altLang="zh-CN" sz="2200" i="1" smtClean="0">
                <a:solidFill>
                  <a:srgbClr val="008000"/>
                </a:solidFill>
                <a:latin typeface="Consolas" pitchFamily="49" charset="0"/>
                <a:ea typeface="楷体" pitchFamily="49" charset="-122"/>
                <a:cs typeface="Consolas" pitchFamily="49" charset="0"/>
              </a:rPr>
              <a:t>m</a:t>
            </a:r>
            <a:r>
              <a:rPr lang="pt-BR" altLang="zh-CN" sz="2200">
                <a:solidFill>
                  <a:srgbClr val="008000"/>
                </a:solidFill>
                <a:latin typeface="Consolas" pitchFamily="49" charset="0"/>
                <a:ea typeface="宋体" pitchFamily="2" charset="-122"/>
                <a:cs typeface="Consolas" pitchFamily="49" charset="0"/>
              </a:rPr>
              <a:t>≤</a:t>
            </a:r>
            <a:r>
              <a:rPr lang="pt-BR" altLang="zh-CN" sz="2200" i="1" smtClean="0">
                <a:solidFill>
                  <a:srgbClr val="008000"/>
                </a:solidFill>
                <a:latin typeface="Consolas" pitchFamily="49" charset="0"/>
                <a:ea typeface="楷体" pitchFamily="49" charset="-122"/>
                <a:cs typeface="Consolas" pitchFamily="49" charset="0"/>
              </a:rPr>
              <a:t>n</a:t>
            </a:r>
            <a:endParaRPr lang="en-US" altLang="zh-CN" sz="2200" smtClean="0">
              <a:solidFill>
                <a:srgbClr val="008000"/>
              </a:solidFill>
              <a:latin typeface="Consolas" pitchFamily="49" charset="0"/>
              <a:ea typeface="楷体" pitchFamily="49" charset="-122"/>
              <a:cs typeface="Consolas" pitchFamily="49" charset="0"/>
            </a:endParaRPr>
          </a:p>
          <a:p>
            <a:pPr>
              <a:spcBef>
                <a:spcPct val="50000"/>
              </a:spcBef>
            </a:pPr>
            <a:r>
              <a:rPr lang="en-US" altLang="zh-CN" sz="2200" smtClean="0">
                <a:solidFill>
                  <a:srgbClr val="008000"/>
                </a:solidFill>
                <a:latin typeface="Consolas" pitchFamily="49" charset="0"/>
                <a:ea typeface="楷体" pitchFamily="49" charset="-122"/>
                <a:cs typeface="Consolas" pitchFamily="49" charset="0"/>
              </a:rPr>
              <a:t>       </a:t>
            </a:r>
            <a:r>
              <a:rPr lang="pt-BR" altLang="zh-CN" sz="2200" i="1" smtClean="0">
                <a:solidFill>
                  <a:srgbClr val="008000"/>
                </a:solidFill>
                <a:latin typeface="Consolas" pitchFamily="49" charset="0"/>
                <a:ea typeface="楷体" pitchFamily="49" charset="-122"/>
                <a:cs typeface="Consolas" pitchFamily="49" charset="0"/>
              </a:rPr>
              <a:t>f</a:t>
            </a:r>
            <a:r>
              <a:rPr lang="pt-BR" altLang="zh-CN" sz="2200" smtClean="0">
                <a:solidFill>
                  <a:srgbClr val="008000"/>
                </a:solidFill>
                <a:latin typeface="Consolas" pitchFamily="49" charset="0"/>
                <a:ea typeface="楷体" pitchFamily="49" charset="-122"/>
                <a:cs typeface="Consolas" pitchFamily="49" charset="0"/>
              </a:rPr>
              <a:t>(</a:t>
            </a:r>
            <a:r>
              <a:rPr lang="pt-BR" altLang="zh-CN" sz="2200" i="1" smtClean="0">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m</a:t>
            </a:r>
            <a:r>
              <a:rPr lang="pt-BR" altLang="zh-CN" sz="2200">
                <a:solidFill>
                  <a:srgbClr val="008000"/>
                </a:solidFill>
                <a:latin typeface="Consolas" pitchFamily="49" charset="0"/>
                <a:ea typeface="宋体" pitchFamily="2" charset="-122"/>
                <a:cs typeface="Consolas" pitchFamily="49" charset="0"/>
              </a:rPr>
              <a:t>≤</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-1)/2=O(</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a:t>
            </a:r>
            <a:r>
              <a:rPr lang="zh-CN" altLang="pt-BR" sz="2200">
                <a:solidFill>
                  <a:srgbClr val="008000"/>
                </a:solidFill>
                <a:latin typeface="Consolas" pitchFamily="49" charset="0"/>
                <a:ea typeface="楷体" pitchFamily="49" charset="-122"/>
                <a:cs typeface="Consolas" pitchFamily="49" charset="0"/>
              </a:rPr>
              <a:t>。</a:t>
            </a:r>
          </a:p>
          <a:p>
            <a:pPr>
              <a:spcBef>
                <a:spcPct val="50000"/>
              </a:spcBef>
            </a:pPr>
            <a:r>
              <a:rPr lang="zh-CN" altLang="pt-BR" sz="2200">
                <a:solidFill>
                  <a:srgbClr val="0000FF"/>
                </a:solidFill>
                <a:latin typeface="Consolas" pitchFamily="49" charset="0"/>
                <a:ea typeface="楷体" pitchFamily="49" charset="-122"/>
                <a:cs typeface="Consolas" pitchFamily="49" charset="0"/>
              </a:rPr>
              <a:t>　　该算法的时间复杂度为</a:t>
            </a:r>
            <a:r>
              <a:rPr lang="pt-BR" altLang="zh-CN" sz="2200">
                <a:solidFill>
                  <a:srgbClr val="0000FF"/>
                </a:solidFill>
                <a:latin typeface="Consolas" pitchFamily="49" charset="0"/>
                <a:ea typeface="楷体" pitchFamily="49" charset="-122"/>
                <a:cs typeface="Consolas" pitchFamily="49" charset="0"/>
              </a:rPr>
              <a:t>O(</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23851" y="400032"/>
            <a:ext cx="4533902" cy="457200"/>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pt-BR" altLang="zh-CN">
                <a:solidFill>
                  <a:schemeClr val="bg1"/>
                </a:solidFill>
                <a:latin typeface="Consolas" pitchFamily="49" charset="0"/>
                <a:ea typeface="华文中宋" pitchFamily="2" charset="-122"/>
                <a:cs typeface="Consolas" pitchFamily="49" charset="0"/>
              </a:rPr>
              <a:t>5. </a:t>
            </a:r>
            <a:r>
              <a:rPr lang="zh-CN" altLang="pt-BR" smtClean="0">
                <a:solidFill>
                  <a:schemeClr val="bg1"/>
                </a:solidFill>
                <a:latin typeface="Consolas" pitchFamily="49" charset="0"/>
                <a:ea typeface="华文中宋" pitchFamily="2" charset="-122"/>
                <a:cs typeface="Consolas" pitchFamily="49" charset="0"/>
              </a:rPr>
              <a:t>递归</a:t>
            </a:r>
            <a:r>
              <a:rPr lang="zh-CN" altLang="pt-BR">
                <a:solidFill>
                  <a:schemeClr val="bg1"/>
                </a:solidFill>
                <a:latin typeface="Consolas" pitchFamily="49" charset="0"/>
                <a:ea typeface="华文中宋" pitchFamily="2" charset="-122"/>
                <a:cs typeface="Consolas" pitchFamily="49" charset="0"/>
              </a:rPr>
              <a:t>算法的时间复杂度分析</a:t>
            </a:r>
            <a:endParaRPr lang="zh-CN" altLang="en-US">
              <a:solidFill>
                <a:schemeClr val="bg1"/>
              </a:solidFill>
              <a:latin typeface="Consolas" pitchFamily="49" charset="0"/>
              <a:ea typeface="华文中宋" pitchFamily="2" charset="-122"/>
              <a:cs typeface="Consolas" pitchFamily="49" charset="0"/>
            </a:endParaRPr>
          </a:p>
        </p:txBody>
      </p:sp>
      <p:sp>
        <p:nvSpPr>
          <p:cNvPr id="180227" name="Text Box 3"/>
          <p:cNvSpPr txBox="1">
            <a:spLocks noChangeArrowheads="1"/>
          </p:cNvSpPr>
          <p:nvPr/>
        </p:nvSpPr>
        <p:spPr bwMode="auto">
          <a:xfrm>
            <a:off x="642910" y="1125538"/>
            <a:ext cx="8105803" cy="249613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pt-BR" sz="2000">
                <a:solidFill>
                  <a:srgbClr val="0000FF"/>
                </a:solidFill>
                <a:ea typeface="楷体" pitchFamily="49" charset="-122"/>
                <a:cs typeface="Times New Roman" pitchFamily="18" charset="0"/>
              </a:rPr>
              <a:t>　　递归算法是采用一种分而治之的方法，把一个“大问题”分解为若干个相似的“小问题”来求解。</a:t>
            </a:r>
          </a:p>
          <a:p>
            <a:pPr>
              <a:lnSpc>
                <a:spcPct val="150000"/>
              </a:lnSpc>
              <a:spcBef>
                <a:spcPct val="50000"/>
              </a:spcBef>
            </a:pPr>
            <a:r>
              <a:rPr lang="zh-CN" altLang="pt-BR" sz="2000">
                <a:solidFill>
                  <a:srgbClr val="0000FF"/>
                </a:solidFill>
                <a:ea typeface="楷体" pitchFamily="49" charset="-122"/>
                <a:cs typeface="Times New Roman" pitchFamily="18" charset="0"/>
              </a:rPr>
              <a:t>　　对递归算法时间复杂度的分析，关键是根据递归过程建立递推关系式，然后求解这个递推关系式，得到一个表示算法执行时间的表达式，最后用渐进符号来表示这个表达式即得到算法的时间复杂度。</a:t>
            </a:r>
            <a:endParaRPr lang="zh-CN" altLang="en-US" sz="200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08015" y="142852"/>
            <a:ext cx="4749803"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1.7】</a:t>
            </a:r>
            <a:r>
              <a:rPr lang="zh-CN" altLang="en-US" sz="2200">
                <a:solidFill>
                  <a:srgbClr val="0000FF"/>
                </a:solidFill>
                <a:latin typeface="Consolas" pitchFamily="49" charset="0"/>
                <a:ea typeface="楷体" pitchFamily="49" charset="-122"/>
                <a:cs typeface="Consolas" pitchFamily="49" charset="0"/>
              </a:rPr>
              <a:t>有以下递归算法</a:t>
            </a:r>
            <a:r>
              <a:rPr lang="zh-CN" altLang="en-US" sz="2200">
                <a:latin typeface="Consolas" pitchFamily="49" charset="0"/>
                <a:ea typeface="楷体" pitchFamily="49" charset="-122"/>
                <a:cs typeface="Consolas" pitchFamily="49" charset="0"/>
              </a:rPr>
              <a:t>：</a:t>
            </a:r>
          </a:p>
        </p:txBody>
      </p:sp>
      <p:sp>
        <p:nvSpPr>
          <p:cNvPr id="179203" name="Text Box 3"/>
          <p:cNvSpPr txBox="1">
            <a:spLocks noChangeArrowheads="1"/>
          </p:cNvSpPr>
          <p:nvPr/>
        </p:nvSpPr>
        <p:spPr bwMode="auto">
          <a:xfrm>
            <a:off x="896941" y="714356"/>
            <a:ext cx="5532447" cy="285650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800">
                <a:solidFill>
                  <a:srgbClr val="0000FF"/>
                </a:solidFill>
                <a:latin typeface="Consolas" pitchFamily="49" charset="0"/>
                <a:ea typeface="楷体" pitchFamily="49" charset="-122"/>
                <a:cs typeface="Consolas" pitchFamily="49" charset="0"/>
              </a:rPr>
              <a:t>void </a:t>
            </a:r>
            <a:r>
              <a:rPr lang="nb-NO" altLang="zh-CN" sz="1800">
                <a:solidFill>
                  <a:srgbClr val="FF0000"/>
                </a:solidFill>
                <a:latin typeface="Consolas" pitchFamily="49" charset="0"/>
                <a:ea typeface="楷体" pitchFamily="49" charset="-122"/>
                <a:cs typeface="Consolas" pitchFamily="49" charset="0"/>
              </a:rPr>
              <a:t>mergesort</a:t>
            </a:r>
            <a:r>
              <a:rPr lang="nb-NO" altLang="zh-CN" sz="1800">
                <a:solidFill>
                  <a:srgbClr val="0000FF"/>
                </a:solidFill>
                <a:latin typeface="Consolas" pitchFamily="49" charset="0"/>
                <a:ea typeface="楷体" pitchFamily="49" charset="-122"/>
                <a:cs typeface="Consolas" pitchFamily="49" charset="0"/>
              </a:rPr>
              <a:t>(int a[],int i,int j)</a:t>
            </a:r>
          </a:p>
          <a:p>
            <a:r>
              <a:rPr lang="nb-NO" altLang="zh-CN" sz="1800">
                <a:solidFill>
                  <a:srgbClr val="0000FF"/>
                </a:solidFill>
                <a:latin typeface="Consolas" pitchFamily="49" charset="0"/>
                <a:ea typeface="楷体" pitchFamily="49" charset="-122"/>
                <a:cs typeface="Consolas" pitchFamily="49" charset="0"/>
              </a:rPr>
              <a:t>{   int m;</a:t>
            </a:r>
          </a:p>
          <a:p>
            <a:r>
              <a:rPr lang="nb-NO" altLang="zh-CN" sz="1800">
                <a:solidFill>
                  <a:srgbClr val="0000FF"/>
                </a:solidFill>
                <a:latin typeface="Consolas" pitchFamily="49" charset="0"/>
                <a:ea typeface="楷体" pitchFamily="49" charset="-122"/>
                <a:cs typeface="Consolas" pitchFamily="49" charset="0"/>
              </a:rPr>
              <a:t>    if (i!=j)</a:t>
            </a:r>
          </a:p>
          <a:p>
            <a:r>
              <a:rPr lang="nb-NO" altLang="zh-CN" sz="1800">
                <a:solidFill>
                  <a:srgbClr val="0000FF"/>
                </a:solidFill>
                <a:latin typeface="Consolas" pitchFamily="49" charset="0"/>
                <a:ea typeface="楷体" pitchFamily="49" charset="-122"/>
                <a:cs typeface="Consolas" pitchFamily="49" charset="0"/>
              </a:rPr>
              <a:t>    {	</a:t>
            </a:r>
            <a:r>
              <a:rPr lang="nb-NO" altLang="zh-CN" sz="1800" smtClean="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m=(i+j)/2;</a:t>
            </a:r>
          </a:p>
          <a:p>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FF0000"/>
                </a:solidFill>
                <a:latin typeface="Consolas" pitchFamily="49" charset="0"/>
                <a:ea typeface="楷体" pitchFamily="49" charset="-122"/>
                <a:cs typeface="Consolas" pitchFamily="49" charset="0"/>
              </a:rPr>
              <a:t>mergesort</a:t>
            </a:r>
            <a:r>
              <a:rPr lang="nb-NO" altLang="zh-CN" sz="1800">
                <a:solidFill>
                  <a:srgbClr val="0000FF"/>
                </a:solidFill>
                <a:latin typeface="Consolas" pitchFamily="49" charset="0"/>
                <a:ea typeface="楷体" pitchFamily="49" charset="-122"/>
                <a:cs typeface="Consolas" pitchFamily="49" charset="0"/>
              </a:rPr>
              <a:t>(a,i,m);</a:t>
            </a:r>
          </a:p>
          <a:p>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FF0000"/>
                </a:solidFill>
                <a:latin typeface="Consolas" pitchFamily="49" charset="0"/>
                <a:ea typeface="楷体" pitchFamily="49" charset="-122"/>
                <a:cs typeface="Consolas" pitchFamily="49" charset="0"/>
              </a:rPr>
              <a:t>mergesort</a:t>
            </a:r>
            <a:r>
              <a:rPr lang="nb-NO" altLang="zh-CN" sz="1800">
                <a:solidFill>
                  <a:srgbClr val="0000FF"/>
                </a:solidFill>
                <a:latin typeface="Consolas" pitchFamily="49" charset="0"/>
                <a:ea typeface="楷体" pitchFamily="49" charset="-122"/>
                <a:cs typeface="Consolas" pitchFamily="49" charset="0"/>
              </a:rPr>
              <a:t>(a,m+1,j);</a:t>
            </a:r>
          </a:p>
          <a:p>
            <a:r>
              <a:rPr lang="nb-NO" altLang="zh-CN" sz="1800">
                <a:solidFill>
                  <a:srgbClr val="0000FF"/>
                </a:solidFill>
                <a:latin typeface="Consolas" pitchFamily="49" charset="0"/>
                <a:ea typeface="楷体" pitchFamily="49" charset="-122"/>
                <a:cs typeface="Consolas" pitchFamily="49" charset="0"/>
              </a:rPr>
              <a:t>        merge(a,i,j,m);</a:t>
            </a:r>
          </a:p>
          <a:p>
            <a:r>
              <a:rPr lang="nb-NO" altLang="zh-CN" sz="1800">
                <a:solidFill>
                  <a:srgbClr val="0000FF"/>
                </a:solidFill>
                <a:latin typeface="Consolas" pitchFamily="49" charset="0"/>
                <a:ea typeface="楷体" pitchFamily="49" charset="-122"/>
                <a:cs typeface="Consolas" pitchFamily="49" charset="0"/>
              </a:rPr>
              <a:t>    }</a:t>
            </a:r>
          </a:p>
          <a:p>
            <a:r>
              <a:rPr lang="nb-NO" altLang="zh-CN"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214282" y="3643314"/>
            <a:ext cx="8715436" cy="2862322"/>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其中</a:t>
            </a:r>
            <a:r>
              <a:rPr lang="zh-CN" altLang="nb-NO" sz="2000">
                <a:solidFill>
                  <a:srgbClr val="0000FF"/>
                </a:solidFill>
                <a:latin typeface="Consolas" pitchFamily="49" charset="0"/>
                <a:ea typeface="楷体" pitchFamily="49" charset="-122"/>
                <a:cs typeface="Consolas" pitchFamily="49" charset="0"/>
              </a:rPr>
              <a:t>，</a:t>
            </a:r>
            <a:r>
              <a:rPr lang="nb-NO" altLang="zh-CN" sz="2000">
                <a:solidFill>
                  <a:srgbClr val="0000FF"/>
                </a:solidFill>
                <a:latin typeface="Consolas" pitchFamily="49" charset="0"/>
                <a:ea typeface="楷体" pitchFamily="49" charset="-122"/>
                <a:cs typeface="Consolas" pitchFamily="49" charset="0"/>
              </a:rPr>
              <a:t>mergesort()</a:t>
            </a:r>
            <a:r>
              <a:rPr lang="zh-CN" altLang="nb-NO" sz="2000">
                <a:solidFill>
                  <a:srgbClr val="0000FF"/>
                </a:solidFill>
                <a:latin typeface="Consolas" pitchFamily="49" charset="0"/>
                <a:ea typeface="楷体" pitchFamily="49" charset="-122"/>
                <a:cs typeface="Consolas" pitchFamily="49" charset="0"/>
              </a:rPr>
              <a:t>用于数组</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[0..</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-1]</a:t>
            </a:r>
            <a:r>
              <a:rPr lang="zh-CN" altLang="nb-NO" sz="2000">
                <a:solidFill>
                  <a:srgbClr val="0000FF"/>
                </a:solidFill>
                <a:latin typeface="Consolas" pitchFamily="49" charset="0"/>
                <a:ea typeface="楷体" pitchFamily="49" charset="-122"/>
                <a:cs typeface="Consolas" pitchFamily="49" charset="0"/>
              </a:rPr>
              <a:t>（设</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=2</a:t>
            </a:r>
            <a:r>
              <a:rPr lang="nb-NO" altLang="zh-CN" sz="2000" i="1" baseline="30000">
                <a:solidFill>
                  <a:srgbClr val="0000FF"/>
                </a:solidFill>
                <a:latin typeface="Consolas" pitchFamily="49" charset="0"/>
                <a:ea typeface="楷体" pitchFamily="49" charset="-122"/>
                <a:cs typeface="Consolas" pitchFamily="49" charset="0"/>
              </a:rPr>
              <a:t>k</a:t>
            </a:r>
            <a:r>
              <a:rPr lang="zh-CN" altLang="nb-NO" sz="2000">
                <a:solidFill>
                  <a:srgbClr val="0000FF"/>
                </a:solidFill>
                <a:latin typeface="Consolas" pitchFamily="49" charset="0"/>
                <a:ea typeface="楷体" pitchFamily="49" charset="-122"/>
                <a:cs typeface="Consolas" pitchFamily="49" charset="0"/>
              </a:rPr>
              <a:t>，这里的</a:t>
            </a:r>
            <a:r>
              <a:rPr lang="nb-NO" altLang="zh-CN" sz="2000" i="1">
                <a:solidFill>
                  <a:srgbClr val="0000FF"/>
                </a:solidFill>
                <a:latin typeface="Consolas" pitchFamily="49" charset="0"/>
                <a:ea typeface="楷体" pitchFamily="49" charset="-122"/>
                <a:cs typeface="Consolas" pitchFamily="49" charset="0"/>
              </a:rPr>
              <a:t>k</a:t>
            </a:r>
            <a:r>
              <a:rPr lang="zh-CN" altLang="nb-NO" sz="2000">
                <a:solidFill>
                  <a:srgbClr val="0000FF"/>
                </a:solidFill>
                <a:latin typeface="Consolas" pitchFamily="49" charset="0"/>
                <a:ea typeface="楷体" pitchFamily="49" charset="-122"/>
                <a:cs typeface="Consolas" pitchFamily="49" charset="0"/>
              </a:rPr>
              <a:t>为正整数）的归并排序，调用该算法的方式</a:t>
            </a:r>
            <a:r>
              <a:rPr lang="zh-CN" altLang="nb-NO" sz="2000" smtClean="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9900FF"/>
                </a:solidFill>
                <a:latin typeface="Consolas" pitchFamily="49" charset="0"/>
                <a:ea typeface="楷体" pitchFamily="49" charset="-122"/>
                <a:cs typeface="Consolas" pitchFamily="49" charset="0"/>
              </a:rPr>
              <a:t>      </a:t>
            </a:r>
            <a:r>
              <a:rPr lang="nb-NO" altLang="zh-CN" sz="2000" smtClean="0">
                <a:solidFill>
                  <a:srgbClr val="9900FF"/>
                </a:solidFill>
                <a:latin typeface="Consolas" pitchFamily="49" charset="0"/>
                <a:ea typeface="楷体" pitchFamily="49" charset="-122"/>
                <a:cs typeface="Consolas" pitchFamily="49" charset="0"/>
              </a:rPr>
              <a:t>mergesort(</a:t>
            </a:r>
            <a:r>
              <a:rPr lang="nb-NO" altLang="zh-CN" sz="2000" i="1" smtClean="0">
                <a:solidFill>
                  <a:srgbClr val="9900FF"/>
                </a:solidFill>
                <a:latin typeface="Consolas" pitchFamily="49" charset="0"/>
                <a:ea typeface="楷体" pitchFamily="49" charset="-122"/>
                <a:cs typeface="Consolas" pitchFamily="49" charset="0"/>
              </a:rPr>
              <a:t>a</a:t>
            </a:r>
            <a:r>
              <a:rPr lang="zh-CN" altLang="en-US" sz="2000" smtClean="0">
                <a:solidFill>
                  <a:srgbClr val="9900FF"/>
                </a:solidFill>
                <a:latin typeface="Consolas" pitchFamily="49" charset="0"/>
                <a:ea typeface="楷体" pitchFamily="49" charset="-122"/>
                <a:cs typeface="Consolas" pitchFamily="49" charset="0"/>
              </a:rPr>
              <a:t>，</a:t>
            </a:r>
            <a:r>
              <a:rPr lang="nb-NO" altLang="zh-CN" sz="2000" smtClean="0">
                <a:solidFill>
                  <a:srgbClr val="9900FF"/>
                </a:solidFill>
                <a:latin typeface="Consolas" pitchFamily="49" charset="0"/>
                <a:ea typeface="楷体" pitchFamily="49" charset="-122"/>
                <a:cs typeface="Consolas" pitchFamily="49" charset="0"/>
              </a:rPr>
              <a:t>0</a:t>
            </a:r>
            <a:r>
              <a:rPr lang="zh-CN" altLang="en-US" sz="2000" smtClean="0">
                <a:solidFill>
                  <a:srgbClr val="9900FF"/>
                </a:solidFill>
                <a:latin typeface="Consolas" pitchFamily="49" charset="0"/>
                <a:ea typeface="楷体" pitchFamily="49" charset="-122"/>
                <a:cs typeface="Consolas" pitchFamily="49" charset="0"/>
              </a:rPr>
              <a:t>，</a:t>
            </a:r>
            <a:r>
              <a:rPr lang="nb-NO" altLang="zh-CN" sz="2000" i="1" smtClean="0">
                <a:solidFill>
                  <a:srgbClr val="9900FF"/>
                </a:solidFill>
                <a:latin typeface="Consolas" pitchFamily="49" charset="0"/>
                <a:ea typeface="楷体" pitchFamily="49" charset="-122"/>
                <a:cs typeface="Consolas" pitchFamily="49" charset="0"/>
              </a:rPr>
              <a:t>n</a:t>
            </a:r>
            <a:r>
              <a:rPr lang="nb-NO" altLang="zh-CN" sz="2000" smtClean="0">
                <a:solidFill>
                  <a:srgbClr val="9900FF"/>
                </a:solidFill>
                <a:latin typeface="Consolas" pitchFamily="49" charset="0"/>
                <a:ea typeface="楷体" pitchFamily="49" charset="-122"/>
                <a:cs typeface="Consolas" pitchFamily="49" charset="0"/>
              </a:rPr>
              <a:t>-1</a:t>
            </a:r>
            <a:r>
              <a:rPr lang="nb-NO" altLang="zh-CN" sz="2000">
                <a:solidFill>
                  <a:srgbClr val="9900FF"/>
                </a:solidFill>
                <a:latin typeface="Consolas" pitchFamily="49" charset="0"/>
                <a:ea typeface="楷体" pitchFamily="49" charset="-122"/>
                <a:cs typeface="Consolas" pitchFamily="49" charset="0"/>
              </a:rPr>
              <a:t>)</a:t>
            </a:r>
            <a:r>
              <a:rPr lang="zh-CN" altLang="nb-NO" sz="2000" smtClean="0">
                <a:latin typeface="Consolas" pitchFamily="49" charset="0"/>
                <a:ea typeface="楷体" pitchFamily="49" charset="-122"/>
                <a:cs typeface="Consolas" pitchFamily="49" charset="0"/>
              </a:rPr>
              <a:t>；</a:t>
            </a:r>
            <a:endParaRPr lang="en-US" altLang="zh-CN" sz="2000" smtClean="0">
              <a:latin typeface="Consolas" pitchFamily="49" charset="0"/>
              <a:ea typeface="楷体" pitchFamily="49" charset="-122"/>
              <a:cs typeface="Consolas" pitchFamily="49" charset="0"/>
            </a:endParaRPr>
          </a:p>
          <a:p>
            <a:pPr>
              <a:lnSpc>
                <a:spcPct val="150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nb-NO" sz="2000" smtClean="0">
                <a:solidFill>
                  <a:srgbClr val="0000FF"/>
                </a:solidFill>
                <a:latin typeface="Consolas" pitchFamily="49" charset="0"/>
                <a:ea typeface="楷体" pitchFamily="49" charset="-122"/>
                <a:cs typeface="Consolas" pitchFamily="49" charset="0"/>
              </a:rPr>
              <a:t>另外</a:t>
            </a:r>
            <a:r>
              <a:rPr lang="nb-NO" altLang="zh-CN" sz="2000" smtClean="0">
                <a:solidFill>
                  <a:srgbClr val="0000FF"/>
                </a:solidFill>
                <a:latin typeface="Consolas" pitchFamily="49" charset="0"/>
                <a:ea typeface="楷体" pitchFamily="49" charset="-122"/>
                <a:cs typeface="Consolas" pitchFamily="49" charset="0"/>
              </a:rPr>
              <a:t>merge(</a:t>
            </a:r>
            <a:r>
              <a:rPr lang="nb-NO"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m</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用于两个有序子序列</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和</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+1..</a:t>
            </a:r>
            <a:r>
              <a:rPr lang="nb-NO" altLang="zh-CN" sz="2000" i="1">
                <a:solidFill>
                  <a:srgbClr val="0000FF"/>
                </a:solidFill>
                <a:latin typeface="Consolas" pitchFamily="49" charset="0"/>
                <a:ea typeface="楷体" pitchFamily="49" charset="-122"/>
                <a:cs typeface="Consolas" pitchFamily="49" charset="0"/>
              </a:rPr>
              <a:t>m</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的有序合并，是非递归函数，它的时间复杂度为</a:t>
            </a:r>
            <a:r>
              <a:rPr lang="nb-NO" altLang="zh-CN" sz="2000">
                <a:solidFill>
                  <a:srgbClr val="0000FF"/>
                </a:solidFill>
                <a:latin typeface="Consolas" pitchFamily="49" charset="0"/>
                <a:ea typeface="楷体" pitchFamily="49" charset="-122"/>
                <a:cs typeface="Consolas" pitchFamily="49" charset="0"/>
              </a:rPr>
              <a:t>O(</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（这里</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分</a:t>
            </a:r>
            <a:r>
              <a:rPr lang="zh-CN" altLang="nb-NO" sz="2000" smtClean="0">
                <a:solidFill>
                  <a:srgbClr val="0000FF"/>
                </a:solidFill>
                <a:latin typeface="Consolas" pitchFamily="49" charset="0"/>
                <a:ea typeface="楷体" pitchFamily="49" charset="-122"/>
                <a:cs typeface="Consolas" pitchFamily="49" charset="0"/>
              </a:rPr>
              <a:t>析</a:t>
            </a:r>
            <a:r>
              <a:rPr lang="zh-CN" altLang="en-US" sz="2000" smtClean="0">
                <a:solidFill>
                  <a:srgbClr val="0000FF"/>
                </a:solidFill>
                <a:latin typeface="Consolas" pitchFamily="49" charset="0"/>
                <a:ea typeface="楷体" pitchFamily="49" charset="-122"/>
                <a:cs typeface="Consolas" pitchFamily="49" charset="0"/>
              </a:rPr>
              <a:t>上述</a:t>
            </a:r>
            <a:r>
              <a:rPr lang="zh-CN" altLang="nb-NO" sz="2000" smtClean="0">
                <a:solidFill>
                  <a:srgbClr val="0000FF"/>
                </a:solidFill>
                <a:latin typeface="Consolas" pitchFamily="49" charset="0"/>
                <a:ea typeface="楷体" pitchFamily="49" charset="-122"/>
                <a:cs typeface="Consolas" pitchFamily="49" charset="0"/>
              </a:rPr>
              <a:t>调用</a:t>
            </a:r>
            <a:r>
              <a:rPr lang="zh-CN" altLang="en-US" sz="2000" smtClean="0">
                <a:solidFill>
                  <a:srgbClr val="0000FF"/>
                </a:solidFill>
                <a:latin typeface="Consolas" pitchFamily="49" charset="0"/>
                <a:ea typeface="楷体" pitchFamily="49" charset="-122"/>
                <a:cs typeface="Consolas" pitchFamily="49" charset="0"/>
              </a:rPr>
              <a:t>的时</a:t>
            </a:r>
            <a:r>
              <a:rPr lang="zh-CN" altLang="en-US" sz="2000">
                <a:solidFill>
                  <a:srgbClr val="0000FF"/>
                </a:solidFill>
                <a:latin typeface="Consolas" pitchFamily="49" charset="0"/>
                <a:ea typeface="楷体" pitchFamily="49" charset="-122"/>
                <a:cs typeface="Consolas" pitchFamily="49" charset="0"/>
              </a:rPr>
              <a:t>间复杂度。</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42844" y="142852"/>
            <a:ext cx="8715436" cy="1107996"/>
          </a:xfrm>
          <a:prstGeom prst="rect">
            <a:avLst/>
          </a:prstGeom>
          <a:solidFill>
            <a:schemeClr val="accent1">
              <a:lumMod val="20000"/>
              <a:lumOff val="80000"/>
            </a:schemeClr>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nSpc>
                <a:spcPct val="150000"/>
              </a:lnSpc>
              <a:spcBef>
                <a:spcPct val="50000"/>
              </a:spcBef>
            </a:pPr>
            <a:r>
              <a:rPr lang="zh-CN" altLang="en-US">
                <a:solidFill>
                  <a:srgbClr val="0033CC"/>
                </a:solidFill>
                <a:latin typeface="Consolas" pitchFamily="49" charset="0"/>
                <a:ea typeface="楷体" pitchFamily="49" charset="-122"/>
                <a:cs typeface="Consolas" pitchFamily="49" charset="0"/>
              </a:rPr>
              <a:t>　　</a:t>
            </a:r>
            <a:r>
              <a:rPr lang="zh-CN" altLang="en-US">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设调用</a:t>
            </a:r>
            <a:r>
              <a:rPr lang="en-US" altLang="zh-CN" sz="2000" smtClean="0">
                <a:solidFill>
                  <a:srgbClr val="0000FF"/>
                </a:solidFill>
                <a:latin typeface="Consolas" pitchFamily="49" charset="0"/>
                <a:ea typeface="楷体" pitchFamily="49" charset="-122"/>
                <a:cs typeface="Consolas" pitchFamily="49" charset="0"/>
              </a:rPr>
              <a:t>mergesort(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，由其执行过程得到以下求执行时间的递归关系（</a:t>
            </a:r>
            <a:r>
              <a:rPr lang="zh-CN" altLang="pt-BR" sz="2000">
                <a:solidFill>
                  <a:srgbClr val="0000FF"/>
                </a:solidFill>
                <a:latin typeface="Consolas" pitchFamily="49" charset="0"/>
                <a:ea typeface="楷体" pitchFamily="49" charset="-122"/>
                <a:cs typeface="Consolas" pitchFamily="49" charset="0"/>
              </a:rPr>
              <a:t>递推关系式）：</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42844" y="1643050"/>
            <a:ext cx="3857652"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)=O(1)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a:t>
            </a:r>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/2)+O(</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&gt;1</a:t>
            </a:r>
            <a:endParaRPr lang="zh-CN" altLang="en-US" sz="1800" smtClean="0">
              <a:solidFill>
                <a:srgbClr val="0000FF"/>
              </a:solidFill>
              <a:latin typeface="Consolas" pitchFamily="49" charset="0"/>
              <a:cs typeface="Consolas" pitchFamily="49" charset="0"/>
            </a:endParaRPr>
          </a:p>
        </p:txBody>
      </p:sp>
      <p:sp>
        <p:nvSpPr>
          <p:cNvPr id="5" name="TextBox 4"/>
          <p:cNvSpPr txBox="1"/>
          <p:nvPr/>
        </p:nvSpPr>
        <p:spPr>
          <a:xfrm>
            <a:off x="285720" y="2786058"/>
            <a:ext cx="4214842" cy="961674"/>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其中，</a:t>
            </a:r>
            <a:r>
              <a:rPr lang="en-US" sz="2000" smtClean="0">
                <a:solidFill>
                  <a:srgbClr val="0000FF"/>
                </a:solidFill>
                <a:latin typeface="Consolas" pitchFamily="49" charset="0"/>
                <a:ea typeface="楷体" pitchFamily="49" charset="-122"/>
                <a:cs typeface="Consolas" pitchFamily="49" charset="0"/>
              </a:rPr>
              <a:t>O(</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为</a:t>
            </a:r>
            <a:r>
              <a:rPr lang="en-US" sz="2000" smtClean="0">
                <a:solidFill>
                  <a:srgbClr val="0000FF"/>
                </a:solidFill>
                <a:latin typeface="Consolas" pitchFamily="49" charset="0"/>
                <a:ea typeface="楷体" pitchFamily="49" charset="-122"/>
                <a:cs typeface="Consolas" pitchFamily="49" charset="0"/>
              </a:rPr>
              <a:t>merge()</a:t>
            </a:r>
            <a:r>
              <a:rPr lang="zh-CN" altLang="en-US" sz="2000" smtClean="0">
                <a:solidFill>
                  <a:srgbClr val="0000FF"/>
                </a:solidFill>
                <a:latin typeface="Consolas" pitchFamily="49" charset="0"/>
                <a:ea typeface="楷体" pitchFamily="49" charset="-122"/>
                <a:cs typeface="Consolas" pitchFamily="49" charset="0"/>
              </a:rPr>
              <a:t>所需的时间，设为</a:t>
            </a:r>
            <a:r>
              <a:rPr lang="en-US" sz="2000" i="1" smtClean="0">
                <a:solidFill>
                  <a:srgbClr val="0000FF"/>
                </a:solidFill>
                <a:latin typeface="Consolas" pitchFamily="49" charset="0"/>
                <a:ea typeface="楷体" pitchFamily="49" charset="-122"/>
                <a:cs typeface="Consolas" pitchFamily="49" charset="0"/>
              </a:rPr>
              <a:t>cn</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为正常量）。因此：</a:t>
            </a:r>
          </a:p>
        </p:txBody>
      </p:sp>
      <p:sp>
        <p:nvSpPr>
          <p:cNvPr id="6" name="TextBox 5"/>
          <p:cNvSpPr txBox="1"/>
          <p:nvPr/>
        </p:nvSpPr>
        <p:spPr>
          <a:xfrm>
            <a:off x="285720" y="3888532"/>
            <a:ext cx="8429684" cy="240065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000"/>
              </a:lnSpc>
            </a:pP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 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2</a:t>
            </a:r>
            <a:r>
              <a:rPr lang="pt-BR" sz="2000" baseline="30000" smtClean="0">
                <a:solidFill>
                  <a:srgbClr val="0000FF"/>
                </a:solidFill>
                <a:latin typeface="Consolas" pitchFamily="49" charset="0"/>
                <a:ea typeface="楷体" pitchFamily="49" charset="-122"/>
                <a:cs typeface="Consolas" pitchFamily="49" charset="0"/>
              </a:rPr>
              <a:t>3</a:t>
            </a:r>
            <a:r>
              <a:rPr lang="pt-BR" sz="2000" i="1" smtClean="0">
                <a:solidFill>
                  <a:srgbClr val="0000FF"/>
                </a:solidFill>
                <a:latin typeface="Consolas" pitchFamily="49" charset="0"/>
                <a:ea typeface="楷体" pitchFamily="49" charset="-122"/>
                <a:cs typeface="Consolas" pitchFamily="49" charset="0"/>
              </a:rPr>
              <a:t>T</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baseline="30000" smtClean="0">
                <a:solidFill>
                  <a:srgbClr val="0000FF"/>
                </a:solidFill>
                <a:latin typeface="Consolas" pitchFamily="49" charset="0"/>
                <a:ea typeface="楷体" pitchFamily="49" charset="-122"/>
                <a:cs typeface="Consolas" pitchFamily="49" charset="0"/>
              </a:rPr>
              <a:t>3</a:t>
            </a:r>
            <a:r>
              <a:rPr lang="pt-BR" sz="2000" smtClean="0">
                <a:solidFill>
                  <a:srgbClr val="0000FF"/>
                </a:solidFill>
                <a:latin typeface="Consolas" pitchFamily="49" charset="0"/>
                <a:ea typeface="楷体" pitchFamily="49" charset="-122"/>
                <a:cs typeface="Consolas" pitchFamily="49" charset="0"/>
              </a:rPr>
              <a:t>)+3</a:t>
            </a:r>
            <a:r>
              <a:rPr lang="pt-BR" sz="2000" i="1" smtClean="0">
                <a:solidFill>
                  <a:srgbClr val="0000FF"/>
                </a:solidFill>
                <a:latin typeface="Consolas" pitchFamily="49" charset="0"/>
                <a:ea typeface="楷体" pitchFamily="49" charset="-122"/>
                <a:cs typeface="Consolas" pitchFamily="49" charset="0"/>
              </a:rPr>
              <a:t>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en-US" altLang="zh-CN" sz="2000" smtClean="0">
                <a:solidFill>
                  <a:srgbClr val="0000FF"/>
                </a:solidFill>
                <a:latin typeface="Consolas" pitchFamily="49" charset="0"/>
                <a:ea typeface="楷体" pitchFamily="49" charset="-122"/>
                <a:cs typeface="Consolas" pitchFamily="49" charset="0"/>
              </a:rPr>
              <a:t>…</a:t>
            </a:r>
          </a:p>
          <a:p>
            <a:pPr>
              <a:lnSpc>
                <a:spcPts val="3000"/>
              </a:lnSpc>
            </a:pPr>
            <a:r>
              <a:rPr lang="pt-BR" sz="2000" smtClean="0">
                <a:solidFill>
                  <a:srgbClr val="0000FF"/>
                </a:solidFill>
                <a:latin typeface="Consolas" pitchFamily="49" charset="0"/>
                <a:ea typeface="楷体" pitchFamily="49" charset="-122"/>
                <a:cs typeface="Consolas" pitchFamily="49" charset="0"/>
              </a:rPr>
              <a:t>     = 2</a:t>
            </a:r>
            <a:r>
              <a:rPr lang="pt-BR" sz="2000" baseline="30000" smtClean="0">
                <a:solidFill>
                  <a:srgbClr val="0000FF"/>
                </a:solidFill>
                <a:latin typeface="Consolas" pitchFamily="49" charset="0"/>
                <a:ea typeface="楷体" pitchFamily="49" charset="-122"/>
                <a:cs typeface="Consolas" pitchFamily="49" charset="0"/>
              </a:rPr>
              <a:t>k</a:t>
            </a:r>
            <a:r>
              <a:rPr lang="pt-BR" sz="2000" i="1" smtClean="0">
                <a:solidFill>
                  <a:srgbClr val="0000FF"/>
                </a:solidFill>
                <a:latin typeface="Consolas" pitchFamily="49" charset="0"/>
                <a:ea typeface="楷体" pitchFamily="49" charset="-122"/>
                <a:cs typeface="Consolas" pitchFamily="49" charset="0"/>
              </a:rPr>
              <a:t>T</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baseline="30000" smtClean="0">
                <a:solidFill>
                  <a:srgbClr val="0000FF"/>
                </a:solidFill>
                <a:latin typeface="Consolas" pitchFamily="49" charset="0"/>
                <a:ea typeface="楷体" pitchFamily="49" charset="-122"/>
                <a:cs typeface="Consolas" pitchFamily="49" charset="0"/>
              </a:rPr>
              <a:t>k</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kcn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O(1)+</a:t>
            </a:r>
            <a:r>
              <a:rPr lang="pt-BR" sz="2000" i="1" smtClean="0">
                <a:solidFill>
                  <a:srgbClr val="0000FF"/>
                </a:solidFill>
                <a:latin typeface="Consolas" pitchFamily="49" charset="0"/>
                <a:ea typeface="楷体" pitchFamily="49" charset="-122"/>
                <a:cs typeface="Consolas" pitchFamily="49" charset="0"/>
              </a:rPr>
              <a:t>cn</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cn</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这里假设</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baseline="30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，则</a:t>
            </a:r>
            <a:r>
              <a:rPr lang="pt-BR" sz="2000" i="1" smtClean="0">
                <a:solidFill>
                  <a:srgbClr val="0000FF"/>
                </a:solidFill>
                <a:latin typeface="Consolas" pitchFamily="49" charset="0"/>
                <a:ea typeface="楷体" pitchFamily="49" charset="-122"/>
                <a:cs typeface="Consolas" pitchFamily="49" charset="0"/>
              </a:rPr>
              <a:t>k</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pt-BR" smtClean="0">
                <a:solidFill>
                  <a:srgbClr val="FF0000"/>
                </a:solidFill>
                <a:latin typeface="Consolas" pitchFamily="49" charset="0"/>
                <a:ea typeface="楷体" pitchFamily="49" charset="-122"/>
                <a:cs typeface="Consolas" pitchFamily="49" charset="0"/>
              </a:rPr>
              <a:t>O(</a:t>
            </a:r>
            <a:r>
              <a:rPr lang="pt-BR" i="1" smtClean="0">
                <a:solidFill>
                  <a:srgbClr val="FF0000"/>
                </a:solidFill>
                <a:latin typeface="Consolas" pitchFamily="49" charset="0"/>
                <a:ea typeface="楷体" pitchFamily="49" charset="-122"/>
                <a:cs typeface="Consolas" pitchFamily="49" charset="0"/>
              </a:rPr>
              <a:t>n</a:t>
            </a:r>
            <a:r>
              <a:rPr lang="pt-BR" smtClean="0">
                <a:solidFill>
                  <a:srgbClr val="FF0000"/>
                </a:solidFill>
                <a:latin typeface="Consolas" pitchFamily="49" charset="0"/>
                <a:ea typeface="楷体" pitchFamily="49" charset="-122"/>
                <a:cs typeface="Consolas" pitchFamily="49" charset="0"/>
              </a:rPr>
              <a:t>log</a:t>
            </a:r>
            <a:r>
              <a:rPr lang="pt-BR" baseline="-25000" smtClean="0">
                <a:solidFill>
                  <a:srgbClr val="FF0000"/>
                </a:solidFill>
                <a:latin typeface="Consolas" pitchFamily="49" charset="0"/>
                <a:ea typeface="楷体" pitchFamily="49" charset="-122"/>
                <a:cs typeface="Consolas" pitchFamily="49" charset="0"/>
              </a:rPr>
              <a:t>2</a:t>
            </a:r>
            <a:r>
              <a:rPr lang="pt-BR" i="1" smtClean="0">
                <a:solidFill>
                  <a:srgbClr val="FF0000"/>
                </a:solidFill>
                <a:latin typeface="Consolas" pitchFamily="49" charset="0"/>
                <a:ea typeface="楷体" pitchFamily="49" charset="-122"/>
                <a:cs typeface="Consolas" pitchFamily="49" charset="0"/>
              </a:rPr>
              <a:t>n</a:t>
            </a:r>
            <a:r>
              <a:rPr lang="pt-BR" smtClean="0">
                <a:solidFill>
                  <a:srgbClr val="FF0000"/>
                </a:solidFill>
                <a:latin typeface="Consolas" pitchFamily="49" charset="0"/>
                <a:ea typeface="楷体" pitchFamily="49" charset="-122"/>
                <a:cs typeface="Consolas" pitchFamily="49" charset="0"/>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4572000" y="1285860"/>
            <a:ext cx="4318001" cy="2579507"/>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600">
                <a:solidFill>
                  <a:srgbClr val="0000FF"/>
                </a:solidFill>
                <a:latin typeface="Consolas" pitchFamily="49" charset="0"/>
                <a:ea typeface="楷体" pitchFamily="49" charset="-122"/>
                <a:cs typeface="Consolas" pitchFamily="49" charset="0"/>
              </a:rPr>
              <a:t>void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(int a[],int i,int j)</a:t>
            </a:r>
          </a:p>
          <a:p>
            <a:r>
              <a:rPr lang="nb-NO" altLang="zh-CN" sz="1600">
                <a:solidFill>
                  <a:srgbClr val="0000FF"/>
                </a:solidFill>
                <a:latin typeface="Consolas" pitchFamily="49" charset="0"/>
                <a:ea typeface="楷体" pitchFamily="49" charset="-122"/>
                <a:cs typeface="Consolas" pitchFamily="49" charset="0"/>
              </a:rPr>
              <a:t>{   int m;</a:t>
            </a:r>
          </a:p>
          <a:p>
            <a:r>
              <a:rPr lang="nb-NO" altLang="zh-CN" sz="1600">
                <a:solidFill>
                  <a:srgbClr val="0000FF"/>
                </a:solidFill>
                <a:latin typeface="Consolas" pitchFamily="49" charset="0"/>
                <a:ea typeface="楷体" pitchFamily="49" charset="-122"/>
                <a:cs typeface="Consolas" pitchFamily="49" charset="0"/>
              </a:rPr>
              <a:t>    if (i!=j)</a:t>
            </a:r>
          </a:p>
          <a:p>
            <a:r>
              <a:rPr lang="nb-NO" altLang="zh-CN" sz="1600">
                <a:solidFill>
                  <a:srgbClr val="0000FF"/>
                </a:solidFill>
                <a:latin typeface="Consolas" pitchFamily="49" charset="0"/>
                <a:ea typeface="楷体" pitchFamily="49" charset="-122"/>
                <a:cs typeface="Consolas" pitchFamily="49" charset="0"/>
              </a:rPr>
              <a:t>    </a:t>
            </a:r>
            <a:r>
              <a:rPr lang="nb-NO" altLang="zh-CN" sz="1600" smtClean="0">
                <a:solidFill>
                  <a:srgbClr val="0000FF"/>
                </a:solidFill>
                <a:latin typeface="Consolas" pitchFamily="49" charset="0"/>
                <a:ea typeface="楷体" pitchFamily="49" charset="-122"/>
                <a:cs typeface="Consolas" pitchFamily="49" charset="0"/>
              </a:rPr>
              <a:t>{   </a:t>
            </a:r>
            <a:r>
              <a:rPr lang="nb-NO" altLang="zh-CN" sz="1600">
                <a:solidFill>
                  <a:srgbClr val="0000FF"/>
                </a:solidFill>
                <a:latin typeface="Consolas" pitchFamily="49" charset="0"/>
                <a:ea typeface="楷体" pitchFamily="49" charset="-122"/>
                <a:cs typeface="Consolas" pitchFamily="49" charset="0"/>
              </a:rPr>
              <a:t>m=(i+j)/2;</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(a,i,m);</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(a,m+1,j);</a:t>
            </a:r>
          </a:p>
          <a:p>
            <a:r>
              <a:rPr lang="nb-NO" altLang="zh-CN" sz="1600">
                <a:solidFill>
                  <a:srgbClr val="0000FF"/>
                </a:solidFill>
                <a:latin typeface="Consolas" pitchFamily="49" charset="0"/>
                <a:ea typeface="楷体" pitchFamily="49" charset="-122"/>
                <a:cs typeface="Consolas" pitchFamily="49" charset="0"/>
              </a:rPr>
              <a:t>        merge(a,i,j,m);</a:t>
            </a:r>
          </a:p>
          <a:p>
            <a:r>
              <a:rPr lang="nb-NO" altLang="zh-CN" sz="1600">
                <a:solidFill>
                  <a:srgbClr val="0000FF"/>
                </a:solidFill>
                <a:latin typeface="Consolas" pitchFamily="49" charset="0"/>
                <a:ea typeface="楷体" pitchFamily="49" charset="-122"/>
                <a:cs typeface="Consolas" pitchFamily="49" charset="0"/>
              </a:rPr>
              <a:t>    }</a:t>
            </a:r>
          </a:p>
          <a:p>
            <a:r>
              <a:rPr lang="nb-NO" altLang="zh-CN" sz="160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8" name="左箭头 7"/>
          <p:cNvSpPr/>
          <p:nvPr/>
        </p:nvSpPr>
        <p:spPr>
          <a:xfrm>
            <a:off x="4071934" y="1928802"/>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flipH="1" flipV="1">
            <a:off x="1821637" y="2639712"/>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0825" y="1330334"/>
            <a:ext cx="8497888"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1.8】</a:t>
            </a:r>
            <a:r>
              <a:rPr lang="zh-CN" altLang="en-US" sz="2200">
                <a:solidFill>
                  <a:srgbClr val="0000FF"/>
                </a:solidFill>
                <a:latin typeface="Consolas" pitchFamily="49" charset="0"/>
                <a:ea typeface="楷体" pitchFamily="49" charset="-122"/>
                <a:cs typeface="Consolas" pitchFamily="49" charset="0"/>
              </a:rPr>
              <a:t>求解梵塔问题的递归算法如下，分析其时间复杂度。</a:t>
            </a:r>
          </a:p>
        </p:txBody>
      </p:sp>
      <p:sp>
        <p:nvSpPr>
          <p:cNvPr id="177155" name="Text Box 3"/>
          <p:cNvSpPr txBox="1">
            <a:spLocks noChangeArrowheads="1"/>
          </p:cNvSpPr>
          <p:nvPr/>
        </p:nvSpPr>
        <p:spPr bwMode="auto">
          <a:xfrm>
            <a:off x="571472" y="2071678"/>
            <a:ext cx="6246827" cy="2607207"/>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90000"/>
              </a:lnSpc>
            </a:pPr>
            <a:r>
              <a:rPr lang="en-US" altLang="zh-CN" sz="1800">
                <a:solidFill>
                  <a:srgbClr val="006666"/>
                </a:solidFill>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Hanoi</a:t>
            </a:r>
            <a:r>
              <a:rPr lang="en-US" altLang="zh-CN" sz="1800">
                <a:solidFill>
                  <a:srgbClr val="006666"/>
                </a:solidFill>
                <a:latin typeface="Consolas" pitchFamily="49" charset="0"/>
                <a:ea typeface="楷体" pitchFamily="49" charset="-122"/>
                <a:cs typeface="Consolas" pitchFamily="49" charset="0"/>
              </a:rPr>
              <a:t>(</a:t>
            </a:r>
            <a:r>
              <a:rPr lang="en-US" altLang="zh-CN" sz="1800" err="1">
                <a:solidFill>
                  <a:srgbClr val="006666"/>
                </a:solidFill>
                <a:latin typeface="Consolas" pitchFamily="49" charset="0"/>
                <a:ea typeface="楷体" pitchFamily="49" charset="-122"/>
                <a:cs typeface="Consolas" pitchFamily="49" charset="0"/>
              </a:rPr>
              <a:t>int</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n,char</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x,char</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y,char</a:t>
            </a:r>
            <a:r>
              <a:rPr lang="en-US" altLang="zh-CN" sz="1800">
                <a:solidFill>
                  <a:srgbClr val="006666"/>
                </a:solidFill>
                <a:latin typeface="Consolas" pitchFamily="49" charset="0"/>
                <a:ea typeface="楷体" pitchFamily="49" charset="-122"/>
                <a:cs typeface="Consolas" pitchFamily="49" charset="0"/>
              </a:rPr>
              <a:t> z)</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if </a:t>
            </a:r>
            <a:r>
              <a:rPr lang="en-US" altLang="zh-CN" sz="1800">
                <a:solidFill>
                  <a:srgbClr val="006666"/>
                </a:solidFill>
                <a:latin typeface="Consolas" pitchFamily="49" charset="0"/>
                <a:ea typeface="楷体" pitchFamily="49" charset="-122"/>
                <a:cs typeface="Consolas" pitchFamily="49" charset="0"/>
              </a:rPr>
              <a:t>(n==1)</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printf</a:t>
            </a:r>
            <a:r>
              <a:rPr lang="en-US" altLang="zh-CN" sz="1800">
                <a:solidFill>
                  <a:srgbClr val="006666"/>
                </a:solidFill>
                <a:latin typeface="Consolas" pitchFamily="49" charset="0"/>
                <a:ea typeface="楷体" pitchFamily="49" charset="-122"/>
                <a:cs typeface="Consolas" pitchFamily="49" charset="0"/>
              </a:rPr>
              <a:t>("</a:t>
            </a:r>
            <a:r>
              <a:rPr lang="zh-CN" altLang="en-US" sz="1800">
                <a:solidFill>
                  <a:srgbClr val="006666"/>
                </a:solidFill>
                <a:latin typeface="Consolas" pitchFamily="49" charset="0"/>
                <a:ea typeface="楷体" pitchFamily="49" charset="-122"/>
                <a:cs typeface="Consolas" pitchFamily="49" charset="0"/>
              </a:rPr>
              <a:t>将盘片</a:t>
            </a:r>
            <a:r>
              <a:rPr lang="en-US" altLang="zh-CN" sz="1800">
                <a:solidFill>
                  <a:srgbClr val="006666"/>
                </a:solidFill>
                <a:latin typeface="Consolas" pitchFamily="49" charset="0"/>
                <a:ea typeface="楷体" pitchFamily="49" charset="-122"/>
                <a:cs typeface="Consolas" pitchFamily="49" charset="0"/>
              </a:rPr>
              <a:t>%d</a:t>
            </a:r>
            <a:r>
              <a:rPr lang="zh-CN" altLang="en-US" sz="1800">
                <a:solidFill>
                  <a:srgbClr val="006666"/>
                </a:solidFill>
                <a:latin typeface="Consolas" pitchFamily="49" charset="0"/>
                <a:ea typeface="楷体" pitchFamily="49" charset="-122"/>
                <a:cs typeface="Consolas" pitchFamily="49" charset="0"/>
              </a:rPr>
              <a:t>从</a:t>
            </a:r>
            <a:r>
              <a:rPr lang="en-US" altLang="zh-CN" sz="1800">
                <a:solidFill>
                  <a:srgbClr val="006666"/>
                </a:solidFill>
                <a:latin typeface="Consolas" pitchFamily="49" charset="0"/>
                <a:ea typeface="楷体" pitchFamily="49" charset="-122"/>
                <a:cs typeface="Consolas" pitchFamily="49" charset="0"/>
              </a:rPr>
              <a:t>%c</a:t>
            </a:r>
            <a:r>
              <a:rPr lang="zh-CN" altLang="en-US" sz="1800">
                <a:solidFill>
                  <a:srgbClr val="006666"/>
                </a:solidFill>
                <a:latin typeface="Consolas" pitchFamily="49" charset="0"/>
                <a:ea typeface="楷体" pitchFamily="49" charset="-122"/>
                <a:cs typeface="Consolas" pitchFamily="49" charset="0"/>
              </a:rPr>
              <a:t>搬到</a:t>
            </a:r>
            <a:r>
              <a:rPr lang="en-US" altLang="zh-CN" sz="1800">
                <a:solidFill>
                  <a:srgbClr val="006666"/>
                </a:solidFill>
                <a:latin typeface="Consolas" pitchFamily="49" charset="0"/>
                <a:ea typeface="楷体" pitchFamily="49" charset="-122"/>
                <a:cs typeface="Consolas" pitchFamily="49" charset="0"/>
              </a:rPr>
              <a:t>%c\</a:t>
            </a:r>
            <a:r>
              <a:rPr lang="en-US" altLang="zh-CN" sz="1800" err="1">
                <a:solidFill>
                  <a:srgbClr val="006666"/>
                </a:solidFill>
                <a:latin typeface="Consolas" pitchFamily="49" charset="0"/>
                <a:ea typeface="楷体" pitchFamily="49" charset="-122"/>
                <a:cs typeface="Consolas" pitchFamily="49" charset="0"/>
              </a:rPr>
              <a:t>n",n,x,z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else</a:t>
            </a:r>
            <a:endParaRPr lang="en-US" altLang="zh-CN" sz="1800">
              <a:solidFill>
                <a:srgbClr val="006666"/>
              </a:solidFill>
              <a:latin typeface="Consolas" pitchFamily="49" charset="0"/>
              <a:ea typeface="楷体" pitchFamily="49" charset="-122"/>
              <a:cs typeface="Consolas" pitchFamily="49" charset="0"/>
            </a:endParaRP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Hanoi</a:t>
            </a:r>
            <a:r>
              <a:rPr lang="en-US" altLang="zh-CN" sz="1800">
                <a:solidFill>
                  <a:srgbClr val="006666"/>
                </a:solidFill>
                <a:latin typeface="Consolas" pitchFamily="49" charset="0"/>
                <a:ea typeface="楷体" pitchFamily="49" charset="-122"/>
                <a:cs typeface="Consolas" pitchFamily="49" charset="0"/>
              </a:rPr>
              <a:t>(n-</a:t>
            </a:r>
            <a:r>
              <a:rPr lang="en-US" altLang="zh-CN" sz="1800" err="1">
                <a:solidFill>
                  <a:srgbClr val="006666"/>
                </a:solidFill>
                <a:latin typeface="Consolas" pitchFamily="49" charset="0"/>
                <a:ea typeface="楷体" pitchFamily="49" charset="-122"/>
                <a:cs typeface="Consolas" pitchFamily="49" charset="0"/>
              </a:rPr>
              <a:t>1,x,z,y</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printf</a:t>
            </a:r>
            <a:r>
              <a:rPr lang="en-US" altLang="zh-CN" sz="1800">
                <a:solidFill>
                  <a:srgbClr val="006666"/>
                </a:solidFill>
                <a:latin typeface="Consolas" pitchFamily="49" charset="0"/>
                <a:ea typeface="楷体" pitchFamily="49" charset="-122"/>
                <a:cs typeface="Consolas" pitchFamily="49" charset="0"/>
              </a:rPr>
              <a:t>("</a:t>
            </a:r>
            <a:r>
              <a:rPr lang="zh-CN" altLang="en-US" sz="1800">
                <a:solidFill>
                  <a:srgbClr val="006666"/>
                </a:solidFill>
                <a:latin typeface="Consolas" pitchFamily="49" charset="0"/>
                <a:ea typeface="楷体" pitchFamily="49" charset="-122"/>
                <a:cs typeface="Consolas" pitchFamily="49" charset="0"/>
              </a:rPr>
              <a:t>将盘片</a:t>
            </a:r>
            <a:r>
              <a:rPr lang="en-US" altLang="zh-CN" sz="1800">
                <a:solidFill>
                  <a:srgbClr val="006666"/>
                </a:solidFill>
                <a:latin typeface="Consolas" pitchFamily="49" charset="0"/>
                <a:ea typeface="楷体" pitchFamily="49" charset="-122"/>
                <a:cs typeface="Consolas" pitchFamily="49" charset="0"/>
              </a:rPr>
              <a:t>%d</a:t>
            </a:r>
            <a:r>
              <a:rPr lang="zh-CN" altLang="en-US" sz="1800">
                <a:solidFill>
                  <a:srgbClr val="006666"/>
                </a:solidFill>
                <a:latin typeface="Consolas" pitchFamily="49" charset="0"/>
                <a:ea typeface="楷体" pitchFamily="49" charset="-122"/>
                <a:cs typeface="Consolas" pitchFamily="49" charset="0"/>
              </a:rPr>
              <a:t>从</a:t>
            </a:r>
            <a:r>
              <a:rPr lang="en-US" altLang="zh-CN" sz="1800">
                <a:solidFill>
                  <a:srgbClr val="006666"/>
                </a:solidFill>
                <a:latin typeface="Consolas" pitchFamily="49" charset="0"/>
                <a:ea typeface="楷体" pitchFamily="49" charset="-122"/>
                <a:cs typeface="Consolas" pitchFamily="49" charset="0"/>
              </a:rPr>
              <a:t>%c</a:t>
            </a:r>
            <a:r>
              <a:rPr lang="zh-CN" altLang="en-US" sz="1800">
                <a:solidFill>
                  <a:srgbClr val="006666"/>
                </a:solidFill>
                <a:latin typeface="Consolas" pitchFamily="49" charset="0"/>
                <a:ea typeface="楷体" pitchFamily="49" charset="-122"/>
                <a:cs typeface="Consolas" pitchFamily="49" charset="0"/>
              </a:rPr>
              <a:t>搬到</a:t>
            </a:r>
            <a:r>
              <a:rPr lang="en-US" altLang="zh-CN" sz="1800">
                <a:solidFill>
                  <a:srgbClr val="006666"/>
                </a:solidFill>
                <a:latin typeface="Consolas" pitchFamily="49" charset="0"/>
                <a:ea typeface="楷体" pitchFamily="49" charset="-122"/>
                <a:cs typeface="Consolas" pitchFamily="49" charset="0"/>
              </a:rPr>
              <a:t>%c\</a:t>
            </a:r>
            <a:r>
              <a:rPr lang="en-US" altLang="zh-CN" sz="1800" err="1">
                <a:solidFill>
                  <a:srgbClr val="006666"/>
                </a:solidFill>
                <a:latin typeface="Consolas" pitchFamily="49" charset="0"/>
                <a:ea typeface="楷体" pitchFamily="49" charset="-122"/>
                <a:cs typeface="Consolas" pitchFamily="49" charset="0"/>
              </a:rPr>
              <a:t>n",n,x,z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Hanoi</a:t>
            </a:r>
            <a:r>
              <a:rPr lang="en-US" altLang="zh-CN" sz="1800" smtClean="0">
                <a:solidFill>
                  <a:srgbClr val="006666"/>
                </a:solidFill>
                <a:latin typeface="Consolas" pitchFamily="49" charset="0"/>
                <a:ea typeface="楷体" pitchFamily="49" charset="-122"/>
                <a:cs typeface="Consolas" pitchFamily="49" charset="0"/>
              </a:rPr>
              <a:t>(n-1,y,x,z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a:t>
            </a:r>
            <a:endParaRPr lang="en-US" altLang="zh-CN" sz="1800">
              <a:solidFill>
                <a:srgbClr val="006666"/>
              </a:solidFill>
              <a:latin typeface="Consolas" pitchFamily="49" charset="0"/>
              <a:ea typeface="楷体" pitchFamily="49" charset="-122"/>
              <a:cs typeface="Consolas" pitchFamily="49" charset="0"/>
            </a:endParaRPr>
          </a:p>
          <a:p>
            <a:pPr>
              <a:lnSpc>
                <a:spcPct val="90000"/>
              </a:lnSpc>
            </a:pPr>
            <a:r>
              <a:rPr lang="en-US" altLang="zh-CN" sz="1800">
                <a:solidFill>
                  <a:srgbClr val="006666"/>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643306" y="1285860"/>
            <a:ext cx="5175257" cy="2086725"/>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pPr>
            <a:r>
              <a:rPr lang="en-US" altLang="zh-CN" sz="1600">
                <a:solidFill>
                  <a:srgbClr val="006666"/>
                </a:solidFill>
                <a:latin typeface="Consolas" pitchFamily="49" charset="0"/>
                <a:ea typeface="楷体" pitchFamily="49" charset="-122"/>
                <a:cs typeface="Consolas" pitchFamily="49" charset="0"/>
              </a:rPr>
              <a:t>void </a:t>
            </a:r>
            <a:r>
              <a:rPr lang="en-US" altLang="zh-CN" sz="1600">
                <a:solidFill>
                  <a:srgbClr val="FF0000"/>
                </a:solidFill>
                <a:latin typeface="Consolas" pitchFamily="49" charset="0"/>
                <a:ea typeface="楷体" pitchFamily="49" charset="-122"/>
                <a:cs typeface="Consolas" pitchFamily="49" charset="0"/>
              </a:rPr>
              <a:t>Hanoi</a:t>
            </a:r>
            <a:r>
              <a:rPr lang="en-US" altLang="zh-CN" sz="1600">
                <a:solidFill>
                  <a:srgbClr val="006666"/>
                </a:solidFill>
                <a:latin typeface="Consolas" pitchFamily="49" charset="0"/>
                <a:ea typeface="楷体" pitchFamily="49" charset="-122"/>
                <a:cs typeface="Consolas" pitchFamily="49" charset="0"/>
              </a:rPr>
              <a:t>(</a:t>
            </a:r>
            <a:r>
              <a:rPr lang="en-US" altLang="zh-CN" sz="1600" err="1">
                <a:solidFill>
                  <a:srgbClr val="006666"/>
                </a:solidFill>
                <a:latin typeface="Consolas" pitchFamily="49" charset="0"/>
                <a:ea typeface="楷体" pitchFamily="49" charset="-122"/>
                <a:cs typeface="Consolas" pitchFamily="49" charset="0"/>
              </a:rPr>
              <a:t>int</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n,char</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x,char</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y,char</a:t>
            </a:r>
            <a:r>
              <a:rPr lang="en-US" altLang="zh-CN" sz="1600">
                <a:solidFill>
                  <a:srgbClr val="006666"/>
                </a:solidFill>
                <a:latin typeface="Consolas" pitchFamily="49" charset="0"/>
                <a:ea typeface="楷体" pitchFamily="49" charset="-122"/>
                <a:cs typeface="Consolas" pitchFamily="49" charset="0"/>
              </a:rPr>
              <a:t> z)</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if </a:t>
            </a:r>
            <a:r>
              <a:rPr lang="en-US" altLang="zh-CN" sz="1600">
                <a:solidFill>
                  <a:srgbClr val="006666"/>
                </a:solidFill>
                <a:latin typeface="Consolas" pitchFamily="49" charset="0"/>
                <a:ea typeface="楷体" pitchFamily="49" charset="-122"/>
                <a:cs typeface="Consolas" pitchFamily="49" charset="0"/>
              </a:rPr>
              <a:t>(n==1)</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printf</a:t>
            </a:r>
            <a:r>
              <a:rPr lang="en-US" altLang="zh-CN" sz="1600">
                <a:solidFill>
                  <a:srgbClr val="006666"/>
                </a:solidFill>
                <a:latin typeface="Consolas" pitchFamily="49" charset="0"/>
                <a:ea typeface="楷体" pitchFamily="49" charset="-122"/>
                <a:cs typeface="Consolas" pitchFamily="49" charset="0"/>
              </a:rPr>
              <a:t>("</a:t>
            </a:r>
            <a:r>
              <a:rPr lang="zh-CN" altLang="en-US" sz="1600">
                <a:solidFill>
                  <a:srgbClr val="006666"/>
                </a:solidFill>
                <a:latin typeface="Consolas" pitchFamily="49" charset="0"/>
                <a:ea typeface="楷体" pitchFamily="49" charset="-122"/>
                <a:cs typeface="Consolas" pitchFamily="49" charset="0"/>
              </a:rPr>
              <a:t>将盘片</a:t>
            </a:r>
            <a:r>
              <a:rPr lang="en-US" altLang="zh-CN" sz="1600">
                <a:solidFill>
                  <a:srgbClr val="006666"/>
                </a:solidFill>
                <a:latin typeface="Consolas" pitchFamily="49" charset="0"/>
                <a:ea typeface="楷体" pitchFamily="49" charset="-122"/>
                <a:cs typeface="Consolas" pitchFamily="49" charset="0"/>
              </a:rPr>
              <a:t>%d</a:t>
            </a:r>
            <a:r>
              <a:rPr lang="zh-CN" altLang="en-US" sz="1600">
                <a:solidFill>
                  <a:srgbClr val="006666"/>
                </a:solidFill>
                <a:latin typeface="Consolas" pitchFamily="49" charset="0"/>
                <a:ea typeface="楷体" pitchFamily="49" charset="-122"/>
                <a:cs typeface="Consolas" pitchFamily="49" charset="0"/>
              </a:rPr>
              <a:t>从</a:t>
            </a:r>
            <a:r>
              <a:rPr lang="en-US" altLang="zh-CN" sz="1600">
                <a:solidFill>
                  <a:srgbClr val="006666"/>
                </a:solidFill>
                <a:latin typeface="Consolas" pitchFamily="49" charset="0"/>
                <a:ea typeface="楷体" pitchFamily="49" charset="-122"/>
                <a:cs typeface="Consolas" pitchFamily="49" charset="0"/>
              </a:rPr>
              <a:t>%c</a:t>
            </a:r>
            <a:r>
              <a:rPr lang="zh-CN" altLang="en-US" sz="1600">
                <a:solidFill>
                  <a:srgbClr val="006666"/>
                </a:solidFill>
                <a:latin typeface="Consolas" pitchFamily="49" charset="0"/>
                <a:ea typeface="楷体" pitchFamily="49" charset="-122"/>
                <a:cs typeface="Consolas" pitchFamily="49" charset="0"/>
              </a:rPr>
              <a:t>搬到</a:t>
            </a:r>
            <a:r>
              <a:rPr lang="en-US" altLang="zh-CN" sz="1600">
                <a:solidFill>
                  <a:srgbClr val="006666"/>
                </a:solidFill>
                <a:latin typeface="Consolas" pitchFamily="49" charset="0"/>
                <a:ea typeface="楷体" pitchFamily="49" charset="-122"/>
                <a:cs typeface="Consolas" pitchFamily="49" charset="0"/>
              </a:rPr>
              <a:t>%c\</a:t>
            </a:r>
            <a:r>
              <a:rPr lang="en-US" altLang="zh-CN" sz="1600" err="1">
                <a:solidFill>
                  <a:srgbClr val="006666"/>
                </a:solidFill>
                <a:latin typeface="Consolas" pitchFamily="49" charset="0"/>
                <a:ea typeface="楷体" pitchFamily="49" charset="-122"/>
                <a:cs typeface="Consolas" pitchFamily="49" charset="0"/>
              </a:rPr>
              <a:t>n",n,x,z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else</a:t>
            </a:r>
            <a:endParaRPr lang="en-US" altLang="zh-CN" sz="1600">
              <a:solidFill>
                <a:srgbClr val="006666"/>
              </a:solidFill>
              <a:latin typeface="Consolas" pitchFamily="49" charset="0"/>
              <a:ea typeface="楷体" pitchFamily="49" charset="-122"/>
              <a:cs typeface="Consolas" pitchFamily="49" charset="0"/>
            </a:endParaRP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a:t>
            </a:r>
            <a:r>
              <a:rPr lang="en-US" altLang="zh-CN" sz="1600">
                <a:solidFill>
                  <a:srgbClr val="FF0000"/>
                </a:solidFill>
                <a:latin typeface="Consolas" pitchFamily="49" charset="0"/>
                <a:ea typeface="楷体" pitchFamily="49" charset="-122"/>
                <a:cs typeface="Consolas" pitchFamily="49" charset="0"/>
              </a:rPr>
              <a:t>Hanoi</a:t>
            </a:r>
            <a:r>
              <a:rPr lang="en-US" altLang="zh-CN" sz="1600">
                <a:solidFill>
                  <a:srgbClr val="006666"/>
                </a:solidFill>
                <a:latin typeface="Consolas" pitchFamily="49" charset="0"/>
                <a:ea typeface="楷体" pitchFamily="49" charset="-122"/>
                <a:cs typeface="Consolas" pitchFamily="49" charset="0"/>
              </a:rPr>
              <a:t>(n-</a:t>
            </a:r>
            <a:r>
              <a:rPr lang="en-US" altLang="zh-CN" sz="1600" err="1">
                <a:solidFill>
                  <a:srgbClr val="006666"/>
                </a:solidFill>
                <a:latin typeface="Consolas" pitchFamily="49" charset="0"/>
                <a:ea typeface="楷体" pitchFamily="49" charset="-122"/>
                <a:cs typeface="Consolas" pitchFamily="49" charset="0"/>
              </a:rPr>
              <a:t>1,x,z,y</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printf</a:t>
            </a:r>
            <a:r>
              <a:rPr lang="en-US" altLang="zh-CN" sz="1600">
                <a:solidFill>
                  <a:srgbClr val="006666"/>
                </a:solidFill>
                <a:latin typeface="Consolas" pitchFamily="49" charset="0"/>
                <a:ea typeface="楷体" pitchFamily="49" charset="-122"/>
                <a:cs typeface="Consolas" pitchFamily="49" charset="0"/>
              </a:rPr>
              <a:t>("</a:t>
            </a:r>
            <a:r>
              <a:rPr lang="zh-CN" altLang="en-US" sz="1600">
                <a:solidFill>
                  <a:srgbClr val="006666"/>
                </a:solidFill>
                <a:latin typeface="Consolas" pitchFamily="49" charset="0"/>
                <a:ea typeface="楷体" pitchFamily="49" charset="-122"/>
                <a:cs typeface="Consolas" pitchFamily="49" charset="0"/>
              </a:rPr>
              <a:t>将盘片</a:t>
            </a:r>
            <a:r>
              <a:rPr lang="en-US" altLang="zh-CN" sz="1600">
                <a:solidFill>
                  <a:srgbClr val="006666"/>
                </a:solidFill>
                <a:latin typeface="Consolas" pitchFamily="49" charset="0"/>
                <a:ea typeface="楷体" pitchFamily="49" charset="-122"/>
                <a:cs typeface="Consolas" pitchFamily="49" charset="0"/>
              </a:rPr>
              <a:t>%d</a:t>
            </a:r>
            <a:r>
              <a:rPr lang="zh-CN" altLang="en-US" sz="1600">
                <a:solidFill>
                  <a:srgbClr val="006666"/>
                </a:solidFill>
                <a:latin typeface="Consolas" pitchFamily="49" charset="0"/>
                <a:ea typeface="楷体" pitchFamily="49" charset="-122"/>
                <a:cs typeface="Consolas" pitchFamily="49" charset="0"/>
              </a:rPr>
              <a:t>从</a:t>
            </a:r>
            <a:r>
              <a:rPr lang="en-US" altLang="zh-CN" sz="1600">
                <a:solidFill>
                  <a:srgbClr val="006666"/>
                </a:solidFill>
                <a:latin typeface="Consolas" pitchFamily="49" charset="0"/>
                <a:ea typeface="楷体" pitchFamily="49" charset="-122"/>
                <a:cs typeface="Consolas" pitchFamily="49" charset="0"/>
              </a:rPr>
              <a:t>%c</a:t>
            </a:r>
            <a:r>
              <a:rPr lang="zh-CN" altLang="en-US" sz="1600">
                <a:solidFill>
                  <a:srgbClr val="006666"/>
                </a:solidFill>
                <a:latin typeface="Consolas" pitchFamily="49" charset="0"/>
                <a:ea typeface="楷体" pitchFamily="49" charset="-122"/>
                <a:cs typeface="Consolas" pitchFamily="49" charset="0"/>
              </a:rPr>
              <a:t>搬到</a:t>
            </a:r>
            <a:r>
              <a:rPr lang="en-US" altLang="zh-CN" sz="1600">
                <a:solidFill>
                  <a:srgbClr val="006666"/>
                </a:solidFill>
                <a:latin typeface="Consolas" pitchFamily="49" charset="0"/>
                <a:ea typeface="楷体" pitchFamily="49" charset="-122"/>
                <a:cs typeface="Consolas" pitchFamily="49" charset="0"/>
              </a:rPr>
              <a:t>%c\</a:t>
            </a:r>
            <a:r>
              <a:rPr lang="en-US" altLang="zh-CN" sz="1600" err="1">
                <a:solidFill>
                  <a:srgbClr val="006666"/>
                </a:solidFill>
                <a:latin typeface="Consolas" pitchFamily="49" charset="0"/>
                <a:ea typeface="楷体" pitchFamily="49" charset="-122"/>
                <a:cs typeface="Consolas" pitchFamily="49" charset="0"/>
              </a:rPr>
              <a:t>n",n,x,z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FF0000"/>
                </a:solidFill>
                <a:latin typeface="Consolas" pitchFamily="49" charset="0"/>
                <a:ea typeface="楷体" pitchFamily="49" charset="-122"/>
                <a:cs typeface="Consolas" pitchFamily="49" charset="0"/>
              </a:rPr>
              <a:t>Hanoi</a:t>
            </a:r>
            <a:r>
              <a:rPr lang="en-US" altLang="zh-CN" sz="1600" smtClean="0">
                <a:solidFill>
                  <a:srgbClr val="006666"/>
                </a:solidFill>
                <a:latin typeface="Consolas" pitchFamily="49" charset="0"/>
                <a:ea typeface="楷体" pitchFamily="49" charset="-122"/>
                <a:cs typeface="Consolas" pitchFamily="49" charset="0"/>
              </a:rPr>
              <a:t>(n-1,y,x,z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a:t>
            </a:r>
            <a:endParaRPr lang="en-US" altLang="zh-CN" sz="1600">
              <a:solidFill>
                <a:srgbClr val="006666"/>
              </a:solidFill>
              <a:latin typeface="Consolas" pitchFamily="49" charset="0"/>
              <a:ea typeface="楷体" pitchFamily="49" charset="-122"/>
              <a:cs typeface="Consolas" pitchFamily="49" charset="0"/>
            </a:endParaRPr>
          </a:p>
          <a:p>
            <a:pPr>
              <a:lnSpc>
                <a:spcPct val="90000"/>
              </a:lnSpc>
            </a:pPr>
            <a:r>
              <a:rPr lang="en-US" altLang="zh-CN" sz="1600">
                <a:solidFill>
                  <a:srgbClr val="006666"/>
                </a:solidFill>
                <a:latin typeface="Consolas" pitchFamily="49" charset="0"/>
                <a:ea typeface="楷体" pitchFamily="49" charset="-122"/>
                <a:cs typeface="Consolas" pitchFamily="49" charset="0"/>
              </a:rPr>
              <a:t>}</a:t>
            </a:r>
          </a:p>
        </p:txBody>
      </p:sp>
      <p:sp>
        <p:nvSpPr>
          <p:cNvPr id="3" name="TextBox 2"/>
          <p:cNvSpPr txBox="1"/>
          <p:nvPr/>
        </p:nvSpPr>
        <p:spPr>
          <a:xfrm>
            <a:off x="500034" y="142852"/>
            <a:ext cx="8286808" cy="1061829"/>
          </a:xfrm>
          <a:prstGeom prst="rect">
            <a:avLst/>
          </a:prstGeom>
          <a:solidFill>
            <a:schemeClr val="accent1">
              <a:lumMod val="20000"/>
              <a:lumOff val="80000"/>
            </a:schemeClr>
          </a:solidFill>
        </p:spPr>
        <p:txBody>
          <a:bodyPr wrap="square" rtlCol="0">
            <a:spAutoFit/>
          </a:bodyPr>
          <a:lstStyle/>
          <a:p>
            <a:pPr>
              <a:lnSpc>
                <a:spcPct val="150000"/>
              </a:lnSpc>
            </a:pPr>
            <a:r>
              <a:rPr lang="zh-CN" altLang="en-US" sz="2200" smtClean="0">
                <a:solidFill>
                  <a:srgbClr val="FF0000"/>
                </a:solidFill>
                <a:latin typeface="Consolas" pitchFamily="49" charset="0"/>
                <a:ea typeface="楷体" pitchFamily="49" charset="-122"/>
                <a:cs typeface="Consolas" pitchFamily="49" charset="0"/>
              </a:rPr>
              <a:t>   解：</a:t>
            </a:r>
            <a:r>
              <a:rPr lang="zh-CN" altLang="en-US" sz="2000" smtClean="0">
                <a:solidFill>
                  <a:srgbClr val="0000FF"/>
                </a:solidFill>
                <a:latin typeface="Consolas" pitchFamily="49" charset="0"/>
                <a:ea typeface="楷体" pitchFamily="49" charset="-122"/>
                <a:cs typeface="Consolas" pitchFamily="49" charset="0"/>
              </a:rPr>
              <a:t>设调用</a:t>
            </a:r>
            <a:r>
              <a:rPr lang="en-US" sz="2000" smtClean="0">
                <a:solidFill>
                  <a:srgbClr val="0000FF"/>
                </a:solidFill>
                <a:latin typeface="Consolas" pitchFamily="49" charset="0"/>
                <a:ea typeface="楷体" pitchFamily="49" charset="-122"/>
                <a:cs typeface="Consolas" pitchFamily="49" charset="0"/>
              </a:rPr>
              <a:t>Hanoi(</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z</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的执行时间为</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，由其执行过程得到以下求执行时间的递归关系（递推关系式）：</a:t>
            </a:r>
          </a:p>
        </p:txBody>
      </p:sp>
      <p:sp>
        <p:nvSpPr>
          <p:cNvPr id="4" name="TextBox 3"/>
          <p:cNvSpPr txBox="1"/>
          <p:nvPr/>
        </p:nvSpPr>
        <p:spPr>
          <a:xfrm>
            <a:off x="357158" y="2143116"/>
            <a:ext cx="3071834" cy="844810"/>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)=O(1)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&gt;1</a:t>
            </a:r>
            <a:endParaRPr lang="zh-CN" altLang="en-US" sz="1800" smtClean="0">
              <a:solidFill>
                <a:srgbClr val="0000FF"/>
              </a:solidFill>
              <a:latin typeface="Consolas" pitchFamily="49" charset="0"/>
              <a:cs typeface="Consolas" pitchFamily="49" charset="0"/>
            </a:endParaRPr>
          </a:p>
        </p:txBody>
      </p:sp>
      <p:sp>
        <p:nvSpPr>
          <p:cNvPr id="5" name="下弧形箭头 4"/>
          <p:cNvSpPr/>
          <p:nvPr/>
        </p:nvSpPr>
        <p:spPr>
          <a:xfrm rot="9000000">
            <a:off x="2643174" y="1428736"/>
            <a:ext cx="857256" cy="4286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00034" y="3857628"/>
            <a:ext cx="5857916" cy="249299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 = 2[2</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-2)+1]+1=2</a:t>
            </a:r>
            <a:r>
              <a:rPr lang="en-US" sz="2000" baseline="30000" smtClean="0">
                <a:solidFill>
                  <a:srgbClr val="0000FF"/>
                </a:solidFill>
                <a:latin typeface="Consolas" pitchFamily="49" charset="0"/>
                <a:cs typeface="Consolas" pitchFamily="49" charset="0"/>
              </a:rPr>
              <a:t>2</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-2)+1+2</a:t>
            </a:r>
            <a:r>
              <a:rPr lang="en-US" sz="2000" baseline="30000" smtClean="0">
                <a:solidFill>
                  <a:srgbClr val="0000FF"/>
                </a:solidFill>
                <a:latin typeface="Consolas" pitchFamily="49" charset="0"/>
                <a:cs typeface="Consolas" pitchFamily="49" charset="0"/>
              </a:rPr>
              <a:t>1</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2</a:t>
            </a:r>
            <a:r>
              <a:rPr lang="en-US" sz="2000" baseline="30000" smtClean="0">
                <a:solidFill>
                  <a:srgbClr val="0000FF"/>
                </a:solidFill>
                <a:latin typeface="Consolas" pitchFamily="49" charset="0"/>
                <a:cs typeface="Consolas" pitchFamily="49" charset="0"/>
              </a:rPr>
              <a:t>3</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-3)+1+2</a:t>
            </a:r>
            <a:r>
              <a:rPr lang="en-US" sz="2000" baseline="30000" smtClean="0">
                <a:solidFill>
                  <a:srgbClr val="0000FF"/>
                </a:solidFill>
                <a:latin typeface="Consolas" pitchFamily="49" charset="0"/>
                <a:cs typeface="Consolas" pitchFamily="49" charset="0"/>
              </a:rPr>
              <a:t>1</a:t>
            </a:r>
            <a:r>
              <a:rPr lang="en-US" sz="2000" smtClean="0">
                <a:solidFill>
                  <a:srgbClr val="0000FF"/>
                </a:solidFill>
                <a:latin typeface="Consolas" pitchFamily="49" charset="0"/>
                <a:cs typeface="Consolas" pitchFamily="49" charset="0"/>
              </a:rPr>
              <a:t>+2</a:t>
            </a:r>
            <a:r>
              <a:rPr lang="en-US" sz="2000" baseline="30000" smtClean="0">
                <a:solidFill>
                  <a:srgbClr val="0000FF"/>
                </a:solidFill>
                <a:latin typeface="Consolas" pitchFamily="49" charset="0"/>
                <a:cs typeface="Consolas" pitchFamily="49" charset="0"/>
              </a:rPr>
              <a:t>2</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a:t>
            </a:r>
            <a:r>
              <a:rPr lang="en-US" altLang="zh-CN" sz="2000" smtClean="0">
                <a:solidFill>
                  <a:srgbClr val="0000FF"/>
                </a:solidFill>
                <a:latin typeface="Consolas" pitchFamily="49" charset="0"/>
                <a:cs typeface="Consolas" pitchFamily="49" charset="0"/>
              </a:rPr>
              <a:t>…</a:t>
            </a:r>
          </a:p>
          <a:p>
            <a:pPr>
              <a:lnSpc>
                <a:spcPct val="150000"/>
              </a:lnSpc>
            </a:pPr>
            <a:r>
              <a:rPr lang="en-US" sz="2000" smtClean="0">
                <a:solidFill>
                  <a:srgbClr val="0000FF"/>
                </a:solidFill>
                <a:latin typeface="Consolas" pitchFamily="49" charset="0"/>
                <a:cs typeface="Consolas" pitchFamily="49" charset="0"/>
              </a:rPr>
              <a:t>     = 2</a:t>
            </a:r>
            <a:r>
              <a:rPr lang="en-US" sz="2000" i="1" baseline="30000" smtClean="0">
                <a:solidFill>
                  <a:srgbClr val="0000FF"/>
                </a:solidFill>
                <a:latin typeface="Consolas" pitchFamily="49" charset="0"/>
                <a:cs typeface="Consolas" pitchFamily="49" charset="0"/>
              </a:rPr>
              <a:t>n</a:t>
            </a:r>
            <a:r>
              <a:rPr lang="en-US" sz="2000" baseline="30000" smtClean="0">
                <a:solidFill>
                  <a:srgbClr val="0000FF"/>
                </a:solidFill>
                <a:latin typeface="Consolas" pitchFamily="49" charset="0"/>
                <a:cs typeface="Consolas" pitchFamily="49" charset="0"/>
              </a:rPr>
              <a:t>-1</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(1)+1+2</a:t>
            </a:r>
            <a:r>
              <a:rPr lang="en-US" sz="2000" baseline="30000" smtClean="0">
                <a:solidFill>
                  <a:srgbClr val="0000FF"/>
                </a:solidFill>
                <a:latin typeface="Consolas" pitchFamily="49" charset="0"/>
                <a:cs typeface="Consolas" pitchFamily="49" charset="0"/>
              </a:rPr>
              <a:t>1</a:t>
            </a:r>
            <a:r>
              <a:rPr lang="en-US" sz="2000" smtClean="0">
                <a:solidFill>
                  <a:srgbClr val="0000FF"/>
                </a:solidFill>
                <a:latin typeface="Consolas" pitchFamily="49" charset="0"/>
                <a:cs typeface="Consolas" pitchFamily="49" charset="0"/>
              </a:rPr>
              <a:t>+2</a:t>
            </a:r>
            <a:r>
              <a:rPr lang="en-US" sz="2000" baseline="30000" smtClean="0">
                <a:solidFill>
                  <a:srgbClr val="0000FF"/>
                </a:solidFill>
                <a:latin typeface="Consolas" pitchFamily="49" charset="0"/>
                <a:cs typeface="Consolas" pitchFamily="49" charset="0"/>
              </a:rPr>
              <a:t>2</a:t>
            </a:r>
            <a:r>
              <a:rPr 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a:t>
            </a:r>
            <a:r>
              <a:rPr lang="en-US" sz="2000" smtClean="0">
                <a:solidFill>
                  <a:srgbClr val="0000FF"/>
                </a:solidFill>
                <a:latin typeface="Consolas" pitchFamily="49" charset="0"/>
                <a:cs typeface="Consolas" pitchFamily="49" charset="0"/>
              </a:rPr>
              <a:t>+2</a:t>
            </a:r>
            <a:r>
              <a:rPr lang="en-US" sz="2000" i="1" baseline="30000" smtClean="0">
                <a:solidFill>
                  <a:srgbClr val="0000FF"/>
                </a:solidFill>
                <a:latin typeface="Consolas" pitchFamily="49" charset="0"/>
                <a:cs typeface="Consolas" pitchFamily="49" charset="0"/>
              </a:rPr>
              <a:t>n</a:t>
            </a:r>
            <a:r>
              <a:rPr lang="en-US" sz="2000" baseline="30000" smtClean="0">
                <a:solidFill>
                  <a:srgbClr val="0000FF"/>
                </a:solidFill>
                <a:latin typeface="Consolas" pitchFamily="49" charset="0"/>
                <a:cs typeface="Consolas" pitchFamily="49" charset="0"/>
              </a:rPr>
              <a:t>-2</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2</a:t>
            </a:r>
            <a:r>
              <a:rPr lang="en-US" sz="2000" i="1" baseline="30000"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-1 = </a:t>
            </a:r>
            <a:r>
              <a:rPr lang="en-US" smtClean="0">
                <a:solidFill>
                  <a:srgbClr val="FF0000"/>
                </a:solidFill>
                <a:latin typeface="Consolas" pitchFamily="49" charset="0"/>
                <a:cs typeface="Consolas" pitchFamily="49" charset="0"/>
              </a:rPr>
              <a:t>O(2</a:t>
            </a:r>
            <a:r>
              <a:rPr lang="en-US" i="1" baseline="30000" smtClean="0">
                <a:solidFill>
                  <a:srgbClr val="FF0000"/>
                </a:solidFill>
                <a:latin typeface="Consolas" pitchFamily="49" charset="0"/>
                <a:cs typeface="Consolas" pitchFamily="49" charset="0"/>
              </a:rPr>
              <a:t>n</a:t>
            </a:r>
            <a:r>
              <a:rPr lang="en-US" smtClean="0">
                <a:solidFill>
                  <a:srgbClr val="FF0000"/>
                </a:solidFill>
                <a:latin typeface="Consolas" pitchFamily="49" charset="0"/>
                <a:cs typeface="Consolas" pitchFamily="49" charset="0"/>
              </a:rPr>
              <a:t>)</a:t>
            </a:r>
            <a:endParaRPr lang="zh-CN" altLang="en-US" smtClean="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1548433" y="1340768"/>
            <a:ext cx="4751759"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楷体" pitchFamily="49" charset="-122"/>
                <a:ea typeface="楷体" pitchFamily="49" charset="-122"/>
              </a:rPr>
              <a:t>算法设计应满足以下几条目标：</a:t>
            </a:r>
          </a:p>
        </p:txBody>
      </p:sp>
      <p:sp>
        <p:nvSpPr>
          <p:cNvPr id="150533" name="Text Box 5"/>
          <p:cNvSpPr txBox="1">
            <a:spLocks noChangeArrowheads="1"/>
          </p:cNvSpPr>
          <p:nvPr/>
        </p:nvSpPr>
        <p:spPr bwMode="auto">
          <a:xfrm>
            <a:off x="1691308" y="2059906"/>
            <a:ext cx="3816796" cy="2346283"/>
          </a:xfrm>
          <a:prstGeom prst="rect">
            <a:avLst/>
          </a:prstGeom>
          <a:noFill/>
          <a:ln w="9525">
            <a:noFill/>
            <a:miter lim="800000"/>
            <a:headEnd/>
            <a:tailEnd/>
          </a:ln>
          <a:effectLst/>
        </p:spPr>
        <p:txBody>
          <a:bodyPr wrap="square">
            <a:spAutoFit/>
          </a:bodyPr>
          <a:lstStyle/>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正确性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可使用性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可读性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健壮性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高效率与低存储量需求</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85720" y="409557"/>
            <a:ext cx="485778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1.2.2 </a:t>
            </a:r>
            <a:r>
              <a:rPr lang="zh-CN" altLang="en-US" sz="2800">
                <a:solidFill>
                  <a:srgbClr val="FF0000"/>
                </a:solidFill>
                <a:latin typeface="Consolas" pitchFamily="49" charset="0"/>
                <a:ea typeface="微软雅黑" pitchFamily="34" charset="-122"/>
                <a:cs typeface="Consolas" pitchFamily="49" charset="0"/>
              </a:rPr>
              <a:t>算法空间复杂度分析</a:t>
            </a:r>
          </a:p>
        </p:txBody>
      </p:sp>
      <p:sp>
        <p:nvSpPr>
          <p:cNvPr id="176131" name="Text Box 3"/>
          <p:cNvSpPr txBox="1">
            <a:spLocks noChangeArrowheads="1"/>
          </p:cNvSpPr>
          <p:nvPr/>
        </p:nvSpPr>
        <p:spPr bwMode="auto">
          <a:xfrm>
            <a:off x="357158" y="1500174"/>
            <a:ext cx="8280400" cy="1107996"/>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一个算法的存储量包括形参所占空间和临时变量所占空间。在对算法进行存储空间分析时，只考察</a:t>
            </a:r>
            <a:r>
              <a:rPr lang="zh-CN" altLang="en-US" sz="2200">
                <a:solidFill>
                  <a:srgbClr val="C00000"/>
                </a:solidFill>
                <a:ea typeface="楷体" pitchFamily="49" charset="-122"/>
                <a:cs typeface="Times New Roman" pitchFamily="18" charset="0"/>
              </a:rPr>
              <a:t>临时变量</a:t>
            </a:r>
            <a:r>
              <a:rPr lang="zh-CN" altLang="en-US" sz="2200">
                <a:solidFill>
                  <a:srgbClr val="0000FF"/>
                </a:solidFill>
                <a:ea typeface="楷体" pitchFamily="49" charset="-122"/>
                <a:cs typeface="Times New Roman" pitchFamily="18" charset="0"/>
              </a:rPr>
              <a:t>所占空间</a:t>
            </a:r>
            <a:r>
              <a:rPr lang="zh-CN" altLang="en-US" sz="2200" smtClean="0">
                <a:solidFill>
                  <a:srgbClr val="0000FF"/>
                </a:solidFill>
                <a:ea typeface="楷体" pitchFamily="49" charset="-122"/>
                <a:cs typeface="Times New Roman" pitchFamily="18" charset="0"/>
              </a:rPr>
              <a:t>。</a:t>
            </a:r>
            <a:r>
              <a:rPr lang="zh-CN" altLang="en-US" sz="2200">
                <a:ea typeface="楷体" pitchFamily="49" charset="-122"/>
                <a:cs typeface="Times New Roman" pitchFamily="18" charset="0"/>
              </a:rPr>
              <a:t>　</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506442" y="428604"/>
            <a:ext cx="8280400" cy="2654445"/>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例如，有以下算法，</a:t>
            </a:r>
            <a:r>
              <a:rPr lang="zh-CN" altLang="en-US" sz="2000">
                <a:solidFill>
                  <a:srgbClr val="0000FF"/>
                </a:solidFill>
                <a:latin typeface="Consolas" pitchFamily="49" charset="0"/>
                <a:ea typeface="楷体" pitchFamily="49" charset="-122"/>
                <a:cs typeface="Consolas" pitchFamily="49" charset="0"/>
              </a:rPr>
              <a:t>其中临时空间为变量</a:t>
            </a:r>
            <a:r>
              <a:rPr lang="en-US" altLang="zh-CN"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maxi</a:t>
            </a:r>
            <a:r>
              <a:rPr lang="zh-CN" altLang="en-US" sz="2000">
                <a:solidFill>
                  <a:srgbClr val="0000FF"/>
                </a:solidFill>
                <a:latin typeface="Consolas" pitchFamily="49" charset="0"/>
                <a:ea typeface="楷体" pitchFamily="49" charset="-122"/>
                <a:cs typeface="Consolas" pitchFamily="49" charset="0"/>
              </a:rPr>
              <a:t>占用的空间。所以，空间复杂度是对一个算法在运行过程中临时占用的存储空间大小的量度，一般也作为问题规模</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的函数，以数量级形式给出，记作</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i="1" smtClean="0">
                <a:solidFill>
                  <a:srgbClr val="0000FF"/>
                </a:solidFill>
                <a:latin typeface="Consolas" pitchFamily="49" charset="0"/>
                <a:ea typeface="楷体" pitchFamily="49" charset="-122"/>
                <a:cs typeface="Consolas" pitchFamily="49" charset="0"/>
              </a:rPr>
              <a:t>      </a:t>
            </a:r>
            <a:r>
              <a:rPr lang="en-US" altLang="zh-CN" sz="2000" i="1" smtClean="0">
                <a:solidFill>
                  <a:srgbClr val="C00000"/>
                </a:solidFill>
                <a:latin typeface="Consolas" pitchFamily="49" charset="0"/>
                <a:ea typeface="楷体" pitchFamily="49" charset="-122"/>
                <a:cs typeface="Consolas" pitchFamily="49" charset="0"/>
              </a:rPr>
              <a:t>S</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)=O(</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sym typeface="Symbol" pitchFamily="18" charset="2"/>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或</a:t>
            </a:r>
            <a:r>
              <a:rPr lang="zh-CN" altLang="en-US" sz="2000">
                <a:solidFill>
                  <a:srgbClr val="C00000"/>
                </a:solidFill>
                <a:latin typeface="Consolas" pitchFamily="49" charset="0"/>
                <a:ea typeface="楷体" pitchFamily="49" charset="-122"/>
                <a:cs typeface="Consolas" pitchFamily="49" charset="0"/>
                <a:sym typeface="Symbol" pitchFamily="18" charset="2"/>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smtClean="0">
                <a:solidFill>
                  <a:srgbClr val="C00000"/>
                </a:solidFill>
                <a:latin typeface="Consolas" pitchFamily="49" charset="0"/>
                <a:ea typeface="楷体" pitchFamily="49" charset="-122"/>
                <a:cs typeface="Consolas" pitchFamily="49" charset="0"/>
              </a:rPr>
              <a:t>))</a:t>
            </a:r>
          </a:p>
          <a:p>
            <a:pPr>
              <a:lnSpc>
                <a:spcPct val="150000"/>
              </a:lnSpc>
              <a:spcBef>
                <a:spcPct val="50000"/>
              </a:spcBef>
            </a:pPr>
            <a:r>
              <a:rPr lang="zh-CN" altLang="en-US" sz="2000" smtClean="0">
                <a:solidFill>
                  <a:srgbClr val="0000FF"/>
                </a:solidFill>
                <a:latin typeface="Consolas" pitchFamily="49" charset="0"/>
                <a:ea typeface="楷体" pitchFamily="49" charset="-122"/>
                <a:cs typeface="Consolas" pitchFamily="49" charset="0"/>
              </a:rPr>
              <a:t>其中</a:t>
            </a:r>
            <a:r>
              <a:rPr lang="zh-CN" altLang="en-US" sz="2000">
                <a:solidFill>
                  <a:srgbClr val="0000FF"/>
                </a:solidFill>
                <a:latin typeface="Consolas" pitchFamily="49" charset="0"/>
                <a:ea typeface="楷体" pitchFamily="49" charset="-122"/>
                <a:cs typeface="Consolas" pitchFamily="49" charset="0"/>
              </a:rPr>
              <a:t>渐进符号的含义与时间复杂度中的含义相同。</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214414" y="3429000"/>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9900FF"/>
                </a:solidFill>
                <a:latin typeface="Consolas" pitchFamily="49" charset="0"/>
                <a:cs typeface="Consolas" pitchFamily="49" charset="0"/>
              </a:rPr>
              <a:t>int max(int a[]</a:t>
            </a:r>
            <a:r>
              <a:rPr lang="zh-CN" altLang="zh-CN" sz="1800" smtClean="0">
                <a:solidFill>
                  <a:srgbClr val="9900FF"/>
                </a:solidFill>
                <a:latin typeface="Consolas" pitchFamily="49" charset="0"/>
                <a:cs typeface="Consolas" pitchFamily="49" charset="0"/>
              </a:rPr>
              <a:t>，</a:t>
            </a:r>
            <a:r>
              <a:rPr lang="en-US" altLang="zh-CN" sz="1800" smtClean="0">
                <a:solidFill>
                  <a:srgbClr val="9900FF"/>
                </a:solidFill>
                <a:latin typeface="Consolas" pitchFamily="49" charset="0"/>
                <a:cs typeface="Consolas" pitchFamily="49" charset="0"/>
              </a:rPr>
              <a:t>int n)</a:t>
            </a:r>
            <a:endParaRPr lang="zh-CN" altLang="zh-CN" sz="1800" smtClean="0">
              <a:solidFill>
                <a:srgbClr val="99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int i</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maxi=0;</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a:t>
            </a:r>
            <a:r>
              <a:rPr lang="nb-NO" altLang="zh-CN" sz="1800" smtClean="0">
                <a:solidFill>
                  <a:srgbClr val="0000FF"/>
                </a:solidFill>
                <a:latin typeface="Consolas" pitchFamily="49" charset="0"/>
                <a:cs typeface="Consolas" pitchFamily="49" charset="0"/>
              </a:rPr>
              <a:t>for (</a:t>
            </a:r>
            <a:r>
              <a:rPr lang="nb-NO" altLang="zh-CN" sz="1800" smtClean="0">
                <a:solidFill>
                  <a:srgbClr val="0000FF"/>
                </a:solidFill>
                <a:latin typeface="Consolas" pitchFamily="49" charset="0"/>
                <a:cs typeface="Consolas" pitchFamily="49" charset="0"/>
              </a:rPr>
              <a:t>i=1;i&lt;n;i</a:t>
            </a:r>
            <a:r>
              <a:rPr lang="nb-NO" altLang="zh-CN" sz="1800" smtClean="0">
                <a:solidFill>
                  <a:srgbClr val="0000FF"/>
                </a:solidFill>
                <a:latin typeface="Consolas" pitchFamily="49" charset="0"/>
                <a:cs typeface="Consolas" pitchFamily="49" charset="0"/>
              </a:rPr>
              <a:t>++)</a:t>
            </a:r>
            <a:endParaRPr lang="zh-CN" altLang="zh-CN" sz="1800" smtClean="0">
              <a:solidFill>
                <a:srgbClr val="0000FF"/>
              </a:solidFill>
              <a:latin typeface="Consolas" pitchFamily="49" charset="0"/>
              <a:cs typeface="Consolas" pitchFamily="49" charset="0"/>
            </a:endParaRPr>
          </a:p>
          <a:p>
            <a:r>
              <a:rPr lang="nb-NO" altLang="zh-CN"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if (a[i]&gt;a[maxi])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maxi=i;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return a[maxi];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a:t>
            </a:r>
            <a:endParaRPr lang="zh-CN" altLang="zh-CN" sz="1800" smtClean="0">
              <a:solidFill>
                <a:srgbClr val="0000FF"/>
              </a:solidFill>
              <a:latin typeface="Consolas" pitchFamily="49" charset="0"/>
              <a:cs typeface="Consolas" pitchFamily="49" charset="0"/>
            </a:endParaRPr>
          </a:p>
        </p:txBody>
      </p:sp>
      <p:sp>
        <p:nvSpPr>
          <p:cNvPr id="7" name="右大括号 6"/>
          <p:cNvSpPr/>
          <p:nvPr/>
        </p:nvSpPr>
        <p:spPr>
          <a:xfrm>
            <a:off x="4786314" y="3500438"/>
            <a:ext cx="214314" cy="18573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5072066" y="3643314"/>
            <a:ext cx="3071834" cy="1477328"/>
          </a:xfrm>
          <a:prstGeom prst="rect">
            <a:avLst/>
          </a:prstGeom>
          <a:noFill/>
        </p:spPr>
        <p:txBody>
          <a:bodyPr wrap="square" rtlCol="0">
            <a:spAutoFit/>
          </a:bodyPr>
          <a:lstStyle/>
          <a:p>
            <a:r>
              <a:rPr lang="zh-CN" altLang="zh-CN" sz="1800" smtClean="0">
                <a:solidFill>
                  <a:srgbClr val="0000FF"/>
                </a:solidFill>
                <a:latin typeface="Consolas" pitchFamily="49" charset="0"/>
                <a:ea typeface="楷体" pitchFamily="49" charset="-122"/>
                <a:cs typeface="Consolas" pitchFamily="49" charset="0"/>
              </a:rPr>
              <a:t>函数体内分配的变量空间为临时空间，不计形参占用的空间，这里的仅计</a:t>
            </a:r>
            <a:r>
              <a:rPr lang="en-US" altLang="zh-CN" sz="1800" i="1" smtClean="0">
                <a:solidFill>
                  <a:srgbClr val="0000FF"/>
                </a:solidFill>
                <a:latin typeface="Consolas" pitchFamily="49" charset="0"/>
                <a:ea typeface="楷体" pitchFamily="49" charset="-122"/>
                <a:cs typeface="Consolas" pitchFamily="49" charset="0"/>
              </a:rPr>
              <a:t>i</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maxi</a:t>
            </a:r>
            <a:r>
              <a:rPr lang="zh-CN" altLang="zh-CN" sz="1800" smtClean="0">
                <a:solidFill>
                  <a:srgbClr val="0000FF"/>
                </a:solidFill>
                <a:latin typeface="Consolas" pitchFamily="49" charset="0"/>
                <a:ea typeface="楷体" pitchFamily="49" charset="-122"/>
                <a:cs typeface="Consolas" pitchFamily="49" charset="0"/>
              </a:rPr>
              <a:t>变量的空间，其空间复杂度为</a:t>
            </a:r>
            <a:r>
              <a:rPr lang="en-US" altLang="zh-CN" sz="1800" smtClean="0">
                <a:solidFill>
                  <a:srgbClr val="0000FF"/>
                </a:solidFill>
                <a:latin typeface="Consolas" pitchFamily="49" charset="0"/>
                <a:ea typeface="楷体" pitchFamily="49" charset="-122"/>
                <a:cs typeface="Consolas" pitchFamily="49" charset="0"/>
              </a:rPr>
              <a:t>O(1)</a:t>
            </a:r>
            <a:r>
              <a:rPr lang="zh-CN" altLang="zh-CN" sz="18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23850" y="260350"/>
            <a:ext cx="8424863" cy="1015663"/>
          </a:xfrm>
          <a:prstGeom prst="rect">
            <a:avLst/>
          </a:prstGeom>
          <a:solidFill>
            <a:schemeClr val="accent3">
              <a:lumMod val="20000"/>
              <a:lumOff val="80000"/>
            </a:schemeClr>
          </a:solidFill>
          <a:ln w="9525">
            <a:noFill/>
            <a:miter lim="800000"/>
            <a:headEnd/>
            <a:tailEnd/>
          </a:ln>
          <a:effectLst/>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为什么算法占用的空间只考虑临时空间，而不必考虑形参的空间呢？这是因为形参的空间会在调用该算法的算法中考虑，例如，以下</a:t>
            </a:r>
            <a:r>
              <a:rPr lang="en-US" altLang="zh-CN" sz="2000" err="1">
                <a:solidFill>
                  <a:srgbClr val="0000FF"/>
                </a:solidFill>
                <a:latin typeface="Consolas" pitchFamily="49" charset="0"/>
                <a:ea typeface="楷体" pitchFamily="49" charset="-122"/>
                <a:cs typeface="Consolas" pitchFamily="49" charset="0"/>
              </a:rPr>
              <a:t>maxfun</a:t>
            </a:r>
            <a:r>
              <a:rPr lang="zh-CN" altLang="en-US" sz="2000">
                <a:solidFill>
                  <a:srgbClr val="0000FF"/>
                </a:solidFill>
                <a:latin typeface="Consolas" pitchFamily="49" charset="0"/>
                <a:ea typeface="楷体" pitchFamily="49" charset="-122"/>
                <a:cs typeface="Consolas" pitchFamily="49" charset="0"/>
              </a:rPr>
              <a:t>算法调</a:t>
            </a:r>
            <a:r>
              <a:rPr lang="zh-CN" altLang="en-US"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max</a:t>
            </a:r>
            <a:r>
              <a:rPr lang="zh-CN" altLang="en-US" sz="2000">
                <a:solidFill>
                  <a:srgbClr val="0000FF"/>
                </a:solidFill>
                <a:latin typeface="Consolas" pitchFamily="49" charset="0"/>
                <a:ea typeface="楷体" pitchFamily="49" charset="-122"/>
                <a:cs typeface="Consolas" pitchFamily="49" charset="0"/>
              </a:rPr>
              <a:t>算法：</a:t>
            </a:r>
          </a:p>
        </p:txBody>
      </p:sp>
      <p:sp>
        <p:nvSpPr>
          <p:cNvPr id="175107" name="Text Box 3"/>
          <p:cNvSpPr txBox="1">
            <a:spLocks noChangeArrowheads="1"/>
          </p:cNvSpPr>
          <p:nvPr/>
        </p:nvSpPr>
        <p:spPr bwMode="auto">
          <a:xfrm>
            <a:off x="1187450" y="1571612"/>
            <a:ext cx="5472113" cy="1471511"/>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r>
              <a:rPr lang="en-US" altLang="zh-CN" sz="1800">
                <a:solidFill>
                  <a:srgbClr val="9900FF"/>
                </a:solidFill>
                <a:latin typeface="Consolas" pitchFamily="49" charset="0"/>
                <a:ea typeface="楷体" pitchFamily="49" charset="-122"/>
                <a:cs typeface="Consolas" pitchFamily="49" charset="0"/>
              </a:rPr>
              <a:t>void </a:t>
            </a:r>
            <a:r>
              <a:rPr lang="en-US" altLang="zh-CN" sz="1800" err="1">
                <a:solidFill>
                  <a:srgbClr val="9900FF"/>
                </a:solidFill>
                <a:latin typeface="Consolas" pitchFamily="49" charset="0"/>
                <a:ea typeface="楷体" pitchFamily="49" charset="-122"/>
                <a:cs typeface="Consolas" pitchFamily="49" charset="0"/>
              </a:rPr>
              <a:t>maxfun</a:t>
            </a:r>
            <a:r>
              <a:rPr lang="en-US" altLang="zh-CN" sz="1800">
                <a:solidFill>
                  <a:srgbClr val="9900FF"/>
                </a:solidFill>
                <a:latin typeface="Consolas" pitchFamily="49" charset="0"/>
                <a:ea typeface="楷体" pitchFamily="49" charset="-122"/>
                <a:cs typeface="Consolas" pitchFamily="49" charset="0"/>
              </a:rPr>
              <a:t>()</a:t>
            </a:r>
            <a:endParaRPr lang="pt-BR" altLang="zh-CN" sz="1800">
              <a:solidFill>
                <a:srgbClr val="9900FF"/>
              </a:solidFill>
              <a:latin typeface="Consolas" pitchFamily="49" charset="0"/>
              <a:ea typeface="楷体" pitchFamily="49" charset="-122"/>
              <a:cs typeface="Consolas" pitchFamily="49" charset="0"/>
            </a:endParaRPr>
          </a:p>
          <a:p>
            <a:r>
              <a:rPr lang="pt-BR" altLang="zh-CN" sz="1800">
                <a:latin typeface="Consolas" pitchFamily="49" charset="0"/>
                <a:ea typeface="楷体" pitchFamily="49" charset="-122"/>
                <a:cs typeface="Consolas" pitchFamily="49" charset="0"/>
              </a:rPr>
              <a:t>{  </a:t>
            </a:r>
            <a:r>
              <a:rPr lang="pt-BR" altLang="zh-CN" sz="1800" smtClean="0">
                <a:latin typeface="Consolas" pitchFamily="49" charset="0"/>
                <a:ea typeface="楷体" pitchFamily="49" charset="-122"/>
                <a:cs typeface="Consolas" pitchFamily="49" charset="0"/>
              </a:rPr>
              <a:t> int </a:t>
            </a:r>
            <a:r>
              <a:rPr lang="pt-BR" altLang="zh-CN" sz="1800">
                <a:latin typeface="Consolas" pitchFamily="49" charset="0"/>
                <a:ea typeface="楷体" pitchFamily="49" charset="-122"/>
                <a:cs typeface="Consolas" pitchFamily="49" charset="0"/>
              </a:rPr>
              <a:t>b[]={1,2,3,4,5},n=5;</a:t>
            </a:r>
          </a:p>
          <a:p>
            <a:r>
              <a:rPr lang="zh-CN" altLang="pt-BR" sz="1800">
                <a:latin typeface="Consolas" pitchFamily="49" charset="0"/>
                <a:ea typeface="楷体" pitchFamily="49" charset="-122"/>
                <a:cs typeface="Consolas" pitchFamily="49" charset="0"/>
              </a:rPr>
              <a:t>　　</a:t>
            </a:r>
            <a:r>
              <a:rPr lang="pt-BR" altLang="zh-CN" sz="1800">
                <a:latin typeface="Consolas" pitchFamily="49" charset="0"/>
                <a:ea typeface="楷体" pitchFamily="49" charset="-122"/>
                <a:cs typeface="Consolas" pitchFamily="49" charset="0"/>
              </a:rPr>
              <a:t>printf("Max=%d\n",</a:t>
            </a:r>
            <a:r>
              <a:rPr lang="pt-BR" altLang="zh-CN" sz="1800">
                <a:solidFill>
                  <a:srgbClr val="FF0000"/>
                </a:solidFill>
                <a:latin typeface="Consolas" pitchFamily="49" charset="0"/>
                <a:ea typeface="楷体" pitchFamily="49" charset="-122"/>
                <a:cs typeface="Consolas" pitchFamily="49" charset="0"/>
              </a:rPr>
              <a:t>max(b,n)</a:t>
            </a:r>
            <a:r>
              <a:rPr lang="pt-BR" altLang="zh-CN" sz="1800">
                <a:latin typeface="Consolas" pitchFamily="49" charset="0"/>
                <a:ea typeface="楷体" pitchFamily="49" charset="-122"/>
                <a:cs typeface="Consolas" pitchFamily="49" charset="0"/>
              </a:rPr>
              <a:t>);</a:t>
            </a:r>
          </a:p>
          <a:p>
            <a:r>
              <a:rPr lang="pt-BR" altLang="zh-CN" sz="1800">
                <a:latin typeface="Consolas" pitchFamily="49" charset="0"/>
                <a:ea typeface="楷体" pitchFamily="49" charset="-122"/>
                <a:cs typeface="Consolas" pitchFamily="49" charset="0"/>
              </a:rPr>
              <a:t>}</a:t>
            </a:r>
            <a:endParaRPr lang="en-US" altLang="zh-CN" sz="1800">
              <a:latin typeface="Consolas" pitchFamily="49" charset="0"/>
              <a:ea typeface="楷体" pitchFamily="49" charset="-122"/>
              <a:cs typeface="Consolas" pitchFamily="49" charset="0"/>
            </a:endParaRPr>
          </a:p>
        </p:txBody>
      </p:sp>
      <p:sp>
        <p:nvSpPr>
          <p:cNvPr id="175108" name="Text Box 4"/>
          <p:cNvSpPr txBox="1">
            <a:spLocks noChangeArrowheads="1"/>
          </p:cNvSpPr>
          <p:nvPr/>
        </p:nvSpPr>
        <p:spPr bwMode="auto">
          <a:xfrm>
            <a:off x="1357290" y="3199155"/>
            <a:ext cx="7389835" cy="1015663"/>
          </a:xfrm>
          <a:prstGeom prst="rect">
            <a:avLst/>
          </a:prstGeom>
          <a:noFill/>
          <a:ln w="9525">
            <a:noFill/>
            <a:miter lim="800000"/>
            <a:headEnd/>
            <a:tailEnd/>
          </a:ln>
          <a:effectLst/>
        </p:spPr>
        <p:txBody>
          <a:bodyPr wrap="square">
            <a:spAutoFit/>
          </a:bodyPr>
          <a:lstStyle/>
          <a:p>
            <a:pPr>
              <a:spcBef>
                <a:spcPct val="50000"/>
              </a:spcBef>
            </a:pPr>
            <a:r>
              <a:rPr lang="pt-BR" altLang="zh-CN" sz="2000" smtClean="0">
                <a:solidFill>
                  <a:srgbClr val="0000FF"/>
                </a:solidFill>
                <a:latin typeface="Consolas" pitchFamily="49" charset="0"/>
                <a:ea typeface="楷体" pitchFamily="49" charset="-122"/>
                <a:cs typeface="Consolas" pitchFamily="49" charset="0"/>
              </a:rPr>
              <a:t>maxfun</a:t>
            </a:r>
            <a:r>
              <a:rPr lang="zh-CN" altLang="pt-BR" sz="2000">
                <a:solidFill>
                  <a:srgbClr val="0000FF"/>
                </a:solidFill>
                <a:latin typeface="Consolas" pitchFamily="49" charset="0"/>
                <a:ea typeface="楷体" pitchFamily="49" charset="-122"/>
                <a:cs typeface="Consolas" pitchFamily="49" charset="0"/>
              </a:rPr>
              <a:t>算法中为</a:t>
            </a:r>
            <a:r>
              <a:rPr lang="pt-BR" altLang="zh-CN" sz="2000" i="1">
                <a:solidFill>
                  <a:srgbClr val="0000FF"/>
                </a:solidFill>
                <a:latin typeface="Consolas" pitchFamily="49" charset="0"/>
                <a:ea typeface="楷体" pitchFamily="49" charset="-122"/>
                <a:cs typeface="Consolas" pitchFamily="49" charset="0"/>
              </a:rPr>
              <a:t>b</a:t>
            </a:r>
            <a:r>
              <a:rPr lang="zh-CN" altLang="pt-BR" sz="2000">
                <a:solidFill>
                  <a:srgbClr val="0000FF"/>
                </a:solidFill>
                <a:latin typeface="Consolas" pitchFamily="49" charset="0"/>
                <a:ea typeface="楷体" pitchFamily="49" charset="-122"/>
                <a:cs typeface="Consolas" pitchFamily="49" charset="0"/>
              </a:rPr>
              <a:t>数组分配了相应的内存空间，其空间复杂度为</a:t>
            </a:r>
            <a:r>
              <a:rPr lang="pt-BR" altLang="zh-CN" sz="2000">
                <a:solidFill>
                  <a:srgbClr val="0000FF"/>
                </a:solidFill>
                <a:latin typeface="Consolas" pitchFamily="49" charset="0"/>
                <a:ea typeface="楷体" pitchFamily="49" charset="-122"/>
                <a:cs typeface="Consolas" pitchFamily="49" charset="0"/>
              </a:rPr>
              <a:t>O(</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，如果在</a:t>
            </a:r>
            <a:r>
              <a:rPr lang="pt-BR" altLang="zh-CN" sz="2000">
                <a:solidFill>
                  <a:srgbClr val="0000FF"/>
                </a:solidFill>
                <a:latin typeface="Consolas" pitchFamily="49" charset="0"/>
                <a:ea typeface="楷体" pitchFamily="49" charset="-122"/>
                <a:cs typeface="Consolas" pitchFamily="49" charset="0"/>
              </a:rPr>
              <a:t>max</a:t>
            </a:r>
            <a:r>
              <a:rPr lang="zh-CN" altLang="pt-BR" sz="2000">
                <a:solidFill>
                  <a:srgbClr val="0000FF"/>
                </a:solidFill>
                <a:latin typeface="Consolas" pitchFamily="49" charset="0"/>
                <a:ea typeface="楷体" pitchFamily="49" charset="-122"/>
                <a:cs typeface="Consolas" pitchFamily="49" charset="0"/>
              </a:rPr>
              <a:t>算法中再考虑形参</a:t>
            </a:r>
            <a:r>
              <a:rPr lang="pt-BR" altLang="zh-CN" sz="2000" i="1">
                <a:solidFill>
                  <a:srgbClr val="0000FF"/>
                </a:solidFill>
                <a:latin typeface="Consolas" pitchFamily="49" charset="0"/>
                <a:ea typeface="楷体" pitchFamily="49" charset="-122"/>
                <a:cs typeface="Consolas" pitchFamily="49" charset="0"/>
              </a:rPr>
              <a:t>a</a:t>
            </a:r>
            <a:r>
              <a:rPr lang="zh-CN" altLang="pt-BR" sz="2000">
                <a:solidFill>
                  <a:srgbClr val="0000FF"/>
                </a:solidFill>
                <a:latin typeface="Consolas" pitchFamily="49" charset="0"/>
                <a:ea typeface="楷体" pitchFamily="49" charset="-122"/>
                <a:cs typeface="Consolas" pitchFamily="49" charset="0"/>
              </a:rPr>
              <a:t>的空间，这样重复计算了占用的空间</a:t>
            </a:r>
            <a:r>
              <a:rPr lang="zh-CN" altLang="pt-BR"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428728" y="4371969"/>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9900FF"/>
                </a:solidFill>
                <a:latin typeface="Consolas" pitchFamily="49" charset="0"/>
                <a:cs typeface="Consolas" pitchFamily="49" charset="0"/>
              </a:rPr>
              <a:t>int max(int a[]</a:t>
            </a:r>
            <a:r>
              <a:rPr lang="zh-CN" altLang="zh-CN" sz="1800" smtClean="0">
                <a:solidFill>
                  <a:srgbClr val="9900FF"/>
                </a:solidFill>
                <a:latin typeface="Consolas" pitchFamily="49" charset="0"/>
                <a:cs typeface="Consolas" pitchFamily="49" charset="0"/>
              </a:rPr>
              <a:t>，</a:t>
            </a:r>
            <a:r>
              <a:rPr lang="en-US" altLang="zh-CN" sz="1800" smtClean="0">
                <a:solidFill>
                  <a:srgbClr val="9900FF"/>
                </a:solidFill>
                <a:latin typeface="Consolas" pitchFamily="49" charset="0"/>
                <a:cs typeface="Consolas" pitchFamily="49" charset="0"/>
              </a:rPr>
              <a:t>int n)</a:t>
            </a:r>
            <a:endParaRPr lang="zh-CN" altLang="zh-CN" sz="1800" smtClean="0">
              <a:solidFill>
                <a:srgbClr val="99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int i</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maxi=0;</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a:t>
            </a:r>
            <a:r>
              <a:rPr lang="nb-NO" altLang="zh-CN" sz="1800" smtClean="0">
                <a:solidFill>
                  <a:srgbClr val="0000FF"/>
                </a:solidFill>
                <a:latin typeface="Consolas" pitchFamily="49" charset="0"/>
                <a:cs typeface="Consolas" pitchFamily="49" charset="0"/>
              </a:rPr>
              <a:t>for (</a:t>
            </a:r>
            <a:r>
              <a:rPr lang="nb-NO" altLang="zh-CN" sz="1800" smtClean="0">
                <a:solidFill>
                  <a:srgbClr val="0000FF"/>
                </a:solidFill>
                <a:latin typeface="Consolas" pitchFamily="49" charset="0"/>
                <a:cs typeface="Consolas" pitchFamily="49" charset="0"/>
              </a:rPr>
              <a:t>i=1;i&lt;n;i</a:t>
            </a:r>
            <a:r>
              <a:rPr lang="nb-NO" altLang="zh-CN" sz="1800" smtClean="0">
                <a:solidFill>
                  <a:srgbClr val="0000FF"/>
                </a:solidFill>
                <a:latin typeface="Consolas" pitchFamily="49" charset="0"/>
                <a:cs typeface="Consolas" pitchFamily="49" charset="0"/>
              </a:rPr>
              <a:t>++)</a:t>
            </a:r>
            <a:endParaRPr lang="zh-CN" altLang="zh-CN" sz="1800" smtClean="0">
              <a:solidFill>
                <a:srgbClr val="0000FF"/>
              </a:solidFill>
              <a:latin typeface="Consolas" pitchFamily="49" charset="0"/>
              <a:cs typeface="Consolas" pitchFamily="49" charset="0"/>
            </a:endParaRPr>
          </a:p>
          <a:p>
            <a:r>
              <a:rPr lang="nb-NO" altLang="zh-CN" sz="1800" smtClean="0">
                <a:solidFill>
                  <a:srgbClr val="0000FF"/>
                </a:solidFill>
                <a:latin typeface="Consolas" pitchFamily="49" charset="0"/>
                <a:cs typeface="Consolas" pitchFamily="49" charset="0"/>
              </a:rPr>
              <a:t>	</a:t>
            </a:r>
            <a:r>
              <a:rPr lang="en-US" altLang="zh-CN" sz="1800" smtClean="0">
                <a:solidFill>
                  <a:srgbClr val="0000FF"/>
                </a:solidFill>
                <a:latin typeface="Consolas" pitchFamily="49" charset="0"/>
                <a:cs typeface="Consolas" pitchFamily="49" charset="0"/>
              </a:rPr>
              <a:t>if (a[i]&gt;a[maxi])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maxi=i;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    return a[maxi];</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a:t>
            </a:r>
            <a:endParaRPr lang="zh-CN" altLang="zh-CN" sz="1800" smtClean="0">
              <a:solidFill>
                <a:srgbClr val="0000FF"/>
              </a:solidFill>
              <a:latin typeface="Consolas" pitchFamily="49" charset="0"/>
              <a:cs typeface="Consolas" pitchFamily="49" charset="0"/>
            </a:endParaRPr>
          </a:p>
        </p:txBody>
      </p:sp>
      <p:sp>
        <p:nvSpPr>
          <p:cNvPr id="6" name="左弧形箭头 5"/>
          <p:cNvSpPr/>
          <p:nvPr/>
        </p:nvSpPr>
        <p:spPr>
          <a:xfrm>
            <a:off x="857224" y="2871771"/>
            <a:ext cx="285752" cy="1785950"/>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28596" y="428604"/>
            <a:ext cx="8501122" cy="430887"/>
          </a:xfrm>
          <a:prstGeom prst="rect">
            <a:avLst/>
          </a:prstGeom>
          <a:noFill/>
          <a:ln w="9525">
            <a:noFill/>
            <a:miter lim="800000"/>
            <a:headEnd/>
            <a:tailEnd/>
          </a:ln>
          <a:effectLst/>
        </p:spPr>
        <p:txBody>
          <a:bodyPr wrap="square">
            <a:spAutoFit/>
          </a:bodyPr>
          <a:lstStyle/>
          <a:p>
            <a:pPr>
              <a:spcBef>
                <a:spcPct val="50000"/>
              </a:spcBef>
            </a:pPr>
            <a:r>
              <a:rPr lang="zh-CN" altLang="pt-BR" sz="2200" smtClean="0">
                <a:solidFill>
                  <a:srgbClr val="0000FF"/>
                </a:solidFill>
                <a:latin typeface="Consolas" pitchFamily="49" charset="0"/>
                <a:ea typeface="楷体" pitchFamily="49" charset="-122"/>
                <a:cs typeface="Consolas" pitchFamily="49" charset="0"/>
              </a:rPr>
              <a:t>算法</a:t>
            </a:r>
            <a:r>
              <a:rPr lang="zh-CN" altLang="pt-BR" sz="2200">
                <a:solidFill>
                  <a:srgbClr val="0000FF"/>
                </a:solidFill>
                <a:latin typeface="Consolas" pitchFamily="49" charset="0"/>
                <a:ea typeface="楷体" pitchFamily="49" charset="-122"/>
                <a:cs typeface="Consolas" pitchFamily="49" charset="0"/>
              </a:rPr>
              <a:t>空间复杂度的分析方法与前面介绍的时间复杂度分析方法相似。</a:t>
            </a:r>
            <a:endParaRPr lang="zh-CN" altLang="en-US" sz="2200">
              <a:solidFill>
                <a:srgbClr val="0000FF"/>
              </a:solidFill>
              <a:latin typeface="Consolas" pitchFamily="49" charset="0"/>
              <a:ea typeface="楷体" pitchFamily="49" charset="-122"/>
              <a:cs typeface="Consolas" pitchFamily="49" charset="0"/>
            </a:endParaRPr>
          </a:p>
        </p:txBody>
      </p:sp>
      <p:sp>
        <p:nvSpPr>
          <p:cNvPr id="174083" name="Text Box 3"/>
          <p:cNvSpPr txBox="1">
            <a:spLocks noChangeArrowheads="1"/>
          </p:cNvSpPr>
          <p:nvPr/>
        </p:nvSpPr>
        <p:spPr bwMode="auto">
          <a:xfrm>
            <a:off x="642910" y="1142984"/>
            <a:ext cx="7993063" cy="490006"/>
          </a:xfrm>
          <a:prstGeom prst="rect">
            <a:avLst/>
          </a:prstGeom>
          <a:noFill/>
          <a:ln w="9525">
            <a:noFill/>
            <a:miter lim="800000"/>
            <a:headEnd/>
            <a:tailEnd/>
          </a:ln>
          <a:effectLst/>
        </p:spPr>
        <p:txBody>
          <a:bodyPr>
            <a:spAutoFit/>
          </a:bodyPr>
          <a:lstStyle/>
          <a:p>
            <a:pPr>
              <a:lnSpc>
                <a:spcPct val="130000"/>
              </a:lnSpc>
            </a:pP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1.9】</a:t>
            </a:r>
            <a:r>
              <a:rPr lang="zh-CN" altLang="en-US" sz="2200">
                <a:solidFill>
                  <a:srgbClr val="0000FF"/>
                </a:solidFill>
                <a:latin typeface="Consolas" pitchFamily="49" charset="0"/>
                <a:ea typeface="楷体" pitchFamily="49" charset="-122"/>
                <a:cs typeface="Consolas" pitchFamily="49" charset="0"/>
              </a:rPr>
              <a:t>分析例</a:t>
            </a:r>
            <a:r>
              <a:rPr lang="en-US" altLang="zh-CN" sz="2200">
                <a:solidFill>
                  <a:srgbClr val="0000FF"/>
                </a:solidFill>
                <a:latin typeface="Consolas" pitchFamily="49" charset="0"/>
                <a:ea typeface="楷体" pitchFamily="49" charset="-122"/>
                <a:cs typeface="Consolas" pitchFamily="49" charset="0"/>
              </a:rPr>
              <a:t>1.6</a:t>
            </a:r>
            <a:r>
              <a:rPr lang="zh-CN" altLang="en-US" sz="2200">
                <a:solidFill>
                  <a:srgbClr val="0000FF"/>
                </a:solidFill>
                <a:latin typeface="Consolas" pitchFamily="49" charset="0"/>
                <a:ea typeface="楷体" pitchFamily="49" charset="-122"/>
                <a:cs typeface="Consolas" pitchFamily="49" charset="0"/>
              </a:rPr>
              <a:t>算法的空间复杂度</a:t>
            </a:r>
            <a:r>
              <a:rPr lang="zh-CN" altLang="en-US" sz="2200" smtClean="0">
                <a:solidFill>
                  <a:srgbClr val="00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　　</a:t>
            </a:r>
          </a:p>
        </p:txBody>
      </p:sp>
      <p:sp>
        <p:nvSpPr>
          <p:cNvPr id="4" name="Text Box 3"/>
          <p:cNvSpPr txBox="1">
            <a:spLocks noChangeArrowheads="1"/>
          </p:cNvSpPr>
          <p:nvPr/>
        </p:nvSpPr>
        <p:spPr bwMode="auto">
          <a:xfrm>
            <a:off x="571472" y="4349642"/>
            <a:ext cx="7993063" cy="1332673"/>
          </a:xfrm>
          <a:prstGeom prst="rect">
            <a:avLst/>
          </a:prstGeom>
          <a:noFill/>
          <a:ln w="9525">
            <a:noFill/>
            <a:miter lim="800000"/>
            <a:headEnd/>
            <a:tailEnd/>
          </a:ln>
          <a:effectLst/>
        </p:spPr>
        <p:txBody>
          <a:bodyPr>
            <a:spAutoFit/>
          </a:bodyPr>
          <a:lstStyle/>
          <a:p>
            <a:pPr>
              <a:lnSpc>
                <a:spcPct val="1300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该算法是一个非递归算法，其中只临时分配了</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两个变量的空间，它与问题规模</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无关，所以其空间复杂度均为</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，即该算法为原时工作算法。</a:t>
            </a:r>
          </a:p>
        </p:txBody>
      </p:sp>
      <p:sp>
        <p:nvSpPr>
          <p:cNvPr id="5" name="Text Box 3"/>
          <p:cNvSpPr txBox="1">
            <a:spLocks noChangeArrowheads="1"/>
          </p:cNvSpPr>
          <p:nvPr/>
        </p:nvSpPr>
        <p:spPr bwMode="auto">
          <a:xfrm>
            <a:off x="1254130" y="1840872"/>
            <a:ext cx="3817936" cy="2302508"/>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a:solidFill>
                  <a:srgbClr val="9900FF"/>
                </a:solidFill>
                <a:latin typeface="Consolas" pitchFamily="49" charset="0"/>
                <a:ea typeface="楷体" pitchFamily="49" charset="-122"/>
                <a:cs typeface="Consolas" pitchFamily="49" charset="0"/>
              </a:rPr>
              <a:t>void </a:t>
            </a:r>
            <a:r>
              <a:rPr lang="en-US" altLang="zh-CN" sz="1800" err="1">
                <a:solidFill>
                  <a:srgbClr val="9900FF"/>
                </a:solidFill>
                <a:latin typeface="Consolas" pitchFamily="49" charset="0"/>
                <a:ea typeface="楷体" pitchFamily="49" charset="-122"/>
                <a:cs typeface="Consolas" pitchFamily="49" charset="0"/>
              </a:rPr>
              <a:t>func</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1,k</a:t>
            </a:r>
            <a:r>
              <a:rPr lang="en-US" altLang="zh-CN" sz="1800">
                <a:solidFill>
                  <a:srgbClr val="0000FF"/>
                </a:solidFill>
                <a:latin typeface="Consolas" pitchFamily="49" charset="0"/>
                <a:ea typeface="楷体" pitchFamily="49" charset="-122"/>
                <a:cs typeface="Consolas" pitchFamily="49" charset="0"/>
              </a:rPr>
              <a:t>=100;</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&lt;=n)</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k++;</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+=2;</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50" y="260350"/>
            <a:ext cx="8280400" cy="1615827"/>
          </a:xfrm>
          <a:prstGeom prst="rect">
            <a:avLst/>
          </a:prstGeom>
          <a:solidFill>
            <a:srgbClr val="DDDDDD"/>
          </a:solidFill>
          <a:ln w="9525">
            <a:noFill/>
            <a:miter lim="800000"/>
            <a:headEnd/>
            <a:tailEnd/>
          </a:ln>
          <a:effectLst/>
        </p:spPr>
        <p:txBody>
          <a:bodyPr>
            <a:spAutoFit/>
          </a:bodyPr>
          <a:lstStyle/>
          <a:p>
            <a:pPr>
              <a:lnSpc>
                <a:spcPct val="150000"/>
              </a:lnSpc>
              <a:spcBef>
                <a:spcPts val="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1.10</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有如下递归算法，分析调用</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sz="2200" smtClean="0">
                <a:solidFill>
                  <a:srgbClr val="9900FF"/>
                </a:solidFill>
                <a:latin typeface="Consolas" pitchFamily="49" charset="0"/>
                <a:ea typeface="楷体" pitchFamily="49" charset="-122"/>
                <a:cs typeface="Consolas" pitchFamily="49" charset="0"/>
              </a:rPr>
              <a:t>         maxelem(</a:t>
            </a:r>
            <a:r>
              <a:rPr lang="en-US" sz="2200" i="1" smtClean="0">
                <a:solidFill>
                  <a:srgbClr val="9900FF"/>
                </a:solidFill>
                <a:latin typeface="Consolas" pitchFamily="49" charset="0"/>
                <a:ea typeface="楷体" pitchFamily="49" charset="-122"/>
                <a:cs typeface="Consolas" pitchFamily="49" charset="0"/>
              </a:rPr>
              <a:t>a</a:t>
            </a:r>
            <a:r>
              <a:rPr lang="zh-CN" altLang="en-US" sz="2200" smtClean="0">
                <a:solidFill>
                  <a:srgbClr val="9900FF"/>
                </a:solidFill>
                <a:latin typeface="Consolas" pitchFamily="49" charset="0"/>
                <a:ea typeface="楷体" pitchFamily="49" charset="-122"/>
                <a:cs typeface="Consolas" pitchFamily="49" charset="0"/>
              </a:rPr>
              <a:t>，</a:t>
            </a:r>
            <a:r>
              <a:rPr lang="en-US" sz="2200" smtClean="0">
                <a:solidFill>
                  <a:srgbClr val="9900FF"/>
                </a:solidFill>
                <a:latin typeface="Consolas" pitchFamily="49" charset="0"/>
                <a:ea typeface="楷体" pitchFamily="49" charset="-122"/>
                <a:cs typeface="Consolas" pitchFamily="49" charset="0"/>
              </a:rPr>
              <a:t>0</a:t>
            </a:r>
            <a:r>
              <a:rPr lang="zh-CN" altLang="en-US" sz="2200" smtClean="0">
                <a:solidFill>
                  <a:srgbClr val="9900FF"/>
                </a:solidFill>
                <a:latin typeface="Consolas" pitchFamily="49" charset="0"/>
                <a:ea typeface="楷体" pitchFamily="49" charset="-122"/>
                <a:cs typeface="Consolas" pitchFamily="49" charset="0"/>
              </a:rPr>
              <a:t>，</a:t>
            </a:r>
            <a:r>
              <a:rPr lang="en-US" sz="2200" i="1" smtClean="0">
                <a:solidFill>
                  <a:srgbClr val="9900FF"/>
                </a:solidFill>
                <a:latin typeface="Consolas" pitchFamily="49" charset="0"/>
                <a:ea typeface="楷体" pitchFamily="49" charset="-122"/>
                <a:cs typeface="Consolas" pitchFamily="49" charset="0"/>
              </a:rPr>
              <a:t>n</a:t>
            </a:r>
            <a:r>
              <a:rPr lang="en-US" sz="2200" smtClean="0">
                <a:solidFill>
                  <a:srgbClr val="9900FF"/>
                </a:solidFill>
                <a:latin typeface="Consolas" pitchFamily="49" charset="0"/>
                <a:ea typeface="楷体" pitchFamily="49" charset="-122"/>
                <a:cs typeface="Consolas" pitchFamily="49" charset="0"/>
              </a:rPr>
              <a:t>-1)</a:t>
            </a:r>
          </a:p>
          <a:p>
            <a:pPr>
              <a:lnSpc>
                <a:spcPct val="150000"/>
              </a:lnSpc>
              <a:spcBef>
                <a:spcPts val="0"/>
              </a:spcBef>
            </a:pPr>
            <a:r>
              <a:rPr lang="zh-CN" altLang="en-US" sz="2200" smtClean="0">
                <a:solidFill>
                  <a:srgbClr val="0000FF"/>
                </a:solidFill>
                <a:latin typeface="Consolas" pitchFamily="49" charset="0"/>
                <a:ea typeface="楷体" pitchFamily="49" charset="-122"/>
                <a:cs typeface="Consolas" pitchFamily="49" charset="0"/>
              </a:rPr>
              <a:t>的空间复杂度。</a:t>
            </a:r>
            <a:endParaRPr lang="zh-CN" altLang="en-US" sz="22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928662" y="2143116"/>
            <a:ext cx="5286412" cy="285650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smtClean="0">
                <a:solidFill>
                  <a:srgbClr val="0000FF"/>
                </a:solidFill>
                <a:latin typeface="Consolas" pitchFamily="49" charset="0"/>
                <a:cs typeface="Consolas" pitchFamily="49" charset="0"/>
              </a:rPr>
              <a:t>int </a:t>
            </a:r>
            <a:r>
              <a:rPr lang="en-US" sz="1800" smtClean="0">
                <a:solidFill>
                  <a:srgbClr val="FF0000"/>
                </a:solidFill>
                <a:latin typeface="Consolas" pitchFamily="49" charset="0"/>
                <a:cs typeface="Consolas" pitchFamily="49" charset="0"/>
              </a:rPr>
              <a:t>maxelem</a:t>
            </a:r>
            <a:r>
              <a:rPr lang="en-US" sz="1800" smtClean="0">
                <a:solidFill>
                  <a:srgbClr val="0000FF"/>
                </a:solidFill>
                <a:latin typeface="Consolas" pitchFamily="49" charset="0"/>
                <a:cs typeface="Consolas" pitchFamily="49" charset="0"/>
              </a:rPr>
              <a:t>(int a[],int i,int j)</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int mid=(i+j)/2,max1,max2;</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if (i&lt;j)</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	max1=</a:t>
            </a:r>
            <a:r>
              <a:rPr lang="en-US" sz="1800" smtClean="0">
                <a:solidFill>
                  <a:srgbClr val="FF0000"/>
                </a:solidFill>
                <a:latin typeface="Consolas" pitchFamily="49" charset="0"/>
                <a:cs typeface="Consolas" pitchFamily="49" charset="0"/>
              </a:rPr>
              <a:t>maxelem</a:t>
            </a:r>
            <a:r>
              <a:rPr lang="en-US" sz="1800" smtClean="0">
                <a:solidFill>
                  <a:srgbClr val="0000FF"/>
                </a:solidFill>
                <a:latin typeface="Consolas" pitchFamily="49" charset="0"/>
                <a:cs typeface="Consolas" pitchFamily="49" charset="0"/>
              </a:rPr>
              <a:t>(a,i,mid);</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max2=</a:t>
            </a:r>
            <a:r>
              <a:rPr lang="en-US" sz="1800" smtClean="0">
                <a:solidFill>
                  <a:srgbClr val="FF0000"/>
                </a:solidFill>
                <a:latin typeface="Consolas" pitchFamily="49" charset="0"/>
                <a:cs typeface="Consolas" pitchFamily="49" charset="0"/>
              </a:rPr>
              <a:t>maxelem</a:t>
            </a:r>
            <a:r>
              <a:rPr lang="en-US" sz="1800" smtClean="0">
                <a:solidFill>
                  <a:srgbClr val="0000FF"/>
                </a:solidFill>
                <a:latin typeface="Consolas" pitchFamily="49" charset="0"/>
                <a:cs typeface="Consolas" pitchFamily="49" charset="0"/>
              </a:rPr>
              <a:t>(a,mid+1,j);</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return (max1&gt;max2)?max1:max2;</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else return a[i];</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a:t>
            </a:r>
            <a:endParaRPr lang="zh-CN" altLang="en-US" sz="1800" smtClean="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4643470" cy="2400657"/>
          </a:xfrm>
          <a:prstGeom prst="rect">
            <a:avLst/>
          </a:prstGeom>
          <a:solidFill>
            <a:schemeClr val="accent1">
              <a:lumMod val="20000"/>
              <a:lumOff val="80000"/>
            </a:schemeClr>
          </a:solidFill>
        </p:spPr>
        <p:txBody>
          <a:bodyPr wrap="square" rtlCol="0">
            <a:spAutoFit/>
          </a:bodyPr>
          <a:lstStyle/>
          <a:p>
            <a:pPr>
              <a:lnSpc>
                <a:spcPct val="150000"/>
              </a:lnSpc>
            </a:pPr>
            <a:r>
              <a:rPr lang="zh-CN" altLang="en-US" sz="2000" smtClean="0">
                <a:solidFill>
                  <a:srgbClr val="FF0000"/>
                </a:solidFill>
                <a:latin typeface="Consolas" pitchFamily="49" charset="0"/>
                <a:ea typeface="楷体" pitchFamily="49" charset="-122"/>
                <a:cs typeface="Consolas" pitchFamily="49" charset="0"/>
              </a:rPr>
              <a:t>   </a:t>
            </a:r>
            <a:r>
              <a:rPr lang="zh-CN" altLang="en-US" sz="2000" smtClean="0">
                <a:solidFill>
                  <a:srgbClr val="FF0000"/>
                </a:solidFill>
                <a:latin typeface="微软雅黑" pitchFamily="34" charset="-122"/>
                <a:ea typeface="微软雅黑" pitchFamily="34"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执行该递归算法需要多次调用自身，每次调用只临时分配</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个整型变量的空间（</a:t>
            </a:r>
            <a:r>
              <a:rPr lang="en-US" sz="2000" smtClean="0">
                <a:solidFill>
                  <a:srgbClr val="0000FF"/>
                </a:solidFill>
                <a:latin typeface="Consolas" pitchFamily="49" charset="0"/>
                <a:ea typeface="楷体" pitchFamily="49" charset="-122"/>
                <a:cs typeface="Consolas" pitchFamily="49" charset="0"/>
              </a:rPr>
              <a:t>O(1)</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设调用</a:t>
            </a:r>
            <a:r>
              <a:rPr lang="en-US" sz="2000" smtClean="0">
                <a:solidFill>
                  <a:srgbClr val="9900FF"/>
                </a:solidFill>
                <a:latin typeface="Consolas" pitchFamily="49" charset="0"/>
                <a:ea typeface="楷体" pitchFamily="49" charset="-122"/>
                <a:cs typeface="Consolas" pitchFamily="49" charset="0"/>
              </a:rPr>
              <a:t>maxelem(</a:t>
            </a:r>
            <a:r>
              <a:rPr lang="en-US" sz="2000" i="1" smtClean="0">
                <a:solidFill>
                  <a:srgbClr val="9900FF"/>
                </a:solidFill>
                <a:latin typeface="Consolas" pitchFamily="49" charset="0"/>
                <a:ea typeface="楷体" pitchFamily="49" charset="-122"/>
                <a:cs typeface="Consolas" pitchFamily="49" charset="0"/>
              </a:rPr>
              <a:t>a</a:t>
            </a:r>
            <a:r>
              <a:rPr lang="zh-CN" altLang="en-US" sz="2000" smtClean="0">
                <a:solidFill>
                  <a:srgbClr val="9900FF"/>
                </a:solidFill>
                <a:latin typeface="Consolas" pitchFamily="49" charset="0"/>
                <a:ea typeface="楷体" pitchFamily="49" charset="-122"/>
                <a:cs typeface="Consolas" pitchFamily="49" charset="0"/>
              </a:rPr>
              <a:t>，</a:t>
            </a:r>
            <a:r>
              <a:rPr lang="en-US" sz="2000" smtClean="0">
                <a:solidFill>
                  <a:srgbClr val="9900FF"/>
                </a:solidFill>
                <a:latin typeface="Consolas" pitchFamily="49" charset="0"/>
                <a:ea typeface="楷体" pitchFamily="49" charset="-122"/>
                <a:cs typeface="Consolas" pitchFamily="49" charset="0"/>
              </a:rPr>
              <a:t>0</a:t>
            </a:r>
            <a:r>
              <a:rPr lang="zh-CN" altLang="en-US" sz="2000" smtClean="0">
                <a:solidFill>
                  <a:srgbClr val="9900FF"/>
                </a:solidFill>
                <a:latin typeface="Consolas" pitchFamily="49" charset="0"/>
                <a:ea typeface="楷体" pitchFamily="49" charset="-122"/>
                <a:cs typeface="Consolas" pitchFamily="49" charset="0"/>
              </a:rPr>
              <a:t>，</a:t>
            </a:r>
            <a:r>
              <a:rPr lang="en-US" sz="2000" i="1" smtClean="0">
                <a:solidFill>
                  <a:srgbClr val="9900FF"/>
                </a:solidFill>
                <a:latin typeface="Consolas" pitchFamily="49" charset="0"/>
                <a:ea typeface="楷体" pitchFamily="49" charset="-122"/>
                <a:cs typeface="Consolas" pitchFamily="49" charset="0"/>
              </a:rPr>
              <a:t>n</a:t>
            </a:r>
            <a:r>
              <a:rPr lang="en-US" sz="2000" smtClean="0">
                <a:solidFill>
                  <a:srgbClr val="99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的空间为</a:t>
            </a:r>
            <a:r>
              <a:rPr lang="en-US" sz="2000" i="1" smtClean="0">
                <a:solidFill>
                  <a:srgbClr val="0000FF"/>
                </a:solidFill>
                <a:latin typeface="Consolas" pitchFamily="49" charset="0"/>
                <a:ea typeface="楷体" pitchFamily="49" charset="-122"/>
                <a:cs typeface="Consolas" pitchFamily="49" charset="0"/>
              </a:rPr>
              <a:t>S</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，有</a:t>
            </a:r>
            <a:r>
              <a:rPr lang="zh-CN" altLang="en-US" sz="2000" smtClean="0">
                <a:latin typeface="Consolas" pitchFamily="49" charset="0"/>
                <a:ea typeface="楷体" pitchFamily="49" charset="-122"/>
                <a:cs typeface="Consolas" pitchFamily="49" charset="0"/>
              </a:rPr>
              <a:t>：</a:t>
            </a:r>
          </a:p>
        </p:txBody>
      </p:sp>
      <p:sp>
        <p:nvSpPr>
          <p:cNvPr id="4" name="TextBox 3"/>
          <p:cNvSpPr txBox="1"/>
          <p:nvPr/>
        </p:nvSpPr>
        <p:spPr>
          <a:xfrm>
            <a:off x="500034" y="2584190"/>
            <a:ext cx="5429288"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)=O(1)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p>
          <a:p>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/2)+O(1)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&gt;1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3824591"/>
            <a:ext cx="7786742"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 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/2)+1=2[2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)+1]+1=2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endParaRPr lang="zh-CN" altLang="en-US" sz="2000" baseline="30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740606" y="4281737"/>
            <a:ext cx="292895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2</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endParaRPr lang="zh-CN" altLang="en-US" sz="2000" baseline="30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746729" y="4753285"/>
            <a:ext cx="1214446"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753668" y="5253351"/>
            <a:ext cx="6390231"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1785918" y="5753417"/>
            <a:ext cx="3500462" cy="461665"/>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 = 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 = </a:t>
            </a:r>
            <a:r>
              <a:rPr lang="en-US" altLang="zh-CN" smtClean="0">
                <a:solidFill>
                  <a:srgbClr val="FF0000"/>
                </a:solidFill>
                <a:latin typeface="Consolas" pitchFamily="49" charset="0"/>
                <a:ea typeface="楷体" pitchFamily="49" charset="-122"/>
                <a:cs typeface="Consolas" pitchFamily="49" charset="0"/>
              </a:rPr>
              <a:t>O(</a:t>
            </a:r>
            <a:r>
              <a:rPr lang="en-US" altLang="zh-CN" i="1" smtClean="0">
                <a:solidFill>
                  <a:srgbClr val="FF0000"/>
                </a:solidFill>
                <a:latin typeface="Consolas" pitchFamily="49" charset="0"/>
                <a:ea typeface="楷体" pitchFamily="49" charset="-122"/>
                <a:cs typeface="Consolas" pitchFamily="49" charset="0"/>
              </a:rPr>
              <a:t>n</a:t>
            </a:r>
            <a:r>
              <a:rPr lang="en-US" altLang="zh-CN" smtClean="0">
                <a:solidFill>
                  <a:srgbClr val="FF0000"/>
                </a:solidFill>
                <a:latin typeface="Consolas" pitchFamily="49" charset="0"/>
                <a:ea typeface="楷体" pitchFamily="49" charset="-122"/>
                <a:cs typeface="Consolas" pitchFamily="49" charset="0"/>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4867276" y="54922"/>
            <a:ext cx="4205318" cy="230250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400" smtClean="0">
                <a:solidFill>
                  <a:srgbClr val="0000FF"/>
                </a:solidFill>
                <a:latin typeface="Consolas" pitchFamily="49" charset="0"/>
                <a:cs typeface="Consolas" pitchFamily="49" charset="0"/>
              </a:rPr>
              <a:t>int </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(int a[],int i,int 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int mid=(i+j)/2,max1,max2;</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if (i&lt;j)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	max1=</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(a,i,mid);</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max2=</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(a,mid+1,j);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return (max1&gt;max2)?max1:max2;</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else return a[i];</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a:t>
            </a:r>
            <a:endParaRPr lang="zh-CN" altLang="en-US" sz="1400" smtClean="0">
              <a:solidFill>
                <a:srgbClr val="0000FF"/>
              </a:solidFill>
              <a:latin typeface="Consolas" pitchFamily="49" charset="0"/>
              <a:cs typeface="Consolas" pitchFamily="49" charset="0"/>
            </a:endParaRPr>
          </a:p>
        </p:txBody>
      </p:sp>
      <p:sp>
        <p:nvSpPr>
          <p:cNvPr id="12" name="右弧形箭头 11"/>
          <p:cNvSpPr/>
          <p:nvPr/>
        </p:nvSpPr>
        <p:spPr>
          <a:xfrm>
            <a:off x="5929322" y="2428868"/>
            <a:ext cx="357190"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785918" y="285728"/>
            <a:ext cx="468052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500034" y="1285860"/>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1.3.1 STL</a:t>
            </a:r>
            <a:r>
              <a:rPr lang="zh-CN" altLang="zh-CN" sz="2800" smtClean="0">
                <a:solidFill>
                  <a:srgbClr val="FF0000"/>
                </a:solidFill>
                <a:latin typeface="Consolas" pitchFamily="49" charset="0"/>
                <a:ea typeface="微软雅黑" pitchFamily="34" charset="-122"/>
                <a:cs typeface="Consolas" pitchFamily="49" charset="0"/>
              </a:rPr>
              <a:t>概述</a:t>
            </a:r>
          </a:p>
        </p:txBody>
      </p:sp>
      <p:sp>
        <p:nvSpPr>
          <p:cNvPr id="8" name="TextBox 7"/>
          <p:cNvSpPr txBox="1"/>
          <p:nvPr/>
        </p:nvSpPr>
        <p:spPr>
          <a:xfrm>
            <a:off x="714348" y="1963814"/>
            <a:ext cx="8072494" cy="1217898"/>
          </a:xfrm>
          <a:prstGeom prst="rect">
            <a:avLst/>
          </a:prstGeom>
          <a:noFill/>
        </p:spPr>
        <p:txBody>
          <a:bodyPr wrap="square" rtlCol="0">
            <a:spAutoFit/>
          </a:bodyPr>
          <a:lstStyle/>
          <a:p>
            <a:pPr>
              <a:lnSpc>
                <a:spcPts val="3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主要由</a:t>
            </a:r>
            <a:r>
              <a:rPr lang="en-US" altLang="zh-CN" sz="2000" smtClean="0">
                <a:solidFill>
                  <a:srgbClr val="0000FF"/>
                </a:solidFill>
                <a:latin typeface="Consolas" pitchFamily="49" charset="0"/>
                <a:ea typeface="楷体" pitchFamily="49" charset="-122"/>
                <a:cs typeface="Consolas" pitchFamily="49" charset="0"/>
              </a:rPr>
              <a:t>container</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algorithm</a:t>
            </a:r>
            <a:r>
              <a:rPr lang="zh-CN" altLang="zh-CN" sz="2000" smtClean="0">
                <a:solidFill>
                  <a:srgbClr val="0000FF"/>
                </a:solidFill>
                <a:latin typeface="Consolas" pitchFamily="49" charset="0"/>
                <a:ea typeface="楷体" pitchFamily="49" charset="-122"/>
                <a:cs typeface="Consolas" pitchFamily="49" charset="0"/>
              </a:rPr>
              <a:t>（算法）和</a:t>
            </a:r>
            <a:r>
              <a:rPr lang="en-US" altLang="zh-CN" sz="2000" smtClean="0">
                <a:solidFill>
                  <a:srgbClr val="0000FF"/>
                </a:solidFill>
                <a:latin typeface="Consolas" pitchFamily="49" charset="0"/>
                <a:ea typeface="楷体" pitchFamily="49" charset="-122"/>
                <a:cs typeface="Consolas" pitchFamily="49" charset="0"/>
              </a:rPr>
              <a:t>iterator</a:t>
            </a:r>
            <a:r>
              <a:rPr lang="zh-CN" altLang="zh-CN" sz="2000" smtClean="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2689" name="Group 1"/>
          <p:cNvGrpSpPr>
            <a:grpSpLocks noChangeAspect="1"/>
          </p:cNvGrpSpPr>
          <p:nvPr/>
        </p:nvGrpSpPr>
        <p:grpSpPr bwMode="auto">
          <a:xfrm>
            <a:off x="2000232" y="3429000"/>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2000" i="1" u="none" strike="noStrike" cap="none" normalizeH="0" baseline="0" smtClean="0">
                  <a:ln>
                    <a:noFill/>
                  </a:ln>
                  <a:solidFill>
                    <a:srgbClr val="0000FF"/>
                  </a:solidFill>
                  <a:effectLst/>
                  <a:latin typeface="Consolas" pitchFamily="49" charset="0"/>
                  <a:ea typeface="楷体"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楷体" pitchFamily="49" charset="-122"/>
                  <a:cs typeface="Consolas" pitchFamily="49" charset="0"/>
                </a:rPr>
                <a:t>容器</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35758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容器</a:t>
            </a:r>
          </a:p>
        </p:txBody>
      </p:sp>
      <p:graphicFrame>
        <p:nvGraphicFramePr>
          <p:cNvPr id="3" name="表格 2"/>
          <p:cNvGraphicFramePr>
            <a:graphicFrameLocks noGrp="1"/>
          </p:cNvGraphicFramePr>
          <p:nvPr/>
        </p:nvGraphicFramePr>
        <p:xfrm>
          <a:off x="71406" y="2283653"/>
          <a:ext cx="8929718" cy="3341255"/>
        </p:xfrm>
        <a:graphic>
          <a:graphicData uri="http://schemas.openxmlformats.org/drawingml/2006/table">
            <a:tbl>
              <a:tblPr>
                <a:tableStyleId>{16D9F66E-5EB9-4882-86FB-DCBF35E3C3E4}</a:tableStyleId>
              </a:tblPr>
              <a:tblGrid>
                <a:gridCol w="2398128"/>
                <a:gridCol w="5145651"/>
                <a:gridCol w="1385939"/>
              </a:tblGrid>
              <a:tr h="369455">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向量（</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连续存储元素。底层数据结构为数组，支持快速随机访问</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&lt;vector&gt;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184727">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字符串（</a:t>
                      </a:r>
                      <a:r>
                        <a:rPr lang="en-US" sz="1800" b="1" kern="100">
                          <a:solidFill>
                            <a:srgbClr val="0000FF"/>
                          </a:solidFill>
                          <a:latin typeface="Consolas" pitchFamily="49" charset="0"/>
                          <a:ea typeface="仿宋" pitchFamily="49" charset="-122"/>
                          <a:cs typeface="Consolas" pitchFamily="49" charset="0"/>
                        </a:rPr>
                        <a:t>string</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字符串处理容器</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&lt;string&gt;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双端队列（</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&lt;deque&gt;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链表（</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&lt;list&gt;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bl>
          </a:graphicData>
        </a:graphic>
      </p:graphicFrame>
      <p:sp>
        <p:nvSpPr>
          <p:cNvPr id="4" name="TextBox 3"/>
          <p:cNvSpPr txBox="1"/>
          <p:nvPr/>
        </p:nvSpPr>
        <p:spPr>
          <a:xfrm>
            <a:off x="285720" y="1285860"/>
            <a:ext cx="8643998" cy="769441"/>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一个</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容器就是一种数据结构，如链表、栈和队列等，这些数据结构在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中都已经实现好了，在算法设计中可以直接使用它们。</a:t>
            </a:r>
            <a:endParaRPr lang="zh-CN" altLang="en-US" sz="22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8" y="1481589"/>
          <a:ext cx="8929718" cy="4662055"/>
        </p:xfrm>
        <a:graphic>
          <a:graphicData uri="http://schemas.openxmlformats.org/drawingml/2006/table">
            <a:tbl>
              <a:tblPr>
                <a:tableStyleId>{16D9F66E-5EB9-4882-86FB-DCBF35E3C3E4}</a:tableStyleId>
              </a:tblPr>
              <a:tblGrid>
                <a:gridCol w="2398128"/>
                <a:gridCol w="5145651"/>
                <a:gridCol w="1385939"/>
              </a:tblGrid>
              <a:tr h="369455">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栈（</a:t>
                      </a:r>
                      <a:r>
                        <a:rPr lang="en-US" sz="1800" b="1" kern="100">
                          <a:solidFill>
                            <a:srgbClr val="0000FF"/>
                          </a:solidFill>
                          <a:latin typeface="Consolas" pitchFamily="49" charset="0"/>
                          <a:ea typeface="仿宋" pitchFamily="49" charset="-122"/>
                          <a:cs typeface="Consolas" pitchFamily="49" charset="0"/>
                        </a:rPr>
                        <a:t>stack</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后进先出的序列。底层一般用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&lt;stack&gt;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队列（</a:t>
                      </a:r>
                      <a:r>
                        <a:rPr lang="en-US" sz="1800" b="1" kern="100">
                          <a:solidFill>
                            <a:srgbClr val="0000FF"/>
                          </a:solidFill>
                          <a:latin typeface="Consolas" pitchFamily="49" charset="0"/>
                          <a:ea typeface="仿宋" pitchFamily="49" charset="-122"/>
                          <a:cs typeface="Consolas" pitchFamily="49" charset="0"/>
                        </a:rPr>
                        <a:t>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先进先出的序列。底层一般用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优先队列（</a:t>
                      </a:r>
                      <a:r>
                        <a:rPr lang="en-US" sz="1800" b="1" kern="100">
                          <a:solidFill>
                            <a:srgbClr val="0000FF"/>
                          </a:solidFill>
                          <a:latin typeface="Consolas" pitchFamily="49" charset="0"/>
                          <a:ea typeface="仿宋" pitchFamily="49" charset="-122"/>
                          <a:cs typeface="Consolas" pitchFamily="49" charset="0"/>
                        </a:rPr>
                        <a:t>priority_queue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deque</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集合（</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多重集合（</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由结点组成的红黑树，每个结点都包含着一个元素，</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中所有元素有序但不重复，</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中所有关键字有序但不重复</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&lt;set&gt;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映射（</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多重映射（</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由（关键字，值）对组成的集合，底层数据结构为红黑树，</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中所有关键字有序但不重复，</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中所有关键字有序但可以重复</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&lt;map&gt;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1615827"/>
          </a:xfrm>
          <a:prstGeom prst="rect">
            <a:avLst/>
          </a:prstGeom>
          <a:noFill/>
        </p:spPr>
        <p:txBody>
          <a:bodyPr wrap="square" rtlCol="0">
            <a:spAutoFit/>
          </a:bodyPr>
          <a:lstStyle/>
          <a:p>
            <a:pPr>
              <a:lnSpc>
                <a:spcPct val="150000"/>
              </a:lnSpc>
            </a:pPr>
            <a:r>
              <a:rPr lang="zh-CN" altLang="zh-CN" sz="2200" smtClean="0">
                <a:solidFill>
                  <a:srgbClr val="0000FF"/>
                </a:solidFill>
                <a:latin typeface="Consolas" pitchFamily="49" charset="0"/>
                <a:ea typeface="楷体" pitchFamily="49" charset="-122"/>
                <a:cs typeface="Consolas" pitchFamily="49" charset="0"/>
              </a:rPr>
              <a:t>为此，使用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时必须将下面的语句插入到源代码文件开头：</a:t>
            </a:r>
          </a:p>
          <a:p>
            <a:pPr>
              <a:lnSpc>
                <a:spcPct val="150000"/>
              </a:lnSpc>
            </a:pPr>
            <a:r>
              <a:rPr lang="en-US" altLang="zh-CN" sz="2200" smtClean="0">
                <a:latin typeface="Consolas" pitchFamily="49" charset="0"/>
                <a:ea typeface="楷体" pitchFamily="49" charset="-122"/>
                <a:cs typeface="Consolas" pitchFamily="49" charset="0"/>
              </a:rPr>
              <a:t>    </a:t>
            </a:r>
            <a:r>
              <a:rPr lang="en-US" altLang="zh-CN" sz="2000" smtClean="0">
                <a:solidFill>
                  <a:srgbClr val="9900FF"/>
                </a:solidFill>
                <a:latin typeface="Consolas" pitchFamily="49" charset="0"/>
                <a:ea typeface="楷体" pitchFamily="49" charset="-122"/>
                <a:cs typeface="Consolas" pitchFamily="49" charset="0"/>
              </a:rPr>
              <a:t>using namespace std;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200" smtClean="0">
                <a:solidFill>
                  <a:srgbClr val="0000FF"/>
                </a:solidFill>
                <a:latin typeface="Consolas" pitchFamily="49" charset="0"/>
                <a:ea typeface="楷体" pitchFamily="49" charset="-122"/>
                <a:cs typeface="Consolas" pitchFamily="49" charset="0"/>
              </a:rPr>
              <a:t>这样直接把程序代码定位到</a:t>
            </a:r>
            <a:r>
              <a:rPr lang="en-US" altLang="zh-CN" sz="2200" smtClean="0">
                <a:solidFill>
                  <a:srgbClr val="0000FF"/>
                </a:solidFill>
                <a:latin typeface="Consolas" pitchFamily="49" charset="0"/>
                <a:ea typeface="楷体" pitchFamily="49" charset="-122"/>
                <a:cs typeface="Consolas" pitchFamily="49" charset="0"/>
              </a:rPr>
              <a:t>std</a:t>
            </a:r>
            <a:r>
              <a:rPr lang="zh-CN" altLang="zh-CN" sz="2200" smtClean="0">
                <a:solidFill>
                  <a:srgbClr val="0000FF"/>
                </a:solidFill>
                <a:latin typeface="Consolas" pitchFamily="49" charset="0"/>
                <a:ea typeface="楷体" pitchFamily="49" charset="-122"/>
                <a:cs typeface="Consolas" pitchFamily="49" charset="0"/>
              </a:rPr>
              <a:t>命名空间中。</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1196752"/>
            <a:ext cx="8353425" cy="1107996"/>
          </a:xfrm>
          <a:prstGeom prst="rect">
            <a:avLst/>
          </a:prstGeom>
          <a:noFill/>
          <a:ln w="9525">
            <a:noFill/>
            <a:miter lim="800000"/>
            <a:headEnd/>
            <a:tailEnd/>
          </a:ln>
          <a:effectLst/>
        </p:spPr>
        <p:txBody>
          <a:bodyPr>
            <a:spAutoFit/>
          </a:bodyPr>
          <a:lstStyle/>
          <a:p>
            <a:pPr>
              <a:spcBef>
                <a:spcPts val="0"/>
              </a:spcBef>
            </a:pP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a:t>
            </a:r>
            <a:r>
              <a:rPr lang="zh-CN" altLang="en-US" sz="2200">
                <a:solidFill>
                  <a:srgbClr val="0000FF"/>
                </a:solidFill>
                <a:latin typeface="Consolas" pitchFamily="49" charset="0"/>
                <a:ea typeface="楷体" pitchFamily="49" charset="-122"/>
                <a:cs typeface="Consolas" pitchFamily="49" charset="0"/>
              </a:rPr>
              <a:t>以下算法用于在带头结点的单链表</a:t>
            </a:r>
            <a:r>
              <a:rPr lang="en-US" altLang="zh-CN" sz="2200" i="1">
                <a:solidFill>
                  <a:srgbClr val="0000FF"/>
                </a:solidFill>
                <a:latin typeface="Consolas" pitchFamily="49" charset="0"/>
                <a:ea typeface="楷体" pitchFamily="49" charset="-122"/>
                <a:cs typeface="Consolas" pitchFamily="49" charset="0"/>
              </a:rPr>
              <a:t>h</a:t>
            </a:r>
            <a:r>
              <a:rPr lang="zh-CN" altLang="en-US" sz="2200">
                <a:solidFill>
                  <a:srgbClr val="0000FF"/>
                </a:solidFill>
                <a:latin typeface="Consolas" pitchFamily="49" charset="0"/>
                <a:ea typeface="楷体" pitchFamily="49" charset="-122"/>
                <a:cs typeface="Consolas" pitchFamily="49" charset="0"/>
              </a:rPr>
              <a:t>中查找第一个值为</a:t>
            </a:r>
            <a:r>
              <a:rPr lang="en-US" altLang="zh-CN" sz="2200" i="1">
                <a:solidFill>
                  <a:srgbClr val="0000FF"/>
                </a:solidFill>
                <a:latin typeface="Consolas" pitchFamily="49" charset="0"/>
                <a:ea typeface="楷体" pitchFamily="49" charset="-122"/>
                <a:cs typeface="Consolas" pitchFamily="49" charset="0"/>
              </a:rPr>
              <a:t>x</a:t>
            </a:r>
            <a:r>
              <a:rPr lang="zh-CN" altLang="en-US" sz="2200">
                <a:solidFill>
                  <a:srgbClr val="0000FF"/>
                </a:solidFill>
                <a:latin typeface="Consolas" pitchFamily="49" charset="0"/>
                <a:ea typeface="楷体" pitchFamily="49" charset="-122"/>
                <a:cs typeface="Consolas" pitchFamily="49" charset="0"/>
              </a:rPr>
              <a:t>的结点，找到后返回其逻辑序号（从</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计起），否则返回</a:t>
            </a:r>
            <a:r>
              <a:rPr lang="en-US" altLang="zh-CN" sz="2200">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。分析该算法存在的问题。</a:t>
            </a:r>
          </a:p>
        </p:txBody>
      </p:sp>
      <p:sp>
        <p:nvSpPr>
          <p:cNvPr id="4" name="TextBox 3"/>
          <p:cNvSpPr txBox="1"/>
          <p:nvPr/>
        </p:nvSpPr>
        <p:spPr>
          <a:xfrm>
            <a:off x="1259632" y="2564904"/>
            <a:ext cx="4680520" cy="302433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err="1" smtClean="0">
                <a:solidFill>
                  <a:srgbClr val="9900FF"/>
                </a:solidFill>
                <a:latin typeface="Consolas" pitchFamily="49" charset="0"/>
                <a:ea typeface="楷体" pitchFamily="49" charset="-122"/>
                <a:cs typeface="Consolas" pitchFamily="49" charset="0"/>
              </a:rPr>
              <a:t>int</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findx</a:t>
            </a:r>
            <a:r>
              <a:rPr lang="en-US" altLang="zh-CN" sz="1800" smtClean="0">
                <a:solidFill>
                  <a:srgbClr val="9900FF"/>
                </a:solidFill>
                <a:latin typeface="Consolas" pitchFamily="49" charset="0"/>
                <a:ea typeface="楷体" pitchFamily="49" charset="-122"/>
                <a:cs typeface="Consolas" pitchFamily="49" charset="0"/>
              </a:rPr>
              <a:t>(</a:t>
            </a:r>
            <a:r>
              <a:rPr lang="en-US" altLang="zh-CN" sz="1800" err="1" smtClean="0">
                <a:solidFill>
                  <a:srgbClr val="9900FF"/>
                </a:solidFill>
                <a:latin typeface="Consolas" pitchFamily="49" charset="0"/>
                <a:ea typeface="楷体" pitchFamily="49" charset="-122"/>
                <a:cs typeface="Consolas" pitchFamily="49" charset="0"/>
              </a:rPr>
              <a:t>LNode</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h;int</a:t>
            </a:r>
            <a:r>
              <a:rPr lang="en-US" altLang="zh-CN" sz="1800" smtClean="0">
                <a:solidFill>
                  <a:srgbClr val="9900FF"/>
                </a:solidFill>
                <a:latin typeface="Consolas" pitchFamily="49" charset="0"/>
                <a:ea typeface="楷体" pitchFamily="49" charset="-122"/>
                <a:cs typeface="Consolas" pitchFamily="49" charset="0"/>
              </a:rPr>
              <a:t> x)</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LNode</a:t>
            </a:r>
            <a:r>
              <a:rPr lang="en-US" altLang="zh-CN" sz="1800" smtClean="0">
                <a:solidFill>
                  <a:srgbClr val="0000FF"/>
                </a:solidFill>
                <a:latin typeface="Consolas" pitchFamily="49" charset="0"/>
                <a:ea typeface="楷体" pitchFamily="49" charset="-122"/>
                <a:cs typeface="Consolas" pitchFamily="49" charset="0"/>
              </a:rPr>
              <a:t> *p=h-&gt;next;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int</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=0;</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(p-&gt;data!=x)</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p=</a:t>
            </a:r>
            <a:r>
              <a:rPr lang="en-US" altLang="zh-CN" sz="1800" err="1" smtClean="0">
                <a:solidFill>
                  <a:srgbClr val="0000FF"/>
                </a:solidFill>
                <a:latin typeface="Consolas" pitchFamily="49" charset="0"/>
                <a:ea typeface="楷体" pitchFamily="49" charset="-122"/>
                <a:cs typeface="Consolas" pitchFamily="49" charset="0"/>
              </a:rPr>
              <a:t>p</a:t>
            </a:r>
            <a:r>
              <a:rPr lang="en-US" altLang="zh-CN" sz="1800" smtClean="0">
                <a:solidFill>
                  <a:srgbClr val="0000FF"/>
                </a:solidFill>
                <a:latin typeface="Consolas" pitchFamily="49" charset="0"/>
                <a:ea typeface="楷体" pitchFamily="49" charset="-122"/>
                <a:cs typeface="Consolas" pitchFamily="49" charset="0"/>
              </a:rPr>
              <a:t>-&gt;next;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85786" y="1785926"/>
            <a:ext cx="7643866" cy="3077637"/>
          </a:xfrm>
          <a:prstGeom prst="rect">
            <a:avLst/>
          </a:prstGeom>
          <a:noFill/>
        </p:spPr>
        <p:txBody>
          <a:bodyPr wrap="square" rtlCol="0">
            <a:spAutoFit/>
          </a:bodyPr>
          <a:lstStyle/>
          <a:p>
            <a:pPr>
              <a:lnSpc>
                <a:spcPct val="200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算法是用来操作容器中数据的模板函数，</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提供了大约</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个实现算法的模版函数。例如，</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来对一个</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中的数据进行排序，用</a:t>
            </a:r>
            <a:r>
              <a:rPr lang="en-US" altLang="zh-CN" sz="2000" smtClean="0">
                <a:solidFill>
                  <a:srgbClr val="0000FF"/>
                </a:solidFill>
                <a:latin typeface="Consolas" pitchFamily="49" charset="0"/>
                <a:ea typeface="楷体" pitchFamily="49" charset="-122"/>
                <a:cs typeface="Consolas" pitchFamily="49" charset="0"/>
              </a:rPr>
              <a:t>find()</a:t>
            </a:r>
            <a:r>
              <a:rPr lang="zh-CN" altLang="zh-CN" sz="2000" smtClean="0">
                <a:solidFill>
                  <a:srgbClr val="0000FF"/>
                </a:solidFill>
                <a:latin typeface="Consolas" pitchFamily="49" charset="0"/>
                <a:ea typeface="楷体" pitchFamily="49" charset="-122"/>
                <a:cs typeface="Consolas" pitchFamily="49" charset="0"/>
              </a:rPr>
              <a:t>来搜索一个</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中的对象。</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STL</a:t>
            </a:r>
            <a:r>
              <a:rPr lang="zh-CN" altLang="zh-CN" sz="2000" smtClean="0">
                <a:solidFill>
                  <a:srgbClr val="0000FF"/>
                </a:solidFill>
                <a:latin typeface="Consolas" pitchFamily="49" charset="0"/>
                <a:ea typeface="楷体" pitchFamily="49" charset="-122"/>
                <a:cs typeface="Consolas" pitchFamily="49" charset="0"/>
              </a:rPr>
              <a:t>算法部分主要由头文件</a:t>
            </a:r>
            <a:r>
              <a:rPr lang="en-US" altLang="zh-CN" sz="2000" smtClean="0">
                <a:solidFill>
                  <a:srgbClr val="9900FF"/>
                </a:solidFill>
                <a:latin typeface="Consolas" pitchFamily="49" charset="0"/>
                <a:ea typeface="楷体" pitchFamily="49" charset="-122"/>
                <a:cs typeface="Consolas" pitchFamily="49" charset="0"/>
              </a:rPr>
              <a:t>&lt;algorithm&gt;</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&lt;numeric&gt;</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9900FF"/>
                </a:solidFill>
                <a:latin typeface="Consolas" pitchFamily="49" charset="0"/>
                <a:ea typeface="楷体" pitchFamily="49" charset="-122"/>
                <a:cs typeface="Consolas" pitchFamily="49" charset="0"/>
              </a:rPr>
              <a:t>&lt;functional&gt;</a:t>
            </a:r>
            <a:r>
              <a:rPr lang="zh-CN" altLang="zh-CN" sz="2000" smtClean="0">
                <a:latin typeface="Consolas" pitchFamily="49" charset="0"/>
                <a:ea typeface="楷体" pitchFamily="49" charset="-122"/>
                <a:cs typeface="Consolas" pitchFamily="49" charset="0"/>
              </a:rPr>
              <a:t>组成。</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例如，以下程序使用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算法</a:t>
            </a:r>
            <a:r>
              <a:rPr lang="en-US" altLang="zh-CN" sz="2200" smtClean="0">
                <a:solidFill>
                  <a:srgbClr val="0000FF"/>
                </a:solidFill>
                <a:latin typeface="Consolas" pitchFamily="49" charset="0"/>
                <a:ea typeface="楷体" pitchFamily="49" charset="-122"/>
                <a:cs typeface="Consolas" pitchFamily="49" charset="0"/>
              </a:rPr>
              <a:t>sort()</a:t>
            </a:r>
            <a:r>
              <a:rPr lang="zh-CN" altLang="zh-CN" sz="2200" smtClean="0">
                <a:solidFill>
                  <a:srgbClr val="0000FF"/>
                </a:solidFill>
                <a:latin typeface="Consolas" pitchFamily="49" charset="0"/>
                <a:ea typeface="楷体" pitchFamily="49" charset="-122"/>
                <a:cs typeface="Consolas" pitchFamily="49" charset="0"/>
              </a:rPr>
              <a:t>实现整型数组</a:t>
            </a:r>
            <a:r>
              <a:rPr lang="en-US" altLang="zh-CN" sz="2200" i="1" smtClean="0">
                <a:solidFill>
                  <a:srgbClr val="0000FF"/>
                </a:solidFill>
                <a:latin typeface="Consolas" pitchFamily="49" charset="0"/>
                <a:ea typeface="楷体" pitchFamily="49" charset="-122"/>
                <a:cs typeface="Consolas" pitchFamily="49" charset="0"/>
              </a:rPr>
              <a:t>a</a:t>
            </a:r>
            <a:r>
              <a:rPr lang="zh-CN" altLang="zh-CN" sz="2200" smtClean="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500034" y="1857364"/>
            <a:ext cx="7143800"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#include &lt;algorithm&gt;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using namespace std;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void main()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a[]={2,5,4,1,3};</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FF0000"/>
                </a:solidFill>
                <a:latin typeface="Consolas" pitchFamily="49" charset="0"/>
                <a:ea typeface="楷体" pitchFamily="49" charset="-122"/>
                <a:cs typeface="Consolas" pitchFamily="49" charset="0"/>
              </a:rPr>
              <a:t>   sort(a,a+5);</a:t>
            </a:r>
            <a:endParaRPr lang="zh-CN" altLang="zh-CN" sz="180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(int i=0;i&lt;5;i++)</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printf("%d ",a[i]);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输出</a:t>
            </a:r>
            <a:r>
              <a:rPr lang="en-US" altLang="zh-CN" sz="1800" smtClean="0">
                <a:solidFill>
                  <a:srgbClr val="00B0F0"/>
                </a:solidFill>
                <a:latin typeface="Consolas" pitchFamily="49" charset="0"/>
                <a:ea typeface="楷体" pitchFamily="49" charset="-122"/>
                <a:cs typeface="Consolas" pitchFamily="49" charset="0"/>
              </a:rPr>
              <a:t>: 1 2 3 4 5</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printf("\n");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34290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857224" y="2000240"/>
            <a:ext cx="7643866" cy="263149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STL</a:t>
            </a:r>
            <a:r>
              <a:rPr lang="zh-CN" altLang="zh-CN" sz="2200" smtClean="0">
                <a:solidFill>
                  <a:srgbClr val="0000FF"/>
                </a:solidFill>
                <a:latin typeface="Consolas" pitchFamily="49" charset="0"/>
                <a:ea typeface="楷体" pitchFamily="49" charset="-122"/>
                <a:cs typeface="Consolas" pitchFamily="49" charset="0"/>
              </a:rPr>
              <a:t>迭代器用于访问容器中的数据对象。</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每个容器都有自己的迭代器，只有容器自己才知道如何访问自己的元素。</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迭代器像</a:t>
            </a:r>
            <a:r>
              <a:rPr lang="en-US" altLang="zh-CN" sz="2200" smtClean="0">
                <a:solidFill>
                  <a:srgbClr val="0000FF"/>
                </a:solidFill>
                <a:latin typeface="Consolas" pitchFamily="49" charset="0"/>
                <a:ea typeface="楷体" pitchFamily="49" charset="-122"/>
                <a:cs typeface="Consolas" pitchFamily="49" charset="0"/>
              </a:rPr>
              <a:t>C/C++</a:t>
            </a:r>
            <a:r>
              <a:rPr lang="zh-CN" altLang="zh-CN" sz="2200" smtClean="0">
                <a:solidFill>
                  <a:srgbClr val="0000FF"/>
                </a:solidFill>
                <a:latin typeface="Consolas" pitchFamily="49" charset="0"/>
                <a:ea typeface="楷体" pitchFamily="49" charset="-122"/>
                <a:cs typeface="Consolas" pitchFamily="49" charset="0"/>
              </a:rPr>
              <a:t>中的指针，算法通过迭代器来定位和操作容器中的元素。</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357298"/>
            <a:ext cx="457203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黑体" pitchFamily="49" charset="-122"/>
                <a:cs typeface="Consolas" pitchFamily="49" charset="0"/>
              </a:rPr>
              <a:t>常用的迭代器有：</a:t>
            </a:r>
          </a:p>
        </p:txBody>
      </p:sp>
      <p:sp>
        <p:nvSpPr>
          <p:cNvPr id="3" name="TextBox 2"/>
          <p:cNvSpPr txBox="1"/>
          <p:nvPr/>
        </p:nvSpPr>
        <p:spPr>
          <a:xfrm>
            <a:off x="1142976" y="1928802"/>
            <a:ext cx="6858048" cy="3170099"/>
          </a:xfrm>
          <a:prstGeom prst="rect">
            <a:avLst/>
          </a:prstGeom>
          <a:noFill/>
        </p:spPr>
        <p:txBody>
          <a:bodyPr wrap="square" rtlCol="0">
            <a:spAutoFit/>
          </a:bodyPr>
          <a:lstStyle/>
          <a:p>
            <a:pPr marL="457200" indent="-457200">
              <a:lnSpc>
                <a:spcPts val="3000"/>
              </a:lnSpc>
              <a:buFont typeface="+mj-lt"/>
              <a:buAutoNum type="arabicPeriod"/>
            </a:pPr>
            <a:r>
              <a:rPr lang="en-US" altLang="zh-CN" sz="2000" smtClean="0">
                <a:solidFill>
                  <a:srgbClr val="C00000"/>
                </a:solidFill>
                <a:latin typeface="Consolas" pitchFamily="49" charset="0"/>
                <a:ea typeface="仿宋" pitchFamily="49" charset="-122"/>
                <a:cs typeface="Consolas" pitchFamily="49" charset="0"/>
              </a:rPr>
              <a:t>iterator</a:t>
            </a:r>
            <a:r>
              <a:rPr lang="zh-CN" altLang="zh-CN" sz="2000" smtClean="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nSpc>
                <a:spcPts val="3000"/>
              </a:lnSpc>
              <a:buFont typeface="+mj-lt"/>
              <a:buAutoNum type="arabicPeriod"/>
            </a:pPr>
            <a:r>
              <a:rPr lang="en-US" altLang="zh-CN" sz="2000" smtClean="0">
                <a:solidFill>
                  <a:srgbClr val="C00000"/>
                </a:solidFill>
                <a:latin typeface="Consolas" pitchFamily="49" charset="0"/>
                <a:ea typeface="仿宋" pitchFamily="49" charset="-122"/>
                <a:cs typeface="Consolas" pitchFamily="49" charset="0"/>
              </a:rPr>
              <a:t>const_iterator</a:t>
            </a:r>
            <a:r>
              <a:rPr lang="zh-CN" altLang="zh-CN" sz="2000" smtClean="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nSpc>
                <a:spcPts val="3000"/>
              </a:lnSpc>
              <a:buFont typeface="+mj-lt"/>
              <a:buAutoNum type="arabicPeriod"/>
            </a:pPr>
            <a:r>
              <a:rPr lang="en-US" altLang="zh-CN" sz="2000" smtClean="0">
                <a:solidFill>
                  <a:srgbClr val="C00000"/>
                </a:solidFill>
                <a:latin typeface="Consolas" pitchFamily="49" charset="0"/>
                <a:ea typeface="仿宋" pitchFamily="49" charset="-122"/>
                <a:cs typeface="Consolas" pitchFamily="49" charset="0"/>
              </a:rPr>
              <a:t>reverse_iterator</a:t>
            </a:r>
            <a:r>
              <a:rPr lang="zh-CN" altLang="zh-CN" sz="2000" smtClean="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nSpc>
                <a:spcPts val="3000"/>
              </a:lnSpc>
              <a:buFont typeface="+mj-lt"/>
              <a:buAutoNum type="arabicPeriod"/>
            </a:pPr>
            <a:r>
              <a:rPr lang="en-US" altLang="zh-CN" sz="2000" smtClean="0">
                <a:solidFill>
                  <a:srgbClr val="C00000"/>
                </a:solidFill>
                <a:latin typeface="Consolas" pitchFamily="49" charset="0"/>
                <a:ea typeface="仿宋" pitchFamily="49" charset="-122"/>
                <a:cs typeface="Consolas" pitchFamily="49" charset="0"/>
              </a:rPr>
              <a:t>const_reverse_iterator</a:t>
            </a:r>
            <a:r>
              <a:rPr lang="zh-CN" altLang="zh-CN" sz="2000" smtClean="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141663" y="2056571"/>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141663" y="2822154"/>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141663" y="3571876"/>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141663" y="4369726"/>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430887"/>
          </a:xfrm>
          <a:prstGeom prst="rect">
            <a:avLst/>
          </a:prstGeom>
          <a:noFill/>
        </p:spPr>
        <p:txBody>
          <a:bodyPr wrap="square" rtlCol="0">
            <a:spAutoFit/>
          </a:bodyPr>
          <a:lstStyle/>
          <a:p>
            <a:r>
              <a:rPr lang="zh-CN" altLang="zh-CN" sz="2200" smtClean="0">
                <a:solidFill>
                  <a:srgbClr val="0000FF"/>
                </a:solidFill>
                <a:latin typeface="黑体" pitchFamily="49" charset="-122"/>
                <a:ea typeface="黑体" pitchFamily="49" charset="-122"/>
              </a:rPr>
              <a:t>迭代器的常用运算如下：</a:t>
            </a:r>
          </a:p>
        </p:txBody>
      </p:sp>
      <p:sp>
        <p:nvSpPr>
          <p:cNvPr id="3" name="TextBox 2"/>
          <p:cNvSpPr txBox="1"/>
          <p:nvPr/>
        </p:nvSpPr>
        <p:spPr>
          <a:xfrm>
            <a:off x="1500166" y="2214554"/>
            <a:ext cx="4357718" cy="1423338"/>
          </a:xfrm>
          <a:prstGeom prst="rect">
            <a:avLst/>
          </a:prstGeom>
          <a:noFill/>
        </p:spPr>
        <p:txBody>
          <a:bodyPr wrap="square" rtlCol="0">
            <a:spAutoFit/>
          </a:bodyPr>
          <a:lstStyle/>
          <a:p>
            <a:pPr>
              <a:lnSpc>
                <a:spcPct val="150000"/>
              </a:lnSpc>
            </a:pPr>
            <a:r>
              <a:rPr lang="en-US"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：正向移动迭代器。</a:t>
            </a:r>
          </a:p>
          <a:p>
            <a:pPr>
              <a:lnSpc>
                <a:spcPct val="150000"/>
              </a:lnSpc>
            </a:pPr>
            <a:r>
              <a:rPr lang="en-US"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：反向移动迭代器。</a:t>
            </a:r>
          </a:p>
          <a:p>
            <a:pPr>
              <a:lnSpc>
                <a:spcPct val="150000"/>
              </a:lnSpc>
            </a:pPr>
            <a:r>
              <a:rPr lang="en-US" altLang="zh-CN" sz="2000" smtClean="0">
                <a:solidFill>
                  <a:srgbClr val="C0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7143800" cy="507249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vector&lt;int&gt; myv;</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myv.push_back(1);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myv.push_back(2);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myv.push_back(3);</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6600"/>
                </a:solidFill>
                <a:latin typeface="Consolas" pitchFamily="49" charset="0"/>
                <a:ea typeface="楷体" pitchFamily="49" charset="-122"/>
                <a:cs typeface="Consolas" pitchFamily="49" charset="0"/>
              </a:rPr>
              <a:t>vector&lt;int&gt;::iterator it;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定义正向迭代器</a:t>
            </a:r>
            <a:r>
              <a:rPr lang="en-US" altLang="zh-CN" sz="1800" smtClean="0">
                <a:solidFill>
                  <a:srgbClr val="00B0F0"/>
                </a:solidFill>
                <a:latin typeface="Consolas" pitchFamily="49" charset="0"/>
                <a:ea typeface="楷体" pitchFamily="49" charset="-122"/>
                <a:cs typeface="Consolas" pitchFamily="49" charset="0"/>
              </a:rPr>
              <a:t>it</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for (it=myv.begin();it!=myv.end();++it)</a:t>
            </a:r>
          </a:p>
          <a:p>
            <a:r>
              <a:rPr lang="en-US" altLang="zh-CN" sz="1800" smtClean="0">
                <a:solidFill>
                  <a:srgbClr val="006600"/>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从头到尾遍历所有元素</a:t>
            </a:r>
          </a:p>
          <a:p>
            <a:r>
              <a:rPr lang="en-US" altLang="zh-CN" sz="1800" smtClean="0">
                <a:solidFill>
                  <a:srgbClr val="006600"/>
                </a:solidFill>
                <a:latin typeface="Consolas" pitchFamily="49" charset="0"/>
                <a:ea typeface="楷体" pitchFamily="49" charset="-122"/>
                <a:cs typeface="Consolas" pitchFamily="49" charset="0"/>
              </a:rPr>
              <a:t>	printf("%d ",*it);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输出：</a:t>
            </a:r>
            <a:r>
              <a:rPr lang="en-US" altLang="zh-CN" sz="1800" smtClean="0">
                <a:solidFill>
                  <a:srgbClr val="00B0F0"/>
                </a:solidFill>
                <a:latin typeface="Consolas" pitchFamily="49" charset="0"/>
                <a:ea typeface="楷体" pitchFamily="49" charset="-122"/>
                <a:cs typeface="Consolas" pitchFamily="49" charset="0"/>
              </a:rPr>
              <a:t>1 2 3</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6600"/>
                </a:solidFill>
                <a:latin typeface="Consolas" pitchFamily="49" charset="0"/>
                <a:ea typeface="楷体" pitchFamily="49" charset="-122"/>
                <a:cs typeface="Consolas" pitchFamily="49" charset="0"/>
              </a:rPr>
              <a:t>printf("\n");</a:t>
            </a:r>
            <a:endParaRPr lang="zh-CN" altLang="zh-CN" sz="1800" smtClean="0">
              <a:solidFill>
                <a:srgbClr val="006600"/>
              </a:solidFill>
              <a:latin typeface="Consolas" pitchFamily="49" charset="0"/>
              <a:ea typeface="楷体" pitchFamily="49" charset="-122"/>
              <a:cs typeface="Consolas" pitchFamily="49" charset="0"/>
            </a:endParaRPr>
          </a:p>
          <a:p>
            <a:pPr>
              <a:lnSpc>
                <a:spcPct val="150000"/>
              </a:lnSpc>
            </a:pPr>
            <a:r>
              <a:rPr lang="en-US" altLang="zh-CN" sz="1800" smtClean="0">
                <a:solidFill>
                  <a:srgbClr val="C00000"/>
                </a:solidFill>
                <a:latin typeface="Consolas" pitchFamily="49" charset="0"/>
                <a:ea typeface="楷体" pitchFamily="49" charset="-122"/>
                <a:cs typeface="Consolas" pitchFamily="49" charset="0"/>
              </a:rPr>
              <a:t>vector&lt;int&gt;::reverse_iterator rit;</a:t>
            </a:r>
          </a:p>
          <a:p>
            <a:r>
              <a:rPr lang="en-US" altLang="zh-CN" sz="1800" smtClean="0">
                <a:solidFill>
                  <a:srgbClr val="C00000"/>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定义反向迭代器</a:t>
            </a:r>
            <a:r>
              <a:rPr lang="en-US" altLang="zh-CN" sz="1800" smtClean="0">
                <a:solidFill>
                  <a:srgbClr val="00B0F0"/>
                </a:solidFill>
                <a:latin typeface="Consolas" pitchFamily="49" charset="0"/>
                <a:ea typeface="楷体" pitchFamily="49" charset="-122"/>
                <a:cs typeface="Consolas" pitchFamily="49" charset="0"/>
              </a:rPr>
              <a:t>rit</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for (rit=myv.rbegin();rit!=myv.rend();++rit)	</a:t>
            </a:r>
          </a:p>
          <a:p>
            <a:r>
              <a:rPr lang="en-US" altLang="zh-CN" sz="1800" smtClean="0">
                <a:solidFill>
                  <a:srgbClr val="C00000"/>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从尾到头遍历所有元素</a:t>
            </a:r>
          </a:p>
          <a:p>
            <a:r>
              <a:rPr lang="en-US" altLang="zh-CN" sz="1800" smtClean="0">
                <a:solidFill>
                  <a:srgbClr val="C00000"/>
                </a:solidFill>
                <a:latin typeface="Consolas" pitchFamily="49" charset="0"/>
                <a:ea typeface="楷体" pitchFamily="49" charset="-122"/>
                <a:cs typeface="Consolas" pitchFamily="49" charset="0"/>
              </a:rPr>
              <a:t>	printf("%d ",*rit);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输出：</a:t>
            </a:r>
            <a:r>
              <a:rPr lang="en-US" altLang="zh-CN" sz="1800" smtClean="0">
                <a:solidFill>
                  <a:srgbClr val="00B0F0"/>
                </a:solidFill>
                <a:latin typeface="Consolas" pitchFamily="49" charset="0"/>
                <a:ea typeface="楷体" pitchFamily="49" charset="-122"/>
                <a:cs typeface="Consolas" pitchFamily="49" charset="0"/>
              </a:rPr>
              <a:t>3 2 1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C00000"/>
                </a:solidFill>
                <a:latin typeface="Consolas" pitchFamily="49" charset="0"/>
                <a:ea typeface="楷体" pitchFamily="49" charset="-122"/>
                <a:cs typeface="Consolas" pitchFamily="49" charset="0"/>
              </a:rPr>
              <a:t>printf("\n");</a:t>
            </a:r>
            <a:endParaRPr lang="zh-CN" altLang="zh-CN" sz="1800" smtClean="0">
              <a:solidFill>
                <a:srgbClr val="C00000"/>
              </a:solidFill>
              <a:latin typeface="Consolas" pitchFamily="49" charset="0"/>
              <a:ea typeface="楷体" pitchFamily="49" charset="-122"/>
              <a:cs typeface="Consolas" pitchFamily="49" charset="0"/>
            </a:endParaRPr>
          </a:p>
          <a:p>
            <a:endParaRPr lang="zh-CN" altLang="en-US" sz="1800" smtClean="0">
              <a:solidFill>
                <a:srgbClr val="0033CC"/>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1.3.2 </a:t>
            </a:r>
            <a:r>
              <a:rPr lang="zh-CN" altLang="zh-CN" sz="2800" smtClean="0">
                <a:solidFill>
                  <a:srgbClr val="FF0000"/>
                </a:solidFill>
                <a:latin typeface="Consolas" pitchFamily="49" charset="0"/>
                <a:ea typeface="微软雅黑" pitchFamily="34" charset="-122"/>
                <a:cs typeface="Consolas" pitchFamily="49" charset="0"/>
              </a:rPr>
              <a:t>常用的</a:t>
            </a:r>
            <a:r>
              <a:rPr lang="en-US" altLang="zh-CN" sz="2800" smtClean="0">
                <a:solidFill>
                  <a:srgbClr val="FF0000"/>
                </a:solidFill>
                <a:latin typeface="Consolas" pitchFamily="49" charset="0"/>
                <a:ea typeface="微软雅黑" pitchFamily="34" charset="-122"/>
                <a:cs typeface="Consolas" pitchFamily="49" charset="0"/>
              </a:rPr>
              <a:t>STL</a:t>
            </a:r>
            <a:r>
              <a:rPr lang="zh-CN" altLang="zh-CN" sz="2800" smtClean="0">
                <a:solidFill>
                  <a:srgbClr val="FF0000"/>
                </a:solidFill>
                <a:latin typeface="Consolas" pitchFamily="49" charset="0"/>
                <a:ea typeface="微软雅黑" pitchFamily="34" charset="-122"/>
                <a:cs typeface="Consolas" pitchFamily="49" charset="0"/>
              </a:rPr>
              <a:t>容器</a:t>
            </a:r>
          </a:p>
        </p:txBody>
      </p:sp>
      <p:sp>
        <p:nvSpPr>
          <p:cNvPr id="3" name="TextBox 2"/>
          <p:cNvSpPr txBox="1"/>
          <p:nvPr/>
        </p:nvSpPr>
        <p:spPr>
          <a:xfrm>
            <a:off x="1428728" y="1428736"/>
            <a:ext cx="2714644" cy="1556452"/>
          </a:xfrm>
          <a:prstGeom prst="rect">
            <a:avLst/>
          </a:prstGeom>
          <a:noFill/>
        </p:spPr>
        <p:txBody>
          <a:bodyPr wrap="square" rtlCol="0">
            <a:spAutoFit/>
          </a:bodyPr>
          <a:lstStyle/>
          <a:p>
            <a:pPr marL="457200" indent="-457200">
              <a:lnSpc>
                <a:spcPct val="150000"/>
              </a:lnSpc>
              <a:buFont typeface="Wingdings" pitchFamily="2" charset="2"/>
              <a:buChar char="l"/>
            </a:pPr>
            <a:r>
              <a:rPr lang="zh-CN" altLang="zh-CN" sz="2200" smtClean="0">
                <a:solidFill>
                  <a:srgbClr val="0000FF"/>
                </a:solidFill>
                <a:latin typeface="Consolas" pitchFamily="49" charset="0"/>
                <a:ea typeface="楷体" pitchFamily="49" charset="-122"/>
                <a:cs typeface="Consolas" pitchFamily="49" charset="0"/>
              </a:rPr>
              <a:t>顺序容器</a:t>
            </a:r>
            <a:endParaRPr lang="en-US" altLang="zh-CN" sz="2200" smtClean="0">
              <a:solidFill>
                <a:srgbClr val="0000FF"/>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smtClean="0">
                <a:solidFill>
                  <a:srgbClr val="0000FF"/>
                </a:solidFill>
                <a:latin typeface="Consolas" pitchFamily="49" charset="0"/>
                <a:ea typeface="楷体" pitchFamily="49" charset="-122"/>
                <a:cs typeface="Consolas" pitchFamily="49" charset="0"/>
              </a:rPr>
              <a:t>适配器容器</a:t>
            </a:r>
            <a:endParaRPr lang="en-US" altLang="zh-CN" sz="2200" smtClean="0">
              <a:solidFill>
                <a:srgbClr val="0000FF"/>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smtClean="0">
                <a:solidFill>
                  <a:srgbClr val="0000FF"/>
                </a:solidFill>
                <a:latin typeface="Consolas" pitchFamily="49" charset="0"/>
                <a:ea typeface="楷体" pitchFamily="49" charset="-122"/>
                <a:cs typeface="Consolas" pitchFamily="49" charset="0"/>
              </a:rPr>
              <a:t>关联容器</a:t>
            </a:r>
            <a:endParaRPr lang="zh-CN" altLang="en-US" sz="22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928662" y="1214422"/>
            <a:ext cx="7500990" cy="2492990"/>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vector</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（向量容器）</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它是一个向量类模板。向量容器相当于数组</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用于</a:t>
            </a:r>
            <a:r>
              <a:rPr lang="zh-CN" altLang="zh-CN" sz="2000" smtClean="0">
                <a:solidFill>
                  <a:srgbClr val="0000FF"/>
                </a:solidFill>
                <a:latin typeface="Consolas" pitchFamily="49" charset="0"/>
                <a:ea typeface="楷体" pitchFamily="49" charset="-122"/>
                <a:cs typeface="Consolas" pitchFamily="49" charset="0"/>
              </a:rPr>
              <a:t>存储具有相同数据类型的一组元素，可以从末尾快速的插入与删除元素，快速地随机访问元素，但是在序列中间插入、删除元素较慢，因为需要移动插入或删除处后面的所有元素。</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6600"/>
                </a:solidFill>
                <a:latin typeface="Consolas" pitchFamily="49" charset="0"/>
                <a:ea typeface="仿宋" pitchFamily="49" charset="-122"/>
                <a:cs typeface="Consolas" pitchFamily="49" charset="0"/>
              </a:rPr>
              <a:t>vector&lt;int&gt; v1;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定义元素为</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的向量</a:t>
            </a:r>
            <a:r>
              <a:rPr lang="en-US" altLang="zh-CN" sz="1800" smtClean="0">
                <a:solidFill>
                  <a:srgbClr val="00B0F0"/>
                </a:solidFill>
                <a:latin typeface="Consolas" pitchFamily="49" charset="0"/>
                <a:ea typeface="仿宋" pitchFamily="49" charset="-122"/>
                <a:cs typeface="Consolas" pitchFamily="49" charset="0"/>
              </a:rPr>
              <a:t>v1</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vector&lt;int&gt; v2(10);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指定向量</a:t>
            </a:r>
            <a:r>
              <a:rPr lang="en-US" altLang="zh-CN" sz="1800" smtClean="0">
                <a:solidFill>
                  <a:srgbClr val="00B0F0"/>
                </a:solidFill>
                <a:latin typeface="Consolas" pitchFamily="49" charset="0"/>
                <a:ea typeface="仿宋" pitchFamily="49" charset="-122"/>
                <a:cs typeface="Consolas" pitchFamily="49" charset="0"/>
              </a:rPr>
              <a:t>v2</a:t>
            </a:r>
            <a:r>
              <a:rPr lang="zh-CN" altLang="zh-CN" sz="1800" smtClean="0">
                <a:solidFill>
                  <a:srgbClr val="00B0F0"/>
                </a:solidFill>
                <a:latin typeface="Consolas" pitchFamily="49" charset="0"/>
                <a:ea typeface="仿宋" pitchFamily="49" charset="-122"/>
                <a:cs typeface="Consolas" pitchFamily="49" charset="0"/>
              </a:rPr>
              <a:t>的初始大小为</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vector&lt;double&gt; v3(10</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1.23);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a:t>
            </a:r>
            <a:r>
              <a:rPr lang="en-US" altLang="zh-CN" sz="1800" smtClean="0">
                <a:solidFill>
                  <a:srgbClr val="00B0F0"/>
                </a:solidFill>
                <a:latin typeface="Consolas" pitchFamily="49" charset="0"/>
                <a:ea typeface="仿宋" pitchFamily="49" charset="-122"/>
                <a:cs typeface="Consolas" pitchFamily="49" charset="0"/>
              </a:rPr>
              <a:t>v3</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个初始元素的初值为</a:t>
            </a:r>
            <a:r>
              <a:rPr lang="en-US" altLang="zh-CN" sz="1800" smtClean="0">
                <a:solidFill>
                  <a:srgbClr val="00B0F0"/>
                </a:solidFill>
                <a:latin typeface="Consolas" pitchFamily="49" charset="0"/>
                <a:ea typeface="仿宋" pitchFamily="49" charset="-122"/>
                <a:cs typeface="Consolas" pitchFamily="49" charset="0"/>
              </a:rPr>
              <a:t>1.23</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vector&lt;int&gt; v4(a</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a+5);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用数组</a:t>
            </a:r>
            <a:r>
              <a:rPr lang="en-US" altLang="zh-CN" sz="1800" smtClean="0">
                <a:solidFill>
                  <a:srgbClr val="00B0F0"/>
                </a:solidFill>
                <a:latin typeface="Consolas" pitchFamily="49" charset="0"/>
                <a:ea typeface="仿宋" pitchFamily="49" charset="-122"/>
                <a:cs typeface="Consolas" pitchFamily="49" charset="0"/>
              </a:rPr>
              <a:t>a[0..4]</a:t>
            </a:r>
            <a:r>
              <a:rPr lang="zh-CN" altLang="zh-CN" sz="1800" smtClean="0">
                <a:solidFill>
                  <a:srgbClr val="00B0F0"/>
                </a:solidFill>
                <a:latin typeface="Consolas" pitchFamily="49" charset="0"/>
                <a:ea typeface="仿宋" pitchFamily="49" charset="-122"/>
                <a:cs typeface="Consolas" pitchFamily="49" charset="0"/>
              </a:rPr>
              <a:t>共</a:t>
            </a:r>
            <a:r>
              <a:rPr lang="en-US" altLang="zh-CN" sz="1800" smtClean="0">
                <a:solidFill>
                  <a:srgbClr val="00B0F0"/>
                </a:solidFill>
                <a:latin typeface="Consolas" pitchFamily="49" charset="0"/>
                <a:ea typeface="仿宋" pitchFamily="49" charset="-122"/>
                <a:cs typeface="Consolas" pitchFamily="49" charset="0"/>
              </a:rPr>
              <a:t>5</a:t>
            </a:r>
            <a:r>
              <a:rPr lang="zh-CN" altLang="zh-CN" sz="1800" smtClean="0">
                <a:solidFill>
                  <a:srgbClr val="00B0F0"/>
                </a:solidFill>
                <a:latin typeface="Consolas" pitchFamily="49" charset="0"/>
                <a:ea typeface="仿宋" pitchFamily="49" charset="-122"/>
                <a:cs typeface="Consolas" pitchFamily="49" charset="0"/>
              </a:rPr>
              <a:t>个元素初始化</a:t>
            </a:r>
            <a:r>
              <a:rPr lang="en-US" altLang="zh-CN" sz="1800" smtClean="0">
                <a:solidFill>
                  <a:srgbClr val="00B0F0"/>
                </a:solidFill>
                <a:latin typeface="Consolas" pitchFamily="49" charset="0"/>
                <a:ea typeface="仿宋" pitchFamily="49" charset="-122"/>
                <a:cs typeface="Consolas" pitchFamily="49" charset="0"/>
              </a:rPr>
              <a:t>v4</a:t>
            </a:r>
            <a:endParaRPr lang="zh-CN" altLang="zh-CN" sz="1800" smtClean="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642910" y="571480"/>
            <a:ext cx="521497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容器的几种方式如下：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97783"/>
            <a:ext cx="8358246"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vector</a:t>
            </a:r>
            <a:r>
              <a:rPr lang="zh-CN" altLang="zh-CN" sz="2200" smtClean="0">
                <a:solidFill>
                  <a:srgbClr val="0000FF"/>
                </a:solidFill>
                <a:latin typeface="Consolas" pitchFamily="49" charset="0"/>
                <a:ea typeface="楷体" pitchFamily="49" charset="-122"/>
                <a:cs typeface="Consolas" pitchFamily="49" charset="0"/>
              </a:rPr>
              <a:t>提供了一系列的成员函数，</a:t>
            </a:r>
            <a:r>
              <a:rPr lang="en-US" altLang="zh-CN" sz="2200" smtClean="0">
                <a:solidFill>
                  <a:srgbClr val="0000FF"/>
                </a:solidFill>
                <a:latin typeface="Consolas" pitchFamily="49" charset="0"/>
                <a:ea typeface="楷体" pitchFamily="49" charset="-122"/>
                <a:cs typeface="Consolas" pitchFamily="49" charset="0"/>
              </a:rPr>
              <a:t>vector</a:t>
            </a:r>
            <a:r>
              <a:rPr lang="zh-CN" altLang="zh-CN" sz="22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571472" y="1214422"/>
            <a:ext cx="8358246" cy="41987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判断当前向量容器是否为空。</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返回当前向量容器的中的实际元素个数。</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返回指定下标的元素。</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reserve(n)</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为当前向量容器预分配</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个元素的存储空间。</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capacity()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返回当前向量容器在重新进行内存分配以前所能容纳的元素个数。</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resize(n) </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调整当前向量容器的大小，使其能容纳</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在当前向量容器尾部添加了一个元素。</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1040" y="214290"/>
            <a:ext cx="1747820" cy="430887"/>
          </a:xfrm>
          <a:prstGeom prst="rect">
            <a:avLst/>
          </a:prstGeom>
          <a:solidFill>
            <a:schemeClr val="accent4">
              <a:lumMod val="20000"/>
              <a:lumOff val="80000"/>
            </a:schemeClr>
          </a:solidFill>
          <a:ln w="9525">
            <a:noFill/>
            <a:miter lim="800000"/>
            <a:headEnd/>
            <a:tailEnd/>
          </a:ln>
          <a:effectLst/>
        </p:spPr>
        <p:txBody>
          <a:bodyPr wrap="square">
            <a:spAutoFit/>
          </a:bodyPr>
          <a:lstStyle/>
          <a:p>
            <a:pPr>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r>
              <a:rPr lang="zh-CN" altLang="en-US" sz="2200" smtClean="0">
                <a:solidFill>
                  <a:srgbClr val="0000FF"/>
                </a:solidFill>
                <a:latin typeface="微软雅黑" pitchFamily="34" charset="-122"/>
                <a:ea typeface="微软雅黑" pitchFamily="34" charset="-122"/>
                <a:cs typeface="Consolas" pitchFamily="49" charset="0"/>
              </a:rPr>
              <a:t>问题：</a:t>
            </a:r>
            <a:endParaRPr lang="en-US" altLang="zh-CN" sz="2200" smtClean="0">
              <a:solidFill>
                <a:srgbClr val="0000FF"/>
              </a:solidFill>
              <a:latin typeface="微软雅黑" pitchFamily="34" charset="-122"/>
              <a:ea typeface="微软雅黑" pitchFamily="34" charset="-122"/>
              <a:cs typeface="Consolas" pitchFamily="49" charset="0"/>
            </a:endParaRPr>
          </a:p>
        </p:txBody>
      </p:sp>
      <p:sp>
        <p:nvSpPr>
          <p:cNvPr id="205827" name="Text Box 3"/>
          <p:cNvSpPr txBox="1">
            <a:spLocks noChangeArrowheads="1"/>
          </p:cNvSpPr>
          <p:nvPr/>
        </p:nvSpPr>
        <p:spPr bwMode="auto">
          <a:xfrm>
            <a:off x="4357686" y="2958738"/>
            <a:ext cx="4530730" cy="3542096"/>
          </a:xfrm>
          <a:prstGeom prst="rect">
            <a:avLst/>
          </a:prstGeom>
          <a:solidFill>
            <a:schemeClr val="accent6">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44000" tIns="108000" rIns="144000" bIns="108000">
            <a:spAutoFit/>
          </a:bodyPr>
          <a:lstStyle/>
          <a:p>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findx</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LNode</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h;int</a:t>
            </a:r>
            <a:r>
              <a:rPr lang="en-US" altLang="zh-CN" sz="1800">
                <a:solidFill>
                  <a:srgbClr val="9900FF"/>
                </a:solidFill>
                <a:latin typeface="Consolas" pitchFamily="49" charset="0"/>
                <a:ea typeface="楷体" pitchFamily="49" charset="-122"/>
                <a:cs typeface="Consolas" pitchFamily="49" charset="0"/>
              </a:rPr>
              <a:t> x)</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LNode</a:t>
            </a:r>
            <a:r>
              <a:rPr lang="en-US" altLang="zh-CN" sz="1800">
                <a:solidFill>
                  <a:srgbClr val="0000FF"/>
                </a:solidFill>
                <a:latin typeface="Consolas" pitchFamily="49" charset="0"/>
                <a:ea typeface="楷体" pitchFamily="49" charset="-122"/>
                <a:cs typeface="Consolas" pitchFamily="49" charset="0"/>
              </a:rPr>
              <a:t> *p=h-&gt;next;	</a:t>
            </a:r>
            <a:endParaRPr lang="zh-CN" altLang="en-US" sz="1800">
              <a:solidFill>
                <a:srgbClr val="00B0F0"/>
              </a:solidFill>
              <a:latin typeface="Consolas" pitchFamily="49" charset="0"/>
              <a:ea typeface="楷体" pitchFamily="49" charset="-122"/>
              <a:cs typeface="Consolas" pitchFamily="49" charset="0"/>
            </a:endParaRPr>
          </a:p>
          <a:p>
            <a:r>
              <a:rPr lang="zh-CN" altLang="en-US"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(p!=NULL &amp;&amp; p-&gt;data!=x)</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p=p-&gt;next;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(p==NULL</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0;</a:t>
            </a:r>
          </a:p>
          <a:p>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071538" y="857232"/>
            <a:ext cx="7572428"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Blip>
                <a:blip r:embed="rId2"/>
              </a:buBlip>
            </a:pPr>
            <a:r>
              <a:rPr lang="zh-CN" altLang="en-US" sz="2000" smtClean="0">
                <a:solidFill>
                  <a:srgbClr val="0000FF"/>
                </a:solidFill>
                <a:latin typeface="Consolas" pitchFamily="49" charset="0"/>
                <a:ea typeface="仿宋" pitchFamily="49" charset="-122"/>
                <a:cs typeface="Consolas" pitchFamily="49" charset="0"/>
              </a:rPr>
              <a:t>当单链表中首结点值为</a:t>
            </a:r>
            <a:r>
              <a:rPr lang="en-US" altLang="zh-CN"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时，该算法返回</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，此时应该返回逻辑序号</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buBlip>
                <a:blip r:embed="rId2"/>
              </a:buBlip>
            </a:pPr>
            <a:r>
              <a:rPr lang="zh-CN" altLang="en-US" sz="2000" smtClean="0">
                <a:solidFill>
                  <a:srgbClr val="0000FF"/>
                </a:solidFill>
                <a:latin typeface="Consolas" pitchFamily="49" charset="0"/>
                <a:ea typeface="仿宋" pitchFamily="49" charset="-122"/>
                <a:cs typeface="Consolas" pitchFamily="49" charset="0"/>
              </a:rPr>
              <a:t>当单链表中不存在值为</a:t>
            </a:r>
            <a:r>
              <a:rPr lang="en-US" altLang="zh-CN"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的结点时，该算法执行出错，因为</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NULL</a:t>
            </a:r>
            <a:r>
              <a:rPr lang="zh-CN" altLang="en-US" sz="2000" smtClean="0">
                <a:solidFill>
                  <a:srgbClr val="0000FF"/>
                </a:solidFill>
                <a:latin typeface="Consolas" pitchFamily="49" charset="0"/>
                <a:ea typeface="仿宋" pitchFamily="49" charset="-122"/>
                <a:cs typeface="Consolas" pitchFamily="49" charset="0"/>
              </a:rPr>
              <a:t>时仍执行</a:t>
            </a:r>
            <a:r>
              <a:rPr lang="en-US" altLang="zh-CN" sz="2000" smtClean="0">
                <a:solidFill>
                  <a:srgbClr val="0000FF"/>
                </a:solidFill>
                <a:latin typeface="Consolas" pitchFamily="49" charset="0"/>
                <a:ea typeface="仿宋" pitchFamily="49" charset="-122"/>
                <a:cs typeface="Consolas" pitchFamily="49" charset="0"/>
              </a:rPr>
              <a:t>p=p-&gt;next</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smtClean="0">
              <a:latin typeface="Consolas" pitchFamily="49" charset="0"/>
              <a:ea typeface="仿宋" pitchFamily="49" charset="-122"/>
              <a:cs typeface="Consolas" pitchFamily="49" charset="0"/>
            </a:endParaRPr>
          </a:p>
        </p:txBody>
      </p:sp>
      <p:sp>
        <p:nvSpPr>
          <p:cNvPr id="5" name="TextBox 4"/>
          <p:cNvSpPr txBox="1"/>
          <p:nvPr/>
        </p:nvSpPr>
        <p:spPr>
          <a:xfrm>
            <a:off x="1071538" y="2357430"/>
            <a:ext cx="571504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所以该算法不满足</a:t>
            </a:r>
            <a:r>
              <a:rPr lang="zh-CN" altLang="en-US" sz="2000" smtClean="0">
                <a:solidFill>
                  <a:srgbClr val="006600"/>
                </a:solidFill>
                <a:latin typeface="Consolas" pitchFamily="49" charset="0"/>
                <a:ea typeface="楷体" pitchFamily="49" charset="-122"/>
                <a:cs typeface="Consolas" pitchFamily="49" charset="0"/>
              </a:rPr>
              <a:t>正确性和健壮性</a:t>
            </a:r>
            <a:r>
              <a:rPr lang="zh-CN" altLang="en-US" sz="2000" smtClean="0">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应改为：</a:t>
            </a:r>
            <a:endParaRPr lang="zh-CN" altLang="en-US" sz="2000" smtClean="0">
              <a:ea typeface="楷体" pitchFamily="49" charset="-122"/>
              <a:cs typeface="Times New Roman" pitchFamily="18" charset="0"/>
            </a:endParaRPr>
          </a:p>
        </p:txBody>
      </p:sp>
      <p:sp>
        <p:nvSpPr>
          <p:cNvPr id="6" name="TextBox 5"/>
          <p:cNvSpPr txBox="1"/>
          <p:nvPr/>
        </p:nvSpPr>
        <p:spPr>
          <a:xfrm>
            <a:off x="142844" y="2928934"/>
            <a:ext cx="3669558" cy="302433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err="1" smtClean="0">
                <a:solidFill>
                  <a:srgbClr val="9900FF"/>
                </a:solidFill>
                <a:latin typeface="Consolas" pitchFamily="49" charset="0"/>
                <a:ea typeface="楷体" pitchFamily="49" charset="-122"/>
                <a:cs typeface="Consolas" pitchFamily="49" charset="0"/>
              </a:rPr>
              <a:t>int</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findx</a:t>
            </a:r>
            <a:r>
              <a:rPr lang="en-US" altLang="zh-CN" sz="1800" smtClean="0">
                <a:solidFill>
                  <a:srgbClr val="9900FF"/>
                </a:solidFill>
                <a:latin typeface="Consolas" pitchFamily="49" charset="0"/>
                <a:ea typeface="楷体" pitchFamily="49" charset="-122"/>
                <a:cs typeface="Consolas" pitchFamily="49" charset="0"/>
              </a:rPr>
              <a:t>(</a:t>
            </a:r>
            <a:r>
              <a:rPr lang="en-US" altLang="zh-CN" sz="1800" err="1" smtClean="0">
                <a:solidFill>
                  <a:srgbClr val="9900FF"/>
                </a:solidFill>
                <a:latin typeface="Consolas" pitchFamily="49" charset="0"/>
                <a:ea typeface="楷体" pitchFamily="49" charset="-122"/>
                <a:cs typeface="Consolas" pitchFamily="49" charset="0"/>
              </a:rPr>
              <a:t>LNode</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h;int</a:t>
            </a:r>
            <a:r>
              <a:rPr lang="en-US" altLang="zh-CN" sz="1800" smtClean="0">
                <a:solidFill>
                  <a:srgbClr val="9900FF"/>
                </a:solidFill>
                <a:latin typeface="Consolas" pitchFamily="49" charset="0"/>
                <a:ea typeface="楷体" pitchFamily="49" charset="-122"/>
                <a:cs typeface="Consolas" pitchFamily="49" charset="0"/>
              </a:rPr>
              <a:t> x)</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LNode</a:t>
            </a:r>
            <a:r>
              <a:rPr lang="en-US" altLang="zh-CN" sz="1800" smtClean="0">
                <a:solidFill>
                  <a:srgbClr val="0000FF"/>
                </a:solidFill>
                <a:latin typeface="Consolas" pitchFamily="49" charset="0"/>
                <a:ea typeface="楷体" pitchFamily="49" charset="-122"/>
                <a:cs typeface="Consolas" pitchFamily="49" charset="0"/>
              </a:rPr>
              <a:t> *p=h-&gt;next;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int</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=0;</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(p-&gt;data!=x)</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p=</a:t>
            </a:r>
            <a:r>
              <a:rPr lang="en-US" altLang="zh-CN" sz="1800" err="1" smtClean="0">
                <a:solidFill>
                  <a:srgbClr val="0000FF"/>
                </a:solidFill>
                <a:latin typeface="Consolas" pitchFamily="49" charset="0"/>
                <a:ea typeface="楷体" pitchFamily="49" charset="-122"/>
                <a:cs typeface="Consolas" pitchFamily="49" charset="0"/>
              </a:rPr>
              <a:t>p</a:t>
            </a:r>
            <a:r>
              <a:rPr lang="en-US" altLang="zh-CN" sz="1800" smtClean="0">
                <a:solidFill>
                  <a:srgbClr val="0000FF"/>
                </a:solidFill>
                <a:latin typeface="Consolas" pitchFamily="49" charset="0"/>
                <a:ea typeface="楷体" pitchFamily="49" charset="-122"/>
                <a:cs typeface="Consolas" pitchFamily="49" charset="0"/>
              </a:rPr>
              <a:t>-&gt;next;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
        <p:nvSpPr>
          <p:cNvPr id="7" name="右箭头 6"/>
          <p:cNvSpPr/>
          <p:nvPr/>
        </p:nvSpPr>
        <p:spPr>
          <a:xfrm>
            <a:off x="3929058" y="4500570"/>
            <a:ext cx="357190"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直角双向箭头 7"/>
          <p:cNvSpPr/>
          <p:nvPr/>
        </p:nvSpPr>
        <p:spPr>
          <a:xfrm rot="10800000">
            <a:off x="428596" y="2000240"/>
            <a:ext cx="571504" cy="8572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获取当前向量容器的第一个元素。</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获取当前向量容器的最后一个元素</a:t>
            </a:r>
            <a:r>
              <a:rPr lang="zh-CN" altLang="zh-CN" sz="1800" smtClean="0">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删除当前向量容器中所有元素。</a:t>
            </a:r>
          </a:p>
          <a:p>
            <a:pPr marL="457200" indent="-4572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928670"/>
            <a:ext cx="7786742" cy="53494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vector&lt;int&gt; 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vector</a:t>
            </a:r>
            <a:r>
              <a:rPr lang="zh-CN" altLang="zh-CN" sz="1800" smtClean="0">
                <a:solidFill>
                  <a:srgbClr val="00B0F0"/>
                </a:solidFill>
                <a:latin typeface="Consolas" pitchFamily="49" charset="0"/>
                <a:ea typeface="仿宋" pitchFamily="49" charset="-122"/>
                <a:cs typeface="Consolas" pitchFamily="49" charset="0"/>
              </a:rPr>
              <a:t>容器</a:t>
            </a:r>
            <a:r>
              <a:rPr lang="en-US" altLang="zh-CN" sz="1800" smtClean="0">
                <a:solidFill>
                  <a:srgbClr val="00B0F0"/>
                </a:solidFill>
                <a:latin typeface="Consolas" pitchFamily="49" charset="0"/>
                <a:ea typeface="仿宋" pitchFamily="49" charset="-122"/>
                <a:cs typeface="Consolas" pitchFamily="49" charset="0"/>
              </a:rPr>
              <a:t>myv</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vector&lt;int&gt;::iterator it;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myv</a:t>
            </a:r>
            <a:r>
              <a:rPr lang="zh-CN" altLang="zh-CN" sz="1800" smtClean="0">
                <a:solidFill>
                  <a:srgbClr val="00B0F0"/>
                </a:solidFill>
                <a:latin typeface="Consolas" pitchFamily="49" charset="0"/>
                <a:ea typeface="仿宋" pitchFamily="49" charset="-122"/>
                <a:cs typeface="Consolas" pitchFamily="49" charset="0"/>
              </a:rPr>
              <a:t>的正向迭代器</a:t>
            </a:r>
            <a:r>
              <a:rPr lang="en-US" altLang="zh-CN" sz="1800" smtClean="0">
                <a:solidFill>
                  <a:srgbClr val="00B0F0"/>
                </a:solidFill>
                <a:latin typeface="Consolas" pitchFamily="49" charset="0"/>
                <a:ea typeface="仿宋" pitchFamily="49" charset="-122"/>
                <a:cs typeface="Consolas" pitchFamily="49" charset="0"/>
              </a:rPr>
              <a:t>it</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myv.push_back(1);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myv</a:t>
            </a:r>
            <a:r>
              <a:rPr lang="zh-CN" altLang="zh-CN" sz="1800" smtClean="0">
                <a:solidFill>
                  <a:srgbClr val="00B0F0"/>
                </a:solidFill>
                <a:latin typeface="Consolas" pitchFamily="49" charset="0"/>
                <a:ea typeface="仿宋" pitchFamily="49" charset="-122"/>
                <a:cs typeface="Consolas" pitchFamily="49" charset="0"/>
              </a:rPr>
              <a:t>末尾添加元素</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it=myv.begin();		</a:t>
            </a:r>
            <a:r>
              <a:rPr lang="en-US" altLang="zh-CN" sz="1800" smtClean="0">
                <a:solidFill>
                  <a:srgbClr val="00B0F0"/>
                </a:solidFill>
                <a:latin typeface="Consolas" pitchFamily="49" charset="0"/>
                <a:ea typeface="仿宋" pitchFamily="49" charset="-122"/>
                <a:cs typeface="Consolas" pitchFamily="49" charset="0"/>
              </a:rPr>
              <a:t>//it</a:t>
            </a:r>
            <a:r>
              <a:rPr lang="zh-CN" altLang="zh-CN" sz="1800" smtClean="0">
                <a:solidFill>
                  <a:srgbClr val="00B0F0"/>
                </a:solidFill>
                <a:latin typeface="Consolas" pitchFamily="49" charset="0"/>
                <a:ea typeface="仿宋" pitchFamily="49" charset="-122"/>
                <a:cs typeface="Consolas" pitchFamily="49" charset="0"/>
              </a:rPr>
              <a:t>迭代器指向开头元素</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myv.insert(it,2);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it</a:t>
            </a:r>
            <a:r>
              <a:rPr lang="zh-CN" altLang="zh-CN" sz="1800" smtClean="0">
                <a:solidFill>
                  <a:srgbClr val="00B0F0"/>
                </a:solidFill>
                <a:latin typeface="Consolas" pitchFamily="49" charset="0"/>
                <a:ea typeface="仿宋" pitchFamily="49" charset="-122"/>
                <a:cs typeface="Consolas" pitchFamily="49" charset="0"/>
              </a:rPr>
              <a:t>指向的元素之前插入元素</a:t>
            </a:r>
            <a:r>
              <a:rPr lang="en-US" altLang="zh-CN" sz="1800" smtClean="0">
                <a:solidFill>
                  <a:srgbClr val="00B0F0"/>
                </a:solidFill>
                <a:latin typeface="Consolas" pitchFamily="49" charset="0"/>
                <a:ea typeface="仿宋" pitchFamily="49" charset="-122"/>
                <a:cs typeface="Consolas" pitchFamily="49" charset="0"/>
              </a:rPr>
              <a:t>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myv.push_back(3);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myv</a:t>
            </a:r>
            <a:r>
              <a:rPr lang="zh-CN" altLang="zh-CN" sz="1800" smtClean="0">
                <a:solidFill>
                  <a:srgbClr val="00B0F0"/>
                </a:solidFill>
                <a:latin typeface="Consolas" pitchFamily="49" charset="0"/>
                <a:ea typeface="仿宋" pitchFamily="49" charset="-122"/>
                <a:cs typeface="Consolas" pitchFamily="49" charset="0"/>
              </a:rPr>
              <a:t>末尾添加元素</a:t>
            </a:r>
            <a:r>
              <a:rPr lang="en-US" altLang="zh-CN" sz="1800" smtClean="0">
                <a:solidFill>
                  <a:srgbClr val="00B0F0"/>
                </a:solidFill>
                <a:latin typeface="Consolas" pitchFamily="49" charset="0"/>
                <a:ea typeface="仿宋" pitchFamily="49" charset="-122"/>
                <a:cs typeface="Consolas" pitchFamily="49" charset="0"/>
              </a:rPr>
              <a:t>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myv.push_back(4);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a:t>
            </a:r>
            <a:r>
              <a:rPr lang="en-US" altLang="zh-CN" sz="1800" smtClean="0">
                <a:solidFill>
                  <a:srgbClr val="00B0F0"/>
                </a:solidFill>
                <a:latin typeface="Consolas" pitchFamily="49" charset="0"/>
                <a:ea typeface="仿宋" pitchFamily="49" charset="-122"/>
                <a:cs typeface="Consolas" pitchFamily="49" charset="0"/>
              </a:rPr>
              <a:t>myv</a:t>
            </a:r>
            <a:r>
              <a:rPr lang="zh-CN" altLang="zh-CN" sz="1800" smtClean="0">
                <a:solidFill>
                  <a:srgbClr val="00B0F0"/>
                </a:solidFill>
                <a:latin typeface="Consolas" pitchFamily="49" charset="0"/>
                <a:ea typeface="仿宋" pitchFamily="49" charset="-122"/>
                <a:cs typeface="Consolas" pitchFamily="49" charset="0"/>
              </a:rPr>
              <a:t>末尾添加元素</a:t>
            </a:r>
            <a:r>
              <a:rPr lang="en-US" altLang="zh-CN" sz="1800" smtClean="0">
                <a:solidFill>
                  <a:srgbClr val="00B0F0"/>
                </a:solidFill>
                <a:latin typeface="Consolas" pitchFamily="49" charset="0"/>
                <a:ea typeface="仿宋" pitchFamily="49" charset="-122"/>
                <a:cs typeface="Consolas" pitchFamily="49" charset="0"/>
              </a:rPr>
              <a:t>4</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it=myv.end();		</a:t>
            </a:r>
            <a:r>
              <a:rPr lang="en-US" altLang="zh-CN" sz="1800" smtClean="0">
                <a:solidFill>
                  <a:srgbClr val="00B0F0"/>
                </a:solidFill>
                <a:latin typeface="Consolas" pitchFamily="49" charset="0"/>
                <a:ea typeface="仿宋" pitchFamily="49" charset="-122"/>
                <a:cs typeface="Consolas" pitchFamily="49" charset="0"/>
              </a:rPr>
              <a:t>//it</a:t>
            </a:r>
            <a:r>
              <a:rPr lang="zh-CN" altLang="zh-CN" sz="1800" smtClean="0">
                <a:solidFill>
                  <a:srgbClr val="00B0F0"/>
                </a:solidFill>
                <a:latin typeface="Consolas" pitchFamily="49" charset="0"/>
                <a:ea typeface="仿宋" pitchFamily="49" charset="-122"/>
                <a:cs typeface="Consolas" pitchFamily="49" charset="0"/>
              </a:rPr>
              <a:t>迭代器指向尾元素</a:t>
            </a:r>
            <a:r>
              <a:rPr lang="en-US" altLang="zh-CN" sz="1800" smtClean="0">
                <a:solidFill>
                  <a:srgbClr val="00B0F0"/>
                </a:solidFill>
                <a:latin typeface="Consolas" pitchFamily="49" charset="0"/>
                <a:ea typeface="仿宋" pitchFamily="49" charset="-122"/>
                <a:cs typeface="Consolas" pitchFamily="49" charset="0"/>
              </a:rPr>
              <a:t>4</a:t>
            </a:r>
            <a:r>
              <a:rPr lang="zh-CN" altLang="zh-CN" sz="1800" smtClean="0">
                <a:solidFill>
                  <a:srgbClr val="00B0F0"/>
                </a:solidFill>
                <a:latin typeface="Consolas" pitchFamily="49" charset="0"/>
                <a:ea typeface="仿宋" pitchFamily="49" charset="-122"/>
                <a:cs typeface="Consolas" pitchFamily="49" charset="0"/>
              </a:rPr>
              <a:t>的后面</a:t>
            </a:r>
          </a:p>
          <a:p>
            <a:r>
              <a:rPr lang="en-US" altLang="zh-CN" sz="1800" smtClean="0">
                <a:solidFill>
                  <a:srgbClr val="0000FF"/>
                </a:solidFill>
                <a:latin typeface="Consolas" pitchFamily="49" charset="0"/>
                <a:ea typeface="仿宋" pitchFamily="49" charset="-122"/>
                <a:cs typeface="Consolas" pitchFamily="49" charset="0"/>
              </a:rPr>
              <a:t>    it--;			</a:t>
            </a:r>
            <a:r>
              <a:rPr lang="en-US" altLang="zh-CN" sz="1800" smtClean="0">
                <a:solidFill>
                  <a:srgbClr val="00B0F0"/>
                </a:solidFill>
                <a:latin typeface="Consolas" pitchFamily="49" charset="0"/>
                <a:ea typeface="仿宋" pitchFamily="49" charset="-122"/>
                <a:cs typeface="Consolas" pitchFamily="49" charset="0"/>
              </a:rPr>
              <a:t>//it</a:t>
            </a:r>
            <a:r>
              <a:rPr lang="zh-CN" altLang="zh-CN" sz="1800" smtClean="0">
                <a:solidFill>
                  <a:srgbClr val="00B0F0"/>
                </a:solidFill>
                <a:latin typeface="Consolas" pitchFamily="49" charset="0"/>
                <a:ea typeface="仿宋" pitchFamily="49" charset="-122"/>
                <a:cs typeface="Consolas" pitchFamily="49" charset="0"/>
              </a:rPr>
              <a:t>迭代器指向尾元素</a:t>
            </a:r>
            <a:r>
              <a:rPr lang="en-US" altLang="zh-CN" sz="1800" smtClean="0">
                <a:solidFill>
                  <a:srgbClr val="00B0F0"/>
                </a:solidFill>
                <a:latin typeface="Consolas" pitchFamily="49" charset="0"/>
                <a:ea typeface="仿宋" pitchFamily="49" charset="-122"/>
                <a:cs typeface="Consolas" pitchFamily="49" charset="0"/>
              </a:rPr>
              <a:t>4</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myv.erase(it);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删除元素</a:t>
            </a:r>
            <a:r>
              <a:rPr lang="en-US" altLang="zh-CN" sz="1800" smtClean="0">
                <a:solidFill>
                  <a:srgbClr val="00B0F0"/>
                </a:solidFill>
                <a:latin typeface="Consolas" pitchFamily="49" charset="0"/>
                <a:ea typeface="仿宋" pitchFamily="49" charset="-122"/>
                <a:cs typeface="Consolas" pitchFamily="49" charset="0"/>
              </a:rPr>
              <a:t>4</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(it=myv.begin();it!=myv.end();++it)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358114" cy="2908489"/>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string</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（字符串容器）</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string</a:t>
            </a:r>
            <a:r>
              <a:rPr lang="zh-CN" altLang="zh-CN" sz="2000" smtClean="0">
                <a:solidFill>
                  <a:srgbClr val="0000FF"/>
                </a:solidFill>
                <a:latin typeface="Consolas" pitchFamily="49" charset="0"/>
                <a:ea typeface="楷体" pitchFamily="49" charset="-122"/>
                <a:cs typeface="Consolas" pitchFamily="49" charset="0"/>
              </a:rPr>
              <a:t>是一个保存字符序列的容器，所有元素为字符类型，类似</a:t>
            </a:r>
            <a:r>
              <a:rPr lang="en-US" altLang="zh-CN" sz="2000" smtClean="0">
                <a:solidFill>
                  <a:srgbClr val="0000FF"/>
                </a:solidFill>
                <a:latin typeface="Consolas" pitchFamily="49" charset="0"/>
                <a:ea typeface="楷体" pitchFamily="49" charset="-122"/>
                <a:cs typeface="Consolas" pitchFamily="49" charset="0"/>
              </a:rPr>
              <a:t>vector&lt;char&gt;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除了有字符串的一些常用操作以外，还有包含了所有的序列容器的操作。字符串的常用操作包括增加、删除、修改、查找比较、连接、输入、输出等。</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6643734"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创建</a:t>
            </a:r>
            <a:r>
              <a:rPr lang="en-US" altLang="zh-CN" sz="2200" smtClean="0">
                <a:solidFill>
                  <a:srgbClr val="0000FF"/>
                </a:solidFill>
                <a:latin typeface="Consolas" pitchFamily="49" charset="0"/>
                <a:ea typeface="楷体" pitchFamily="49" charset="-122"/>
                <a:cs typeface="Consolas" pitchFamily="49" charset="0"/>
              </a:rPr>
              <a:t>string</a:t>
            </a:r>
            <a:r>
              <a:rPr lang="zh-CN" altLang="zh-CN" sz="22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785786" y="1928802"/>
            <a:ext cx="8001056"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6600"/>
                </a:solidFill>
                <a:latin typeface="Consolas" pitchFamily="49" charset="0"/>
                <a:ea typeface="仿宋" pitchFamily="49" charset="-122"/>
                <a:cs typeface="Consolas" pitchFamily="49" charset="0"/>
              </a:rPr>
              <a:t>char cstr[]="China! Greate Wall";	</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字符串</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string s1(cstr);			</a:t>
            </a:r>
            <a:r>
              <a:rPr lang="en-US" altLang="zh-CN" sz="1800" smtClean="0">
                <a:solidFill>
                  <a:srgbClr val="00B0F0"/>
                </a:solidFill>
                <a:latin typeface="Consolas" pitchFamily="49" charset="0"/>
                <a:ea typeface="仿宋" pitchFamily="49" charset="-122"/>
                <a:cs typeface="Consolas" pitchFamily="49" charset="0"/>
              </a:rPr>
              <a:t>// s1:China! Greate Wall</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string s2(s1);				</a:t>
            </a:r>
            <a:r>
              <a:rPr lang="en-US" altLang="zh-CN" sz="1800" smtClean="0">
                <a:solidFill>
                  <a:srgbClr val="00B0F0"/>
                </a:solidFill>
                <a:latin typeface="Consolas" pitchFamily="49" charset="0"/>
                <a:ea typeface="仿宋" pitchFamily="49" charset="-122"/>
                <a:cs typeface="Consolas" pitchFamily="49" charset="0"/>
              </a:rPr>
              <a:t>// s2:China! Greate Wall</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string s3(cstr</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7</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11);		</a:t>
            </a:r>
            <a:r>
              <a:rPr lang="en-US" altLang="zh-CN" sz="1800" smtClean="0">
                <a:solidFill>
                  <a:srgbClr val="00B0F0"/>
                </a:solidFill>
                <a:latin typeface="Consolas" pitchFamily="49" charset="0"/>
                <a:ea typeface="仿宋" pitchFamily="49" charset="-122"/>
                <a:cs typeface="Consolas" pitchFamily="49" charset="0"/>
              </a:rPr>
              <a:t>// s3:Greate Wall</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string s4(cstr</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6);			</a:t>
            </a:r>
            <a:r>
              <a:rPr lang="en-US" altLang="zh-CN" sz="1800" smtClean="0">
                <a:solidFill>
                  <a:srgbClr val="00B0F0"/>
                </a:solidFill>
                <a:latin typeface="Consolas" pitchFamily="49" charset="0"/>
                <a:ea typeface="仿宋" pitchFamily="49" charset="-122"/>
                <a:cs typeface="Consolas" pitchFamily="49" charset="0"/>
              </a:rPr>
              <a:t>// s4:China!</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string s5(5</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'A');			</a:t>
            </a:r>
            <a:r>
              <a:rPr lang="en-US" altLang="zh-CN" sz="1800" smtClean="0">
                <a:solidFill>
                  <a:srgbClr val="00B0F0"/>
                </a:solidFill>
                <a:latin typeface="Consolas" pitchFamily="49" charset="0"/>
                <a:ea typeface="仿宋" pitchFamily="49" charset="-122"/>
                <a:cs typeface="Consolas" pitchFamily="49" charset="0"/>
              </a:rPr>
              <a:t>// s5:AAAAA</a:t>
            </a:r>
            <a:endParaRPr lang="zh-CN" altLang="zh-CN" sz="18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692948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常用的成员函数如下</a:t>
            </a:r>
            <a:r>
              <a:rPr lang="zh-CN" altLang="en-US" sz="220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714348" y="1142984"/>
            <a:ext cx="7715304" cy="5078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判断当前字符串是否为空串。</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800" smtClean="0">
                <a:solidFill>
                  <a:srgbClr val="0000FF"/>
                </a:solidFill>
                <a:latin typeface="Consolas" pitchFamily="49" charset="0"/>
                <a:ea typeface="仿宋" pitchFamily="49" charset="-122"/>
                <a:cs typeface="Consolas" pitchFamily="49" charset="0"/>
              </a:rPr>
              <a:t>size_type</a:t>
            </a:r>
            <a:r>
              <a:rPr lang="zh-CN" altLang="zh-CN" sz="1800" smtClean="0">
                <a:solidFill>
                  <a:srgbClr val="0000FF"/>
                </a:solidFill>
                <a:latin typeface="Consolas" pitchFamily="49" charset="0"/>
                <a:ea typeface="仿宋" pitchFamily="49" charset="-122"/>
                <a:cs typeface="Consolas" pitchFamily="49" charset="0"/>
              </a:rPr>
              <a:t>类型）。</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length()</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返回当前字符串的实际字符个数。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[idx]</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返回当前字符串位于</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位置的字符，</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从</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开始。</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at(idx)</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返回当前字符串位于</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位置的字符。</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compare(const string&amp; str)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返回当前字符串与字符串</a:t>
            </a:r>
            <a:r>
              <a:rPr lang="en-US" altLang="zh-CN" sz="1800" smtClean="0">
                <a:solidFill>
                  <a:srgbClr val="0000FF"/>
                </a:solidFill>
                <a:latin typeface="Consolas" pitchFamily="49" charset="0"/>
                <a:ea typeface="仿宋" pitchFamily="49" charset="-122"/>
                <a:cs typeface="Consolas" pitchFamily="49" charset="0"/>
              </a:rPr>
              <a:t>str</a:t>
            </a:r>
            <a:r>
              <a:rPr lang="zh-CN" altLang="zh-CN" sz="1800" smtClean="0">
                <a:solidFill>
                  <a:srgbClr val="0000FF"/>
                </a:solidFill>
                <a:latin typeface="Consolas" pitchFamily="49" charset="0"/>
                <a:ea typeface="仿宋" pitchFamily="49" charset="-122"/>
                <a:cs typeface="Consolas" pitchFamily="49" charset="0"/>
              </a:rPr>
              <a:t>的比较结果。在比较时，若两者相等，返回</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；前者小于后者，返回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；否则返回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append(cstr)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在当前字符串的末尾添加一个字符串</a:t>
            </a:r>
            <a:r>
              <a:rPr lang="en-US" altLang="zh-CN" sz="1800" smtClean="0">
                <a:solidFill>
                  <a:srgbClr val="0000FF"/>
                </a:solidFill>
                <a:latin typeface="Consolas" pitchFamily="49" charset="0"/>
                <a:ea typeface="仿宋" pitchFamily="49" charset="-122"/>
                <a:cs typeface="Consolas" pitchFamily="49" charset="0"/>
              </a:rPr>
              <a:t>str</a:t>
            </a:r>
            <a:r>
              <a:rPr lang="zh-CN" altLang="zh-CN" sz="180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insert(size_type idx</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const string&amp; str)	</a:t>
            </a:r>
            <a:r>
              <a:rPr lang="zh-CN" altLang="zh-CN" sz="1800" smtClean="0">
                <a:solidFill>
                  <a:srgbClr val="0000FF"/>
                </a:solidFill>
                <a:latin typeface="Consolas" pitchFamily="49" charset="0"/>
                <a:ea typeface="仿宋" pitchFamily="49" charset="-122"/>
                <a:cs typeface="Consolas" pitchFamily="49" charset="0"/>
              </a:rPr>
              <a:t>：在当前字符串的</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处插入一个字符串</a:t>
            </a:r>
            <a:r>
              <a:rPr lang="en-US" altLang="zh-CN" sz="1800" smtClean="0">
                <a:solidFill>
                  <a:srgbClr val="0000FF"/>
                </a:solidFill>
                <a:latin typeface="Consolas" pitchFamily="49" charset="0"/>
                <a:ea typeface="仿宋" pitchFamily="49" charset="-122"/>
                <a:cs typeface="Consolas" pitchFamily="49" charset="0"/>
              </a:rPr>
              <a:t>str</a:t>
            </a:r>
            <a:r>
              <a:rPr lang="zh-CN" altLang="zh-CN" sz="1800" smtClean="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52201"/>
            <a:ext cx="8215370"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判断当前字符串是否为空串。</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800" smtClean="0">
                <a:solidFill>
                  <a:srgbClr val="0000FF"/>
                </a:solidFill>
                <a:latin typeface="Consolas" pitchFamily="49" charset="0"/>
                <a:ea typeface="仿宋" pitchFamily="49" charset="-122"/>
                <a:cs typeface="Consolas" pitchFamily="49" charset="0"/>
              </a:rPr>
              <a:t>size_type</a:t>
            </a:r>
            <a:r>
              <a:rPr lang="zh-CN" altLang="zh-CN" sz="1800" smtClean="0">
                <a:solidFill>
                  <a:srgbClr val="0000FF"/>
                </a:solidFill>
                <a:latin typeface="Consolas" pitchFamily="49" charset="0"/>
                <a:ea typeface="仿宋" pitchFamily="49" charset="-122"/>
                <a:cs typeface="Consolas" pitchFamily="49" charset="0"/>
              </a:rPr>
              <a:t>类型）。</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length()</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返回当前字符串的实际字符个数。</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[idx]</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返回当前字符串位于</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位置的字符，</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从</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开始。</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at(idx)</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返回当前字符串位于</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位置的字符。</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compare(const string&amp; str)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返回当前字符串与字符串</a:t>
            </a:r>
            <a:r>
              <a:rPr lang="en-US" altLang="zh-CN" sz="1800" smtClean="0">
                <a:solidFill>
                  <a:srgbClr val="0000FF"/>
                </a:solidFill>
                <a:latin typeface="Consolas" pitchFamily="49" charset="0"/>
                <a:ea typeface="仿宋" pitchFamily="49" charset="-122"/>
                <a:cs typeface="Consolas" pitchFamily="49" charset="0"/>
              </a:rPr>
              <a:t>str</a:t>
            </a:r>
            <a:r>
              <a:rPr lang="zh-CN" altLang="zh-CN" sz="1800" smtClean="0">
                <a:solidFill>
                  <a:srgbClr val="0000FF"/>
                </a:solidFill>
                <a:latin typeface="Consolas" pitchFamily="49" charset="0"/>
                <a:ea typeface="仿宋" pitchFamily="49" charset="-122"/>
                <a:cs typeface="Consolas" pitchFamily="49" charset="0"/>
              </a:rPr>
              <a:t>的比较结果。在比较时，若两者相等，返回</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；前者小于后者，返回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；否则返回</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smtClean="0">
                <a:solidFill>
                  <a:srgbClr val="0000FF"/>
                </a:solidFill>
                <a:latin typeface="Consolas" pitchFamily="49" charset="0"/>
                <a:ea typeface="仿宋" pitchFamily="49" charset="-122"/>
                <a:cs typeface="Consolas" pitchFamily="49" charset="0"/>
              </a:rPr>
              <a:t>append(cstr)</a:t>
            </a:r>
            <a:r>
              <a:rPr lang="zh-CN" altLang="zh-CN" sz="1800" smtClean="0">
                <a:solidFill>
                  <a:srgbClr val="0000FF"/>
                </a:solidFill>
                <a:latin typeface="Consolas" pitchFamily="49" charset="0"/>
                <a:ea typeface="仿宋" pitchFamily="49" charset="-122"/>
                <a:cs typeface="Consolas" pitchFamily="49" charset="0"/>
              </a:rPr>
              <a:t>：在当前字符串的末尾添加一个字符串</a:t>
            </a:r>
            <a:r>
              <a:rPr lang="en-US" altLang="zh-CN" sz="1800" smtClean="0">
                <a:solidFill>
                  <a:srgbClr val="0000FF"/>
                </a:solidFill>
                <a:latin typeface="Consolas" pitchFamily="49" charset="0"/>
                <a:ea typeface="仿宋" pitchFamily="49" charset="-122"/>
                <a:cs typeface="Consolas" pitchFamily="49" charset="0"/>
              </a:rPr>
              <a:t>str</a:t>
            </a:r>
            <a:r>
              <a:rPr lang="zh-CN" altLang="zh-CN" sz="1800" smtClean="0">
                <a:solidFill>
                  <a:srgbClr val="0000FF"/>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insert(size_type idx</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const string&amp; str)	</a:t>
            </a:r>
            <a:r>
              <a:rPr lang="zh-CN" altLang="zh-CN" sz="1800" smtClean="0">
                <a:solidFill>
                  <a:srgbClr val="0000FF"/>
                </a:solidFill>
                <a:latin typeface="Consolas" pitchFamily="49" charset="0"/>
                <a:ea typeface="仿宋" pitchFamily="49" charset="-122"/>
                <a:cs typeface="Consolas" pitchFamily="49" charset="0"/>
              </a:rPr>
              <a:t>：在当前字符串的</a:t>
            </a:r>
            <a:r>
              <a:rPr lang="en-US" altLang="zh-CN" sz="1800" smtClean="0">
                <a:solidFill>
                  <a:srgbClr val="0000FF"/>
                </a:solidFill>
                <a:latin typeface="Consolas" pitchFamily="49" charset="0"/>
                <a:ea typeface="仿宋" pitchFamily="49" charset="-122"/>
                <a:cs typeface="Consolas" pitchFamily="49" charset="0"/>
              </a:rPr>
              <a:t>idx</a:t>
            </a:r>
            <a:r>
              <a:rPr lang="zh-CN" altLang="zh-CN" sz="1800" smtClean="0">
                <a:solidFill>
                  <a:srgbClr val="0000FF"/>
                </a:solidFill>
                <a:latin typeface="Consolas" pitchFamily="49" charset="0"/>
                <a:ea typeface="仿宋" pitchFamily="49" charset="-122"/>
                <a:cs typeface="Consolas" pitchFamily="49" charset="0"/>
              </a:rPr>
              <a:t>处插入一个字符串</a:t>
            </a:r>
            <a:r>
              <a:rPr lang="en-US" altLang="zh-CN" sz="1800" smtClean="0">
                <a:solidFill>
                  <a:srgbClr val="0000FF"/>
                </a:solidFill>
                <a:latin typeface="Consolas" pitchFamily="49" charset="0"/>
                <a:ea typeface="仿宋" pitchFamily="49" charset="-122"/>
                <a:cs typeface="Consolas" pitchFamily="49" charset="0"/>
              </a:rPr>
              <a:t>str</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215370"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#include &lt;iostream&gt;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#include &lt;string&gt;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using namespace std;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void main()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string s1="",s2,s3="Bye";</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C00000"/>
                </a:solidFill>
                <a:latin typeface="Consolas" pitchFamily="49" charset="0"/>
                <a:ea typeface="楷体" pitchFamily="49" charset="-122"/>
                <a:cs typeface="Consolas" pitchFamily="49" charset="0"/>
              </a:rPr>
              <a:t>    s1.append("Good morning");	</a:t>
            </a:r>
            <a:r>
              <a:rPr lang="en-US" altLang="zh-CN" sz="1800" smtClean="0">
                <a:solidFill>
                  <a:srgbClr val="00B0F0"/>
                </a:solidFill>
                <a:latin typeface="Consolas" pitchFamily="49" charset="0"/>
                <a:ea typeface="楷体" pitchFamily="49" charset="-122"/>
                <a:cs typeface="Consolas" pitchFamily="49" charset="0"/>
              </a:rPr>
              <a:t>//s1=" Good morning"</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33CC"/>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s2=s1;				</a:t>
            </a:r>
            <a:r>
              <a:rPr lang="en-US" altLang="zh-CN" sz="1800" smtClean="0">
                <a:solidFill>
                  <a:srgbClr val="00B0F0"/>
                </a:solidFill>
                <a:latin typeface="Consolas" pitchFamily="49" charset="0"/>
                <a:ea typeface="楷体" pitchFamily="49" charset="-122"/>
                <a:cs typeface="Consolas" pitchFamily="49" charset="0"/>
              </a:rPr>
              <a:t>//s1=" Good morning"</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int i=s2.find("morning");		</a:t>
            </a:r>
            <a:r>
              <a:rPr lang="en-US" altLang="zh-CN" sz="1800" smtClean="0">
                <a:solidFill>
                  <a:srgbClr val="00B0F0"/>
                </a:solidFill>
                <a:latin typeface="Consolas" pitchFamily="49" charset="0"/>
                <a:ea typeface="楷体" pitchFamily="49" charset="-122"/>
                <a:cs typeface="Consolas" pitchFamily="49" charset="0"/>
              </a:rPr>
              <a:t>//i=5</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C00000"/>
                </a:solidFill>
                <a:latin typeface="Consolas" pitchFamily="49" charset="0"/>
                <a:ea typeface="楷体" pitchFamily="49" charset="-122"/>
                <a:cs typeface="Consolas" pitchFamily="49" charset="0"/>
              </a:rPr>
              <a:t>    s2.replace(i,s2.length()-i,s3);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相当于</a:t>
            </a:r>
            <a:r>
              <a:rPr lang="en-US" altLang="zh-CN" sz="1800" smtClean="0">
                <a:solidFill>
                  <a:srgbClr val="00B0F0"/>
                </a:solidFill>
                <a:latin typeface="Consolas" pitchFamily="49" charset="0"/>
                <a:ea typeface="楷体" pitchFamily="49" charset="-122"/>
                <a:cs typeface="Consolas" pitchFamily="49" charset="0"/>
              </a:rPr>
              <a:t>s2.replace(5,7,s3)</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cout &lt;&lt; "s1: " &lt;&lt; s1 &lt;&lt; endl;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cout &lt;&lt; "s2: " &lt;&lt; s2 &lt;&lt; endl;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642910" y="82535"/>
            <a:ext cx="903272" cy="846135"/>
            <a:chOff x="1454150" y="-60341"/>
            <a:chExt cx="903272" cy="846135"/>
          </a:xfrm>
        </p:grpSpPr>
        <p:sp>
          <p:nvSpPr>
            <p:cNvPr id="3"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4"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572560" cy="1211742"/>
          </a:xfrm>
          <a:prstGeom prst="rect">
            <a:avLst/>
          </a:prstGeom>
          <a:noFill/>
        </p:spPr>
        <p:txBody>
          <a:bodyPr wrap="square" rtlCol="0">
            <a:spAutoFit/>
          </a:bodyPr>
          <a:lstStyle/>
          <a:p>
            <a:pPr>
              <a:lnSpc>
                <a:spcPts val="3000"/>
              </a:lnSpc>
            </a:pPr>
            <a:r>
              <a:rPr lang="zh-CN" altLang="zh-CN" sz="2200" smtClean="0">
                <a:solidFill>
                  <a:srgbClr val="C00000"/>
                </a:solidFill>
                <a:latin typeface="微软雅黑" pitchFamily="34" charset="-122"/>
                <a:ea typeface="微软雅黑" pitchFamily="34" charset="-122"/>
                <a:cs typeface="Consolas" pitchFamily="49" charset="0"/>
              </a:rPr>
              <a:t>求解模板生成工具问题。</a:t>
            </a:r>
            <a:r>
              <a:rPr lang="zh-CN" altLang="zh-CN" sz="2000" smtClean="0">
                <a:solidFill>
                  <a:srgbClr val="0000FF"/>
                </a:solidFill>
                <a:latin typeface="Consolas" pitchFamily="49" charset="0"/>
                <a:ea typeface="楷体" pitchFamily="49" charset="-122"/>
                <a:cs typeface="Consolas" pitchFamily="49" charset="0"/>
              </a:rPr>
              <a:t>成成最近在搭建一个网站，其中一些页面的部分内容来自数据库中不同的数据记录，但是页面的基本结构是相同的。例如，对于展示用户信息的页面，当用户为</a:t>
            </a:r>
            <a:r>
              <a:rPr lang="en-US" altLang="zh-CN" sz="2000" smtClean="0">
                <a:solidFill>
                  <a:srgbClr val="0000FF"/>
                </a:solidFill>
                <a:latin typeface="Consolas" pitchFamily="49" charset="0"/>
                <a:ea typeface="楷体" pitchFamily="49" charset="-122"/>
                <a:cs typeface="Consolas" pitchFamily="49" charset="0"/>
              </a:rPr>
              <a:t>Tom</a:t>
            </a:r>
            <a:r>
              <a:rPr lang="zh-CN" altLang="zh-CN" sz="2000" smtClean="0">
                <a:solidFill>
                  <a:srgbClr val="0000FF"/>
                </a:solidFill>
                <a:latin typeface="Consolas" pitchFamily="49" charset="0"/>
                <a:ea typeface="楷体" pitchFamily="49" charset="-122"/>
                <a:cs typeface="Consolas" pitchFamily="49" charset="0"/>
              </a:rPr>
              <a:t>时，网页的源代码如</a:t>
            </a:r>
            <a:r>
              <a:rPr lang="zh-CN" altLang="en-US" sz="2000" smtClean="0">
                <a:solidFill>
                  <a:srgbClr val="0000FF"/>
                </a:solidFill>
                <a:latin typeface="Consolas" pitchFamily="49" charset="0"/>
                <a:ea typeface="楷体" pitchFamily="49" charset="-122"/>
                <a:cs typeface="Consolas" pitchFamily="49" charset="0"/>
              </a:rPr>
              <a:t>下：</a:t>
            </a:r>
            <a:endParaRPr lang="en-US" altLang="zh-CN" sz="2000" smtClean="0">
              <a:solidFill>
                <a:srgbClr val="0000FF"/>
              </a:solidFill>
              <a:latin typeface="Consolas" pitchFamily="49" charset="0"/>
              <a:ea typeface="楷体" pitchFamily="49" charset="-122"/>
              <a:cs typeface="Consolas" pitchFamily="49" charset="0"/>
            </a:endParaRPr>
          </a:p>
        </p:txBody>
      </p:sp>
      <p:pic>
        <p:nvPicPr>
          <p:cNvPr id="3" name="图片 2"/>
          <p:cNvPicPr/>
          <p:nvPr/>
        </p:nvPicPr>
        <p:blipFill>
          <a:blip r:embed="rId2" cstate="print"/>
          <a:srcRect/>
          <a:stretch>
            <a:fillRect/>
          </a:stretch>
        </p:blipFill>
        <p:spPr bwMode="auto">
          <a:xfrm>
            <a:off x="2714612" y="2428868"/>
            <a:ext cx="4143404" cy="1714512"/>
          </a:xfrm>
          <a:prstGeom prst="rect">
            <a:avLst/>
          </a:prstGeom>
          <a:noFill/>
          <a:ln w="9525">
            <a:noFill/>
            <a:miter lim="800000"/>
            <a:headEnd/>
            <a:tailEnd/>
          </a:ln>
        </p:spPr>
      </p:pic>
      <p:sp>
        <p:nvSpPr>
          <p:cNvPr id="4" name="TextBox 3"/>
          <p:cNvSpPr txBox="1"/>
          <p:nvPr/>
        </p:nvSpPr>
        <p:spPr>
          <a:xfrm>
            <a:off x="428596" y="4214818"/>
            <a:ext cx="514353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而当用户为</a:t>
            </a:r>
            <a:r>
              <a:rPr lang="en-US" altLang="zh-CN" sz="2000" smtClean="0">
                <a:solidFill>
                  <a:srgbClr val="0000FF"/>
                </a:solidFill>
                <a:latin typeface="Consolas" pitchFamily="49" charset="0"/>
                <a:ea typeface="楷体" pitchFamily="49" charset="-122"/>
                <a:cs typeface="Consolas" pitchFamily="49" charset="0"/>
              </a:rPr>
              <a:t>Jerry</a:t>
            </a:r>
            <a:r>
              <a:rPr lang="zh-CN" altLang="zh-CN" sz="2000" smtClean="0">
                <a:solidFill>
                  <a:srgbClr val="0000FF"/>
                </a:solidFill>
                <a:latin typeface="Consolas" pitchFamily="49" charset="0"/>
                <a:ea typeface="楷体" pitchFamily="49" charset="-122"/>
                <a:cs typeface="Consolas" pitchFamily="49" charset="0"/>
              </a:rPr>
              <a:t>时，网页的源代码如</a:t>
            </a:r>
            <a:r>
              <a:rPr lang="zh-CN" altLang="en-US" sz="2000" smtClean="0">
                <a:solidFill>
                  <a:srgbClr val="0000FF"/>
                </a:solidFill>
                <a:latin typeface="Consolas" pitchFamily="49" charset="0"/>
                <a:ea typeface="楷体" pitchFamily="49" charset="-122"/>
                <a:cs typeface="Consolas" pitchFamily="49" charset="0"/>
              </a:rPr>
              <a:t>下：</a:t>
            </a:r>
          </a:p>
        </p:txBody>
      </p:sp>
      <p:pic>
        <p:nvPicPr>
          <p:cNvPr id="5" name="图片 4"/>
          <p:cNvPicPr/>
          <p:nvPr/>
        </p:nvPicPr>
        <p:blipFill>
          <a:blip r:embed="rId3" cstate="print"/>
          <a:srcRect/>
          <a:stretch>
            <a:fillRect/>
          </a:stretch>
        </p:blipFill>
        <p:spPr bwMode="auto">
          <a:xfrm>
            <a:off x="2714612" y="4643446"/>
            <a:ext cx="4143404" cy="1857388"/>
          </a:xfrm>
          <a:prstGeom prst="rect">
            <a:avLst/>
          </a:prstGeom>
          <a:noFill/>
          <a:ln w="9525">
            <a:noFill/>
            <a:miter lim="800000"/>
            <a:headEnd/>
            <a:tailEnd/>
          </a:ln>
        </p:spPr>
      </p:pic>
      <p:sp>
        <p:nvSpPr>
          <p:cNvPr id="6" name="TextBox 5"/>
          <p:cNvSpPr txBox="1"/>
          <p:nvPr/>
        </p:nvSpPr>
        <p:spPr>
          <a:xfrm>
            <a:off x="1714480" y="314246"/>
            <a:ext cx="228601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楷体" pitchFamily="49" charset="-122"/>
                <a:cs typeface="Consolas" pitchFamily="49" charset="0"/>
              </a:rPr>
              <a:t>CSP-201509-3</a:t>
            </a:r>
            <a:endParaRPr lang="zh-CN" altLang="en-US" sz="2000" smtClean="0">
              <a:solidFill>
                <a:srgbClr val="FF0000"/>
              </a:solidFill>
              <a:latin typeface="Consolas" pitchFamily="49" charset="0"/>
              <a:ea typeface="楷体" pitchFamily="49" charset="-122"/>
              <a:cs typeface="Consolas" pitchFamily="49" charset="0"/>
            </a:endParaRPr>
          </a:p>
        </p:txBody>
      </p:sp>
      <p:grpSp>
        <p:nvGrpSpPr>
          <p:cNvPr id="7" name="组合 6"/>
          <p:cNvGrpSpPr/>
          <p:nvPr/>
        </p:nvGrpSpPr>
        <p:grpSpPr>
          <a:xfrm>
            <a:off x="642910" y="82535"/>
            <a:ext cx="903272" cy="846135"/>
            <a:chOff x="1454150" y="-60341"/>
            <a:chExt cx="903272" cy="846135"/>
          </a:xfrm>
        </p:grpSpPr>
        <p:sp>
          <p:nvSpPr>
            <p:cNvPr id="8"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9"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786742" cy="2123658"/>
          </a:xfrm>
          <a:prstGeom prst="rect">
            <a:avLst/>
          </a:prstGeom>
          <a:solidFill>
            <a:schemeClr val="accent6">
              <a:lumMod val="20000"/>
              <a:lumOff val="80000"/>
            </a:schemeClr>
          </a:solid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这样的例子在包含动态内容的网站中还有很多。为了简化生成网页的工作，成成觉得他需要引入一套模板生成系统。模板是包含特殊标记的文本。成成用到的模板只包含一种特殊标记，格式为</a:t>
            </a:r>
            <a:r>
              <a:rPr lang="en-US" altLang="zh-CN" sz="2200" smtClean="0">
                <a:solidFill>
                  <a:srgbClr val="0000FF"/>
                </a:solidFill>
                <a:latin typeface="Consolas" pitchFamily="49" charset="0"/>
                <a:ea typeface="楷体" pitchFamily="49" charset="-122"/>
                <a:cs typeface="Consolas" pitchFamily="49" charset="0"/>
              </a:rPr>
              <a:t>{{ VAR }}</a:t>
            </a:r>
            <a:r>
              <a:rPr lang="zh-CN" altLang="zh-CN" sz="2200" smtClean="0">
                <a:solidFill>
                  <a:srgbClr val="0000FF"/>
                </a:solidFill>
                <a:latin typeface="Consolas" pitchFamily="49" charset="0"/>
                <a:ea typeface="楷体" pitchFamily="49" charset="-122"/>
                <a:cs typeface="Consolas" pitchFamily="49" charset="0"/>
              </a:rPr>
              <a:t>，其中</a:t>
            </a:r>
            <a:r>
              <a:rPr lang="en-US" altLang="zh-CN" sz="2200" smtClean="0">
                <a:solidFill>
                  <a:srgbClr val="0000FF"/>
                </a:solidFill>
                <a:latin typeface="Consolas" pitchFamily="49" charset="0"/>
                <a:ea typeface="楷体" pitchFamily="49" charset="-122"/>
                <a:cs typeface="Consolas" pitchFamily="49" charset="0"/>
              </a:rPr>
              <a:t>VAR</a:t>
            </a:r>
            <a:r>
              <a:rPr lang="zh-CN" altLang="zh-CN" sz="2200" smtClean="0">
                <a:solidFill>
                  <a:srgbClr val="0000FF"/>
                </a:solidFill>
                <a:latin typeface="Consolas" pitchFamily="49" charset="0"/>
                <a:ea typeface="楷体" pitchFamily="49" charset="-122"/>
                <a:cs typeface="Consolas" pitchFamily="49" charset="0"/>
              </a:rPr>
              <a:t>是一个变量。该标记在模板生成时会被变量</a:t>
            </a:r>
            <a:r>
              <a:rPr lang="en-US" altLang="zh-CN" sz="2200" smtClean="0">
                <a:solidFill>
                  <a:srgbClr val="0000FF"/>
                </a:solidFill>
                <a:latin typeface="Consolas" pitchFamily="49" charset="0"/>
                <a:ea typeface="楷体" pitchFamily="49" charset="-122"/>
                <a:cs typeface="Consolas" pitchFamily="49" charset="0"/>
              </a:rPr>
              <a:t>VAR</a:t>
            </a:r>
            <a:r>
              <a:rPr lang="zh-CN" altLang="zh-CN" sz="2200" smtClean="0">
                <a:solidFill>
                  <a:srgbClr val="0000FF"/>
                </a:solidFill>
                <a:latin typeface="Consolas" pitchFamily="49" charset="0"/>
                <a:ea typeface="楷体" pitchFamily="49" charset="-122"/>
                <a:cs typeface="Consolas" pitchFamily="49" charset="0"/>
              </a:rPr>
              <a:t>的值所替代。例如，如果变量</a:t>
            </a:r>
            <a:r>
              <a:rPr lang="en-US" altLang="zh-CN" sz="2200" smtClean="0">
                <a:solidFill>
                  <a:srgbClr val="0000FF"/>
                </a:solidFill>
                <a:latin typeface="Consolas" pitchFamily="49" charset="0"/>
                <a:ea typeface="楷体" pitchFamily="49" charset="-122"/>
                <a:cs typeface="Consolas" pitchFamily="49" charset="0"/>
              </a:rPr>
              <a:t>name = "Tom"</a:t>
            </a:r>
            <a:r>
              <a:rPr lang="zh-CN" altLang="zh-CN" sz="2200" smtClean="0">
                <a:solidFill>
                  <a:srgbClr val="0000FF"/>
                </a:solidFill>
                <a:latin typeface="Consolas" pitchFamily="49" charset="0"/>
                <a:ea typeface="楷体" pitchFamily="49" charset="-122"/>
                <a:cs typeface="Consolas" pitchFamily="49" charset="0"/>
              </a:rPr>
              <a:t>，则</a:t>
            </a:r>
            <a:r>
              <a:rPr lang="en-US" altLang="zh-CN" sz="2200" smtClean="0">
                <a:solidFill>
                  <a:srgbClr val="0000FF"/>
                </a:solidFill>
                <a:latin typeface="Consolas" pitchFamily="49" charset="0"/>
                <a:ea typeface="楷体" pitchFamily="49" charset="-122"/>
                <a:cs typeface="Consolas" pitchFamily="49" charset="0"/>
              </a:rPr>
              <a:t>{{ name }}</a:t>
            </a:r>
            <a:r>
              <a:rPr lang="zh-CN" altLang="zh-CN" sz="2200" smtClean="0">
                <a:solidFill>
                  <a:srgbClr val="0000FF"/>
                </a:solidFill>
                <a:latin typeface="Consolas" pitchFamily="49" charset="0"/>
                <a:ea typeface="楷体" pitchFamily="49" charset="-122"/>
                <a:cs typeface="Consolas" pitchFamily="49" charset="0"/>
              </a:rPr>
              <a:t>会生成</a:t>
            </a:r>
            <a:r>
              <a:rPr lang="en-US" altLang="zh-CN" sz="2200" smtClean="0">
                <a:solidFill>
                  <a:srgbClr val="0000FF"/>
                </a:solidFill>
                <a:latin typeface="Consolas" pitchFamily="49" charset="0"/>
                <a:ea typeface="楷体" pitchFamily="49" charset="-122"/>
                <a:cs typeface="Consolas" pitchFamily="49" charset="0"/>
              </a:rPr>
              <a:t>Tom</a:t>
            </a:r>
            <a:r>
              <a:rPr lang="zh-CN" altLang="zh-CN" sz="2200" smtClean="0">
                <a:solidFill>
                  <a:srgbClr val="0000FF"/>
                </a:solidFill>
                <a:latin typeface="Consolas" pitchFamily="49" charset="0"/>
                <a:ea typeface="楷体" pitchFamily="49" charset="-122"/>
                <a:cs typeface="Consolas" pitchFamily="49" charset="0"/>
              </a:rPr>
              <a:t>。具体的规则如下：</a:t>
            </a:r>
          </a:p>
        </p:txBody>
      </p:sp>
      <p:sp>
        <p:nvSpPr>
          <p:cNvPr id="3" name="TextBox 2"/>
          <p:cNvSpPr txBox="1"/>
          <p:nvPr/>
        </p:nvSpPr>
        <p:spPr>
          <a:xfrm>
            <a:off x="928662" y="3000372"/>
            <a:ext cx="7429552" cy="29238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变量名由大小写字母、数字和下划线（</a:t>
            </a:r>
            <a:r>
              <a:rPr lang="en-US" altLang="zh-CN" sz="1800" smtClean="0">
                <a:solidFill>
                  <a:srgbClr val="006600"/>
                </a:solidFill>
                <a:latin typeface="Consolas" pitchFamily="49" charset="0"/>
                <a:ea typeface="仿宋" pitchFamily="49" charset="-122"/>
                <a:cs typeface="Consolas" pitchFamily="49" charset="0"/>
              </a:rPr>
              <a:t>_</a:t>
            </a:r>
            <a:r>
              <a:rPr lang="zh-CN" altLang="zh-CN" sz="1800" smtClean="0">
                <a:solidFill>
                  <a:srgbClr val="006600"/>
                </a:solidFill>
                <a:latin typeface="Consolas" pitchFamily="49" charset="0"/>
                <a:ea typeface="仿宋" pitchFamily="49" charset="-122"/>
                <a:cs typeface="Consolas" pitchFamily="49" charset="0"/>
              </a:rPr>
              <a:t>）构成，且第一个字符不是数字，长度不超过</a:t>
            </a:r>
            <a:r>
              <a:rPr lang="en-US" altLang="zh-CN" sz="1800" smtClean="0">
                <a:solidFill>
                  <a:srgbClr val="006600"/>
                </a:solidFill>
                <a:latin typeface="Consolas" pitchFamily="49" charset="0"/>
                <a:ea typeface="仿宋" pitchFamily="49" charset="-122"/>
                <a:cs typeface="Consolas" pitchFamily="49" charset="0"/>
              </a:rPr>
              <a:t>16</a:t>
            </a:r>
            <a:r>
              <a:rPr lang="zh-CN" altLang="zh-CN" sz="1800" smtClean="0">
                <a:solidFill>
                  <a:srgbClr val="006600"/>
                </a:solidFill>
                <a:latin typeface="Consolas" pitchFamily="49" charset="0"/>
                <a:ea typeface="仿宋" pitchFamily="49" charset="-122"/>
                <a:cs typeface="Consolas" pitchFamily="49" charset="0"/>
              </a:rPr>
              <a:t>个字符。</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变量名是大小写敏感的，</a:t>
            </a:r>
            <a:r>
              <a:rPr lang="en-US" altLang="zh-CN" sz="1800" smtClean="0">
                <a:solidFill>
                  <a:srgbClr val="006600"/>
                </a:solidFill>
                <a:latin typeface="Consolas" pitchFamily="49" charset="0"/>
                <a:ea typeface="仿宋" pitchFamily="49" charset="-122"/>
                <a:cs typeface="Consolas" pitchFamily="49" charset="0"/>
              </a:rPr>
              <a:t>Name</a:t>
            </a:r>
            <a:r>
              <a:rPr lang="zh-CN" altLang="zh-CN" sz="1800" smtClean="0">
                <a:solidFill>
                  <a:srgbClr val="006600"/>
                </a:solidFill>
                <a:latin typeface="Consolas" pitchFamily="49" charset="0"/>
                <a:ea typeface="仿宋" pitchFamily="49" charset="-122"/>
                <a:cs typeface="Consolas" pitchFamily="49" charset="0"/>
              </a:rPr>
              <a:t>和</a:t>
            </a:r>
            <a:r>
              <a:rPr lang="en-US" altLang="zh-CN" sz="1800" smtClean="0">
                <a:solidFill>
                  <a:srgbClr val="006600"/>
                </a:solidFill>
                <a:latin typeface="Consolas" pitchFamily="49" charset="0"/>
                <a:ea typeface="仿宋" pitchFamily="49" charset="-122"/>
                <a:cs typeface="Consolas" pitchFamily="49" charset="0"/>
              </a:rPr>
              <a:t>name</a:t>
            </a:r>
            <a:r>
              <a:rPr lang="zh-CN" altLang="zh-CN" sz="1800" smtClean="0">
                <a:solidFill>
                  <a:srgbClr val="006600"/>
                </a:solidFill>
                <a:latin typeface="Consolas" pitchFamily="49" charset="0"/>
                <a:ea typeface="仿宋" pitchFamily="49" charset="-122"/>
                <a:cs typeface="Consolas" pitchFamily="49" charset="0"/>
              </a:rPr>
              <a:t>是两个不同的变量。</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变量的值是字符串。</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如果标记中的变量没有定义，则生成空串，相当于把标记从模板中删除。</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模板不递归生成。也就是说，如果变量的值中包含形如</a:t>
            </a:r>
            <a:r>
              <a:rPr lang="en-US" altLang="zh-CN" sz="1800" smtClean="0">
                <a:solidFill>
                  <a:srgbClr val="006600"/>
                </a:solidFill>
                <a:latin typeface="Consolas" pitchFamily="49" charset="0"/>
                <a:ea typeface="仿宋" pitchFamily="49" charset="-122"/>
                <a:cs typeface="Consolas" pitchFamily="49" charset="0"/>
              </a:rPr>
              <a:t>{{ VAR }}</a:t>
            </a:r>
            <a:r>
              <a:rPr lang="zh-CN" altLang="zh-CN" sz="1800" smtClean="0">
                <a:solidFill>
                  <a:srgbClr val="006600"/>
                </a:solidFill>
                <a:latin typeface="Consolas" pitchFamily="49" charset="0"/>
                <a:ea typeface="仿宋" pitchFamily="49" charset="-122"/>
                <a:cs typeface="Consolas" pitchFamily="49" charset="0"/>
              </a:rPr>
              <a:t>的内容，不再做进一步的替换。</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500174"/>
            <a:ext cx="7643866" cy="3647152"/>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C00000"/>
                </a:solidFill>
                <a:latin typeface="Consolas" pitchFamily="49" charset="0"/>
                <a:ea typeface="楷体" pitchFamily="49" charset="-122"/>
                <a:cs typeface="Consolas" pitchFamily="49" charset="0"/>
              </a:rPr>
              <a:t>输入格式：</a:t>
            </a:r>
            <a:r>
              <a:rPr lang="zh-CN" altLang="zh-CN" sz="2200" smtClean="0">
                <a:solidFill>
                  <a:srgbClr val="0000FF"/>
                </a:solidFill>
                <a:latin typeface="Consolas" pitchFamily="49" charset="0"/>
                <a:ea typeface="楷体" pitchFamily="49" charset="-122"/>
                <a:cs typeface="Consolas" pitchFamily="49" charset="0"/>
              </a:rPr>
              <a:t>输入的第一行包含两个整数</a:t>
            </a:r>
            <a:r>
              <a:rPr lang="en-US" altLang="zh-CN" sz="2200" smtClean="0">
                <a:solidFill>
                  <a:srgbClr val="0000FF"/>
                </a:solidFill>
                <a:latin typeface="Consolas" pitchFamily="49" charset="0"/>
                <a:ea typeface="楷体" pitchFamily="49" charset="-122"/>
                <a:cs typeface="Consolas" pitchFamily="49" charset="0"/>
              </a:rPr>
              <a:t>m</a:t>
            </a:r>
            <a:r>
              <a:rPr lang="zh-CN" altLang="zh-CN" sz="2200" smtClean="0">
                <a:solidFill>
                  <a:srgbClr val="0000FF"/>
                </a:solidFill>
                <a:latin typeface="Consolas" pitchFamily="49" charset="0"/>
                <a:ea typeface="楷体" pitchFamily="49" charset="-122"/>
                <a:cs typeface="Consolas" pitchFamily="49" charset="0"/>
              </a:rPr>
              <a:t>和</a:t>
            </a:r>
            <a:r>
              <a:rPr lang="en-US" altLang="zh-CN" sz="2200"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，分别表示模板的行数和模板生成时给出的变量个数。接下来</a:t>
            </a:r>
            <a:r>
              <a:rPr lang="en-US" altLang="zh-CN" sz="2200" smtClean="0">
                <a:solidFill>
                  <a:srgbClr val="0000FF"/>
                </a:solidFill>
                <a:latin typeface="Consolas" pitchFamily="49" charset="0"/>
                <a:ea typeface="楷体" pitchFamily="49" charset="-122"/>
                <a:cs typeface="Consolas" pitchFamily="49" charset="0"/>
              </a:rPr>
              <a:t>m</a:t>
            </a:r>
            <a:r>
              <a:rPr lang="zh-CN" altLang="zh-CN" sz="2200" smtClean="0">
                <a:solidFill>
                  <a:srgbClr val="0000FF"/>
                </a:solidFill>
                <a:latin typeface="Consolas" pitchFamily="49" charset="0"/>
                <a:ea typeface="楷体" pitchFamily="49" charset="-122"/>
                <a:cs typeface="Consolas" pitchFamily="49" charset="0"/>
              </a:rPr>
              <a:t>行，每行是一个字符串，表示模板。接下来</a:t>
            </a:r>
            <a:r>
              <a:rPr lang="en-US" altLang="zh-CN" sz="2200"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行，每行表示一个变量和它的值，中间用一个空格分隔。值是字符串，用双引号（</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）括起来，内容可包含除双引号以外的任意可打印</a:t>
            </a:r>
            <a:r>
              <a:rPr lang="en-US" altLang="zh-CN" sz="2200" smtClean="0">
                <a:solidFill>
                  <a:srgbClr val="0000FF"/>
                </a:solidFill>
                <a:latin typeface="Consolas" pitchFamily="49" charset="0"/>
                <a:ea typeface="楷体" pitchFamily="49" charset="-122"/>
                <a:cs typeface="Consolas" pitchFamily="49" charset="0"/>
              </a:rPr>
              <a:t> ASCII </a:t>
            </a:r>
            <a:r>
              <a:rPr lang="zh-CN" altLang="zh-CN" sz="2200" smtClean="0">
                <a:solidFill>
                  <a:srgbClr val="0000FF"/>
                </a:solidFill>
                <a:latin typeface="Consolas" pitchFamily="49" charset="0"/>
                <a:ea typeface="楷体" pitchFamily="49" charset="-122"/>
                <a:cs typeface="Consolas" pitchFamily="49" charset="0"/>
              </a:rPr>
              <a:t>字符（</a:t>
            </a:r>
            <a:r>
              <a:rPr lang="en-US" altLang="zh-CN" sz="2200" smtClean="0">
                <a:solidFill>
                  <a:srgbClr val="0000FF"/>
                </a:solidFill>
                <a:latin typeface="Consolas" pitchFamily="49" charset="0"/>
                <a:ea typeface="楷体" pitchFamily="49" charset="-122"/>
                <a:cs typeface="Consolas" pitchFamily="49" charset="0"/>
              </a:rPr>
              <a:t>ASCII</a:t>
            </a:r>
            <a:r>
              <a:rPr lang="zh-CN" altLang="zh-CN" sz="2200" smtClean="0">
                <a:solidFill>
                  <a:srgbClr val="0000FF"/>
                </a:solidFill>
                <a:latin typeface="Consolas" pitchFamily="49" charset="0"/>
                <a:ea typeface="楷体" pitchFamily="49" charset="-122"/>
                <a:cs typeface="Consolas" pitchFamily="49" charset="0"/>
              </a:rPr>
              <a:t>码范围</a:t>
            </a:r>
            <a:r>
              <a:rPr lang="en-US" altLang="zh-CN" sz="2200" smtClean="0">
                <a:solidFill>
                  <a:srgbClr val="0000FF"/>
                </a:solidFill>
                <a:latin typeface="Consolas" pitchFamily="49" charset="0"/>
                <a:ea typeface="楷体" pitchFamily="49" charset="-122"/>
                <a:cs typeface="Consolas" pitchFamily="49" charset="0"/>
              </a:rPr>
              <a:t>32, 33, 35</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126</a:t>
            </a:r>
            <a:r>
              <a:rPr lang="zh-CN" altLang="zh-CN" sz="22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C00000"/>
                </a:solidFill>
                <a:latin typeface="Consolas" pitchFamily="49" charset="0"/>
                <a:ea typeface="楷体" pitchFamily="49" charset="-122"/>
                <a:cs typeface="Consolas" pitchFamily="49" charset="0"/>
              </a:rPr>
              <a:t>输出格式：</a:t>
            </a:r>
            <a:r>
              <a:rPr lang="zh-CN" altLang="zh-CN" sz="2200" smtClean="0">
                <a:solidFill>
                  <a:srgbClr val="0000FF"/>
                </a:solidFill>
                <a:latin typeface="Consolas" pitchFamily="49" charset="0"/>
                <a:ea typeface="楷体" pitchFamily="49" charset="-122"/>
                <a:cs typeface="Consolas" pitchFamily="49" charset="0"/>
              </a:rPr>
              <a:t>输出包含若干行，表示模板生成的结果。</a:t>
            </a:r>
            <a:endParaRPr lang="zh-CN" altLang="en-US" sz="22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6345" y="1637999"/>
            <a:ext cx="4247703"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算法具有以下</a:t>
            </a:r>
            <a:r>
              <a:rPr lang="en-US" altLang="zh-CN" sz="2200">
                <a:solidFill>
                  <a:srgbClr val="0000FF"/>
                </a:solidFill>
                <a:latin typeface="Consolas" pitchFamily="49" charset="0"/>
                <a:ea typeface="楷体" pitchFamily="49" charset="-122"/>
                <a:cs typeface="Consolas" pitchFamily="49" charset="0"/>
              </a:rPr>
              <a:t>5</a:t>
            </a:r>
            <a:r>
              <a:rPr lang="zh-CN" altLang="en-US" sz="2200">
                <a:solidFill>
                  <a:srgbClr val="0000FF"/>
                </a:solidFill>
                <a:latin typeface="Consolas" pitchFamily="49" charset="0"/>
                <a:ea typeface="楷体" pitchFamily="49" charset="-122"/>
                <a:cs typeface="Consolas" pitchFamily="49" charset="0"/>
              </a:rPr>
              <a:t>个重要特征：</a:t>
            </a:r>
          </a:p>
        </p:txBody>
      </p:sp>
      <p:sp>
        <p:nvSpPr>
          <p:cNvPr id="204803" name="Text Box 3"/>
          <p:cNvSpPr txBox="1">
            <a:spLocks noChangeArrowheads="1"/>
          </p:cNvSpPr>
          <p:nvPr/>
        </p:nvSpPr>
        <p:spPr bwMode="auto">
          <a:xfrm>
            <a:off x="1071538" y="2214554"/>
            <a:ext cx="2817804" cy="2346283"/>
          </a:xfrm>
          <a:prstGeom prst="rect">
            <a:avLst/>
          </a:prstGeom>
          <a:noFill/>
          <a:ln w="9525">
            <a:noFill/>
            <a:miter lim="800000"/>
            <a:headEnd/>
            <a:tailEnd/>
          </a:ln>
          <a:effectLst/>
        </p:spPr>
        <p:txBody>
          <a:bodyPr wrap="square">
            <a:spAutoFit/>
          </a:bodyPr>
          <a:lstStyle/>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有限性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确定性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可行性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输入性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输出性</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14422"/>
            <a:ext cx="7786742" cy="43858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11 2</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&lt;!DOCTYPE html&gt;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&lt;html&gt;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&lt;head&gt;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&lt;title&gt;User {{ name }}&lt;/title&gt;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&lt;/head&gt;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&lt;body&gt;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&lt;h1&gt;{{ name }}&lt;/h1&gt;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&lt;p&gt;Email: &lt;a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href="mailto:{{ email }}"&gt;{{ email }}&lt;/a&gt;&lt;/p&gt;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&lt;p&gt;Address: {{ address }}&lt;/p&gt;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&lt;/body&gt;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&lt;/html&gt;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name "David Beckham"</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email "david@beckham.com"</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642910" y="642918"/>
            <a:ext cx="1643074" cy="400110"/>
          </a:xfrm>
          <a:prstGeom prst="rect">
            <a:avLst/>
          </a:prstGeom>
          <a:noFill/>
        </p:spPr>
        <p:txBody>
          <a:bodyPr wrap="square" rtlCol="0">
            <a:spAutoFit/>
          </a:bodyPr>
          <a:lstStyle/>
          <a:p>
            <a:r>
              <a:rPr lang="zh-CN" altLang="zh-CN" sz="2000" smtClean="0">
                <a:solidFill>
                  <a:srgbClr val="C00000"/>
                </a:solidFill>
                <a:latin typeface="楷体" pitchFamily="49" charset="-122"/>
                <a:ea typeface="楷体" pitchFamily="49" charset="-122"/>
              </a:rPr>
              <a:t>样例输入：</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8001056"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00FF"/>
                </a:solidFill>
                <a:latin typeface="Consolas" pitchFamily="49" charset="0"/>
                <a:cs typeface="Consolas" pitchFamily="49" charset="0"/>
              </a:rPr>
              <a:t>&lt;!DOCTYPE 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&lt;title&gt;User David Beckham&lt;/title&gt;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&lt;h1&gt;David Beckham&lt;/h1&gt;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&lt;p&gt;Email: &lt;a</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href="mailto:david@beckham.com"&gt;david@beckham.com&lt;/a</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&gt;&lt;/p&gt;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&lt;p&gt;Address: &lt;/p&gt;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&lt;/html&gt;</a:t>
            </a:r>
            <a:endParaRPr lang="zh-CN" altLang="zh-CN" sz="1800" smtClean="0">
              <a:solidFill>
                <a:srgbClr val="0000FF"/>
              </a:solidFill>
              <a:latin typeface="Consolas" pitchFamily="49" charset="0"/>
              <a:cs typeface="Consolas" pitchFamily="49" charset="0"/>
            </a:endParaRPr>
          </a:p>
        </p:txBody>
      </p:sp>
      <p:sp>
        <p:nvSpPr>
          <p:cNvPr id="3" name="TextBox 2"/>
          <p:cNvSpPr txBox="1"/>
          <p:nvPr/>
        </p:nvSpPr>
        <p:spPr>
          <a:xfrm>
            <a:off x="785786" y="571480"/>
            <a:ext cx="2071702" cy="400110"/>
          </a:xfrm>
          <a:prstGeom prst="rect">
            <a:avLst/>
          </a:prstGeom>
          <a:noFill/>
        </p:spPr>
        <p:txBody>
          <a:bodyPr wrap="square" rtlCol="0">
            <a:spAutoFit/>
          </a:bodyPr>
          <a:lstStyle/>
          <a:p>
            <a:r>
              <a:rPr lang="zh-CN" altLang="zh-CN" sz="2000" smtClean="0">
                <a:solidFill>
                  <a:srgbClr val="C00000"/>
                </a:solidFill>
                <a:latin typeface="楷体" pitchFamily="49" charset="-122"/>
                <a:ea typeface="楷体" pitchFamily="49" charset="-122"/>
              </a:rPr>
              <a:t>样例输出：</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928802"/>
            <a:ext cx="7643866" cy="3731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mj-ea"/>
              <a:buAutoNum type="circleNumDbPlain"/>
            </a:pP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a:t>
            </a:r>
            <a:endParaRPr lang="zh-CN"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输入的模板每行长度不超过</a:t>
            </a:r>
            <a:r>
              <a:rPr lang="en-US" altLang="zh-CN" sz="2000" smtClean="0">
                <a:solidFill>
                  <a:srgbClr val="0000FF"/>
                </a:solidFill>
                <a:latin typeface="Consolas" pitchFamily="49" charset="0"/>
                <a:ea typeface="楷体" pitchFamily="49" charset="-122"/>
                <a:cs typeface="Consolas" pitchFamily="49" charset="0"/>
              </a:rPr>
              <a:t>80</a:t>
            </a:r>
            <a:r>
              <a:rPr lang="zh-CN" altLang="zh-CN" sz="2000" smtClean="0">
                <a:solidFill>
                  <a:srgbClr val="0000FF"/>
                </a:solidFill>
                <a:latin typeface="Consolas" pitchFamily="49" charset="0"/>
                <a:ea typeface="楷体" pitchFamily="49" charset="-122"/>
                <a:cs typeface="Consolas" pitchFamily="49" charset="0"/>
              </a:rPr>
              <a:t>个字符（不包含换行符）。</a:t>
            </a: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输入保证模板中所有以</a:t>
            </a:r>
            <a:r>
              <a:rPr lang="en-US" altLang="zh-CN" sz="2000" smtClean="0">
                <a:solidFill>
                  <a:srgbClr val="0000FF"/>
                </a:solidFill>
                <a:latin typeface="Consolas" pitchFamily="49" charset="0"/>
                <a:ea typeface="楷体" pitchFamily="49" charset="-122"/>
                <a:cs typeface="Consolas" pitchFamily="49" charset="0"/>
              </a:rPr>
              <a:t> {{ </a:t>
            </a:r>
            <a:r>
              <a:rPr lang="zh-CN" altLang="zh-CN" sz="2000" smtClean="0">
                <a:solidFill>
                  <a:srgbClr val="0000FF"/>
                </a:solidFill>
                <a:latin typeface="Consolas" pitchFamily="49" charset="0"/>
                <a:ea typeface="楷体" pitchFamily="49" charset="-122"/>
                <a:cs typeface="Consolas" pitchFamily="49" charset="0"/>
              </a:rPr>
              <a:t>开始的子串都是合法的标记，开始是两个左大括号和一个空格，然后是变量名，结尾是一个空格和两个右大括号。</a:t>
            </a: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输入中所有变量的值字符串长度不超过</a:t>
            </a:r>
            <a:r>
              <a:rPr lang="en-US" altLang="zh-CN" sz="2000" smtClean="0">
                <a:solidFill>
                  <a:srgbClr val="0000FF"/>
                </a:solidFill>
                <a:latin typeface="Consolas" pitchFamily="49" charset="0"/>
                <a:ea typeface="楷体" pitchFamily="49" charset="-122"/>
                <a:cs typeface="Consolas" pitchFamily="49" charset="0"/>
              </a:rPr>
              <a:t> 100 </a:t>
            </a:r>
            <a:r>
              <a:rPr lang="zh-CN" altLang="zh-CN" sz="2000" smtClean="0">
                <a:solidFill>
                  <a:srgbClr val="0000FF"/>
                </a:solidFill>
                <a:latin typeface="Consolas" pitchFamily="49" charset="0"/>
                <a:ea typeface="楷体" pitchFamily="49" charset="-122"/>
                <a:cs typeface="Consolas" pitchFamily="49" charset="0"/>
              </a:rPr>
              <a:t>个字符（不包括双引号）。</a:t>
            </a: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保证输入的所有变量的名字各不相同。</a:t>
            </a:r>
          </a:p>
        </p:txBody>
      </p:sp>
      <p:sp>
        <p:nvSpPr>
          <p:cNvPr id="3" name="TextBox 2"/>
          <p:cNvSpPr txBox="1"/>
          <p:nvPr/>
        </p:nvSpPr>
        <p:spPr>
          <a:xfrm>
            <a:off x="785786" y="1285860"/>
            <a:ext cx="4786346" cy="430887"/>
          </a:xfrm>
          <a:prstGeom prst="rect">
            <a:avLst/>
          </a:prstGeom>
          <a:noFill/>
        </p:spPr>
        <p:txBody>
          <a:bodyPr wrap="square" rtlCol="0">
            <a:spAutoFit/>
          </a:bodyPr>
          <a:lstStyle/>
          <a:p>
            <a:r>
              <a:rPr lang="zh-CN" altLang="zh-CN" sz="2200" smtClean="0">
                <a:solidFill>
                  <a:srgbClr val="C00000"/>
                </a:solidFill>
                <a:latin typeface="楷体" pitchFamily="49" charset="-122"/>
                <a:ea typeface="楷体" pitchFamily="49" charset="-122"/>
              </a:rPr>
              <a:t>评测用例规模与约定：</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85794"/>
            <a:ext cx="8358246" cy="152349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200" smtClean="0">
                <a:ea typeface="楷体" pitchFamily="49" charset="-122"/>
                <a:cs typeface="Times New Roman" pitchFamily="18" charset="0"/>
              </a:rPr>
              <a:t>      </a:t>
            </a:r>
            <a:r>
              <a:rPr lang="zh-CN" altLang="zh-CN" sz="2200" smtClean="0">
                <a:solidFill>
                  <a:srgbClr val="FF0000"/>
                </a:solidFill>
                <a:latin typeface="微软雅黑" pitchFamily="34" charset="-122"/>
                <a:ea typeface="微软雅黑" pitchFamily="34" charset="-122"/>
                <a:cs typeface="Times New Roman" pitchFamily="18" charset="0"/>
              </a:rPr>
              <a:t>解：</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vector&lt;string&gt;</a:t>
            </a:r>
            <a:r>
              <a:rPr lang="zh-CN" altLang="zh-CN" sz="2000" smtClean="0">
                <a:solidFill>
                  <a:srgbClr val="0000FF"/>
                </a:solidFill>
                <a:latin typeface="Consolas" pitchFamily="49" charset="0"/>
                <a:ea typeface="楷体" pitchFamily="49" charset="-122"/>
                <a:cs typeface="Consolas" pitchFamily="49" charset="0"/>
              </a:rPr>
              <a:t>向量</a:t>
            </a:r>
            <a:r>
              <a:rPr lang="en-US" altLang="zh-CN" sz="2000" smtClean="0">
                <a:solidFill>
                  <a:srgbClr val="0000FF"/>
                </a:solidFill>
                <a:latin typeface="Consolas" pitchFamily="49" charset="0"/>
                <a:ea typeface="楷体" pitchFamily="49" charset="-122"/>
                <a:cs typeface="Consolas" pitchFamily="49" charset="0"/>
              </a:rPr>
              <a:t>content</a:t>
            </a:r>
            <a:r>
              <a:rPr lang="zh-CN" altLang="zh-CN" sz="2000" smtClean="0">
                <a:solidFill>
                  <a:srgbClr val="0000FF"/>
                </a:solidFill>
                <a:latin typeface="Consolas" pitchFamily="49" charset="0"/>
                <a:ea typeface="楷体" pitchFamily="49" charset="-122"/>
                <a:cs typeface="Consolas" pitchFamily="49" charset="0"/>
              </a:rPr>
              <a:t>存放网页，每一行作为一个元素。用</a:t>
            </a:r>
            <a:r>
              <a:rPr lang="en-US" altLang="zh-CN" sz="2000" smtClean="0">
                <a:solidFill>
                  <a:srgbClr val="0000FF"/>
                </a:solidFill>
                <a:latin typeface="Consolas" pitchFamily="49" charset="0"/>
                <a:ea typeface="楷体" pitchFamily="49" charset="-122"/>
                <a:cs typeface="Consolas" pitchFamily="49" charset="0"/>
              </a:rPr>
              <a:t>map&lt;string</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string&gt;</a:t>
            </a:r>
            <a:r>
              <a:rPr lang="zh-CN" altLang="zh-CN" sz="2000" smtClean="0">
                <a:solidFill>
                  <a:srgbClr val="0000FF"/>
                </a:solidFill>
                <a:latin typeface="Consolas" pitchFamily="49" charset="0"/>
                <a:ea typeface="楷体" pitchFamily="49" charset="-122"/>
                <a:cs typeface="Consolas" pitchFamily="49" charset="0"/>
              </a:rPr>
              <a:t>容器存放转换字符串。例如，对于题目中的样例，</a:t>
            </a:r>
            <a:r>
              <a:rPr lang="en-US" altLang="zh-CN" sz="2000" smtClean="0">
                <a:solidFill>
                  <a:srgbClr val="0000FF"/>
                </a:solidFill>
                <a:latin typeface="Consolas" pitchFamily="49" charset="0"/>
                <a:ea typeface="楷体" pitchFamily="49" charset="-122"/>
                <a:cs typeface="Consolas" pitchFamily="49" charset="0"/>
              </a:rPr>
              <a:t>content</a:t>
            </a:r>
            <a:r>
              <a:rPr lang="zh-CN" altLang="zh-CN" sz="2000" smtClean="0">
                <a:solidFill>
                  <a:srgbClr val="0000FF"/>
                </a:solidFill>
                <a:latin typeface="Consolas" pitchFamily="49" charset="0"/>
                <a:ea typeface="楷体" pitchFamily="49" charset="-122"/>
                <a:cs typeface="Consolas" pitchFamily="49" charset="0"/>
              </a:rPr>
              <a:t>向量中下标为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的元素如下：</a:t>
            </a:r>
          </a:p>
        </p:txBody>
      </p:sp>
      <p:sp>
        <p:nvSpPr>
          <p:cNvPr id="3" name="TextBox 2"/>
          <p:cNvSpPr txBox="1"/>
          <p:nvPr/>
        </p:nvSpPr>
        <p:spPr>
          <a:xfrm>
            <a:off x="1285852" y="2643182"/>
            <a:ext cx="6572296"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800" smtClean="0">
                <a:solidFill>
                  <a:srgbClr val="0000FF"/>
                </a:solidFill>
                <a:latin typeface="Consolas" pitchFamily="49" charset="0"/>
                <a:cs typeface="Consolas" pitchFamily="49" charset="0"/>
              </a:rPr>
              <a:t>&lt;!DOCTYPE 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&lt;title&gt;User {{ name }}&lt;/title&gt;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&lt;h1&gt;{{ name }}&lt;/h1&gt;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&lt;p&gt;Email: &lt;a</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href="mailto:{{ email }}"&gt;{{ email }}&lt;/a&gt;&lt;/p&gt;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&lt;p&gt;Address: {{ address }}&lt;/p&gt;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429684"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mymap</a:t>
            </a:r>
            <a:r>
              <a:rPr lang="zh-CN" altLang="zh-CN" sz="2000" smtClean="0">
                <a:solidFill>
                  <a:srgbClr val="0000FF"/>
                </a:solidFill>
                <a:latin typeface="Consolas" pitchFamily="49" charset="0"/>
                <a:ea typeface="楷体" pitchFamily="49" charset="-122"/>
                <a:cs typeface="Consolas" pitchFamily="49" charset="0"/>
              </a:rPr>
              <a:t>映射容器中包含如下两个结点（注意双引号是值的一部分）：</a:t>
            </a:r>
          </a:p>
        </p:txBody>
      </p:sp>
      <p:sp>
        <p:nvSpPr>
          <p:cNvPr id="3" name="TextBox 2"/>
          <p:cNvSpPr txBox="1"/>
          <p:nvPr/>
        </p:nvSpPr>
        <p:spPr>
          <a:xfrm>
            <a:off x="928662" y="1785926"/>
            <a:ext cx="4929222" cy="8788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00FF"/>
                </a:solidFill>
                <a:latin typeface="Consolas" pitchFamily="49" charset="0"/>
                <a:cs typeface="Consolas" pitchFamily="49" charset="0"/>
              </a:rPr>
              <a:t>mymap[email]= "david@beckham.com"</a:t>
            </a:r>
            <a:endParaRPr lang="zh-CN" altLang="zh-CN" sz="1800" smtClean="0">
              <a:solidFill>
                <a:srgbClr val="0000FF"/>
              </a:solidFill>
              <a:latin typeface="Consolas" pitchFamily="49" charset="0"/>
              <a:cs typeface="Consolas" pitchFamily="49" charset="0"/>
            </a:endParaRPr>
          </a:p>
          <a:p>
            <a:pPr>
              <a:lnSpc>
                <a:spcPct val="150000"/>
              </a:lnSpc>
            </a:pPr>
            <a:r>
              <a:rPr lang="en-US" altLang="zh-CN" sz="1800" smtClean="0">
                <a:solidFill>
                  <a:srgbClr val="0000FF"/>
                </a:solidFill>
                <a:latin typeface="Consolas" pitchFamily="49" charset="0"/>
                <a:cs typeface="Consolas" pitchFamily="49" charset="0"/>
              </a:rPr>
              <a:t>mymap[name]= "David Beckham"</a:t>
            </a:r>
            <a:endParaRPr lang="zh-CN" altLang="zh-CN" sz="1800" smtClean="0">
              <a:solidFill>
                <a:srgbClr val="0000FF"/>
              </a:solidFill>
              <a:latin typeface="Consolas" pitchFamily="49" charset="0"/>
              <a:cs typeface="Consolas" pitchFamily="49" charset="0"/>
            </a:endParaRPr>
          </a:p>
        </p:txBody>
      </p:sp>
      <p:sp>
        <p:nvSpPr>
          <p:cNvPr id="4" name="TextBox 3"/>
          <p:cNvSpPr txBox="1"/>
          <p:nvPr/>
        </p:nvSpPr>
        <p:spPr>
          <a:xfrm>
            <a:off x="214282" y="3000372"/>
            <a:ext cx="8358246" cy="1015663"/>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然后扫描</a:t>
            </a:r>
            <a:r>
              <a:rPr lang="en-US" altLang="zh-CN" sz="2000" smtClean="0">
                <a:solidFill>
                  <a:srgbClr val="0000FF"/>
                </a:solidFill>
                <a:latin typeface="Consolas" pitchFamily="49" charset="0"/>
                <a:ea typeface="楷体" pitchFamily="49" charset="-122"/>
                <a:cs typeface="Consolas" pitchFamily="49" charset="0"/>
              </a:rPr>
              <a:t>content</a:t>
            </a:r>
            <a:r>
              <a:rPr lang="zh-CN" altLang="zh-CN" sz="2000" smtClean="0">
                <a:solidFill>
                  <a:srgbClr val="0000FF"/>
                </a:solidFill>
                <a:latin typeface="Consolas" pitchFamily="49" charset="0"/>
                <a:ea typeface="楷体" pitchFamily="49" charset="-122"/>
                <a:cs typeface="Consolas" pitchFamily="49" charset="0"/>
              </a:rPr>
              <a:t>的每个元素，查找形如“</a:t>
            </a:r>
            <a:r>
              <a:rPr lang="en-US" altLang="zh-CN" sz="2000" smtClean="0">
                <a:solidFill>
                  <a:srgbClr val="0000FF"/>
                </a:solidFill>
                <a:latin typeface="Consolas" pitchFamily="49" charset="0"/>
                <a:ea typeface="楷体" pitchFamily="49" charset="-122"/>
                <a:cs typeface="Consolas" pitchFamily="49" charset="0"/>
              </a:rPr>
              <a:t>{{ var }}</a:t>
            </a:r>
            <a:r>
              <a:rPr lang="zh-CN" altLang="zh-CN" sz="2000" smtClean="0">
                <a:solidFill>
                  <a:srgbClr val="0000FF"/>
                </a:solidFill>
                <a:latin typeface="Consolas" pitchFamily="49" charset="0"/>
                <a:ea typeface="楷体" pitchFamily="49" charset="-122"/>
                <a:cs typeface="Consolas" pitchFamily="49" charset="0"/>
              </a:rPr>
              <a:t>”的字符串，将</a:t>
            </a:r>
            <a:r>
              <a:rPr lang="en-US" altLang="zh-CN" sz="2000" smtClean="0">
                <a:solidFill>
                  <a:srgbClr val="0000FF"/>
                </a:solidFill>
                <a:latin typeface="Consolas" pitchFamily="49" charset="0"/>
                <a:ea typeface="楷体" pitchFamily="49" charset="-122"/>
                <a:cs typeface="Consolas" pitchFamily="49" charset="0"/>
              </a:rPr>
              <a:t>{{ var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mymap[var]</a:t>
            </a:r>
            <a:r>
              <a:rPr lang="zh-CN" altLang="zh-CN" sz="2000" smtClean="0">
                <a:solidFill>
                  <a:srgbClr val="0000FF"/>
                </a:solidFill>
                <a:latin typeface="Consolas" pitchFamily="49" charset="0"/>
                <a:ea typeface="楷体" pitchFamily="49" charset="-122"/>
                <a:cs typeface="Consolas" pitchFamily="49" charset="0"/>
              </a:rPr>
              <a:t>替换（注意替换部分不包含双引号），在一个元素中可以有多个需要替换的内容。例如，将：</a:t>
            </a:r>
          </a:p>
        </p:txBody>
      </p:sp>
      <p:sp>
        <p:nvSpPr>
          <p:cNvPr id="5" name="TextBox 4"/>
          <p:cNvSpPr txBox="1"/>
          <p:nvPr/>
        </p:nvSpPr>
        <p:spPr>
          <a:xfrm>
            <a:off x="500034" y="4214818"/>
            <a:ext cx="7929618" cy="1431161"/>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href="mailto:</a:t>
            </a:r>
            <a:r>
              <a:rPr lang="en-US" altLang="zh-CN" sz="1800" smtClean="0">
                <a:solidFill>
                  <a:srgbClr val="9900FF"/>
                </a:solidFill>
                <a:latin typeface="Consolas" pitchFamily="49" charset="0"/>
                <a:ea typeface="楷体" pitchFamily="49" charset="-122"/>
                <a:cs typeface="Consolas" pitchFamily="49" charset="0"/>
              </a:rPr>
              <a:t>{{ email }}</a:t>
            </a:r>
            <a:r>
              <a:rPr lang="en-US" altLang="zh-CN" sz="1800" smtClean="0">
                <a:latin typeface="Consolas" pitchFamily="49" charset="0"/>
                <a:ea typeface="楷体" pitchFamily="49" charset="-122"/>
                <a:cs typeface="Consolas" pitchFamily="49" charset="0"/>
              </a:rPr>
              <a:t>"&gt;</a:t>
            </a:r>
            <a:r>
              <a:rPr lang="en-US" altLang="zh-CN" sz="1800" smtClean="0">
                <a:solidFill>
                  <a:srgbClr val="9900FF"/>
                </a:solidFill>
                <a:latin typeface="Consolas" pitchFamily="49" charset="0"/>
                <a:ea typeface="楷体" pitchFamily="49" charset="-122"/>
                <a:cs typeface="Consolas" pitchFamily="49" charset="0"/>
              </a:rPr>
              <a:t>{{ email }}</a:t>
            </a:r>
            <a:r>
              <a:rPr lang="en-US" altLang="zh-CN" sz="1800" smtClean="0">
                <a:latin typeface="Consolas" pitchFamily="49" charset="0"/>
                <a:ea typeface="楷体" pitchFamily="49" charset="-122"/>
                <a:cs typeface="Consolas" pitchFamily="49" charset="0"/>
              </a:rPr>
              <a:t>&lt;/a&gt;&lt;/p&gt;</a:t>
            </a:r>
            <a:endParaRPr lang="zh-CN" altLang="zh-CN" sz="1800" smtClean="0">
              <a:latin typeface="Consolas" pitchFamily="49" charset="0"/>
              <a:ea typeface="楷体" pitchFamily="49" charset="-122"/>
              <a:cs typeface="Consolas" pitchFamily="49" charset="0"/>
            </a:endParaRPr>
          </a:p>
          <a:p>
            <a:pPr>
              <a:lnSpc>
                <a:spcPct val="150000"/>
              </a:lnSpc>
            </a:pPr>
            <a:r>
              <a:rPr lang="zh-CN" altLang="zh-CN" sz="2200" smtClean="0">
                <a:solidFill>
                  <a:srgbClr val="0000FF"/>
                </a:solidFill>
                <a:latin typeface="Consolas" pitchFamily="49" charset="0"/>
                <a:ea typeface="楷体" pitchFamily="49" charset="-122"/>
                <a:cs typeface="Consolas" pitchFamily="49" charset="0"/>
              </a:rPr>
              <a:t>替换为：</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href="mailto:</a:t>
            </a:r>
            <a:r>
              <a:rPr lang="en-US" altLang="zh-CN" sz="1800" smtClean="0">
                <a:solidFill>
                  <a:srgbClr val="C00000"/>
                </a:solidFill>
                <a:latin typeface="Consolas" pitchFamily="49" charset="0"/>
                <a:ea typeface="楷体" pitchFamily="49" charset="-122"/>
                <a:cs typeface="Consolas" pitchFamily="49" charset="0"/>
              </a:rPr>
              <a:t>david@beckham.com</a:t>
            </a:r>
            <a:r>
              <a:rPr lang="en-US" altLang="zh-CN" sz="1800" smtClean="0">
                <a:latin typeface="Consolas" pitchFamily="49" charset="0"/>
                <a:ea typeface="楷体" pitchFamily="49" charset="-122"/>
                <a:cs typeface="Consolas" pitchFamily="49" charset="0"/>
              </a:rPr>
              <a:t>"&gt;</a:t>
            </a:r>
            <a:r>
              <a:rPr lang="en-US" altLang="zh-CN" sz="1800" smtClean="0">
                <a:solidFill>
                  <a:srgbClr val="C00000"/>
                </a:solidFill>
                <a:latin typeface="Consolas" pitchFamily="49" charset="0"/>
                <a:ea typeface="楷体" pitchFamily="49" charset="-122"/>
                <a:cs typeface="Consolas" pitchFamily="49" charset="0"/>
              </a:rPr>
              <a:t>david@beckham.com</a:t>
            </a:r>
            <a:r>
              <a:rPr lang="en-US" altLang="zh-CN" sz="1800" smtClean="0">
                <a:latin typeface="Consolas" pitchFamily="49" charset="0"/>
                <a:ea typeface="楷体" pitchFamily="49" charset="-122"/>
                <a:cs typeface="Consolas" pitchFamily="49" charset="0"/>
              </a:rPr>
              <a:t>&lt;/a&gt;&lt;/p&gt;</a:t>
            </a:r>
            <a:endParaRPr lang="zh-CN" altLang="zh-CN" sz="1800" smtClean="0">
              <a:latin typeface="Consolas" pitchFamily="49" charset="0"/>
              <a:ea typeface="楷体" pitchFamily="49" charset="-122"/>
              <a:cs typeface="Consolas" pitchFamily="49" charset="0"/>
            </a:endParaRPr>
          </a:p>
        </p:txBody>
      </p:sp>
      <p:cxnSp>
        <p:nvCxnSpPr>
          <p:cNvPr id="8" name="直接箭头连接符 7"/>
          <p:cNvCxnSpPr/>
          <p:nvPr/>
        </p:nvCxnSpPr>
        <p:spPr>
          <a:xfrm rot="5400000">
            <a:off x="2678893" y="4964917"/>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rot="16200000" flipH="1">
            <a:off x="4572000" y="4643446"/>
            <a:ext cx="642942" cy="642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97783"/>
            <a:ext cx="850112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字符串查找、替换均采用</a:t>
            </a:r>
            <a:r>
              <a:rPr lang="en-US" altLang="zh-CN" sz="2200" smtClean="0">
                <a:solidFill>
                  <a:srgbClr val="0000FF"/>
                </a:solidFill>
                <a:latin typeface="Consolas" pitchFamily="49" charset="0"/>
                <a:ea typeface="楷体" pitchFamily="49" charset="-122"/>
                <a:cs typeface="Consolas" pitchFamily="49" charset="0"/>
              </a:rPr>
              <a:t>string</a:t>
            </a:r>
            <a:r>
              <a:rPr lang="zh-CN" altLang="zh-CN" sz="2200" smtClean="0">
                <a:solidFill>
                  <a:srgbClr val="0000FF"/>
                </a:solidFill>
                <a:latin typeface="Consolas" pitchFamily="49" charset="0"/>
                <a:ea typeface="楷体" pitchFamily="49" charset="-122"/>
                <a:cs typeface="Consolas" pitchFamily="49" charset="0"/>
              </a:rPr>
              <a:t>的成员函数完成。对应的程序如下：</a:t>
            </a:r>
          </a:p>
        </p:txBody>
      </p:sp>
      <p:sp>
        <p:nvSpPr>
          <p:cNvPr id="3" name="TextBox 2"/>
          <p:cNvSpPr txBox="1"/>
          <p:nvPr/>
        </p:nvSpPr>
        <p:spPr>
          <a:xfrm>
            <a:off x="714348" y="1500174"/>
            <a:ext cx="7572428" cy="3687503"/>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#include &lt;map&gt;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C00000"/>
                </a:solidFill>
                <a:latin typeface="Consolas" pitchFamily="49" charset="0"/>
                <a:ea typeface="仿宋" pitchFamily="49" charset="-122"/>
                <a:cs typeface="Consolas" pitchFamily="49" charset="0"/>
              </a:rPr>
              <a:t>vector&lt;string&gt; content;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存放网页</a:t>
            </a:r>
          </a:p>
          <a:p>
            <a:pPr>
              <a:lnSpc>
                <a:spcPct val="150000"/>
              </a:lnSpc>
            </a:pPr>
            <a:r>
              <a:rPr lang="en-US" altLang="zh-CN" sz="1800" smtClean="0">
                <a:solidFill>
                  <a:srgbClr val="C00000"/>
                </a:solidFill>
                <a:latin typeface="Consolas" pitchFamily="49" charset="0"/>
                <a:ea typeface="仿宋" pitchFamily="49" charset="-122"/>
                <a:cs typeface="Consolas" pitchFamily="49" charset="0"/>
              </a:rPr>
              <a:t>map&lt;string</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string&gt; mymap;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存放转换字符串</a:t>
            </a:r>
          </a:p>
          <a:p>
            <a:pPr>
              <a:lnSpc>
                <a:spcPct val="150000"/>
              </a:lnSpc>
            </a:pPr>
            <a:r>
              <a:rPr lang="en-US" altLang="zh-CN" sz="1800" smtClean="0">
                <a:solidFill>
                  <a:srgbClr val="C00000"/>
                </a:solidFill>
                <a:latin typeface="Consolas" pitchFamily="49" charset="0"/>
                <a:ea typeface="仿宋" pitchFamily="49" charset="-122"/>
                <a:cs typeface="Consolas" pitchFamily="49" charset="0"/>
              </a:rPr>
              <a:t>int m</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endParaRPr lang="zh-CN" altLang="zh-CN" sz="1800" smtClean="0">
              <a:solidFill>
                <a:srgbClr val="C00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71414"/>
            <a:ext cx="8858280" cy="6200123"/>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tIns="144000" bIns="180000" rtlCol="0">
            <a:spAutoFit/>
          </a:bodyPr>
          <a:lstStyle/>
          <a:p>
            <a:r>
              <a:rPr lang="en-US" altLang="zh-CN" sz="1600" smtClean="0">
                <a:solidFill>
                  <a:srgbClr val="0000FF"/>
                </a:solidFill>
                <a:latin typeface="Consolas" pitchFamily="49" charset="0"/>
                <a:ea typeface="仿宋" pitchFamily="49" charset="-122"/>
                <a:cs typeface="Consolas" pitchFamily="49" charset="0"/>
              </a:rPr>
              <a:t>void trans()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网页转换</a:t>
            </a:r>
          </a:p>
          <a:p>
            <a:r>
              <a:rPr lang="en-US" altLang="zh-CN" sz="1600" smtClean="0">
                <a:solidFill>
                  <a:srgbClr val="0000FF"/>
                </a:solidFill>
                <a:latin typeface="Consolas" pitchFamily="49" charset="0"/>
                <a:ea typeface="仿宋" pitchFamily="49" charset="-122"/>
                <a:cs typeface="Consolas" pitchFamily="49" charset="0"/>
              </a:rPr>
              <a:t>{   for(int i=0;i&lt;m;i++)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转换</a:t>
            </a:r>
            <a:r>
              <a:rPr lang="en-US" altLang="zh-CN" sz="1600" smtClean="0">
                <a:solidFill>
                  <a:srgbClr val="00B0F0"/>
                </a:solidFill>
                <a:latin typeface="Consolas" pitchFamily="49" charset="0"/>
                <a:ea typeface="仿宋" pitchFamily="49" charset="-122"/>
                <a:cs typeface="Consolas" pitchFamily="49" charset="0"/>
              </a:rPr>
              <a:t>content</a:t>
            </a:r>
            <a:r>
              <a:rPr lang="zh-CN" altLang="zh-CN" sz="1600" smtClean="0">
                <a:solidFill>
                  <a:srgbClr val="00B0F0"/>
                </a:solidFill>
                <a:latin typeface="Consolas" pitchFamily="49" charset="0"/>
                <a:ea typeface="仿宋" pitchFamily="49" charset="-122"/>
                <a:cs typeface="Consolas" pitchFamily="49" charset="0"/>
              </a:rPr>
              <a:t>向量中的所有行</a:t>
            </a:r>
          </a:p>
          <a:p>
            <a:r>
              <a:rPr lang="en-US" altLang="zh-CN" sz="1600" smtClean="0">
                <a:solidFill>
                  <a:srgbClr val="0000FF"/>
                </a:solidFill>
                <a:latin typeface="Consolas" pitchFamily="49" charset="0"/>
                <a:ea typeface="仿宋" pitchFamily="49" charset="-122"/>
                <a:cs typeface="Consolas" pitchFamily="49" charset="0"/>
              </a:rPr>
              <a:t>    {	int pos=0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pos2;</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do</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a:t>
            </a:r>
            <a:r>
              <a:rPr lang="en-US" altLang="zh-CN" sz="1600" smtClean="0">
                <a:solidFill>
                  <a:srgbClr val="C00000"/>
                </a:solidFill>
                <a:latin typeface="Consolas" pitchFamily="49" charset="0"/>
                <a:ea typeface="仿宋" pitchFamily="49" charset="-122"/>
                <a:cs typeface="Consolas" pitchFamily="49" charset="0"/>
              </a:rPr>
              <a:t>pos1</a:t>
            </a:r>
            <a:r>
              <a:rPr lang="en-US" altLang="zh-CN" sz="1600" smtClean="0">
                <a:solidFill>
                  <a:srgbClr val="0000FF"/>
                </a:solidFill>
                <a:latin typeface="Consolas" pitchFamily="49" charset="0"/>
                <a:ea typeface="仿宋" pitchFamily="49" charset="-122"/>
                <a:cs typeface="Consolas" pitchFamily="49" charset="0"/>
              </a:rPr>
              <a:t>=content[i].find("{{"</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  </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a:t>
            </a:r>
            <a:r>
              <a:rPr lang="en-US" altLang="zh-CN" sz="1600" smtClean="0">
                <a:solidFill>
                  <a:srgbClr val="00B0F0"/>
                </a:solidFill>
                <a:latin typeface="Consolas" pitchFamily="49" charset="0"/>
                <a:ea typeface="仿宋" pitchFamily="49" charset="-122"/>
                <a:cs typeface="Consolas" pitchFamily="49" charset="0"/>
              </a:rPr>
              <a:t>pos</a:t>
            </a:r>
            <a:r>
              <a:rPr lang="zh-CN" altLang="zh-CN" sz="1600" smtClean="0">
                <a:solidFill>
                  <a:srgbClr val="00B0F0"/>
                </a:solidFill>
                <a:latin typeface="Consolas" pitchFamily="49" charset="0"/>
                <a:ea typeface="仿宋" pitchFamily="49" charset="-122"/>
                <a:cs typeface="Consolas" pitchFamily="49" charset="0"/>
              </a:rPr>
              <a:t>位置开始查找第一个</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pos2</a:t>
            </a:r>
            <a:r>
              <a:rPr lang="en-US" altLang="zh-CN" sz="1600" smtClean="0">
                <a:solidFill>
                  <a:srgbClr val="0000FF"/>
                </a:solidFill>
                <a:latin typeface="Consolas" pitchFamily="49" charset="0"/>
                <a:ea typeface="仿宋" pitchFamily="49" charset="-122"/>
                <a:cs typeface="Consolas" pitchFamily="49" charset="0"/>
              </a:rPr>
              <a:t>=content[i].find("}}"</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pos1);</a:t>
            </a:r>
          </a:p>
          <a:p>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从</a:t>
            </a:r>
            <a:r>
              <a:rPr lang="en-US" altLang="zh-CN" sz="1600" smtClean="0">
                <a:solidFill>
                  <a:srgbClr val="00B0F0"/>
                </a:solidFill>
                <a:latin typeface="Consolas" pitchFamily="49" charset="0"/>
                <a:ea typeface="仿宋" pitchFamily="49" charset="-122"/>
                <a:cs typeface="Consolas" pitchFamily="49" charset="0"/>
              </a:rPr>
              <a:t>pos1</a:t>
            </a:r>
            <a:r>
              <a:rPr lang="zh-CN" altLang="zh-CN" sz="1600" smtClean="0">
                <a:solidFill>
                  <a:srgbClr val="00B0F0"/>
                </a:solidFill>
                <a:latin typeface="Consolas" pitchFamily="49" charset="0"/>
                <a:ea typeface="仿宋" pitchFamily="49" charset="-122"/>
                <a:cs typeface="Consolas" pitchFamily="49" charset="0"/>
              </a:rPr>
              <a:t>位置开始查找第一个</a:t>
            </a:r>
            <a:r>
              <a:rPr lang="en-US" altLang="zh-CN" sz="1600" smtClean="0">
                <a:solidFill>
                  <a:srgbClr val="00B0F0"/>
                </a:solidFill>
                <a:latin typeface="Consolas" pitchFamily="49" charset="0"/>
                <a:ea typeface="仿宋" pitchFamily="49" charset="-122"/>
                <a:cs typeface="Consolas" pitchFamily="49" charset="0"/>
              </a:rPr>
              <a:t>}}</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if(pos1&gt;=0 &amp;&amp; pos2&gt;=0)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找到</a:t>
            </a:r>
            <a:r>
              <a:rPr lang="en-US" altLang="zh-CN" sz="1600" smtClean="0">
                <a:solidFill>
                  <a:srgbClr val="00B0F0"/>
                </a:solidFill>
                <a:latin typeface="Consolas" pitchFamily="49" charset="0"/>
                <a:ea typeface="仿宋" pitchFamily="49" charset="-122"/>
                <a:cs typeface="Consolas" pitchFamily="49" charset="0"/>
              </a:rPr>
              <a:t>{{ }}</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string var=content[i].substr(pos1+3</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pos2-pos1-4);</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if(mymap.count(var))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提取形如</a:t>
            </a:r>
            <a:r>
              <a:rPr lang="en-US" altLang="zh-CN" sz="1600" smtClean="0">
                <a:solidFill>
                  <a:srgbClr val="00B0F0"/>
                </a:solidFill>
                <a:latin typeface="Consolas" pitchFamily="49" charset="0"/>
                <a:ea typeface="仿宋" pitchFamily="49" charset="-122"/>
                <a:cs typeface="Consolas" pitchFamily="49" charset="0"/>
              </a:rPr>
              <a:t>{{var}}</a:t>
            </a:r>
            <a:endParaRPr lang="zh-CN" altLang="zh-CN" sz="1600" smtClean="0">
              <a:solidFill>
                <a:srgbClr val="00B0F0"/>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string result=mymap[var].substr(2</a:t>
            </a:r>
            <a:r>
              <a:rPr lang="zh-CN" altLang="zh-CN" sz="1600" smtClean="0">
                <a:solidFill>
                  <a:srgbClr val="0000FF"/>
                </a:solidFill>
                <a:latin typeface="Consolas" pitchFamily="49" charset="0"/>
                <a:ea typeface="仿宋" pitchFamily="49" charset="-122"/>
                <a:cs typeface="Consolas" pitchFamily="49" charset="0"/>
              </a:rPr>
              <a:t>，</a:t>
            </a:r>
            <a:endParaRPr lang="en-US"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mymap[var].length()-3);</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content[i].</a:t>
            </a:r>
            <a:r>
              <a:rPr lang="en-US" altLang="zh-CN" sz="1600" smtClean="0">
                <a:solidFill>
                  <a:srgbClr val="FF0000"/>
                </a:solidFill>
                <a:latin typeface="Consolas" pitchFamily="49" charset="0"/>
                <a:ea typeface="仿宋" pitchFamily="49" charset="-122"/>
                <a:cs typeface="Consolas" pitchFamily="49" charset="0"/>
              </a:rPr>
              <a:t>replace</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var.length()+6</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result);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替换</a:t>
            </a: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content[i].</a:t>
            </a:r>
            <a:r>
              <a:rPr lang="en-US" altLang="zh-CN" sz="1600" smtClean="0">
                <a:solidFill>
                  <a:srgbClr val="FF0000"/>
                </a:solidFill>
                <a:latin typeface="Consolas" pitchFamily="49" charset="0"/>
                <a:ea typeface="仿宋" pitchFamily="49" charset="-122"/>
                <a:cs typeface="Consolas" pitchFamily="49" charset="0"/>
              </a:rPr>
              <a:t>replace</a:t>
            </a:r>
            <a:r>
              <a:rPr lang="en-US" altLang="zh-CN" sz="1600" smtClean="0">
                <a:solidFill>
                  <a:srgbClr val="0000FF"/>
                </a:solidFill>
                <a:latin typeface="Consolas" pitchFamily="49" charset="0"/>
                <a:ea typeface="仿宋" pitchFamily="49" charset="-122"/>
                <a:cs typeface="Consolas" pitchFamily="49" charset="0"/>
              </a:rPr>
              <a:t>(pos1</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var.length()+6</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pos=pos1+var.length();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else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没有找到</a:t>
            </a:r>
            <a:r>
              <a:rPr lang="en-US" altLang="zh-CN" sz="1600" smtClean="0">
                <a:solidFill>
                  <a:srgbClr val="00B0F0"/>
                </a:solidFill>
                <a:latin typeface="Consolas" pitchFamily="49" charset="0"/>
                <a:ea typeface="仿宋" pitchFamily="49" charset="-122"/>
                <a:cs typeface="Consolas" pitchFamily="49" charset="0"/>
              </a:rPr>
              <a:t>{{ }}</a:t>
            </a:r>
            <a:r>
              <a:rPr lang="zh-CN" altLang="zh-CN" sz="1600" smtClean="0">
                <a:solidFill>
                  <a:srgbClr val="00B0F0"/>
                </a:solidFill>
                <a:latin typeface="Consolas" pitchFamily="49" charset="0"/>
                <a:ea typeface="仿宋" pitchFamily="49" charset="-122"/>
                <a:cs typeface="Consolas" pitchFamily="49" charset="0"/>
              </a:rPr>
              <a:t>，</a:t>
            </a:r>
            <a:r>
              <a:rPr lang="en-US" altLang="zh-CN" sz="1600" smtClean="0">
                <a:solidFill>
                  <a:srgbClr val="00B0F0"/>
                </a:solidFill>
                <a:latin typeface="Consolas" pitchFamily="49" charset="0"/>
                <a:ea typeface="仿宋" pitchFamily="49" charset="-122"/>
                <a:cs typeface="Consolas" pitchFamily="49" charset="0"/>
              </a:rPr>
              <a:t>pos</a:t>
            </a:r>
            <a:r>
              <a:rPr lang="zh-CN" altLang="zh-CN" sz="1600" smtClean="0">
                <a:solidFill>
                  <a:srgbClr val="00B0F0"/>
                </a:solidFill>
                <a:latin typeface="Consolas" pitchFamily="49" charset="0"/>
                <a:ea typeface="仿宋" pitchFamily="49" charset="-122"/>
                <a:cs typeface="Consolas" pitchFamily="49" charset="0"/>
              </a:rPr>
              <a:t>指向当前字符串末尾</a:t>
            </a:r>
          </a:p>
          <a:p>
            <a:r>
              <a:rPr lang="en-US" altLang="zh-CN" sz="1600" smtClean="0">
                <a:solidFill>
                  <a:srgbClr val="0000FF"/>
                </a:solidFill>
                <a:latin typeface="Consolas" pitchFamily="49" charset="0"/>
                <a:ea typeface="仿宋" pitchFamily="49" charset="-122"/>
                <a:cs typeface="Consolas" pitchFamily="49" charset="0"/>
              </a:rPr>
              <a:t>		pos = content[i].length();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 while(pos&lt;content[i].length());</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r>
              <a:rPr lang="en-US" altLang="zh-CN" sz="1600" smtClean="0">
                <a:solidFill>
                  <a:srgbClr val="0000FF"/>
                </a:solidFill>
                <a:latin typeface="Consolas" pitchFamily="49" charset="0"/>
                <a:ea typeface="仿宋" pitchFamily="49" charset="-122"/>
                <a:cs typeface="Consolas" pitchFamily="49" charset="0"/>
              </a:rPr>
              <a:t>}</a:t>
            </a:r>
            <a:endParaRPr lang="zh-CN" altLang="zh-CN"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572428" cy="5435014"/>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200"/>
              </a:lnSpc>
            </a:pPr>
            <a:r>
              <a:rPr lang="en-US" altLang="zh-CN" sz="1600" smtClean="0">
                <a:solidFill>
                  <a:srgbClr val="0000FF"/>
                </a:solidFill>
                <a:latin typeface="Consolas" pitchFamily="49" charset="0"/>
                <a:ea typeface="仿宋" pitchFamily="49" charset="-122"/>
                <a:cs typeface="Consolas" pitchFamily="49" charset="0"/>
              </a:rPr>
              <a:t>int main()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int i; string 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cin &gt;&gt; m &gt;&gt; n;</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cin.ignore();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屏蔽回车键</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for(i=0;i&lt;m;i++)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a:t>
            </a:r>
            <a:r>
              <a:rPr lang="en-US" altLang="zh-CN" sz="1600" smtClean="0">
                <a:solidFill>
                  <a:srgbClr val="00B0F0"/>
                </a:solidFill>
                <a:latin typeface="Consolas" pitchFamily="49" charset="0"/>
                <a:ea typeface="仿宋" pitchFamily="49" charset="-122"/>
                <a:cs typeface="Consolas" pitchFamily="49" charset="0"/>
              </a:rPr>
              <a:t>m</a:t>
            </a:r>
            <a:r>
              <a:rPr lang="zh-CN" altLang="zh-CN" sz="1600" smtClean="0">
                <a:solidFill>
                  <a:srgbClr val="00B0F0"/>
                </a:solidFill>
                <a:latin typeface="Consolas" pitchFamily="49" charset="0"/>
                <a:ea typeface="仿宋" pitchFamily="49" charset="-122"/>
                <a:cs typeface="Consolas" pitchFamily="49" charset="0"/>
              </a:rPr>
              <a:t>行存放在</a:t>
            </a:r>
            <a:r>
              <a:rPr lang="en-US" altLang="zh-CN" sz="1600" smtClean="0">
                <a:solidFill>
                  <a:srgbClr val="00B0F0"/>
                </a:solidFill>
                <a:latin typeface="Consolas" pitchFamily="49" charset="0"/>
                <a:ea typeface="仿宋" pitchFamily="49" charset="-122"/>
                <a:cs typeface="Consolas" pitchFamily="49" charset="0"/>
              </a:rPr>
              <a:t>content</a:t>
            </a:r>
            <a:r>
              <a:rPr lang="zh-CN" altLang="zh-CN" sz="1600" smtClean="0">
                <a:solidFill>
                  <a:srgbClr val="00B0F0"/>
                </a:solidFill>
                <a:latin typeface="Consolas" pitchFamily="49" charset="0"/>
                <a:ea typeface="仿宋" pitchFamily="49" charset="-122"/>
                <a:cs typeface="Consolas" pitchFamily="49" charset="0"/>
              </a:rPr>
              <a:t>向量中</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	getline(cin</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content.push_back(line);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for(i=0;i&lt;n;i++)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输入</a:t>
            </a:r>
            <a:r>
              <a:rPr lang="en-US" altLang="zh-CN" sz="1600" smtClean="0">
                <a:solidFill>
                  <a:srgbClr val="00B0F0"/>
                </a:solidFill>
                <a:latin typeface="Consolas" pitchFamily="49" charset="0"/>
                <a:ea typeface="仿宋" pitchFamily="49" charset="-122"/>
                <a:cs typeface="Consolas" pitchFamily="49" charset="0"/>
              </a:rPr>
              <a:t>n</a:t>
            </a:r>
            <a:r>
              <a:rPr lang="zh-CN" altLang="zh-CN" sz="1600" smtClean="0">
                <a:solidFill>
                  <a:srgbClr val="00B0F0"/>
                </a:solidFill>
                <a:latin typeface="Consolas" pitchFamily="49" charset="0"/>
                <a:ea typeface="仿宋" pitchFamily="49" charset="-122"/>
                <a:cs typeface="Consolas" pitchFamily="49" charset="0"/>
              </a:rPr>
              <a:t>行按空格分为两个部分</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	getline(cin</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line);</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int pos = line.find(" ");	</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mymap.insert(map&lt;string</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string&gt;::value_type(</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line.substr(0</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pos)</a:t>
            </a:r>
            <a:r>
              <a:rPr lang="zh-CN" altLang="zh-CN" sz="1600" smtClean="0">
                <a:solidFill>
                  <a:srgbClr val="0000FF"/>
                </a:solidFill>
                <a:latin typeface="Consolas" pitchFamily="49" charset="0"/>
                <a:ea typeface="仿宋" pitchFamily="49" charset="-122"/>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line.substr(pos)));</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C00000"/>
                </a:solidFill>
                <a:latin typeface="Consolas" pitchFamily="49" charset="0"/>
                <a:ea typeface="仿宋" pitchFamily="49" charset="-122"/>
                <a:cs typeface="Consolas" pitchFamily="49" charset="0"/>
              </a:rPr>
              <a:t>trans();</a:t>
            </a:r>
            <a:endParaRPr lang="zh-CN" altLang="zh-CN" sz="1600" smtClean="0">
              <a:solidFill>
                <a:srgbClr val="C00000"/>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for (i=0;i&lt;m;i++)		</a:t>
            </a:r>
            <a:r>
              <a:rPr lang="en-US" altLang="zh-CN" sz="1600" smtClean="0">
                <a:solidFill>
                  <a:srgbClr val="00B0F0"/>
                </a:solidFill>
                <a:latin typeface="Consolas" pitchFamily="49" charset="0"/>
                <a:ea typeface="仿宋" pitchFamily="49" charset="-122"/>
                <a:cs typeface="Consolas" pitchFamily="49" charset="0"/>
              </a:rPr>
              <a:t>//</a:t>
            </a:r>
            <a:r>
              <a:rPr lang="zh-CN" altLang="zh-CN" sz="1600" smtClean="0">
                <a:solidFill>
                  <a:srgbClr val="00B0F0"/>
                </a:solidFill>
                <a:latin typeface="Consolas" pitchFamily="49" charset="0"/>
                <a:ea typeface="仿宋" pitchFamily="49" charset="-122"/>
                <a:cs typeface="Consolas" pitchFamily="49" charset="0"/>
              </a:rPr>
              <a:t>输出网页转换结果</a:t>
            </a:r>
          </a:p>
          <a:p>
            <a:pPr>
              <a:lnSpc>
                <a:spcPts val="2200"/>
              </a:lnSpc>
            </a:pPr>
            <a:r>
              <a:rPr lang="en-US" altLang="zh-CN" sz="1600" smtClean="0">
                <a:solidFill>
                  <a:srgbClr val="0000FF"/>
                </a:solidFill>
                <a:latin typeface="Consolas" pitchFamily="49" charset="0"/>
                <a:ea typeface="仿宋" pitchFamily="49" charset="-122"/>
                <a:cs typeface="Consolas" pitchFamily="49" charset="0"/>
              </a:rPr>
              <a:t>	cout &lt;&lt; content[i] &lt;&lt; endl;</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    return 0;</a:t>
            </a:r>
            <a:endParaRPr lang="zh-CN" altLang="zh-CN" sz="160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96803"/>
            <a:ext cx="7715304" cy="2498120"/>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deque</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（双端队列容器）</a:t>
            </a:r>
          </a:p>
          <a:p>
            <a:pPr>
              <a:lnSpc>
                <a:spcPts val="3700"/>
              </a:lnSpc>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它是一个双端队列类模板。双端队列容器由若干个块构成，每个块中元素地址是连续的，块之间的地址是不连续的，有一个特定的机制将这些块构成一个整体。可以从前面或后面快速插入与删除元素，并可以快速地随机访问元素，但删除元素较慢。</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5937" name="Group 1"/>
          <p:cNvGrpSpPr>
            <a:grpSpLocks noChangeAspect="1"/>
          </p:cNvGrpSpPr>
          <p:nvPr/>
        </p:nvGrpSpPr>
        <p:grpSpPr bwMode="auto">
          <a:xfrm>
            <a:off x="1928794" y="3500438"/>
            <a:ext cx="4622774" cy="1714512"/>
            <a:chOff x="1713" y="2302"/>
            <a:chExt cx="4327" cy="1606"/>
          </a:xfrm>
        </p:grpSpPr>
        <p:sp>
          <p:nvSpPr>
            <p:cNvPr id="295956" name="AutoShape 20"/>
            <p:cNvSpPr>
              <a:spLocks noChangeAspect="1" noChangeArrowheads="1" noTextEdit="1"/>
            </p:cNvSpPr>
            <p:nvPr/>
          </p:nvSpPr>
          <p:spPr bwMode="auto">
            <a:xfrm>
              <a:off x="1713" y="2302"/>
              <a:ext cx="4327" cy="160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5955" name="Rectangle 19"/>
            <p:cNvSpPr>
              <a:spLocks noChangeArrowheads="1"/>
            </p:cNvSpPr>
            <p:nvPr/>
          </p:nvSpPr>
          <p:spPr bwMode="auto">
            <a:xfrm>
              <a:off x="2290" y="231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4" name="Rectangle 18"/>
            <p:cNvSpPr>
              <a:spLocks noChangeArrowheads="1"/>
            </p:cNvSpPr>
            <p:nvPr/>
          </p:nvSpPr>
          <p:spPr bwMode="auto">
            <a:xfrm>
              <a:off x="282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3" name="Rectangle 17"/>
            <p:cNvSpPr>
              <a:spLocks noChangeArrowheads="1"/>
            </p:cNvSpPr>
            <p:nvPr/>
          </p:nvSpPr>
          <p:spPr bwMode="auto">
            <a:xfrm>
              <a:off x="335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2" name="Rectangle 16"/>
            <p:cNvSpPr>
              <a:spLocks noChangeArrowheads="1"/>
            </p:cNvSpPr>
            <p:nvPr/>
          </p:nvSpPr>
          <p:spPr bwMode="auto">
            <a:xfrm>
              <a:off x="3880" y="231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1" name="Rectangle 15"/>
            <p:cNvSpPr>
              <a:spLocks noChangeArrowheads="1"/>
            </p:cNvSpPr>
            <p:nvPr/>
          </p:nvSpPr>
          <p:spPr bwMode="auto">
            <a:xfrm>
              <a:off x="498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0" name="Rectangle 14"/>
            <p:cNvSpPr>
              <a:spLocks noChangeArrowheads="1"/>
            </p:cNvSpPr>
            <p:nvPr/>
          </p:nvSpPr>
          <p:spPr bwMode="auto">
            <a:xfrm>
              <a:off x="1713" y="2310"/>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楷体" pitchFamily="49" charset="-122"/>
                  <a:ea typeface="楷体" pitchFamily="49" charset="-122"/>
                  <a:cs typeface="Times New Roman" pitchFamily="18" charset="0"/>
                </a:rPr>
                <a:t>表头</a:t>
              </a:r>
              <a:endParaRPr kumimoji="0" lang="zh-CN" sz="1800" i="0" u="none" strike="noStrike" cap="none" normalizeH="0" baseline="0" smtClean="0">
                <a:ln>
                  <a:noFill/>
                </a:ln>
                <a:solidFill>
                  <a:srgbClr val="0000FF"/>
                </a:solidFill>
                <a:effectLst/>
                <a:latin typeface="楷体" pitchFamily="49" charset="-122"/>
                <a:ea typeface="楷体" pitchFamily="49" charset="-122"/>
                <a:cs typeface="宋体" pitchFamily="2" charset="-122"/>
              </a:endParaRPr>
            </a:p>
          </p:txBody>
        </p:sp>
        <p:sp>
          <p:nvSpPr>
            <p:cNvPr id="295949" name="Rectangle 13"/>
            <p:cNvSpPr>
              <a:spLocks noChangeArrowheads="1"/>
            </p:cNvSpPr>
            <p:nvPr/>
          </p:nvSpPr>
          <p:spPr bwMode="auto">
            <a:xfrm>
              <a:off x="5570" y="3578"/>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楷体" pitchFamily="49" charset="-122"/>
                  <a:ea typeface="楷体" pitchFamily="49" charset="-122"/>
                  <a:cs typeface="Times New Roman" pitchFamily="18" charset="0"/>
                </a:rPr>
                <a:t>表尾</a:t>
              </a:r>
              <a:endParaRPr kumimoji="0" lang="zh-CN" sz="1800" i="0" u="none" strike="noStrike" cap="none" normalizeH="0" baseline="0" smtClean="0">
                <a:ln>
                  <a:noFill/>
                </a:ln>
                <a:solidFill>
                  <a:srgbClr val="0000FF"/>
                </a:solidFill>
                <a:effectLst/>
                <a:latin typeface="楷体" pitchFamily="49" charset="-122"/>
                <a:ea typeface="楷体" pitchFamily="49" charset="-122"/>
                <a:cs typeface="宋体" pitchFamily="2" charset="-122"/>
              </a:endParaRPr>
            </a:p>
          </p:txBody>
        </p:sp>
        <p:sp>
          <p:nvSpPr>
            <p:cNvPr id="295948" name="Rectangle 12"/>
            <p:cNvSpPr>
              <a:spLocks noChangeArrowheads="1"/>
            </p:cNvSpPr>
            <p:nvPr/>
          </p:nvSpPr>
          <p:spPr bwMode="auto">
            <a:xfrm>
              <a:off x="229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7" name="Rectangle 11"/>
            <p:cNvSpPr>
              <a:spLocks noChangeArrowheads="1"/>
            </p:cNvSpPr>
            <p:nvPr/>
          </p:nvSpPr>
          <p:spPr bwMode="auto">
            <a:xfrm>
              <a:off x="282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6" name="Rectangle 10"/>
            <p:cNvSpPr>
              <a:spLocks noChangeArrowheads="1"/>
            </p:cNvSpPr>
            <p:nvPr/>
          </p:nvSpPr>
          <p:spPr bwMode="auto">
            <a:xfrm>
              <a:off x="335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5" name="Rectangle 9"/>
            <p:cNvSpPr>
              <a:spLocks noChangeArrowheads="1"/>
            </p:cNvSpPr>
            <p:nvPr/>
          </p:nvSpPr>
          <p:spPr bwMode="auto">
            <a:xfrm>
              <a:off x="3880" y="279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4" name="Rectangle 8"/>
            <p:cNvSpPr>
              <a:spLocks noChangeArrowheads="1"/>
            </p:cNvSpPr>
            <p:nvPr/>
          </p:nvSpPr>
          <p:spPr bwMode="auto">
            <a:xfrm>
              <a:off x="498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3" name="Rectangle 7"/>
            <p:cNvSpPr>
              <a:spLocks noChangeArrowheads="1"/>
            </p:cNvSpPr>
            <p:nvPr/>
          </p:nvSpPr>
          <p:spPr bwMode="auto">
            <a:xfrm>
              <a:off x="227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2" name="Rectangle 6"/>
            <p:cNvSpPr>
              <a:spLocks noChangeArrowheads="1"/>
            </p:cNvSpPr>
            <p:nvPr/>
          </p:nvSpPr>
          <p:spPr bwMode="auto">
            <a:xfrm>
              <a:off x="280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1" name="Rectangle 5"/>
            <p:cNvSpPr>
              <a:spLocks noChangeArrowheads="1"/>
            </p:cNvSpPr>
            <p:nvPr/>
          </p:nvSpPr>
          <p:spPr bwMode="auto">
            <a:xfrm>
              <a:off x="333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0" name="Rectangle 4"/>
            <p:cNvSpPr>
              <a:spLocks noChangeArrowheads="1"/>
            </p:cNvSpPr>
            <p:nvPr/>
          </p:nvSpPr>
          <p:spPr bwMode="auto">
            <a:xfrm>
              <a:off x="3860" y="355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9" name="Rectangle 3"/>
            <p:cNvSpPr>
              <a:spLocks noChangeArrowheads="1"/>
            </p:cNvSpPr>
            <p:nvPr/>
          </p:nvSpPr>
          <p:spPr bwMode="auto">
            <a:xfrm>
              <a:off x="4960" y="355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8" name="Rectangle 2"/>
            <p:cNvSpPr>
              <a:spLocks noChangeArrowheads="1"/>
            </p:cNvSpPr>
            <p:nvPr/>
          </p:nvSpPr>
          <p:spPr bwMode="auto">
            <a:xfrm>
              <a:off x="2313" y="3200"/>
              <a:ext cx="48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685804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定义</a:t>
            </a:r>
            <a:r>
              <a:rPr lang="en-US" altLang="zh-CN" sz="2200" smtClean="0">
                <a:solidFill>
                  <a:srgbClr val="0000FF"/>
                </a:solidFill>
                <a:latin typeface="Consolas" pitchFamily="49" charset="0"/>
                <a:ea typeface="楷体" pitchFamily="49" charset="-122"/>
                <a:cs typeface="Consolas" pitchFamily="49" charset="0"/>
              </a:rPr>
              <a:t>deque</a:t>
            </a:r>
            <a:r>
              <a:rPr lang="zh-CN" altLang="zh-CN" sz="2200" smtClean="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2214554"/>
            <a:ext cx="7643866"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6600"/>
                </a:solidFill>
                <a:latin typeface="Consolas" pitchFamily="49" charset="0"/>
                <a:ea typeface="仿宋" pitchFamily="49" charset="-122"/>
                <a:cs typeface="Consolas" pitchFamily="49" charset="0"/>
              </a:rPr>
              <a:t>deque&lt;int&gt; dq1;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定义元素为</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的双端队列</a:t>
            </a:r>
            <a:r>
              <a:rPr lang="en-US" altLang="zh-CN" sz="1800" smtClean="0">
                <a:solidFill>
                  <a:srgbClr val="00B0F0"/>
                </a:solidFill>
                <a:latin typeface="Consolas" pitchFamily="49" charset="0"/>
                <a:ea typeface="仿宋" pitchFamily="49" charset="-122"/>
                <a:cs typeface="Consolas" pitchFamily="49" charset="0"/>
              </a:rPr>
              <a:t>dq1</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deque&lt;int&gt; dq2(10);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a:t>
            </a:r>
            <a:r>
              <a:rPr lang="en-US" altLang="zh-CN" sz="1800" smtClean="0">
                <a:solidFill>
                  <a:srgbClr val="00B0F0"/>
                </a:solidFill>
                <a:latin typeface="Consolas" pitchFamily="49" charset="0"/>
                <a:ea typeface="仿宋" pitchFamily="49" charset="-122"/>
                <a:cs typeface="Consolas" pitchFamily="49" charset="0"/>
              </a:rPr>
              <a:t>dq2</a:t>
            </a:r>
            <a:r>
              <a:rPr lang="zh-CN" altLang="zh-CN" sz="1800" smtClean="0">
                <a:solidFill>
                  <a:srgbClr val="00B0F0"/>
                </a:solidFill>
                <a:latin typeface="Consolas" pitchFamily="49" charset="0"/>
                <a:ea typeface="仿宋" pitchFamily="49" charset="-122"/>
                <a:cs typeface="Consolas" pitchFamily="49" charset="0"/>
              </a:rPr>
              <a:t>的初始大小为</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deque&lt;double&gt; dq3(10</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1.23);</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a:t>
            </a:r>
            <a:r>
              <a:rPr lang="en-US" altLang="zh-CN" sz="1800" smtClean="0">
                <a:solidFill>
                  <a:srgbClr val="00B0F0"/>
                </a:solidFill>
                <a:latin typeface="Consolas" pitchFamily="49" charset="0"/>
                <a:ea typeface="仿宋" pitchFamily="49" charset="-122"/>
                <a:cs typeface="Consolas" pitchFamily="49" charset="0"/>
              </a:rPr>
              <a:t>dq3</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个初始元素的初值为</a:t>
            </a:r>
            <a:r>
              <a:rPr lang="en-US" altLang="zh-CN" sz="1800" smtClean="0">
                <a:solidFill>
                  <a:srgbClr val="00B0F0"/>
                </a:solidFill>
                <a:latin typeface="Consolas" pitchFamily="49" charset="0"/>
                <a:ea typeface="仿宋" pitchFamily="49" charset="-122"/>
                <a:cs typeface="Consolas" pitchFamily="49" charset="0"/>
              </a:rPr>
              <a:t>1.23</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deque&lt;int&gt; dq4(dq2.begin()</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dq2.end());	</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a:t>
            </a:r>
            <a:r>
              <a:rPr lang="en-US" altLang="zh-CN" sz="1800" smtClean="0">
                <a:solidFill>
                  <a:srgbClr val="00B0F0"/>
                </a:solidFill>
                <a:latin typeface="Consolas" pitchFamily="49" charset="0"/>
                <a:ea typeface="仿宋" pitchFamily="49" charset="-122"/>
                <a:cs typeface="Consolas" pitchFamily="49" charset="0"/>
              </a:rPr>
              <a:t>dq2</a:t>
            </a:r>
            <a:r>
              <a:rPr lang="zh-CN" altLang="zh-CN" sz="1800" smtClean="0">
                <a:solidFill>
                  <a:srgbClr val="00B0F0"/>
                </a:solidFill>
                <a:latin typeface="Consolas" pitchFamily="49" charset="0"/>
                <a:ea typeface="仿宋" pitchFamily="49" charset="-122"/>
                <a:cs typeface="Consolas" pitchFamily="49" charset="0"/>
              </a:rPr>
              <a:t>的所有元素初始化</a:t>
            </a:r>
            <a:r>
              <a:rPr lang="en-US" altLang="zh-CN" sz="1800" smtClean="0">
                <a:solidFill>
                  <a:srgbClr val="00B0F0"/>
                </a:solidFill>
                <a:latin typeface="Consolas" pitchFamily="49" charset="0"/>
                <a:ea typeface="仿宋" pitchFamily="49" charset="-122"/>
                <a:cs typeface="Consolas" pitchFamily="49" charset="0"/>
              </a:rPr>
              <a:t>dq4</a:t>
            </a:r>
            <a:endParaRPr lang="zh-CN" altLang="zh-CN" sz="18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55571" y="404813"/>
            <a:ext cx="4144991"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1.2】</a:t>
            </a:r>
            <a:r>
              <a:rPr lang="zh-CN" altLang="en-US" sz="2200">
                <a:solidFill>
                  <a:srgbClr val="0000FF"/>
                </a:solidFill>
                <a:latin typeface="Consolas" pitchFamily="49" charset="0"/>
                <a:ea typeface="楷体" pitchFamily="49" charset="-122"/>
                <a:cs typeface="Consolas" pitchFamily="49" charset="0"/>
              </a:rPr>
              <a:t>有下列两段描述：</a:t>
            </a:r>
          </a:p>
        </p:txBody>
      </p:sp>
      <p:sp>
        <p:nvSpPr>
          <p:cNvPr id="203779" name="Text Box 3"/>
          <p:cNvSpPr txBox="1">
            <a:spLocks noChangeArrowheads="1"/>
          </p:cNvSpPr>
          <p:nvPr/>
        </p:nvSpPr>
        <p:spPr bwMode="auto">
          <a:xfrm>
            <a:off x="428596" y="1196975"/>
            <a:ext cx="6983412"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p>
        </p:txBody>
      </p:sp>
      <p:sp>
        <p:nvSpPr>
          <p:cNvPr id="203781" name="Text Box 5"/>
          <p:cNvSpPr txBox="1">
            <a:spLocks noChangeArrowheads="1"/>
          </p:cNvSpPr>
          <p:nvPr/>
        </p:nvSpPr>
        <p:spPr bwMode="auto">
          <a:xfrm>
            <a:off x="428596" y="1773238"/>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exam1</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smtClean="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n;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n",n</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203782" name="Text Box 6"/>
          <p:cNvSpPr txBox="1">
            <a:spLocks noChangeArrowheads="1"/>
          </p:cNvSpPr>
          <p:nvPr/>
        </p:nvSpPr>
        <p:spPr bwMode="auto">
          <a:xfrm>
            <a:off x="4460846" y="1918280"/>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80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err="1">
                <a:solidFill>
                  <a:srgbClr val="0000FF"/>
                </a:solidFill>
                <a:latin typeface="Consolas" pitchFamily="49" charset="0"/>
                <a:ea typeface="楷体" pitchFamily="49" charset="-122"/>
                <a:cs typeface="Consolas" pitchFamily="49" charset="0"/>
              </a:rPr>
              <a:t>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y=0</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x=5/y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d,%d</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203783" name="Text Box 7"/>
          <p:cNvSpPr txBox="1">
            <a:spLocks noChangeArrowheads="1"/>
          </p:cNvSpPr>
          <p:nvPr/>
        </p:nvSpPr>
        <p:spPr bwMode="auto">
          <a:xfrm>
            <a:off x="395536" y="5013176"/>
            <a:ext cx="8280400" cy="400110"/>
          </a:xfrm>
          <a:prstGeom prst="rect">
            <a:avLst/>
          </a:prstGeom>
          <a:noFill/>
          <a:ln w="9525">
            <a:noFill/>
            <a:miter lim="800000"/>
            <a:headEnd/>
            <a:tailEnd/>
          </a:ln>
          <a:effectLst/>
        </p:spPr>
        <p:txBody>
          <a:bodyPr>
            <a:spAutoFit/>
          </a:bodyPr>
          <a:lstStyle/>
          <a:p>
            <a:pPr>
              <a:spcBef>
                <a:spcPct val="50000"/>
              </a:spcBef>
            </a:pPr>
            <a:r>
              <a:rPr lang="zh-CN" altLang="en-US" sz="2000" smtClean="0">
                <a:solidFill>
                  <a:srgbClr val="0000FF"/>
                </a:solidFill>
                <a:ea typeface="楷体" pitchFamily="49" charset="-122"/>
                <a:cs typeface="Times New Roman" pitchFamily="18" charset="0"/>
              </a:rPr>
              <a:t>这</a:t>
            </a:r>
            <a:r>
              <a:rPr lang="zh-CN" altLang="en-US" sz="2000">
                <a:solidFill>
                  <a:srgbClr val="0000FF"/>
                </a:solidFill>
                <a:ea typeface="楷体" pitchFamily="49" charset="-122"/>
                <a:cs typeface="Times New Roman" pitchFamily="18" charset="0"/>
              </a:rPr>
              <a:t>两段描述均不能满足算法的特征，试问它们违反了算法的哪些特征？</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6786610"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deque</a:t>
            </a:r>
            <a:r>
              <a:rPr lang="zh-CN" altLang="zh-CN" sz="220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285860"/>
            <a:ext cx="635798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判断双端队列容器是否为空队。</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返回双端队列容器中元素个数。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push_front(elem)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在队头插入元素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push_back(elem)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在队尾插入元素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pop_front()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删除队头一个元素。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删除队尾一个元素。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从双端队列容器中删除一个或几个元素。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删除双端队列容器中所有元素</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25902"/>
            <a:ext cx="7500990" cy="59034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&lt;deque&gt;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disp(deque&lt;int&gt; &amp;dq)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dq</a:t>
            </a:r>
            <a:r>
              <a:rPr lang="zh-CN" altLang="zh-CN" sz="1800" smtClean="0">
                <a:solidFill>
                  <a:srgbClr val="00B0F0"/>
                </a:solidFill>
                <a:latin typeface="Consolas" pitchFamily="49" charset="0"/>
                <a:ea typeface="仿宋" pitchFamily="49" charset="-122"/>
                <a:cs typeface="Consolas" pitchFamily="49" charset="0"/>
              </a:rPr>
              <a:t>的所有元素</a:t>
            </a:r>
          </a:p>
          <a:p>
            <a:r>
              <a:rPr lang="en-US" altLang="zh-CN" sz="1800" smtClean="0">
                <a:solidFill>
                  <a:srgbClr val="0000FF"/>
                </a:solidFill>
                <a:latin typeface="Consolas" pitchFamily="49" charset="0"/>
                <a:ea typeface="仿宋" pitchFamily="49" charset="-122"/>
                <a:cs typeface="Consolas" pitchFamily="49" charset="0"/>
              </a:rPr>
              <a:t>{  deque&lt;int&gt;::iterator iter;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定义迭代器</a:t>
            </a:r>
            <a:r>
              <a:rPr lang="en-US" altLang="zh-CN" sz="1800" smtClean="0">
                <a:solidFill>
                  <a:srgbClr val="00B0F0"/>
                </a:solidFill>
                <a:latin typeface="Consolas" pitchFamily="49" charset="0"/>
                <a:ea typeface="仿宋" pitchFamily="49" charset="-122"/>
                <a:cs typeface="Consolas" pitchFamily="49" charset="0"/>
              </a:rPr>
              <a:t>iter</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(iter=dq.begin();iter!=dq.end();iter++)</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 ",*iter);</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deque&lt;int&gt; dq;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建立一个双端队列</a:t>
            </a:r>
            <a:r>
              <a:rPr lang="en-US" altLang="zh-CN" sz="1800" smtClean="0">
                <a:solidFill>
                  <a:srgbClr val="00B0F0"/>
                </a:solidFill>
                <a:latin typeface="Consolas" pitchFamily="49" charset="0"/>
                <a:ea typeface="仿宋" pitchFamily="49" charset="-122"/>
                <a:cs typeface="Consolas" pitchFamily="49" charset="0"/>
              </a:rPr>
              <a:t>dq</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dq.push_front(1);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队头插入</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dq.push_back(2);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队尾插入</a:t>
            </a:r>
            <a:r>
              <a:rPr lang="en-US" altLang="zh-CN" sz="1800" smtClean="0">
                <a:solidFill>
                  <a:srgbClr val="00B0F0"/>
                </a:solidFill>
                <a:latin typeface="Consolas" pitchFamily="49" charset="0"/>
                <a:ea typeface="仿宋" pitchFamily="49" charset="-122"/>
                <a:cs typeface="Consolas" pitchFamily="49" charset="0"/>
              </a:rPr>
              <a:t>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dq.push_front(3);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队头插入</a:t>
            </a:r>
            <a:r>
              <a:rPr lang="en-US" altLang="zh-CN" sz="1800" smtClean="0">
                <a:solidFill>
                  <a:srgbClr val="00B0F0"/>
                </a:solidFill>
                <a:latin typeface="Consolas" pitchFamily="49" charset="0"/>
                <a:ea typeface="仿宋" pitchFamily="49" charset="-122"/>
                <a:cs typeface="Consolas" pitchFamily="49" charset="0"/>
              </a:rPr>
              <a:t>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dq.push_back(4);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队尾插入</a:t>
            </a:r>
            <a:r>
              <a:rPr lang="en-US" altLang="zh-CN" sz="1800" smtClean="0">
                <a:solidFill>
                  <a:srgbClr val="00B0F0"/>
                </a:solidFill>
                <a:latin typeface="Consolas" pitchFamily="49" charset="0"/>
                <a:ea typeface="仿宋" pitchFamily="49" charset="-122"/>
                <a:cs typeface="Consolas" pitchFamily="49" charset="0"/>
              </a:rPr>
              <a:t>4</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printf("dq: "); disp(dq);</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dq.pop_front();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删除队头元素</a:t>
            </a:r>
          </a:p>
          <a:p>
            <a:r>
              <a:rPr lang="en-US" altLang="zh-CN" sz="1800" smtClean="0">
                <a:solidFill>
                  <a:srgbClr val="0000FF"/>
                </a:solidFill>
                <a:latin typeface="Consolas" pitchFamily="49" charset="0"/>
                <a:ea typeface="仿宋" pitchFamily="49" charset="-122"/>
                <a:cs typeface="Consolas" pitchFamily="49" charset="0"/>
              </a:rPr>
              <a:t>   dq.pop_back();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删除队尾元素</a:t>
            </a:r>
          </a:p>
          <a:p>
            <a:r>
              <a:rPr lang="en-US" altLang="zh-CN" sz="1800" smtClean="0">
                <a:solidFill>
                  <a:srgbClr val="0000FF"/>
                </a:solidFill>
                <a:latin typeface="Consolas" pitchFamily="49" charset="0"/>
                <a:ea typeface="仿宋" pitchFamily="49" charset="-122"/>
                <a:cs typeface="Consolas" pitchFamily="49" charset="0"/>
              </a:rPr>
              <a:t>   printf("dq: "); disp(dq);</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96828" y="71414"/>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55851"/>
            <a:ext cx="7929618" cy="1615827"/>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（链表容器）</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它是一个双链表类模板。可以从任何地方快速插入与删除。它的每个结点之间通过指针链接，不能随机访问元素。</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1841" name="Group 1"/>
          <p:cNvGrpSpPr>
            <a:grpSpLocks noChangeAspect="1"/>
          </p:cNvGrpSpPr>
          <p:nvPr/>
        </p:nvGrpSpPr>
        <p:grpSpPr bwMode="auto">
          <a:xfrm>
            <a:off x="1214414" y="2857496"/>
            <a:ext cx="5715040" cy="857256"/>
            <a:chOff x="2182" y="1803"/>
            <a:chExt cx="4086" cy="733"/>
          </a:xfrm>
        </p:grpSpPr>
        <p:sp>
          <p:nvSpPr>
            <p:cNvPr id="291857" name="AutoShape 17"/>
            <p:cNvSpPr>
              <a:spLocks noChangeAspect="1" noChangeArrowheads="1" noTextEdit="1"/>
            </p:cNvSpPr>
            <p:nvPr/>
          </p:nvSpPr>
          <p:spPr bwMode="auto">
            <a:xfrm>
              <a:off x="2182" y="1803"/>
              <a:ext cx="4086" cy="733"/>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1856" name="Rectangle 16"/>
            <p:cNvSpPr>
              <a:spLocks noChangeArrowheads="1"/>
            </p:cNvSpPr>
            <p:nvPr/>
          </p:nvSpPr>
          <p:spPr bwMode="auto">
            <a:xfrm>
              <a:off x="219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5" name="Rectangle 15"/>
            <p:cNvSpPr>
              <a:spLocks noChangeArrowheads="1"/>
            </p:cNvSpPr>
            <p:nvPr/>
          </p:nvSpPr>
          <p:spPr bwMode="auto">
            <a:xfrm>
              <a:off x="302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4" name="Rectangle 14"/>
            <p:cNvSpPr>
              <a:spLocks noChangeArrowheads="1"/>
            </p:cNvSpPr>
            <p:nvPr/>
          </p:nvSpPr>
          <p:spPr bwMode="auto">
            <a:xfrm>
              <a:off x="2250" y="226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楷体" pitchFamily="49" charset="-122"/>
                  <a:cs typeface="Times New Roman" pitchFamily="18" charset="0"/>
                </a:rPr>
                <a:t>表头</a:t>
              </a:r>
            </a:p>
          </p:txBody>
        </p:sp>
        <p:sp>
          <p:nvSpPr>
            <p:cNvPr id="291853" name="Rectangle 13"/>
            <p:cNvSpPr>
              <a:spLocks noChangeArrowheads="1"/>
            </p:cNvSpPr>
            <p:nvPr/>
          </p:nvSpPr>
          <p:spPr bwMode="auto">
            <a:xfrm>
              <a:off x="5790" y="221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楷体" pitchFamily="49" charset="-122"/>
                  <a:cs typeface="Times New Roman" pitchFamily="18" charset="0"/>
                </a:rPr>
                <a:t>表尾</a:t>
              </a:r>
            </a:p>
          </p:txBody>
        </p:sp>
        <p:sp>
          <p:nvSpPr>
            <p:cNvPr id="291852" name="AutoShape 12"/>
            <p:cNvSpPr>
              <a:spLocks noChangeShapeType="1"/>
            </p:cNvSpPr>
            <p:nvPr/>
          </p:nvSpPr>
          <p:spPr bwMode="auto">
            <a:xfrm>
              <a:off x="272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1" name="AutoShape 11"/>
            <p:cNvSpPr>
              <a:spLocks noChangeShapeType="1"/>
            </p:cNvSpPr>
            <p:nvPr/>
          </p:nvSpPr>
          <p:spPr bwMode="auto">
            <a:xfrm flipH="1">
              <a:off x="272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0" name="Rectangle 10"/>
            <p:cNvSpPr>
              <a:spLocks noChangeArrowheads="1"/>
            </p:cNvSpPr>
            <p:nvPr/>
          </p:nvSpPr>
          <p:spPr bwMode="auto">
            <a:xfrm>
              <a:off x="386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9" name="AutoShape 9"/>
            <p:cNvSpPr>
              <a:spLocks noChangeShapeType="1"/>
            </p:cNvSpPr>
            <p:nvPr/>
          </p:nvSpPr>
          <p:spPr bwMode="auto">
            <a:xfrm>
              <a:off x="356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8" name="AutoShape 8"/>
            <p:cNvSpPr>
              <a:spLocks noChangeShapeType="1"/>
            </p:cNvSpPr>
            <p:nvPr/>
          </p:nvSpPr>
          <p:spPr bwMode="auto">
            <a:xfrm flipH="1">
              <a:off x="356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7" name="Rectangle 7"/>
            <p:cNvSpPr>
              <a:spLocks noChangeArrowheads="1"/>
            </p:cNvSpPr>
            <p:nvPr/>
          </p:nvSpPr>
          <p:spPr bwMode="auto">
            <a:xfrm>
              <a:off x="573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6" name="AutoShape 6"/>
            <p:cNvSpPr>
              <a:spLocks noChangeShapeType="1"/>
            </p:cNvSpPr>
            <p:nvPr/>
          </p:nvSpPr>
          <p:spPr bwMode="auto">
            <a:xfrm>
              <a:off x="543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5" name="AutoShape 5"/>
            <p:cNvSpPr>
              <a:spLocks noChangeShapeType="1"/>
            </p:cNvSpPr>
            <p:nvPr/>
          </p:nvSpPr>
          <p:spPr bwMode="auto">
            <a:xfrm flipH="1">
              <a:off x="543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4" name="AutoShape 4"/>
            <p:cNvSpPr>
              <a:spLocks noChangeShapeType="1"/>
            </p:cNvSpPr>
            <p:nvPr/>
          </p:nvSpPr>
          <p:spPr bwMode="auto">
            <a:xfrm>
              <a:off x="440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3" name="AutoShape 3"/>
            <p:cNvSpPr>
              <a:spLocks noChangeShapeType="1"/>
            </p:cNvSpPr>
            <p:nvPr/>
          </p:nvSpPr>
          <p:spPr bwMode="auto">
            <a:xfrm flipH="1">
              <a:off x="440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2" name="Rectangle 2"/>
            <p:cNvSpPr>
              <a:spLocks noChangeArrowheads="1"/>
            </p:cNvSpPr>
            <p:nvPr/>
          </p:nvSpPr>
          <p:spPr bwMode="auto">
            <a:xfrm>
              <a:off x="4850" y="183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528641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定义</a:t>
            </a:r>
            <a:r>
              <a:rPr lang="en-US" altLang="zh-CN" sz="2200" smtClean="0">
                <a:solidFill>
                  <a:srgbClr val="0000FF"/>
                </a:solidFill>
                <a:latin typeface="Consolas" pitchFamily="49" charset="0"/>
                <a:ea typeface="楷体" pitchFamily="49" charset="-122"/>
                <a:cs typeface="Consolas" pitchFamily="49" charset="0"/>
              </a:rPr>
              <a:t>list</a:t>
            </a:r>
            <a:r>
              <a:rPr lang="zh-CN" altLang="zh-CN" sz="220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642910" y="1928802"/>
            <a:ext cx="814393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6600"/>
                </a:solidFill>
                <a:latin typeface="Consolas" pitchFamily="49" charset="0"/>
                <a:ea typeface="仿宋" pitchFamily="49" charset="-122"/>
                <a:cs typeface="Consolas" pitchFamily="49" charset="0"/>
              </a:rPr>
              <a:t>list&lt;int&gt; l1;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定义元素为</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的链表</a:t>
            </a:r>
            <a:r>
              <a:rPr lang="en-US" altLang="zh-CN" sz="1800" smtClean="0">
                <a:solidFill>
                  <a:srgbClr val="00B0F0"/>
                </a:solidFill>
                <a:latin typeface="Consolas" pitchFamily="49" charset="0"/>
                <a:ea typeface="仿宋" pitchFamily="49" charset="-122"/>
                <a:cs typeface="Consolas" pitchFamily="49" charset="0"/>
              </a:rPr>
              <a:t>l1</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list&lt;int&gt; l2 (10);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指定链表</a:t>
            </a:r>
            <a:r>
              <a:rPr lang="en-US" altLang="zh-CN" sz="1800" smtClean="0">
                <a:solidFill>
                  <a:srgbClr val="00B0F0"/>
                </a:solidFill>
                <a:latin typeface="Consolas" pitchFamily="49" charset="0"/>
                <a:ea typeface="仿宋" pitchFamily="49" charset="-122"/>
                <a:cs typeface="Consolas" pitchFamily="49" charset="0"/>
              </a:rPr>
              <a:t>l2</a:t>
            </a:r>
            <a:r>
              <a:rPr lang="zh-CN" altLang="zh-CN" sz="1800" smtClean="0">
                <a:solidFill>
                  <a:srgbClr val="00B0F0"/>
                </a:solidFill>
                <a:latin typeface="Consolas" pitchFamily="49" charset="0"/>
                <a:ea typeface="仿宋" pitchFamily="49" charset="-122"/>
                <a:cs typeface="Consolas" pitchFamily="49" charset="0"/>
              </a:rPr>
              <a:t>的初始大小为</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a:t>
            </a:r>
            <a:r>
              <a:rPr lang="en-US" altLang="zh-CN" sz="1800" smtClean="0">
                <a:solidFill>
                  <a:srgbClr val="00B0F0"/>
                </a:solidFill>
                <a:latin typeface="Consolas" pitchFamily="49" charset="0"/>
                <a:ea typeface="仿宋" pitchFamily="49" charset="-122"/>
                <a:cs typeface="Consolas" pitchFamily="49" charset="0"/>
              </a:rPr>
              <a:t>int</a:t>
            </a:r>
            <a:r>
              <a:rPr lang="zh-CN" altLang="zh-CN" sz="180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smtClean="0">
                <a:solidFill>
                  <a:srgbClr val="006600"/>
                </a:solidFill>
                <a:latin typeface="Consolas" pitchFamily="49" charset="0"/>
                <a:ea typeface="仿宋" pitchFamily="49" charset="-122"/>
                <a:cs typeface="Consolas" pitchFamily="49" charset="0"/>
              </a:rPr>
              <a:t>list&lt;double&gt; l3 (10</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1.23);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指定</a:t>
            </a:r>
            <a:r>
              <a:rPr lang="en-US" altLang="zh-CN" sz="1800" smtClean="0">
                <a:solidFill>
                  <a:srgbClr val="00B0F0"/>
                </a:solidFill>
                <a:latin typeface="Consolas" pitchFamily="49" charset="0"/>
                <a:ea typeface="仿宋" pitchFamily="49" charset="-122"/>
                <a:cs typeface="Consolas" pitchFamily="49" charset="0"/>
              </a:rPr>
              <a:t>l3</a:t>
            </a:r>
            <a:r>
              <a:rPr lang="zh-CN" altLang="zh-CN" sz="1800" smtClean="0">
                <a:solidFill>
                  <a:srgbClr val="00B0F0"/>
                </a:solidFill>
                <a:latin typeface="Consolas" pitchFamily="49" charset="0"/>
                <a:ea typeface="仿宋" pitchFamily="49" charset="-122"/>
                <a:cs typeface="Consolas" pitchFamily="49" charset="0"/>
              </a:rPr>
              <a:t>的</a:t>
            </a:r>
            <a:r>
              <a:rPr lang="en-US" altLang="zh-CN" sz="1800" smtClean="0">
                <a:solidFill>
                  <a:srgbClr val="00B0F0"/>
                </a:solidFill>
                <a:latin typeface="Consolas" pitchFamily="49" charset="0"/>
                <a:ea typeface="仿宋" pitchFamily="49" charset="-122"/>
                <a:cs typeface="Consolas" pitchFamily="49" charset="0"/>
              </a:rPr>
              <a:t>10</a:t>
            </a:r>
            <a:r>
              <a:rPr lang="zh-CN" altLang="zh-CN" sz="1800" smtClean="0">
                <a:solidFill>
                  <a:srgbClr val="00B0F0"/>
                </a:solidFill>
                <a:latin typeface="Consolas" pitchFamily="49" charset="0"/>
                <a:ea typeface="仿宋" pitchFamily="49" charset="-122"/>
                <a:cs typeface="Consolas" pitchFamily="49" charset="0"/>
              </a:rPr>
              <a:t>个初始元素的初值为</a:t>
            </a:r>
            <a:r>
              <a:rPr lang="en-US" altLang="zh-CN" sz="1800" smtClean="0">
                <a:solidFill>
                  <a:srgbClr val="00B0F0"/>
                </a:solidFill>
                <a:latin typeface="Consolas" pitchFamily="49" charset="0"/>
                <a:ea typeface="仿宋" pitchFamily="49" charset="-122"/>
                <a:cs typeface="Consolas" pitchFamily="49" charset="0"/>
              </a:rPr>
              <a:t>1.23</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6600"/>
                </a:solidFill>
                <a:latin typeface="Consolas" pitchFamily="49" charset="0"/>
                <a:ea typeface="仿宋" pitchFamily="49" charset="-122"/>
                <a:cs typeface="Consolas" pitchFamily="49" charset="0"/>
              </a:rPr>
              <a:t>list&lt;int&gt; l4(a</a:t>
            </a:r>
            <a:r>
              <a:rPr lang="zh-CN" altLang="zh-CN" sz="1800" smtClean="0">
                <a:solidFill>
                  <a:srgbClr val="006600"/>
                </a:solidFill>
                <a:latin typeface="Consolas" pitchFamily="49" charset="0"/>
                <a:ea typeface="仿宋" pitchFamily="49" charset="-122"/>
                <a:cs typeface="Consolas" pitchFamily="49" charset="0"/>
              </a:rPr>
              <a:t>，</a:t>
            </a:r>
            <a:r>
              <a:rPr lang="en-US" altLang="zh-CN" sz="1800" smtClean="0">
                <a:solidFill>
                  <a:srgbClr val="006600"/>
                </a:solidFill>
                <a:latin typeface="Consolas" pitchFamily="49" charset="0"/>
                <a:ea typeface="仿宋" pitchFamily="49" charset="-122"/>
                <a:cs typeface="Consolas" pitchFamily="49" charset="0"/>
              </a:rPr>
              <a:t>a+5);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用数组</a:t>
            </a:r>
            <a:r>
              <a:rPr lang="en-US" altLang="zh-CN" sz="1800" smtClean="0">
                <a:solidFill>
                  <a:srgbClr val="00B0F0"/>
                </a:solidFill>
                <a:latin typeface="Consolas" pitchFamily="49" charset="0"/>
                <a:ea typeface="仿宋" pitchFamily="49" charset="-122"/>
                <a:cs typeface="Consolas" pitchFamily="49" charset="0"/>
              </a:rPr>
              <a:t>a[0..4]</a:t>
            </a:r>
            <a:r>
              <a:rPr lang="zh-CN" altLang="zh-CN" sz="1800" smtClean="0">
                <a:solidFill>
                  <a:srgbClr val="00B0F0"/>
                </a:solidFill>
                <a:latin typeface="Consolas" pitchFamily="49" charset="0"/>
                <a:ea typeface="仿宋" pitchFamily="49" charset="-122"/>
                <a:cs typeface="Consolas" pitchFamily="49" charset="0"/>
              </a:rPr>
              <a:t>共</a:t>
            </a:r>
            <a:r>
              <a:rPr lang="en-US" altLang="zh-CN" sz="1800" smtClean="0">
                <a:solidFill>
                  <a:srgbClr val="00B0F0"/>
                </a:solidFill>
                <a:latin typeface="Consolas" pitchFamily="49" charset="0"/>
                <a:ea typeface="仿宋" pitchFamily="49" charset="-122"/>
                <a:cs typeface="Consolas" pitchFamily="49" charset="0"/>
              </a:rPr>
              <a:t>5</a:t>
            </a:r>
            <a:r>
              <a:rPr lang="zh-CN" altLang="zh-CN" sz="1800" smtClean="0">
                <a:solidFill>
                  <a:srgbClr val="00B0F0"/>
                </a:solidFill>
                <a:latin typeface="Consolas" pitchFamily="49" charset="0"/>
                <a:ea typeface="仿宋" pitchFamily="49" charset="-122"/>
                <a:cs typeface="Consolas" pitchFamily="49" charset="0"/>
              </a:rPr>
              <a:t>个元素初始化</a:t>
            </a:r>
            <a:r>
              <a:rPr lang="en-US" altLang="zh-CN" sz="1800" smtClean="0">
                <a:solidFill>
                  <a:srgbClr val="00B0F0"/>
                </a:solidFill>
                <a:latin typeface="Consolas" pitchFamily="49" charset="0"/>
                <a:ea typeface="仿宋" pitchFamily="49" charset="-122"/>
                <a:cs typeface="Consolas" pitchFamily="49" charset="0"/>
              </a:rPr>
              <a:t>l4</a:t>
            </a:r>
            <a:endParaRPr lang="zh-CN" altLang="zh-CN" sz="18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4500594"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list</a:t>
            </a:r>
            <a:r>
              <a:rPr lang="zh-CN" altLang="zh-CN" sz="22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判断链表容器是否为空。</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返回链表容器中实际元素个数。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push_back()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在链表尾部插入元素。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pop_back()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删除链表容器的最后一个元素。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remove ()</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删除链表容器中所有指定值的元素。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remove_if(cmp)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删除链表容器中满足条件的元素。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从链表容器中删除一个或几个元素。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unique()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删除链表容器中相邻的重复元素。</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42955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删除链表容器中所有的元素。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，即将元素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插入到迭代器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指定元素之前。</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位置插入</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个元素</a:t>
            </a:r>
            <a:r>
              <a:rPr lang="en-US" altLang="zh-CN" sz="1800" smtClean="0">
                <a:solidFill>
                  <a:srgbClr val="0000FF"/>
                </a:solidFill>
                <a:latin typeface="Consolas" pitchFamily="49" charset="0"/>
                <a:ea typeface="仿宋" pitchFamily="49" charset="-122"/>
                <a:cs typeface="Consolas" pitchFamily="49" charset="0"/>
              </a:rPr>
              <a:t>elem</a:t>
            </a:r>
            <a:r>
              <a:rPr lang="zh-CN" altLang="zh-CN" sz="180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insert(pos</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pos1</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pos2)</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在迭代器</a:t>
            </a:r>
            <a:r>
              <a:rPr lang="en-US" altLang="zh-CN" sz="1800" smtClean="0">
                <a:solidFill>
                  <a:srgbClr val="0000FF"/>
                </a:solidFill>
                <a:latin typeface="Consolas" pitchFamily="49" charset="0"/>
                <a:ea typeface="仿宋" pitchFamily="49" charset="-122"/>
                <a:cs typeface="Consolas" pitchFamily="49" charset="0"/>
              </a:rPr>
              <a:t>pos</a:t>
            </a:r>
            <a:r>
              <a:rPr lang="zh-CN" altLang="zh-CN" sz="1800" smtClean="0">
                <a:solidFill>
                  <a:srgbClr val="0000FF"/>
                </a:solidFill>
                <a:latin typeface="Consolas" pitchFamily="49" charset="0"/>
                <a:ea typeface="仿宋" pitchFamily="49" charset="-122"/>
                <a:cs typeface="Consolas" pitchFamily="49" charset="0"/>
              </a:rPr>
              <a:t>处插入</a:t>
            </a:r>
            <a:r>
              <a:rPr lang="en-US" altLang="zh-CN" sz="1800" smtClean="0">
                <a:solidFill>
                  <a:srgbClr val="0000FF"/>
                </a:solidFill>
                <a:latin typeface="Consolas" pitchFamily="49" charset="0"/>
                <a:ea typeface="仿宋" pitchFamily="49" charset="-122"/>
                <a:cs typeface="Consolas" pitchFamily="49" charset="0"/>
              </a:rPr>
              <a:t>[pos1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pos2)</a:t>
            </a:r>
            <a:r>
              <a:rPr lang="zh-CN" altLang="zh-CN" sz="1800" smtClean="0">
                <a:solidFill>
                  <a:srgbClr val="0000FF"/>
                </a:solidFill>
                <a:latin typeface="Consolas" pitchFamily="49" charset="0"/>
                <a:ea typeface="仿宋" pitchFamily="49" charset="-122"/>
                <a:cs typeface="Consolas" pitchFamily="49" charset="0"/>
              </a:rPr>
              <a:t>的元素。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reverse()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反转链表。</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sort()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对链表容器中的元素排序。</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solidFill>
                  <a:srgbClr val="0000FF"/>
                </a:solidFill>
                <a:latin typeface="Consolas" pitchFamily="49" charset="0"/>
                <a:ea typeface="仿宋" pitchFamily="49" charset="-122"/>
                <a:cs typeface="Consolas" pitchFamily="49" charset="0"/>
              </a:rPr>
              <a:t>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end()</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rbegin()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rend()</a:t>
            </a:r>
            <a:r>
              <a:rPr lang="zh-CN" altLang="en-US"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290225"/>
          </a:xfrm>
          <a:prstGeom prst="rect">
            <a:avLst/>
          </a:prstGeom>
          <a:noFill/>
        </p:spPr>
        <p:txBody>
          <a:bodyPr wrap="square" rtlCol="0">
            <a:spAutoFit/>
          </a:bodyPr>
          <a:lstStyle/>
          <a:p>
            <a:pPr>
              <a:lnSpc>
                <a:spcPct val="150000"/>
              </a:lnSpc>
            </a:pPr>
            <a:r>
              <a:rPr lang="en-US" altLang="zh-CN" sz="1800" smtClean="0">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黑体" pitchFamily="49" charset="-122"/>
                <a:cs typeface="Consolas" pitchFamily="49" charset="0"/>
              </a:rPr>
              <a:t>说明：</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提供的</a:t>
            </a:r>
            <a:r>
              <a:rPr lang="en-US" altLang="zh-CN" sz="1800" smtClean="0">
                <a:solidFill>
                  <a:srgbClr val="0000FF"/>
                </a:solidFill>
                <a:latin typeface="Consolas" pitchFamily="49" charset="0"/>
                <a:ea typeface="楷体" pitchFamily="49" charset="-122"/>
                <a:cs typeface="Consolas" pitchFamily="49" charset="0"/>
              </a:rPr>
              <a:t>sort()</a:t>
            </a:r>
            <a:r>
              <a:rPr lang="zh-CN" altLang="zh-CN" sz="1800" smtClean="0">
                <a:solidFill>
                  <a:srgbClr val="0000FF"/>
                </a:solidFill>
                <a:latin typeface="Consolas" pitchFamily="49" charset="0"/>
                <a:ea typeface="楷体" pitchFamily="49" charset="-122"/>
                <a:cs typeface="Consolas" pitchFamily="49" charset="0"/>
              </a:rPr>
              <a:t>排序算法主要用于支持随机访问的容器，而</a:t>
            </a:r>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容器不支持随机访问，为此，</a:t>
            </a:r>
            <a:r>
              <a:rPr lang="en-US" altLang="zh-CN" sz="1800" smtClean="0">
                <a:solidFill>
                  <a:srgbClr val="0000FF"/>
                </a:solidFill>
                <a:latin typeface="Consolas" pitchFamily="49" charset="0"/>
                <a:ea typeface="楷体" pitchFamily="49" charset="-122"/>
                <a:cs typeface="Consolas" pitchFamily="49" charset="0"/>
              </a:rPr>
              <a:t>list</a:t>
            </a:r>
            <a:r>
              <a:rPr lang="zh-CN" altLang="zh-CN" sz="1800" smtClean="0">
                <a:solidFill>
                  <a:srgbClr val="0000FF"/>
                </a:solidFill>
                <a:latin typeface="Consolas" pitchFamily="49" charset="0"/>
                <a:ea typeface="楷体" pitchFamily="49" charset="-122"/>
                <a:cs typeface="Consolas" pitchFamily="49" charset="0"/>
              </a:rPr>
              <a:t>容器提供了</a:t>
            </a:r>
            <a:r>
              <a:rPr lang="en-US" altLang="zh-CN" sz="1800" smtClean="0">
                <a:solidFill>
                  <a:srgbClr val="0000FF"/>
                </a:solidFill>
                <a:latin typeface="Consolas" pitchFamily="49" charset="0"/>
                <a:ea typeface="楷体" pitchFamily="49" charset="-122"/>
                <a:cs typeface="Consolas" pitchFamily="49" charset="0"/>
              </a:rPr>
              <a:t>sort()</a:t>
            </a:r>
            <a:r>
              <a:rPr lang="zh-CN" altLang="zh-CN" sz="1800" smtClean="0">
                <a:solidFill>
                  <a:srgbClr val="0000FF"/>
                </a:solidFill>
                <a:latin typeface="Consolas" pitchFamily="49" charset="0"/>
                <a:ea typeface="楷体" pitchFamily="49" charset="-122"/>
                <a:cs typeface="Consolas" pitchFamily="49" charset="0"/>
              </a:rPr>
              <a:t>采用函数用于元素排序。类似的还有</a:t>
            </a:r>
            <a:r>
              <a:rPr lang="en-US" altLang="zh-CN" sz="1800" smtClean="0">
                <a:solidFill>
                  <a:srgbClr val="0000FF"/>
                </a:solidFill>
                <a:latin typeface="Consolas" pitchFamily="49" charset="0"/>
                <a:ea typeface="楷体" pitchFamily="49" charset="-122"/>
                <a:cs typeface="Consolas" pitchFamily="49" charset="0"/>
              </a:rPr>
              <a:t>unique()</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reverse()</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merge()</a:t>
            </a:r>
            <a:r>
              <a:rPr lang="zh-CN" altLang="zh-CN" sz="1800" smtClean="0">
                <a:solidFill>
                  <a:srgbClr val="0000FF"/>
                </a:solidFill>
                <a:latin typeface="Consolas" pitchFamily="49" charset="0"/>
                <a:ea typeface="楷体" pitchFamily="49" charset="-122"/>
                <a:cs typeface="Consolas" pitchFamily="49" charset="0"/>
              </a:rPr>
              <a:t>等</a:t>
            </a:r>
            <a:r>
              <a:rPr lang="en-US" altLang="zh-CN" sz="1800" smtClean="0">
                <a:solidFill>
                  <a:srgbClr val="0000FF"/>
                </a:solidFill>
                <a:latin typeface="Consolas" pitchFamily="49" charset="0"/>
                <a:ea typeface="楷体" pitchFamily="49" charset="-122"/>
                <a:cs typeface="Consolas" pitchFamily="49" charset="0"/>
              </a:rPr>
              <a:t>STL</a:t>
            </a:r>
            <a:r>
              <a:rPr lang="zh-CN" altLang="zh-CN" sz="1800" smtClean="0">
                <a:solidFill>
                  <a:srgbClr val="0000FF"/>
                </a:solidFill>
                <a:latin typeface="Consolas" pitchFamily="49" charset="0"/>
                <a:ea typeface="楷体" pitchFamily="49" charset="-122"/>
                <a:cs typeface="Consolas" pitchFamily="49" charset="0"/>
              </a:rPr>
              <a:t>算法。</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318902"/>
            <a:ext cx="7715304" cy="6324808"/>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&lt;list&gt;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disp(list&lt;int&gt; &amp;lst)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lst</a:t>
            </a:r>
            <a:r>
              <a:rPr lang="zh-CN" altLang="zh-CN" sz="1800" smtClean="0">
                <a:solidFill>
                  <a:srgbClr val="00B0F0"/>
                </a:solidFill>
                <a:latin typeface="Consolas" pitchFamily="49" charset="0"/>
                <a:ea typeface="仿宋" pitchFamily="49" charset="-122"/>
                <a:cs typeface="Consolas" pitchFamily="49" charset="0"/>
              </a:rPr>
              <a:t>的所有元素</a:t>
            </a:r>
          </a:p>
          <a:p>
            <a:r>
              <a:rPr lang="en-US" altLang="zh-CN" sz="1800" smtClean="0">
                <a:solidFill>
                  <a:srgbClr val="0000FF"/>
                </a:solidFill>
                <a:latin typeface="Consolas" pitchFamily="49" charset="0"/>
                <a:ea typeface="仿宋" pitchFamily="49" charset="-122"/>
                <a:cs typeface="Consolas" pitchFamily="49" charset="0"/>
              </a:rPr>
              <a:t>{  list&lt;int&gt;::iterator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(it=lst.begin();it!=lst.end();it++)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list&lt;int&gt; lst;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list</a:t>
            </a:r>
            <a:r>
              <a:rPr lang="zh-CN" altLang="zh-CN" sz="1800" smtClean="0">
                <a:solidFill>
                  <a:srgbClr val="00B0F0"/>
                </a:solidFill>
                <a:latin typeface="Consolas" pitchFamily="49" charset="0"/>
                <a:ea typeface="仿宋" pitchFamily="49" charset="-122"/>
                <a:cs typeface="Consolas" pitchFamily="49" charset="0"/>
              </a:rPr>
              <a:t>容器</a:t>
            </a:r>
            <a:r>
              <a:rPr lang="en-US" altLang="zh-CN" sz="1800" smtClean="0">
                <a:solidFill>
                  <a:srgbClr val="00B0F0"/>
                </a:solidFill>
                <a:latin typeface="Consolas" pitchFamily="49" charset="0"/>
                <a:ea typeface="仿宋" pitchFamily="49" charset="-122"/>
                <a:cs typeface="Consolas" pitchFamily="49" charset="0"/>
              </a:rPr>
              <a:t>lst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list&lt;int&gt;::iterator it,start,end;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lst.push_back(5);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添加</a:t>
            </a:r>
            <a:r>
              <a:rPr lang="en-US" altLang="zh-CN" sz="1800" smtClean="0">
                <a:solidFill>
                  <a:srgbClr val="00B0F0"/>
                </a:solidFill>
                <a:latin typeface="Consolas" pitchFamily="49" charset="0"/>
                <a:ea typeface="仿宋" pitchFamily="49" charset="-122"/>
                <a:cs typeface="Consolas" pitchFamily="49" charset="0"/>
              </a:rPr>
              <a:t>5</a:t>
            </a:r>
            <a:r>
              <a:rPr lang="zh-CN" altLang="zh-CN" sz="1800" smtClean="0">
                <a:solidFill>
                  <a:srgbClr val="00B0F0"/>
                </a:solidFill>
                <a:latin typeface="Consolas" pitchFamily="49" charset="0"/>
                <a:ea typeface="仿宋" pitchFamily="49" charset="-122"/>
                <a:cs typeface="Consolas" pitchFamily="49" charset="0"/>
              </a:rPr>
              <a:t>个整数</a:t>
            </a:r>
            <a:r>
              <a:rPr lang="en-US" altLang="zh-CN" sz="1800" smtClean="0">
                <a:solidFill>
                  <a:srgbClr val="00B0F0"/>
                </a:solidFill>
                <a:latin typeface="Consolas" pitchFamily="49" charset="0"/>
                <a:ea typeface="仿宋" pitchFamily="49" charset="-122"/>
                <a:cs typeface="Consolas" pitchFamily="49" charset="0"/>
              </a:rPr>
              <a:t>5,2,4,1,3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lst.push_back(2);  lst.push_back(4);</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lst.push_back(1);  lst.push_back(3);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初始</a:t>
            </a:r>
            <a:r>
              <a:rPr lang="en-US" altLang="zh-CN" sz="1800" smtClean="0">
                <a:solidFill>
                  <a:srgbClr val="0000FF"/>
                </a:solidFill>
                <a:latin typeface="Consolas" pitchFamily="49" charset="0"/>
                <a:ea typeface="仿宋" pitchFamily="49" charset="-122"/>
                <a:cs typeface="Consolas" pitchFamily="49" charset="0"/>
              </a:rPr>
              <a:t>lst: "); disp(lst);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it=lst.begin();			</a:t>
            </a:r>
            <a:r>
              <a:rPr lang="en-US" altLang="zh-CN" sz="1800" smtClean="0">
                <a:solidFill>
                  <a:srgbClr val="00B0F0"/>
                </a:solidFill>
                <a:latin typeface="Consolas" pitchFamily="49" charset="0"/>
                <a:ea typeface="仿宋" pitchFamily="49" charset="-122"/>
                <a:cs typeface="Consolas" pitchFamily="49" charset="0"/>
              </a:rPr>
              <a:t>//it</a:t>
            </a:r>
            <a:r>
              <a:rPr lang="zh-CN" altLang="zh-CN" sz="1800" smtClean="0">
                <a:solidFill>
                  <a:srgbClr val="00B0F0"/>
                </a:solidFill>
                <a:latin typeface="Consolas" pitchFamily="49" charset="0"/>
                <a:ea typeface="仿宋" pitchFamily="49" charset="-122"/>
                <a:cs typeface="Consolas" pitchFamily="49" charset="0"/>
              </a:rPr>
              <a:t>指向首元素</a:t>
            </a:r>
            <a:r>
              <a:rPr lang="en-US" altLang="zh-CN" sz="1800" smtClean="0">
                <a:solidFill>
                  <a:srgbClr val="00B0F0"/>
                </a:solidFill>
                <a:latin typeface="Consolas" pitchFamily="49" charset="0"/>
                <a:ea typeface="仿宋" pitchFamily="49" charset="-122"/>
                <a:cs typeface="Consolas" pitchFamily="49" charset="0"/>
              </a:rPr>
              <a:t>5</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start=++lst.begin();		</a:t>
            </a:r>
            <a:r>
              <a:rPr lang="en-US" altLang="zh-CN" sz="1800" smtClean="0">
                <a:solidFill>
                  <a:srgbClr val="00B0F0"/>
                </a:solidFill>
                <a:latin typeface="Consolas" pitchFamily="49" charset="0"/>
                <a:ea typeface="仿宋" pitchFamily="49" charset="-122"/>
                <a:cs typeface="Consolas" pitchFamily="49" charset="0"/>
              </a:rPr>
              <a:t>//start</a:t>
            </a:r>
            <a:r>
              <a:rPr lang="zh-CN" altLang="zh-CN" sz="1800" smtClean="0">
                <a:solidFill>
                  <a:srgbClr val="00B0F0"/>
                </a:solidFill>
                <a:latin typeface="Consolas" pitchFamily="49" charset="0"/>
                <a:ea typeface="仿宋" pitchFamily="49" charset="-122"/>
                <a:cs typeface="Consolas" pitchFamily="49" charset="0"/>
              </a:rPr>
              <a:t>指向第</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个元素</a:t>
            </a:r>
            <a:r>
              <a:rPr lang="en-US" altLang="zh-CN" sz="1800" smtClean="0">
                <a:solidFill>
                  <a:srgbClr val="00B0F0"/>
                </a:solidFill>
                <a:latin typeface="Consolas" pitchFamily="49" charset="0"/>
                <a:ea typeface="仿宋" pitchFamily="49" charset="-122"/>
                <a:cs typeface="Consolas" pitchFamily="49" charset="0"/>
              </a:rPr>
              <a:t>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end=--lst.end();			</a:t>
            </a:r>
            <a:r>
              <a:rPr lang="en-US" altLang="zh-CN" sz="1800" smtClean="0">
                <a:solidFill>
                  <a:srgbClr val="00B0F0"/>
                </a:solidFill>
                <a:latin typeface="Consolas" pitchFamily="49" charset="0"/>
                <a:ea typeface="仿宋" pitchFamily="49" charset="-122"/>
                <a:cs typeface="Consolas" pitchFamily="49" charset="0"/>
              </a:rPr>
              <a:t>//end</a:t>
            </a:r>
            <a:r>
              <a:rPr lang="zh-CN" altLang="zh-CN" sz="1800" smtClean="0">
                <a:solidFill>
                  <a:srgbClr val="00B0F0"/>
                </a:solidFill>
                <a:latin typeface="Consolas" pitchFamily="49" charset="0"/>
                <a:ea typeface="仿宋" pitchFamily="49" charset="-122"/>
                <a:cs typeface="Consolas" pitchFamily="49" charset="0"/>
              </a:rPr>
              <a:t>指向尾元素</a:t>
            </a:r>
            <a:r>
              <a:rPr lang="en-US" altLang="zh-CN" sz="1800" smtClean="0">
                <a:solidFill>
                  <a:srgbClr val="00B0F0"/>
                </a:solidFill>
                <a:latin typeface="Consolas" pitchFamily="49" charset="0"/>
                <a:ea typeface="仿宋" pitchFamily="49" charset="-122"/>
                <a:cs typeface="Consolas" pitchFamily="49" charset="0"/>
              </a:rPr>
              <a:t>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lst.insert(it,start,end);</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执行</a:t>
            </a:r>
            <a:r>
              <a:rPr lang="en-US" altLang="zh-CN" sz="1800" smtClean="0">
                <a:solidFill>
                  <a:srgbClr val="0000FF"/>
                </a:solidFill>
                <a:latin typeface="Consolas" pitchFamily="49" charset="0"/>
                <a:ea typeface="仿宋" pitchFamily="49" charset="-122"/>
                <a:cs typeface="Consolas" pitchFamily="49" charset="0"/>
              </a:rPr>
              <a:t>lst.insert(it,start,end)\n");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插入后</a:t>
            </a:r>
            <a:r>
              <a:rPr lang="en-US" altLang="zh-CN" sz="1800" smtClean="0">
                <a:solidFill>
                  <a:srgbClr val="0000FF"/>
                </a:solidFill>
                <a:latin typeface="Consolas" pitchFamily="49" charset="0"/>
                <a:ea typeface="仿宋" pitchFamily="49" charset="-122"/>
                <a:cs typeface="Consolas" pitchFamily="49" charset="0"/>
              </a:rPr>
              <a:t>lst: "); disp(lst);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2539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4288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关联容器</a:t>
            </a:r>
          </a:p>
        </p:txBody>
      </p:sp>
      <p:sp>
        <p:nvSpPr>
          <p:cNvPr id="3" name="TextBox 2"/>
          <p:cNvSpPr txBox="1"/>
          <p:nvPr/>
        </p:nvSpPr>
        <p:spPr>
          <a:xfrm>
            <a:off x="714348" y="1428736"/>
            <a:ext cx="7715304" cy="2908489"/>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set</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（集合容器）</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multiset</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（多重集容器）</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set</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multiset</a:t>
            </a:r>
            <a:r>
              <a:rPr lang="zh-CN" altLang="zh-CN" sz="2000" smtClean="0">
                <a:solidFill>
                  <a:srgbClr val="0000FF"/>
                </a:solidFill>
                <a:latin typeface="Consolas" pitchFamily="49" charset="0"/>
                <a:ea typeface="楷体" pitchFamily="49" charset="-122"/>
                <a:cs typeface="Consolas" pitchFamily="49" charset="0"/>
              </a:rPr>
              <a:t>都是集合类模板，其元素值称为关键字。</a:t>
            </a:r>
            <a:r>
              <a:rPr lang="en-US" altLang="zh-CN" sz="2000" smtClean="0">
                <a:solidFill>
                  <a:srgbClr val="0000FF"/>
                </a:solidFill>
                <a:latin typeface="Consolas" pitchFamily="49" charset="0"/>
                <a:ea typeface="楷体" pitchFamily="49" charset="-122"/>
                <a:cs typeface="Consolas" pitchFamily="49" charset="0"/>
              </a:rPr>
              <a:t>set</a:t>
            </a:r>
            <a:r>
              <a:rPr lang="zh-CN" altLang="zh-CN" sz="2000" smtClean="0">
                <a:solidFill>
                  <a:srgbClr val="0000FF"/>
                </a:solidFill>
                <a:latin typeface="Consolas" pitchFamily="49" charset="0"/>
                <a:ea typeface="楷体" pitchFamily="49" charset="-122"/>
                <a:cs typeface="Consolas" pitchFamily="49" charset="0"/>
              </a:rPr>
              <a:t>中元素的关键字是唯一的，</a:t>
            </a:r>
            <a:r>
              <a:rPr lang="en-US" altLang="zh-CN" sz="2000" smtClean="0">
                <a:solidFill>
                  <a:srgbClr val="0000FF"/>
                </a:solidFill>
                <a:latin typeface="Consolas" pitchFamily="49" charset="0"/>
                <a:ea typeface="楷体" pitchFamily="49" charset="-122"/>
                <a:cs typeface="Consolas" pitchFamily="49" charset="0"/>
              </a:rPr>
              <a:t>multiset</a:t>
            </a:r>
            <a:r>
              <a:rPr lang="zh-CN" altLang="zh-CN" sz="2000" smtClean="0">
                <a:solidFill>
                  <a:srgbClr val="0000FF"/>
                </a:solidFill>
                <a:latin typeface="Consolas" pitchFamily="49" charset="0"/>
                <a:ea typeface="楷体" pitchFamily="49" charset="-122"/>
                <a:cs typeface="Consolas" pitchFamily="49" charset="0"/>
              </a:rPr>
              <a:t>中元素的关键字可以不唯一，而且默认情况下会对元素按关键字自动进行升序排列</a:t>
            </a:r>
            <a:r>
              <a:rPr lang="zh-CN" altLang="en-US" sz="2000" smtClean="0">
                <a:solidFill>
                  <a:srgbClr val="0000FF"/>
                </a:solidFill>
                <a:latin typeface="Consolas" pitchFamily="49" charset="0"/>
                <a:ea typeface="楷体" pitchFamily="49" charset="-122"/>
                <a:cs typeface="Consolas" pitchFamily="49" charset="0"/>
              </a:rPr>
              <a:t>。  </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查找速度比较快，同时支持集合的交、差和并等一些集合上的运算，如果需要集合中的元素允许重复那么可以使用</a:t>
            </a:r>
            <a:r>
              <a:rPr lang="en-US" altLang="zh-CN" sz="2000" smtClean="0">
                <a:solidFill>
                  <a:srgbClr val="0000FF"/>
                </a:solidFill>
                <a:latin typeface="Consolas" pitchFamily="49" charset="0"/>
                <a:ea typeface="楷体" pitchFamily="49" charset="-122"/>
                <a:cs typeface="Consolas" pitchFamily="49" charset="0"/>
              </a:rPr>
              <a:t>multiset</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4857784"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set/multiset</a:t>
            </a:r>
            <a:r>
              <a:rPr lang="zh-CN" altLang="zh-CN" sz="2200" smtClean="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642910" y="1142984"/>
            <a:ext cx="7715304"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插入元素。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erase()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从容器删除一个或几个元素。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count(k)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返回容器中关键字</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出现的次数。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find(k)</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如果容器中存在关键字为</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的元素，返回该元素的迭代器，否则返回</a:t>
            </a:r>
            <a:r>
              <a:rPr lang="en-US" altLang="zh-CN" sz="1800" smtClean="0">
                <a:latin typeface="Consolas" pitchFamily="49" charset="0"/>
                <a:ea typeface="仿宋" pitchFamily="49" charset="-122"/>
                <a:cs typeface="Consolas" pitchFamily="49" charset="0"/>
              </a:rPr>
              <a:t>end()</a:t>
            </a:r>
            <a:r>
              <a:rPr lang="zh-CN" altLang="zh-CN" sz="1800" smtClean="0">
                <a:latin typeface="Consolas" pitchFamily="49" charset="0"/>
                <a:ea typeface="仿宋" pitchFamily="49" charset="-122"/>
                <a:cs typeface="Consolas" pitchFamily="49" charset="0"/>
              </a:rPr>
              <a:t>值。</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upper_bound()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返回一个迭代器，指向关键字大于</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的第一个元素。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lower_bound()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返回一个迭代器，指向关键字不小于</a:t>
            </a:r>
            <a:r>
              <a:rPr lang="en-US" altLang="zh-CN" sz="1800" smtClean="0">
                <a:latin typeface="Consolas" pitchFamily="49" charset="0"/>
                <a:ea typeface="仿宋" pitchFamily="49" charset="-122"/>
                <a:cs typeface="Consolas" pitchFamily="49" charset="0"/>
              </a:rPr>
              <a:t>k</a:t>
            </a:r>
            <a:r>
              <a:rPr lang="zh-CN" altLang="zh-CN" sz="1800" smtClean="0">
                <a:latin typeface="Consolas" pitchFamily="49" charset="0"/>
                <a:ea typeface="仿宋" pitchFamily="49" charset="-122"/>
                <a:cs typeface="Consolas" pitchFamily="49" charset="0"/>
              </a:rPr>
              <a:t>的第一个元素。</a:t>
            </a:r>
            <a:endParaRPr lang="en-US" altLang="zh-CN" sz="180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latin typeface="Consolas" pitchFamily="49" charset="0"/>
                <a:ea typeface="仿宋" pitchFamily="49" charset="-122"/>
                <a:cs typeface="Consolas" pitchFamily="49" charset="0"/>
              </a:rPr>
              <a:t>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end()</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rend()</a:t>
            </a:r>
            <a:r>
              <a:rPr lang="zh-CN" altLang="en-US" sz="1800" smtClean="0">
                <a:latin typeface="Consolas" pitchFamily="49" charset="0"/>
                <a:ea typeface="仿宋" pitchFamily="49" charset="-122"/>
                <a:cs typeface="Consolas" pitchFamily="49" charset="0"/>
              </a:rPr>
              <a:t>。</a:t>
            </a:r>
            <a:endParaRPr lang="zh-CN" altLang="zh-CN" sz="18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500042"/>
            <a:ext cx="6786610" cy="45184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&lt;set&gt;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set&lt;int&gt; 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set</a:t>
            </a:r>
            <a:r>
              <a:rPr lang="zh-CN" altLang="zh-CN" sz="1800" smtClean="0">
                <a:solidFill>
                  <a:srgbClr val="00B0F0"/>
                </a:solidFill>
                <a:latin typeface="Consolas" pitchFamily="49" charset="0"/>
                <a:ea typeface="仿宋" pitchFamily="49" charset="-122"/>
                <a:cs typeface="Consolas" pitchFamily="49" charset="0"/>
              </a:rPr>
              <a:t>容器</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set&lt;int&gt;::iterator it;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set</a:t>
            </a:r>
            <a:r>
              <a:rPr lang="zh-CN" altLang="zh-CN" sz="1800" smtClean="0">
                <a:solidFill>
                  <a:srgbClr val="00B0F0"/>
                </a:solidFill>
                <a:latin typeface="Consolas" pitchFamily="49" charset="0"/>
                <a:ea typeface="仿宋" pitchFamily="49" charset="-122"/>
                <a:cs typeface="Consolas" pitchFamily="49" charset="0"/>
              </a:rPr>
              <a:t>容器迭代器</a:t>
            </a:r>
            <a:r>
              <a:rPr lang="en-US" altLang="zh-CN" sz="1800" smtClean="0">
                <a:solidFill>
                  <a:srgbClr val="00B0F0"/>
                </a:solidFill>
                <a:latin typeface="Consolas" pitchFamily="49" charset="0"/>
                <a:ea typeface="仿宋" pitchFamily="49" charset="-122"/>
                <a:cs typeface="Consolas" pitchFamily="49" charset="0"/>
              </a:rPr>
              <a:t>it</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s.insert(1);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s.insert(3);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s.insert(2);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s.insert(4);</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s.insert(2);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 s: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(it=s.begin();it!=s.end();it++)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286116" y="5672096"/>
            <a:ext cx="1500198" cy="369332"/>
          </a:xfrm>
          <a:prstGeom prst="rect">
            <a:avLst/>
          </a:prstGeom>
          <a:noFill/>
        </p:spPr>
        <p:txBody>
          <a:bodyPr wrap="square" rtlCol="0">
            <a:spAutoFit/>
          </a:bodyPr>
          <a:lstStyle/>
          <a:p>
            <a:r>
              <a:rPr lang="en-US" altLang="zh-CN" sz="1800" smtClean="0">
                <a:solidFill>
                  <a:srgbClr val="9900FF"/>
                </a:solidFill>
                <a:latin typeface="Consolas" pitchFamily="49" charset="0"/>
                <a:cs typeface="Consolas" pitchFamily="49" charset="0"/>
              </a:rPr>
              <a:t>s:1 2 3 4</a:t>
            </a:r>
            <a:endParaRPr lang="zh-CN" altLang="en-US" sz="18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857620" y="517203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142844"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467544" y="1484784"/>
            <a:ext cx="8280400" cy="972574"/>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200">
                <a:solidFill>
                  <a:srgbClr val="0000FF"/>
                </a:solidFill>
                <a:latin typeface="微软雅黑" pitchFamily="34" charset="-122"/>
                <a:ea typeface="微软雅黑" pitchFamily="34"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）是一个死循环，违反了算法的有限性特征。（</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）出现除零错误，违反了算法的可行性特征。</a:t>
            </a:r>
          </a:p>
        </p:txBody>
      </p:sp>
      <p:sp>
        <p:nvSpPr>
          <p:cNvPr id="3" name="Text Box 5"/>
          <p:cNvSpPr txBox="1">
            <a:spLocks noChangeArrowheads="1"/>
          </p:cNvSpPr>
          <p:nvPr/>
        </p:nvSpPr>
        <p:spPr bwMode="auto">
          <a:xfrm>
            <a:off x="727101" y="2781256"/>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exam1</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smtClean="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n;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n",n</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4" name="Text Box 6"/>
          <p:cNvSpPr txBox="1">
            <a:spLocks noChangeArrowheads="1"/>
          </p:cNvSpPr>
          <p:nvPr/>
        </p:nvSpPr>
        <p:spPr bwMode="auto">
          <a:xfrm>
            <a:off x="4759351" y="2926298"/>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err="1">
                <a:solidFill>
                  <a:srgbClr val="0000FF"/>
                </a:solidFill>
                <a:latin typeface="Consolas" pitchFamily="49" charset="0"/>
                <a:ea typeface="楷体" pitchFamily="49" charset="-122"/>
                <a:cs typeface="Consolas" pitchFamily="49" charset="0"/>
              </a:rPr>
              <a:t>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y=0</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x=5/y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d,%d</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multiset&lt;int&gt; ms;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multiset</a:t>
            </a:r>
            <a:r>
              <a:rPr lang="zh-CN" altLang="zh-CN" sz="1800" smtClean="0">
                <a:solidFill>
                  <a:srgbClr val="00B0F0"/>
                </a:solidFill>
                <a:latin typeface="Consolas" pitchFamily="49" charset="0"/>
                <a:ea typeface="仿宋" pitchFamily="49" charset="-122"/>
                <a:cs typeface="Consolas" pitchFamily="49" charset="0"/>
              </a:rPr>
              <a:t>容器</a:t>
            </a:r>
            <a:r>
              <a:rPr lang="en-US" altLang="zh-CN" sz="1800" smtClean="0">
                <a:solidFill>
                  <a:srgbClr val="00B0F0"/>
                </a:solidFill>
                <a:latin typeface="Consolas" pitchFamily="49" charset="0"/>
                <a:ea typeface="仿宋" pitchFamily="49" charset="-122"/>
                <a:cs typeface="Consolas" pitchFamily="49" charset="0"/>
              </a:rPr>
              <a:t>ms</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multiset&lt;int&gt;::iterator mit;</a:t>
            </a:r>
          </a:p>
          <a:p>
            <a:r>
              <a:rPr lang="en-US" altLang="zh-CN" sz="1800" smtClean="0">
                <a:solidFill>
                  <a:srgbClr val="C00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multiset</a:t>
            </a:r>
            <a:r>
              <a:rPr lang="zh-CN" altLang="zh-CN" sz="1800" smtClean="0">
                <a:solidFill>
                  <a:srgbClr val="00B0F0"/>
                </a:solidFill>
                <a:latin typeface="Consolas" pitchFamily="49" charset="0"/>
                <a:ea typeface="仿宋" pitchFamily="49" charset="-122"/>
                <a:cs typeface="Consolas" pitchFamily="49" charset="0"/>
              </a:rPr>
              <a:t>容器迭代器</a:t>
            </a:r>
            <a:r>
              <a:rPr lang="en-US" altLang="zh-CN" sz="1800" smtClean="0">
                <a:solidFill>
                  <a:srgbClr val="00B0F0"/>
                </a:solidFill>
                <a:latin typeface="Consolas" pitchFamily="49" charset="0"/>
                <a:ea typeface="仿宋" pitchFamily="49" charset="-122"/>
                <a:cs typeface="Consolas" pitchFamily="49" charset="0"/>
              </a:rPr>
              <a:t>mit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ms.insert(1);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ms.insert(3);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ms.insert(2);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ms.insert(4);</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ms.insert(2);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printf("ms: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(mit=ms.begin();mit!=ms.end();mit++)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 ",*mit);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428992" y="5715016"/>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ms:1 2 2 3 4</a:t>
            </a:r>
            <a:endParaRPr lang="zh-CN" altLang="zh-CN" sz="1800" smtClean="0">
              <a:solidFill>
                <a:srgbClr val="0000FF"/>
              </a:solidFill>
              <a:latin typeface="Consolas" pitchFamily="49" charset="0"/>
              <a:cs typeface="Consolas" pitchFamily="49" charset="0"/>
            </a:endParaRPr>
          </a:p>
        </p:txBody>
      </p:sp>
      <p:sp>
        <p:nvSpPr>
          <p:cNvPr id="4" name="下箭头 3"/>
          <p:cNvSpPr/>
          <p:nvPr/>
        </p:nvSpPr>
        <p:spPr>
          <a:xfrm>
            <a:off x="3857620" y="5286388"/>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85860"/>
            <a:ext cx="8001056"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map</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multimap</a:t>
            </a:r>
            <a:r>
              <a:rPr lang="zh-CN" altLang="zh-CN" sz="2000" smtClean="0">
                <a:solidFill>
                  <a:srgbClr val="0000FF"/>
                </a:solidFill>
                <a:latin typeface="Consolas" pitchFamily="49" charset="0"/>
                <a:ea typeface="楷体" pitchFamily="49" charset="-122"/>
                <a:cs typeface="Consolas" pitchFamily="49" charset="0"/>
              </a:rPr>
              <a:t>都是映射类模板。映射是实现关键字与值关系的存储结构，可以使用一个关键字</a:t>
            </a:r>
            <a:r>
              <a:rPr lang="en-US" altLang="zh-CN" sz="2000" smtClean="0">
                <a:solidFill>
                  <a:srgbClr val="0000FF"/>
                </a:solidFill>
                <a:latin typeface="Consolas" pitchFamily="49" charset="0"/>
                <a:ea typeface="楷体" pitchFamily="49" charset="-122"/>
                <a:cs typeface="Consolas" pitchFamily="49" charset="0"/>
              </a:rPr>
              <a:t>key</a:t>
            </a:r>
            <a:r>
              <a:rPr lang="zh-CN" altLang="zh-CN" sz="2000" smtClean="0">
                <a:solidFill>
                  <a:srgbClr val="0000FF"/>
                </a:solidFill>
                <a:latin typeface="Consolas" pitchFamily="49" charset="0"/>
                <a:ea typeface="楷体" pitchFamily="49" charset="-122"/>
                <a:cs typeface="Consolas" pitchFamily="49" charset="0"/>
              </a:rPr>
              <a:t>来访问相应的数据值</a:t>
            </a:r>
            <a:r>
              <a:rPr lang="en-US" altLang="zh-CN" sz="2000" smtClean="0">
                <a:solidFill>
                  <a:srgbClr val="0000FF"/>
                </a:solidFill>
                <a:latin typeface="Consolas" pitchFamily="49" charset="0"/>
                <a:ea typeface="楷体" pitchFamily="49" charset="-122"/>
                <a:cs typeface="Consolas" pitchFamily="49" charset="0"/>
              </a:rPr>
              <a:t>value</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set/multiset</a:t>
            </a:r>
            <a:r>
              <a:rPr lang="zh-CN" altLang="zh-CN" sz="2000" smtClean="0">
                <a:solidFill>
                  <a:srgbClr val="0000FF"/>
                </a:solidFill>
                <a:latin typeface="Consolas" pitchFamily="49" charset="0"/>
                <a:ea typeface="楷体" pitchFamily="49" charset="-122"/>
                <a:cs typeface="Consolas" pitchFamily="49" charset="0"/>
              </a:rPr>
              <a:t>中的</a:t>
            </a:r>
            <a:r>
              <a:rPr lang="en-US" altLang="zh-CN" sz="2000" smtClean="0">
                <a:solidFill>
                  <a:srgbClr val="0000FF"/>
                </a:solidFill>
                <a:latin typeface="Consolas" pitchFamily="49" charset="0"/>
                <a:ea typeface="楷体" pitchFamily="49" charset="-122"/>
                <a:cs typeface="Consolas" pitchFamily="49" charset="0"/>
              </a:rPr>
              <a:t>key</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value</a:t>
            </a:r>
            <a:r>
              <a:rPr lang="zh-CN" altLang="zh-CN" sz="2000" smtClean="0">
                <a:solidFill>
                  <a:srgbClr val="0000FF"/>
                </a:solidFill>
                <a:latin typeface="Consolas" pitchFamily="49" charset="0"/>
                <a:ea typeface="楷体" pitchFamily="49" charset="-122"/>
                <a:cs typeface="Consolas" pitchFamily="49" charset="0"/>
              </a:rPr>
              <a:t>都是</a:t>
            </a:r>
            <a:r>
              <a:rPr lang="en-US" altLang="zh-CN" sz="2000" smtClean="0">
                <a:solidFill>
                  <a:srgbClr val="0000FF"/>
                </a:solidFill>
                <a:latin typeface="Consolas" pitchFamily="49" charset="0"/>
                <a:ea typeface="楷体" pitchFamily="49" charset="-122"/>
                <a:cs typeface="Consolas" pitchFamily="49" charset="0"/>
              </a:rPr>
              <a:t>key</a:t>
            </a:r>
            <a:r>
              <a:rPr lang="zh-CN" altLang="zh-CN" sz="2000" smtClean="0">
                <a:solidFill>
                  <a:srgbClr val="0000FF"/>
                </a:solidFill>
                <a:latin typeface="Consolas" pitchFamily="49" charset="0"/>
                <a:ea typeface="楷体" pitchFamily="49" charset="-122"/>
                <a:cs typeface="Consolas" pitchFamily="49" charset="0"/>
              </a:rPr>
              <a:t>类型，而</a:t>
            </a:r>
            <a:r>
              <a:rPr lang="en-US" altLang="zh-CN" sz="2000" smtClean="0">
                <a:solidFill>
                  <a:srgbClr val="0000FF"/>
                </a:solidFill>
                <a:latin typeface="Consolas" pitchFamily="49" charset="0"/>
                <a:ea typeface="楷体" pitchFamily="49" charset="-122"/>
                <a:cs typeface="Consolas" pitchFamily="49" charset="0"/>
              </a:rPr>
              <a:t>key</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value</a:t>
            </a:r>
            <a:r>
              <a:rPr lang="zh-CN" altLang="zh-CN" sz="2000" smtClean="0">
                <a:solidFill>
                  <a:srgbClr val="0000FF"/>
                </a:solidFill>
                <a:latin typeface="Consolas" pitchFamily="49" charset="0"/>
                <a:ea typeface="楷体" pitchFamily="49" charset="-122"/>
                <a:cs typeface="Consolas" pitchFamily="49" charset="0"/>
              </a:rPr>
              <a:t>是一个</a:t>
            </a:r>
            <a:r>
              <a:rPr lang="en-US" altLang="zh-CN" sz="2000" smtClean="0">
                <a:solidFill>
                  <a:srgbClr val="0000FF"/>
                </a:solidFill>
                <a:latin typeface="Consolas" pitchFamily="49" charset="0"/>
                <a:ea typeface="楷体" pitchFamily="49" charset="-122"/>
                <a:cs typeface="Consolas" pitchFamily="49" charset="0"/>
              </a:rPr>
              <a:t>pair</a:t>
            </a:r>
            <a:r>
              <a:rPr lang="zh-CN" altLang="zh-CN" sz="2000" smtClean="0">
                <a:solidFill>
                  <a:srgbClr val="0000FF"/>
                </a:solidFill>
                <a:latin typeface="Consolas" pitchFamily="49" charset="0"/>
                <a:ea typeface="楷体" pitchFamily="49" charset="-122"/>
                <a:cs typeface="Consolas" pitchFamily="49" charset="0"/>
              </a:rPr>
              <a:t>类结构。</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pair</a:t>
            </a:r>
            <a:r>
              <a:rPr lang="zh-CN" altLang="zh-CN" sz="2000" smtClean="0">
                <a:solidFill>
                  <a:srgbClr val="0000FF"/>
                </a:solidFill>
                <a:latin typeface="Consolas" pitchFamily="49" charset="0"/>
                <a:ea typeface="楷体" pitchFamily="49" charset="-122"/>
                <a:cs typeface="Consolas" pitchFamily="49" charset="0"/>
              </a:rPr>
              <a:t>类结构的声明形如：</a:t>
            </a:r>
          </a:p>
        </p:txBody>
      </p:sp>
      <p:sp>
        <p:nvSpPr>
          <p:cNvPr id="3" name="TextBox 2"/>
          <p:cNvSpPr txBox="1"/>
          <p:nvPr/>
        </p:nvSpPr>
        <p:spPr>
          <a:xfrm>
            <a:off x="642910" y="500042"/>
            <a:ext cx="7215238"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2</a:t>
            </a:r>
            <a:r>
              <a:rPr lang="zh-CN" altLang="zh-CN" smtClean="0">
                <a:solidFill>
                  <a:srgbClr val="FF0000"/>
                </a:solidFill>
                <a:latin typeface="Consolas" pitchFamily="49" charset="0"/>
                <a:ea typeface="微软雅黑" pitchFamily="34" charset="-122"/>
                <a:cs typeface="Consolas" pitchFamily="49" charset="0"/>
              </a:rPr>
              <a:t>）</a:t>
            </a:r>
            <a:r>
              <a:rPr lang="en-US" altLang="zh-CN" smtClean="0">
                <a:solidFill>
                  <a:srgbClr val="FF0000"/>
                </a:solidFill>
                <a:latin typeface="Consolas" pitchFamily="49" charset="0"/>
                <a:ea typeface="微软雅黑" pitchFamily="34" charset="-122"/>
                <a:cs typeface="Consolas" pitchFamily="49" charset="0"/>
              </a:rPr>
              <a:t>map</a:t>
            </a:r>
            <a:r>
              <a:rPr lang="zh-CN" altLang="zh-CN" smtClean="0">
                <a:solidFill>
                  <a:srgbClr val="FF0000"/>
                </a:solidFill>
                <a:latin typeface="Consolas" pitchFamily="49" charset="0"/>
                <a:ea typeface="微软雅黑" pitchFamily="34" charset="-122"/>
                <a:cs typeface="Consolas" pitchFamily="49" charset="0"/>
              </a:rPr>
              <a:t>（映射容器）</a:t>
            </a:r>
            <a:r>
              <a:rPr lang="en-US" altLang="zh-CN" smtClean="0">
                <a:solidFill>
                  <a:srgbClr val="FF0000"/>
                </a:solidFill>
                <a:latin typeface="Consolas" pitchFamily="49" charset="0"/>
                <a:ea typeface="微软雅黑" pitchFamily="34" charset="-122"/>
                <a:cs typeface="Consolas" pitchFamily="49" charset="0"/>
              </a:rPr>
              <a:t>/ multimap</a:t>
            </a:r>
            <a:r>
              <a:rPr lang="zh-CN" altLang="zh-CN" smtClean="0">
                <a:solidFill>
                  <a:srgbClr val="FF0000"/>
                </a:solidFill>
                <a:latin typeface="Consolas" pitchFamily="49" charset="0"/>
                <a:ea typeface="微软雅黑" pitchFamily="34" charset="-122"/>
                <a:cs typeface="Consolas" pitchFamily="49" charset="0"/>
              </a:rPr>
              <a:t>（多重映射容器）</a:t>
            </a:r>
            <a:endParaRPr lang="zh-CN" altLang="en-US" smtClean="0">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2214546" y="3786190"/>
            <a:ext cx="285752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1800" smtClean="0">
                <a:latin typeface="Consolas" pitchFamily="49" charset="0"/>
                <a:ea typeface="楷体" pitchFamily="49" charset="-122"/>
                <a:cs typeface="Consolas" pitchFamily="49" charset="0"/>
              </a:rPr>
              <a:t>struct pair</a:t>
            </a:r>
            <a:endParaRPr lang="zh-CN" altLang="zh-CN" sz="1800" smtClean="0">
              <a:latin typeface="Consolas" pitchFamily="49" charset="0"/>
              <a:ea typeface="楷体" pitchFamily="49" charset="-122"/>
              <a:cs typeface="Consolas" pitchFamily="49" charset="0"/>
            </a:endParaRPr>
          </a:p>
          <a:p>
            <a:r>
              <a:rPr lang="en-US" altLang="zh-CN" sz="1800" smtClean="0">
                <a:latin typeface="Consolas" pitchFamily="49" charset="0"/>
                <a:ea typeface="楷体" pitchFamily="49" charset="-122"/>
                <a:cs typeface="Consolas" pitchFamily="49" charset="0"/>
              </a:rPr>
              <a:t>{   T first;</a:t>
            </a:r>
            <a:endParaRPr lang="zh-CN" altLang="zh-CN" sz="1800" smtClean="0">
              <a:latin typeface="Consolas" pitchFamily="49" charset="0"/>
              <a:ea typeface="楷体" pitchFamily="49" charset="-122"/>
              <a:cs typeface="Consolas" pitchFamily="49" charset="0"/>
            </a:endParaRPr>
          </a:p>
          <a:p>
            <a:r>
              <a:rPr lang="en-US" altLang="zh-CN" sz="1800" smtClean="0">
                <a:latin typeface="Consolas" pitchFamily="49" charset="0"/>
                <a:ea typeface="楷体" pitchFamily="49" charset="-122"/>
                <a:cs typeface="Consolas" pitchFamily="49" charset="0"/>
              </a:rPr>
              <a:t>    T second;</a:t>
            </a:r>
            <a:endParaRPr lang="zh-CN" altLang="zh-CN" sz="1800" smtClean="0">
              <a:latin typeface="Consolas" pitchFamily="49" charset="0"/>
              <a:ea typeface="楷体" pitchFamily="49" charset="-122"/>
              <a:cs typeface="Consolas" pitchFamily="49" charset="0"/>
            </a:endParaRPr>
          </a:p>
          <a:p>
            <a:r>
              <a:rPr lang="en-US" altLang="zh-CN" sz="1800" smtClean="0">
                <a:latin typeface="Consolas" pitchFamily="49" charset="0"/>
                <a:ea typeface="楷体" pitchFamily="49" charset="-122"/>
                <a:cs typeface="Consolas" pitchFamily="49" charset="0"/>
              </a:rPr>
              <a:t>}</a:t>
            </a:r>
            <a:endParaRPr lang="zh-CN" altLang="en-US" sz="1800" smtClean="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643050"/>
            <a:ext cx="8286808" cy="2631490"/>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map/multimap</a:t>
            </a:r>
            <a:r>
              <a:rPr lang="zh-CN" altLang="zh-CN" sz="2200" smtClean="0">
                <a:solidFill>
                  <a:srgbClr val="0000FF"/>
                </a:solidFill>
                <a:latin typeface="Consolas" pitchFamily="49" charset="0"/>
                <a:ea typeface="楷体" pitchFamily="49" charset="-122"/>
                <a:cs typeface="Consolas" pitchFamily="49" charset="0"/>
              </a:rPr>
              <a:t>利用</a:t>
            </a:r>
            <a:r>
              <a:rPr lang="en-US" altLang="zh-CN" sz="2200" smtClean="0">
                <a:solidFill>
                  <a:srgbClr val="0000FF"/>
                </a:solidFill>
                <a:latin typeface="Consolas" pitchFamily="49" charset="0"/>
                <a:ea typeface="楷体" pitchFamily="49" charset="-122"/>
                <a:cs typeface="Consolas" pitchFamily="49" charset="0"/>
              </a:rPr>
              <a:t>pair</a:t>
            </a:r>
            <a:r>
              <a:rPr lang="zh-CN" altLang="zh-CN" sz="2200" smtClean="0">
                <a:solidFill>
                  <a:srgbClr val="0000FF"/>
                </a:solidFill>
                <a:latin typeface="Consolas" pitchFamily="49" charset="0"/>
                <a:ea typeface="楷体" pitchFamily="49" charset="-122"/>
                <a:cs typeface="Consolas" pitchFamily="49" charset="0"/>
              </a:rPr>
              <a:t>的</a:t>
            </a:r>
            <a:r>
              <a:rPr lang="en-US" altLang="zh-CN" sz="2200" smtClean="0">
                <a:solidFill>
                  <a:srgbClr val="0000FF"/>
                </a:solidFill>
                <a:latin typeface="Consolas" pitchFamily="49" charset="0"/>
                <a:ea typeface="楷体" pitchFamily="49" charset="-122"/>
                <a:cs typeface="Consolas" pitchFamily="49" charset="0"/>
              </a:rPr>
              <a:t>&lt;</a:t>
            </a:r>
            <a:r>
              <a:rPr lang="zh-CN" altLang="zh-CN" sz="2200" smtClean="0">
                <a:solidFill>
                  <a:srgbClr val="0000FF"/>
                </a:solidFill>
                <a:latin typeface="Consolas" pitchFamily="49" charset="0"/>
                <a:ea typeface="楷体" pitchFamily="49" charset="-122"/>
                <a:cs typeface="Consolas" pitchFamily="49" charset="0"/>
              </a:rPr>
              <a:t>运算符将所有元素即</a:t>
            </a:r>
            <a:r>
              <a:rPr lang="en-US" altLang="zh-CN" sz="2200" smtClean="0">
                <a:solidFill>
                  <a:srgbClr val="0000FF"/>
                </a:solidFill>
                <a:latin typeface="Consolas" pitchFamily="49" charset="0"/>
                <a:ea typeface="楷体" pitchFamily="49" charset="-122"/>
                <a:cs typeface="Consolas" pitchFamily="49" charset="0"/>
              </a:rPr>
              <a:t>key-value</a:t>
            </a:r>
            <a:r>
              <a:rPr lang="zh-CN" altLang="zh-CN" sz="2200" smtClean="0">
                <a:solidFill>
                  <a:srgbClr val="0000FF"/>
                </a:solidFill>
                <a:latin typeface="Consolas" pitchFamily="49" charset="0"/>
                <a:ea typeface="楷体" pitchFamily="49" charset="-122"/>
                <a:cs typeface="Consolas" pitchFamily="49" charset="0"/>
              </a:rPr>
              <a:t>对按</a:t>
            </a:r>
            <a:r>
              <a:rPr lang="en-US" altLang="zh-CN" sz="2200" smtClean="0">
                <a:solidFill>
                  <a:srgbClr val="0000FF"/>
                </a:solidFill>
                <a:latin typeface="Consolas" pitchFamily="49" charset="0"/>
                <a:ea typeface="楷体" pitchFamily="49" charset="-122"/>
                <a:cs typeface="Consolas" pitchFamily="49" charset="0"/>
              </a:rPr>
              <a:t>key</a:t>
            </a:r>
            <a:r>
              <a:rPr lang="zh-CN" altLang="zh-CN" sz="2200" smtClean="0">
                <a:solidFill>
                  <a:srgbClr val="0000FF"/>
                </a:solidFill>
                <a:latin typeface="Consolas" pitchFamily="49" charset="0"/>
                <a:ea typeface="楷体" pitchFamily="49" charset="-122"/>
                <a:cs typeface="Consolas" pitchFamily="49" charset="0"/>
              </a:rPr>
              <a:t>的升序排列，以红黑树的形式存储，可以根据</a:t>
            </a:r>
            <a:r>
              <a:rPr lang="en-US" altLang="zh-CN" sz="2200" smtClean="0">
                <a:solidFill>
                  <a:srgbClr val="0000FF"/>
                </a:solidFill>
                <a:latin typeface="Consolas" pitchFamily="49" charset="0"/>
                <a:ea typeface="楷体" pitchFamily="49" charset="-122"/>
                <a:cs typeface="Consolas" pitchFamily="49" charset="0"/>
              </a:rPr>
              <a:t>key</a:t>
            </a:r>
            <a:r>
              <a:rPr lang="zh-CN" altLang="zh-CN" sz="2200" smtClean="0">
                <a:solidFill>
                  <a:srgbClr val="0000FF"/>
                </a:solidFill>
                <a:latin typeface="Consolas" pitchFamily="49" charset="0"/>
                <a:ea typeface="楷体" pitchFamily="49" charset="-122"/>
                <a:cs typeface="Consolas" pitchFamily="49" charset="0"/>
              </a:rPr>
              <a:t>快速地找到与之对应的</a:t>
            </a:r>
            <a:r>
              <a:rPr lang="en-US" altLang="zh-CN" sz="2200" smtClean="0">
                <a:solidFill>
                  <a:srgbClr val="0000FF"/>
                </a:solidFill>
                <a:latin typeface="Consolas" pitchFamily="49" charset="0"/>
                <a:ea typeface="楷体" pitchFamily="49" charset="-122"/>
                <a:cs typeface="Consolas" pitchFamily="49" charset="0"/>
              </a:rPr>
              <a:t>value</a:t>
            </a:r>
            <a:r>
              <a:rPr lang="zh-CN" altLang="zh-CN" sz="2200" smtClean="0">
                <a:solidFill>
                  <a:srgbClr val="0000FF"/>
                </a:solidFill>
                <a:latin typeface="Consolas" pitchFamily="49" charset="0"/>
                <a:ea typeface="楷体" pitchFamily="49" charset="-122"/>
                <a:cs typeface="Consolas" pitchFamily="49" charset="0"/>
              </a:rPr>
              <a:t>（查找时间为</a:t>
            </a:r>
            <a:r>
              <a:rPr lang="en-US" altLang="zh-CN" sz="2200" smtClean="0">
                <a:solidFill>
                  <a:srgbClr val="0000FF"/>
                </a:solidFill>
                <a:latin typeface="Consolas" pitchFamily="49" charset="0"/>
                <a:ea typeface="楷体" pitchFamily="49" charset="-122"/>
                <a:cs typeface="Consolas" pitchFamily="49" charset="0"/>
              </a:rPr>
              <a:t>O(log</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smtClean="0">
                <a:latin typeface="Consolas" pitchFamily="49" charset="0"/>
                <a:ea typeface="楷体" pitchFamily="49" charset="-122"/>
                <a:cs typeface="Consolas" pitchFamily="49" charset="0"/>
              </a:rPr>
              <a:t>    </a:t>
            </a:r>
            <a:r>
              <a:rPr lang="en-US" altLang="zh-CN" sz="2200" smtClean="0">
                <a:solidFill>
                  <a:srgbClr val="9900FF"/>
                </a:solidFill>
                <a:latin typeface="Consolas" pitchFamily="49" charset="0"/>
                <a:ea typeface="楷体" pitchFamily="49" charset="-122"/>
                <a:cs typeface="Consolas" pitchFamily="49" charset="0"/>
              </a:rPr>
              <a:t>map</a:t>
            </a:r>
            <a:r>
              <a:rPr lang="zh-CN" altLang="zh-CN" sz="2200" smtClean="0">
                <a:solidFill>
                  <a:srgbClr val="9900FF"/>
                </a:solidFill>
                <a:latin typeface="Consolas" pitchFamily="49" charset="0"/>
                <a:ea typeface="楷体" pitchFamily="49" charset="-122"/>
                <a:cs typeface="Consolas" pitchFamily="49" charset="0"/>
              </a:rPr>
              <a:t>中不允许关键字重复出现，支持</a:t>
            </a:r>
            <a:r>
              <a:rPr lang="en-US" altLang="zh-CN" sz="2200" smtClean="0">
                <a:solidFill>
                  <a:srgbClr val="9900FF"/>
                </a:solidFill>
                <a:latin typeface="Consolas" pitchFamily="49" charset="0"/>
                <a:ea typeface="楷体" pitchFamily="49" charset="-122"/>
                <a:cs typeface="Consolas" pitchFamily="49" charset="0"/>
              </a:rPr>
              <a:t>[]</a:t>
            </a:r>
            <a:r>
              <a:rPr lang="zh-CN" altLang="zh-CN" sz="2200" smtClean="0">
                <a:solidFill>
                  <a:srgbClr val="9900FF"/>
                </a:solidFill>
                <a:latin typeface="Consolas" pitchFamily="49" charset="0"/>
                <a:ea typeface="楷体" pitchFamily="49" charset="-122"/>
                <a:cs typeface="Consolas" pitchFamily="49" charset="0"/>
              </a:rPr>
              <a:t>运算符；而</a:t>
            </a:r>
            <a:r>
              <a:rPr lang="en-US" altLang="zh-CN" sz="2200" smtClean="0">
                <a:solidFill>
                  <a:srgbClr val="9900FF"/>
                </a:solidFill>
                <a:latin typeface="Consolas" pitchFamily="49" charset="0"/>
                <a:ea typeface="楷体" pitchFamily="49" charset="-122"/>
                <a:cs typeface="Consolas" pitchFamily="49" charset="0"/>
              </a:rPr>
              <a:t>multimap</a:t>
            </a:r>
            <a:r>
              <a:rPr lang="zh-CN" altLang="zh-CN" sz="2200" smtClean="0">
                <a:solidFill>
                  <a:srgbClr val="9900FF"/>
                </a:solidFill>
                <a:latin typeface="Consolas" pitchFamily="49" charset="0"/>
                <a:ea typeface="楷体" pitchFamily="49" charset="-122"/>
                <a:cs typeface="Consolas" pitchFamily="49" charset="0"/>
              </a:rPr>
              <a:t>中允许关键字重复出现，但不支持</a:t>
            </a:r>
            <a:r>
              <a:rPr lang="en-US" altLang="zh-CN" sz="2200" smtClean="0">
                <a:solidFill>
                  <a:srgbClr val="9900FF"/>
                </a:solidFill>
                <a:latin typeface="Consolas" pitchFamily="49" charset="0"/>
                <a:ea typeface="楷体" pitchFamily="49" charset="-122"/>
                <a:cs typeface="Consolas" pitchFamily="49" charset="0"/>
              </a:rPr>
              <a:t>[]</a:t>
            </a:r>
            <a:r>
              <a:rPr lang="zh-CN" altLang="zh-CN" sz="2200" smtClean="0">
                <a:solidFill>
                  <a:srgbClr val="9900FF"/>
                </a:solidFill>
                <a:latin typeface="Consolas" pitchFamily="49" charset="0"/>
                <a:ea typeface="楷体" pitchFamily="49" charset="-122"/>
                <a:cs typeface="Consolas" pitchFamily="49" charset="0"/>
              </a:rPr>
              <a:t>运算符。</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44926"/>
            <a:ext cx="6572296"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map/multimap</a:t>
            </a:r>
            <a:r>
              <a:rPr lang="zh-CN" altLang="zh-CN" sz="220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116430"/>
            <a:ext cx="7715304"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map[key]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返回关键字为</a:t>
            </a:r>
            <a:r>
              <a:rPr lang="en-US" altLang="zh-CN" sz="1800" smtClean="0">
                <a:latin typeface="Consolas" pitchFamily="49" charset="0"/>
                <a:ea typeface="仿宋" pitchFamily="49" charset="-122"/>
                <a:cs typeface="Consolas" pitchFamily="49" charset="0"/>
              </a:rPr>
              <a:t>key</a:t>
            </a:r>
            <a:r>
              <a:rPr lang="zh-CN" altLang="zh-CN" sz="1800" smtClean="0">
                <a:latin typeface="Consolas" pitchFamily="49" charset="0"/>
                <a:ea typeface="仿宋" pitchFamily="49" charset="-122"/>
                <a:cs typeface="Consolas" pitchFamily="49" charset="0"/>
              </a:rPr>
              <a:t>的元素的引用，如果不存在这样的关键字，则以</a:t>
            </a:r>
            <a:r>
              <a:rPr lang="en-US" altLang="zh-CN" sz="1800" smtClean="0">
                <a:latin typeface="Consolas" pitchFamily="49" charset="0"/>
                <a:ea typeface="仿宋" pitchFamily="49" charset="-122"/>
                <a:cs typeface="Consolas" pitchFamily="49" charset="0"/>
              </a:rPr>
              <a:t>key</a:t>
            </a:r>
            <a:r>
              <a:rPr lang="zh-CN" altLang="zh-CN" sz="1800" smtClean="0">
                <a:latin typeface="Consolas" pitchFamily="49" charset="0"/>
                <a:ea typeface="仿宋" pitchFamily="49" charset="-122"/>
                <a:cs typeface="Consolas" pitchFamily="49" charset="0"/>
              </a:rPr>
              <a:t>作为关键字插入一个元素（不适合</a:t>
            </a:r>
            <a:r>
              <a:rPr lang="en-US" altLang="zh-CN" sz="1800" smtClean="0">
                <a:latin typeface="Consolas" pitchFamily="49" charset="0"/>
                <a:ea typeface="仿宋" pitchFamily="49" charset="-122"/>
                <a:cs typeface="Consolas" pitchFamily="49" charset="0"/>
              </a:rPr>
              <a:t>multimap</a:t>
            </a:r>
            <a:r>
              <a:rPr lang="zh-CN" altLang="zh-CN" sz="1800" smtClean="0">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insert(elem)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插入一个元素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并返回该元素的位置。</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clear()</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find()</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在容器中查找元素。</a:t>
            </a:r>
          </a:p>
          <a:p>
            <a:pPr marL="342900" indent="-342900">
              <a:lnSpc>
                <a:spcPct val="150000"/>
              </a:lnSpc>
              <a:buFont typeface="Wingdings" pitchFamily="2" charset="2"/>
              <a:buChar char="l"/>
            </a:pPr>
            <a:r>
              <a:rPr lang="en-US" altLang="zh-CN" sz="1800" smtClean="0">
                <a:solidFill>
                  <a:srgbClr val="C00000"/>
                </a:solidFill>
                <a:latin typeface="Consolas" pitchFamily="49" charset="0"/>
                <a:ea typeface="仿宋" pitchFamily="49" charset="-122"/>
                <a:cs typeface="Consolas" pitchFamily="49" charset="0"/>
              </a:rPr>
              <a:t>count()</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容器中指定关键字的元素个数（</a:t>
            </a:r>
            <a:r>
              <a:rPr lang="en-US" altLang="zh-CN" sz="1800" smtClean="0">
                <a:latin typeface="Consolas" pitchFamily="49" charset="0"/>
                <a:ea typeface="仿宋" pitchFamily="49" charset="-122"/>
                <a:cs typeface="Consolas" pitchFamily="49" charset="0"/>
              </a:rPr>
              <a:t>map</a:t>
            </a:r>
            <a:r>
              <a:rPr lang="zh-CN" altLang="zh-CN" sz="1800" smtClean="0">
                <a:latin typeface="Consolas" pitchFamily="49" charset="0"/>
                <a:ea typeface="仿宋" pitchFamily="49" charset="-122"/>
                <a:cs typeface="Consolas" pitchFamily="49" charset="0"/>
              </a:rPr>
              <a:t>中只有</a:t>
            </a:r>
            <a:r>
              <a:rPr lang="en-US" altLang="zh-CN" sz="1800" smtClean="0">
                <a:latin typeface="Consolas" pitchFamily="49" charset="0"/>
                <a:ea typeface="仿宋" pitchFamily="49" charset="-122"/>
                <a:cs typeface="Consolas" pitchFamily="49" charset="0"/>
              </a:rPr>
              <a:t>1</a:t>
            </a:r>
            <a:r>
              <a:rPr lang="zh-CN" altLang="zh-CN" sz="1800" smtClean="0">
                <a:latin typeface="Consolas" pitchFamily="49" charset="0"/>
                <a:ea typeface="仿宋" pitchFamily="49" charset="-122"/>
                <a:cs typeface="Consolas" pitchFamily="49" charset="0"/>
              </a:rPr>
              <a:t>或者</a:t>
            </a:r>
            <a:r>
              <a:rPr lang="en-US" altLang="zh-CN" sz="1800" smtClean="0">
                <a:latin typeface="Consolas" pitchFamily="49" charset="0"/>
                <a:ea typeface="仿宋" pitchFamily="49" charset="-122"/>
                <a:cs typeface="Consolas" pitchFamily="49" charset="0"/>
              </a:rPr>
              <a:t>0</a:t>
            </a:r>
            <a:r>
              <a:rPr lang="zh-CN" altLang="zh-CN" sz="1800" smtClean="0">
                <a:latin typeface="Consolas" pitchFamily="49" charset="0"/>
                <a:ea typeface="仿宋" pitchFamily="49" charset="-122"/>
                <a:cs typeface="Consolas" pitchFamily="49" charset="0"/>
              </a:rPr>
              <a:t>）。</a:t>
            </a:r>
            <a:endParaRPr lang="en-US" altLang="zh-CN" sz="180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smtClean="0">
                <a:solidFill>
                  <a:srgbClr val="C00000"/>
                </a:solidFill>
                <a:latin typeface="Consolas" pitchFamily="49" charset="0"/>
                <a:ea typeface="仿宋" pitchFamily="49" charset="-122"/>
                <a:cs typeface="Consolas" pitchFamily="49" charset="0"/>
              </a:rPr>
              <a:t>迭代器</a:t>
            </a:r>
            <a:r>
              <a:rPr lang="zh-CN" altLang="en-US" sz="1800" smtClean="0">
                <a:solidFill>
                  <a:srgbClr val="C00000"/>
                </a:solidFill>
                <a:latin typeface="Consolas" pitchFamily="49" charset="0"/>
                <a:ea typeface="仿宋" pitchFamily="49" charset="-122"/>
                <a:cs typeface="Consolas" pitchFamily="49" charset="0"/>
              </a:rPr>
              <a:t>函数：</a:t>
            </a:r>
            <a:r>
              <a:rPr lang="en-US" altLang="zh-CN" sz="1800" smtClean="0">
                <a:latin typeface="Consolas" pitchFamily="49" charset="0"/>
                <a:ea typeface="仿宋" pitchFamily="49" charset="-122"/>
                <a:cs typeface="Consolas" pitchFamily="49" charset="0"/>
              </a:rPr>
              <a:t>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end()</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rbegin()</a:t>
            </a:r>
            <a:r>
              <a:rPr lang="zh-CN" altLang="en-US" sz="1800" smtClean="0">
                <a:latin typeface="Consolas" pitchFamily="49" charset="0"/>
                <a:ea typeface="仿宋" pitchFamily="49" charset="-122"/>
                <a:cs typeface="Consolas" pitchFamily="49" charset="0"/>
              </a:rPr>
              <a:t>、</a:t>
            </a:r>
            <a:r>
              <a:rPr lang="en-US" altLang="zh-CN" sz="1800" smtClean="0">
                <a:latin typeface="Consolas" pitchFamily="49" charset="0"/>
                <a:ea typeface="仿宋" pitchFamily="49" charset="-122"/>
                <a:cs typeface="Consolas" pitchFamily="49" charset="0"/>
              </a:rPr>
              <a:t>rend()</a:t>
            </a:r>
            <a:r>
              <a:rPr lang="zh-CN" altLang="en-US" sz="1800" smtClean="0">
                <a:latin typeface="Consolas" pitchFamily="49" charset="0"/>
                <a:ea typeface="仿宋" pitchFamily="49" charset="-122"/>
                <a:cs typeface="Consolas" pitchFamily="49" charset="0"/>
              </a:rPr>
              <a:t>。</a:t>
            </a:r>
            <a:endParaRPr lang="zh-CN" altLang="zh-CN" sz="180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1107996"/>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在</a:t>
            </a:r>
            <a:r>
              <a:rPr lang="en-US" altLang="zh-CN" sz="2200" smtClean="0">
                <a:solidFill>
                  <a:srgbClr val="0000FF"/>
                </a:solidFill>
                <a:latin typeface="Consolas" pitchFamily="49" charset="0"/>
                <a:ea typeface="楷体" pitchFamily="49" charset="-122"/>
                <a:cs typeface="Consolas" pitchFamily="49" charset="0"/>
              </a:rPr>
              <a:t>map</a:t>
            </a:r>
            <a:r>
              <a:rPr lang="zh-CN" altLang="zh-CN" sz="2200" smtClean="0">
                <a:solidFill>
                  <a:srgbClr val="0000FF"/>
                </a:solidFill>
                <a:latin typeface="Consolas" pitchFamily="49" charset="0"/>
                <a:ea typeface="楷体" pitchFamily="49" charset="-122"/>
                <a:cs typeface="Consolas" pitchFamily="49" charset="0"/>
              </a:rPr>
              <a:t>中修改元素非常简单，这是因为</a:t>
            </a:r>
            <a:r>
              <a:rPr lang="en-US" altLang="zh-CN" sz="2200" smtClean="0">
                <a:solidFill>
                  <a:srgbClr val="0000FF"/>
                </a:solidFill>
                <a:latin typeface="Consolas" pitchFamily="49" charset="0"/>
                <a:ea typeface="楷体" pitchFamily="49" charset="-122"/>
                <a:cs typeface="Consolas" pitchFamily="49" charset="0"/>
              </a:rPr>
              <a:t>map</a:t>
            </a:r>
            <a:r>
              <a:rPr lang="zh-CN" altLang="zh-CN" sz="2200" smtClean="0">
                <a:solidFill>
                  <a:srgbClr val="0000FF"/>
                </a:solidFill>
                <a:latin typeface="Consolas" pitchFamily="49" charset="0"/>
                <a:ea typeface="楷体" pitchFamily="49" charset="-122"/>
                <a:cs typeface="Consolas" pitchFamily="49" charset="0"/>
              </a:rPr>
              <a:t>容器已经对</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500034" y="2714620"/>
            <a:ext cx="8215370" cy="133882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map&lt;char,int&gt; mymap;	</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定义</a:t>
            </a:r>
            <a:r>
              <a:rPr lang="en-US" altLang="zh-CN" sz="1800" smtClean="0">
                <a:solidFill>
                  <a:srgbClr val="00B0F0"/>
                </a:solidFill>
                <a:latin typeface="Consolas" pitchFamily="49" charset="0"/>
                <a:ea typeface="楷体" pitchFamily="49" charset="-122"/>
                <a:cs typeface="Consolas" pitchFamily="49" charset="0"/>
              </a:rPr>
              <a:t>map</a:t>
            </a:r>
            <a:r>
              <a:rPr lang="zh-CN" altLang="zh-CN" sz="1800" smtClean="0">
                <a:solidFill>
                  <a:srgbClr val="00B0F0"/>
                </a:solidFill>
                <a:latin typeface="Consolas" pitchFamily="49" charset="0"/>
                <a:ea typeface="楷体" pitchFamily="49" charset="-122"/>
                <a:cs typeface="Consolas" pitchFamily="49" charset="0"/>
              </a:rPr>
              <a:t>容器</a:t>
            </a:r>
            <a:r>
              <a:rPr lang="en-US" altLang="zh-CN" sz="1800" smtClean="0">
                <a:solidFill>
                  <a:srgbClr val="00B0F0"/>
                </a:solidFill>
                <a:latin typeface="Consolas" pitchFamily="49" charset="0"/>
                <a:ea typeface="楷体" pitchFamily="49" charset="-122"/>
                <a:cs typeface="Consolas" pitchFamily="49" charset="0"/>
              </a:rPr>
              <a:t>mymap</a:t>
            </a:r>
            <a:r>
              <a:rPr lang="zh-CN" altLang="zh-CN" sz="1800" smtClean="0">
                <a:solidFill>
                  <a:srgbClr val="00B0F0"/>
                </a:solidFill>
                <a:latin typeface="Consolas" pitchFamily="49" charset="0"/>
                <a:ea typeface="楷体" pitchFamily="49" charset="-122"/>
                <a:cs typeface="Consolas" pitchFamily="49" charset="0"/>
              </a:rPr>
              <a:t>，其元素类型为</a:t>
            </a:r>
            <a:r>
              <a:rPr lang="en-US" altLang="zh-CN" sz="1800" smtClean="0">
                <a:solidFill>
                  <a:srgbClr val="00B0F0"/>
                </a:solidFill>
                <a:latin typeface="Consolas" pitchFamily="49" charset="0"/>
                <a:ea typeface="楷体" pitchFamily="49" charset="-122"/>
                <a:cs typeface="Consolas" pitchFamily="49" charset="0"/>
              </a:rPr>
              <a:t>pair&lt;char,int&gt;</a:t>
            </a:r>
            <a:endParaRPr lang="zh-CN" altLang="zh-CN" sz="180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mymap['a'] = 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或者</a:t>
            </a:r>
            <a:r>
              <a:rPr lang="en-US" altLang="zh-CN" sz="1800" smtClean="0">
                <a:solidFill>
                  <a:srgbClr val="00B0F0"/>
                </a:solidFill>
                <a:latin typeface="Consolas" pitchFamily="49" charset="0"/>
                <a:ea typeface="楷体" pitchFamily="49" charset="-122"/>
                <a:cs typeface="Consolas" pitchFamily="49" charset="0"/>
              </a:rPr>
              <a:t>mymap.insert(pair&lt;char</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int&gt;('a',1) );</a:t>
            </a:r>
            <a:endParaRPr lang="zh-CN" altLang="zh-CN" sz="1800" smtClean="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2554545"/>
          </a:xfrm>
          <a:prstGeom prst="rect">
            <a:avLst/>
          </a:prstGeom>
          <a:noFill/>
        </p:spPr>
        <p:txBody>
          <a:bodyPr wrap="square" rtlCol="0">
            <a:spAutoFit/>
          </a:bodyPr>
          <a:lstStyle/>
          <a:p>
            <a:pPr>
              <a:lnSpc>
                <a:spcPct val="200000"/>
              </a:lnSpc>
            </a:pPr>
            <a:r>
              <a:rPr lang="en-US" altLang="zh-CN" sz="2000" smtClean="0">
                <a:solidFill>
                  <a:srgbClr val="0000FF"/>
                </a:solidFill>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获得</a:t>
            </a:r>
            <a:r>
              <a:rPr lang="en-US" altLang="zh-CN" sz="2000" smtClean="0">
                <a:solidFill>
                  <a:srgbClr val="0000FF"/>
                </a:solidFill>
                <a:ea typeface="楷体" pitchFamily="49" charset="-122"/>
                <a:cs typeface="Times New Roman" pitchFamily="18" charset="0"/>
              </a:rPr>
              <a:t>map</a:t>
            </a:r>
            <a:r>
              <a:rPr lang="zh-CN" altLang="zh-CN" sz="2000" smtClean="0">
                <a:solidFill>
                  <a:srgbClr val="0000FF"/>
                </a:solidFill>
                <a:ea typeface="楷体" pitchFamily="49" charset="-122"/>
                <a:cs typeface="Times New Roman" pitchFamily="18" charset="0"/>
              </a:rPr>
              <a:t>中一个值的最简单方法如下：</a:t>
            </a:r>
            <a:endParaRPr lang="en-US" altLang="zh-CN" sz="2000" smtClean="0">
              <a:solidFill>
                <a:srgbClr val="0000FF"/>
              </a:solidFill>
              <a:ea typeface="楷体" pitchFamily="49" charset="-122"/>
              <a:cs typeface="Times New Roman" pitchFamily="18" charset="0"/>
            </a:endParaRPr>
          </a:p>
          <a:p>
            <a:pPr>
              <a:lnSpc>
                <a:spcPct val="200000"/>
              </a:lnSpc>
            </a:pPr>
            <a:r>
              <a:rPr lang="en-US" altLang="zh-CN" sz="2000" smtClean="0">
                <a:latin typeface="Consolas" pitchFamily="49" charset="0"/>
                <a:ea typeface="楷体" pitchFamily="49" charset="-122"/>
                <a:cs typeface="Consolas" pitchFamily="49" charset="0"/>
              </a:rPr>
              <a:t>    </a:t>
            </a:r>
            <a:r>
              <a:rPr lang="en-US" altLang="zh-CN" sz="1800" smtClean="0">
                <a:solidFill>
                  <a:srgbClr val="9900FF"/>
                </a:solidFill>
                <a:latin typeface="Consolas" pitchFamily="49" charset="0"/>
                <a:ea typeface="楷体" pitchFamily="49" charset="-122"/>
                <a:cs typeface="Consolas" pitchFamily="49" charset="0"/>
              </a:rPr>
              <a:t>int ans = mymap['a'];</a:t>
            </a:r>
            <a:endParaRPr lang="zh-CN" altLang="zh-CN" sz="1800" smtClean="0">
              <a:solidFill>
                <a:srgbClr val="99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ea typeface="楷体" pitchFamily="49" charset="-122"/>
                <a:cs typeface="Times New Roman" pitchFamily="18" charset="0"/>
              </a:rPr>
              <a:t>只有当</a:t>
            </a:r>
            <a:r>
              <a:rPr lang="en-US" altLang="zh-CN" sz="2000" smtClean="0">
                <a:solidFill>
                  <a:srgbClr val="0000FF"/>
                </a:solidFill>
                <a:ea typeface="楷体" pitchFamily="49" charset="-122"/>
                <a:cs typeface="Times New Roman" pitchFamily="18" charset="0"/>
              </a:rPr>
              <a:t>map</a:t>
            </a:r>
            <a:r>
              <a:rPr lang="zh-CN" altLang="zh-CN" sz="2000" smtClean="0">
                <a:solidFill>
                  <a:srgbClr val="0000FF"/>
                </a:solidFill>
                <a:ea typeface="楷体" pitchFamily="49" charset="-122"/>
                <a:cs typeface="Times New Roman" pitchFamily="18" charset="0"/>
              </a:rPr>
              <a:t>中有这个关键字（</a:t>
            </a:r>
            <a:r>
              <a:rPr lang="en-US" altLang="zh-CN" sz="2000" smtClean="0">
                <a:solidFill>
                  <a:srgbClr val="0000FF"/>
                </a:solidFill>
                <a:ea typeface="楷体" pitchFamily="49" charset="-122"/>
                <a:cs typeface="Times New Roman" pitchFamily="18" charset="0"/>
              </a:rPr>
              <a:t>'</a:t>
            </a:r>
            <a:r>
              <a:rPr lang="en-US" altLang="zh-CN" sz="2000" i="1" smtClean="0">
                <a:solidFill>
                  <a:srgbClr val="0000FF"/>
                </a:solidFill>
                <a:ea typeface="楷体" pitchFamily="49" charset="-122"/>
                <a:cs typeface="Times New Roman" pitchFamily="18" charset="0"/>
              </a:rPr>
              <a:t>a</a:t>
            </a:r>
            <a:r>
              <a:rPr lang="en-US" altLang="zh-CN" sz="2000" smtClean="0">
                <a:solidFill>
                  <a:srgbClr val="0000FF"/>
                </a:solidFill>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）时才会成功，否则会自动插入一个元素，值为初始化值。可以使用</a:t>
            </a:r>
            <a:r>
              <a:rPr lang="en-US" altLang="zh-CN" sz="2000" smtClean="0">
                <a:solidFill>
                  <a:srgbClr val="0000FF"/>
                </a:solidFill>
                <a:ea typeface="楷体" pitchFamily="49" charset="-122"/>
                <a:cs typeface="Times New Roman" pitchFamily="18" charset="0"/>
              </a:rPr>
              <a:t>find() </a:t>
            </a:r>
            <a:r>
              <a:rPr lang="zh-CN" altLang="zh-CN" sz="2000" smtClean="0">
                <a:solidFill>
                  <a:srgbClr val="0000FF"/>
                </a:solidFill>
                <a:ea typeface="楷体" pitchFamily="49" charset="-122"/>
                <a:cs typeface="Times New Roman" pitchFamily="18" charset="0"/>
              </a:rPr>
              <a:t>方法来发现一个关键字是否存在。</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171502"/>
            <a:ext cx="8001056" cy="438581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&lt;map&gt;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 map&lt;char,int&gt; mymap;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a:t>
            </a:r>
            <a:r>
              <a:rPr lang="en-US" altLang="zh-CN" sz="1800" smtClean="0">
                <a:solidFill>
                  <a:srgbClr val="00B0F0"/>
                </a:solidFill>
                <a:latin typeface="Consolas" pitchFamily="49" charset="0"/>
                <a:ea typeface="仿宋" pitchFamily="49" charset="-122"/>
                <a:cs typeface="Consolas" pitchFamily="49" charset="0"/>
              </a:rPr>
              <a:t>map</a:t>
            </a:r>
            <a:r>
              <a:rPr lang="zh-CN" altLang="zh-CN" sz="1800" smtClean="0">
                <a:solidFill>
                  <a:srgbClr val="00B0F0"/>
                </a:solidFill>
                <a:latin typeface="Consolas" pitchFamily="49" charset="0"/>
                <a:ea typeface="仿宋" pitchFamily="49" charset="-122"/>
                <a:cs typeface="Consolas" pitchFamily="49" charset="0"/>
              </a:rPr>
              <a:t>容器</a:t>
            </a:r>
            <a:r>
              <a:rPr lang="en-US" altLang="zh-CN" sz="1800" smtClean="0">
                <a:solidFill>
                  <a:srgbClr val="00B0F0"/>
                </a:solidFill>
                <a:latin typeface="Consolas" pitchFamily="49" charset="0"/>
                <a:ea typeface="仿宋" pitchFamily="49" charset="-122"/>
                <a:cs typeface="Consolas" pitchFamily="49" charset="0"/>
              </a:rPr>
              <a:t>mymap</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8000"/>
                </a:solidFill>
                <a:latin typeface="Consolas" pitchFamily="49" charset="0"/>
                <a:ea typeface="仿宋" pitchFamily="49" charset="-122"/>
                <a:cs typeface="Consolas" pitchFamily="49" charset="0"/>
              </a:rPr>
              <a:t>    mymap.insert(pair&lt;char,int&gt;('a',1));</a:t>
            </a:r>
          </a:p>
          <a:p>
            <a:r>
              <a:rPr lang="en-US" altLang="zh-CN" sz="1800" smtClean="0">
                <a:solidFill>
                  <a:srgbClr val="008000"/>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插入方式</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mymap.insert(map&lt;char,int&gt;::value_type('b',2));</a:t>
            </a:r>
          </a:p>
          <a:p>
            <a:r>
              <a:rPr lang="en-US" altLang="zh-CN" sz="1800" smtClean="0">
                <a:solidFill>
                  <a:srgbClr val="99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插入方式</a:t>
            </a:r>
            <a:r>
              <a:rPr lang="en-US" altLang="zh-CN" sz="1800" smtClean="0">
                <a:solidFill>
                  <a:srgbClr val="00B0F0"/>
                </a:solidFill>
                <a:latin typeface="Consolas" pitchFamily="49" charset="0"/>
                <a:ea typeface="仿宋" pitchFamily="49" charset="-122"/>
                <a:cs typeface="Consolas" pitchFamily="49" charset="0"/>
              </a:rPr>
              <a:t>2</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B0F0"/>
                </a:solidFill>
                <a:latin typeface="Consolas" pitchFamily="49" charset="0"/>
                <a:ea typeface="仿宋" pitchFamily="49" charset="-122"/>
                <a:cs typeface="Consolas" pitchFamily="49" charset="0"/>
              </a:rPr>
              <a:t>    mymap['c']=3;										//</a:t>
            </a:r>
            <a:r>
              <a:rPr lang="zh-CN" altLang="zh-CN" sz="1800" smtClean="0">
                <a:solidFill>
                  <a:srgbClr val="00B0F0"/>
                </a:solidFill>
                <a:latin typeface="Consolas" pitchFamily="49" charset="0"/>
                <a:ea typeface="仿宋" pitchFamily="49" charset="-122"/>
                <a:cs typeface="Consolas" pitchFamily="49" charset="0"/>
              </a:rPr>
              <a:t>插入方式</a:t>
            </a:r>
            <a:r>
              <a:rPr lang="en-US" altLang="zh-CN" sz="1800" smtClean="0">
                <a:solidFill>
                  <a:srgbClr val="00B0F0"/>
                </a:solidFill>
                <a:latin typeface="Consolas" pitchFamily="49" charset="0"/>
                <a:ea typeface="仿宋" pitchFamily="49" charset="-122"/>
                <a:cs typeface="Consolas" pitchFamily="49" charset="0"/>
              </a:rPr>
              <a:t>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map&lt;char,int&gt;::iterator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for(it=mymap.begin();it!=mymap.end();it++)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printf("[%c,%d] ",it-&gt;first,it-&gt;second);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a:t>
            </a:r>
            <a:endParaRPr lang="zh-CN" altLang="zh-CN" sz="1800" smtClean="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357422" y="6029286"/>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500430" y="560065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642910"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8143932" cy="2031325"/>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stack</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（栈容器）</a:t>
            </a: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它是一个栈类模板，和数据结构中的栈一样，具有后进先出的特点。栈容器默认的底层容器是</a:t>
            </a:r>
            <a:r>
              <a:rPr lang="en-US" altLang="zh-CN" sz="2000" smtClean="0">
                <a:solidFill>
                  <a:srgbClr val="0000FF"/>
                </a:solidFill>
                <a:latin typeface="Consolas" pitchFamily="49" charset="0"/>
                <a:ea typeface="楷体" pitchFamily="49" charset="-122"/>
                <a:cs typeface="Consolas" pitchFamily="49" charset="0"/>
              </a:rPr>
              <a:t>deque</a:t>
            </a:r>
            <a:r>
              <a:rPr lang="zh-CN" altLang="zh-CN" sz="2000" smtClean="0">
                <a:solidFill>
                  <a:srgbClr val="0000FF"/>
                </a:solidFill>
                <a:latin typeface="Consolas" pitchFamily="49" charset="0"/>
                <a:ea typeface="楷体" pitchFamily="49" charset="-122"/>
                <a:cs typeface="Consolas" pitchFamily="49" charset="0"/>
              </a:rPr>
              <a:t>。也可以指定其他底层容器</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例如，以下语句指定</a:t>
            </a:r>
            <a:r>
              <a:rPr lang="en-US" altLang="zh-CN" sz="2000" smtClean="0">
                <a:solidFill>
                  <a:srgbClr val="0000FF"/>
                </a:solidFill>
                <a:latin typeface="Consolas" pitchFamily="49" charset="0"/>
                <a:ea typeface="楷体" pitchFamily="49" charset="-122"/>
                <a:cs typeface="Consolas" pitchFamily="49" charset="0"/>
              </a:rPr>
              <a:t>myst</a:t>
            </a:r>
            <a:r>
              <a:rPr lang="zh-CN" altLang="zh-CN" sz="2000" smtClean="0">
                <a:solidFill>
                  <a:srgbClr val="0000FF"/>
                </a:solidFill>
                <a:latin typeface="Consolas" pitchFamily="49" charset="0"/>
                <a:ea typeface="楷体" pitchFamily="49" charset="-122"/>
                <a:cs typeface="Consolas" pitchFamily="49" charset="0"/>
              </a:rPr>
              <a:t>栈的底层容器为</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643042" y="3720116"/>
            <a:ext cx="6215106" cy="8747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6600"/>
                </a:solidFill>
                <a:latin typeface="Consolas" pitchFamily="49" charset="0"/>
                <a:ea typeface="仿宋" pitchFamily="49" charset="-122"/>
                <a:cs typeface="Consolas" pitchFamily="49" charset="0"/>
              </a:rPr>
              <a:t>stack&lt;string,vector&lt;string&gt; &gt; myst;	</a:t>
            </a:r>
          </a:p>
          <a:p>
            <a:pPr>
              <a:lnSpc>
                <a:spcPct val="150000"/>
              </a:lnSpc>
            </a:pP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第</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个参数指定底层容器为</a:t>
            </a:r>
            <a:r>
              <a:rPr lang="en-US" altLang="zh-CN" sz="1800" smtClean="0">
                <a:solidFill>
                  <a:srgbClr val="00B0F0"/>
                </a:solidFill>
                <a:latin typeface="Consolas" pitchFamily="49" charset="0"/>
                <a:ea typeface="仿宋" pitchFamily="49" charset="-122"/>
                <a:cs typeface="Consolas" pitchFamily="49" charset="0"/>
              </a:rPr>
              <a:t>vector</a:t>
            </a:r>
            <a:endParaRPr lang="zh-CN" altLang="zh-CN" sz="18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627783"/>
            <a:ext cx="7143800" cy="1107996"/>
          </a:xfrm>
          <a:prstGeom prst="rect">
            <a:avLst/>
          </a:prstGeom>
          <a:noFill/>
        </p:spPr>
        <p:txBody>
          <a:bodyPr wrap="square" rtlCol="0">
            <a:spAutoFit/>
          </a:bodyPr>
          <a:lstStyle/>
          <a:p>
            <a:pPr>
              <a:lnSpc>
                <a:spcPct val="150000"/>
              </a:lnSpc>
            </a:pPr>
            <a:r>
              <a:rPr lang="zh-CN" altLang="en-US" smtClean="0">
                <a:solidFill>
                  <a:srgbClr val="FF0000"/>
                </a:solidFill>
                <a:latin typeface="Consolas" pitchFamily="49" charset="0"/>
                <a:ea typeface="微软雅黑" pitchFamily="34" charset="-122"/>
                <a:cs typeface="Consolas" pitchFamily="49" charset="0"/>
              </a:rPr>
              <a:t>  </a:t>
            </a:r>
            <a:r>
              <a:rPr lang="zh-CN" altLang="en-US" sz="2200" smtClean="0">
                <a:solidFill>
                  <a:srgbClr val="FF0000"/>
                </a:solidFill>
                <a:latin typeface="Consolas" pitchFamily="49" charset="0"/>
                <a:ea typeface="微软雅黑" pitchFamily="34" charset="-122"/>
                <a:cs typeface="Consolas" pitchFamily="49" charset="0"/>
              </a:rPr>
              <a:t>注意：</a:t>
            </a:r>
            <a:r>
              <a:rPr lang="en-US" altLang="zh-CN" sz="2000" smtClean="0">
                <a:solidFill>
                  <a:srgbClr val="0000FF"/>
                </a:solidFill>
                <a:latin typeface="Consolas" pitchFamily="49" charset="0"/>
                <a:ea typeface="微软雅黑" pitchFamily="34" charset="-122"/>
                <a:cs typeface="Consolas" pitchFamily="49" charset="0"/>
              </a:rPr>
              <a:t>stack</a:t>
            </a:r>
            <a:r>
              <a:rPr lang="zh-CN" altLang="zh-CN" sz="2000" smtClean="0">
                <a:solidFill>
                  <a:srgbClr val="0000FF"/>
                </a:solidFill>
                <a:latin typeface="Consolas" pitchFamily="49" charset="0"/>
                <a:ea typeface="微软雅黑" pitchFamily="34" charset="-122"/>
                <a:cs typeface="Consolas" pitchFamily="49" charset="0"/>
              </a:rPr>
              <a:t>容器没有</a:t>
            </a:r>
            <a:r>
              <a:rPr lang="en-US" altLang="zh-CN" sz="2000" smtClean="0">
                <a:solidFill>
                  <a:srgbClr val="0000FF"/>
                </a:solidFill>
                <a:latin typeface="Consolas" pitchFamily="49" charset="0"/>
                <a:ea typeface="微软雅黑" pitchFamily="34" charset="-122"/>
                <a:cs typeface="Consolas" pitchFamily="49" charset="0"/>
              </a:rPr>
              <a:t>begin()/end()</a:t>
            </a:r>
            <a:r>
              <a:rPr lang="zh-CN" altLang="zh-CN" sz="2000" smtClean="0">
                <a:solidFill>
                  <a:srgbClr val="0000FF"/>
                </a:solidFill>
                <a:latin typeface="Consolas" pitchFamily="49" charset="0"/>
                <a:ea typeface="微软雅黑" pitchFamily="34" charset="-122"/>
                <a:cs typeface="Consolas" pitchFamily="49" charset="0"/>
              </a:rPr>
              <a:t>和</a:t>
            </a:r>
            <a:r>
              <a:rPr lang="en-US" altLang="zh-CN" sz="2000" smtClean="0">
                <a:solidFill>
                  <a:srgbClr val="0000FF"/>
                </a:solidFill>
                <a:latin typeface="Consolas" pitchFamily="49" charset="0"/>
                <a:ea typeface="微软雅黑" pitchFamily="34" charset="-122"/>
                <a:cs typeface="Consolas" pitchFamily="49" charset="0"/>
              </a:rPr>
              <a:t>rbegin()/rend()</a:t>
            </a:r>
            <a:r>
              <a:rPr lang="zh-CN" altLang="zh-CN" sz="2000" smtClean="0">
                <a:solidFill>
                  <a:srgbClr val="0000FF"/>
                </a:solidFill>
                <a:latin typeface="Consolas" pitchFamily="49" charset="0"/>
                <a:ea typeface="微软雅黑" pitchFamily="34" charset="-122"/>
                <a:cs typeface="Consolas" pitchFamily="49" charset="0"/>
              </a:rPr>
              <a:t>这样的用于迭代器的成员函数。</a:t>
            </a:r>
            <a:endParaRPr lang="zh-CN" altLang="en-US" sz="2000" smtClean="0">
              <a:solidFill>
                <a:srgbClr val="0000FF"/>
              </a:solidFill>
              <a:latin typeface="Consolas" pitchFamily="49" charset="0"/>
              <a:ea typeface="微软雅黑" pitchFamily="34" charset="-122"/>
              <a:cs typeface="Consolas" pitchFamily="49" charset="0"/>
            </a:endParaRPr>
          </a:p>
        </p:txBody>
      </p:sp>
      <p:sp>
        <p:nvSpPr>
          <p:cNvPr id="3" name="TextBox 2"/>
          <p:cNvSpPr txBox="1"/>
          <p:nvPr/>
        </p:nvSpPr>
        <p:spPr>
          <a:xfrm>
            <a:off x="785786" y="500042"/>
            <a:ext cx="6929486" cy="430887"/>
          </a:xfrm>
          <a:prstGeom prst="rect">
            <a:avLst/>
          </a:prstGeom>
          <a:noFill/>
        </p:spPr>
        <p:txBody>
          <a:bodyPr wrap="square" rtlCol="0">
            <a:spAutoFit/>
          </a:bodyPr>
          <a:lstStyle/>
          <a:p>
            <a:r>
              <a:rPr lang="en-US" altLang="zh-CN" sz="2200" smtClean="0">
                <a:solidFill>
                  <a:srgbClr val="0000FF"/>
                </a:solidFill>
                <a:latin typeface="Consolas" pitchFamily="49" charset="0"/>
                <a:ea typeface="楷体" pitchFamily="49" charset="-122"/>
                <a:cs typeface="Consolas" pitchFamily="49" charset="0"/>
              </a:rPr>
              <a:t>stack</a:t>
            </a:r>
            <a:r>
              <a:rPr lang="zh-CN" altLang="zh-CN" sz="2200" smtClean="0">
                <a:solidFill>
                  <a:srgbClr val="0000FF"/>
                </a:solidFill>
                <a:latin typeface="Consolas" pitchFamily="49" charset="0"/>
                <a:ea typeface="楷体" pitchFamily="49" charset="-122"/>
                <a:cs typeface="Consolas" pitchFamily="49" charset="0"/>
              </a:rPr>
              <a:t>容器主要的成员函数如下：</a:t>
            </a:r>
            <a:endParaRPr lang="zh-CN" altLang="en-US" sz="220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259175"/>
            <a:ext cx="5072098" cy="21698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empty()</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判断栈容器是否为空。</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size()</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返回栈容器中实际元素个数。</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push(elem)</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a:t>
            </a:r>
            <a:r>
              <a:rPr lang="en-US" altLang="zh-CN" sz="1800" smtClean="0">
                <a:latin typeface="Consolas" pitchFamily="49" charset="0"/>
                <a:ea typeface="仿宋" pitchFamily="49" charset="-122"/>
                <a:cs typeface="Consolas" pitchFamily="49" charset="0"/>
              </a:rPr>
              <a:t>elem</a:t>
            </a:r>
            <a:r>
              <a:rPr lang="zh-CN" altLang="zh-CN" sz="1800" smtClean="0">
                <a:latin typeface="Consolas" pitchFamily="49" charset="0"/>
                <a:ea typeface="仿宋" pitchFamily="49" charset="-122"/>
                <a:cs typeface="Consolas" pitchFamily="49" charset="0"/>
              </a:rPr>
              <a:t>进栈。</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top()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返回栈顶元素。</a:t>
            </a:r>
          </a:p>
          <a:p>
            <a:pPr marL="342900" indent="-342900">
              <a:lnSpc>
                <a:spcPct val="150000"/>
              </a:lnSpc>
              <a:buFont typeface="Wingdings" pitchFamily="2" charset="2"/>
              <a:buChar char="n"/>
            </a:pPr>
            <a:r>
              <a:rPr lang="en-US" altLang="zh-CN" sz="1800" smtClean="0">
                <a:solidFill>
                  <a:srgbClr val="C00000"/>
                </a:solidFill>
                <a:latin typeface="Consolas" pitchFamily="49" charset="0"/>
                <a:ea typeface="仿宋" pitchFamily="49" charset="-122"/>
                <a:cs typeface="Consolas" pitchFamily="49" charset="0"/>
              </a:rPr>
              <a:t>pop()</a:t>
            </a:r>
            <a:r>
              <a:rPr lang="zh-CN" altLang="zh-CN" sz="1800" smtClean="0">
                <a:solidFill>
                  <a:srgbClr val="C00000"/>
                </a:solidFill>
                <a:latin typeface="Consolas" pitchFamily="49" charset="0"/>
                <a:ea typeface="仿宋" pitchFamily="49" charset="-122"/>
                <a:cs typeface="Consolas" pitchFamily="49" charset="0"/>
              </a:rPr>
              <a:t>：</a:t>
            </a:r>
            <a:r>
              <a:rPr lang="zh-CN" altLang="zh-CN" sz="1800" smtClean="0">
                <a:latin typeface="Consolas" pitchFamily="49" charset="0"/>
                <a:ea typeface="仿宋" pitchFamily="49" charset="-122"/>
                <a:cs typeface="Consolas" pitchFamily="49" charset="0"/>
              </a:rPr>
              <a:t>元素出栈。</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&lt;stack&gt;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stack&lt;int&gt; st;</a:t>
            </a:r>
            <a:endParaRPr lang="zh-CN" altLang="zh-CN" sz="1800" smtClean="0">
              <a:solidFill>
                <a:srgbClr val="C0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st.push(1); st.push(2); st.push(3);</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栈顶元素</a:t>
            </a:r>
            <a:r>
              <a:rPr lang="en-US" altLang="zh-CN" sz="1800" smtClean="0">
                <a:solidFill>
                  <a:srgbClr val="0000FF"/>
                </a:solidFill>
                <a:latin typeface="Consolas" pitchFamily="49" charset="0"/>
                <a:ea typeface="仿宋" pitchFamily="49" charset="-122"/>
                <a:cs typeface="Consolas" pitchFamily="49" charset="0"/>
              </a:rPr>
              <a:t>: %d\n",st.top());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出栈顺序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(!st.empty())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栈不空时出栈所有元素</a:t>
            </a:r>
          </a:p>
          <a:p>
            <a:r>
              <a:rPr lang="en-US" altLang="zh-CN" sz="1800" smtClean="0">
                <a:solidFill>
                  <a:srgbClr val="0000FF"/>
                </a:solidFill>
                <a:latin typeface="Consolas" pitchFamily="49" charset="0"/>
                <a:ea typeface="仿宋" pitchFamily="49" charset="-122"/>
                <a:cs typeface="Consolas" pitchFamily="49" charset="0"/>
              </a:rPr>
              <a:t>   {	printf("%d ",st.top());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st.pop()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a:t>
            </a:r>
            <a:endParaRPr lang="zh-CN" altLang="zh-CN" sz="180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668332" y="368287"/>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1354</TotalTime>
  <Words>10129</Words>
  <Application>Microsoft Office PowerPoint</Application>
  <PresentationFormat>全屏显示(4:3)</PresentationFormat>
  <Paragraphs>1238</Paragraphs>
  <Slides>137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137</vt:i4>
      </vt:variant>
    </vt:vector>
  </HeadingPairs>
  <TitlesOfParts>
    <vt:vector size="140" baseType="lpstr">
      <vt:lpstr>跋涉</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392</cp:revision>
  <dcterms:created xsi:type="dcterms:W3CDTF">2012-11-28T00:02:12Z</dcterms:created>
  <dcterms:modified xsi:type="dcterms:W3CDTF">2018-07-18T08:42:24Z</dcterms:modified>
</cp:coreProperties>
</file>