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7" r:id="rId3"/>
    <p:sldId id="258" r:id="rId4"/>
    <p:sldId id="259" r:id="rId5"/>
    <p:sldId id="339" r:id="rId6"/>
    <p:sldId id="340" r:id="rId7"/>
    <p:sldId id="260" r:id="rId8"/>
    <p:sldId id="261" r:id="rId9"/>
    <p:sldId id="262" r:id="rId10"/>
    <p:sldId id="341" r:id="rId11"/>
    <p:sldId id="263" r:id="rId12"/>
    <p:sldId id="264" r:id="rId13"/>
    <p:sldId id="342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343" r:id="rId22"/>
    <p:sldId id="272" r:id="rId23"/>
    <p:sldId id="344" r:id="rId24"/>
    <p:sldId id="345" r:id="rId25"/>
    <p:sldId id="273" r:id="rId26"/>
    <p:sldId id="274" r:id="rId27"/>
    <p:sldId id="275" r:id="rId28"/>
    <p:sldId id="276" r:id="rId29"/>
    <p:sldId id="347" r:id="rId30"/>
    <p:sldId id="34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348" r:id="rId42"/>
    <p:sldId id="287" r:id="rId43"/>
    <p:sldId id="288" r:id="rId44"/>
    <p:sldId id="289" r:id="rId45"/>
    <p:sldId id="290" r:id="rId46"/>
    <p:sldId id="291" r:id="rId47"/>
    <p:sldId id="366" r:id="rId48"/>
    <p:sldId id="367" r:id="rId50"/>
    <p:sldId id="368" r:id="rId51"/>
    <p:sldId id="369" r:id="rId52"/>
    <p:sldId id="370" r:id="rId53"/>
    <p:sldId id="371" r:id="rId54"/>
    <p:sldId id="372" r:id="rId55"/>
    <p:sldId id="373" r:id="rId56"/>
    <p:sldId id="374" r:id="rId57"/>
    <p:sldId id="375" r:id="rId58"/>
    <p:sldId id="376" r:id="rId59"/>
    <p:sldId id="292" r:id="rId60"/>
    <p:sldId id="293" r:id="rId61"/>
    <p:sldId id="294" r:id="rId62"/>
    <p:sldId id="295" r:id="rId63"/>
    <p:sldId id="296" r:id="rId64"/>
    <p:sldId id="297" r:id="rId65"/>
    <p:sldId id="298" r:id="rId66"/>
    <p:sldId id="299" r:id="rId67"/>
    <p:sldId id="300" r:id="rId68"/>
    <p:sldId id="301" r:id="rId69"/>
    <p:sldId id="302" r:id="rId70"/>
    <p:sldId id="303" r:id="rId71"/>
    <p:sldId id="304" r:id="rId72"/>
    <p:sldId id="305" r:id="rId73"/>
    <p:sldId id="306" r:id="rId74"/>
    <p:sldId id="307" r:id="rId75"/>
    <p:sldId id="308" r:id="rId76"/>
    <p:sldId id="309" r:id="rId77"/>
    <p:sldId id="310" r:id="rId78"/>
    <p:sldId id="311" r:id="rId79"/>
    <p:sldId id="312" r:id="rId80"/>
    <p:sldId id="313" r:id="rId81"/>
    <p:sldId id="314" r:id="rId82"/>
    <p:sldId id="315" r:id="rId83"/>
    <p:sldId id="356" r:id="rId84"/>
    <p:sldId id="357" r:id="rId85"/>
    <p:sldId id="316" r:id="rId86"/>
    <p:sldId id="317" r:id="rId87"/>
    <p:sldId id="358" r:id="rId88"/>
    <p:sldId id="359" r:id="rId89"/>
    <p:sldId id="318" r:id="rId90"/>
    <p:sldId id="319" r:id="rId91"/>
    <p:sldId id="320" r:id="rId92"/>
    <p:sldId id="321" r:id="rId93"/>
    <p:sldId id="322" r:id="rId94"/>
    <p:sldId id="323" r:id="rId95"/>
    <p:sldId id="324" r:id="rId96"/>
    <p:sldId id="365" r:id="rId97"/>
    <p:sldId id="327" r:id="rId98"/>
    <p:sldId id="328" r:id="rId99"/>
    <p:sldId id="329" r:id="rId100"/>
    <p:sldId id="330" r:id="rId101"/>
    <p:sldId id="361" r:id="rId102"/>
    <p:sldId id="360" r:id="rId103"/>
    <p:sldId id="331" r:id="rId104"/>
    <p:sldId id="332" r:id="rId105"/>
    <p:sldId id="333" r:id="rId106"/>
    <p:sldId id="362" r:id="rId107"/>
    <p:sldId id="334" r:id="rId108"/>
    <p:sldId id="364" r:id="rId109"/>
    <p:sldId id="335" r:id="rId110"/>
    <p:sldId id="336" r:id="rId111"/>
    <p:sldId id="337" r:id="rId112"/>
    <p:sldId id="338" r:id="rId1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9900FF"/>
    <a:srgbClr val="006600"/>
    <a:srgbClr val="FF0000"/>
    <a:srgbClr val="CC3300"/>
    <a:srgbClr val="FF9900"/>
    <a:srgbClr val="996633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notesMaster" Target="notesMasters/notesMaster1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6" Type="http://schemas.openxmlformats.org/officeDocument/2006/relationships/tableStyles" Target="tableStyles.xml"/><Relationship Id="rId115" Type="http://schemas.openxmlformats.org/officeDocument/2006/relationships/viewProps" Target="viewProps.xml"/><Relationship Id="rId114" Type="http://schemas.openxmlformats.org/officeDocument/2006/relationships/presProps" Target="presProps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9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5DB05-DDF2-4824-B8EE-290CE1952E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C4DCE-D8BA-4DD9-AE79-841A861FFD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E6EEB-EC93-4B98-98BC-BB9003C25F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E6EEB-EC93-4B98-98BC-BB9003C25F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E6EEB-EC93-4B98-98BC-BB9003C25F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E6EEB-EC93-4B98-98BC-BB9003C25F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E6EEB-EC93-4B98-98BC-BB9003C25F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E6EEB-EC93-4B98-98BC-BB9003C25F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E6EEB-EC93-4B98-98BC-BB9003C25F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E6EEB-EC93-4B98-98BC-BB9003C25F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E6EEB-EC93-4B98-98BC-BB9003C25F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E6EEB-EC93-4B98-98BC-BB9003C25F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E6EEB-EC93-4B98-98BC-BB9003C25F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BC942-6DD7-4220-A869-C3369C2848B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F704E-2FD8-40B1-A78F-939989CF21B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59741-ED2F-4F91-B754-B00865D34A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F854D-75D4-4045-ACBA-BCCE9192C83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DD5B9-4794-4096-BD72-CE86EEEA4EE9}" type="slidenum">
              <a:rPr lang="en-US" altLang="zh-CN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E039D-201D-4CC2-9CDA-8A54AEC6D31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CAD8E-9D3E-4DB5-8D2B-914A2699F3C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D5F73-A534-44BF-9CD3-1A1621A6F60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16183-1013-4E64-BBE8-A5C1D5D4F83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BCC72-F9FA-41F5-BB30-1603E05964F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F6300-6048-41E3-BDDB-8FBFF24C24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6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 smtClean="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FCD7685E-DBE2-460C-B645-1F8D59FAF00F}" type="slidenum">
              <a:rPr lang="en-US" altLang="zh-CN"/>
            </a:fld>
            <a:endParaRPr lang="en-US" altLang="zh-CN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GIF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GI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GI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GI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GI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GI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GI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928794" y="357166"/>
            <a:ext cx="4887920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itchFamily="49" charset="-122"/>
                <a:cs typeface="Consolas" panose="020B0609020204030204" pitchFamily="49" charset="0"/>
              </a:rPr>
              <a:t>第</a:t>
            </a:r>
            <a:r>
              <a:rPr lang="en-US" altLang="zh-CN" sz="40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itchFamily="49" charset="-122"/>
                <a:cs typeface="Consolas" panose="020B0609020204030204" pitchFamily="49" charset="0"/>
              </a:rPr>
              <a:t>10</a:t>
            </a:r>
            <a:r>
              <a:rPr lang="zh-CN" altLang="en-US" sz="40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itchFamily="49" charset="-122"/>
                <a:cs typeface="Consolas" panose="020B0609020204030204" pitchFamily="49" charset="0"/>
              </a:rPr>
              <a:t>章 计算几何</a:t>
            </a:r>
            <a:endParaRPr lang="zh-CN" altLang="en-US" sz="40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隶书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35140" y="1745992"/>
            <a:ext cx="4680000" cy="540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10.1 </a:t>
            </a:r>
            <a:r>
              <a:rPr lang="zh-CN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向量运算</a:t>
            </a:r>
            <a:endParaRPr lang="zh-CN" altLang="zh-CN" sz="280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叶根友毛笔行书2.0版" pitchFamily="2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5140" y="2674686"/>
            <a:ext cx="4680000" cy="540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10.2 </a:t>
            </a:r>
            <a:r>
              <a:rPr lang="zh-CN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求解凸包问题</a:t>
            </a:r>
            <a:endParaRPr lang="zh-CN" altLang="zh-CN" sz="280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叶根友毛笔行书2.0版" pitchFamily="2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5140" y="3571876"/>
            <a:ext cx="4680000" cy="540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10.3 </a:t>
            </a:r>
            <a:r>
              <a:rPr lang="zh-CN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求解最近点对问题</a:t>
            </a:r>
            <a:endParaRPr lang="zh-CN" altLang="zh-CN" sz="280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叶根友毛笔行书2.0版" pitchFamily="2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5140" y="4532074"/>
            <a:ext cx="4680000" cy="540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10.4 </a:t>
            </a:r>
            <a:r>
              <a:rPr lang="zh-CN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求解最远点对问题</a:t>
            </a:r>
            <a:endParaRPr lang="zh-CN" altLang="zh-CN" sz="280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叶根友毛笔行书2.0版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68313" y="457122"/>
            <a:ext cx="6696075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求两个向量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的减法运算的算法如下：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57158" y="1357298"/>
            <a:ext cx="7534298" cy="1748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Point operator -(const Point 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&amp;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p1</a:t>
            </a:r>
            <a:r>
              <a: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const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Point &amp;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p2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重载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运算符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Point(p1.x-p2.x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p1.y-p2.y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3571876"/>
            <a:ext cx="585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显然有性质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=-(p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1928802"/>
            <a:ext cx="70009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【算法分析】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上述算法的时间复杂度为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5832475" cy="5191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10.4.2 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用旋转卡壳法求最远点对</a:t>
            </a:r>
            <a:endParaRPr lang="zh-CN" altLang="en-US" sz="280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468313" y="1700213"/>
            <a:ext cx="8207375" cy="15772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旋转卡壳法的基本思想是，对于给定的点集，先采用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Graham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扫描法求出来一个凸包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，然后根据凸包上每条边，找到离他最远的一个点。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即卡着外壳转一圈，这便是旋转卡壳法名称的由来。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22098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4282" y="1214422"/>
            <a:ext cx="868859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00034" y="3214686"/>
            <a:ext cx="178595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sz="16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16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）一个凸包</a:t>
            </a:r>
            <a:endParaRPr lang="zh-CN" altLang="en-US" sz="1600" smtClean="0">
              <a:solidFill>
                <a:srgbClr val="FF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4612" y="3214686"/>
            <a:ext cx="178595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sz="16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16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）处理边</a:t>
            </a:r>
            <a:r>
              <a:rPr lang="en-US" sz="16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1600" baseline="-25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sz="16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1600" baseline="-25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endParaRPr lang="zh-CN" altLang="en-US" sz="1600">
              <a:solidFill>
                <a:srgbClr val="FF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9190" y="3214686"/>
            <a:ext cx="178595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sz="16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en-US" sz="16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）处理边</a:t>
            </a:r>
            <a:r>
              <a:rPr lang="en-US" sz="16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1600" baseline="-25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sz="16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1600" baseline="-25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endParaRPr lang="zh-CN" altLang="en-US" sz="1600">
              <a:solidFill>
                <a:srgbClr val="FF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768" y="3214686"/>
            <a:ext cx="178595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sz="16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16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）处理边</a:t>
            </a:r>
            <a:r>
              <a:rPr lang="en-US" sz="16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1600" baseline="-25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sz="16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1600" baseline="-25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endParaRPr lang="zh-CN" altLang="en-US" sz="1600">
              <a:solidFill>
                <a:srgbClr val="FF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0166" y="5643578"/>
            <a:ext cx="178595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sz="16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en-US" sz="16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）处理边</a:t>
            </a:r>
            <a:r>
              <a:rPr lang="en-US" sz="16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1600" baseline="-25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sz="16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1600" baseline="-25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endParaRPr lang="zh-CN" altLang="en-US" sz="1600">
              <a:solidFill>
                <a:srgbClr val="FF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9058" y="5643578"/>
            <a:ext cx="178595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sz="16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zh-CN" altLang="en-US" sz="16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）处理边</a:t>
            </a:r>
            <a:r>
              <a:rPr lang="en-US" sz="16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1600" baseline="-25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en-US" sz="16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1600" baseline="-25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endParaRPr lang="zh-CN" altLang="en-US" sz="1600">
              <a:solidFill>
                <a:srgbClr val="FF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7950" y="5643578"/>
            <a:ext cx="178595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sz="16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en-US" sz="16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）处理边</a:t>
            </a:r>
            <a:r>
              <a:rPr lang="en-US" sz="16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1600" baseline="-25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en-US" sz="16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1600" baseline="-25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endParaRPr lang="zh-CN" altLang="en-US" sz="1600">
              <a:solidFill>
                <a:srgbClr val="FF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357290" y="1000108"/>
            <a:ext cx="7637458" cy="874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如何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求当前处理的边对应的粗边。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以当前处理边为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例，如下图所示，先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从</a:t>
            </a:r>
            <a:r>
              <a:rPr lang="en-US" altLang="zh-CN" sz="1800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=1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开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始，即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看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是否为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粗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边，显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然它不是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292893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00298" y="2319330"/>
            <a:ext cx="302867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143240" y="5100592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找粗边的过程</a:t>
            </a:r>
            <a:endParaRPr lang="zh-CN" altLang="en-US" sz="200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285728"/>
            <a:ext cx="3000396" cy="430887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需要解决两个问题</a:t>
            </a:r>
            <a:endParaRPr lang="zh-CN" altLang="en-US" sz="220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5941" y="978525"/>
            <a:ext cx="821349" cy="807401"/>
            <a:chOff x="535940" y="314960"/>
            <a:chExt cx="1021715" cy="1021715"/>
          </a:xfrm>
        </p:grpSpPr>
        <p:grpSp>
          <p:nvGrpSpPr>
            <p:cNvPr id="8" name="组合 24"/>
            <p:cNvGrpSpPr/>
            <p:nvPr/>
          </p:nvGrpSpPr>
          <p:grpSpPr>
            <a:xfrm>
              <a:off x="535940" y="314960"/>
              <a:ext cx="1021715" cy="102171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" name="同心圆 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9" name="TextBox 13"/>
            <p:cNvSpPr txBox="1"/>
            <p:nvPr/>
          </p:nvSpPr>
          <p:spPr>
            <a:xfrm>
              <a:off x="777875" y="499745"/>
              <a:ext cx="53784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C00002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altLang="zh-CN" sz="2800" b="1" dirty="0" smtClean="0">
                <a:solidFill>
                  <a:srgbClr val="C0000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285720" y="142852"/>
            <a:ext cx="8572560" cy="1985159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那么如何判断</a:t>
            </a:r>
            <a:r>
              <a:rPr lang="zh-CN" altLang="en-US" sz="20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呢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？</a:t>
            </a:r>
            <a:endParaRPr lang="en-US" altLang="zh-CN" sz="2000" smtClean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边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（图中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），由向量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构成一个平面四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边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形，其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面积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，由向量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构成一个平面四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边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形，其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面积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，由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于这两个平行四边行的底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相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同。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292893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857488" y="2143116"/>
            <a:ext cx="2714644" cy="2369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715008" y="3143248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找粗边的过程</a:t>
            </a:r>
            <a:endParaRPr lang="zh-CN" altLang="en-US" sz="200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4643446"/>
            <a:ext cx="8501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如果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&gt;S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，说明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离当前处理边越远，表示边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不是粗边，需要通过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增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继续判断下一条边，直到这样的平行四边形面积出现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≤S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为止，此时边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才是粗边，图中当前边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找到粗边为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，较大距离的点为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222408" y="335987"/>
            <a:ext cx="7707310" cy="184422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如何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求平行四边行的面积。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两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个向量的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叉积为对应平行四边行的有向面积（可能为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负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），通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过求其绝对值得到其面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积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在下图中，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1800" baseline="-25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=fabs(Det(</a:t>
            </a:r>
            <a:r>
              <a:rPr lang="en-US" altLang="zh-CN" sz="1800" i="1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</a:t>
            </a:r>
            <a:r>
              <a:rPr lang="zh-CN" altLang="en-US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1800" baseline="-25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=fabs(Det(</a:t>
            </a:r>
            <a:r>
              <a:rPr lang="en-US" altLang="zh-CN" sz="1800" i="1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，其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Det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是求叉积。</a:t>
            </a:r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00298" y="2857496"/>
            <a:ext cx="2864962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4"/>
          <p:cNvGrpSpPr/>
          <p:nvPr/>
        </p:nvGrpSpPr>
        <p:grpSpPr>
          <a:xfrm>
            <a:off x="357158" y="285728"/>
            <a:ext cx="821349" cy="807401"/>
            <a:chOff x="535940" y="314960"/>
            <a:chExt cx="1021715" cy="1021715"/>
          </a:xfrm>
        </p:grpSpPr>
        <p:grpSp>
          <p:nvGrpSpPr>
            <p:cNvPr id="6" name="组合 24"/>
            <p:cNvGrpSpPr/>
            <p:nvPr/>
          </p:nvGrpSpPr>
          <p:grpSpPr>
            <a:xfrm>
              <a:off x="535940" y="314960"/>
              <a:ext cx="1021715" cy="102171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" name="TextBox 13"/>
            <p:cNvSpPr txBox="1"/>
            <p:nvPr/>
          </p:nvSpPr>
          <p:spPr>
            <a:xfrm>
              <a:off x="777875" y="499745"/>
              <a:ext cx="537846" cy="5452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rgbClr val="C00002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altLang="zh-CN" sz="2800" b="1" dirty="0" smtClean="0">
                <a:solidFill>
                  <a:srgbClr val="C0000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00166" y="1428736"/>
            <a:ext cx="4714908" cy="861774"/>
            <a:chOff x="928662" y="4714884"/>
            <a:chExt cx="4714908" cy="861774"/>
          </a:xfrm>
        </p:grpSpPr>
        <p:sp>
          <p:nvSpPr>
            <p:cNvPr id="3" name="TextBox 2"/>
            <p:cNvSpPr txBox="1"/>
            <p:nvPr/>
          </p:nvSpPr>
          <p:spPr>
            <a:xfrm>
              <a:off x="928662" y="4714884"/>
              <a:ext cx="221457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3000"/>
                </a:lnSpc>
                <a:buBlip>
                  <a:blip r:embed="rId1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当前处理的边</a:t>
              </a:r>
              <a:endParaRPr lang="en-US" altLang="zh-CN" sz="18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457200" indent="-457200">
                <a:lnSpc>
                  <a:spcPts val="3000"/>
                </a:lnSpc>
                <a:buBlip>
                  <a:blip r:embed="rId1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粗边</a:t>
              </a:r>
              <a:endParaRPr lang="zh-CN" altLang="en-US" sz="18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28992" y="4929198"/>
              <a:ext cx="2214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华文琥珀" pitchFamily="2" charset="-122"/>
                  <a:ea typeface="华文琥珀" pitchFamily="2" charset="-122"/>
                </a:rPr>
                <a:t>都仅仅转换一圈</a:t>
              </a:r>
              <a:endParaRPr lang="zh-CN" altLang="en-US" sz="1800">
                <a:solidFill>
                  <a:srgbClr val="0000FF"/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  <p:sp>
          <p:nvSpPr>
            <p:cNvPr id="5" name="右大括号 4"/>
            <p:cNvSpPr/>
            <p:nvPr/>
          </p:nvSpPr>
          <p:spPr>
            <a:xfrm>
              <a:off x="3071802" y="4857760"/>
              <a:ext cx="214314" cy="642942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285852" y="428604"/>
            <a:ext cx="1492204" cy="500009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执行过程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57158" y="285728"/>
            <a:ext cx="821349" cy="807401"/>
            <a:chOff x="535940" y="314960"/>
            <a:chExt cx="1021715" cy="1021715"/>
          </a:xfrm>
        </p:grpSpPr>
        <p:grpSp>
          <p:nvGrpSpPr>
            <p:cNvPr id="8" name="组合 24"/>
            <p:cNvGrpSpPr/>
            <p:nvPr/>
          </p:nvGrpSpPr>
          <p:grpSpPr>
            <a:xfrm>
              <a:off x="535940" y="314960"/>
              <a:ext cx="1021715" cy="102171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" name="同心圆 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9" name="TextBox 13"/>
            <p:cNvSpPr txBox="1"/>
            <p:nvPr/>
          </p:nvSpPr>
          <p:spPr>
            <a:xfrm>
              <a:off x="777875" y="499745"/>
              <a:ext cx="537846" cy="5452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C00002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en-US" altLang="zh-CN" sz="2800" b="1" dirty="0" smtClean="0">
                <a:solidFill>
                  <a:srgbClr val="C0000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81006" y="571480"/>
            <a:ext cx="8820150" cy="5210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216000" tIns="180000" bIns="18000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double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RotatingCalipers1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(Point </a:t>
            </a:r>
            <a:r>
              <a:rPr lang="en-US" altLang="zh-CN" sz="180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[]</a:t>
            </a:r>
            <a:r>
              <a: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m</a:t>
            </a:r>
            <a:r>
              <a: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&amp;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maxindex1</a:t>
            </a:r>
            <a:r>
              <a: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&amp;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maxindex2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由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RotatingCalipers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调用</a:t>
            </a:r>
            <a:endParaRPr lang="zh-CN" altLang="en-US" sz="1800" dirty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en-US" altLang="zh-CN" sz="180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double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maxdist=0.0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d2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[m]=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[0];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添加起点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j=1;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for 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m;i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	while 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fabs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]-</a:t>
            </a:r>
            <a:r>
              <a:rPr lang="en-US" altLang="zh-CN" sz="180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i+1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ch[j+1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]-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i+1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]))&gt;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　　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fabs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]-</a:t>
            </a:r>
            <a:r>
              <a:rPr lang="en-US" altLang="zh-CN" sz="180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i+1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ch[j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]-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i+1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])))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　　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j+1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)%m;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以面积来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判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断，面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积大则说明要离平行线远些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d1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Distance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ch[j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if 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d1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maxdist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maxdist=d1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maxindex1=i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maxindex2=j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357158" y="857232"/>
            <a:ext cx="8353425" cy="3169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216000" tIns="180000" bIns="216000">
            <a:spAutoFit/>
          </a:bodyPr>
          <a:lstStyle/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　　</a:t>
            </a:r>
            <a:r>
              <a:rPr lang="en-US" altLang="zh-CN" sz="180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d2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Distance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i+1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ch[j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d2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maxdist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　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maxdist=d2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maxindex1=i+1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maxindex2=j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maxdist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250825" y="404813"/>
            <a:ext cx="8675688" cy="4585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216000" tIns="180000" bIns="21600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RotatingCalipers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(vector&lt;Point&gt; &amp;a)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旋转卡壳算法</a:t>
            </a:r>
            <a:endParaRPr lang="zh-CN" altLang="en-US" sz="1800" dirty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m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index1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index2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Point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MAXN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m=Graham(a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double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maxdist=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RotatingCalipers1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(ch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index1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index2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最远点对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:(%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(%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</a:t>
            </a:r>
            <a:r>
              <a:rPr lang="en-US" altLang="zh-CN" sz="180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，最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远距离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=%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g\n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"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index1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].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ch[index1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].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ch[index2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].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index2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].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maxdist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2746375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2. </a:t>
            </a:r>
            <a:r>
              <a:rPr lang="zh-CN" altLang="en-US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向量点</a:t>
            </a:r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积运算</a:t>
            </a:r>
            <a:endParaRPr lang="zh-CN" altLang="en-US">
              <a:solidFill>
                <a:schemeClr val="bg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285860"/>
            <a:ext cx="8072494" cy="3077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两个向量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的点积（或内积）定义为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·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=|p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|×|p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|×cos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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.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×p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.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.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×p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.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y</a:t>
            </a:r>
            <a:endParaRPr lang="en-US" altLang="zh-CN" sz="2000" smtClean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其结果是一个标量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其中，向量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的长度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|p|=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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表示两个向量的夹角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9393" name="Object 1"/>
          <p:cNvGraphicFramePr>
            <a:graphicFrameLocks noChangeAspect="1"/>
          </p:cNvGraphicFramePr>
          <p:nvPr/>
        </p:nvGraphicFramePr>
        <p:xfrm>
          <a:off x="3571868" y="3214686"/>
          <a:ext cx="1440189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6459200" imgH="5791200" progId="">
                  <p:embed/>
                </p:oleObj>
              </mc:Choice>
              <mc:Fallback>
                <p:oleObj name="" r:id="rId1" imgW="16459200" imgH="57912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71868" y="3214686"/>
                        <a:ext cx="1440189" cy="50006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357158" y="1714488"/>
            <a:ext cx="8429684" cy="19851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22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2200" smtClean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算法分析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】 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点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集，其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Graham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算法的执行时间为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log</a:t>
            </a:r>
            <a:r>
              <a:rPr lang="en-US" altLang="zh-CN" sz="2000" baseline="-2500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i="1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，若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求出的凸包中含有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点，则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RotatingCalipers1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算法的执行时间为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，所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以整个算法的时间复杂度为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log</a:t>
            </a:r>
            <a:r>
              <a:rPr lang="en-US" altLang="zh-CN" sz="2000" baseline="-2500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i="1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，显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然优于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采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用蛮力法求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解。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00034" y="1357298"/>
            <a:ext cx="756126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求两个向量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点积的算法如下：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71472" y="2143116"/>
            <a:ext cx="7561262" cy="1471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double Dot(Point p1,Point p2)		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两个向量的点积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return p1.x*p2.x+p1.y*p2.y;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770413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可以通过点积的符号判断两向量相互之间的夹角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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关系：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714348" y="928670"/>
            <a:ext cx="6673870" cy="12902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·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时，向量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之间的夹角为锐角。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·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时，向量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垂直，即夹角为直角。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·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时，向量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之间的夹角为钝角。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42910" y="2857496"/>
            <a:ext cx="7000924" cy="3286942"/>
            <a:chOff x="642910" y="2857496"/>
            <a:chExt cx="7000924" cy="3286942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642910" y="5070486"/>
              <a:ext cx="42862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rot="5400000" flipH="1" flipV="1">
              <a:off x="-36545" y="4536289"/>
              <a:ext cx="3215504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28662" y="5143512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(0,0)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1571604" y="5072074"/>
              <a:ext cx="1071570" cy="5000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428860" y="5715016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(2,-1)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5400000" flipH="1" flipV="1">
              <a:off x="1431575" y="3211839"/>
              <a:ext cx="1994570" cy="171451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286116" y="2857496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(3,5)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14744" y="4000504"/>
              <a:ext cx="3929090" cy="567811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tIns="144000" bIns="144000" rtlCol="0">
              <a:spAutoFit/>
            </a:bodyPr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·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=2*3+(-1)*5=1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&gt;0</a:t>
              </a:r>
              <a:r>
                <a:rPr lang="zh-CN" altLang="en-US" sz="1800" smtClean="0">
                  <a:solidFill>
                    <a:srgbClr val="FF00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：锐角</a:t>
              </a:r>
              <a:endParaRPr lang="zh-CN" altLang="en-US" sz="18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6911975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利用点积求一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个向量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的长度的算法如下：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39751" y="1268413"/>
            <a:ext cx="6746894" cy="1471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double Length(Point &amp;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   //</a:t>
            </a:r>
            <a:r>
              <a: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求向量长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度</a:t>
            </a:r>
            <a:endParaRPr lang="zh-CN" altLang="en-US" sz="1800" dirty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sqrt(Dot(p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500034" y="428604"/>
            <a:ext cx="8358246" cy="871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对于具有公共起点的两个线段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，只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需要把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作为原点就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可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以，亦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即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-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-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都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是向量，它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们的点积为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r=(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-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)·(</a:t>
            </a:r>
            <a:r>
              <a:rPr lang="en-US" altLang="zh-CN" sz="200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-</a:t>
            </a:r>
            <a:r>
              <a:rPr lang="en-US" altLang="zh-CN" sz="200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，则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214414" y="1500174"/>
            <a:ext cx="5643602" cy="11378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Tx/>
              <a:buBlip>
                <a:blip r:embed="rId1"/>
              </a:buBlip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r&gt;0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时，两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线段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夹角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为锐角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30000"/>
              </a:lnSpc>
              <a:buFontTx/>
              <a:buBlip>
                <a:blip r:embed="rId1"/>
              </a:buBlip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r=0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时，两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线段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的夹角为直角。</a:t>
            </a:r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30000"/>
              </a:lnSpc>
              <a:buFontTx/>
              <a:buBlip>
                <a:blip r:embed="rId1"/>
              </a:buBlip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r&lt;0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时，两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线段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夹角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为钝角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71472" y="3286124"/>
            <a:ext cx="8001056" cy="3286942"/>
            <a:chOff x="571472" y="3286124"/>
            <a:chExt cx="8001056" cy="3286942"/>
          </a:xfrm>
        </p:grpSpPr>
        <p:grpSp>
          <p:nvGrpSpPr>
            <p:cNvPr id="20" name="组合 19"/>
            <p:cNvGrpSpPr/>
            <p:nvPr/>
          </p:nvGrpSpPr>
          <p:grpSpPr>
            <a:xfrm>
              <a:off x="571472" y="3286124"/>
              <a:ext cx="8001056" cy="3286942"/>
              <a:chOff x="571472" y="3286124"/>
              <a:chExt cx="8001056" cy="3286942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>
                <a:off x="642910" y="5499114"/>
                <a:ext cx="42862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/>
              <p:nvPr/>
            </p:nvCxnSpPr>
            <p:spPr>
              <a:xfrm rot="5400000" flipH="1" flipV="1">
                <a:off x="-36545" y="4964917"/>
                <a:ext cx="3215504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571472" y="5572140"/>
                <a:ext cx="10715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(0,0)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>
                <a:off x="1571604" y="5500702"/>
                <a:ext cx="1071570" cy="5000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2428860" y="6143644"/>
                <a:ext cx="1285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(2,-1)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14" name="直接箭头连接符 13"/>
              <p:cNvCxnSpPr/>
              <p:nvPr/>
            </p:nvCxnSpPr>
            <p:spPr>
              <a:xfrm rot="5400000" flipH="1" flipV="1">
                <a:off x="1431575" y="3640467"/>
                <a:ext cx="1994570" cy="171451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286116" y="3286124"/>
                <a:ext cx="10715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(3,5)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928794" y="3988362"/>
                <a:ext cx="785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-p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endParaRPr lang="zh-CN" altLang="en-US" sz="1800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714480" y="5672096"/>
                <a:ext cx="785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-p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endParaRPr lang="zh-CN" altLang="en-US" sz="1800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786182" y="4214818"/>
                <a:ext cx="4786346" cy="567811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144000" bIns="144000" rtlCol="0">
                <a:spAutoFit/>
              </a:bodyPr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anose="020B0609020204030204" pitchFamily="49" charset="0"/>
                    <a:ea typeface="楷体" panose="02010609060101010101" pitchFamily="49" charset="-122"/>
                    <a:cs typeface="Consolas" panose="020B0609020204030204" pitchFamily="49" charset="0"/>
                  </a:rPr>
                  <a:t>r=(p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anose="020B0609020204030204" pitchFamily="49" charset="0"/>
                    <a:ea typeface="楷体" panose="02010609060101010101" pitchFamily="49" charset="-122"/>
                    <a:cs typeface="Consolas" panose="020B0609020204030204" pitchFamily="49" charset="0"/>
                  </a:rPr>
                  <a:t>1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-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anose="020B0609020204030204" pitchFamily="49" charset="0"/>
                    <a:ea typeface="楷体" panose="02010609060101010101" pitchFamily="49" charset="-122"/>
                    <a:cs typeface="Consolas" panose="020B0609020204030204" pitchFamily="49" charset="0"/>
                  </a:rPr>
                  <a:t>p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anose="020B0609020204030204" pitchFamily="49" charset="0"/>
                    <a:ea typeface="楷体" panose="02010609060101010101" pitchFamily="49" charset="-122"/>
                    <a:cs typeface="Consolas" panose="020B0609020204030204" pitchFamily="49" charset="0"/>
                  </a:rPr>
                  <a:t>0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anose="020B0609020204030204" pitchFamily="49" charset="0"/>
                    <a:ea typeface="楷体" panose="02010609060101010101" pitchFamily="49" charset="-122"/>
                    <a:cs typeface="Consolas" panose="020B0609020204030204" pitchFamily="49" charset="0"/>
                  </a:rPr>
                  <a:t>)·(p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anose="020B0609020204030204" pitchFamily="49" charset="0"/>
                    <a:ea typeface="楷体" panose="02010609060101010101" pitchFamily="49" charset="-122"/>
                    <a:cs typeface="Consolas" panose="020B0609020204030204" pitchFamily="49" charset="0"/>
                  </a:rPr>
                  <a:t>2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-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anose="020B0609020204030204" pitchFamily="49" charset="0"/>
                    <a:ea typeface="楷体" panose="02010609060101010101" pitchFamily="49" charset="-122"/>
                    <a:cs typeface="Consolas" panose="020B0609020204030204" pitchFamily="49" charset="0"/>
                  </a:rPr>
                  <a:t>p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anose="020B0609020204030204" pitchFamily="49" charset="0"/>
                    <a:ea typeface="楷体" panose="02010609060101010101" pitchFamily="49" charset="-122"/>
                    <a:cs typeface="Consolas" panose="020B0609020204030204" pitchFamily="49" charset="0"/>
                  </a:rPr>
                  <a:t>0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anose="020B0609020204030204" pitchFamily="49" charset="0"/>
                    <a:ea typeface="楷体" panose="02010609060101010101" pitchFamily="49" charset="-122"/>
                    <a:cs typeface="Consolas" panose="020B0609020204030204" pitchFamily="49" charset="0"/>
                  </a:rPr>
                  <a:t>)=2*3+(-1)*5=1</a:t>
                </a:r>
                <a:r>
                  <a:rPr lang="en-US" altLang="zh-CN" sz="1800" smtClean="0">
                    <a:solidFill>
                      <a:srgbClr val="FF0000"/>
                    </a:solidFill>
                    <a:latin typeface="Consolas" panose="020B0609020204030204" pitchFamily="49" charset="0"/>
                    <a:ea typeface="楷体" panose="02010609060101010101" pitchFamily="49" charset="-122"/>
                    <a:cs typeface="Consolas" panose="020B0609020204030204" pitchFamily="49" charset="0"/>
                  </a:rPr>
                  <a:t>&gt;0</a:t>
                </a:r>
                <a:r>
                  <a:rPr lang="zh-CN" altLang="en-US" sz="1800" smtClean="0">
                    <a:solidFill>
                      <a:srgbClr val="FF0000"/>
                    </a:solidFill>
                    <a:latin typeface="Consolas" panose="020B0609020204030204" pitchFamily="49" charset="0"/>
                    <a:ea typeface="楷体" panose="02010609060101010101" pitchFamily="49" charset="-122"/>
                    <a:cs typeface="Consolas" panose="020B0609020204030204" pitchFamily="49" charset="0"/>
                  </a:rPr>
                  <a:t>：锐角</a:t>
                </a:r>
                <a:endParaRPr lang="zh-CN" altLang="en-US" sz="180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21976" y="3571876"/>
              <a:ext cx="492443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spc="300" smtClean="0">
                  <a:solidFill>
                    <a:srgbClr val="C00000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特殊情况</a:t>
              </a:r>
              <a:endParaRPr lang="zh-CN" altLang="en-US" sz="2000" spc="30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28596" y="1214422"/>
            <a:ext cx="7559675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求两条线段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的夹角的算法如下：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500034" y="2001254"/>
            <a:ext cx="8064500" cy="28565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Angle(Point p0,Point p1,Point p2)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double d=Dot((p1-p0),(p2-p0));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if (d==0)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	return 0;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两线段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夹角为直角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 if (d&gt;0)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return 1;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两线段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的夹角为锐角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return -1;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两线段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的夹角为钝角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3105142" cy="461665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3. </a:t>
            </a:r>
            <a:r>
              <a:rPr lang="zh-CN" altLang="en-US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向量叉</a:t>
            </a:r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积运算</a:t>
            </a:r>
            <a:endParaRPr lang="zh-CN" altLang="en-US">
              <a:solidFill>
                <a:schemeClr val="bg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214282" y="1021977"/>
            <a:ext cx="8318530" cy="1692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两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个向量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的叉积（外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积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）： 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×p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=|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|×|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|×sin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 pitchFamily="18" charset="2"/>
              </a:rPr>
              <a:t></a:t>
            </a: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×p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×p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y</a:t>
            </a:r>
            <a:endParaRPr lang="en-US" altLang="zh-CN" sz="2000" i="1" smtClean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其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结果是一个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标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量，其中，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|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p|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示向量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长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度，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 pitchFamily="18" charset="2"/>
              </a:rPr>
              <a:t>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表示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两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个向量的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夹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角，如下图所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示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7686" y="3786190"/>
            <a:ext cx="3714808" cy="40011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显然有性质：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×p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×p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42910" y="2785264"/>
            <a:ext cx="4286280" cy="3370522"/>
            <a:chOff x="642910" y="2785264"/>
            <a:chExt cx="4286280" cy="3370522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642910" y="4889238"/>
              <a:ext cx="42862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rot="5400000" flipH="1" flipV="1">
              <a:off x="-36545" y="4392619"/>
              <a:ext cx="3215504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928662" y="4999842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(0,0)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28794" y="5786454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86050" y="314324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平行四边形 20"/>
            <p:cNvSpPr/>
            <p:nvPr/>
          </p:nvSpPr>
          <p:spPr>
            <a:xfrm rot="18964577">
              <a:off x="1433394" y="4220954"/>
              <a:ext cx="2034098" cy="833705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V="1">
              <a:off x="1571604" y="3571876"/>
              <a:ext cx="1357322" cy="13197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16200000" flipH="1">
              <a:off x="1416202" y="5059548"/>
              <a:ext cx="810872" cy="5000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28596" y="1285860"/>
            <a:ext cx="590391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求两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个向量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叉积的算法如下：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00034" y="2000240"/>
            <a:ext cx="7343775" cy="1471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216000" tIns="180000" bIns="18000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double </a:t>
            </a:r>
            <a:r>
              <a:rPr lang="en-US" altLang="zh-CN" sz="180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Det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(Point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p1</a:t>
            </a:r>
            <a:r>
              <a: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Point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p2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	//</a:t>
            </a:r>
            <a:r>
              <a:rPr lang="zh-CN" altLang="en-US" sz="18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两</a:t>
            </a:r>
            <a:r>
              <a: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个向量的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叉积</a:t>
            </a:r>
            <a:endParaRPr lang="zh-CN" altLang="en-US" sz="1800" dirty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p1.x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p2.y-p1.y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p2.x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500034" y="571480"/>
            <a:ext cx="7993063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可以通过叉积的符号判断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两向量相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互之间的顺逆时针关系：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571472" y="1071546"/>
            <a:ext cx="8135938" cy="14887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44000" tIns="144000" rIns="144000" bIns="14400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×p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，则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顺时针方向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下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图所示就是这种情况）。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×p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，则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的逆时针方向。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×p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，则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与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共线，但可能同向也可能反向。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642910" y="4889238"/>
            <a:ext cx="42862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 flipH="1" flipV="1">
            <a:off x="-36545" y="4392619"/>
            <a:ext cx="321550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8662" y="499984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(0,0)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28794" y="578645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86050" y="314324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平行四边形 11"/>
          <p:cNvSpPr/>
          <p:nvPr/>
        </p:nvSpPr>
        <p:spPr>
          <a:xfrm rot="18964577">
            <a:off x="1433394" y="4220954"/>
            <a:ext cx="2034098" cy="83370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1571604" y="3571876"/>
            <a:ext cx="1357322" cy="1319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6200000" flipH="1">
            <a:off x="1416202" y="5059548"/>
            <a:ext cx="810872" cy="500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3457184" y="3256767"/>
            <a:ext cx="629171" cy="2693096"/>
          </a:xfrm>
          <a:custGeom>
            <a:avLst/>
            <a:gdLst>
              <a:gd name="connsiteX0" fmla="*/ 12526 w 590811"/>
              <a:gd name="connsiteY0" fmla="*/ 0 h 2693096"/>
              <a:gd name="connsiteX1" fmla="*/ 313150 w 590811"/>
              <a:gd name="connsiteY1" fmla="*/ 413359 h 2693096"/>
              <a:gd name="connsiteX2" fmla="*/ 538619 w 590811"/>
              <a:gd name="connsiteY2" fmla="*/ 1678488 h 2693096"/>
              <a:gd name="connsiteX3" fmla="*/ 0 w 590811"/>
              <a:gd name="connsiteY3" fmla="*/ 2693096 h 2693096"/>
              <a:gd name="connsiteX0-1" fmla="*/ 12526 w 629171"/>
              <a:gd name="connsiteY0-2" fmla="*/ 0 h 2693096"/>
              <a:gd name="connsiteX1-3" fmla="*/ 313150 w 629171"/>
              <a:gd name="connsiteY1-4" fmla="*/ 413359 h 2693096"/>
              <a:gd name="connsiteX2-5" fmla="*/ 543312 w 629171"/>
              <a:gd name="connsiteY2-6" fmla="*/ 958051 h 2693096"/>
              <a:gd name="connsiteX3-7" fmla="*/ 538619 w 629171"/>
              <a:gd name="connsiteY3-8" fmla="*/ 1678488 h 2693096"/>
              <a:gd name="connsiteX4" fmla="*/ 0 w 629171"/>
              <a:gd name="connsiteY4" fmla="*/ 2693096 h 2693096"/>
              <a:gd name="connsiteX0-9" fmla="*/ 12526 w 629171"/>
              <a:gd name="connsiteY0-10" fmla="*/ 0 h 2693096"/>
              <a:gd name="connsiteX1-11" fmla="*/ 400436 w 629171"/>
              <a:gd name="connsiteY1-12" fmla="*/ 386547 h 2693096"/>
              <a:gd name="connsiteX2-13" fmla="*/ 543312 w 629171"/>
              <a:gd name="connsiteY2-14" fmla="*/ 958051 h 2693096"/>
              <a:gd name="connsiteX3-15" fmla="*/ 538619 w 629171"/>
              <a:gd name="connsiteY3-16" fmla="*/ 1678488 h 2693096"/>
              <a:gd name="connsiteX4-17" fmla="*/ 0 w 629171"/>
              <a:gd name="connsiteY4-18" fmla="*/ 2693096 h 269309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29171" h="2693096">
                <a:moveTo>
                  <a:pt x="12526" y="0"/>
                </a:moveTo>
                <a:cubicBezTo>
                  <a:pt x="118997" y="66805"/>
                  <a:pt x="312754" y="106799"/>
                  <a:pt x="400436" y="386547"/>
                </a:cubicBezTo>
                <a:cubicBezTo>
                  <a:pt x="473505" y="543122"/>
                  <a:pt x="520281" y="742727"/>
                  <a:pt x="543312" y="958051"/>
                </a:cubicBezTo>
                <a:cubicBezTo>
                  <a:pt x="566343" y="1173375"/>
                  <a:pt x="629171" y="1389314"/>
                  <a:pt x="538619" y="1678488"/>
                </a:cubicBezTo>
                <a:cubicBezTo>
                  <a:pt x="448067" y="1967662"/>
                  <a:pt x="243213" y="2375770"/>
                  <a:pt x="0" y="2693096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69676" y="4025904"/>
            <a:ext cx="430887" cy="17145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zh-CN" sz="1600" spc="600" smtClean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顺时针方向</a:t>
            </a:r>
            <a:endParaRPr lang="zh-CN" altLang="en-US" sz="1600" spc="600">
              <a:solidFill>
                <a:srgbClr val="0066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468313" y="1412875"/>
            <a:ext cx="8207375" cy="1423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在二维空间（即平面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上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），每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个输入对象都用一组点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来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示，其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中每个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i="1" baseline="-25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分别是点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i="1" baseline="-25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的行列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坐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标，用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实数表示。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357166"/>
            <a:ext cx="3429024" cy="540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10.1 </a:t>
            </a:r>
            <a:r>
              <a:rPr lang="zh-CN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向量运算</a:t>
            </a:r>
            <a:endParaRPr lang="zh-CN" altLang="zh-CN" sz="280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叶根友毛笔行书2.0版" pitchFamily="2" charset="-122"/>
              <a:cs typeface="Consolas" panose="020B0609020204030204" pitchFamily="49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571736" y="3857628"/>
            <a:ext cx="1928826" cy="1285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00562" y="3571876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1670" y="5143512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(0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0)</a:t>
            </a:r>
            <a:endParaRPr lang="zh-CN" alt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142876" y="625128"/>
            <a:ext cx="8786842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对于具有公共起点的两个线段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，只需要把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作为原点就可以向量叉积运算，亦即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都是向量，它们的叉积为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r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 (p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)×(p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endParaRPr lang="en-US" altLang="zh-CN" sz="2000" smtClean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= (p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.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.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)×(p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.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.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)-(p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.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.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)×(p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.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.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endParaRPr lang="en-US" altLang="zh-CN" sz="2000" smtClean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86182" y="4714884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20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571472" y="1214422"/>
            <a:ext cx="8001024" cy="10732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08000" rIns="144000" bIns="18000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的叉积大于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，则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的顺时针方向上，如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下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图所示。或者说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在右手螺旋方向上，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的叉积大于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5400000" flipH="1" flipV="1">
            <a:off x="3464711" y="3750471"/>
            <a:ext cx="135732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000496" y="4000504"/>
            <a:ext cx="107157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929058" y="4496852"/>
            <a:ext cx="142876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rot="16200000" flipH="1">
            <a:off x="4147090" y="4143380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43504" y="3786190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20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86248" y="3071810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zh-CN" altLang="en-US" sz="20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2910" y="428604"/>
            <a:ext cx="8358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可以通过该叉积的符号判断两向量相互之间的顺逆时针关系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428860" y="3929066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20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571472" y="1214422"/>
            <a:ext cx="7072362" cy="4592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的叉积等于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，则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三点同线。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643174" y="2786058"/>
            <a:ext cx="1857388" cy="100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2643174" y="3214686"/>
            <a:ext cx="1071570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571736" y="3711034"/>
            <a:ext cx="142876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86182" y="3000372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20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3438" y="2500306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zh-CN" altLang="en-US" sz="20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86182" y="4714884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20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571472" y="1214422"/>
            <a:ext cx="8001024" cy="14887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的叉积小于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，则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的逆时针方向上，如图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10.5(b)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所示。或者说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在左手螺旋方向上，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的叉积小于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5400000" flipH="1" flipV="1">
            <a:off x="3464711" y="3750471"/>
            <a:ext cx="135732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000496" y="4000504"/>
            <a:ext cx="107157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929058" y="4496852"/>
            <a:ext cx="142876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rot="16200000" flipH="1">
            <a:off x="4147090" y="4143380"/>
            <a:ext cx="214314" cy="21431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43504" y="3786190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zh-CN" altLang="en-US" sz="20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86248" y="3071810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20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00034" y="500042"/>
            <a:ext cx="756126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判断两条线段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的方向的算法如下：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95288" y="1268413"/>
            <a:ext cx="7777162" cy="3133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Direction(Point p0,Point p1,Point p2)</a:t>
            </a:r>
            <a:endParaRPr lang="en-US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判断两线段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的方向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double d=Det((p1-p0),(p2-p0));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if (d==0)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	return 0;		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//3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点共线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 if (d&gt;0)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return 1;		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//p</a:t>
            </a:r>
            <a:r>
              <a:rPr lang="nb-NO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nb-NO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nb-NO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nb-NO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的顺时针方向上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return -1;		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//p</a:t>
            </a:r>
            <a:r>
              <a:rPr lang="nb-NO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nb-NO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nb-NO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nb-NO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的逆时针方向上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2817812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4. </a:t>
            </a:r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两个点的距离</a:t>
            </a:r>
            <a:endParaRPr lang="zh-CN" altLang="en-US">
              <a:solidFill>
                <a:schemeClr val="bg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684213" y="1484313"/>
            <a:ext cx="6985000" cy="1748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double 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Distance(Point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p1</a:t>
            </a:r>
            <a:r>
              <a: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Point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p2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sqrt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p1.x-p2.x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)*(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p1.x-p2.x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)+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p1.y-p2.y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)*(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p1.y-p2.y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3105150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5. 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点到线段的距离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8064500" cy="16312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求点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到线段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的距离。设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在线段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上的投影点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q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，设向量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-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-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-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-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点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q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种可能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情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况。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50904" y="1236595"/>
            <a:ext cx="7207244" cy="567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1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满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足下图情况，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到线段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的距离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为向量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的长度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；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290" y="3357562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13470" y="2028758"/>
            <a:ext cx="4584064" cy="2871922"/>
            <a:chOff x="813470" y="2028758"/>
            <a:chExt cx="4584064" cy="2871922"/>
          </a:xfrm>
        </p:grpSpPr>
        <p:grpSp>
          <p:nvGrpSpPr>
            <p:cNvPr id="20" name="组合 19"/>
            <p:cNvGrpSpPr/>
            <p:nvPr/>
          </p:nvGrpSpPr>
          <p:grpSpPr>
            <a:xfrm>
              <a:off x="813470" y="2028758"/>
              <a:ext cx="4584064" cy="2155282"/>
              <a:chOff x="813470" y="2028758"/>
              <a:chExt cx="4584064" cy="2155282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 rot="16200000" flipV="1">
                <a:off x="1539882" y="2243072"/>
                <a:ext cx="1071570" cy="10715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/>
              <p:nvPr/>
            </p:nvCxnSpPr>
            <p:spPr>
              <a:xfrm>
                <a:off x="2611452" y="3314642"/>
                <a:ext cx="228601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397138" y="3314642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r>
                  <a:rPr lang="en-US" altLang="zh-CN" sz="2000" baseline="-25000" smtClean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zh-CN" altLang="en-US" sz="2000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897468" y="3100328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r>
                  <a:rPr lang="en-US" altLang="zh-CN" sz="2000" baseline="-25000" smtClean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zh-CN" altLang="en-US" sz="2000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111254" y="2028758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r>
                  <a:rPr lang="en-US" altLang="zh-CN" sz="2000" baseline="-25000" smtClean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endParaRPr lang="zh-CN" altLang="en-US" sz="2000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2494158" y="3124383"/>
                <a:ext cx="324853" cy="168442"/>
              </a:xfrm>
              <a:custGeom>
                <a:avLst/>
                <a:gdLst>
                  <a:gd name="connsiteX0" fmla="*/ 0 w 324853"/>
                  <a:gd name="connsiteY0" fmla="*/ 24063 h 168442"/>
                  <a:gd name="connsiteX1" fmla="*/ 168442 w 324853"/>
                  <a:gd name="connsiteY1" fmla="*/ 24063 h 168442"/>
                  <a:gd name="connsiteX2" fmla="*/ 324853 w 324853"/>
                  <a:gd name="connsiteY2" fmla="*/ 168442 h 168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4853" h="168442">
                    <a:moveTo>
                      <a:pt x="0" y="24063"/>
                    </a:moveTo>
                    <a:cubicBezTo>
                      <a:pt x="57150" y="12031"/>
                      <a:pt x="114300" y="0"/>
                      <a:pt x="168442" y="24063"/>
                    </a:cubicBezTo>
                    <a:cubicBezTo>
                      <a:pt x="222584" y="48126"/>
                      <a:pt x="273718" y="108284"/>
                      <a:pt x="324853" y="168442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611452" y="2743138"/>
                <a:ext cx="1500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>
                    <a:solidFill>
                      <a:srgbClr val="0000FF"/>
                    </a:solidFill>
                    <a:latin typeface="Consolas" panose="020B0609020204030204" pitchFamily="49" charset="0"/>
                    <a:ea typeface="微软雅黑" panose="020B0503020204020204" charset="-122"/>
                    <a:cs typeface="Consolas" panose="020B0609020204030204" pitchFamily="49" charset="0"/>
                    <a:sym typeface="Symbol" panose="05050102010706020507"/>
                  </a:rPr>
                  <a:t> </a:t>
                </a:r>
                <a:r>
                  <a:rPr lang="zh-CN" altLang="en-US" sz="2000" smtClean="0">
                    <a:solidFill>
                      <a:srgbClr val="0000FF"/>
                    </a:solidFill>
                    <a:latin typeface="Consolas" panose="020B0609020204030204" pitchFamily="49" charset="0"/>
                    <a:ea typeface="微软雅黑" panose="020B0503020204020204" charset="-122"/>
                    <a:cs typeface="Consolas" panose="020B0609020204030204" pitchFamily="49" charset="0"/>
                  </a:rPr>
                  <a:t>为</a:t>
                </a:r>
                <a:r>
                  <a:rPr lang="zh-CN" altLang="zh-CN" sz="2000" smtClean="0">
                    <a:solidFill>
                      <a:srgbClr val="0000FF"/>
                    </a:solidFill>
                    <a:latin typeface="Consolas" panose="020B0609020204030204" pitchFamily="49" charset="0"/>
                    <a:ea typeface="微软雅黑" panose="020B0503020204020204" charset="-122"/>
                    <a:cs typeface="Consolas" panose="020B0609020204030204" pitchFamily="49" charset="0"/>
                  </a:rPr>
                  <a:t>钝角</a:t>
                </a:r>
                <a:endPara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V="1">
                <a:off x="813470" y="3326674"/>
                <a:ext cx="1785950" cy="14259"/>
              </a:xfrm>
              <a:prstGeom prst="line">
                <a:avLst/>
              </a:prstGeom>
              <a:ln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1551914" y="2228813"/>
                <a:ext cx="0" cy="1085829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897072" y="3814708"/>
                <a:ext cx="2031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99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Dot(</a:t>
                </a:r>
                <a:r>
                  <a:rPr lang="en-US" altLang="zh-CN" sz="1800" i="1" smtClean="0">
                    <a:solidFill>
                      <a:srgbClr val="99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r>
                  <a:rPr lang="en-US" altLang="zh-CN" sz="1800" baseline="-25000" smtClean="0">
                    <a:solidFill>
                      <a:srgbClr val="99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altLang="zh-CN" sz="1800" smtClean="0">
                    <a:solidFill>
                      <a:srgbClr val="99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r>
                  <a:rPr lang="en-US" altLang="zh-CN" sz="1800" i="1" smtClean="0">
                    <a:solidFill>
                      <a:srgbClr val="99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r>
                  <a:rPr lang="en-US" altLang="zh-CN" sz="1800" baseline="-25000" smtClean="0">
                    <a:solidFill>
                      <a:srgbClr val="99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r>
                  <a:rPr lang="en-US" altLang="zh-CN" sz="1800" smtClean="0">
                    <a:solidFill>
                      <a:srgbClr val="99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)&lt;0</a:t>
                </a:r>
                <a:endParaRPr lang="zh-CN" altLang="zh-CN" sz="1800" smtClean="0">
                  <a:solidFill>
                    <a:srgbClr val="99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540146" y="3314642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smtClean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r>
                  <a:rPr lang="en-US" altLang="zh-CN" sz="2000" baseline="-25000" smtClean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zh-CN" altLang="en-US" sz="2000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968510" y="2243072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smtClean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r>
                  <a:rPr lang="en-US" altLang="zh-CN" sz="2000" baseline="-25000" smtClean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zh-CN" altLang="en-US" sz="2000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285852" y="4500570"/>
              <a:ext cx="22145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q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在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2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射线上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11188" y="1142984"/>
            <a:ext cx="7175522" cy="567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1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若满足下图情况，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到线段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的距离为向量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的长度；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143108" y="1957320"/>
            <a:ext cx="4143404" cy="2829002"/>
            <a:chOff x="2143108" y="3214686"/>
            <a:chExt cx="4143404" cy="2829002"/>
          </a:xfrm>
        </p:grpSpPr>
        <p:cxnSp>
          <p:nvCxnSpPr>
            <p:cNvPr id="5" name="直接箭头连接符 4"/>
            <p:cNvCxnSpPr/>
            <p:nvPr/>
          </p:nvCxnSpPr>
          <p:spPr>
            <a:xfrm rot="5400000" flipH="1" flipV="1">
              <a:off x="4458450" y="3447048"/>
              <a:ext cx="1179104" cy="11670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2214546" y="4643446"/>
              <a:ext cx="2286016" cy="158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3108" y="4714884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86248" y="4714884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5008" y="3214686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28992" y="3929066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  <a:sym typeface="Symbol" panose="05050102010706020507"/>
                </a:rPr>
                <a:t> 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为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钝角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flipV="1">
              <a:off x="4500562" y="4629187"/>
              <a:ext cx="1785950" cy="14259"/>
            </a:xfrm>
            <a:prstGeom prst="line">
              <a:avLst/>
            </a:prstGeom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643570" y="3545585"/>
              <a:ext cx="0" cy="108582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86182" y="507207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99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Dot(</a:t>
              </a:r>
              <a:r>
                <a:rPr lang="en-US" altLang="zh-CN" sz="1800" i="1" smtClean="0">
                  <a:solidFill>
                    <a:srgbClr val="99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US" altLang="zh-CN" sz="1800" baseline="-25000" smtClean="0">
                  <a:solidFill>
                    <a:srgbClr val="99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US" altLang="zh-CN" sz="1800" smtClean="0">
                  <a:solidFill>
                    <a:srgbClr val="99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  <a:r>
                <a:rPr lang="en-US" altLang="zh-CN" sz="1800" i="1" smtClean="0">
                  <a:solidFill>
                    <a:srgbClr val="99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US" altLang="zh-CN" sz="1800" baseline="-25000" smtClean="0">
                  <a:solidFill>
                    <a:srgbClr val="99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r>
                <a:rPr lang="en-US" altLang="zh-CN" sz="1800" smtClean="0">
                  <a:solidFill>
                    <a:srgbClr val="99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)&lt;0</a:t>
              </a:r>
              <a:endParaRPr lang="zh-CN" altLang="zh-CN" sz="1800" smtClean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86314" y="364331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43240" y="464344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4200790" y="4345655"/>
              <a:ext cx="531395" cy="300789"/>
            </a:xfrm>
            <a:custGeom>
              <a:avLst/>
              <a:gdLst>
                <a:gd name="connsiteX0" fmla="*/ 531395 w 531395"/>
                <a:gd name="connsiteY0" fmla="*/ 0 h 300789"/>
                <a:gd name="connsiteX1" fmla="*/ 230605 w 531395"/>
                <a:gd name="connsiteY1" fmla="*/ 72189 h 300789"/>
                <a:gd name="connsiteX2" fmla="*/ 38100 w 531395"/>
                <a:gd name="connsiteY2" fmla="*/ 192505 h 300789"/>
                <a:gd name="connsiteX3" fmla="*/ 2005 w 531395"/>
                <a:gd name="connsiteY3" fmla="*/ 300789 h 30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395" h="300789">
                  <a:moveTo>
                    <a:pt x="531395" y="0"/>
                  </a:moveTo>
                  <a:cubicBezTo>
                    <a:pt x="422108" y="20052"/>
                    <a:pt x="312821" y="40105"/>
                    <a:pt x="230605" y="72189"/>
                  </a:cubicBezTo>
                  <a:cubicBezTo>
                    <a:pt x="148389" y="104273"/>
                    <a:pt x="76200" y="154405"/>
                    <a:pt x="38100" y="192505"/>
                  </a:cubicBezTo>
                  <a:cubicBezTo>
                    <a:pt x="0" y="230605"/>
                    <a:pt x="1002" y="265697"/>
                    <a:pt x="2005" y="300789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00694" y="4643446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00364" y="5643578"/>
              <a:ext cx="20717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q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在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射线上</a:t>
              </a:r>
              <a:endPara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00034" y="1357298"/>
            <a:ext cx="7993062" cy="8747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1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满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足下图情况，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到线段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的距离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为向量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叉积的绝对值（平行四边形面积）除以底长。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428860" y="2786058"/>
            <a:ext cx="3143272" cy="2471812"/>
            <a:chOff x="2428860" y="2786058"/>
            <a:chExt cx="3143272" cy="2471812"/>
          </a:xfrm>
        </p:grpSpPr>
        <p:cxnSp>
          <p:nvCxnSpPr>
            <p:cNvPr id="5" name="直接箭头连接符 4"/>
            <p:cNvCxnSpPr/>
            <p:nvPr/>
          </p:nvCxnSpPr>
          <p:spPr>
            <a:xfrm rot="5400000" flipH="1" flipV="1">
              <a:off x="2743938" y="3018420"/>
              <a:ext cx="1179104" cy="11670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2761986" y="4174268"/>
              <a:ext cx="2286016" cy="1588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428860" y="4043424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72066" y="4043424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00496" y="2786058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3929058" y="3116957"/>
              <a:ext cx="0" cy="108582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000364" y="314324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14678" y="418630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86182" y="4214818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57488" y="4857760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q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在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线段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上</a:t>
              </a:r>
              <a:endPara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5113337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设计点类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Point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如下：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52413" y="841375"/>
            <a:ext cx="8391553" cy="5360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class Point				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点类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public: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double x;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行坐标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double y;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列坐标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Point() {}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默认构造函数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Point(double x1,double y1)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重载构造函数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x=x1;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y=y1;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void 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disp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()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输出点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printf("(%g,%g) ",x,y);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23850" y="620713"/>
            <a:ext cx="8424863" cy="5304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216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double DistPtoSegment(Point p0,Point p1,Point p2)</a:t>
            </a:r>
            <a:endParaRPr lang="en-US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p0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p1p2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线段的距离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Point v1=p2-p1,v2=p1-p2,v3=p0-p1,v4=p0-p2;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if (p1==p2)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两点重合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return Length(p0-p1);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if (Dot(v1,v3)&lt;0)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满足图（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）条件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return Length(v3);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 if (Dot(v2,v4)&lt;0)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满足图（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）条件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return Length(v4);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	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满足图（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）条件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return fabs(Det(v1,v3))/Length(v1);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624841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10.1.2 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判断一个点是否在一个矩形内</a:t>
            </a:r>
            <a:endParaRPr lang="zh-CN" altLang="en-US" sz="280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214282" y="1142984"/>
            <a:ext cx="8715436" cy="24006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设一个矩形的左上角为点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、右下角为点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，另有一个点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，现要判断该点是否在指定的矩形内。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看成是具有公共起点的两个线段，把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作为原点，显然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两线段的夹角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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为直角或钝角时，点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便落在该矩形内（含点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），如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下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图所示。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857488" y="3605630"/>
            <a:ext cx="2786876" cy="1966510"/>
            <a:chOff x="3999702" y="4107284"/>
            <a:chExt cx="2786876" cy="1966510"/>
          </a:xfrm>
        </p:grpSpPr>
        <p:cxnSp>
          <p:nvCxnSpPr>
            <p:cNvPr id="10" name="直接箭头连接符 9"/>
            <p:cNvCxnSpPr/>
            <p:nvPr/>
          </p:nvCxnSpPr>
          <p:spPr>
            <a:xfrm rot="5400000" flipH="1" flipV="1">
              <a:off x="3143240" y="5214950"/>
              <a:ext cx="171451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4000496" y="6072206"/>
              <a:ext cx="271464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4357686" y="4500570"/>
              <a:ext cx="2000264" cy="135732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99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4857752" y="5429264"/>
              <a:ext cx="1500198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rot="16200000" flipV="1">
              <a:off x="4143372" y="4714884"/>
              <a:ext cx="928694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357950" y="560065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2000" y="531490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71934" y="410728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764505" y="5233737"/>
              <a:ext cx="300790" cy="252663"/>
            </a:xfrm>
            <a:custGeom>
              <a:avLst/>
              <a:gdLst>
                <a:gd name="connsiteX0" fmla="*/ 0 w 300790"/>
                <a:gd name="connsiteY0" fmla="*/ 0 h 252663"/>
                <a:gd name="connsiteX1" fmla="*/ 228600 w 300790"/>
                <a:gd name="connsiteY1" fmla="*/ 72189 h 252663"/>
                <a:gd name="connsiteX2" fmla="*/ 300790 w 300790"/>
                <a:gd name="connsiteY2" fmla="*/ 252663 h 25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790" h="252663">
                  <a:moveTo>
                    <a:pt x="0" y="0"/>
                  </a:moveTo>
                  <a:cubicBezTo>
                    <a:pt x="89234" y="15039"/>
                    <a:pt x="178468" y="30079"/>
                    <a:pt x="228600" y="72189"/>
                  </a:cubicBezTo>
                  <a:cubicBezTo>
                    <a:pt x="278732" y="114299"/>
                    <a:pt x="289761" y="183481"/>
                    <a:pt x="300790" y="252663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29190" y="4929198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  <a:sym typeface="Symbol" panose="05050102010706020507"/>
                </a:rPr>
                <a:t></a:t>
              </a:r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7158" y="5857892"/>
            <a:ext cx="8429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所以点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在该矩形内应满足以下条件：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·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≤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038230" y="1428736"/>
            <a:ext cx="6819918" cy="1748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bool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InRectangle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(Point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p0</a:t>
            </a:r>
            <a:r>
              <a: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Point p1</a:t>
            </a:r>
            <a:r>
              <a: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Point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p2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判断点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p0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是否在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p1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p2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表示的矩形内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Dot(p1-p0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p2-p0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)&lt;=0;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395288" y="404812"/>
            <a:ext cx="674848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10.1.3 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判断一个点是否在一条线段上</a:t>
            </a:r>
            <a:endParaRPr lang="zh-CN" altLang="en-US" sz="280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8313" y="1258248"/>
            <a:ext cx="8280400" cy="24006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设点为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，线段为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，若点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在该线段上（含点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），应同时满足两个条件：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一是点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在线段为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所在的直线上，另一个是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在以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为对角顶点的矩形内。前者保证点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在直线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上，后者是保证点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不在线段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的延长线或反向延长线上。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3847462"/>
            <a:ext cx="7000924" cy="19042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rIns="180000" bIns="144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点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在线段为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所在的直线上应满足的条件是：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                   (p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)×(p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点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在以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为对角顶点的矩形内应满足的条件是：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       (p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)·(p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)≤0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752478" y="1393473"/>
            <a:ext cx="7462860" cy="1821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216000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bool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OnSegment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(Point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p0</a:t>
            </a:r>
            <a:r>
              <a: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Point p1</a:t>
            </a:r>
            <a:r>
              <a: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Point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p2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判断点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是否在线段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上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Det(p1-p0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p2-p0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)==0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&amp;&amp;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Dot(p1-p0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p2-p0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)&lt;=0;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395288" y="549275"/>
            <a:ext cx="5545137" cy="5191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10.1.4 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判断两条线段是否平行</a:t>
            </a:r>
            <a:endParaRPr lang="zh-CN" altLang="en-US" sz="280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57158" y="1357298"/>
            <a:ext cx="7777163" cy="20621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2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设两条线段为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，如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果它们的夹角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零。可以推出两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条线段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平行应满足的条件是：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2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-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)×(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-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)=0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28597" y="1500174"/>
            <a:ext cx="7786742" cy="1507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21600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bool Parallel(Point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p1</a:t>
            </a:r>
            <a:r>
              <a: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Point p2</a:t>
            </a:r>
            <a:r>
              <a: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Point p3</a:t>
            </a:r>
            <a:r>
              <a: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Point 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p4)</a:t>
            </a:r>
            <a:endParaRPr lang="en-US" altLang="zh-CN" sz="180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endParaRPr lang="en-US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Det(p2-p1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p4-p3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)==0;</a:t>
            </a:r>
            <a:endParaRPr lang="en-US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5113337" cy="5191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10.1.5 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判断两线段是否相交</a:t>
            </a:r>
            <a:endParaRPr lang="zh-CN" altLang="en-US" sz="280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395288" y="1412875"/>
            <a:ext cx="8208962" cy="1477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设两条线段为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，如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下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图所示，要判断它们是否相交（包含端点），只要点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两个点在线段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的两边且点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在线段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的两边，那么这两条线段必然相交。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3105150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500298" y="3429000"/>
            <a:ext cx="3357586" cy="2257498"/>
            <a:chOff x="3428992" y="3429000"/>
            <a:chExt cx="3357586" cy="2257498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3786182" y="3786190"/>
              <a:ext cx="2428892" cy="15001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4000496" y="3714752"/>
              <a:ext cx="2286016" cy="16430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215074" y="521495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43306" y="528638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57950" y="342900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8992" y="342900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85720" y="1120786"/>
            <a:ext cx="8501154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×p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=Direction(p3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p4)  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哪个方向上</a:t>
            </a:r>
            <a:endParaRPr lang="zh-CN" altLang="en-US" sz="1800" i="1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×p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=Direction(p3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p2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p4)  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哪个方向上</a:t>
            </a:r>
            <a:endParaRPr lang="zh-CN" altLang="en-US" sz="1800" i="1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×p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=Direction(p1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p3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p2)  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哪个方向上</a:t>
            </a:r>
            <a:endParaRPr lang="zh-CN" altLang="en-US" sz="1800" i="1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×p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=Direction(p1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p4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p2)  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哪个方向上</a:t>
            </a:r>
            <a:endParaRPr lang="zh-CN" altLang="en-US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549282"/>
            <a:ext cx="6643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如何判断两点是否在一条线段的两边呢？令：</a:t>
            </a:r>
            <a:endParaRPr lang="zh-CN" altLang="en-US" sz="2000" i="1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28860" y="3357562"/>
            <a:ext cx="3143272" cy="1900308"/>
            <a:chOff x="3261113" y="3429002"/>
            <a:chExt cx="3693344" cy="2309665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786182" y="3786190"/>
              <a:ext cx="2428892" cy="1500198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4000496" y="3714752"/>
              <a:ext cx="2286016" cy="16430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rot="10800000" flipV="1">
              <a:off x="4000496" y="5286388"/>
              <a:ext cx="2214578" cy="71438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215074" y="5214952"/>
              <a:ext cx="655443" cy="486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25446" y="5252367"/>
              <a:ext cx="642942" cy="486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57950" y="3429002"/>
              <a:ext cx="596507" cy="486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61113" y="3429002"/>
              <a:ext cx="596507" cy="486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7" name="任意多边形 16"/>
          <p:cNvSpPr/>
          <p:nvPr/>
        </p:nvSpPr>
        <p:spPr>
          <a:xfrm>
            <a:off x="33867" y="1473200"/>
            <a:ext cx="2582333" cy="2959100"/>
          </a:xfrm>
          <a:custGeom>
            <a:avLst/>
            <a:gdLst>
              <a:gd name="connsiteX0" fmla="*/ 309033 w 2582333"/>
              <a:gd name="connsiteY0" fmla="*/ 0 h 2959100"/>
              <a:gd name="connsiteX1" fmla="*/ 118533 w 2582333"/>
              <a:gd name="connsiteY1" fmla="*/ 698500 h 2959100"/>
              <a:gd name="connsiteX2" fmla="*/ 410633 w 2582333"/>
              <a:gd name="connsiteY2" fmla="*/ 2146300 h 2959100"/>
              <a:gd name="connsiteX3" fmla="*/ 2582333 w 2582333"/>
              <a:gd name="connsiteY3" fmla="*/ 2959100 h 295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2333" h="2959100">
                <a:moveTo>
                  <a:pt x="309033" y="0"/>
                </a:moveTo>
                <a:cubicBezTo>
                  <a:pt x="205316" y="170391"/>
                  <a:pt x="101600" y="340783"/>
                  <a:pt x="118533" y="698500"/>
                </a:cubicBezTo>
                <a:cubicBezTo>
                  <a:pt x="135466" y="1056217"/>
                  <a:pt x="0" y="1769533"/>
                  <a:pt x="410633" y="2146300"/>
                </a:cubicBezTo>
                <a:cubicBezTo>
                  <a:pt x="821266" y="2523067"/>
                  <a:pt x="1701799" y="2741083"/>
                  <a:pt x="2582333" y="2959100"/>
                </a:cubicBez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571472" y="2714620"/>
            <a:ext cx="467677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这两条线段相交的情况如下：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3262144"/>
            <a:ext cx="7929618" cy="19528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en-US" altLang="zh-CN" sz="18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1800" baseline="-25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的逆时针方向上）且</a:t>
            </a:r>
            <a:r>
              <a:rPr lang="en-US" altLang="zh-CN" sz="18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1800" baseline="-25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的顺时针方向上），图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就是这种情况。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en-US" altLang="zh-CN" sz="18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1800" baseline="-25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的顺时针方向上）且</a:t>
            </a:r>
            <a:r>
              <a:rPr lang="en-US" altLang="zh-CN" sz="18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1800" baseline="-25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的逆时针方向上），将图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交换，就是这种情况。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5214950"/>
            <a:ext cx="8572560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上述两种情况表示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两个点在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线段的两边，即条件为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×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同理，若有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×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，则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两个点在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线段的两边。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00298" y="714356"/>
            <a:ext cx="3071834" cy="1928303"/>
            <a:chOff x="3345053" y="3429000"/>
            <a:chExt cx="3609406" cy="234369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3786182" y="3786190"/>
              <a:ext cx="2428892" cy="15001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4000496" y="3714752"/>
              <a:ext cx="2286016" cy="16430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rot="5400000" flipH="1" flipV="1">
              <a:off x="5464975" y="4464851"/>
              <a:ext cx="1571636" cy="71438"/>
            </a:xfrm>
            <a:prstGeom prst="straightConnector1">
              <a:avLst/>
            </a:prstGeom>
            <a:ln>
              <a:solidFill>
                <a:srgbClr val="006600"/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10800000" flipV="1">
              <a:off x="4000496" y="5286388"/>
              <a:ext cx="2214578" cy="71438"/>
            </a:xfrm>
            <a:prstGeom prst="straightConnector1">
              <a:avLst/>
            </a:prstGeom>
            <a:ln>
              <a:solidFill>
                <a:srgbClr val="006600"/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215076" y="5214950"/>
              <a:ext cx="571504" cy="486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12932" y="5286390"/>
              <a:ext cx="559003" cy="486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57951" y="3429000"/>
              <a:ext cx="596508" cy="486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45053" y="3429001"/>
              <a:ext cx="512568" cy="486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52413" y="841375"/>
            <a:ext cx="8748712" cy="48612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friend bool 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operator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==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(Point &amp;p1,Point &amp;p2);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重载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==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运算符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friend Point 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operator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(Point &amp;p1,Point &amp;p2);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重载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运算符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friend Point 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operator -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(Point &amp;p1,Point &amp;p2);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重载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运算符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friend double 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Dot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(Point p1,Point p2);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两个向量的点积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friend double 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Length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(Point &amp;p);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求向量长度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friend int 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Angle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(Point p0,Point p1,Point p2);	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求两线段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p0p1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p0p2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的夹角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friend double 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(Point p1,Point p2);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两个向量的叉积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friend int 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Direction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(Point p0,Point p1,Point p2);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判断两线段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p0p1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p0p2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的方向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friend double 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Distance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(Point p1,Point p2);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求两个点的距离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500174"/>
            <a:ext cx="792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另外，若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），还需要判断对应的点是否在线段上，例如若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，表示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三点共线，还需要判断点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线段上。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42844" y="260350"/>
            <a:ext cx="8858312" cy="5903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bool SegIntersect(Point p1,Point p2,Point p3,Point p4)</a:t>
            </a:r>
            <a:endParaRPr lang="en-US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判断两线段是否相交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d1,d2,d3,d4;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d1=Direction(p3,p1,p4);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的哪个方向上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d2=Direction(p3,p2,p4);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的哪个方向上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d3=Direction(p1,p3,p2);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的哪个方向上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d4=Direction(p1,p4,p2);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的哪个方向上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if (d1*d2&lt;0 &amp;&amp; d3*d4&lt;0)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return true;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if (d1==0 &amp;&amp; OnSegment(p1,p3,p4))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且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线段上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return true;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 if (d2==0 &amp;&amp; OnSegment(p2,p3,p4))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d2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且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线段上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return true;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 if (d3==0 &amp;&amp; OnSegment(p3,p1,p2))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d3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且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线段上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return true;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 if (d4==0 &amp;&amp; OnSegment(p4,p1,p2))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d4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且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线段上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return true;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return false;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610553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10.1.6 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判断一个点是否在多边形内</a:t>
            </a:r>
            <a:endParaRPr lang="zh-CN" altLang="en-US" sz="28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8280400" cy="18465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一个多边形由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个顶点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[0..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构成（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]=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[0]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），假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设其所有的边不相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交，称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之为简单多边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形，这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里讨论的默认都指简单多边形。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现有一个点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，要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判断点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是否在该多边形内（含边界）。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28596" y="482252"/>
            <a:ext cx="8501122" cy="1211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基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本思想是从点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引一条水平向右的射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线，统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计该射线与多边形相交的情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况，如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果相交次数是奇数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个，那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么就在多边形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内，否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则在多边形外。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例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如，如图：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2943225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5143512"/>
            <a:ext cx="8358246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多边形由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个顶点构成，从点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引出的射线与多边形相交的交点个数为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，它在多边形内，而从点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引出的射线与多边形相交的交点个数为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，它在多边形外。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143108" y="1853646"/>
            <a:ext cx="3643338" cy="2795142"/>
            <a:chOff x="3714744" y="1853646"/>
            <a:chExt cx="3643338" cy="2795142"/>
          </a:xfrm>
        </p:grpSpPr>
        <p:cxnSp>
          <p:nvCxnSpPr>
            <p:cNvPr id="7" name="直接连接符 6"/>
            <p:cNvCxnSpPr/>
            <p:nvPr/>
          </p:nvCxnSpPr>
          <p:spPr>
            <a:xfrm rot="5400000" flipH="1" flipV="1">
              <a:off x="4357686" y="2500306"/>
              <a:ext cx="928694" cy="642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16200000" flipH="1">
              <a:off x="5072066" y="2466446"/>
              <a:ext cx="571504" cy="428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5400000" flipH="1" flipV="1">
              <a:off x="5464975" y="2321711"/>
              <a:ext cx="785818" cy="5715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16200000" flipH="1">
              <a:off x="5977567" y="2439535"/>
              <a:ext cx="928694" cy="5715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0800000" flipV="1">
              <a:off x="5740060" y="3210968"/>
              <a:ext cx="1000132" cy="500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16200000" flipH="1">
              <a:off x="5643570" y="3929066"/>
              <a:ext cx="714380" cy="428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0800000">
              <a:off x="4857752" y="4143380"/>
              <a:ext cx="1357322" cy="35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16200000" flipH="1">
              <a:off x="4250529" y="3536157"/>
              <a:ext cx="857256" cy="35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6139918" y="4429132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715008" y="3668366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6656228" y="3118196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6068480" y="2155642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525746" y="2891356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072066" y="2277184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4404072" y="3202160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782596" y="4096994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40126" y="424867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57818" y="347910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86578" y="296117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90022" y="189122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46806" y="185364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38074" y="302889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00562" y="410046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72132" y="288601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 flipV="1">
              <a:off x="3929058" y="3500438"/>
              <a:ext cx="3429024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椭圆 39"/>
            <p:cNvSpPr/>
            <p:nvPr/>
          </p:nvSpPr>
          <p:spPr>
            <a:xfrm>
              <a:off x="3866428" y="3413008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14744" y="345751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 flipV="1">
              <a:off x="5223750" y="2702094"/>
              <a:ext cx="1800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/>
          </p:nvSpPr>
          <p:spPr>
            <a:xfrm>
              <a:off x="5060912" y="2639716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29190" y="267170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68313" y="1174542"/>
            <a:ext cx="619125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判断点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是否在多边形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[0..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中的步骤如下：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395288" y="1749217"/>
            <a:ext cx="8353425" cy="30781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144000" tIns="180000" bIns="180000">
            <a:spAutoFit/>
          </a:bodyPr>
          <a:lstStyle/>
          <a:p>
            <a:pPr marL="342900" indent="-342900">
              <a:lnSpc>
                <a:spcPct val="140000"/>
              </a:lnSpc>
              <a:buFontTx/>
              <a:buAutoNum type="circleNumDbPlain"/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置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cnt=0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从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循环（最后边为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[0]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</a:t>
            </a:r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40000"/>
              </a:lnSpc>
              <a:buFontTx/>
              <a:buAutoNum type="circleNumDbPlain"/>
            </a:pPr>
            <a:r>
              <a:rPr lang="en-US" altLang="zh-CN" sz="180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+1]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，若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线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段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上，则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返回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true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40000"/>
              </a:lnSpc>
              <a:buFontTx/>
              <a:buAutoNum type="circleNumDbPlain"/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是一条水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平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线，或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者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线段的上方或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下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方，则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没有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交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点，转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向下一条线段进行求解。</a:t>
            </a:r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40000"/>
              </a:lnSpc>
              <a:buFontTx/>
              <a:buAutoNum type="circleNumDbPlain"/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求出射线与线段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的交点的</a:t>
            </a:r>
            <a:r>
              <a:rPr lang="en-US" altLang="zh-CN" sz="1800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40000"/>
              </a:lnSpc>
              <a:buFontTx/>
              <a:buAutoNum type="circleNumDbPlain"/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.x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，则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交点个数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cnt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增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40000"/>
              </a:lnSpc>
              <a:buFontTx/>
              <a:buAutoNum type="circleNumDbPlain"/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循环结束后返回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cnt%2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==1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值。</a:t>
            </a:r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14282" y="285728"/>
            <a:ext cx="8713787" cy="58480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216000" tIns="216000" bIns="18000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bool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PointInPolygon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(Point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p0</a:t>
            </a:r>
            <a:r>
              <a: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vector&lt;Point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 a)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判断点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p0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是否在点集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所形成的多边形内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i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cnt=0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cnt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累加交点个数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double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Point p1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p2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a.size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();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p1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=a[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];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p2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=a[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i+1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];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取多边形的一条边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OnSegment(p0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p2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true;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如果点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p0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在多边形边</a:t>
            </a:r>
            <a:r>
              <a:rPr lang="en-US" altLang="zh-CN" sz="180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p1p2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上，返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回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true</a:t>
            </a:r>
            <a:endParaRPr lang="en-US" altLang="zh-CN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以下求解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y=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p0.y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与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p1p2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的交点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p1.y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p2.y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continue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如果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p1p2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是水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平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线，直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接跳过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以下两种情况是交点在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p1p2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延长线上</a:t>
            </a:r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p0.y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p1.y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&amp;&amp;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p0.y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p2.y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 continue;	</a:t>
            </a:r>
            <a:endParaRPr lang="en-US" altLang="zh-CN" sz="1800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p0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p1p2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线段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下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方，直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接跳过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p0.y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p1.y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&amp;&amp;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p0.y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p2.y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 continue;	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p0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p1p2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线段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上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方，直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接跳过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x=(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p0.y-p1.y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)*(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p2.x-p1.x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)/(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p2.y-p1.y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)+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p1.x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求交点坐标的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值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(x&gt;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p0.x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++;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只统计射线的一边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cnt%2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==1);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57166"/>
            <a:ext cx="5929354" cy="5762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10.1.7 </a:t>
            </a:r>
            <a:r>
              <a:rPr lang="zh-CN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求</a:t>
            </a:r>
            <a:r>
              <a:rPr lang="en-US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r>
              <a:rPr lang="zh-CN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个点构成的三角形面积</a:t>
            </a:r>
            <a:endParaRPr lang="zh-CN" altLang="zh-CN" sz="2800" smtClean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1071546"/>
            <a:ext cx="8001056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个顶点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构成的三角形，求面积有多种计算公式。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3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从向量的角度看，可以将其两条边看成以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为原点的三角形，这两条边分别是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4" name="组合 41"/>
          <p:cNvGrpSpPr/>
          <p:nvPr/>
        </p:nvGrpSpPr>
        <p:grpSpPr>
          <a:xfrm>
            <a:off x="857224" y="2786058"/>
            <a:ext cx="3143272" cy="2857520"/>
            <a:chOff x="857224" y="2786058"/>
            <a:chExt cx="3143272" cy="2857520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1120496" y="5222144"/>
              <a:ext cx="288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5400000" flipH="1" flipV="1">
              <a:off x="382645" y="4168867"/>
              <a:ext cx="2520000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714480" y="378619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V="1">
              <a:off x="1643042" y="4941303"/>
              <a:ext cx="843451" cy="2736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357554" y="278605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28860" y="478632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57224" y="527424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(0,0)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7" name="直接箭头连接符 36"/>
            <p:cNvCxnSpPr>
              <a:endCxn id="40" idx="0"/>
            </p:cNvCxnSpPr>
            <p:nvPr/>
          </p:nvCxnSpPr>
          <p:spPr>
            <a:xfrm rot="5400000" flipH="1" flipV="1">
              <a:off x="1383492" y="4493412"/>
              <a:ext cx="981089" cy="461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任意多边形 39"/>
            <p:cNvSpPr/>
            <p:nvPr/>
          </p:nvSpPr>
          <p:spPr>
            <a:xfrm>
              <a:off x="2105030" y="2919411"/>
              <a:ext cx="1314450" cy="2019300"/>
            </a:xfrm>
            <a:custGeom>
              <a:avLst/>
              <a:gdLst>
                <a:gd name="connsiteX0" fmla="*/ 0 w 1314450"/>
                <a:gd name="connsiteY0" fmla="*/ 1314450 h 2019300"/>
                <a:gd name="connsiteX1" fmla="*/ 361950 w 1314450"/>
                <a:gd name="connsiteY1" fmla="*/ 2019300 h 2019300"/>
                <a:gd name="connsiteX2" fmla="*/ 1314450 w 1314450"/>
                <a:gd name="connsiteY2" fmla="*/ 0 h 2019300"/>
                <a:gd name="connsiteX3" fmla="*/ 0 w 1314450"/>
                <a:gd name="connsiteY3" fmla="*/ 1314450 h 201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4450" h="2019300">
                  <a:moveTo>
                    <a:pt x="0" y="1314450"/>
                  </a:moveTo>
                  <a:lnTo>
                    <a:pt x="361950" y="2019300"/>
                  </a:lnTo>
                  <a:lnTo>
                    <a:pt x="1314450" y="0"/>
                  </a:lnTo>
                  <a:lnTo>
                    <a:pt x="0" y="131445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28"/>
            <p:cNvCxnSpPr/>
            <p:nvPr/>
          </p:nvCxnSpPr>
          <p:spPr>
            <a:xfrm rot="5400000" flipH="1" flipV="1">
              <a:off x="1381665" y="3161501"/>
              <a:ext cx="2314826" cy="17920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组合 44"/>
          <p:cNvGrpSpPr/>
          <p:nvPr/>
        </p:nvGrpSpPr>
        <p:grpSpPr>
          <a:xfrm>
            <a:off x="4357686" y="2962038"/>
            <a:ext cx="3457627" cy="2252912"/>
            <a:chOff x="4357686" y="2962038"/>
            <a:chExt cx="3457627" cy="2252912"/>
          </a:xfrm>
        </p:grpSpPr>
        <p:sp>
          <p:nvSpPr>
            <p:cNvPr id="15" name="TextBox 14"/>
            <p:cNvSpPr txBox="1"/>
            <p:nvPr/>
          </p:nvSpPr>
          <p:spPr>
            <a:xfrm rot="18905885">
              <a:off x="5506817" y="3104120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48285" y="456649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4935313" y="4279400"/>
              <a:ext cx="288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rot="5400000" flipH="1" flipV="1">
              <a:off x="4463544" y="4314553"/>
              <a:ext cx="1800000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929190" y="3831436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5363941" y="2962038"/>
              <a:ext cx="1357322" cy="1319744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rot="16200000" flipH="1">
              <a:off x="5214641" y="4445217"/>
              <a:ext cx="720000" cy="39600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5298853" y="3577434"/>
              <a:ext cx="1890726" cy="90329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右箭头 43"/>
            <p:cNvSpPr/>
            <p:nvPr/>
          </p:nvSpPr>
          <p:spPr>
            <a:xfrm>
              <a:off x="4357686" y="4000504"/>
              <a:ext cx="428628" cy="214314"/>
            </a:xfrm>
            <a:prstGeom prst="rightArrow">
              <a:avLst/>
            </a:prstGeom>
            <a:solidFill>
              <a:srgbClr val="006600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2"/>
          <p:cNvGrpSpPr/>
          <p:nvPr/>
        </p:nvGrpSpPr>
        <p:grpSpPr>
          <a:xfrm>
            <a:off x="2419352" y="1461046"/>
            <a:ext cx="2311544" cy="1831702"/>
            <a:chOff x="941634" y="4429132"/>
            <a:chExt cx="2311544" cy="1831702"/>
          </a:xfrm>
        </p:grpSpPr>
        <p:sp>
          <p:nvSpPr>
            <p:cNvPr id="10" name="平行四边形 9"/>
            <p:cNvSpPr/>
            <p:nvPr/>
          </p:nvSpPr>
          <p:spPr>
            <a:xfrm rot="18964577">
              <a:off x="1219080" y="4923192"/>
              <a:ext cx="2034098" cy="833705"/>
            </a:xfrm>
            <a:prstGeom prst="parallelogram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8905885">
              <a:off x="1500166" y="4429132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1634" y="5891502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组合 21"/>
          <p:cNvGrpSpPr/>
          <p:nvPr/>
        </p:nvGrpSpPr>
        <p:grpSpPr>
          <a:xfrm>
            <a:off x="2400257" y="1318964"/>
            <a:ext cx="2886123" cy="2252912"/>
            <a:chOff x="922539" y="4274114"/>
            <a:chExt cx="2886123" cy="2252912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928662" y="5591476"/>
              <a:ext cx="288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rot="5400000" flipH="1" flipV="1">
              <a:off x="456893" y="5626629"/>
              <a:ext cx="1800000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22539" y="514351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1357290" y="4274114"/>
              <a:ext cx="1357322" cy="1319744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rot="16200000" flipH="1">
              <a:off x="1207990" y="5757293"/>
              <a:ext cx="720000" cy="39600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1292202" y="4889510"/>
              <a:ext cx="1890726" cy="90329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214546" y="4500570"/>
            <a:ext cx="4500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 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以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向量构成的平行四边形面积的一半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=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(p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)×(p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)/2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929058" y="3643314"/>
            <a:ext cx="214314" cy="714380"/>
          </a:xfrm>
          <a:prstGeom prst="downArrow">
            <a:avLst/>
          </a:prstGeom>
          <a:solidFill>
            <a:srgbClr val="0066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000108"/>
            <a:ext cx="8286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而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)×(p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的结果有正有负，所以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(p</a:t>
            </a:r>
            <a:r>
              <a:rPr lang="en-US" altLang="zh-CN" sz="2000" baseline="-25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 (p</a:t>
            </a:r>
            <a:r>
              <a:rPr lang="en-US" altLang="zh-CN" sz="2000" baseline="-25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2000" baseline="-25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)×(p</a:t>
            </a:r>
            <a:r>
              <a:rPr lang="en-US" altLang="zh-CN" sz="2000" baseline="-25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2000" baseline="-25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)/2</a:t>
            </a:r>
            <a:endParaRPr lang="en-US" altLang="zh-CN" sz="20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称为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有向面积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，实际面积为其绝对值。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3" name="组合 22"/>
          <p:cNvGrpSpPr/>
          <p:nvPr/>
        </p:nvGrpSpPr>
        <p:grpSpPr>
          <a:xfrm>
            <a:off x="2776542" y="3071016"/>
            <a:ext cx="2311544" cy="1831702"/>
            <a:chOff x="941634" y="4429132"/>
            <a:chExt cx="2311544" cy="1831702"/>
          </a:xfrm>
        </p:grpSpPr>
        <p:sp>
          <p:nvSpPr>
            <p:cNvPr id="18" name="平行四边形 17"/>
            <p:cNvSpPr/>
            <p:nvPr/>
          </p:nvSpPr>
          <p:spPr>
            <a:xfrm rot="18964577">
              <a:off x="1219080" y="4923192"/>
              <a:ext cx="2034098" cy="833705"/>
            </a:xfrm>
            <a:prstGeom prst="parallelogram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8905885">
              <a:off x="1500166" y="4429132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41634" y="5891502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2757447" y="2928934"/>
            <a:ext cx="2886123" cy="2252912"/>
            <a:chOff x="922539" y="4274114"/>
            <a:chExt cx="2886123" cy="2252912"/>
          </a:xfrm>
        </p:grpSpPr>
        <p:cxnSp>
          <p:nvCxnSpPr>
            <p:cNvPr id="22" name="直接箭头连接符 21"/>
            <p:cNvCxnSpPr/>
            <p:nvPr/>
          </p:nvCxnSpPr>
          <p:spPr>
            <a:xfrm>
              <a:off x="928662" y="5591476"/>
              <a:ext cx="288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rot="5400000" flipH="1" flipV="1">
              <a:off x="456893" y="5626629"/>
              <a:ext cx="1800000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22539" y="514351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 flipV="1">
              <a:off x="1357290" y="4274114"/>
              <a:ext cx="1357322" cy="1319744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16200000" flipH="1">
              <a:off x="1207990" y="5757293"/>
              <a:ext cx="720000" cy="39600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5400000">
              <a:off x="1292202" y="4889510"/>
              <a:ext cx="1890726" cy="90329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000108"/>
            <a:ext cx="8286808" cy="50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对应的算法如下：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100" y="2071678"/>
            <a:ext cx="7072362" cy="25137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252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double triangleArea(Point p0,Point p1,Point p2)</a:t>
            </a:r>
            <a:endParaRPr lang="en-US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求三角形面积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return fabs(Det(p1-p0,p2-p0))/2;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52413" y="357166"/>
            <a:ext cx="8748712" cy="5720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friend double 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DistPtoSegment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(Point p0,Point p1,Point p2);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p1p2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线段的距离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friend bool 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InRectAngle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(Point p0,Point p1,Point p2);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判断点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是否在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p2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表示的矩形内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friend bool 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OnSegment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(Point p0,Point p1,Point p2);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判断点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是否在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p1p2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线段上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friend bool 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Parallel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(Point p1,Point p2,Point p3,Point p4);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判断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p1p2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p3p4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线段是否平行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friend bool 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SegIntersect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(Point p1,Point p2,Point p3,Point p4);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判断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p1p2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p3p4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两线段是否相交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friend bool 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PointInPolygon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(Point p0,vector&lt;Point&gt; a);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判断点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是否在点集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所形成的多边形内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500042"/>
            <a:ext cx="778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根据向量叉积运算规则有：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1142984"/>
            <a:ext cx="7786742" cy="19769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顺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时针方向，或者说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在右手螺旋方向上，则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)×(p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)&gt;0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逆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时针方向，或者说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在左手螺旋方向上，则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)×(p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)&lt;0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313508" y="1593669"/>
            <a:ext cx="522515" cy="2913017"/>
          </a:xfrm>
          <a:custGeom>
            <a:avLst/>
            <a:gdLst>
              <a:gd name="connsiteX0" fmla="*/ 522515 w 522515"/>
              <a:gd name="connsiteY0" fmla="*/ 0 h 2913017"/>
              <a:gd name="connsiteX1" fmla="*/ 313509 w 522515"/>
              <a:gd name="connsiteY1" fmla="*/ 326571 h 2913017"/>
              <a:gd name="connsiteX2" fmla="*/ 26126 w 522515"/>
              <a:gd name="connsiteY2" fmla="*/ 1946365 h 2913017"/>
              <a:gd name="connsiteX3" fmla="*/ 470263 w 522515"/>
              <a:gd name="connsiteY3" fmla="*/ 2913017 h 291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2515" h="2913017">
                <a:moveTo>
                  <a:pt x="522515" y="0"/>
                </a:moveTo>
                <a:cubicBezTo>
                  <a:pt x="459378" y="1088"/>
                  <a:pt x="396241" y="2177"/>
                  <a:pt x="313509" y="326571"/>
                </a:cubicBezTo>
                <a:cubicBezTo>
                  <a:pt x="230777" y="650965"/>
                  <a:pt x="0" y="1515291"/>
                  <a:pt x="26126" y="1946365"/>
                </a:cubicBezTo>
                <a:cubicBezTo>
                  <a:pt x="52252" y="2377439"/>
                  <a:pt x="261257" y="2645228"/>
                  <a:pt x="470263" y="2913017"/>
                </a:cubicBezTo>
              </a:path>
            </a:pathLst>
          </a:cu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6139543" y="2913017"/>
            <a:ext cx="211183" cy="1306286"/>
          </a:xfrm>
          <a:custGeom>
            <a:avLst/>
            <a:gdLst>
              <a:gd name="connsiteX0" fmla="*/ 0 w 211183"/>
              <a:gd name="connsiteY0" fmla="*/ 0 h 1306286"/>
              <a:gd name="connsiteX1" fmla="*/ 195943 w 211183"/>
              <a:gd name="connsiteY1" fmla="*/ 744583 h 1306286"/>
              <a:gd name="connsiteX2" fmla="*/ 91440 w 211183"/>
              <a:gd name="connsiteY2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183" h="1306286">
                <a:moveTo>
                  <a:pt x="0" y="0"/>
                </a:moveTo>
                <a:cubicBezTo>
                  <a:pt x="90351" y="263434"/>
                  <a:pt x="180703" y="526869"/>
                  <a:pt x="195943" y="744583"/>
                </a:cubicBezTo>
                <a:cubicBezTo>
                  <a:pt x="211183" y="962297"/>
                  <a:pt x="151311" y="1134291"/>
                  <a:pt x="91440" y="1306286"/>
                </a:cubicBezTo>
              </a:path>
            </a:pathLst>
          </a:cu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29"/>
          <p:cNvGrpSpPr/>
          <p:nvPr/>
        </p:nvGrpSpPr>
        <p:grpSpPr>
          <a:xfrm>
            <a:off x="714348" y="3904782"/>
            <a:ext cx="2179577" cy="2737178"/>
            <a:chOff x="714348" y="3904782"/>
            <a:chExt cx="2179577" cy="2737178"/>
          </a:xfrm>
        </p:grpSpPr>
        <p:sp>
          <p:nvSpPr>
            <p:cNvPr id="7" name="TextBox 6"/>
            <p:cNvSpPr txBox="1"/>
            <p:nvPr/>
          </p:nvSpPr>
          <p:spPr>
            <a:xfrm>
              <a:off x="1428728" y="613150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4348" y="520280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V="1">
              <a:off x="1071538" y="4190534"/>
              <a:ext cx="1357322" cy="1319744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16200000" flipH="1">
              <a:off x="922238" y="5673713"/>
              <a:ext cx="720000" cy="39600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428860" y="390478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 rot="5400000">
              <a:off x="1006450" y="4805930"/>
              <a:ext cx="1890726" cy="90329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任意多边形 27"/>
            <p:cNvSpPr/>
            <p:nvPr/>
          </p:nvSpPr>
          <p:spPr>
            <a:xfrm>
              <a:off x="864158" y="3989195"/>
              <a:ext cx="2029767" cy="2652765"/>
            </a:xfrm>
            <a:custGeom>
              <a:avLst/>
              <a:gdLst>
                <a:gd name="connsiteX0" fmla="*/ 0 w 2029767"/>
                <a:gd name="connsiteY0" fmla="*/ 1678074 h 2666162"/>
                <a:gd name="connsiteX1" fmla="*/ 160774 w 2029767"/>
                <a:gd name="connsiteY1" fmla="*/ 2110153 h 2666162"/>
                <a:gd name="connsiteX2" fmla="*/ 592853 w 2029767"/>
                <a:gd name="connsiteY2" fmla="*/ 2602523 h 2666162"/>
                <a:gd name="connsiteX3" fmla="*/ 1095271 w 2029767"/>
                <a:gd name="connsiteY3" fmla="*/ 2411604 h 2666162"/>
                <a:gd name="connsiteX4" fmla="*/ 1808704 w 2029767"/>
                <a:gd name="connsiteY4" fmla="*/ 1075173 h 2666162"/>
                <a:gd name="connsiteX5" fmla="*/ 2029767 w 2029767"/>
                <a:gd name="connsiteY5" fmla="*/ 0 h 2666162"/>
                <a:gd name="connsiteX0-1" fmla="*/ 0 w 2029767"/>
                <a:gd name="connsiteY0-2" fmla="*/ 1678074 h 2652765"/>
                <a:gd name="connsiteX1-3" fmla="*/ 160774 w 2029767"/>
                <a:gd name="connsiteY1-4" fmla="*/ 2110153 h 2652765"/>
                <a:gd name="connsiteX2-5" fmla="*/ 592853 w 2029767"/>
                <a:gd name="connsiteY2-6" fmla="*/ 2602523 h 2652765"/>
                <a:gd name="connsiteX3-7" fmla="*/ 1095271 w 2029767"/>
                <a:gd name="connsiteY3-8" fmla="*/ 2411604 h 2652765"/>
                <a:gd name="connsiteX4-9" fmla="*/ 1564702 w 2029767"/>
                <a:gd name="connsiteY4-10" fmla="*/ 1797258 h 2652765"/>
                <a:gd name="connsiteX5-11" fmla="*/ 1808704 w 2029767"/>
                <a:gd name="connsiteY5-12" fmla="*/ 1075173 h 2652765"/>
                <a:gd name="connsiteX6" fmla="*/ 2029767 w 2029767"/>
                <a:gd name="connsiteY6" fmla="*/ 0 h 265276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" y="connsiteY6"/>
                </a:cxn>
              </a:cxnLst>
              <a:rect l="l" t="t" r="r" b="b"/>
              <a:pathLst>
                <a:path w="2029767" h="2652765">
                  <a:moveTo>
                    <a:pt x="0" y="1678074"/>
                  </a:moveTo>
                  <a:cubicBezTo>
                    <a:pt x="30982" y="1817076"/>
                    <a:pt x="61965" y="1956078"/>
                    <a:pt x="160774" y="2110153"/>
                  </a:cubicBezTo>
                  <a:cubicBezTo>
                    <a:pt x="259583" y="2264228"/>
                    <a:pt x="437104" y="2552281"/>
                    <a:pt x="592853" y="2602523"/>
                  </a:cubicBezTo>
                  <a:cubicBezTo>
                    <a:pt x="748602" y="2652765"/>
                    <a:pt x="933296" y="2545815"/>
                    <a:pt x="1095271" y="2411604"/>
                  </a:cubicBezTo>
                  <a:cubicBezTo>
                    <a:pt x="1257246" y="2277393"/>
                    <a:pt x="1445797" y="2019997"/>
                    <a:pt x="1564702" y="1797258"/>
                  </a:cubicBezTo>
                  <a:cubicBezTo>
                    <a:pt x="1683608" y="1574520"/>
                    <a:pt x="1731193" y="1374716"/>
                    <a:pt x="1808704" y="1075173"/>
                  </a:cubicBezTo>
                  <a:cubicBezTo>
                    <a:pt x="1886215" y="775630"/>
                    <a:pt x="1997110" y="336619"/>
                    <a:pt x="2029767" y="0"/>
                  </a:cubicBezTo>
                </a:path>
              </a:pathLst>
            </a:custGeom>
            <a:ln w="28575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30"/>
          <p:cNvGrpSpPr/>
          <p:nvPr/>
        </p:nvGrpSpPr>
        <p:grpSpPr>
          <a:xfrm>
            <a:off x="5214942" y="3778180"/>
            <a:ext cx="2234236" cy="2794092"/>
            <a:chOff x="5214942" y="3778180"/>
            <a:chExt cx="2234236" cy="2794092"/>
          </a:xfrm>
        </p:grpSpPr>
        <p:sp>
          <p:nvSpPr>
            <p:cNvPr id="16" name="TextBox 15"/>
            <p:cNvSpPr txBox="1"/>
            <p:nvPr/>
          </p:nvSpPr>
          <p:spPr>
            <a:xfrm>
              <a:off x="6049718" y="6202940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14942" y="520280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V="1">
              <a:off x="5549652" y="4190534"/>
              <a:ext cx="1357322" cy="1319744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rot="16200000" flipH="1">
              <a:off x="5400352" y="5673713"/>
              <a:ext cx="720000" cy="39600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906974" y="390478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rot="5400000">
              <a:off x="5484564" y="4805930"/>
              <a:ext cx="1890726" cy="90329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任意多边形 28"/>
            <p:cNvSpPr/>
            <p:nvPr/>
          </p:nvSpPr>
          <p:spPr>
            <a:xfrm>
              <a:off x="5476352" y="3778180"/>
              <a:ext cx="1972826" cy="2542233"/>
            </a:xfrm>
            <a:custGeom>
              <a:avLst/>
              <a:gdLst>
                <a:gd name="connsiteX0" fmla="*/ 0 w 1972826"/>
                <a:gd name="connsiteY0" fmla="*/ 1356528 h 2542233"/>
                <a:gd name="connsiteX1" fmla="*/ 582804 w 1972826"/>
                <a:gd name="connsiteY1" fmla="*/ 743578 h 2542233"/>
                <a:gd name="connsiteX2" fmla="*/ 1436914 w 1972826"/>
                <a:gd name="connsiteY2" fmla="*/ 90435 h 2542233"/>
                <a:gd name="connsiteX3" fmla="*/ 1929283 w 1972826"/>
                <a:gd name="connsiteY3" fmla="*/ 200967 h 2542233"/>
                <a:gd name="connsiteX4" fmla="*/ 1698171 w 1972826"/>
                <a:gd name="connsiteY4" fmla="*/ 1125416 h 2542233"/>
                <a:gd name="connsiteX5" fmla="*/ 1024932 w 1972826"/>
                <a:gd name="connsiteY5" fmla="*/ 2542233 h 254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72826" h="2542233">
                  <a:moveTo>
                    <a:pt x="0" y="1356528"/>
                  </a:moveTo>
                  <a:cubicBezTo>
                    <a:pt x="171659" y="1155560"/>
                    <a:pt x="343318" y="954593"/>
                    <a:pt x="582804" y="743578"/>
                  </a:cubicBezTo>
                  <a:cubicBezTo>
                    <a:pt x="822290" y="532563"/>
                    <a:pt x="1212501" y="180870"/>
                    <a:pt x="1436914" y="90435"/>
                  </a:cubicBezTo>
                  <a:cubicBezTo>
                    <a:pt x="1661327" y="0"/>
                    <a:pt x="1885740" y="28470"/>
                    <a:pt x="1929283" y="200967"/>
                  </a:cubicBezTo>
                  <a:cubicBezTo>
                    <a:pt x="1972826" y="373464"/>
                    <a:pt x="1848896" y="735205"/>
                    <a:pt x="1698171" y="1125416"/>
                  </a:cubicBezTo>
                  <a:cubicBezTo>
                    <a:pt x="1547446" y="1515627"/>
                    <a:pt x="1286189" y="2028930"/>
                    <a:pt x="1024932" y="2542233"/>
                  </a:cubicBezTo>
                </a:path>
              </a:pathLst>
            </a:custGeom>
            <a:ln w="28575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642918"/>
            <a:ext cx="5286412" cy="5762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10.1.8 </a:t>
            </a:r>
            <a:r>
              <a:rPr lang="zh-CN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求一个多边形的面积</a:t>
            </a:r>
            <a:endParaRPr lang="zh-CN" altLang="zh-CN" sz="2800" smtClean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643050"/>
            <a:ext cx="8286808" cy="188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若一个多边形由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个顶点构成，采用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vector&lt;Point&gt; p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存储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（顶点不重复）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，求其面积的方法有多种。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常用的是采用</a:t>
            </a:r>
            <a:r>
              <a:rPr lang="zh-CN" altLang="zh-CN" sz="20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三角形剖分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的方法，取一个顶点作为剖分出的三角形的顶点，三角形的其他顶点为多边形上相邻的点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500298" y="1498441"/>
          <a:ext cx="3030680" cy="30162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3068"/>
                <a:gridCol w="303068"/>
                <a:gridCol w="303068"/>
                <a:gridCol w="303068"/>
                <a:gridCol w="303068"/>
                <a:gridCol w="303068"/>
                <a:gridCol w="303068"/>
                <a:gridCol w="303068"/>
                <a:gridCol w="303068"/>
                <a:gridCol w="303068"/>
              </a:tblGrid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71670" y="4754415"/>
            <a:ext cx="4286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0,0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0012" y="4754415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8464" y="4754415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4854" y="4754415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43306" y="4754415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41758" y="4754415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8310" y="4754415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6762" y="4754415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83152" y="4754415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81604" y="4754415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0056" y="4754415"/>
            <a:ext cx="23495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3108" y="4120842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3108" y="3809690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3108" y="3492031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43108" y="3204848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3108" y="2906396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43108" y="2595244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3108" y="2309492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43108" y="1977702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3108" y="1685443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00232" y="1382229"/>
            <a:ext cx="28575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29030" y="4464716"/>
            <a:ext cx="322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8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441560" y="2670320"/>
            <a:ext cx="108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428860" y="2241385"/>
            <a:ext cx="322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zh-CN" altLang="en-US" sz="18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494294" y="2371868"/>
            <a:ext cx="108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640394" y="2132154"/>
            <a:ext cx="322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zh-CN" altLang="en-US" sz="18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675006" y="1765595"/>
            <a:ext cx="108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821106" y="1563981"/>
            <a:ext cx="322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zh-CN" altLang="en-US" sz="18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200604" y="3597583"/>
            <a:ext cx="108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346704" y="3509191"/>
            <a:ext cx="322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8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3370254" y="2921303"/>
            <a:ext cx="108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357554" y="2565237"/>
            <a:ext cx="322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zh-CN" altLang="en-US" sz="18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454260" y="3857935"/>
            <a:ext cx="108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428860" y="3955897"/>
            <a:ext cx="322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zh-CN" altLang="en-US" sz="18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直接连接符 59"/>
          <p:cNvCxnSpPr/>
          <p:nvPr/>
        </p:nvCxnSpPr>
        <p:spPr>
          <a:xfrm flipV="1">
            <a:off x="4037058" y="3707795"/>
            <a:ext cx="1179362" cy="807468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rot="5400000" flipH="1" flipV="1">
            <a:off x="4843740" y="2939517"/>
            <a:ext cx="1102803" cy="2555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34" idx="6"/>
            <a:endCxn id="32" idx="1"/>
          </p:cNvCxnSpPr>
          <p:nvPr/>
        </p:nvCxnSpPr>
        <p:spPr>
          <a:xfrm>
            <a:off x="3783006" y="1837595"/>
            <a:ext cx="1727104" cy="5553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34" idx="3"/>
            <a:endCxn id="28" idx="7"/>
          </p:cNvCxnSpPr>
          <p:nvPr/>
        </p:nvCxnSpPr>
        <p:spPr>
          <a:xfrm rot="5400000">
            <a:off x="2710833" y="1711418"/>
            <a:ext cx="802901" cy="11570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28" idx="6"/>
            <a:endCxn id="55" idx="2"/>
          </p:cNvCxnSpPr>
          <p:nvPr/>
        </p:nvCxnSpPr>
        <p:spPr>
          <a:xfrm>
            <a:off x="2549560" y="2742320"/>
            <a:ext cx="820694" cy="2509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endCxn id="57" idx="7"/>
          </p:cNvCxnSpPr>
          <p:nvPr/>
        </p:nvCxnSpPr>
        <p:spPr>
          <a:xfrm rot="5400000">
            <a:off x="2526089" y="3047558"/>
            <a:ext cx="851820" cy="8111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endCxn id="26" idx="2"/>
          </p:cNvCxnSpPr>
          <p:nvPr/>
        </p:nvCxnSpPr>
        <p:spPr>
          <a:xfrm>
            <a:off x="2571736" y="3955897"/>
            <a:ext cx="1357322" cy="5720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6" idx="6"/>
            <a:endCxn id="32" idx="3"/>
          </p:cNvCxnSpPr>
          <p:nvPr/>
        </p:nvCxnSpPr>
        <p:spPr>
          <a:xfrm flipV="1">
            <a:off x="4037058" y="2494780"/>
            <a:ext cx="1473052" cy="2033183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26" idx="6"/>
            <a:endCxn id="34" idx="4"/>
          </p:cNvCxnSpPr>
          <p:nvPr/>
        </p:nvCxnSpPr>
        <p:spPr>
          <a:xfrm flipH="1" flipV="1">
            <a:off x="3729006" y="1909595"/>
            <a:ext cx="308052" cy="261836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200000" flipV="1">
            <a:off x="2987493" y="3481060"/>
            <a:ext cx="1411748" cy="53805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7" idx="0"/>
            <a:endCxn id="28" idx="5"/>
          </p:cNvCxnSpPr>
          <p:nvPr/>
        </p:nvCxnSpPr>
        <p:spPr>
          <a:xfrm rot="16200000" flipV="1">
            <a:off x="2376212" y="2950764"/>
            <a:ext cx="1671484" cy="1356419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929058" y="4455963"/>
            <a:ext cx="108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2786050" y="571480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以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为剖分点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85918" y="5357826"/>
            <a:ext cx="6000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itchFamily="2" charset="-122"/>
                <a:cs typeface="Consolas" panose="020B0609020204030204" pitchFamily="49" charset="0"/>
              </a:rPr>
              <a:t>剖分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itchFamily="2" charset="-122"/>
                <a:cs typeface="Consolas" panose="020B0609020204030204" pitchFamily="49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itchFamily="2" charset="-122"/>
                <a:cs typeface="Consolas" panose="020B0609020204030204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itchFamily="2" charset="-122"/>
                <a:cs typeface="Consolas" panose="020B0609020204030204" pitchFamily="49" charset="0"/>
              </a:rPr>
              <a:t>个三角形！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itchFamily="2" charset="-122"/>
                <a:cs typeface="Consolas" panose="020B0609020204030204" pitchFamily="49" charset="0"/>
                <a:sym typeface="Wingdings" panose="05000000000000000000"/>
              </a:rPr>
              <a:t> 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华文中宋" pitchFamily="2" charset="-122"/>
                <a:cs typeface="Consolas" panose="020B0609020204030204" pitchFamily="49" charset="0"/>
                <a:sym typeface="Wingdings" panose="0500000000000000000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itchFamily="2" charset="-122"/>
                <a:cs typeface="Consolas" panose="020B0609020204030204" pitchFamily="49" charset="0"/>
                <a:sym typeface="Wingdings" panose="05000000000000000000"/>
              </a:rPr>
              <a:t>个顶点对应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华文中宋" pitchFamily="2" charset="-122"/>
                <a:cs typeface="Consolas" panose="020B0609020204030204" pitchFamily="49" charset="0"/>
                <a:sym typeface="Wingdings" panose="0500000000000000000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itchFamily="2" charset="-122"/>
                <a:cs typeface="Consolas" panose="020B0609020204030204" pitchFamily="49" charset="0"/>
                <a:sym typeface="Wingdings" panose="05000000000000000000"/>
              </a:rPr>
              <a:t>-2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itchFamily="2" charset="-122"/>
                <a:cs typeface="Consolas" panose="020B0609020204030204" pitchFamily="49" charset="0"/>
                <a:sym typeface="Wingdings" panose="05000000000000000000"/>
              </a:rPr>
              <a:t>个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itchFamily="2" charset="-122"/>
                <a:cs typeface="Consolas" panose="020B0609020204030204" pitchFamily="49" charset="0"/>
              </a:rPr>
              <a:t>三角形</a:t>
            </a:r>
            <a:endParaRPr lang="zh-CN" altLang="en-US" sz="2000">
              <a:latin typeface="Consolas" panose="020B0609020204030204" pitchFamily="49" charset="0"/>
              <a:ea typeface="华文中宋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66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求解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面积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过程如下：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26" y="4786322"/>
            <a:ext cx="8072526" cy="11945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88000" t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(p[1]-p[0])×(p[2]-p[0])/2=6.5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，得到</a:t>
            </a:r>
            <a:r>
              <a:rPr lang="en-US" altLang="zh-CN" sz="18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=6.5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(p[2]-p[0])×(p[3]-p[0])/2=26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，得到</a:t>
            </a:r>
            <a:r>
              <a:rPr lang="en-US" altLang="zh-CN" sz="18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=26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500298" y="1116320"/>
          <a:ext cx="3030680" cy="30162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3068"/>
                <a:gridCol w="303068"/>
                <a:gridCol w="303068"/>
                <a:gridCol w="303068"/>
                <a:gridCol w="303068"/>
                <a:gridCol w="303068"/>
                <a:gridCol w="303068"/>
                <a:gridCol w="303068"/>
                <a:gridCol w="303068"/>
                <a:gridCol w="303068"/>
              </a:tblGrid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071670" y="4372294"/>
            <a:ext cx="4286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0,0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40012" y="4372294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38464" y="4372294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44854" y="4372294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43306" y="4372294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41758" y="4372294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78310" y="4372294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6762" y="4372294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83152" y="4372294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81604" y="4372294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80056" y="4372294"/>
            <a:ext cx="23495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43108" y="3738721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3108" y="3427569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43108" y="3109910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43108" y="2822727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43108" y="2524275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43108" y="2213123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43108" y="1927371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43108" y="1595581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43108" y="1303322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00232" y="1000108"/>
            <a:ext cx="28575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29030" y="4082595"/>
            <a:ext cx="322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8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441560" y="2288199"/>
            <a:ext cx="108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428860" y="1859264"/>
            <a:ext cx="322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zh-CN" altLang="en-US" sz="18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40394" y="1750033"/>
            <a:ext cx="322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zh-CN" altLang="en-US" sz="18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21106" y="1181860"/>
            <a:ext cx="322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zh-CN" altLang="en-US" sz="18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46704" y="3127070"/>
            <a:ext cx="322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8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370254" y="2539182"/>
            <a:ext cx="108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357554" y="2183116"/>
            <a:ext cx="322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zh-CN" altLang="en-US" sz="18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454260" y="3475814"/>
            <a:ext cx="108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428860" y="3573776"/>
            <a:ext cx="322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zh-CN" altLang="en-US" sz="18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4037058" y="3325674"/>
            <a:ext cx="1179362" cy="807468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5400000" flipH="1" flipV="1">
            <a:off x="4843740" y="2557396"/>
            <a:ext cx="1102803" cy="2555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7" idx="6"/>
            <a:endCxn id="35" idx="1"/>
          </p:cNvCxnSpPr>
          <p:nvPr/>
        </p:nvCxnSpPr>
        <p:spPr>
          <a:xfrm>
            <a:off x="3783006" y="1455474"/>
            <a:ext cx="1727104" cy="5553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7" idx="3"/>
            <a:endCxn id="33" idx="7"/>
          </p:cNvCxnSpPr>
          <p:nvPr/>
        </p:nvCxnSpPr>
        <p:spPr>
          <a:xfrm rot="5400000">
            <a:off x="2710833" y="1329297"/>
            <a:ext cx="802901" cy="11570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33" idx="6"/>
            <a:endCxn id="41" idx="2"/>
          </p:cNvCxnSpPr>
          <p:nvPr/>
        </p:nvCxnSpPr>
        <p:spPr>
          <a:xfrm>
            <a:off x="2549560" y="2360199"/>
            <a:ext cx="820694" cy="2509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43" idx="7"/>
          </p:cNvCxnSpPr>
          <p:nvPr/>
        </p:nvCxnSpPr>
        <p:spPr>
          <a:xfrm rot="5400000">
            <a:off x="2526089" y="2665437"/>
            <a:ext cx="851820" cy="8111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56" idx="2"/>
          </p:cNvCxnSpPr>
          <p:nvPr/>
        </p:nvCxnSpPr>
        <p:spPr>
          <a:xfrm>
            <a:off x="2571736" y="3573776"/>
            <a:ext cx="1357322" cy="5720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56" idx="6"/>
            <a:endCxn id="35" idx="3"/>
          </p:cNvCxnSpPr>
          <p:nvPr/>
        </p:nvCxnSpPr>
        <p:spPr>
          <a:xfrm flipV="1">
            <a:off x="4037058" y="2112659"/>
            <a:ext cx="1473052" cy="2033183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56" idx="6"/>
            <a:endCxn id="37" idx="4"/>
          </p:cNvCxnSpPr>
          <p:nvPr/>
        </p:nvCxnSpPr>
        <p:spPr>
          <a:xfrm flipH="1" flipV="1">
            <a:off x="3729006" y="1527474"/>
            <a:ext cx="308052" cy="261836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16200000" flipV="1">
            <a:off x="2987493" y="3098939"/>
            <a:ext cx="1411748" cy="53805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32" idx="0"/>
            <a:endCxn id="33" idx="5"/>
          </p:cNvCxnSpPr>
          <p:nvPr/>
        </p:nvCxnSpPr>
        <p:spPr>
          <a:xfrm rot="16200000" flipV="1">
            <a:off x="2376212" y="2568643"/>
            <a:ext cx="1671484" cy="1356419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任意多边形 57"/>
          <p:cNvSpPr/>
          <p:nvPr/>
        </p:nvSpPr>
        <p:spPr>
          <a:xfrm>
            <a:off x="4010297" y="2063931"/>
            <a:ext cx="1541417" cy="2090058"/>
          </a:xfrm>
          <a:custGeom>
            <a:avLst/>
            <a:gdLst>
              <a:gd name="connsiteX0" fmla="*/ 0 w 1541417"/>
              <a:gd name="connsiteY0" fmla="*/ 2090058 h 2090058"/>
              <a:gd name="connsiteX1" fmla="*/ 1267097 w 1541417"/>
              <a:gd name="connsiteY1" fmla="*/ 1214846 h 2090058"/>
              <a:gd name="connsiteX2" fmla="*/ 1541417 w 1541417"/>
              <a:gd name="connsiteY2" fmla="*/ 0 h 2090058"/>
              <a:gd name="connsiteX3" fmla="*/ 0 w 1541417"/>
              <a:gd name="connsiteY3" fmla="*/ 2090058 h 209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1417" h="2090058">
                <a:moveTo>
                  <a:pt x="0" y="2090058"/>
                </a:moveTo>
                <a:lnTo>
                  <a:pt x="1267097" y="1214846"/>
                </a:lnTo>
                <a:lnTo>
                  <a:pt x="1541417" y="0"/>
                </a:lnTo>
                <a:lnTo>
                  <a:pt x="0" y="2090058"/>
                </a:lnTo>
                <a:close/>
              </a:path>
            </a:pathLst>
          </a:custGeom>
          <a:blipFill>
            <a:blip r:embed="rId1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 59"/>
          <p:cNvSpPr/>
          <p:nvPr/>
        </p:nvSpPr>
        <p:spPr>
          <a:xfrm>
            <a:off x="3696789" y="1449977"/>
            <a:ext cx="1867988" cy="2690949"/>
          </a:xfrm>
          <a:custGeom>
            <a:avLst/>
            <a:gdLst>
              <a:gd name="connsiteX0" fmla="*/ 300445 w 1867988"/>
              <a:gd name="connsiteY0" fmla="*/ 2690949 h 2690949"/>
              <a:gd name="connsiteX1" fmla="*/ 1867988 w 1867988"/>
              <a:gd name="connsiteY1" fmla="*/ 574766 h 2690949"/>
              <a:gd name="connsiteX2" fmla="*/ 0 w 1867988"/>
              <a:gd name="connsiteY2" fmla="*/ 0 h 2690949"/>
              <a:gd name="connsiteX3" fmla="*/ 300445 w 1867988"/>
              <a:gd name="connsiteY3" fmla="*/ 2690949 h 269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7988" h="2690949">
                <a:moveTo>
                  <a:pt x="300445" y="2690949"/>
                </a:moveTo>
                <a:lnTo>
                  <a:pt x="1867988" y="574766"/>
                </a:lnTo>
                <a:lnTo>
                  <a:pt x="0" y="0"/>
                </a:lnTo>
                <a:lnTo>
                  <a:pt x="300445" y="2690949"/>
                </a:lnTo>
                <a:close/>
              </a:path>
            </a:pathLst>
          </a:cu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494294" y="1989747"/>
            <a:ext cx="108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200604" y="3215462"/>
            <a:ext cx="108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3929058" y="4073842"/>
            <a:ext cx="108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675006" y="1383474"/>
            <a:ext cx="108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6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26" y="3929066"/>
            <a:ext cx="8501154" cy="1880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52000" tIns="108000" bIns="108000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 startAt="3"/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(p[3]-p[0])×(p[4]-p[0])/2=19.5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，得到</a:t>
            </a:r>
            <a:r>
              <a:rPr lang="en-US" altLang="zh-CN" sz="18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=19.5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，含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部分（不应该包括在多边形面积中）面积和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部分面积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 startAt="3"/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(p[4]-p[0])×(p[5]-p[0])/2=-6.5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，得到</a:t>
            </a:r>
            <a:r>
              <a:rPr lang="en-US" altLang="zh-CN" sz="18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-6.5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 startAt="3"/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(p[5]-p[0])×(p[6]-p[0])/2=10.5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，得到</a:t>
            </a:r>
            <a:r>
              <a:rPr lang="en-US" altLang="zh-CN" sz="18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=10.5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500298" y="330502"/>
          <a:ext cx="3030680" cy="30162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3068"/>
                <a:gridCol w="303068"/>
                <a:gridCol w="303068"/>
                <a:gridCol w="303068"/>
                <a:gridCol w="303068"/>
                <a:gridCol w="303068"/>
                <a:gridCol w="303068"/>
                <a:gridCol w="303068"/>
                <a:gridCol w="303068"/>
                <a:gridCol w="303068"/>
              </a:tblGrid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071670" y="3586476"/>
            <a:ext cx="4286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0,0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40012" y="3586476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38464" y="3586476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44854" y="3586476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43306" y="3586476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41758" y="3586476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78310" y="3586476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6762" y="3586476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83152" y="3586476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81604" y="3586476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80056" y="3586476"/>
            <a:ext cx="23495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43108" y="2952903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3108" y="2641751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43108" y="2324092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43108" y="2036909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43108" y="1738457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43108" y="1427305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43108" y="1141553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43108" y="809763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43108" y="517504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00232" y="214290"/>
            <a:ext cx="28575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zh-CN" altLang="en-US" sz="160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29030" y="3296777"/>
            <a:ext cx="322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8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28860" y="1073446"/>
            <a:ext cx="322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zh-CN" altLang="en-US" sz="18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494294" y="1203929"/>
            <a:ext cx="108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640394" y="964215"/>
            <a:ext cx="322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zh-CN" altLang="en-US" sz="18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675006" y="597656"/>
            <a:ext cx="108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821106" y="396042"/>
            <a:ext cx="322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zh-CN" altLang="en-US" sz="18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5200604" y="2429644"/>
            <a:ext cx="108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346704" y="2341252"/>
            <a:ext cx="322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8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370254" y="1753364"/>
            <a:ext cx="108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357554" y="1397298"/>
            <a:ext cx="322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zh-CN" altLang="en-US" sz="18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28860" y="2787958"/>
            <a:ext cx="322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zh-CN" altLang="en-US" sz="18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4037058" y="2539856"/>
            <a:ext cx="1179362" cy="807468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5400000" flipH="1" flipV="1">
            <a:off x="4843740" y="1771578"/>
            <a:ext cx="1102803" cy="2555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7" idx="6"/>
            <a:endCxn id="35" idx="1"/>
          </p:cNvCxnSpPr>
          <p:nvPr/>
        </p:nvCxnSpPr>
        <p:spPr>
          <a:xfrm>
            <a:off x="3783006" y="669656"/>
            <a:ext cx="1727104" cy="5553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7" idx="3"/>
            <a:endCxn id="33" idx="7"/>
          </p:cNvCxnSpPr>
          <p:nvPr/>
        </p:nvCxnSpPr>
        <p:spPr>
          <a:xfrm rot="5400000">
            <a:off x="2710833" y="543479"/>
            <a:ext cx="802901" cy="11570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33" idx="6"/>
            <a:endCxn id="41" idx="2"/>
          </p:cNvCxnSpPr>
          <p:nvPr/>
        </p:nvCxnSpPr>
        <p:spPr>
          <a:xfrm>
            <a:off x="2549560" y="1574381"/>
            <a:ext cx="820694" cy="2509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43" idx="7"/>
          </p:cNvCxnSpPr>
          <p:nvPr/>
        </p:nvCxnSpPr>
        <p:spPr>
          <a:xfrm rot="5400000">
            <a:off x="2526089" y="1879619"/>
            <a:ext cx="851820" cy="8111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56" idx="2"/>
          </p:cNvCxnSpPr>
          <p:nvPr/>
        </p:nvCxnSpPr>
        <p:spPr>
          <a:xfrm>
            <a:off x="2571736" y="2787958"/>
            <a:ext cx="1357322" cy="5720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56" idx="6"/>
            <a:endCxn id="35" idx="3"/>
          </p:cNvCxnSpPr>
          <p:nvPr/>
        </p:nvCxnSpPr>
        <p:spPr>
          <a:xfrm flipV="1">
            <a:off x="4037058" y="1326841"/>
            <a:ext cx="1473052" cy="2033183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56" idx="6"/>
            <a:endCxn id="37" idx="4"/>
          </p:cNvCxnSpPr>
          <p:nvPr/>
        </p:nvCxnSpPr>
        <p:spPr>
          <a:xfrm flipH="1" flipV="1">
            <a:off x="3729006" y="741656"/>
            <a:ext cx="308052" cy="261836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16200000" flipV="1">
            <a:off x="2987493" y="2313121"/>
            <a:ext cx="1411748" cy="53805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32" idx="0"/>
            <a:endCxn id="33" idx="5"/>
          </p:cNvCxnSpPr>
          <p:nvPr/>
        </p:nvCxnSpPr>
        <p:spPr>
          <a:xfrm rot="16200000" flipV="1">
            <a:off x="2376212" y="1782825"/>
            <a:ext cx="1671484" cy="1356419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任意多边形 56"/>
          <p:cNvSpPr/>
          <p:nvPr/>
        </p:nvSpPr>
        <p:spPr>
          <a:xfrm>
            <a:off x="2508069" y="731520"/>
            <a:ext cx="1502228" cy="2717075"/>
          </a:xfrm>
          <a:custGeom>
            <a:avLst/>
            <a:gdLst>
              <a:gd name="connsiteX0" fmla="*/ 1502228 w 1502228"/>
              <a:gd name="connsiteY0" fmla="*/ 2664823 h 2717075"/>
              <a:gd name="connsiteX1" fmla="*/ 1214845 w 1502228"/>
              <a:gd name="connsiteY1" fmla="*/ 0 h 2717075"/>
              <a:gd name="connsiteX2" fmla="*/ 0 w 1502228"/>
              <a:gd name="connsiteY2" fmla="*/ 836023 h 2717075"/>
              <a:gd name="connsiteX3" fmla="*/ 1476102 w 1502228"/>
              <a:gd name="connsiteY3" fmla="*/ 2717075 h 271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2228" h="2717075">
                <a:moveTo>
                  <a:pt x="1502228" y="2664823"/>
                </a:moveTo>
                <a:lnTo>
                  <a:pt x="1214845" y="0"/>
                </a:lnTo>
                <a:lnTo>
                  <a:pt x="0" y="836023"/>
                </a:lnTo>
                <a:lnTo>
                  <a:pt x="1476102" y="2717075"/>
                </a:lnTo>
              </a:path>
            </a:pathLst>
          </a:custGeom>
          <a:solidFill>
            <a:srgbClr val="00B0F0">
              <a:alpha val="17000"/>
            </a:srgbClr>
          </a:solidFill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972648" y="2285992"/>
            <a:ext cx="2159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1800" i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任意多边形 60"/>
          <p:cNvSpPr/>
          <p:nvPr/>
        </p:nvSpPr>
        <p:spPr>
          <a:xfrm>
            <a:off x="2481943" y="1567543"/>
            <a:ext cx="1502228" cy="1815737"/>
          </a:xfrm>
          <a:custGeom>
            <a:avLst/>
            <a:gdLst>
              <a:gd name="connsiteX0" fmla="*/ 0 w 1502228"/>
              <a:gd name="connsiteY0" fmla="*/ 0 h 1815737"/>
              <a:gd name="connsiteX1" fmla="*/ 1502228 w 1502228"/>
              <a:gd name="connsiteY1" fmla="*/ 1815737 h 1815737"/>
              <a:gd name="connsiteX2" fmla="*/ 953588 w 1502228"/>
              <a:gd name="connsiteY2" fmla="*/ 300446 h 1815737"/>
              <a:gd name="connsiteX3" fmla="*/ 0 w 1502228"/>
              <a:gd name="connsiteY3" fmla="*/ 0 h 181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2228" h="1815737">
                <a:moveTo>
                  <a:pt x="0" y="0"/>
                </a:moveTo>
                <a:lnTo>
                  <a:pt x="1502228" y="1815737"/>
                </a:lnTo>
                <a:lnTo>
                  <a:pt x="953588" y="300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2481943" y="1802674"/>
            <a:ext cx="1502228" cy="1593669"/>
          </a:xfrm>
          <a:custGeom>
            <a:avLst/>
            <a:gdLst>
              <a:gd name="connsiteX0" fmla="*/ 940526 w 1502228"/>
              <a:gd name="connsiteY0" fmla="*/ 0 h 1593669"/>
              <a:gd name="connsiteX1" fmla="*/ 0 w 1502228"/>
              <a:gd name="connsiteY1" fmla="*/ 966652 h 1593669"/>
              <a:gd name="connsiteX2" fmla="*/ 1502228 w 1502228"/>
              <a:gd name="connsiteY2" fmla="*/ 1593669 h 1593669"/>
              <a:gd name="connsiteX3" fmla="*/ 940526 w 1502228"/>
              <a:gd name="connsiteY3" fmla="*/ 0 h 159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2228" h="1593669">
                <a:moveTo>
                  <a:pt x="940526" y="0"/>
                </a:moveTo>
                <a:lnTo>
                  <a:pt x="0" y="966652"/>
                </a:lnTo>
                <a:lnTo>
                  <a:pt x="1502228" y="1593669"/>
                </a:lnTo>
                <a:lnTo>
                  <a:pt x="940526" y="0"/>
                </a:lnTo>
                <a:close/>
              </a:path>
            </a:pathLst>
          </a:custGeom>
          <a:solidFill>
            <a:srgbClr val="FF00FF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714348" y="5929330"/>
            <a:ext cx="8072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)+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)+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恰好为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凹多边形的面积。</a:t>
            </a:r>
            <a:endParaRPr lang="zh-CN" altLang="en-US" sz="200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3929058" y="3288024"/>
            <a:ext cx="108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441560" y="1502381"/>
            <a:ext cx="108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454260" y="2689996"/>
            <a:ext cx="108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1" grpId="0" animBg="1"/>
      <p:bldP spid="62" grpId="0" animBg="1"/>
      <p:bldP spid="6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857364"/>
            <a:ext cx="7072362" cy="8153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216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 startAt="6"/>
            </a:pP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上述所有有向面积相加得到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多边形的面积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56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357298"/>
            <a:ext cx="7929618" cy="28120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double polyArea(vector&lt;Point&gt; p)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求多边形面积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double ans=0.0;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(int i=1;i&lt;p.size()-1;i++)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ans+=Det(p[i]-p[0],p[i+1]-p[0]);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fabs(ans)/2;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符号累计结果的绝对值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500034" y="1357298"/>
            <a:ext cx="8424862" cy="25545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简单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多边形分凸多边形和凹多边形两类。直观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上，凸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多边形是没有任何“凹陷处”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的，而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凹多边形至少有一个顶点处于“凹陷处”（称为凹点）。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凸多边形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上任意两顶点的连线都包含在多边形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中，在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凹多边形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中，总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能找到一对顶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点，它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们的连线有一部分在多边形外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0" y="2919413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282" y="214290"/>
            <a:ext cx="3786214" cy="540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10.2 </a:t>
            </a:r>
            <a:r>
              <a:rPr lang="zh-CN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求解凸包问题</a:t>
            </a:r>
            <a:endParaRPr lang="zh-CN" altLang="zh-CN" sz="280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叶根友毛笔行书2.0版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611188" y="476250"/>
            <a:ext cx="7993062" cy="2803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点集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zh-CN" altLang="en-US" sz="20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凸包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Convex Hull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）是指一个最小凸多边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形，满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足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中的点或者在多边形边上或者在其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内，也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就是说任意两点的连线都在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点集内的点集就是一个凸包。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如下图所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示的二维平面上有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10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点，即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(4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10)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(3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7)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(9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7)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(3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(5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(5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(6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(8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8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(3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9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，其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凸包是由点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8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9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构成的。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143240" y="3643314"/>
            <a:ext cx="28765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403383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10.2.1 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礼品包裹算法</a:t>
            </a:r>
            <a:endParaRPr lang="zh-CN" altLang="en-US" sz="280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95288" y="1628775"/>
            <a:ext cx="8064500" cy="873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对于给定的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个点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0..</a:t>
            </a:r>
            <a:r>
              <a:rPr lang="en-US" altLang="zh-CN" sz="2000" i="1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-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，求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解的凸包顶点序列存放在凸包数组</a:t>
            </a:r>
            <a:r>
              <a:rPr lang="en-US" altLang="zh-CN" sz="200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ch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中，其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步骤如下：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14348" y="2643182"/>
            <a:ext cx="7777163" cy="15977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16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（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）从所有点中求出最左边的最低点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坐标最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小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者，若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有多个这样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点，选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其中</a:t>
            </a:r>
            <a:r>
              <a:rPr lang="en-US" altLang="zh-CN" sz="1800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坐标最小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者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），置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tmp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1800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（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）将点编号</a:t>
            </a:r>
            <a:r>
              <a:rPr lang="en-US" altLang="zh-CN" sz="1800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作为凸包中的一个顶点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编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号，存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放到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中。</a:t>
            </a:r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28596" y="1500174"/>
            <a:ext cx="8207375" cy="24006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zh-CN" altLang="en-US" sz="20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线段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是直线在两个定点之间（包含这两个点）的部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分，线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段可以通过两个点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来表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示，通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常线段是有向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的，有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向线段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是从起点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到终点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，将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这种既有大小又有方向的量看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成向量（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vector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），即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起点为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、端点为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的向量。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向量的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长度或模为点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到点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的距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离，记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|p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|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539750" y="333375"/>
            <a:ext cx="8064500" cy="13388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（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）对于点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，找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一个点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，使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得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与以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为起点的水平方向射线的角度最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小，如下图所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示。若存在两个点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，并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有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三点共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线，则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选取离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最远的点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84213" y="4724400"/>
            <a:ext cx="7775575" cy="5078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（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）当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=tmp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时，表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示已求出凸包顶点序列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，算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法结束。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2357430"/>
            <a:ext cx="3357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Direction(</a:t>
            </a:r>
            <a:r>
              <a:rPr lang="en-US" sz="2000" i="1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2000" i="1" baseline="-25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en-US" sz="2000" i="1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2000" i="1" baseline="-25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en-US" sz="2000" i="1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2000" i="1" baseline="-25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)&gt;0</a:t>
            </a:r>
            <a:r>
              <a:rPr lang="zh-CN" altLang="en-US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，则</a:t>
            </a:r>
            <a:r>
              <a:rPr lang="en-US" sz="2000" i="1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2000" i="1" baseline="-25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sz="2000" i="1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2000" i="1" baseline="-25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sz="2000" i="1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2000" i="1" baseline="-25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sz="2000" i="1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2000" i="1" baseline="-25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en-US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的顺时针方向上，即</a:t>
            </a:r>
            <a:r>
              <a:rPr lang="en-US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</a:t>
            </a:r>
            <a:r>
              <a:rPr lang="en-US" sz="2000" baseline="-25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en-US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</a:t>
            </a:r>
            <a:r>
              <a:rPr lang="en-US" sz="2000" baseline="-25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99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941494" y="1928802"/>
            <a:ext cx="2916258" cy="2481694"/>
            <a:chOff x="1941494" y="1928802"/>
            <a:chExt cx="2916258" cy="2481694"/>
          </a:xfrm>
        </p:grpSpPr>
        <p:sp>
          <p:nvSpPr>
            <p:cNvPr id="26" name="TextBox 25"/>
            <p:cNvSpPr txBox="1"/>
            <p:nvPr/>
          </p:nvSpPr>
          <p:spPr>
            <a:xfrm>
              <a:off x="3500430" y="1928802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anose="05050102010706020507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anose="05050102010706020507"/>
                </a:rPr>
                <a:t>k</a:t>
              </a:r>
              <a:endParaRPr lang="zh-CN" altLang="en-US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28926" y="4071942"/>
              <a:ext cx="11430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水平射线</a:t>
              </a:r>
              <a:endParaRPr lang="zh-CN" altLang="en-US" sz="160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941494" y="2285992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>
              <a:stCxn id="9" idx="4"/>
            </p:cNvCxnSpPr>
            <p:nvPr/>
          </p:nvCxnSpPr>
          <p:spPr>
            <a:xfrm rot="16200000" flipH="1">
              <a:off x="1548585" y="2893215"/>
              <a:ext cx="1500198" cy="5715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5400000" flipH="1" flipV="1">
              <a:off x="2178827" y="2607463"/>
              <a:ext cx="1714512" cy="928694"/>
            </a:xfrm>
            <a:prstGeom prst="straightConnector1">
              <a:avLst/>
            </a:prstGeom>
            <a:ln>
              <a:solidFill>
                <a:srgbClr val="99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2571736" y="3929066"/>
              <a:ext cx="22860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2571736" y="3071810"/>
              <a:ext cx="1428760" cy="857256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2428860" y="2786058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500298" y="2214554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 rot="16200000" flipH="1">
              <a:off x="2916226" y="3773490"/>
              <a:ext cx="214314" cy="7143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011478" y="355973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mtClean="0">
                  <a:solidFill>
                    <a:srgbClr val="006600"/>
                  </a:solidFill>
                  <a:sym typeface="Symbol" panose="05050102010706020507"/>
                </a:rPr>
                <a:t></a:t>
              </a:r>
              <a:r>
                <a:rPr lang="en-US" sz="1800" baseline="-25000" smtClean="0">
                  <a:solidFill>
                    <a:srgbClr val="006600"/>
                  </a:solidFill>
                </a:rPr>
                <a:t>1</a:t>
              </a:r>
              <a:endParaRPr lang="zh-CN" altLang="en-US" sz="1800" smtClean="0">
                <a:solidFill>
                  <a:srgbClr val="006600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3009900" y="3124200"/>
              <a:ext cx="529167" cy="800100"/>
            </a:xfrm>
            <a:custGeom>
              <a:avLst/>
              <a:gdLst>
                <a:gd name="connsiteX0" fmla="*/ 0 w 529167"/>
                <a:gd name="connsiteY0" fmla="*/ 0 h 800100"/>
                <a:gd name="connsiteX1" fmla="*/ 241300 w 529167"/>
                <a:gd name="connsiteY1" fmla="*/ 177800 h 800100"/>
                <a:gd name="connsiteX2" fmla="*/ 482600 w 529167"/>
                <a:gd name="connsiteY2" fmla="*/ 647700 h 800100"/>
                <a:gd name="connsiteX3" fmla="*/ 520700 w 529167"/>
                <a:gd name="connsiteY3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9167" h="800100">
                  <a:moveTo>
                    <a:pt x="0" y="0"/>
                  </a:moveTo>
                  <a:cubicBezTo>
                    <a:pt x="80433" y="34925"/>
                    <a:pt x="160867" y="69850"/>
                    <a:pt x="241300" y="177800"/>
                  </a:cubicBezTo>
                  <a:cubicBezTo>
                    <a:pt x="321733" y="285750"/>
                    <a:pt x="436033" y="543983"/>
                    <a:pt x="482600" y="647700"/>
                  </a:cubicBezTo>
                  <a:cubicBezTo>
                    <a:pt x="529167" y="751417"/>
                    <a:pt x="524933" y="775758"/>
                    <a:pt x="520700" y="80010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63878" y="295489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mtClean="0">
                  <a:solidFill>
                    <a:srgbClr val="006600"/>
                  </a:solidFill>
                  <a:sym typeface="Symbol" panose="05050102010706020507"/>
                </a:rPr>
                <a:t></a:t>
              </a:r>
              <a:r>
                <a:rPr lang="en-US" sz="1800" baseline="-25000" smtClean="0">
                  <a:solidFill>
                    <a:srgbClr val="006600"/>
                  </a:solidFill>
                  <a:sym typeface="Symbol" panose="05050102010706020507"/>
                </a:rPr>
                <a:t>2</a:t>
              </a:r>
              <a:endParaRPr lang="zh-CN" altLang="en-US" sz="1800" smtClean="0">
                <a:solidFill>
                  <a:srgbClr val="0066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00496" y="281457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anose="05050102010706020507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anose="05050102010706020507"/>
                </a:rPr>
                <a:t>i</a:t>
              </a:r>
              <a:endParaRPr lang="zh-CN" altLang="en-US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14546" y="385762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anose="05050102010706020507"/>
                </a:rPr>
                <a:t>a</a:t>
              </a:r>
              <a:r>
                <a:rPr lang="en-US" sz="2000" i="1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anose="05050102010706020507"/>
                </a:rPr>
                <a:t>j</a:t>
              </a:r>
              <a:endParaRPr lang="zh-CN" altLang="en-US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79388" y="1125538"/>
            <a:ext cx="4824412" cy="9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对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于右图所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示的点集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，采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用礼品包裹算法求凸包的过程如下：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95288" y="2924175"/>
            <a:ext cx="8353425" cy="29637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44000" bIns="14400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）选取最左边最下点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9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）当前点为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9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，从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9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出发在其余所有点中找到角度最小的点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8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）当前点为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8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，从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8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出发在其余所有点中找到角度最小的点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）当前点为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，从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出发在其余所有点中找到角度最小的点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）当前点为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，从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出发在其余所有点中找到角度最小的点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）当前点为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，从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出发在其余所有点中找到角度最小的点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9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）回到起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点，算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法结束。找到的凸包顶点序列是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9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8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410226" y="142852"/>
            <a:ext cx="28765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8569325" cy="31335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bool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cmp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(Point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aj</a:t>
            </a:r>
            <a:r>
              <a: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Point ak</a:t>
            </a:r>
            <a:r>
              <a: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Point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ai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比较两个点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endParaRPr lang="en-US" altLang="zh-CN" sz="1800" baseline="-25000" dirty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d=Direction(aj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ak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(d==0)	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共</a:t>
            </a:r>
            <a:r>
              <a:rPr lang="zh-CN" altLang="en-US" sz="1800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线</a:t>
            </a:r>
            <a:r>
              <a:rPr lang="zh-CN" altLang="en-US" sz="1800" smtClean="0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时，若</a:t>
            </a:r>
            <a:r>
              <a:rPr lang="en-US" altLang="zh-CN" sz="1800" dirty="0" err="1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 dirty="0" err="1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1800" dirty="0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更长则返回</a:t>
            </a: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true</a:t>
            </a:r>
            <a:endParaRPr lang="en-US" altLang="zh-CN" sz="1800" dirty="0">
              <a:solidFill>
                <a:srgbClr val="0070C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　　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Distance(aj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ak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)&lt;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Distance(aj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else if (d&gt;0)		</a:t>
            </a: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en-US" altLang="zh-CN" sz="1800" dirty="0" err="1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 dirty="0" err="1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1800" dirty="0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dirty="0" err="1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 dirty="0" err="1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en-US" sz="1800" dirty="0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的顺时针方</a:t>
            </a:r>
            <a:r>
              <a:rPr lang="zh-CN" altLang="en-US" sz="1800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向</a:t>
            </a:r>
            <a:r>
              <a:rPr lang="zh-CN" altLang="en-US" sz="1800" smtClean="0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上，返</a:t>
            </a:r>
            <a:r>
              <a:rPr lang="zh-CN" altLang="en-US" sz="1800" dirty="0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回</a:t>
            </a: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true</a:t>
            </a:r>
            <a:endParaRPr lang="en-US" altLang="zh-CN" sz="1800" dirty="0">
              <a:solidFill>
                <a:srgbClr val="0070C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false;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else			</a:t>
            </a: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否则返回</a:t>
            </a: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false</a:t>
            </a:r>
            <a:endParaRPr lang="en-US" altLang="zh-CN" sz="1800" dirty="0">
              <a:solidFill>
                <a:srgbClr val="0070C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true;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428860" y="3857628"/>
            <a:ext cx="2916258" cy="2481694"/>
            <a:chOff x="1941494" y="1928802"/>
            <a:chExt cx="2916258" cy="2481694"/>
          </a:xfrm>
        </p:grpSpPr>
        <p:sp>
          <p:nvSpPr>
            <p:cNvPr id="19" name="TextBox 18"/>
            <p:cNvSpPr txBox="1"/>
            <p:nvPr/>
          </p:nvSpPr>
          <p:spPr>
            <a:xfrm>
              <a:off x="3500430" y="1928802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anose="05050102010706020507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anose="05050102010706020507"/>
                </a:rPr>
                <a:t>k</a:t>
              </a:r>
              <a:endParaRPr lang="zh-CN" altLang="en-US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28926" y="4071942"/>
              <a:ext cx="11430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水平射线</a:t>
              </a:r>
              <a:endParaRPr lang="zh-CN" altLang="en-US" sz="160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941494" y="2285992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>
              <a:stCxn id="21" idx="4"/>
            </p:cNvCxnSpPr>
            <p:nvPr/>
          </p:nvCxnSpPr>
          <p:spPr>
            <a:xfrm rot="16200000" flipH="1">
              <a:off x="1548585" y="2893215"/>
              <a:ext cx="1500198" cy="5715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rot="5400000" flipH="1" flipV="1">
              <a:off x="2178827" y="2607463"/>
              <a:ext cx="1714512" cy="928694"/>
            </a:xfrm>
            <a:prstGeom prst="straightConnector1">
              <a:avLst/>
            </a:prstGeom>
            <a:ln>
              <a:solidFill>
                <a:srgbClr val="99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2571736" y="3929066"/>
              <a:ext cx="22860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2571736" y="3071810"/>
              <a:ext cx="1428760" cy="857256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2428860" y="2786058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500298" y="2214554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rot="16200000" flipH="1">
              <a:off x="2916226" y="3773490"/>
              <a:ext cx="214314" cy="7143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011478" y="355973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mtClean="0">
                  <a:solidFill>
                    <a:srgbClr val="006600"/>
                  </a:solidFill>
                  <a:sym typeface="Symbol" panose="05050102010706020507"/>
                </a:rPr>
                <a:t></a:t>
              </a:r>
              <a:r>
                <a:rPr lang="en-US" sz="1800" baseline="-25000" smtClean="0">
                  <a:solidFill>
                    <a:srgbClr val="006600"/>
                  </a:solidFill>
                </a:rPr>
                <a:t>1</a:t>
              </a:r>
              <a:endParaRPr lang="zh-CN" altLang="en-US" sz="1800" smtClean="0">
                <a:solidFill>
                  <a:srgbClr val="006600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3009900" y="3124200"/>
              <a:ext cx="529167" cy="800100"/>
            </a:xfrm>
            <a:custGeom>
              <a:avLst/>
              <a:gdLst>
                <a:gd name="connsiteX0" fmla="*/ 0 w 529167"/>
                <a:gd name="connsiteY0" fmla="*/ 0 h 800100"/>
                <a:gd name="connsiteX1" fmla="*/ 241300 w 529167"/>
                <a:gd name="connsiteY1" fmla="*/ 177800 h 800100"/>
                <a:gd name="connsiteX2" fmla="*/ 482600 w 529167"/>
                <a:gd name="connsiteY2" fmla="*/ 647700 h 800100"/>
                <a:gd name="connsiteX3" fmla="*/ 520700 w 529167"/>
                <a:gd name="connsiteY3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9167" h="800100">
                  <a:moveTo>
                    <a:pt x="0" y="0"/>
                  </a:moveTo>
                  <a:cubicBezTo>
                    <a:pt x="80433" y="34925"/>
                    <a:pt x="160867" y="69850"/>
                    <a:pt x="241300" y="177800"/>
                  </a:cubicBezTo>
                  <a:cubicBezTo>
                    <a:pt x="321733" y="285750"/>
                    <a:pt x="436033" y="543983"/>
                    <a:pt x="482600" y="647700"/>
                  </a:cubicBezTo>
                  <a:cubicBezTo>
                    <a:pt x="529167" y="751417"/>
                    <a:pt x="524933" y="775758"/>
                    <a:pt x="520700" y="80010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63878" y="295489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mtClean="0">
                  <a:solidFill>
                    <a:srgbClr val="006600"/>
                  </a:solidFill>
                  <a:sym typeface="Symbol" panose="05050102010706020507"/>
                </a:rPr>
                <a:t></a:t>
              </a:r>
              <a:r>
                <a:rPr lang="en-US" sz="1800" baseline="-25000" smtClean="0">
                  <a:solidFill>
                    <a:srgbClr val="006600"/>
                  </a:solidFill>
                  <a:sym typeface="Symbol" panose="05050102010706020507"/>
                </a:rPr>
                <a:t>2</a:t>
              </a:r>
              <a:endParaRPr lang="zh-CN" altLang="en-US" sz="1800" smtClean="0">
                <a:solidFill>
                  <a:srgbClr val="0066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00496" y="281457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anose="05050102010706020507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anose="05050102010706020507"/>
                </a:rPr>
                <a:t>i</a:t>
              </a:r>
              <a:endParaRPr lang="zh-CN" altLang="en-US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14546" y="385762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anose="05050102010706020507"/>
                </a:rPr>
                <a:t>a</a:t>
              </a:r>
              <a:r>
                <a:rPr lang="en-US" sz="2000" i="1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anose="05050102010706020507"/>
                </a:rPr>
                <a:t>j</a:t>
              </a:r>
              <a:endParaRPr lang="zh-CN" altLang="en-US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285720" y="571081"/>
            <a:ext cx="8389967" cy="5349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Package(vector&lt;Point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vector&lt;int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 &amp;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求凸包的礼品包裹算法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180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tmp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j=0;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defRPr/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for 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1;i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a.size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();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if (a[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].x&lt;a[j].x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||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(a[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].x==a[j].x &amp;&amp; a[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].y&lt;a[j].y))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找最左边最低点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endParaRPr lang="en-US" altLang="zh-CN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defRPr/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tmp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=j;		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tmp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保存起点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while (true)</a:t>
            </a:r>
            <a:endParaRPr lang="en-US" altLang="zh-CN" sz="1800" dirty="0">
              <a:solidFill>
                <a:srgbClr val="C0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defRPr/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	k=-1;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ch.push_back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(j);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顶点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作为凸包上的一个点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defRPr/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for 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a.size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();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!=j &amp;&amp; (k==-1 || </a:t>
            </a:r>
            <a:r>
              <a:rPr lang="en-US" altLang="zh-CN" sz="180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cmp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(a[j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a[k]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])))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k=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从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出发找角度最小的点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endParaRPr lang="en-US" altLang="zh-CN" sz="1800" baseline="-250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if (k==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tmp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break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找出起点时结束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defRPr/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j=k;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defRPr/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571472" y="1785926"/>
            <a:ext cx="7777162" cy="10618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tabLst>
                <a:tab pos="6731000" algn="l"/>
              </a:tabLst>
            </a:pPr>
            <a:r>
              <a:rPr lang="zh-CN" altLang="en-US" sz="22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算法分析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上述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算法的时间复杂度为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nh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或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aseline="30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，其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为所有点的个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数，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h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为求得的凸包中的点数。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4460877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10.2.2 Graham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扫描算法</a:t>
            </a:r>
            <a:endParaRPr lang="zh-CN" altLang="en-US" sz="280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611188" y="1412875"/>
            <a:ext cx="7993062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Graham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扫描法（葛立恒扫描法）的</a:t>
            </a:r>
            <a:r>
              <a:rPr lang="zh-CN" altLang="en-US" sz="20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原</a:t>
            </a:r>
            <a:r>
              <a:rPr lang="zh-CN" altLang="en-US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理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沿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逆时针方向通过凸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包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时，在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每个点处应该向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左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拐，而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删除出现右拐的点。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通过设置一个关于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候选点的栈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ch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来解决凸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包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输入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点集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中的每个点都进栈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一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次，非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凸包中的顶点最终将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出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栈，当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算法终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止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时，栈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中仅包含凸包中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点，其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顺序为各点在边界上出现的逆时针方向排列的顺序。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285720" y="214290"/>
            <a:ext cx="842486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对于给定的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[0..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Graham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扫描法求凸包步骤如下：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357158" y="852430"/>
            <a:ext cx="8207375" cy="25367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（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）从所有点中求出找最下且偏左的点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坐标最小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者，若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有多个这样的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点，选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其中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坐标最小者）。通过交换将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放到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[0]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中，并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置全局变量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p0=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[0]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（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）对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中所有点按以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为中心的极角从小到大排序。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如下图所示，对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于两个点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，若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Direction(p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)&gt;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，点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排在点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的前面；否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则，点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排在点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的后面。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357818" y="4071942"/>
            <a:ext cx="3286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Direction(p</a:t>
            </a:r>
            <a:r>
              <a:rPr lang="en-US" sz="2000" baseline="-25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en-US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2000" i="1" baseline="-25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en-US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2000" i="1" baseline="-25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)&gt;0</a:t>
            </a:r>
            <a:r>
              <a:rPr lang="zh-CN" alt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，则</a:t>
            </a:r>
            <a:r>
              <a:rPr 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sz="2000" baseline="-25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2000" i="1" baseline="-25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sz="2000" baseline="-25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2000" i="1" baseline="-25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的顺时针方向上，即极角关系为</a:t>
            </a:r>
            <a:r>
              <a:rPr 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</a:t>
            </a:r>
            <a:r>
              <a:rPr lang="en-US" sz="2000" baseline="-25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</a:t>
            </a:r>
            <a:r>
              <a:rPr lang="en-US" sz="2000" baseline="-25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，则</a:t>
            </a:r>
            <a:r>
              <a:rPr lang="en-US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2000" i="1" baseline="-25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排在</a:t>
            </a:r>
            <a:r>
              <a:rPr lang="en-US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2000" i="1" baseline="-25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的前面。</a:t>
            </a:r>
            <a:endParaRPr lang="zh-CN" altLang="en-US" sz="20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428860" y="3857628"/>
            <a:ext cx="2916258" cy="2481694"/>
            <a:chOff x="2428860" y="3857628"/>
            <a:chExt cx="2916258" cy="2481694"/>
          </a:xfrm>
        </p:grpSpPr>
        <p:sp>
          <p:nvSpPr>
            <p:cNvPr id="7" name="TextBox 6"/>
            <p:cNvSpPr txBox="1"/>
            <p:nvPr/>
          </p:nvSpPr>
          <p:spPr>
            <a:xfrm>
              <a:off x="3987796" y="385762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anose="05050102010706020507"/>
                </a:rPr>
                <a:t>a</a:t>
              </a:r>
              <a:r>
                <a:rPr lang="en-US" sz="2000" i="1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anose="05050102010706020507"/>
                </a:rPr>
                <a:t>j</a:t>
              </a:r>
              <a:endParaRPr lang="zh-CN" altLang="en-US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16292" y="6000768"/>
              <a:ext cx="11430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水平射线</a:t>
              </a:r>
              <a:endParaRPr lang="zh-CN" altLang="en-US" sz="160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428860" y="4214818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stCxn id="9" idx="4"/>
            </p:cNvCxnSpPr>
            <p:nvPr/>
          </p:nvCxnSpPr>
          <p:spPr>
            <a:xfrm rot="16200000" flipH="1">
              <a:off x="2035951" y="4822041"/>
              <a:ext cx="1500198" cy="5715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rot="5400000" flipH="1" flipV="1">
              <a:off x="2666193" y="4536289"/>
              <a:ext cx="1714512" cy="928694"/>
            </a:xfrm>
            <a:prstGeom prst="straightConnector1">
              <a:avLst/>
            </a:prstGeom>
            <a:ln>
              <a:solidFill>
                <a:srgbClr val="99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3059102" y="5857892"/>
              <a:ext cx="22860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3059102" y="5000636"/>
              <a:ext cx="1428760" cy="857256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2916226" y="4714884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987664" y="4143380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 rot="16200000" flipH="1">
              <a:off x="3403592" y="5702316"/>
              <a:ext cx="214314" cy="7143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498844" y="548856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mtClean="0">
                  <a:solidFill>
                    <a:srgbClr val="006600"/>
                  </a:solidFill>
                  <a:sym typeface="Symbol" panose="05050102010706020507"/>
                </a:rPr>
                <a:t></a:t>
              </a:r>
              <a:r>
                <a:rPr lang="en-US" sz="1800" baseline="-25000" smtClean="0">
                  <a:solidFill>
                    <a:srgbClr val="006600"/>
                  </a:solidFill>
                </a:rPr>
                <a:t>1</a:t>
              </a:r>
              <a:endParaRPr lang="zh-CN" altLang="en-US" sz="1800" smtClean="0">
                <a:solidFill>
                  <a:srgbClr val="006600"/>
                </a:solidFill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3497266" y="5053026"/>
              <a:ext cx="529167" cy="800100"/>
            </a:xfrm>
            <a:custGeom>
              <a:avLst/>
              <a:gdLst>
                <a:gd name="connsiteX0" fmla="*/ 0 w 529167"/>
                <a:gd name="connsiteY0" fmla="*/ 0 h 800100"/>
                <a:gd name="connsiteX1" fmla="*/ 241300 w 529167"/>
                <a:gd name="connsiteY1" fmla="*/ 177800 h 800100"/>
                <a:gd name="connsiteX2" fmla="*/ 482600 w 529167"/>
                <a:gd name="connsiteY2" fmla="*/ 647700 h 800100"/>
                <a:gd name="connsiteX3" fmla="*/ 520700 w 529167"/>
                <a:gd name="connsiteY3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9167" h="800100">
                  <a:moveTo>
                    <a:pt x="0" y="0"/>
                  </a:moveTo>
                  <a:cubicBezTo>
                    <a:pt x="80433" y="34925"/>
                    <a:pt x="160867" y="69850"/>
                    <a:pt x="241300" y="177800"/>
                  </a:cubicBezTo>
                  <a:cubicBezTo>
                    <a:pt x="321733" y="285750"/>
                    <a:pt x="436033" y="543983"/>
                    <a:pt x="482600" y="647700"/>
                  </a:cubicBezTo>
                  <a:cubicBezTo>
                    <a:pt x="529167" y="751417"/>
                    <a:pt x="524933" y="775758"/>
                    <a:pt x="520700" y="80010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51244" y="488371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mtClean="0">
                  <a:solidFill>
                    <a:srgbClr val="006600"/>
                  </a:solidFill>
                  <a:sym typeface="Symbol" panose="05050102010706020507"/>
                </a:rPr>
                <a:t></a:t>
              </a:r>
              <a:r>
                <a:rPr lang="en-US" sz="1800" baseline="-25000" smtClean="0">
                  <a:solidFill>
                    <a:srgbClr val="006600"/>
                  </a:solidFill>
                  <a:sym typeface="Symbol" panose="05050102010706020507"/>
                </a:rPr>
                <a:t>2</a:t>
              </a:r>
              <a:endParaRPr lang="zh-CN" altLang="en-US" sz="1800" smtClean="0">
                <a:solidFill>
                  <a:srgbClr val="0066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87862" y="4743402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anose="05050102010706020507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anose="05050102010706020507"/>
                </a:rPr>
                <a:t>i</a:t>
              </a:r>
              <a:endParaRPr lang="zh-CN" altLang="en-US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01912" y="578645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anose="05050102010706020507"/>
                </a:rPr>
                <a:t>p</a:t>
              </a:r>
              <a:r>
                <a:rPr lang="en-US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anose="05050102010706020507"/>
                </a:rPr>
                <a:t>0</a:t>
              </a:r>
              <a:endParaRPr lang="zh-CN" altLang="en-US" sz="20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554542" y="3967178"/>
              <a:ext cx="660400" cy="1676400"/>
            </a:xfrm>
            <a:custGeom>
              <a:avLst/>
              <a:gdLst>
                <a:gd name="connsiteX0" fmla="*/ 0 w 660400"/>
                <a:gd name="connsiteY0" fmla="*/ 0 h 1676400"/>
                <a:gd name="connsiteX1" fmla="*/ 355600 w 660400"/>
                <a:gd name="connsiteY1" fmla="*/ 419100 h 1676400"/>
                <a:gd name="connsiteX2" fmla="*/ 609600 w 660400"/>
                <a:gd name="connsiteY2" fmla="*/ 1181100 h 1676400"/>
                <a:gd name="connsiteX3" fmla="*/ 660400 w 660400"/>
                <a:gd name="connsiteY3" fmla="*/ 167640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400" h="1676400">
                  <a:moveTo>
                    <a:pt x="0" y="0"/>
                  </a:moveTo>
                  <a:cubicBezTo>
                    <a:pt x="127000" y="111125"/>
                    <a:pt x="254000" y="222250"/>
                    <a:pt x="355600" y="419100"/>
                  </a:cubicBezTo>
                  <a:cubicBezTo>
                    <a:pt x="457200" y="615950"/>
                    <a:pt x="558800" y="971550"/>
                    <a:pt x="609600" y="1181100"/>
                  </a:cubicBezTo>
                  <a:cubicBezTo>
                    <a:pt x="660400" y="1390650"/>
                    <a:pt x="660400" y="1533525"/>
                    <a:pt x="660400" y="167640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642350" cy="31506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（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）在点集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排序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后，先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[0]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[1]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[2]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三个点进栈到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中，因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为一个凸包至少含有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个点。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（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）扫描点集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中余下的所有点（从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=3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开始）。若扫描点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，栈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顶点为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ch[top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，次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栈顶点为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ch[top-1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，若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有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Direction(ch[top-1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ch[top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])&gt;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，如下图所示，则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存在着右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拐，则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栈顶点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ch[top]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一定不是凸包中的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点，将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其退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栈，如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此循环直到该条件不成立或者栈中少于两个元素为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止，然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后将当前扫描点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进栈。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428596" y="4143380"/>
            <a:ext cx="3214710" cy="2155282"/>
            <a:chOff x="1643042" y="4143380"/>
            <a:chExt cx="3214710" cy="2155282"/>
          </a:xfrm>
        </p:grpSpPr>
        <p:sp>
          <p:nvSpPr>
            <p:cNvPr id="6" name="TextBox 5"/>
            <p:cNvSpPr txBox="1"/>
            <p:nvPr/>
          </p:nvSpPr>
          <p:spPr>
            <a:xfrm>
              <a:off x="2630474" y="4143380"/>
              <a:ext cx="1370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anose="05050102010706020507"/>
                </a:rPr>
                <a:t>ch[top]</a:t>
              </a:r>
              <a:endParaRPr lang="zh-CN" altLang="en-US" sz="18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714480" y="4214818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8" idx="4"/>
            </p:cNvCxnSpPr>
            <p:nvPr/>
          </p:nvCxnSpPr>
          <p:spPr>
            <a:xfrm rot="16200000" flipH="1">
              <a:off x="1321571" y="4822041"/>
              <a:ext cx="1500198" cy="5715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2101039" y="4958567"/>
              <a:ext cx="1143008" cy="655642"/>
            </a:xfrm>
            <a:prstGeom prst="straightConnector1">
              <a:avLst/>
            </a:prstGeom>
            <a:ln>
              <a:solidFill>
                <a:srgbClr val="99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2344722" y="5857892"/>
              <a:ext cx="22860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2344722" y="5000636"/>
              <a:ext cx="1512898" cy="857256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2201846" y="4714884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273284" y="4143380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 rot="16200000" flipH="1">
              <a:off x="2689212" y="5702316"/>
              <a:ext cx="214314" cy="7143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784464" y="548856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mtClean="0">
                  <a:solidFill>
                    <a:srgbClr val="006600"/>
                  </a:solidFill>
                  <a:sym typeface="Symbol" panose="05050102010706020507"/>
                </a:rPr>
                <a:t></a:t>
              </a:r>
              <a:r>
                <a:rPr lang="en-US" sz="1800" baseline="-25000" smtClean="0">
                  <a:solidFill>
                    <a:srgbClr val="006600"/>
                  </a:solidFill>
                </a:rPr>
                <a:t>1</a:t>
              </a:r>
              <a:endParaRPr lang="zh-CN" altLang="en-US" sz="1800" smtClean="0">
                <a:solidFill>
                  <a:srgbClr val="006600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2782886" y="5053026"/>
              <a:ext cx="529167" cy="800100"/>
            </a:xfrm>
            <a:custGeom>
              <a:avLst/>
              <a:gdLst>
                <a:gd name="connsiteX0" fmla="*/ 0 w 529167"/>
                <a:gd name="connsiteY0" fmla="*/ 0 h 800100"/>
                <a:gd name="connsiteX1" fmla="*/ 241300 w 529167"/>
                <a:gd name="connsiteY1" fmla="*/ 177800 h 800100"/>
                <a:gd name="connsiteX2" fmla="*/ 482600 w 529167"/>
                <a:gd name="connsiteY2" fmla="*/ 647700 h 800100"/>
                <a:gd name="connsiteX3" fmla="*/ 520700 w 529167"/>
                <a:gd name="connsiteY3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9167" h="800100">
                  <a:moveTo>
                    <a:pt x="0" y="0"/>
                  </a:moveTo>
                  <a:cubicBezTo>
                    <a:pt x="80433" y="34925"/>
                    <a:pt x="160867" y="69850"/>
                    <a:pt x="241300" y="177800"/>
                  </a:cubicBezTo>
                  <a:cubicBezTo>
                    <a:pt x="321733" y="285750"/>
                    <a:pt x="436033" y="543983"/>
                    <a:pt x="482600" y="647700"/>
                  </a:cubicBezTo>
                  <a:cubicBezTo>
                    <a:pt x="529167" y="751417"/>
                    <a:pt x="524933" y="775758"/>
                    <a:pt x="520700" y="80010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36864" y="488371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mtClean="0">
                  <a:solidFill>
                    <a:srgbClr val="006600"/>
                  </a:solidFill>
                  <a:sym typeface="Symbol" panose="05050102010706020507"/>
                </a:rPr>
                <a:t></a:t>
              </a:r>
              <a:r>
                <a:rPr lang="en-US" sz="1800" baseline="-25000" smtClean="0">
                  <a:solidFill>
                    <a:srgbClr val="006600"/>
                  </a:solidFill>
                  <a:sym typeface="Symbol" panose="05050102010706020507"/>
                </a:rPr>
                <a:t>2</a:t>
              </a:r>
              <a:endParaRPr lang="zh-CN" altLang="en-US" sz="1800" smtClean="0">
                <a:solidFill>
                  <a:srgbClr val="0066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59234" y="4743402"/>
              <a:ext cx="798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anose="05050102010706020507"/>
                </a:rPr>
                <a:t>a</a:t>
              </a:r>
              <a:r>
                <a:rPr lang="en-US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anose="05050102010706020507"/>
                </a:rPr>
                <a:t>[</a:t>
              </a:r>
              <a:r>
                <a:rPr lang="en-US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anose="05050102010706020507"/>
                </a:rPr>
                <a:t>i</a:t>
              </a:r>
              <a:r>
                <a:rPr lang="en-US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anose="05050102010706020507"/>
                </a:rPr>
                <a:t>]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2974964" y="4559308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3895720" y="4883160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>
              <a:stCxn id="23" idx="6"/>
              <a:endCxn id="25" idx="1"/>
            </p:cNvCxnSpPr>
            <p:nvPr/>
          </p:nvCxnSpPr>
          <p:spPr>
            <a:xfrm>
              <a:off x="3117840" y="4630746"/>
              <a:ext cx="798804" cy="2733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643042" y="5929330"/>
              <a:ext cx="1370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anose="05050102010706020507"/>
                </a:rPr>
                <a:t>ch[top-1]</a:t>
              </a:r>
              <a:endParaRPr lang="zh-CN" altLang="en-US" sz="18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571868" y="4214818"/>
            <a:ext cx="5357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Direction(ch[top-1],</a:t>
            </a:r>
            <a:r>
              <a:rPr lang="en-US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],ch[top])&gt;0</a:t>
            </a:r>
            <a:r>
              <a:rPr lang="zh-CN" alt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，则从</a:t>
            </a:r>
            <a:r>
              <a:rPr lang="en-US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ch[top-1] </a:t>
            </a:r>
            <a:r>
              <a:rPr lang="zh-CN" altLang="en-US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→ </a:t>
            </a:r>
            <a:r>
              <a:rPr lang="en-US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ch[top] </a:t>
            </a:r>
            <a:r>
              <a:rPr lang="zh-CN" altLang="en-US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→ </a:t>
            </a:r>
            <a:r>
              <a:rPr lang="en-US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存在右拐（</a:t>
            </a:r>
            <a:r>
              <a:rPr 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</a:t>
            </a:r>
            <a:r>
              <a:rPr lang="en-US" sz="2000" baseline="-25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</a:t>
            </a:r>
            <a:r>
              <a:rPr lang="en-US" sz="2000" baseline="-25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），不满足左拐条件，点</a:t>
            </a:r>
            <a:r>
              <a:rPr 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ch[top]</a:t>
            </a:r>
            <a:r>
              <a:rPr lang="zh-CN" alt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退栈，点</a:t>
            </a:r>
            <a:r>
              <a:rPr lang="en-US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进栈。</a:t>
            </a:r>
            <a:endParaRPr lang="zh-CN" altLang="en-US" sz="20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1066800" y="3957119"/>
            <a:ext cx="1841500" cy="1614997"/>
          </a:xfrm>
          <a:custGeom>
            <a:avLst/>
            <a:gdLst>
              <a:gd name="connsiteX0" fmla="*/ 0 w 1841500"/>
              <a:gd name="connsiteY0" fmla="*/ 1043517 h 1043517"/>
              <a:gd name="connsiteX1" fmla="*/ 419100 w 1841500"/>
              <a:gd name="connsiteY1" fmla="*/ 332317 h 1043517"/>
              <a:gd name="connsiteX2" fmla="*/ 723900 w 1841500"/>
              <a:gd name="connsiteY2" fmla="*/ 40217 h 1043517"/>
              <a:gd name="connsiteX3" fmla="*/ 1295400 w 1841500"/>
              <a:gd name="connsiteY3" fmla="*/ 91017 h 1043517"/>
              <a:gd name="connsiteX4" fmla="*/ 1841500 w 1841500"/>
              <a:gd name="connsiteY4" fmla="*/ 560917 h 1043517"/>
              <a:gd name="connsiteX0-1" fmla="*/ 0 w 1841500"/>
              <a:gd name="connsiteY0-2" fmla="*/ 1614997 h 1614997"/>
              <a:gd name="connsiteX1-3" fmla="*/ 419100 w 1841500"/>
              <a:gd name="connsiteY1-4" fmla="*/ 332317 h 1614997"/>
              <a:gd name="connsiteX2-5" fmla="*/ 723900 w 1841500"/>
              <a:gd name="connsiteY2-6" fmla="*/ 40217 h 1614997"/>
              <a:gd name="connsiteX3-7" fmla="*/ 1295400 w 1841500"/>
              <a:gd name="connsiteY3-8" fmla="*/ 91017 h 1614997"/>
              <a:gd name="connsiteX4-9" fmla="*/ 1841500 w 1841500"/>
              <a:gd name="connsiteY4-10" fmla="*/ 560917 h 16149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841500" h="1614997">
                <a:moveTo>
                  <a:pt x="0" y="1614997"/>
                </a:moveTo>
                <a:cubicBezTo>
                  <a:pt x="149225" y="1343005"/>
                  <a:pt x="298450" y="594780"/>
                  <a:pt x="419100" y="332317"/>
                </a:cubicBezTo>
                <a:cubicBezTo>
                  <a:pt x="539750" y="69854"/>
                  <a:pt x="577850" y="80434"/>
                  <a:pt x="723900" y="40217"/>
                </a:cubicBezTo>
                <a:cubicBezTo>
                  <a:pt x="869950" y="0"/>
                  <a:pt x="1109133" y="4234"/>
                  <a:pt x="1295400" y="91017"/>
                </a:cubicBezTo>
                <a:cubicBezTo>
                  <a:pt x="1481667" y="177800"/>
                  <a:pt x="1661583" y="369358"/>
                  <a:pt x="1841500" y="560917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2"/>
          <p:cNvSpPr txBox="1">
            <a:spLocks noChangeArrowheads="1"/>
          </p:cNvSpPr>
          <p:nvPr/>
        </p:nvSpPr>
        <p:spPr bwMode="auto">
          <a:xfrm>
            <a:off x="285720" y="1142984"/>
            <a:ext cx="4824412" cy="9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对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于右图所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示的点集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，采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Graham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扫描法求凸包的过程如下：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323850" y="2349500"/>
            <a:ext cx="8353425" cy="19686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44000" bIns="18000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（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）先求出起点为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8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(3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（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）按极角从小到大排序后得到：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8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(3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(8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(6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(9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7)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(5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(5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6)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(4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10)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(3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7)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(3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9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6)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，如下图所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示。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27479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57818" y="0"/>
            <a:ext cx="28765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4371999"/>
            <a:ext cx="24669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285720" y="857232"/>
            <a:ext cx="8424862" cy="12902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（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）将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8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三个点进栈。栈中元素从栈底到栈顶为：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8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（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）处理点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：点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存在右拐关系（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的顺时针方向上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），将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其退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栈，如图（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）所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示，点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进栈。栈中元素从栈底到栈顶为：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8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71736" y="2928934"/>
            <a:ext cx="3517900" cy="328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285984" y="5811854"/>
            <a:ext cx="4071966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）处理点</a:t>
            </a:r>
            <a:r>
              <a:rPr lang="en-US" sz="20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2000" baseline="-25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sz="20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2000" baseline="-25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zh-CN" alt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右拐，删除之</a:t>
            </a:r>
            <a:endParaRPr lang="zh-CN" altLang="en-US" sz="2000" smtClean="0">
              <a:solidFill>
                <a:srgbClr val="FF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500034" y="285728"/>
            <a:ext cx="453231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10.1.1 </a:t>
            </a:r>
            <a:r>
              <a:rPr lang="zh-CN" altLang="en-US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向量的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基本运算</a:t>
            </a:r>
            <a:endParaRPr lang="zh-CN" altLang="en-US" sz="280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539751" y="1114412"/>
            <a:ext cx="2817804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1. </a:t>
            </a:r>
            <a:r>
              <a:rPr lang="zh-CN" altLang="en-US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向量加</a:t>
            </a:r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减运算</a:t>
            </a:r>
            <a:endParaRPr lang="zh-CN" altLang="en-US">
              <a:solidFill>
                <a:schemeClr val="bg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2933700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1785926"/>
            <a:ext cx="83582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对于两个点表示的向量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（起点均为原点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），向量加法定义为：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=(p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.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.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.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.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，其结果仍为一个向量。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向量加法一般可用平行四边形法则，如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下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图所示，两个向量为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，则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=(5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857356" y="3500438"/>
            <a:ext cx="4286280" cy="2715438"/>
            <a:chOff x="1857356" y="3500438"/>
            <a:chExt cx="4286280" cy="2715438"/>
          </a:xfrm>
        </p:grpSpPr>
        <p:cxnSp>
          <p:nvCxnSpPr>
            <p:cNvPr id="8" name="直接箭头连接符 7"/>
            <p:cNvCxnSpPr/>
            <p:nvPr/>
          </p:nvCxnSpPr>
          <p:spPr>
            <a:xfrm>
              <a:off x="1857356" y="5141924"/>
              <a:ext cx="42862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1500166" y="4929198"/>
              <a:ext cx="25717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43108" y="5214950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(0,0)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2786050" y="5143512"/>
              <a:ext cx="1071570" cy="50006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2786050" y="3893724"/>
              <a:ext cx="1500198" cy="121444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643306" y="5786454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(2,-1)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86248" y="3500438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(3,3)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09360" y="3881692"/>
            <a:ext cx="3691466" cy="1773918"/>
            <a:chOff x="2809360" y="3881692"/>
            <a:chExt cx="3691466" cy="1773918"/>
          </a:xfrm>
        </p:grpSpPr>
        <p:cxnSp>
          <p:nvCxnSpPr>
            <p:cNvPr id="19" name="直接箭头连接符 18"/>
            <p:cNvCxnSpPr/>
            <p:nvPr/>
          </p:nvCxnSpPr>
          <p:spPr>
            <a:xfrm flipV="1">
              <a:off x="3845588" y="4441164"/>
              <a:ext cx="1500198" cy="1214446"/>
            </a:xfrm>
            <a:prstGeom prst="straightConnector1">
              <a:avLst/>
            </a:prstGeom>
            <a:ln>
              <a:prstDash val="dash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4286248" y="3881692"/>
              <a:ext cx="1071570" cy="500066"/>
            </a:xfrm>
            <a:prstGeom prst="straightConnector1">
              <a:avLst/>
            </a:prstGeom>
            <a:ln>
              <a:prstDash val="dash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1">
              <a:off x="2809360" y="4405068"/>
              <a:ext cx="2500330" cy="714380"/>
            </a:xfrm>
            <a:prstGeom prst="straightConnector1">
              <a:avLst/>
            </a:prstGeom>
            <a:ln>
              <a:solidFill>
                <a:srgbClr val="99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429256" y="4214818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(5,2)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8064500" cy="10732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44000" bIns="14400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（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）处理点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：不存在右拐关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系，如图（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）所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示，点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进栈。栈中元素从栈底到栈顶为：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8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700338" y="2057403"/>
            <a:ext cx="3240087" cy="290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428860" y="4600526"/>
            <a:ext cx="3786214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）处理点</a:t>
            </a:r>
            <a:r>
              <a:rPr lang="en-US" sz="20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2000" baseline="-25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sz="20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2000" baseline="-25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，没有右拐</a:t>
            </a:r>
            <a:endParaRPr lang="zh-CN" altLang="en-US" sz="2000" smtClean="0">
              <a:solidFill>
                <a:srgbClr val="FF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285720" y="714356"/>
            <a:ext cx="8496300" cy="10732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44000" bIns="14400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（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）处理点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：点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存在右拐关系（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的顺时针方向上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），将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其退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栈，如图（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）所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示，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进栈。栈中元素从栈底到栈顶为：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8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771775" y="2386028"/>
            <a:ext cx="33845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428860" y="5222899"/>
            <a:ext cx="4071966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）处理点</a:t>
            </a:r>
            <a:r>
              <a:rPr lang="en-US" sz="20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2000" baseline="-25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sz="20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2000" baseline="-25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右拐，删除之</a:t>
            </a:r>
            <a:endParaRPr lang="zh-CN" altLang="en-US" sz="2000">
              <a:solidFill>
                <a:srgbClr val="FF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428596" y="642918"/>
            <a:ext cx="8137525" cy="10732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44000" bIns="14400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（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）处理点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：点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存在右拐关系（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的顺时针方向上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），如图（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）所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示，将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其退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进栈。栈中元素从栈底到栈顶为：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8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844800" y="2413015"/>
            <a:ext cx="3417887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459022" y="5197430"/>
            <a:ext cx="4071966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）处理点</a:t>
            </a:r>
            <a:r>
              <a:rPr lang="en-US" sz="20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2000" baseline="-25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sz="20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2000" baseline="-25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右拐，删除之</a:t>
            </a:r>
            <a:endParaRPr lang="zh-CN" altLang="en-US" sz="2000">
              <a:solidFill>
                <a:srgbClr val="FF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8135937" cy="10732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44000" bIns="14400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（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8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）处理点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：不存在右拐关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系，如图（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）所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示，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进栈。栈中元素从栈底到栈顶为：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8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843213" y="1901838"/>
            <a:ext cx="33718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571736" y="4878398"/>
            <a:ext cx="392909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）处理点</a:t>
            </a:r>
            <a:r>
              <a:rPr lang="en-US" sz="20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2000" baseline="-25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sz="20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2000" baseline="-25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，没有右拐</a:t>
            </a:r>
            <a:endParaRPr lang="zh-CN" altLang="en-US" sz="2000">
              <a:solidFill>
                <a:srgbClr val="FF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8137525" cy="11095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44000" bIns="18000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（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9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）处理点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：不存在右拐关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系，如图（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）所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示，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进栈。栈中元素从栈底到栈顶为：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8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700338" y="1944632"/>
            <a:ext cx="3311525" cy="312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428860" y="4671964"/>
            <a:ext cx="3786214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zh-CN" alt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）处理点</a:t>
            </a:r>
            <a:r>
              <a:rPr lang="en-US" sz="20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2000" baseline="-25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sz="20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2000" baseline="-25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，没有右拐</a:t>
            </a:r>
            <a:endParaRPr lang="zh-CN" altLang="en-US" sz="2000">
              <a:solidFill>
                <a:srgbClr val="FF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179388" y="537795"/>
            <a:ext cx="8748712" cy="23197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（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10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）处理点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9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：点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存在右拐关系（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9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的顺时针方向上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），如图（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）所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示，将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其退栈；点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存在右拐关系（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9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的顺时针方向上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），如图（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）所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示，将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其退栈；点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9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进栈。栈中元素从栈底到栈顶为：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8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9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最后求出按逆时针方向的凸包为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8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(3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(8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(9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7)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(4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10)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9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42976" y="3429000"/>
            <a:ext cx="7056437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071538" y="5988626"/>
            <a:ext cx="77153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sz="18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en-US" sz="18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）处理点</a:t>
            </a:r>
            <a:r>
              <a:rPr lang="en-US" sz="18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1800" baseline="-25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9</a:t>
            </a:r>
            <a:r>
              <a:rPr lang="zh-CN" altLang="en-US" sz="18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sz="18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1800" baseline="-25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右拐，删除之  （</a:t>
            </a:r>
            <a:r>
              <a:rPr lang="en-US" sz="18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h</a:t>
            </a:r>
            <a:r>
              <a:rPr lang="zh-CN" altLang="en-US" sz="18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）继续处理点</a:t>
            </a:r>
            <a:r>
              <a:rPr lang="en-US" sz="18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1800" baseline="-25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9</a:t>
            </a:r>
            <a:r>
              <a:rPr lang="zh-CN" altLang="en-US" sz="18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sz="18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1800" baseline="-25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右拐，删除之</a:t>
            </a:r>
            <a:endParaRPr lang="zh-CN" altLang="en-US" sz="1800" smtClean="0">
              <a:solidFill>
                <a:srgbClr val="FF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428596" y="714356"/>
            <a:ext cx="8391554" cy="38623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216000" bIns="18000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Point p0;	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起点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全局变量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swap(Point &amp;x,Point &amp;y)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交换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两个点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Point tmp=x;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x=y; y=tmp;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bool cmp(Point &amp;a,Point &amp;b)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排序比较关系函数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 if (Direction(p0,a,b)&gt;0)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return true;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else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return false;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73056" y="333375"/>
            <a:ext cx="8999538" cy="64574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80000" bIns="18000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Graham(vector&lt;Point&gt; &amp;a,Point ch[])	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求凸包的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Graham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算法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top=-1,i,k=0;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(i=1;i&lt;a.size();i++)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找最下且偏左的点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a[k]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if ((a[i].y&lt;a[k].y) || (a[i].y==a[k].y &amp;&amp; a[i].x&lt;a[k].x))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k=i;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swap(a[0],a[k]);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通过交换将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a[k]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点指定为起点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a[0]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p0=a[0];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将起点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a[0]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放入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endParaRPr lang="en-US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sort(a.begin()+1,a.end(),cmp);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按极角从小到大排序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top++;ch[0]=a[0];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前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个点先进栈 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top++;ch[1]=a[1]; 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top++;ch[2]=a[2];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(i=3;i&lt;a.size();i++)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判断与其余所有点的关系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while (top&gt;=0 &amp;&amp; (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Direction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(ch[top-1],a[i],ch[top])&gt;0) ||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Direction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(ch[top-1],a[i],ch[top])==0 &amp;&amp; 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Distance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(ch[top-1],a[i])&gt;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Distance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(ch[top-1],ch[top] )))            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top--;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存在右拐关系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栈顶元素出栈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top++; ch[top]=a[i];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当前点与栈内所有点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向左关系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top+1;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返回栈中元素个数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285720" y="1571612"/>
            <a:ext cx="8569325" cy="10618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算法分析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点，上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述算法中排序过程的时间复杂度为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log</a:t>
            </a:r>
            <a:r>
              <a:rPr lang="en-US" altLang="zh-CN" sz="2000" baseline="-2500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i="1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for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循环次数少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于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，所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以整个算法的时间复杂度为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log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500034" y="1428736"/>
            <a:ext cx="8064500" cy="29622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二维空间中最近点对问题是：给定平面上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点，找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其中的一对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点，使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得在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个点的所有点对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中，该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点对的距离最小。这类问题在实际中有广泛的应用。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例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如，在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空中交通控制问题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中，若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将飞机作为空间中移动的一个点来看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待，则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具有最大碰撞危险的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架飞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机，就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是这个空间中最接近的一对点。 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357166"/>
            <a:ext cx="4322810" cy="540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10.3 </a:t>
            </a:r>
            <a:r>
              <a:rPr lang="zh-CN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求解最近点对问题</a:t>
            </a:r>
            <a:endParaRPr lang="zh-CN" altLang="zh-CN" sz="280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叶根友毛笔行书2.0版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571472" y="428604"/>
            <a:ext cx="6480175" cy="449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求两个向量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的加法运算的算法如下：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642910" y="1142984"/>
            <a:ext cx="7175522" cy="16758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Point operator +(const Point 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&amp;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p1</a:t>
            </a:r>
            <a:r>
              <a: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const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Point &amp;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p2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重载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运算符</a:t>
            </a:r>
            <a:endParaRPr lang="zh-CN" altLang="en-US" sz="1800" dirty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Point(p1.x+p2.x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p1.y+p2.y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57356" y="3071810"/>
            <a:ext cx="4286280" cy="2715438"/>
            <a:chOff x="1857356" y="3500438"/>
            <a:chExt cx="4286280" cy="2715438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1857356" y="5141924"/>
              <a:ext cx="42862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rot="5400000" flipH="1" flipV="1">
              <a:off x="1500166" y="4929198"/>
              <a:ext cx="25717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143108" y="5214950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(0,0)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2786050" y="5143512"/>
              <a:ext cx="1071570" cy="50006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2786050" y="3893724"/>
              <a:ext cx="1500198" cy="121444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643306" y="5786454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(2,-1)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6248" y="3500438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(3,3)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809360" y="3453064"/>
            <a:ext cx="3691466" cy="1773918"/>
            <a:chOff x="2809360" y="3881692"/>
            <a:chExt cx="3691466" cy="1773918"/>
          </a:xfrm>
        </p:grpSpPr>
        <p:cxnSp>
          <p:nvCxnSpPr>
            <p:cNvPr id="15" name="直接箭头连接符 14"/>
            <p:cNvCxnSpPr/>
            <p:nvPr/>
          </p:nvCxnSpPr>
          <p:spPr>
            <a:xfrm flipV="1">
              <a:off x="3845588" y="4441164"/>
              <a:ext cx="1500198" cy="1214446"/>
            </a:xfrm>
            <a:prstGeom prst="straightConnector1">
              <a:avLst/>
            </a:prstGeom>
            <a:ln>
              <a:prstDash val="dash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4286248" y="3881692"/>
              <a:ext cx="1071570" cy="500066"/>
            </a:xfrm>
            <a:prstGeom prst="straightConnector1">
              <a:avLst/>
            </a:prstGeom>
            <a:ln>
              <a:prstDash val="dash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2809360" y="4405068"/>
              <a:ext cx="2500330" cy="714380"/>
            </a:xfrm>
            <a:prstGeom prst="straightConnector1">
              <a:avLst/>
            </a:prstGeom>
            <a:ln>
              <a:solidFill>
                <a:srgbClr val="99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429256" y="4214818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(5,2)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539750" y="333375"/>
            <a:ext cx="4968875" cy="5191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10.3.1 </a:t>
            </a:r>
            <a:r>
              <a:rPr lang="zh-CN" altLang="en-US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用蛮力法求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最近点对</a:t>
            </a:r>
            <a:endParaRPr lang="zh-CN" altLang="en-US" sz="280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500034" y="1571612"/>
            <a:ext cx="8135938" cy="8539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用蛮力法求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最近点对的过程是：分别计算每一对点之间的距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离，然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后找出距离最小的那一对。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857232"/>
            <a:ext cx="8643998" cy="3821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21600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double ClosestPoints(vector&lt;Point&gt; a,int leftindex,int rightindex) 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i,j;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double d,mindist =INF;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(i=leftindex;i&lt;=rightindex;i++)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for (j=i+1;j&lt;=rightindex;j++)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{  d=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Distance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(a[i],a[j]);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 if (d&lt;mindist)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 	mindist=d;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mindist;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643050"/>
            <a:ext cx="792961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【算法分析】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上述算法中有两种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for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循环，当求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[0..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个点的最近点对时，算法的时间复杂度为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755650" y="333375"/>
            <a:ext cx="5173671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10.3.2 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用分治法求最近点对</a:t>
            </a:r>
            <a:endParaRPr lang="zh-CN" altLang="en-US" sz="280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428596" y="1341438"/>
            <a:ext cx="8320117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给定的点集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0..</a:t>
            </a:r>
            <a:r>
              <a:rPr lang="en-US" altLang="zh-CN" sz="2000" i="1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，采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用分治法求最近点对距离的步骤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如下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2143116"/>
            <a:ext cx="7929618" cy="15614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（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）对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中所有点按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坐标从小到大排序，将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中点集复制到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中，对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中所有点按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坐标从小到大排序。设求出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中最近点对距离为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（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）如果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中点数少于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，则采用蛮力法直接计算各点的最近距离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85720" y="159082"/>
            <a:ext cx="8643998" cy="26693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08000" bIns="144000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（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）求出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18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中间位置的点</a:t>
            </a:r>
            <a:r>
              <a:rPr lang="en-US" altLang="zh-CN" sz="1800" i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[midindex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，以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此位置画一条中轴线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（对应的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坐标为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[midindex].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），将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所有点分割为点数大致相同的两个子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集：</a:t>
            </a:r>
            <a:r>
              <a: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左</a:t>
            </a:r>
            <a:r>
              <a:rPr lang="zh-CN" altLang="en-US" sz="18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部分包含</a:t>
            </a:r>
            <a:r>
              <a:rPr lang="en-US" altLang="zh-CN" sz="1800" i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[0..midindex]</a:t>
            </a:r>
            <a:r>
              <a:rPr lang="zh-CN" altLang="en-US" sz="18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点，右</a:t>
            </a:r>
            <a:r>
              <a:rPr lang="zh-CN" altLang="en-US" sz="18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部分包含</a:t>
            </a:r>
            <a:r>
              <a:rPr lang="en-US" altLang="zh-CN" sz="1800" i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[midindex+1..</a:t>
            </a:r>
            <a:r>
              <a:rPr lang="en-US" altLang="zh-CN" sz="1800" i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en-US" sz="18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点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同样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中的点相应分为两部分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leftb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rightb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，左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部分称为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（含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[0..midindex]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leftb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），右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部分为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（含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[midindex+1..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rightb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），如下图所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示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2752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48471" y="3143248"/>
            <a:ext cx="6709677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1643050"/>
            <a:ext cx="6715172" cy="167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Blip>
                <a:blip r:embed="rId1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递归调用求出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中点集的最近点对的距离为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lang="en-US" altLang="zh-CN" sz="1800" baseline="-25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200000"/>
              </a:lnSpc>
              <a:buBlip>
                <a:blip r:embed="rId1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递归调用求出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中点集的最近点对的距离为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endParaRPr lang="en-US" altLang="zh-CN" sz="1800" baseline="-25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200000"/>
              </a:lnSpc>
              <a:buBlip>
                <a:blip r:embed="rId1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求出当前最近点对的距离为</a:t>
            </a:r>
            <a:r>
              <a:rPr lang="en-US" altLang="zh-CN" sz="18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=MIN(</a:t>
            </a:r>
            <a:r>
              <a:rPr lang="en-US" altLang="zh-CN" sz="18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1800"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500034" y="1714488"/>
            <a:ext cx="8286808" cy="15614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（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）显然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中任意点对之间的距离小于或等于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，但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交界的垂直带形区（由所有与中轴线的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坐标值相差不超过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的点构成）中的点对之间的距离可能小于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214282" y="1428736"/>
            <a:ext cx="8569325" cy="1477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将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中所有落在垂直带形区的点复制到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中，对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于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中任一点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，仅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需要考虑紧随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后的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点，计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算出从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zh-CN" altLang="en-US" sz="20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这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zh-CN" altLang="en-US" sz="20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个点的距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离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，并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进行比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较，将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最小的距离存放在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中，最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后求得的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即为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中所有点的最近点对距离。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125953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714612" y="3214686"/>
            <a:ext cx="30384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28596" y="1500174"/>
            <a:ext cx="4824412" cy="9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对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于右图所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示的点集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，采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用分治法求最近点对的过程如下：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92129" y="3069947"/>
            <a:ext cx="8351837" cy="31160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44000" bIns="14400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（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）对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[0..9]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按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坐标从小到大排序结果为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9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6)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(3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7)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(3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8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(3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(4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10)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(5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6)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(5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(6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(8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(9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对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[0..9]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按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坐标从小到大排序结果为</a:t>
            </a:r>
            <a:r>
              <a:rPr lang="pt-BR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8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(3</a:t>
            </a:r>
            <a:r>
              <a:rPr lang="zh-CN" altLang="pt-BR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(8</a:t>
            </a:r>
            <a:r>
              <a:rPr lang="zh-CN" altLang="pt-BR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(6</a:t>
            </a:r>
            <a:r>
              <a:rPr lang="zh-CN" altLang="pt-BR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(3</a:t>
            </a:r>
            <a:r>
              <a:rPr lang="zh-CN" altLang="pt-BR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(5</a:t>
            </a:r>
            <a:r>
              <a:rPr lang="zh-CN" altLang="pt-BR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9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(1</a:t>
            </a:r>
            <a:r>
              <a:rPr lang="zh-CN" altLang="pt-BR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6)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(5</a:t>
            </a:r>
            <a:r>
              <a:rPr lang="zh-CN" altLang="pt-BR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6)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(3</a:t>
            </a:r>
            <a:r>
              <a:rPr lang="zh-CN" altLang="pt-BR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7)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(9</a:t>
            </a:r>
            <a:r>
              <a:rPr lang="zh-CN" altLang="pt-BR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7)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(4</a:t>
            </a:r>
            <a:r>
              <a:rPr lang="zh-CN" altLang="pt-BR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10</a:t>
            </a:r>
            <a:r>
              <a:rPr lang="pt-BR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pt-BR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pt-BR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</a:pPr>
            <a:r>
              <a:rPr lang="zh-CN" altLang="pt-BR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（</a:t>
            </a:r>
            <a:r>
              <a:rPr lang="pt-BR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pt-BR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）取中间位置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midindex=4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pt-BR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左</a:t>
            </a:r>
            <a:r>
              <a:rPr lang="zh-CN" altLang="pt-BR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部分为</a:t>
            </a:r>
            <a:r>
              <a:rPr lang="pt-BR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pt-BR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9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8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pt-BR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右</a:t>
            </a:r>
            <a:r>
              <a:rPr lang="zh-CN" altLang="pt-BR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部分为</a:t>
            </a:r>
            <a:r>
              <a:rPr lang="pt-BR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pt-BR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pt-BR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r>
              <a:rPr lang="zh-CN" altLang="pt-BR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624540" y="161921"/>
            <a:ext cx="28765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285720" y="2071678"/>
            <a:ext cx="8429684" cy="39816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（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）对于整个序列的左部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分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9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8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，取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中间位置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midindex=2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；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它左部分为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9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，点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数少于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，采用蛮力法求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9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的最小距离为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=2.23607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它右部分为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8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，点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数少于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，采用蛮力法求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8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的最小距离为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=10.0499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则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=MIN(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</a:t>
            </a:r>
            <a:r>
              <a:rPr lang="pt-BR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2.23607</a:t>
            </a:r>
            <a:r>
              <a:rPr lang="zh-CN" altLang="pt-BR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pt-BR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pt-BR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中间部分为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9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8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，通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过对应的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点集求出其中最近点对距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离，并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进行比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较，最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终结果为</a:t>
            </a:r>
            <a:r>
              <a:rPr lang="pt-BR" altLang="zh-CN" sz="18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pt-BR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=2.23607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pt-BR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最</a:t>
            </a:r>
            <a:r>
              <a:rPr lang="zh-CN" altLang="pt-BR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近点对为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9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pt-BR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857884" y="0"/>
            <a:ext cx="28765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00042"/>
            <a:ext cx="8072494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向量减法是向量加法的逆运算，一个向量减去另一个向量，等于加上那个向量的负向量，即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+(-p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)=(p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.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.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.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.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endParaRPr lang="en-US" altLang="zh-CN" sz="2000" smtClean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其结果仍为一个向量。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rot="5400000" flipH="1" flipV="1">
            <a:off x="3692539" y="3367241"/>
            <a:ext cx="1994570" cy="1714512"/>
          </a:xfrm>
          <a:prstGeom prst="straightConnector1">
            <a:avLst/>
          </a:prstGeom>
          <a:ln>
            <a:solidFill>
              <a:srgbClr val="006600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1857356" y="2571744"/>
            <a:ext cx="4786346" cy="3215504"/>
            <a:chOff x="1857356" y="2571744"/>
            <a:chExt cx="4786346" cy="3215504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1857356" y="4713296"/>
              <a:ext cx="42862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rot="5400000" flipH="1" flipV="1">
              <a:off x="1177901" y="4179099"/>
              <a:ext cx="3215504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143108" y="4786322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(0,0)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2786050" y="4714884"/>
              <a:ext cx="1071570" cy="5000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643306" y="5357826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(2,-1)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72132" y="3000372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(5,4)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V="1">
              <a:off x="2786050" y="3214686"/>
              <a:ext cx="2714644" cy="15001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2786050" y="2500306"/>
            <a:ext cx="2786082" cy="2208884"/>
            <a:chOff x="2786050" y="2500306"/>
            <a:chExt cx="2786082" cy="2208884"/>
          </a:xfrm>
        </p:grpSpPr>
        <p:cxnSp>
          <p:nvCxnSpPr>
            <p:cNvPr id="8" name="直接箭头连接符 7"/>
            <p:cNvCxnSpPr/>
            <p:nvPr/>
          </p:nvCxnSpPr>
          <p:spPr>
            <a:xfrm rot="5400000" flipH="1" flipV="1">
              <a:off x="2646021" y="2854649"/>
              <a:ext cx="1994570" cy="171451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500562" y="2500306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(3,5)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43240" y="3214686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285720" y="1500174"/>
            <a:ext cx="8572560" cy="43561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（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）对于整个序列的右部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分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pt-BR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18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pt-BR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取</a:t>
            </a:r>
            <a:r>
              <a:rPr lang="zh-CN" altLang="pt-BR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中间位置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midindex=7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；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它左部分为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，点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数少于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采用蛮力法求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的最小距离为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=1.41421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它右部分为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，点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数少于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，采用蛮力法求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的最小距离为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=6.08276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则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=MIN(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)=1.41421</a:t>
            </a:r>
            <a:r>
              <a:rPr lang="zh-CN" altLang="pt-BR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pt-BR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</a:pPr>
            <a:r>
              <a:rPr lang="zh-CN" altLang="pt-BR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中间部分为空。最终结果为</a:t>
            </a:r>
            <a:r>
              <a:rPr lang="pt-BR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pt-BR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1.41421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，最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近点对为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zh-CN" altLang="pt-BR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pt-BR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pt-BR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（</a:t>
            </a:r>
            <a:r>
              <a:rPr lang="pt-BR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pt-BR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）整个序列的中间部分为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，通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过对应的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点集求出其中最近点对距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离，并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进行比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较，</a:t>
            </a:r>
            <a:r>
              <a: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最</a:t>
            </a:r>
            <a:r>
              <a:rPr lang="zh-CN" altLang="en-US" sz="18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终结果为</a:t>
            </a:r>
            <a:r>
              <a:rPr lang="pt-BR" altLang="zh-CN" sz="1800" i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pt-BR" altLang="zh-CN" sz="18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1.41421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，最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近点对为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zh-CN" altLang="pt-BR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72198" y="19045"/>
            <a:ext cx="28765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357158" y="1285860"/>
            <a:ext cx="8351838" cy="34832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216000" tIns="216000" bIns="216000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bool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pointxcmp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(Point 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&amp;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p1</a:t>
            </a:r>
            <a:r>
              <a: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Point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&amp;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p2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	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用于点按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坐标递增排序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p1.x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p2.x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bool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pointycmp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(Point 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&amp;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p1</a:t>
            </a:r>
            <a:r>
              <a: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Point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&amp;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p2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		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用于点按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坐标递增排序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p1.y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p2.y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57158" y="785794"/>
            <a:ext cx="8351837" cy="4241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double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ClosestPoints11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(vector&lt;Point&gt; 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&amp;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vector&lt;Point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leftindex</a:t>
            </a:r>
            <a:r>
              <a: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rightindex)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递归求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leftindex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..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rightindex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中的最近点对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vector&lt;Point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leftb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rightb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b1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i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midindex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leftminindex1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leftminindex2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左边的最近点对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rightminindex1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rightminindex2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右边的最近点对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double d1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d2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d3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rightindex-leftindex+1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)&lt;=3)	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　　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少于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点，直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接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用蛮力法求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解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d=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ClosestPoints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leftindex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rightindex);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return d;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285720" y="857232"/>
            <a:ext cx="8534430" cy="3308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216000">
            <a:spAutoFit/>
          </a:bodyPr>
          <a:lstStyle/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midindex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leftindex+rightindex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)/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求中间位置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for 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b.size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();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++)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中点集分为左右两部分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(b[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].x&lt;a[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midindex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].x)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leftb.push_back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(b[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else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rightb.push_back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(b[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d1=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ClosestPoints11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leftb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leftindex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midindex);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d2=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ClosestPoints11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rightb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midindex+1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rightindex);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d=min(d1,d2);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8353425" cy="5210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216000" tIns="180000" bIns="18000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求中间部分点对的最小距离</a:t>
            </a:r>
            <a:endParaRPr lang="zh-CN" altLang="en-US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for (i=0;i&lt;b.size();i++)	  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中间宽度为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2*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的带状区域内</a:t>
            </a:r>
            <a:endParaRPr lang="en-US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  			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的子集复制到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b1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  <a:endParaRPr lang="zh-CN" altLang="en-US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if (fabs(b[i].x-a[midindex].x)&lt;=d)</a:t>
            </a:r>
            <a:endParaRPr lang="nb-NO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b1.push_back(b[i]);</a:t>
            </a:r>
            <a:endParaRPr lang="nb-NO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double tmpd3;</a:t>
            </a:r>
            <a:endParaRPr lang="nb-NO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(i=0;i&lt;b1.size();i++)	  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b1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中最近点对</a:t>
            </a:r>
            <a:endParaRPr lang="zh-CN" altLang="en-US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for (j=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i+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1;j&lt;b1.size();j++)</a:t>
            </a:r>
            <a:endParaRPr lang="nb-NO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</a:t>
            </a:r>
            <a:endParaRPr lang="nb-NO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if (b1[j].y-b1[i].y&gt;=d) break;</a:t>
            </a:r>
            <a:endParaRPr lang="nb-NO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tmpd3=</a:t>
            </a:r>
            <a:r>
              <a:rPr lang="nb-NO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Distance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(b1[i],b1[j]);</a:t>
            </a:r>
            <a:endParaRPr lang="nb-NO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if (tmpd3&lt;d3)</a:t>
            </a:r>
            <a:endParaRPr lang="nb-NO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  d3=tmpd3;</a:t>
            </a:r>
            <a:endParaRPr lang="nb-NO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nb-NO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d=min(d,d3);</a:t>
            </a:r>
            <a:endParaRPr lang="nb-NO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d;</a:t>
            </a:r>
            <a:endParaRPr lang="nb-NO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5643570" y="2857496"/>
            <a:ext cx="2643206" cy="1571636"/>
            <a:chOff x="5643570" y="2857496"/>
            <a:chExt cx="2643206" cy="1571636"/>
          </a:xfrm>
        </p:grpSpPr>
        <p:sp>
          <p:nvSpPr>
            <p:cNvPr id="3" name="右大括号 2"/>
            <p:cNvSpPr/>
            <p:nvPr/>
          </p:nvSpPr>
          <p:spPr>
            <a:xfrm>
              <a:off x="5643570" y="2857496"/>
              <a:ext cx="142876" cy="1571636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786446" y="3214686"/>
              <a:ext cx="2500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6600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对于点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b1[i]</a:t>
              </a:r>
              <a:r>
                <a:rPr lang="zh-CN" altLang="en-US" sz="1800" smtClean="0">
                  <a:solidFill>
                    <a:srgbClr val="006600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，这样的点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b1[j]</a:t>
              </a:r>
              <a:r>
                <a:rPr lang="zh-CN" altLang="en-US" sz="1800" smtClean="0">
                  <a:solidFill>
                    <a:srgbClr val="006600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最多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7</a:t>
              </a:r>
              <a:r>
                <a:rPr lang="zh-CN" altLang="en-US" sz="1800" smtClean="0">
                  <a:solidFill>
                    <a:srgbClr val="006600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个</a:t>
              </a:r>
              <a:endParaRPr lang="zh-CN" altLang="en-US" sz="180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8640763" cy="5304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double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ClosestPoints1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(vector&lt;Point&gt; 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&amp;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leftindex</a:t>
            </a:r>
            <a:r>
              <a: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endParaRPr lang="en-US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                            int rightindex)</a:t>
            </a:r>
            <a:endParaRPr lang="en-US" altLang="zh-CN" sz="1800" dirty="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leftindex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..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rightindex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中的最近点对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vector&lt;Point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 b;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sort(a.begin()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a.end()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pointxcmp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按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坐标从小到大排序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a.size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();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++)		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中点集复制到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b.push_back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(a[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sort(b.begin()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b.end()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pointycmp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按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坐标从小到大排序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ClosestPoints11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a.size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()-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minindex1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minindex2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571472" y="1357298"/>
            <a:ext cx="8208963" cy="35394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200" dirty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22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算法分析</a:t>
            </a:r>
            <a:r>
              <a:rPr lang="en-US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0..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1]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个点的最近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点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时，设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执行时间为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，求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左右部分中最近点对的时间为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/2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，求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中间部分的时间为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，则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</a:t>
            </a:r>
            <a:endParaRPr lang="zh-CN" altLang="en-US" sz="2000" i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i="1" dirty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2000" i="1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en-US" altLang="zh-CN" sz="2000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)=O(1)			</a:t>
            </a:r>
            <a:r>
              <a:rPr lang="zh-CN" altLang="en-US" sz="2000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2000" i="1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&lt;4</a:t>
            </a:r>
            <a:endParaRPr lang="en-US" altLang="zh-CN" sz="2000" i="1" dirty="0">
              <a:solidFill>
                <a:srgbClr val="99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i="1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2000" i="1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en-US" altLang="zh-CN" sz="2000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</a:t>
            </a:r>
            <a:r>
              <a:rPr lang="en-US" altLang="zh-CN" sz="2000" dirty="0" err="1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i="1" dirty="0" err="1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en-US" altLang="zh-CN" sz="2000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/2)+O(</a:t>
            </a:r>
            <a:r>
              <a:rPr lang="en-US" altLang="zh-CN" sz="2000" i="1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en-US" altLang="zh-CN" sz="20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zh-CN" altLang="en-US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其</a:t>
            </a:r>
            <a:r>
              <a:rPr lang="zh-CN" altLang="en-US" sz="2000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他情况</a:t>
            </a:r>
            <a:endParaRPr lang="zh-CN" altLang="en-US" sz="2000" dirty="0">
              <a:solidFill>
                <a:srgbClr val="99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从而推出算法的时间复杂度为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log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500034" y="1500174"/>
            <a:ext cx="7921625" cy="9616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在二维空间中求最远点对问题与最近点对问题相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似，也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具有许多实际应用价值。本节介绍求解最远点对的两种算法。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357166"/>
            <a:ext cx="4680000" cy="540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10.4 </a:t>
            </a:r>
            <a:r>
              <a:rPr lang="zh-CN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求解最远点对问题</a:t>
            </a:r>
            <a:endParaRPr lang="zh-CN" altLang="zh-CN" sz="280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叶根友毛笔行书2.0版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4968875" cy="5191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10.4.1 </a:t>
            </a:r>
            <a:r>
              <a:rPr lang="zh-CN" altLang="en-US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用蛮力法求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最远点对</a:t>
            </a:r>
            <a:endParaRPr lang="zh-CN" altLang="en-US" sz="280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71472" y="1428736"/>
            <a:ext cx="7993063" cy="9616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用蛮力法求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最远点对的过程是：分别计算每一对点之间的距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离，然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后找出距离最大的那一对。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642918"/>
            <a:ext cx="8429684" cy="53409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double Mostdistp(vector&lt;Point&gt; a,int &amp;maxindex1,int &amp;maxindex2)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蛮力法求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中的最远点对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i,j;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double d,maxdist=0.0;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(i=0;i&lt;a.size();i++)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for (j=i+1;j&lt;a.size();j++)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 d=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Distanc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e(a[i],a[j]);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  if (d&gt;maxdist)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  {	maxdist=d;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maxindex1=i;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maxindex2=j;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return maxdist;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跋涉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19499</Words>
  <Application>WPS 演示</Application>
  <PresentationFormat>全屏显示(4:3)</PresentationFormat>
  <Paragraphs>1226</Paragraphs>
  <Slides>110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110</vt:i4>
      </vt:variant>
    </vt:vector>
  </HeadingPairs>
  <TitlesOfParts>
    <vt:vector size="136" baseType="lpstr">
      <vt:lpstr>Arial</vt:lpstr>
      <vt:lpstr>宋体</vt:lpstr>
      <vt:lpstr>Wingdings</vt:lpstr>
      <vt:lpstr>Times New Roman</vt:lpstr>
      <vt:lpstr>楷体_GB2312</vt:lpstr>
      <vt:lpstr>Franklin Gothic Medium</vt:lpstr>
      <vt:lpstr>隶书</vt:lpstr>
      <vt:lpstr>Wingdings 2</vt:lpstr>
      <vt:lpstr>Wingdings 2</vt:lpstr>
      <vt:lpstr>Consolas</vt:lpstr>
      <vt:lpstr>微软雅黑</vt:lpstr>
      <vt:lpstr>叶根友毛笔行书2.0版</vt:lpstr>
      <vt:lpstr>楷体</vt:lpstr>
      <vt:lpstr>仿宋</vt:lpstr>
      <vt:lpstr>Arial Unicode MS</vt:lpstr>
      <vt:lpstr>Wingdings</vt:lpstr>
      <vt:lpstr>华文楷体</vt:lpstr>
      <vt:lpstr>Franklin Gothic Book</vt:lpstr>
      <vt:lpstr>新宋体</vt:lpstr>
      <vt:lpstr>Calibri</vt:lpstr>
      <vt:lpstr>Symbol</vt:lpstr>
      <vt:lpstr>Symbol</vt:lpstr>
      <vt:lpstr>华文中宋</vt:lpstr>
      <vt:lpstr>Wingdings</vt:lpstr>
      <vt:lpstr>华文琥珀</vt:lpstr>
      <vt:lpstr>跋涉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Neo</cp:lastModifiedBy>
  <cp:revision>319</cp:revision>
  <dcterms:created xsi:type="dcterms:W3CDTF">2012-11-28T00:02:00Z</dcterms:created>
  <dcterms:modified xsi:type="dcterms:W3CDTF">2019-06-30T13:27:11Z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