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3" r:id="rId3"/>
    <p:sldId id="320" r:id="rId4"/>
    <p:sldId id="333" r:id="rId5"/>
    <p:sldId id="334" r:id="rId6"/>
    <p:sldId id="294" r:id="rId7"/>
    <p:sldId id="295" r:id="rId8"/>
    <p:sldId id="296" r:id="rId9"/>
    <p:sldId id="297" r:id="rId10"/>
    <p:sldId id="323" r:id="rId11"/>
    <p:sldId id="332" r:id="rId12"/>
    <p:sldId id="298" r:id="rId13"/>
    <p:sldId id="327" r:id="rId14"/>
    <p:sldId id="328" r:id="rId15"/>
    <p:sldId id="329" r:id="rId16"/>
    <p:sldId id="330" r:id="rId17"/>
    <p:sldId id="331" r:id="rId18"/>
    <p:sldId id="301" r:id="rId19"/>
    <p:sldId id="302" r:id="rId20"/>
    <p:sldId id="303" r:id="rId21"/>
    <p:sldId id="321" r:id="rId22"/>
    <p:sldId id="304" r:id="rId23"/>
    <p:sldId id="305" r:id="rId24"/>
    <p:sldId id="322" r:id="rId25"/>
    <p:sldId id="306" r:id="rId26"/>
    <p:sldId id="307" r:id="rId27"/>
    <p:sldId id="308" r:id="rId28"/>
    <p:sldId id="309" r:id="rId29"/>
    <p:sldId id="310" r:id="rId30"/>
    <p:sldId id="311" r:id="rId31"/>
    <p:sldId id="312" r:id="rId32"/>
    <p:sldId id="313" r:id="rId33"/>
    <p:sldId id="314" r:id="rId34"/>
    <p:sldId id="315" r:id="rId35"/>
    <p:sldId id="324" r:id="rId36"/>
    <p:sldId id="325" r:id="rId37"/>
    <p:sldId id="316" r:id="rId38"/>
    <p:sldId id="317" r:id="rId39"/>
    <p:sldId id="318" r:id="rId40"/>
    <p:sldId id="319" r:id="rId41"/>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00FF"/>
    <a:srgbClr val="FF00FF"/>
    <a:srgbClr val="006600"/>
    <a:srgbClr val="9900FF"/>
    <a:srgbClr val="CC3300"/>
    <a:srgbClr val="FF9900"/>
    <a:srgbClr val="996633"/>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2D144C32-927F-4180-9294-88B94A00587D}"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F4EEA2-76B7-4448-BD5F-8B64CC964607}"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C416C84-7E79-45C1-9440-C3B753F5A6DD}"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816E1AE2-1FF3-4140-B1E2-6A093B6A483C}"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D4D8B537-0F04-4291-A2BF-9FB11C394A39}" type="slidenum">
              <a:rPr lang="en-US" altLang="zh-CN" smtClean="0"/>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C23C37BD-115D-4EA8-9FFF-E0D34C15907D}"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B4354116-C1ED-4704-8B7C-3CD8FCC6B710}" type="slidenum">
              <a:rPr lang="en-US" altLang="zh-CN" smtClean="0"/>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7DFCAB6-6380-4650-BC87-7786769E4506}"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34E84C-3113-4352-BB42-D00F22998753}"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78189A0-D642-4B62-A433-D1A035BE63C7}"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BA635B0F-B73A-4B5D-9B48-0F16FCCF7B54}" type="slidenum">
              <a:rPr lang="en-US" altLang="zh-CN" smtClean="0"/>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FBBFC48-F0C3-4F85-995B-BDC8CBEB075E}" type="slidenum">
              <a:rPr lang="en-US" altLang="zh-CN" smtClean="0"/>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4.wmf"/><Relationship Id="rId7" Type="http://schemas.openxmlformats.org/officeDocument/2006/relationships/oleObject" Target="../embeddings/oleObject4.bin"/><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2" Type="http://schemas.openxmlformats.org/officeDocument/2006/relationships/vmlDrawing" Target="../drawings/vmlDrawing1.vml"/><Relationship Id="rId11" Type="http://schemas.openxmlformats.org/officeDocument/2006/relationships/slideLayout" Target="../slideLayouts/slideLayout7.xml"/><Relationship Id="rId10" Type="http://schemas.openxmlformats.org/officeDocument/2006/relationships/image" Target="../media/image15.wmf"/><Relationship Id="rId1"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descr="信纸"/>
          <p:cNvSpPr txBox="1">
            <a:spLocks noChangeArrowheads="1"/>
          </p:cNvSpPr>
          <p:nvPr/>
        </p:nvSpPr>
        <p:spPr bwMode="auto">
          <a:xfrm>
            <a:off x="928662" y="260648"/>
            <a:ext cx="7072362" cy="707886"/>
          </a:xfrm>
          <a:prstGeom prst="rect">
            <a:avLst/>
          </a:prstGeom>
          <a:blipFill dpi="0" rotWithShape="1">
            <a:blip r:embed="rId1" cstate="print"/>
            <a:srcRect/>
            <a:tile tx="0" ty="0" sx="100000" sy="100000" flip="none" algn="tl"/>
          </a:blipFill>
          <a:ln w="9525">
            <a:noFill/>
            <a:miter lim="800000"/>
          </a:ln>
          <a:effectLst/>
        </p:spPr>
        <p:txBody>
          <a:bodyPr wrap="square">
            <a:spAutoFit/>
          </a:bodyPr>
          <a:lstStyle/>
          <a:p>
            <a:pPr algn="ctr">
              <a:spcBef>
                <a:spcPct val="50000"/>
              </a:spcBef>
            </a:pPr>
            <a:r>
              <a:rPr lang="zh-CN" altLang="en-US" sz="4000">
                <a:solidFill>
                  <a:srgbClr val="FF0000"/>
                </a:solidFill>
                <a:effectLst>
                  <a:outerShdw blurRad="38100" dist="38100" dir="2700000" algn="tl">
                    <a:srgbClr val="000000">
                      <a:alpha val="43137"/>
                    </a:srgbClr>
                  </a:outerShdw>
                </a:effectLst>
                <a:latin typeface="Consolas" panose="020B0609020204030204" pitchFamily="49" charset="0"/>
                <a:ea typeface="+mj-ea"/>
                <a:cs typeface="Consolas" panose="020B0609020204030204" pitchFamily="49" charset="0"/>
              </a:rPr>
              <a:t>第</a:t>
            </a:r>
            <a:r>
              <a:rPr lang="en-US" altLang="zh-CN" sz="4000" smtClean="0">
                <a:solidFill>
                  <a:srgbClr val="FF0000"/>
                </a:solidFill>
                <a:effectLst>
                  <a:outerShdw blurRad="38100" dist="38100" dir="2700000" algn="tl">
                    <a:srgbClr val="000000">
                      <a:alpha val="43137"/>
                    </a:srgbClr>
                  </a:outerShdw>
                </a:effectLst>
                <a:latin typeface="Consolas" panose="020B0609020204030204" pitchFamily="49" charset="0"/>
                <a:ea typeface="+mj-ea"/>
                <a:cs typeface="Consolas" panose="020B0609020204030204" pitchFamily="49" charset="0"/>
              </a:rPr>
              <a:t>11</a:t>
            </a:r>
            <a:r>
              <a:rPr lang="zh-CN" altLang="en-US" sz="4000" smtClean="0">
                <a:solidFill>
                  <a:srgbClr val="FF0000"/>
                </a:solidFill>
                <a:effectLst>
                  <a:outerShdw blurRad="38100" dist="38100" dir="2700000" algn="tl">
                    <a:srgbClr val="000000">
                      <a:alpha val="43137"/>
                    </a:srgbClr>
                  </a:outerShdw>
                </a:effectLst>
                <a:latin typeface="Consolas" panose="020B0609020204030204" pitchFamily="49" charset="0"/>
                <a:ea typeface="+mj-ea"/>
                <a:cs typeface="Consolas" panose="020B0609020204030204" pitchFamily="49" charset="0"/>
              </a:rPr>
              <a:t>章 计算复杂性理论简介 </a:t>
            </a:r>
            <a:endParaRPr lang="zh-CN" altLang="en-US" sz="4000">
              <a:solidFill>
                <a:srgbClr val="FF0000"/>
              </a:solidFill>
              <a:effectLst>
                <a:outerShdw blurRad="38100" dist="38100" dir="2700000" algn="tl">
                  <a:srgbClr val="000000">
                    <a:alpha val="43137"/>
                  </a:srgbClr>
                </a:outerShdw>
              </a:effectLst>
              <a:latin typeface="Consolas" panose="020B0609020204030204" pitchFamily="49" charset="0"/>
              <a:ea typeface="+mj-ea"/>
              <a:cs typeface="Consolas" panose="020B0609020204030204" pitchFamily="49" charset="0"/>
            </a:endParaRPr>
          </a:p>
        </p:txBody>
      </p:sp>
      <p:sp>
        <p:nvSpPr>
          <p:cNvPr id="7" name="Text Box 3"/>
          <p:cNvSpPr txBox="1">
            <a:spLocks noChangeArrowheads="1"/>
          </p:cNvSpPr>
          <p:nvPr/>
        </p:nvSpPr>
        <p:spPr bwMode="auto">
          <a:xfrm>
            <a:off x="2267744" y="1772816"/>
            <a:ext cx="4680520" cy="579438"/>
          </a:xfrm>
          <a:prstGeom prst="rect">
            <a:avLst/>
          </a:prstGeom>
          <a:solidFill>
            <a:srgbClr val="00B0F0"/>
          </a:solidFill>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11.1  </a:t>
            </a:r>
            <a:r>
              <a:rPr lang="zh-CN"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计算模型</a:t>
            </a:r>
            <a:r>
              <a:rPr lang="zh-CN" altLang="en-US" sz="32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 </a:t>
            </a:r>
            <a:endParaRPr lang="zh-CN" altLang="en-US" sz="32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8" name="Text Box 3"/>
          <p:cNvSpPr txBox="1">
            <a:spLocks noChangeArrowheads="1"/>
          </p:cNvSpPr>
          <p:nvPr/>
        </p:nvSpPr>
        <p:spPr bwMode="auto">
          <a:xfrm>
            <a:off x="2267744" y="2852936"/>
            <a:ext cx="4680520" cy="584775"/>
          </a:xfrm>
          <a:prstGeom prst="rect">
            <a:avLst/>
          </a:prstGeom>
          <a:solidFill>
            <a:srgbClr val="00B0F0"/>
          </a:solidFill>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11.2  </a:t>
            </a:r>
            <a:r>
              <a:rPr lang="en-US"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P</a:t>
            </a:r>
            <a:r>
              <a:rPr lang="zh-CN"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类和</a:t>
            </a:r>
            <a:r>
              <a:rPr lang="en-US"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NP</a:t>
            </a:r>
            <a:r>
              <a:rPr lang="zh-CN"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类问题</a:t>
            </a:r>
            <a:r>
              <a:rPr lang="zh-CN" altLang="en-US" sz="32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 </a:t>
            </a:r>
            <a:endParaRPr lang="zh-CN" altLang="en-US" sz="32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9" name="Text Box 3"/>
          <p:cNvSpPr txBox="1">
            <a:spLocks noChangeArrowheads="1"/>
          </p:cNvSpPr>
          <p:nvPr/>
        </p:nvSpPr>
        <p:spPr bwMode="auto">
          <a:xfrm>
            <a:off x="2267744" y="3933056"/>
            <a:ext cx="4680520" cy="584775"/>
          </a:xfrm>
          <a:prstGeom prst="rect">
            <a:avLst/>
          </a:prstGeom>
          <a:solidFill>
            <a:srgbClr val="00B0F0"/>
          </a:solidFill>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11.3  </a:t>
            </a:r>
            <a:r>
              <a:rPr lang="en-US"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NPC</a:t>
            </a:r>
            <a:r>
              <a:rPr lang="zh-CN"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问题</a:t>
            </a:r>
            <a:endParaRPr lang="zh-CN" altLang="en-US" sz="32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363566" y="1142984"/>
            <a:ext cx="8280400" cy="1061829"/>
          </a:xfrm>
          <a:prstGeom prst="rect">
            <a:avLst/>
          </a:prstGeom>
          <a:solidFill>
            <a:schemeClr val="accent1">
              <a:lumMod val="20000"/>
              <a:lumOff val="80000"/>
            </a:schemeClr>
          </a:solidFill>
          <a:ln w="9525">
            <a:noFill/>
            <a:miter lim="800000"/>
          </a:ln>
          <a:effectLst/>
        </p:spPr>
        <p:txBody>
          <a:bodyPr>
            <a:spAutoFit/>
          </a:bodyPr>
          <a:lstStyle/>
          <a:p>
            <a:pPr>
              <a:lnSpc>
                <a:spcPct val="150000"/>
              </a:lnSpc>
              <a:spcBef>
                <a:spcPct val="50000"/>
              </a:spcBef>
            </a:pPr>
            <a:r>
              <a:rPr lang="zh-CN" altLang="en-US" sz="2000">
                <a:latin typeface="Consolas" panose="020B0609020204030204" pitchFamily="49" charset="0"/>
                <a:ea typeface="楷体" panose="02010609060101010101" pitchFamily="49" charset="-122"/>
                <a:cs typeface="Consolas" panose="020B0609020204030204" pitchFamily="49" charset="0"/>
              </a:rPr>
              <a:t>　　</a:t>
            </a: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1.11】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设计一个图灵机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，它</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接受的语言</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L={0</a:t>
            </a:r>
            <a:r>
              <a:rPr lang="en-US" altLang="zh-CN" sz="2000" i="1" baseline="30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baseline="30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计该图灵机。</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6915" name="Text Box 3"/>
          <p:cNvSpPr txBox="1">
            <a:spLocks noChangeArrowheads="1"/>
          </p:cNvSpPr>
          <p:nvPr/>
        </p:nvSpPr>
        <p:spPr bwMode="auto">
          <a:xfrm>
            <a:off x="285720" y="2428868"/>
            <a:ext cx="8429684" cy="1985159"/>
          </a:xfrm>
          <a:prstGeom prst="rect">
            <a:avLst/>
          </a:prstGeom>
          <a:noFill/>
          <a:ln w="9525">
            <a:noFill/>
            <a:miter lim="800000"/>
          </a:ln>
          <a:effectLst/>
        </p:spPr>
        <p:txBody>
          <a:bodyPr wrap="square">
            <a:spAutoFit/>
          </a:bodyPr>
          <a:lstStyle/>
          <a:p>
            <a:pPr>
              <a:lnSpc>
                <a:spcPct val="150000"/>
              </a:lnSpc>
              <a:spcBef>
                <a:spcPts val="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假设输入串</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00…011…</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BB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计出来的图灵机的主要功能是检查</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的个数和</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的个数是否相</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使</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读写头往返</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移</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动，每</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往返移动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次，就</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成对地对输入符号串</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左端的一个</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和右端的一个</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做</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标记</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 name="组合 3"/>
          <p:cNvGrpSpPr/>
          <p:nvPr/>
        </p:nvGrpSpPr>
        <p:grpSpPr>
          <a:xfrm>
            <a:off x="2357422" y="4852140"/>
            <a:ext cx="2857520" cy="362810"/>
            <a:chOff x="2000232" y="1497364"/>
            <a:chExt cx="2857520" cy="362810"/>
          </a:xfrm>
        </p:grpSpPr>
        <p:sp>
          <p:nvSpPr>
            <p:cNvPr id="5" name="矩形 4"/>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矩形 5"/>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Text Box 3"/>
          <p:cNvSpPr txBox="1">
            <a:spLocks noChangeArrowheads="1"/>
          </p:cNvSpPr>
          <p:nvPr/>
        </p:nvSpPr>
        <p:spPr bwMode="auto">
          <a:xfrm>
            <a:off x="428596" y="1571612"/>
            <a:ext cx="8429684" cy="2400657"/>
          </a:xfrm>
          <a:prstGeom prst="rect">
            <a:avLst/>
          </a:prstGeom>
          <a:noFill/>
          <a:ln w="9525">
            <a:noFill/>
            <a:miter lim="800000"/>
          </a:ln>
          <a:effectLst/>
        </p:spPr>
        <p:txBody>
          <a:bodyPr wrap="square">
            <a:spAutoFit/>
          </a:bodyPr>
          <a:lstStyle/>
          <a:p>
            <a:pPr marL="457200" indent="-457200">
              <a:lnSpc>
                <a:spcPct val="150000"/>
              </a:lnSpc>
              <a:spcBef>
                <a:spcPts val="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如果</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恰好把输入串的全部符号都做了</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记，说</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明左边的符号</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与右边的符号</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的个数</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相</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等，</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dirty="0">
                <a:solidFill>
                  <a:srgbClr val="FF00FF"/>
                </a:solidFill>
                <a:latin typeface="Consolas" panose="020B0609020204030204" pitchFamily="49" charset="0"/>
                <a:ea typeface="楷体" panose="02010609060101010101" pitchFamily="49" charset="-122"/>
                <a:cs typeface="Consolas" panose="020B0609020204030204" pitchFamily="49" charset="0"/>
              </a:rPr>
              <a:t>w</a:t>
            </a: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属于</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L</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spcBef>
                <a:spcPts val="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否则，或</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者左边的</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已全部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记，右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边还有若干个</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没有</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记，或</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者右边的</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已全部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记，左</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边还有若干个</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没有</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记，这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说明左边符号</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与右边符号</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个数</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不</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等，或</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与</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交替</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现，</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dirty="0">
                <a:solidFill>
                  <a:srgbClr val="FF00FF"/>
                </a:solidFill>
                <a:latin typeface="Consolas" panose="020B0609020204030204" pitchFamily="49" charset="0"/>
                <a:ea typeface="楷体" panose="02010609060101010101" pitchFamily="49" charset="-122"/>
                <a:cs typeface="Consolas" panose="020B0609020204030204" pitchFamily="49" charset="0"/>
              </a:rPr>
              <a:t>w</a:t>
            </a: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不属于</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L</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736"/>
            <a:ext cx="1357322" cy="400110"/>
          </a:xfrm>
          <a:prstGeom prst="rect">
            <a:avLst/>
          </a:prstGeom>
          <a:noFill/>
        </p:spPr>
        <p:txBody>
          <a:bodyPr wrap="square" rtlCol="0">
            <a:spAutoFit/>
          </a:bodyPr>
          <a:lstStyle/>
          <a:p>
            <a:r>
              <a:rPr lang="zh-CN" altLang="en-US" sz="2000" smtClean="0">
                <a:solidFill>
                  <a:srgbClr val="FF00FF"/>
                </a:solidFill>
                <a:latin typeface="仿宋" panose="02010609060101010101" pitchFamily="49" charset="-122"/>
                <a:ea typeface="仿宋" panose="02010609060101010101" pitchFamily="49" charset="-122"/>
              </a:rPr>
              <a:t>初始状态</a:t>
            </a:r>
            <a:endParaRPr lang="zh-CN" altLang="en-US" sz="2000" smtClean="0">
              <a:solidFill>
                <a:srgbClr val="FF00FF"/>
              </a:solidFill>
              <a:latin typeface="仿宋" panose="02010609060101010101" pitchFamily="49" charset="-122"/>
              <a:ea typeface="仿宋" panose="02010609060101010101" pitchFamily="49" charset="-122"/>
            </a:endParaRPr>
          </a:p>
        </p:txBody>
      </p:sp>
      <p:grpSp>
        <p:nvGrpSpPr>
          <p:cNvPr id="14" name="组合 13"/>
          <p:cNvGrpSpPr/>
          <p:nvPr/>
        </p:nvGrpSpPr>
        <p:grpSpPr>
          <a:xfrm>
            <a:off x="2000232" y="1497364"/>
            <a:ext cx="2857520" cy="362810"/>
            <a:chOff x="2000232" y="1497364"/>
            <a:chExt cx="2857520" cy="362810"/>
          </a:xfrm>
        </p:grpSpPr>
        <p:sp>
          <p:nvSpPr>
            <p:cNvPr id="3" name="矩形 2"/>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 name="矩形 3"/>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 name="矩形 4"/>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矩形 5"/>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grpSp>
      <p:sp>
        <p:nvSpPr>
          <p:cNvPr id="9" name="TextBox 8"/>
          <p:cNvSpPr txBox="1"/>
          <p:nvPr/>
        </p:nvSpPr>
        <p:spPr>
          <a:xfrm>
            <a:off x="357158" y="357166"/>
            <a:ext cx="6500858"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图灵机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：接受的语言</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L={0</a:t>
            </a:r>
            <a:r>
              <a:rPr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&gt;1}</a:t>
            </a:r>
            <a:endParaRPr lang="zh-CN" altLang="en-US" sz="2000"/>
          </a:p>
        </p:txBody>
      </p:sp>
      <p:sp>
        <p:nvSpPr>
          <p:cNvPr id="10" name="Text Box 2"/>
          <p:cNvSpPr txBox="1">
            <a:spLocks noChangeArrowheads="1"/>
          </p:cNvSpPr>
          <p:nvPr/>
        </p:nvSpPr>
        <p:spPr bwMode="auto">
          <a:xfrm>
            <a:off x="571472" y="885750"/>
            <a:ext cx="8501090" cy="400110"/>
          </a:xfrm>
          <a:prstGeom prst="rect">
            <a:avLst/>
          </a:prstGeom>
          <a:solidFill>
            <a:schemeClr val="accent1">
              <a:lumMod val="20000"/>
              <a:lumOff val="80000"/>
            </a:schemeClr>
          </a:solidFill>
          <a:ln w="9525">
            <a:noFill/>
            <a:miter lim="800000"/>
          </a:ln>
          <a:effectLst/>
        </p:spPr>
        <p:txBody>
          <a:bodyPr wrap="square">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如，识</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别输入串</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=0011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的过</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2" name="直接箭头连接符 11"/>
          <p:cNvCxnSpPr/>
          <p:nvPr/>
        </p:nvCxnSpPr>
        <p:spPr>
          <a:xfrm rot="5400000" flipH="1" flipV="1">
            <a:off x="2052546" y="2019364"/>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41" name="组合 40"/>
          <p:cNvGrpSpPr/>
          <p:nvPr/>
        </p:nvGrpSpPr>
        <p:grpSpPr>
          <a:xfrm>
            <a:off x="642910" y="2285992"/>
            <a:ext cx="4214842" cy="1245614"/>
            <a:chOff x="642910" y="2285992"/>
            <a:chExt cx="4214842" cy="1245614"/>
          </a:xfrm>
        </p:grpSpPr>
        <p:sp>
          <p:nvSpPr>
            <p:cNvPr id="13" name="TextBox 12"/>
            <p:cNvSpPr txBox="1"/>
            <p:nvPr/>
          </p:nvSpPr>
          <p:spPr>
            <a:xfrm>
              <a:off x="642910" y="2285992"/>
              <a:ext cx="4143404" cy="400110"/>
            </a:xfrm>
            <a:prstGeom prst="rect">
              <a:avLst/>
            </a:prstGeom>
            <a:noFill/>
          </p:spPr>
          <p:txBody>
            <a:bodyPr wrap="square" rtlCol="0">
              <a:spAutoFit/>
            </a:bodyPr>
            <a:lstStyle/>
            <a:p>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改为</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并右移</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矩形 15"/>
            <p:cNvSpPr/>
            <p:nvPr/>
          </p:nvSpPr>
          <p:spPr>
            <a:xfrm>
              <a:off x="2000232"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7" name="矩形 16"/>
            <p:cNvSpPr/>
            <p:nvPr/>
          </p:nvSpPr>
          <p:spPr>
            <a:xfrm>
              <a:off x="2428860"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8" name="矩形 17"/>
            <p:cNvSpPr/>
            <p:nvPr/>
          </p:nvSpPr>
          <p:spPr>
            <a:xfrm>
              <a:off x="2857488"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9" name="矩形 18"/>
            <p:cNvSpPr/>
            <p:nvPr/>
          </p:nvSpPr>
          <p:spPr>
            <a:xfrm>
              <a:off x="3286116"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0" name="矩形 19"/>
            <p:cNvSpPr/>
            <p:nvPr/>
          </p:nvSpPr>
          <p:spPr>
            <a:xfrm>
              <a:off x="3714744"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1" name="矩形 20"/>
            <p:cNvSpPr/>
            <p:nvPr/>
          </p:nvSpPr>
          <p:spPr>
            <a:xfrm>
              <a:off x="4143372" y="2857496"/>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2" name="直接箭头连接符 21"/>
            <p:cNvCxnSpPr/>
            <p:nvPr/>
          </p:nvCxnSpPr>
          <p:spPr>
            <a:xfrm rot="5400000" flipH="1" flipV="1">
              <a:off x="2489112" y="3369606"/>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2" name="组合 41"/>
          <p:cNvGrpSpPr/>
          <p:nvPr/>
        </p:nvGrpSpPr>
        <p:grpSpPr>
          <a:xfrm>
            <a:off x="642910" y="3643314"/>
            <a:ext cx="4214842" cy="1245614"/>
            <a:chOff x="642910" y="3643314"/>
            <a:chExt cx="4214842" cy="1245614"/>
          </a:xfrm>
        </p:grpSpPr>
        <p:sp>
          <p:nvSpPr>
            <p:cNvPr id="23" name="TextBox 22"/>
            <p:cNvSpPr txBox="1"/>
            <p:nvPr/>
          </p:nvSpPr>
          <p:spPr>
            <a:xfrm>
              <a:off x="642910" y="3643314"/>
              <a:ext cx="4143404" cy="400110"/>
            </a:xfrm>
            <a:prstGeom prst="rect">
              <a:avLst/>
            </a:prstGeom>
            <a:noFill/>
          </p:spPr>
          <p:txBody>
            <a:bodyPr wrap="square" rtlCol="0">
              <a:spAutoFit/>
            </a:bodyPr>
            <a:lstStyle/>
            <a:p>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，右移</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矩形 24"/>
            <p:cNvSpPr/>
            <p:nvPr/>
          </p:nvSpPr>
          <p:spPr>
            <a:xfrm>
              <a:off x="2000232" y="421481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2428860" y="42176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2857488" y="42176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3286116" y="42176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3714744" y="42176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0" name="矩形 29"/>
            <p:cNvSpPr/>
            <p:nvPr/>
          </p:nvSpPr>
          <p:spPr>
            <a:xfrm>
              <a:off x="4143372" y="4217628"/>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1" name="直接箭头连接符 30"/>
            <p:cNvCxnSpPr/>
            <p:nvPr/>
          </p:nvCxnSpPr>
          <p:spPr>
            <a:xfrm rot="5400000" flipH="1" flipV="1">
              <a:off x="2909802" y="472692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3" name="组合 42"/>
          <p:cNvGrpSpPr/>
          <p:nvPr/>
        </p:nvGrpSpPr>
        <p:grpSpPr>
          <a:xfrm>
            <a:off x="642910" y="4929198"/>
            <a:ext cx="4214842" cy="1317052"/>
            <a:chOff x="642910" y="4929198"/>
            <a:chExt cx="4214842" cy="1317052"/>
          </a:xfrm>
        </p:grpSpPr>
        <p:sp>
          <p:nvSpPr>
            <p:cNvPr id="32" name="TextBox 31"/>
            <p:cNvSpPr txBox="1"/>
            <p:nvPr/>
          </p:nvSpPr>
          <p:spPr>
            <a:xfrm>
              <a:off x="642910" y="4929198"/>
              <a:ext cx="4143404" cy="400110"/>
            </a:xfrm>
            <a:prstGeom prst="rect">
              <a:avLst/>
            </a:prstGeom>
            <a:noFill/>
          </p:spPr>
          <p:txBody>
            <a:bodyPr wrap="square" rtlCol="0">
              <a:spAutoFit/>
            </a:bodyPr>
            <a:lstStyle/>
            <a:p>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改为</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并左移</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3" name="组合 32"/>
            <p:cNvGrpSpPr/>
            <p:nvPr/>
          </p:nvGrpSpPr>
          <p:grpSpPr>
            <a:xfrm>
              <a:off x="2000232" y="5572140"/>
              <a:ext cx="2857520" cy="362810"/>
              <a:chOff x="2000232" y="1497364"/>
              <a:chExt cx="2857520" cy="362810"/>
            </a:xfrm>
          </p:grpSpPr>
          <p:sp>
            <p:nvSpPr>
              <p:cNvPr id="34" name="矩形 33"/>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9" name="矩形 38"/>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grpSp>
        <p:cxnSp>
          <p:nvCxnSpPr>
            <p:cNvPr id="40" name="直接箭头连接符 39"/>
            <p:cNvCxnSpPr/>
            <p:nvPr/>
          </p:nvCxnSpPr>
          <p:spPr>
            <a:xfrm rot="5400000" flipH="1" flipV="1">
              <a:off x="2493874" y="6084250"/>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642910" y="1254692"/>
            <a:ext cx="4214842" cy="1317052"/>
            <a:chOff x="642910" y="1254692"/>
            <a:chExt cx="4214842" cy="1317052"/>
          </a:xfrm>
        </p:grpSpPr>
        <p:sp>
          <p:nvSpPr>
            <p:cNvPr id="2" name="TextBox 1"/>
            <p:cNvSpPr txBox="1"/>
            <p:nvPr/>
          </p:nvSpPr>
          <p:spPr>
            <a:xfrm>
              <a:off x="642910" y="1254692"/>
              <a:ext cx="4143404" cy="400110"/>
            </a:xfrm>
            <a:prstGeom prst="rect">
              <a:avLst/>
            </a:prstGeom>
            <a:noFill/>
          </p:spPr>
          <p:txBody>
            <a:bodyPr wrap="square" rtlCol="0">
              <a:spAutoFit/>
            </a:bodyPr>
            <a:lstStyle/>
            <a:p>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，左移</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矩形 3"/>
            <p:cNvSpPr/>
            <p:nvPr/>
          </p:nvSpPr>
          <p:spPr>
            <a:xfrm>
              <a:off x="2000232"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5" name="矩形 4"/>
            <p:cNvSpPr/>
            <p:nvPr/>
          </p:nvSpPr>
          <p:spPr>
            <a:xfrm>
              <a:off x="2428860"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矩形 5"/>
            <p:cNvSpPr/>
            <p:nvPr/>
          </p:nvSpPr>
          <p:spPr>
            <a:xfrm>
              <a:off x="2857488"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3286116"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3714744"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4143372" y="189763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0" name="直接箭头连接符 9"/>
            <p:cNvCxnSpPr/>
            <p:nvPr/>
          </p:nvCxnSpPr>
          <p:spPr>
            <a:xfrm rot="5400000" flipH="1" flipV="1">
              <a:off x="2052546" y="2409744"/>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642910" y="2683452"/>
            <a:ext cx="4214842" cy="1317052"/>
            <a:chOff x="642910" y="2683452"/>
            <a:chExt cx="4214842" cy="1317052"/>
          </a:xfrm>
        </p:grpSpPr>
        <p:sp>
          <p:nvSpPr>
            <p:cNvPr id="11" name="TextBox 10"/>
            <p:cNvSpPr txBox="1"/>
            <p:nvPr/>
          </p:nvSpPr>
          <p:spPr>
            <a:xfrm>
              <a:off x="642910" y="2683452"/>
              <a:ext cx="4143404" cy="400110"/>
            </a:xfrm>
            <a:prstGeom prst="rect">
              <a:avLst/>
            </a:prstGeom>
            <a:noFill/>
          </p:spPr>
          <p:txBody>
            <a:bodyPr wrap="square" rtlCol="0">
              <a:spAutoFit/>
            </a:bodyPr>
            <a:lstStyle/>
            <a:p>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，右移</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2" name="组合 11"/>
            <p:cNvGrpSpPr/>
            <p:nvPr/>
          </p:nvGrpSpPr>
          <p:grpSpPr>
            <a:xfrm>
              <a:off x="2000232" y="3326394"/>
              <a:ext cx="2857520" cy="362810"/>
              <a:chOff x="2000232" y="1497364"/>
              <a:chExt cx="2857520" cy="362810"/>
            </a:xfrm>
          </p:grpSpPr>
          <p:sp>
            <p:nvSpPr>
              <p:cNvPr id="13" name="矩形 12"/>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4" name="矩形 13"/>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 name="矩形 14"/>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6" name="矩形 15"/>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7" name="矩形 16"/>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8" name="矩形 17"/>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grpSp>
        <p:cxnSp>
          <p:nvCxnSpPr>
            <p:cNvPr id="19" name="直接箭头连接符 18"/>
            <p:cNvCxnSpPr/>
            <p:nvPr/>
          </p:nvCxnSpPr>
          <p:spPr>
            <a:xfrm rot="5400000" flipH="1" flipV="1">
              <a:off x="2481174" y="3838504"/>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9" name="组合 38"/>
          <p:cNvGrpSpPr/>
          <p:nvPr/>
        </p:nvGrpSpPr>
        <p:grpSpPr>
          <a:xfrm>
            <a:off x="642910" y="4183650"/>
            <a:ext cx="4214842" cy="1317052"/>
            <a:chOff x="642910" y="4183650"/>
            <a:chExt cx="4214842" cy="1317052"/>
          </a:xfrm>
        </p:grpSpPr>
        <p:sp>
          <p:nvSpPr>
            <p:cNvPr id="20" name="TextBox 19"/>
            <p:cNvSpPr txBox="1"/>
            <p:nvPr/>
          </p:nvSpPr>
          <p:spPr>
            <a:xfrm>
              <a:off x="642910" y="4183650"/>
              <a:ext cx="4143404" cy="400110"/>
            </a:xfrm>
            <a:prstGeom prst="rect">
              <a:avLst/>
            </a:prstGeom>
            <a:noFill/>
          </p:spPr>
          <p:txBody>
            <a:bodyPr wrap="square" rtlCol="0">
              <a:spAutoFit/>
            </a:bodyPr>
            <a:lstStyle/>
            <a:p>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改为</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并右移</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矩形 21"/>
            <p:cNvSpPr/>
            <p:nvPr/>
          </p:nvSpPr>
          <p:spPr>
            <a:xfrm>
              <a:off x="2000232"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428860"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2857488"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3286116"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3714744"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4143372" y="4826592"/>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8" name="直接箭头连接符 27"/>
            <p:cNvCxnSpPr/>
            <p:nvPr/>
          </p:nvCxnSpPr>
          <p:spPr>
            <a:xfrm rot="5400000" flipH="1" flipV="1">
              <a:off x="2909802" y="5338702"/>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9" name="组合 28"/>
          <p:cNvGrpSpPr/>
          <p:nvPr/>
        </p:nvGrpSpPr>
        <p:grpSpPr>
          <a:xfrm>
            <a:off x="2000232" y="325998"/>
            <a:ext cx="2857520" cy="362810"/>
            <a:chOff x="2000232" y="1497364"/>
            <a:chExt cx="2857520" cy="362810"/>
          </a:xfrm>
        </p:grpSpPr>
        <p:sp>
          <p:nvSpPr>
            <p:cNvPr id="30" name="矩形 29"/>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grpSp>
      <p:cxnSp>
        <p:nvCxnSpPr>
          <p:cNvPr id="36" name="直接箭头连接符 35"/>
          <p:cNvCxnSpPr/>
          <p:nvPr/>
        </p:nvCxnSpPr>
        <p:spPr>
          <a:xfrm rot="5400000" flipH="1" flipV="1">
            <a:off x="2493874" y="83810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0232"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4" name="矩形 3"/>
          <p:cNvSpPr/>
          <p:nvPr/>
        </p:nvSpPr>
        <p:spPr>
          <a:xfrm>
            <a:off x="2428860"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5" name="矩形 4"/>
          <p:cNvSpPr/>
          <p:nvPr/>
        </p:nvSpPr>
        <p:spPr>
          <a:xfrm>
            <a:off x="2857488"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 name="矩形 5"/>
          <p:cNvSpPr/>
          <p:nvPr/>
        </p:nvSpPr>
        <p:spPr>
          <a:xfrm>
            <a:off x="3286116"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3714744"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4143372" y="397436"/>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9" name="直接箭头连接符 8"/>
          <p:cNvCxnSpPr/>
          <p:nvPr/>
        </p:nvCxnSpPr>
        <p:spPr>
          <a:xfrm rot="5400000" flipH="1" flipV="1">
            <a:off x="2909802" y="909546"/>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7" name="组合 36"/>
          <p:cNvGrpSpPr/>
          <p:nvPr/>
        </p:nvGrpSpPr>
        <p:grpSpPr>
          <a:xfrm>
            <a:off x="642910" y="1357298"/>
            <a:ext cx="4214842" cy="1317052"/>
            <a:chOff x="642910" y="1357298"/>
            <a:chExt cx="4214842" cy="1317052"/>
          </a:xfrm>
        </p:grpSpPr>
        <p:sp>
          <p:nvSpPr>
            <p:cNvPr id="10" name="TextBox 9"/>
            <p:cNvSpPr txBox="1"/>
            <p:nvPr/>
          </p:nvSpPr>
          <p:spPr>
            <a:xfrm>
              <a:off x="642910" y="1357298"/>
              <a:ext cx="4143404" cy="400110"/>
            </a:xfrm>
            <a:prstGeom prst="rect">
              <a:avLst/>
            </a:prstGeom>
            <a:noFill/>
          </p:spPr>
          <p:txBody>
            <a:bodyPr wrap="square" rtlCol="0">
              <a:spAutoFit/>
            </a:bodyPr>
            <a:lstStyle/>
            <a:p>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7</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，右移</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矩形 11"/>
            <p:cNvSpPr/>
            <p:nvPr/>
          </p:nvSpPr>
          <p:spPr>
            <a:xfrm>
              <a:off x="2000232"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428860"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4" name="矩形 13"/>
            <p:cNvSpPr/>
            <p:nvPr/>
          </p:nvSpPr>
          <p:spPr>
            <a:xfrm>
              <a:off x="2857488"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5" name="矩形 14"/>
            <p:cNvSpPr/>
            <p:nvPr/>
          </p:nvSpPr>
          <p:spPr>
            <a:xfrm>
              <a:off x="3286116"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6" name="矩形 15"/>
            <p:cNvSpPr/>
            <p:nvPr/>
          </p:nvSpPr>
          <p:spPr>
            <a:xfrm>
              <a:off x="3714744"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7" name="矩形 16"/>
            <p:cNvSpPr/>
            <p:nvPr/>
          </p:nvSpPr>
          <p:spPr>
            <a:xfrm>
              <a:off x="4143372" y="2000240"/>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8" name="直接箭头连接符 17"/>
            <p:cNvCxnSpPr/>
            <p:nvPr/>
          </p:nvCxnSpPr>
          <p:spPr>
            <a:xfrm rot="5400000" flipH="1" flipV="1">
              <a:off x="3371768" y="2512350"/>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642910" y="2786058"/>
            <a:ext cx="4214842" cy="1317052"/>
            <a:chOff x="642910" y="2786058"/>
            <a:chExt cx="4214842" cy="1317052"/>
          </a:xfrm>
        </p:grpSpPr>
        <p:sp>
          <p:nvSpPr>
            <p:cNvPr id="19" name="TextBox 18"/>
            <p:cNvSpPr txBox="1"/>
            <p:nvPr/>
          </p:nvSpPr>
          <p:spPr>
            <a:xfrm>
              <a:off x="642910" y="2786058"/>
              <a:ext cx="4143404" cy="400110"/>
            </a:xfrm>
            <a:prstGeom prst="rect">
              <a:avLst/>
            </a:prstGeom>
            <a:noFill/>
          </p:spPr>
          <p:txBody>
            <a:bodyPr wrap="square" rtlCol="0">
              <a:spAutoFit/>
            </a:bodyPr>
            <a:lstStyle/>
            <a:p>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8</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改为</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并左移</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矩形 20"/>
            <p:cNvSpPr/>
            <p:nvPr/>
          </p:nvSpPr>
          <p:spPr>
            <a:xfrm>
              <a:off x="2000232"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428860"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857488"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3286116"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3714744"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4143372" y="3429000"/>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7" name="直接箭头连接符 26"/>
            <p:cNvCxnSpPr/>
            <p:nvPr/>
          </p:nvCxnSpPr>
          <p:spPr>
            <a:xfrm rot="5400000" flipH="1" flipV="1">
              <a:off x="2909802" y="3941110"/>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9" name="组合 38"/>
          <p:cNvGrpSpPr/>
          <p:nvPr/>
        </p:nvGrpSpPr>
        <p:grpSpPr>
          <a:xfrm>
            <a:off x="642910" y="4286256"/>
            <a:ext cx="4214842" cy="1317052"/>
            <a:chOff x="642910" y="4286256"/>
            <a:chExt cx="4214842" cy="1317052"/>
          </a:xfrm>
        </p:grpSpPr>
        <p:sp>
          <p:nvSpPr>
            <p:cNvPr id="28" name="TextBox 27"/>
            <p:cNvSpPr txBox="1"/>
            <p:nvPr/>
          </p:nvSpPr>
          <p:spPr>
            <a:xfrm>
              <a:off x="642910" y="4286256"/>
              <a:ext cx="4143404" cy="400110"/>
            </a:xfrm>
            <a:prstGeom prst="rect">
              <a:avLst/>
            </a:prstGeom>
            <a:noFill/>
          </p:spPr>
          <p:txBody>
            <a:bodyPr wrap="square" rtlCol="0">
              <a:spAutoFit/>
            </a:bodyPr>
            <a:lstStyle/>
            <a:p>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9</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，左移</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矩形 29"/>
            <p:cNvSpPr/>
            <p:nvPr/>
          </p:nvSpPr>
          <p:spPr>
            <a:xfrm>
              <a:off x="2000232"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2428860"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857488"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3286116"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3714744"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4143372" y="4929198"/>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6" name="直接箭头连接符 35"/>
            <p:cNvCxnSpPr/>
            <p:nvPr/>
          </p:nvCxnSpPr>
          <p:spPr>
            <a:xfrm rot="5400000" flipH="1" flipV="1">
              <a:off x="2493874" y="544130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0232"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4" name="矩形 3"/>
          <p:cNvSpPr/>
          <p:nvPr/>
        </p:nvSpPr>
        <p:spPr>
          <a:xfrm>
            <a:off x="2428860"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5" name="矩形 4"/>
          <p:cNvSpPr/>
          <p:nvPr/>
        </p:nvSpPr>
        <p:spPr>
          <a:xfrm>
            <a:off x="2857488"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 name="矩形 5"/>
          <p:cNvSpPr/>
          <p:nvPr/>
        </p:nvSpPr>
        <p:spPr>
          <a:xfrm>
            <a:off x="3286116"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3714744"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4143372" y="285728"/>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9" name="直接箭头连接符 8"/>
          <p:cNvCxnSpPr/>
          <p:nvPr/>
        </p:nvCxnSpPr>
        <p:spPr>
          <a:xfrm rot="5400000" flipH="1" flipV="1">
            <a:off x="2493874" y="79783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7" name="组合 36"/>
          <p:cNvGrpSpPr/>
          <p:nvPr/>
        </p:nvGrpSpPr>
        <p:grpSpPr>
          <a:xfrm>
            <a:off x="642910" y="1254692"/>
            <a:ext cx="4214842" cy="1317052"/>
            <a:chOff x="642910" y="1254692"/>
            <a:chExt cx="4214842" cy="1317052"/>
          </a:xfrm>
        </p:grpSpPr>
        <p:sp>
          <p:nvSpPr>
            <p:cNvPr id="10" name="TextBox 9"/>
            <p:cNvSpPr txBox="1"/>
            <p:nvPr/>
          </p:nvSpPr>
          <p:spPr>
            <a:xfrm>
              <a:off x="642910" y="1254692"/>
              <a:ext cx="4143404" cy="400110"/>
            </a:xfrm>
            <a:prstGeom prst="rect">
              <a:avLst/>
            </a:prstGeom>
            <a:noFill/>
          </p:spPr>
          <p:txBody>
            <a:bodyPr wrap="square" rtlCol="0">
              <a:spAutoFit/>
            </a:bodyPr>
            <a:lstStyle/>
            <a:p>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10</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，右移</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矩形 11"/>
            <p:cNvSpPr/>
            <p:nvPr/>
          </p:nvSpPr>
          <p:spPr>
            <a:xfrm>
              <a:off x="2000232"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428860"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4" name="矩形 13"/>
            <p:cNvSpPr/>
            <p:nvPr/>
          </p:nvSpPr>
          <p:spPr>
            <a:xfrm>
              <a:off x="2857488"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5" name="矩形 14"/>
            <p:cNvSpPr/>
            <p:nvPr/>
          </p:nvSpPr>
          <p:spPr>
            <a:xfrm>
              <a:off x="3286116"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6" name="矩形 15"/>
            <p:cNvSpPr/>
            <p:nvPr/>
          </p:nvSpPr>
          <p:spPr>
            <a:xfrm>
              <a:off x="3714744"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7" name="矩形 16"/>
            <p:cNvSpPr/>
            <p:nvPr/>
          </p:nvSpPr>
          <p:spPr>
            <a:xfrm>
              <a:off x="4143372" y="189763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8" name="直接箭头连接符 17"/>
            <p:cNvCxnSpPr/>
            <p:nvPr/>
          </p:nvCxnSpPr>
          <p:spPr>
            <a:xfrm rot="5400000" flipH="1" flipV="1">
              <a:off x="2897102" y="2409744"/>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642910" y="2826328"/>
            <a:ext cx="4214842" cy="1317052"/>
            <a:chOff x="642910" y="2826328"/>
            <a:chExt cx="4214842" cy="1317052"/>
          </a:xfrm>
        </p:grpSpPr>
        <p:sp>
          <p:nvSpPr>
            <p:cNvPr id="19" name="TextBox 18"/>
            <p:cNvSpPr txBox="1"/>
            <p:nvPr/>
          </p:nvSpPr>
          <p:spPr>
            <a:xfrm>
              <a:off x="642910" y="2826328"/>
              <a:ext cx="4143404" cy="400110"/>
            </a:xfrm>
            <a:prstGeom prst="rect">
              <a:avLst/>
            </a:prstGeom>
            <a:noFill/>
          </p:spPr>
          <p:txBody>
            <a:bodyPr wrap="square" rtlCol="0">
              <a:spAutoFit/>
            </a:bodyPr>
            <a:lstStyle/>
            <a:p>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11</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，右移</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0" name="组合 19"/>
            <p:cNvGrpSpPr/>
            <p:nvPr/>
          </p:nvGrpSpPr>
          <p:grpSpPr>
            <a:xfrm>
              <a:off x="2000232" y="3469270"/>
              <a:ext cx="2857520" cy="362810"/>
              <a:chOff x="2000232" y="1497364"/>
              <a:chExt cx="2857520" cy="362810"/>
            </a:xfrm>
          </p:grpSpPr>
          <p:sp>
            <p:nvSpPr>
              <p:cNvPr id="21" name="矩形 20"/>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grpSp>
        <p:cxnSp>
          <p:nvCxnSpPr>
            <p:cNvPr id="27" name="直接箭头连接符 26"/>
            <p:cNvCxnSpPr/>
            <p:nvPr/>
          </p:nvCxnSpPr>
          <p:spPr>
            <a:xfrm rot="5400000" flipH="1" flipV="1">
              <a:off x="3338430" y="3981380"/>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9" name="组合 38"/>
          <p:cNvGrpSpPr/>
          <p:nvPr/>
        </p:nvGrpSpPr>
        <p:grpSpPr>
          <a:xfrm>
            <a:off x="642910" y="4286256"/>
            <a:ext cx="4214842" cy="1317052"/>
            <a:chOff x="642910" y="4286256"/>
            <a:chExt cx="4214842" cy="1317052"/>
          </a:xfrm>
        </p:grpSpPr>
        <p:sp>
          <p:nvSpPr>
            <p:cNvPr id="28" name="TextBox 27"/>
            <p:cNvSpPr txBox="1"/>
            <p:nvPr/>
          </p:nvSpPr>
          <p:spPr>
            <a:xfrm>
              <a:off x="642910" y="4286256"/>
              <a:ext cx="4143404" cy="400110"/>
            </a:xfrm>
            <a:prstGeom prst="rect">
              <a:avLst/>
            </a:prstGeom>
            <a:noFill/>
          </p:spPr>
          <p:txBody>
            <a:bodyPr wrap="square" rtlCol="0">
              <a:spAutoFit/>
            </a:bodyPr>
            <a:lstStyle/>
            <a:p>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12</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，右移</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矩形 29"/>
            <p:cNvSpPr/>
            <p:nvPr/>
          </p:nvSpPr>
          <p:spPr>
            <a:xfrm>
              <a:off x="2000232"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2428860"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857488"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3286116"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3714744"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4143372" y="4929198"/>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6" name="直接箭头连接符 35"/>
            <p:cNvCxnSpPr/>
            <p:nvPr/>
          </p:nvCxnSpPr>
          <p:spPr>
            <a:xfrm rot="5400000" flipH="1" flipV="1">
              <a:off x="3767058" y="544130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000232" y="357166"/>
            <a:ext cx="2857520" cy="674110"/>
            <a:chOff x="2000232" y="357166"/>
            <a:chExt cx="2857520" cy="674110"/>
          </a:xfrm>
        </p:grpSpPr>
        <p:sp>
          <p:nvSpPr>
            <p:cNvPr id="3" name="矩形 2"/>
            <p:cNvSpPr/>
            <p:nvPr/>
          </p:nvSpPr>
          <p:spPr>
            <a:xfrm>
              <a:off x="2000232"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4" name="矩形 3"/>
            <p:cNvSpPr/>
            <p:nvPr/>
          </p:nvSpPr>
          <p:spPr>
            <a:xfrm>
              <a:off x="2428860"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5" name="矩形 4"/>
            <p:cNvSpPr/>
            <p:nvPr/>
          </p:nvSpPr>
          <p:spPr>
            <a:xfrm>
              <a:off x="2857488"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 name="矩形 5"/>
            <p:cNvSpPr/>
            <p:nvPr/>
          </p:nvSpPr>
          <p:spPr>
            <a:xfrm>
              <a:off x="3286116"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3714744"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4143372" y="357166"/>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9" name="直接箭头连接符 8"/>
            <p:cNvCxnSpPr/>
            <p:nvPr/>
          </p:nvCxnSpPr>
          <p:spPr>
            <a:xfrm rot="5400000" flipH="1" flipV="1">
              <a:off x="3767058" y="869276"/>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9" name="组合 18"/>
          <p:cNvGrpSpPr/>
          <p:nvPr/>
        </p:nvGrpSpPr>
        <p:grpSpPr>
          <a:xfrm>
            <a:off x="642910" y="1351678"/>
            <a:ext cx="4214842" cy="1008562"/>
            <a:chOff x="642910" y="1351678"/>
            <a:chExt cx="4214842" cy="1008562"/>
          </a:xfrm>
        </p:grpSpPr>
        <p:sp>
          <p:nvSpPr>
            <p:cNvPr id="10" name="TextBox 9"/>
            <p:cNvSpPr txBox="1"/>
            <p:nvPr/>
          </p:nvSpPr>
          <p:spPr>
            <a:xfrm>
              <a:off x="642910" y="1351678"/>
              <a:ext cx="4143404" cy="400110"/>
            </a:xfrm>
            <a:prstGeom prst="rect">
              <a:avLst/>
            </a:prstGeom>
            <a:noFill/>
          </p:spPr>
          <p:txBody>
            <a:bodyPr wrap="square" rtlCol="0">
              <a:spAutoFit/>
            </a:bodyPr>
            <a:lstStyle/>
            <a:p>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13</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，停机</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矩形 11"/>
            <p:cNvSpPr/>
            <p:nvPr/>
          </p:nvSpPr>
          <p:spPr>
            <a:xfrm>
              <a:off x="2000232" y="199743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428860" y="199743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4" name="矩形 13"/>
            <p:cNvSpPr/>
            <p:nvPr/>
          </p:nvSpPr>
          <p:spPr>
            <a:xfrm>
              <a:off x="2857488" y="199743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5" name="矩形 14"/>
            <p:cNvSpPr/>
            <p:nvPr/>
          </p:nvSpPr>
          <p:spPr>
            <a:xfrm>
              <a:off x="3286116"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6" name="矩形 15"/>
            <p:cNvSpPr/>
            <p:nvPr/>
          </p:nvSpPr>
          <p:spPr>
            <a:xfrm>
              <a:off x="3714744" y="199743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7" name="矩形 16"/>
            <p:cNvSpPr/>
            <p:nvPr/>
          </p:nvSpPr>
          <p:spPr>
            <a:xfrm>
              <a:off x="4143372" y="1997430"/>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grpSp>
      <p:grpSp>
        <p:nvGrpSpPr>
          <p:cNvPr id="54" name="组合 53"/>
          <p:cNvGrpSpPr/>
          <p:nvPr/>
        </p:nvGrpSpPr>
        <p:grpSpPr>
          <a:xfrm>
            <a:off x="1785918" y="3028890"/>
            <a:ext cx="6085293" cy="3400506"/>
            <a:chOff x="701285" y="2957452"/>
            <a:chExt cx="6085293" cy="3400506"/>
          </a:xfrm>
        </p:grpSpPr>
        <p:sp>
          <p:nvSpPr>
            <p:cNvPr id="20" name="椭圆 19"/>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1" name="椭圆 20"/>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2" name="椭圆 21"/>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3" name="椭圆 22"/>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L</a:t>
              </a:r>
              <a:endParaRPr lang="en-US" altLang="zh-CN" sz="2000" smtClean="0">
                <a:solidFill>
                  <a:srgbClr val="0000FF"/>
                </a:solidFill>
                <a:latin typeface="Consolas" panose="020B0609020204030204" pitchFamily="49" charset="0"/>
                <a:cs typeface="Consolas" panose="020B0609020204030204" pitchFamily="49" charset="0"/>
              </a:endParaRPr>
            </a:p>
          </p:txBody>
        </p:sp>
        <p:sp>
          <p:nvSpPr>
            <p:cNvPr id="24" name="椭圆 23"/>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6" name="直接箭头连接符 25"/>
            <p:cNvCxnSpPr>
              <a:stCxn id="20" idx="6"/>
              <a:endCxn id="21"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21" idx="4"/>
              <a:endCxn id="23"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stCxn id="23" idx="2"/>
              <a:endCxn id="20"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20" idx="4"/>
              <a:endCxn id="22"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22" idx="4"/>
              <a:endCxn id="24"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任意多边形 34"/>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6" name="任意多边形 35"/>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7" name="TextBox 36"/>
            <p:cNvSpPr txBox="1"/>
            <p:nvPr/>
          </p:nvSpPr>
          <p:spPr>
            <a:xfrm>
              <a:off x="1142976" y="3000372"/>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0</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39" name="直接箭头连接符 38"/>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954788" y="4600526"/>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3</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42" name="TextBox 41"/>
            <p:cNvSpPr txBox="1"/>
            <p:nvPr/>
          </p:nvSpPr>
          <p:spPr>
            <a:xfrm>
              <a:off x="954788" y="5769660"/>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4</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43" name="TextBox 42"/>
            <p:cNvSpPr txBox="1"/>
            <p:nvPr/>
          </p:nvSpPr>
          <p:spPr>
            <a:xfrm>
              <a:off x="4500562" y="5072074"/>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2</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44" name="TextBox 43"/>
            <p:cNvSpPr txBox="1"/>
            <p:nvPr/>
          </p:nvSpPr>
          <p:spPr>
            <a:xfrm>
              <a:off x="4429124" y="2957452"/>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1</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45" name="TextBox 44"/>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B/B</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46" name="TextBox 45"/>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47" name="TextBox 46"/>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x/x</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48" name="TextBox 47"/>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1/y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49" name="TextBox 48"/>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0/x</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50" name="TextBox 49"/>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51" name="TextBox 50"/>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0/0,y/y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52" name="TextBox 51"/>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0/0,y/y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53" name="任意多边形 52"/>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55" name="右弧形箭头 54"/>
          <p:cNvSpPr/>
          <p:nvPr/>
        </p:nvSpPr>
        <p:spPr>
          <a:xfrm>
            <a:off x="5214942" y="1500174"/>
            <a:ext cx="428628" cy="1428760"/>
          </a:xfrm>
          <a:prstGeom prst="curved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endParaRPr>
          </a:p>
        </p:txBody>
      </p:sp>
      <p:sp>
        <p:nvSpPr>
          <p:cNvPr id="56" name="TextBox 55"/>
          <p:cNvSpPr txBox="1"/>
          <p:nvPr/>
        </p:nvSpPr>
        <p:spPr>
          <a:xfrm>
            <a:off x="5715008" y="1957320"/>
            <a:ext cx="1643074" cy="400110"/>
          </a:xfrm>
          <a:prstGeom prst="rect">
            <a:avLst/>
          </a:prstGeom>
          <a:noFill/>
        </p:spPr>
        <p:txBody>
          <a:bodyPr wrap="square" rtlCol="0">
            <a:spAutoFit/>
          </a:bodyPr>
          <a:lstStyle/>
          <a:p>
            <a:r>
              <a:rPr lang="zh-CN" altLang="en-US" sz="200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状态转换图</a:t>
            </a:r>
            <a:endParaRPr lang="zh-CN" altLang="en-US" sz="200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785786" y="571480"/>
            <a:ext cx="7559675" cy="27506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342900" indent="-342900">
              <a:lnSpc>
                <a:spcPts val="3000"/>
              </a:lnSpc>
              <a:buFontTx/>
              <a:buBlip>
                <a:blip r:embed="rId1"/>
              </a:buBlip>
            </a:pP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：初始状态。</a:t>
            </a:r>
            <a:endPar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342900" indent="-342900">
              <a:lnSpc>
                <a:spcPts val="3000"/>
              </a:lnSpc>
              <a:buFontTx/>
              <a:buBlip>
                <a:blip r:embed="rId1"/>
              </a:buBlip>
            </a:pP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下读</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，把</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，同</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时状态改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下读</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动，只</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右移。</a:t>
            </a:r>
            <a:endPar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342900" indent="-342900">
              <a:lnSpc>
                <a:spcPts val="3000"/>
              </a:lnSpc>
              <a:buFontTx/>
              <a:buBlip>
                <a:blip r:embed="rId1"/>
              </a:buBlip>
            </a:pP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读</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，把</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，同</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时状态改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，向</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左移。</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下读</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动，继</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续</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移，直</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到读</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态改为</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342900" indent="-342900">
              <a:lnSpc>
                <a:spcPts val="3000"/>
              </a:lnSpc>
              <a:buFontTx/>
              <a:buBlip>
                <a:blip r:embed="rId1"/>
              </a:buBlip>
            </a:pP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下读</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态改为</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342900" indent="-342900">
              <a:lnSpc>
                <a:spcPts val="3000"/>
              </a:lnSpc>
              <a:buFontTx/>
              <a:buBlip>
                <a:blip r:embed="rId1"/>
              </a:buBlip>
            </a:pP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下读</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态改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为终止状态。</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 name="组合 3"/>
          <p:cNvGrpSpPr/>
          <p:nvPr/>
        </p:nvGrpSpPr>
        <p:grpSpPr>
          <a:xfrm>
            <a:off x="1643042" y="3857628"/>
            <a:ext cx="5572164" cy="2857520"/>
            <a:chOff x="701285" y="2957452"/>
            <a:chExt cx="6085293" cy="3400506"/>
          </a:xfrm>
        </p:grpSpPr>
        <p:sp>
          <p:nvSpPr>
            <p:cNvPr id="5" name="椭圆 4"/>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L</a:t>
              </a:r>
              <a:endParaRPr lang="en-US" altLang="zh-CN" sz="2000" smtClean="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0" name="直接箭头连接符 9"/>
            <p:cNvCxnSpPr>
              <a:stCxn id="5" idx="6"/>
              <a:endCxn id="6"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6" idx="4"/>
              <a:endCxn id="8"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2"/>
              <a:endCxn id="5"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5" idx="4"/>
              <a:endCxn id="7"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4"/>
              <a:endCxn id="9"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任意多边形 14"/>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任意多边形 15"/>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TextBox 16"/>
            <p:cNvSpPr txBox="1"/>
            <p:nvPr/>
          </p:nvSpPr>
          <p:spPr>
            <a:xfrm>
              <a:off x="935335" y="3000372"/>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0</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18" name="直接箭头连接符 17"/>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954788" y="4600526"/>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3</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20" name="TextBox 19"/>
            <p:cNvSpPr txBox="1"/>
            <p:nvPr/>
          </p:nvSpPr>
          <p:spPr>
            <a:xfrm>
              <a:off x="954788" y="5769660"/>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4</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21" name="TextBox 20"/>
            <p:cNvSpPr txBox="1"/>
            <p:nvPr/>
          </p:nvSpPr>
          <p:spPr>
            <a:xfrm>
              <a:off x="4500562" y="5072074"/>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2</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22" name="TextBox 21"/>
            <p:cNvSpPr txBox="1"/>
            <p:nvPr/>
          </p:nvSpPr>
          <p:spPr>
            <a:xfrm>
              <a:off x="4429124" y="2957452"/>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1</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23" name="TextBox 22"/>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B/B</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4" name="TextBox 23"/>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5" name="TextBox 24"/>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x/x</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6" name="TextBox 25"/>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1/y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7" name="TextBox 26"/>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0/x</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8" name="TextBox 27"/>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9" name="TextBox 28"/>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0/0,y/y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30" name="TextBox 29"/>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0/0,y/y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31" name="任意多边形 30"/>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323850" y="260350"/>
            <a:ext cx="6264275" cy="400110"/>
          </a:xfrm>
          <a:prstGeom prst="rect">
            <a:avLst/>
          </a:prstGeom>
          <a:noFill/>
          <a:ln w="9525">
            <a:noFill/>
            <a:miter lim="800000"/>
          </a:ln>
          <a:effectLst/>
        </p:spPr>
        <p:txBody>
          <a:bodyPr>
            <a:spAutoFit/>
          </a:bodyPr>
          <a:lstStyle/>
          <a:p>
            <a:pPr>
              <a:spcBef>
                <a:spcPct val="50000"/>
              </a:spcBef>
            </a:pPr>
            <a:r>
              <a:rPr lang="zh-CN" altLang="en-US" sz="2000" dirty="0">
                <a:solidFill>
                  <a:srgbClr val="0000FF"/>
                </a:solidFill>
                <a:ea typeface="楷体" panose="02010609060101010101" pitchFamily="49" charset="-122"/>
                <a:cs typeface="Times New Roman" panose="02020603050405020304" pitchFamily="18" charset="0"/>
              </a:rPr>
              <a:t>对应的动作函数</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δ</a:t>
            </a:r>
            <a:r>
              <a:rPr lang="zh-CN" altLang="en-US" sz="2000" dirty="0">
                <a:solidFill>
                  <a:srgbClr val="0000FF"/>
                </a:solidFill>
                <a:ea typeface="楷体" panose="02010609060101010101" pitchFamily="49" charset="-122"/>
                <a:cs typeface="Times New Roman" panose="02020603050405020304" pitchFamily="18" charset="0"/>
              </a:rPr>
              <a:t>设计如下：</a:t>
            </a:r>
            <a:endParaRPr lang="zh-CN" altLang="en-US" sz="2000" dirty="0">
              <a:solidFill>
                <a:srgbClr val="0000FF"/>
              </a:solidFill>
              <a:ea typeface="楷体" panose="02010609060101010101" pitchFamily="49" charset="-122"/>
              <a:cs typeface="Times New Roman" panose="02020603050405020304" pitchFamily="18" charset="0"/>
            </a:endParaRPr>
          </a:p>
        </p:txBody>
      </p:sp>
      <p:graphicFrame>
        <p:nvGraphicFramePr>
          <p:cNvPr id="163052" name="Group 236"/>
          <p:cNvGraphicFramePr>
            <a:graphicFrameLocks noGrp="1"/>
          </p:cNvGraphicFramePr>
          <p:nvPr/>
        </p:nvGraphicFramePr>
        <p:xfrm>
          <a:off x="539750" y="857232"/>
          <a:ext cx="8247093" cy="2519364"/>
        </p:xfrm>
        <a:graphic>
          <a:graphicData uri="http://schemas.openxmlformats.org/drawingml/2006/table">
            <a:tbl>
              <a:tblPr/>
              <a:tblGrid>
                <a:gridCol w="960416"/>
                <a:gridCol w="1788615"/>
                <a:gridCol w="1373674"/>
                <a:gridCol w="1373674"/>
                <a:gridCol w="1373674"/>
                <a:gridCol w="1377040"/>
              </a:tblGrid>
              <a:tr h="42054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δ</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x</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y</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41924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x</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y</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54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y</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y</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24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x</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y</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54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y</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24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4</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4" name="组合 3"/>
          <p:cNvGrpSpPr/>
          <p:nvPr/>
        </p:nvGrpSpPr>
        <p:grpSpPr>
          <a:xfrm>
            <a:off x="1643042" y="3571876"/>
            <a:ext cx="5572164" cy="2857520"/>
            <a:chOff x="701285" y="2957452"/>
            <a:chExt cx="6085293" cy="3400506"/>
          </a:xfrm>
        </p:grpSpPr>
        <p:sp>
          <p:nvSpPr>
            <p:cNvPr id="5" name="椭圆 4"/>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L</a:t>
              </a:r>
              <a:endParaRPr lang="en-US" altLang="zh-CN" sz="2000" smtClean="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0" name="直接箭头连接符 9"/>
            <p:cNvCxnSpPr>
              <a:stCxn id="5" idx="6"/>
              <a:endCxn id="6"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6" idx="4"/>
              <a:endCxn id="8"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2"/>
              <a:endCxn id="5"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5" idx="4"/>
              <a:endCxn id="7"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4"/>
              <a:endCxn id="9"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任意多边形 14"/>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任意多边形 15"/>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TextBox 16"/>
            <p:cNvSpPr txBox="1"/>
            <p:nvPr/>
          </p:nvSpPr>
          <p:spPr>
            <a:xfrm>
              <a:off x="935335" y="3000372"/>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0</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18" name="直接箭头连接符 17"/>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954788" y="4600526"/>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3</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20" name="TextBox 19"/>
            <p:cNvSpPr txBox="1"/>
            <p:nvPr/>
          </p:nvSpPr>
          <p:spPr>
            <a:xfrm>
              <a:off x="954788" y="5769660"/>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4</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21" name="TextBox 20"/>
            <p:cNvSpPr txBox="1"/>
            <p:nvPr/>
          </p:nvSpPr>
          <p:spPr>
            <a:xfrm>
              <a:off x="4500562" y="5072074"/>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2</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22" name="TextBox 21"/>
            <p:cNvSpPr txBox="1"/>
            <p:nvPr/>
          </p:nvSpPr>
          <p:spPr>
            <a:xfrm>
              <a:off x="4429124" y="2957452"/>
              <a:ext cx="50006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1</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23" name="TextBox 22"/>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B/B</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4" name="TextBox 23"/>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5" name="TextBox 24"/>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x/x</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6" name="TextBox 25"/>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1/y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7" name="TextBox 26"/>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0/x</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8" name="TextBox 27"/>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9" name="TextBox 28"/>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0/0,y/y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30" name="TextBox 29"/>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0/0,y/y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31" name="任意多边形 30"/>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6143668" cy="430887"/>
          </a:xfrm>
          <a:prstGeom prst="rect">
            <a:avLst/>
          </a:prstGeom>
          <a:noFill/>
        </p:spPr>
        <p:txBody>
          <a:bodyPr wrap="square" rtlCol="0">
            <a:spAutoFit/>
          </a:bodyPr>
          <a:lstStyle/>
          <a:p>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识别输入串</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=0011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的瞬像演变过程如下：</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428596" y="3990338"/>
            <a:ext cx="8215370" cy="1938992"/>
          </a:xfrm>
          <a:prstGeom prst="rect">
            <a:avLst/>
          </a:prstGeom>
          <a:noFill/>
        </p:spPr>
        <p:txBody>
          <a:bodyPr wrap="square" rtlCol="0">
            <a:spAutoFit/>
          </a:bodyPr>
          <a:lstStyle/>
          <a:p>
            <a:pPr>
              <a:lnSpc>
                <a:spcPct val="150000"/>
              </a:lnSpc>
            </a:pP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0011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011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11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 </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xx</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xxy</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xx</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yy</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xyy</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xx</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yy</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xxy</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xxyy</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4</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xxyyB</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4</a:t>
            </a:r>
            <a:endPar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进入终止状态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，图灵机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停机并</a:t>
            </a:r>
            <a:r>
              <a:rPr lang="zh-CN" altLang="zh-CN" sz="2000" smtClean="0">
                <a:solidFill>
                  <a:srgbClr val="FF00FF"/>
                </a:solidFill>
                <a:latin typeface="微软雅黑" panose="020B0503020204020204" pitchFamily="34" charset="-122"/>
                <a:ea typeface="微软雅黑" panose="020B0503020204020204" pitchFamily="34" charset="-122"/>
                <a:cs typeface="Consolas" panose="020B0609020204030204" pitchFamily="49" charset="0"/>
              </a:rPr>
              <a:t>接受</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输入串</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6" name="组合 5"/>
          <p:cNvGrpSpPr/>
          <p:nvPr/>
        </p:nvGrpSpPr>
        <p:grpSpPr>
          <a:xfrm>
            <a:off x="1214414" y="1000108"/>
            <a:ext cx="5572164" cy="2857520"/>
            <a:chOff x="701285" y="2957452"/>
            <a:chExt cx="6085293" cy="3400506"/>
          </a:xfrm>
        </p:grpSpPr>
        <p:sp>
          <p:nvSpPr>
            <p:cNvPr id="7" name="椭圆 6"/>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L</a:t>
              </a:r>
              <a:endParaRPr lang="en-US" altLang="zh-CN" sz="2000" smtClean="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2" name="直接箭头连接符 11"/>
            <p:cNvCxnSpPr>
              <a:stCxn id="7" idx="6"/>
              <a:endCxn id="8"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8" idx="4"/>
              <a:endCxn id="10"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10" idx="2"/>
              <a:endCxn id="7"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4"/>
              <a:endCxn id="9"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9" idx="4"/>
              <a:endCxn id="11"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任意多边形 16"/>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任意多边形 17"/>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TextBox 18"/>
            <p:cNvSpPr txBox="1"/>
            <p:nvPr/>
          </p:nvSpPr>
          <p:spPr>
            <a:xfrm>
              <a:off x="935335" y="3000372"/>
              <a:ext cx="500066" cy="476139"/>
            </a:xfrm>
            <a:prstGeom prst="rect">
              <a:avLst/>
            </a:prstGeom>
            <a:noFill/>
          </p:spPr>
          <p:txBody>
            <a:bodyPr wrap="square" rtlCol="0">
              <a:spAutoFit/>
            </a:bodyPr>
            <a:lstStyle/>
            <a:p>
              <a:r>
                <a:rPr lang="en-US" altLang="zh-CN" sz="2000" i="1" smtClean="0">
                  <a:solidFill>
                    <a:srgbClr val="FF0000"/>
                  </a:solidFill>
                  <a:latin typeface="Consolas" panose="020B0609020204030204" pitchFamily="49" charset="0"/>
                  <a:cs typeface="Consolas" panose="020B0609020204030204" pitchFamily="49" charset="0"/>
                </a:rPr>
                <a:t>q</a:t>
              </a:r>
              <a:r>
                <a:rPr lang="en-US" altLang="zh-CN" sz="2000" baseline="-25000" smtClean="0">
                  <a:solidFill>
                    <a:srgbClr val="FF0000"/>
                  </a:solidFill>
                  <a:latin typeface="Consolas" panose="020B0609020204030204" pitchFamily="49" charset="0"/>
                  <a:cs typeface="Consolas" panose="020B0609020204030204" pitchFamily="49" charset="0"/>
                </a:rPr>
                <a:t>0</a:t>
              </a:r>
              <a:endParaRPr lang="zh-CN" altLang="en-US" sz="2000" baseline="-25000">
                <a:solidFill>
                  <a:srgbClr val="FF0000"/>
                </a:solidFill>
                <a:latin typeface="Consolas" panose="020B0609020204030204" pitchFamily="49" charset="0"/>
                <a:cs typeface="Consolas" panose="020B0609020204030204" pitchFamily="49" charset="0"/>
              </a:endParaRPr>
            </a:p>
          </p:txBody>
        </p:sp>
        <p:cxnSp>
          <p:nvCxnSpPr>
            <p:cNvPr id="20" name="直接箭头连接符 19"/>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954788" y="4600526"/>
              <a:ext cx="500066" cy="476139"/>
            </a:xfrm>
            <a:prstGeom prst="rect">
              <a:avLst/>
            </a:prstGeom>
            <a:noFill/>
          </p:spPr>
          <p:txBody>
            <a:bodyPr wrap="square" rtlCol="0">
              <a:spAutoFit/>
            </a:bodyPr>
            <a:lstStyle/>
            <a:p>
              <a:r>
                <a:rPr lang="en-US" altLang="zh-CN" sz="2000" i="1" smtClean="0">
                  <a:solidFill>
                    <a:srgbClr val="FF0000"/>
                  </a:solidFill>
                  <a:latin typeface="Consolas" panose="020B0609020204030204" pitchFamily="49" charset="0"/>
                  <a:cs typeface="Consolas" panose="020B0609020204030204" pitchFamily="49" charset="0"/>
                </a:rPr>
                <a:t>q</a:t>
              </a:r>
              <a:r>
                <a:rPr lang="en-US" altLang="zh-CN" sz="2000" baseline="-25000" smtClean="0">
                  <a:solidFill>
                    <a:srgbClr val="FF0000"/>
                  </a:solidFill>
                  <a:latin typeface="Consolas" panose="020B0609020204030204" pitchFamily="49" charset="0"/>
                  <a:cs typeface="Consolas" panose="020B0609020204030204" pitchFamily="49" charset="0"/>
                </a:rPr>
                <a:t>3</a:t>
              </a:r>
              <a:endParaRPr lang="zh-CN" altLang="en-US" sz="2000" baseline="-25000">
                <a:solidFill>
                  <a:srgbClr val="FF0000"/>
                </a:solidFill>
                <a:latin typeface="Consolas" panose="020B0609020204030204" pitchFamily="49" charset="0"/>
                <a:cs typeface="Consolas" panose="020B0609020204030204" pitchFamily="49" charset="0"/>
              </a:endParaRPr>
            </a:p>
          </p:txBody>
        </p:sp>
        <p:sp>
          <p:nvSpPr>
            <p:cNvPr id="22" name="TextBox 21"/>
            <p:cNvSpPr txBox="1"/>
            <p:nvPr/>
          </p:nvSpPr>
          <p:spPr>
            <a:xfrm>
              <a:off x="954788" y="5769660"/>
              <a:ext cx="500066" cy="476139"/>
            </a:xfrm>
            <a:prstGeom prst="rect">
              <a:avLst/>
            </a:prstGeom>
            <a:noFill/>
          </p:spPr>
          <p:txBody>
            <a:bodyPr wrap="square" rtlCol="0">
              <a:spAutoFit/>
            </a:bodyPr>
            <a:lstStyle/>
            <a:p>
              <a:r>
                <a:rPr lang="en-US" altLang="zh-CN" sz="2000" i="1" smtClean="0">
                  <a:solidFill>
                    <a:srgbClr val="FF0000"/>
                  </a:solidFill>
                  <a:latin typeface="Consolas" panose="020B0609020204030204" pitchFamily="49" charset="0"/>
                  <a:cs typeface="Consolas" panose="020B0609020204030204" pitchFamily="49" charset="0"/>
                </a:rPr>
                <a:t>q</a:t>
              </a:r>
              <a:r>
                <a:rPr lang="en-US" altLang="zh-CN" sz="2000" baseline="-25000" smtClean="0">
                  <a:solidFill>
                    <a:srgbClr val="FF0000"/>
                  </a:solidFill>
                  <a:latin typeface="Consolas" panose="020B0609020204030204" pitchFamily="49" charset="0"/>
                  <a:cs typeface="Consolas" panose="020B0609020204030204" pitchFamily="49" charset="0"/>
                </a:rPr>
                <a:t>4</a:t>
              </a:r>
              <a:endParaRPr lang="zh-CN" altLang="en-US" sz="2000" baseline="-25000">
                <a:solidFill>
                  <a:srgbClr val="FF0000"/>
                </a:solidFill>
                <a:latin typeface="Consolas" panose="020B0609020204030204" pitchFamily="49" charset="0"/>
                <a:cs typeface="Consolas" panose="020B0609020204030204" pitchFamily="49" charset="0"/>
              </a:endParaRPr>
            </a:p>
          </p:txBody>
        </p:sp>
        <p:sp>
          <p:nvSpPr>
            <p:cNvPr id="23" name="TextBox 22"/>
            <p:cNvSpPr txBox="1"/>
            <p:nvPr/>
          </p:nvSpPr>
          <p:spPr>
            <a:xfrm>
              <a:off x="4500562" y="5072074"/>
              <a:ext cx="500066" cy="476139"/>
            </a:xfrm>
            <a:prstGeom prst="rect">
              <a:avLst/>
            </a:prstGeom>
            <a:noFill/>
          </p:spPr>
          <p:txBody>
            <a:bodyPr wrap="square" rtlCol="0">
              <a:spAutoFit/>
            </a:bodyPr>
            <a:lstStyle/>
            <a:p>
              <a:r>
                <a:rPr lang="en-US" altLang="zh-CN" sz="2000" i="1" smtClean="0">
                  <a:solidFill>
                    <a:srgbClr val="FF0000"/>
                  </a:solidFill>
                  <a:latin typeface="Consolas" panose="020B0609020204030204" pitchFamily="49" charset="0"/>
                  <a:cs typeface="Consolas" panose="020B0609020204030204" pitchFamily="49" charset="0"/>
                </a:rPr>
                <a:t>q</a:t>
              </a:r>
              <a:r>
                <a:rPr lang="en-US" altLang="zh-CN" sz="2000" baseline="-25000" smtClean="0">
                  <a:solidFill>
                    <a:srgbClr val="FF0000"/>
                  </a:solidFill>
                  <a:latin typeface="Consolas" panose="020B0609020204030204" pitchFamily="49" charset="0"/>
                  <a:cs typeface="Consolas" panose="020B0609020204030204" pitchFamily="49" charset="0"/>
                </a:rPr>
                <a:t>2</a:t>
              </a:r>
              <a:endParaRPr lang="zh-CN" altLang="en-US" sz="2000" baseline="-25000">
                <a:solidFill>
                  <a:srgbClr val="FF0000"/>
                </a:solidFill>
                <a:latin typeface="Consolas" panose="020B0609020204030204" pitchFamily="49" charset="0"/>
                <a:cs typeface="Consolas" panose="020B0609020204030204" pitchFamily="49" charset="0"/>
              </a:endParaRPr>
            </a:p>
          </p:txBody>
        </p:sp>
        <p:sp>
          <p:nvSpPr>
            <p:cNvPr id="24" name="TextBox 23"/>
            <p:cNvSpPr txBox="1"/>
            <p:nvPr/>
          </p:nvSpPr>
          <p:spPr>
            <a:xfrm>
              <a:off x="4429124" y="2957452"/>
              <a:ext cx="500066" cy="476139"/>
            </a:xfrm>
            <a:prstGeom prst="rect">
              <a:avLst/>
            </a:prstGeom>
            <a:noFill/>
          </p:spPr>
          <p:txBody>
            <a:bodyPr wrap="square" rtlCol="0">
              <a:spAutoFit/>
            </a:bodyPr>
            <a:lstStyle/>
            <a:p>
              <a:r>
                <a:rPr lang="en-US" altLang="zh-CN" sz="2000" i="1" smtClean="0">
                  <a:solidFill>
                    <a:srgbClr val="FF0000"/>
                  </a:solidFill>
                  <a:latin typeface="Consolas" panose="020B0609020204030204" pitchFamily="49" charset="0"/>
                  <a:cs typeface="Consolas" panose="020B0609020204030204" pitchFamily="49" charset="0"/>
                </a:rPr>
                <a:t>q</a:t>
              </a:r>
              <a:r>
                <a:rPr lang="en-US" altLang="zh-CN" sz="2000" baseline="-25000" smtClean="0">
                  <a:solidFill>
                    <a:srgbClr val="FF0000"/>
                  </a:solidFill>
                  <a:latin typeface="Consolas" panose="020B0609020204030204" pitchFamily="49" charset="0"/>
                  <a:cs typeface="Consolas" panose="020B0609020204030204" pitchFamily="49" charset="0"/>
                </a:rPr>
                <a:t>1</a:t>
              </a:r>
              <a:endParaRPr lang="zh-CN" altLang="en-US" sz="2000" baseline="-25000">
                <a:solidFill>
                  <a:srgbClr val="FF0000"/>
                </a:solidFill>
                <a:latin typeface="Consolas" panose="020B0609020204030204" pitchFamily="49" charset="0"/>
                <a:cs typeface="Consolas" panose="020B0609020204030204" pitchFamily="49" charset="0"/>
              </a:endParaRPr>
            </a:p>
          </p:txBody>
        </p:sp>
        <p:sp>
          <p:nvSpPr>
            <p:cNvPr id="25" name="TextBox 24"/>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B/B</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6" name="TextBox 25"/>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7" name="TextBox 26"/>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x/x</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8" name="TextBox 27"/>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1/y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9" name="TextBox 28"/>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0/x</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30" name="TextBox 29"/>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31" name="TextBox 30"/>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0/0,y/y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32" name="TextBox 31"/>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0/0,y/y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33" name="任意多边形 32"/>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Text Box 3"/>
          <p:cNvSpPr txBox="1">
            <a:spLocks noChangeArrowheads="1"/>
          </p:cNvSpPr>
          <p:nvPr/>
        </p:nvSpPr>
        <p:spPr bwMode="auto">
          <a:xfrm>
            <a:off x="785786" y="2714620"/>
            <a:ext cx="7745439" cy="1048620"/>
          </a:xfrm>
          <a:prstGeom prst="rect">
            <a:avLst/>
          </a:prstGeom>
          <a:noFill/>
          <a:ln w="9525">
            <a:noFill/>
            <a:miter lim="800000"/>
          </a:ln>
          <a:effectLst/>
        </p:spPr>
        <p:txBody>
          <a:bodyPr wrap="square">
            <a:spAutoFit/>
          </a:bodyPr>
          <a:lstStyle/>
          <a:p>
            <a:pPr>
              <a:lnSpc>
                <a:spcPct val="150000"/>
              </a:lnSpc>
              <a:spcBef>
                <a:spcPts val="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将存在多项式时间算法的问题看作是</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易解问</a:t>
            </a:r>
            <a:r>
              <a:rPr lang="zh-CN" altLang="en-US" sz="2200" smtClean="0">
                <a:solidFill>
                  <a:srgbClr val="FF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需要指数时间级算法解决的问题看作是</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难解问题</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 Box 3"/>
          <p:cNvSpPr txBox="1">
            <a:spLocks noChangeArrowheads="1"/>
          </p:cNvSpPr>
          <p:nvPr/>
        </p:nvSpPr>
        <p:spPr bwMode="auto">
          <a:xfrm>
            <a:off x="2571736" y="277794"/>
            <a:ext cx="3571900" cy="579438"/>
          </a:xfrm>
          <a:prstGeom prst="rect">
            <a:avLst/>
          </a:prstGeom>
          <a:solidFill>
            <a:srgbClr val="00B0F0"/>
          </a:solidFill>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11.1  </a:t>
            </a:r>
            <a:r>
              <a:rPr lang="zh-CN"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计算模型</a:t>
            </a:r>
            <a:r>
              <a:rPr lang="zh-CN" altLang="en-US" sz="32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 </a:t>
            </a:r>
            <a:endParaRPr lang="zh-CN" altLang="en-US" sz="32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7" name="TextBox 6"/>
          <p:cNvSpPr txBox="1"/>
          <p:nvPr/>
        </p:nvSpPr>
        <p:spPr>
          <a:xfrm>
            <a:off x="500034" y="1334144"/>
            <a:ext cx="4357718"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pPr algn="ct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11.1.1 </a:t>
            </a:r>
            <a:r>
              <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求解问题的分类</a:t>
            </a:r>
            <a:endPar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357166"/>
            <a:ext cx="6143668" cy="430887"/>
          </a:xfrm>
          <a:prstGeom prst="rect">
            <a:avLst/>
          </a:prstGeom>
          <a:noFill/>
        </p:spPr>
        <p:txBody>
          <a:bodyPr wrap="square" rtlCol="0">
            <a:spAutoFit/>
          </a:bodyPr>
          <a:lstStyle/>
          <a:p>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识别输入串</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=011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的瞬像演变过程如下：</a:t>
            </a:r>
            <a:endParaRPr lang="zh-CN" altLang="zh-CN"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357158" y="4269732"/>
            <a:ext cx="8215370" cy="1015663"/>
          </a:xfrm>
          <a:prstGeom prst="rect">
            <a:avLst/>
          </a:prstGeom>
          <a:noFill/>
        </p:spPr>
        <p:txBody>
          <a:bodyPr wrap="square" rtlCol="0">
            <a:spAutoFit/>
          </a:bodyPr>
          <a:lstStyle/>
          <a:p>
            <a:pPr>
              <a:lnSpc>
                <a:spcPct val="150000"/>
              </a:lnSpc>
            </a:pP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011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11 →  </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xy</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xy</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由于</a:t>
            </a:r>
            <a:r>
              <a:rPr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δ</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无定义，而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不属于终止状态，所以停机但</a:t>
            </a:r>
            <a:r>
              <a:rPr lang="zh-CN" altLang="zh-CN" sz="2000" smtClean="0">
                <a:solidFill>
                  <a:srgbClr val="FF00FF"/>
                </a:solidFill>
                <a:latin typeface="微软雅黑" panose="020B0503020204020204" pitchFamily="34" charset="-122"/>
                <a:ea typeface="微软雅黑" panose="020B0503020204020204" pitchFamily="34" charset="-122"/>
                <a:cs typeface="Consolas" panose="020B0609020204030204" pitchFamily="49" charset="0"/>
              </a:rPr>
              <a:t>不接受</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6" name="组合 5"/>
          <p:cNvGrpSpPr/>
          <p:nvPr/>
        </p:nvGrpSpPr>
        <p:grpSpPr>
          <a:xfrm>
            <a:off x="1000100" y="1214422"/>
            <a:ext cx="5572164" cy="2857520"/>
            <a:chOff x="701285" y="2957452"/>
            <a:chExt cx="6085293" cy="3400506"/>
          </a:xfrm>
        </p:grpSpPr>
        <p:sp>
          <p:nvSpPr>
            <p:cNvPr id="7" name="椭圆 6"/>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L</a:t>
              </a:r>
              <a:endParaRPr lang="en-US" altLang="zh-CN" sz="2000" smtClean="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R</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2" name="直接箭头连接符 11"/>
            <p:cNvCxnSpPr>
              <a:stCxn id="7" idx="6"/>
              <a:endCxn id="8"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8" idx="4"/>
              <a:endCxn id="10"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10" idx="2"/>
              <a:endCxn id="7"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4"/>
              <a:endCxn id="9"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9" idx="4"/>
              <a:endCxn id="11"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任意多边形 16"/>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任意多边形 17"/>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TextBox 18"/>
            <p:cNvSpPr txBox="1"/>
            <p:nvPr/>
          </p:nvSpPr>
          <p:spPr>
            <a:xfrm>
              <a:off x="935335" y="3000372"/>
              <a:ext cx="500066" cy="476139"/>
            </a:xfrm>
            <a:prstGeom prst="rect">
              <a:avLst/>
            </a:prstGeom>
            <a:noFill/>
          </p:spPr>
          <p:txBody>
            <a:bodyPr wrap="square" rtlCol="0">
              <a:spAutoFit/>
            </a:bodyPr>
            <a:lstStyle/>
            <a:p>
              <a:r>
                <a:rPr lang="en-US" altLang="zh-CN" sz="2000" i="1" smtClean="0">
                  <a:solidFill>
                    <a:srgbClr val="FF0000"/>
                  </a:solidFill>
                  <a:latin typeface="Consolas" panose="020B0609020204030204" pitchFamily="49" charset="0"/>
                  <a:cs typeface="Consolas" panose="020B0609020204030204" pitchFamily="49" charset="0"/>
                </a:rPr>
                <a:t>q</a:t>
              </a:r>
              <a:r>
                <a:rPr lang="en-US" altLang="zh-CN" sz="2000" baseline="-25000" smtClean="0">
                  <a:solidFill>
                    <a:srgbClr val="FF0000"/>
                  </a:solidFill>
                  <a:latin typeface="Consolas" panose="020B0609020204030204" pitchFamily="49" charset="0"/>
                  <a:cs typeface="Consolas" panose="020B0609020204030204" pitchFamily="49" charset="0"/>
                </a:rPr>
                <a:t>0</a:t>
              </a:r>
              <a:endParaRPr lang="zh-CN" altLang="en-US" sz="2000" baseline="-25000">
                <a:solidFill>
                  <a:srgbClr val="FF0000"/>
                </a:solidFill>
                <a:latin typeface="Consolas" panose="020B0609020204030204" pitchFamily="49" charset="0"/>
                <a:cs typeface="Consolas" panose="020B0609020204030204" pitchFamily="49" charset="0"/>
              </a:endParaRPr>
            </a:p>
          </p:txBody>
        </p:sp>
        <p:cxnSp>
          <p:nvCxnSpPr>
            <p:cNvPr id="20" name="直接箭头连接符 19"/>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954788" y="4600526"/>
              <a:ext cx="500066" cy="476139"/>
            </a:xfrm>
            <a:prstGeom prst="rect">
              <a:avLst/>
            </a:prstGeom>
            <a:noFill/>
          </p:spPr>
          <p:txBody>
            <a:bodyPr wrap="square" rtlCol="0">
              <a:spAutoFit/>
            </a:bodyPr>
            <a:lstStyle/>
            <a:p>
              <a:r>
                <a:rPr lang="en-US" altLang="zh-CN" sz="2000" i="1" smtClean="0">
                  <a:solidFill>
                    <a:srgbClr val="FF0000"/>
                  </a:solidFill>
                  <a:latin typeface="Consolas" panose="020B0609020204030204" pitchFamily="49" charset="0"/>
                  <a:cs typeface="Consolas" panose="020B0609020204030204" pitchFamily="49" charset="0"/>
                </a:rPr>
                <a:t>q</a:t>
              </a:r>
              <a:r>
                <a:rPr lang="en-US" altLang="zh-CN" sz="2000" baseline="-25000" smtClean="0">
                  <a:solidFill>
                    <a:srgbClr val="FF0000"/>
                  </a:solidFill>
                  <a:latin typeface="Consolas" panose="020B0609020204030204" pitchFamily="49" charset="0"/>
                  <a:cs typeface="Consolas" panose="020B0609020204030204" pitchFamily="49" charset="0"/>
                </a:rPr>
                <a:t>3</a:t>
              </a:r>
              <a:endParaRPr lang="zh-CN" altLang="en-US" sz="2000" baseline="-25000">
                <a:solidFill>
                  <a:srgbClr val="FF0000"/>
                </a:solidFill>
                <a:latin typeface="Consolas" panose="020B0609020204030204" pitchFamily="49" charset="0"/>
                <a:cs typeface="Consolas" panose="020B0609020204030204" pitchFamily="49" charset="0"/>
              </a:endParaRPr>
            </a:p>
          </p:txBody>
        </p:sp>
        <p:sp>
          <p:nvSpPr>
            <p:cNvPr id="22" name="TextBox 21"/>
            <p:cNvSpPr txBox="1"/>
            <p:nvPr/>
          </p:nvSpPr>
          <p:spPr>
            <a:xfrm>
              <a:off x="954788" y="5769660"/>
              <a:ext cx="500066" cy="476139"/>
            </a:xfrm>
            <a:prstGeom prst="rect">
              <a:avLst/>
            </a:prstGeom>
            <a:noFill/>
          </p:spPr>
          <p:txBody>
            <a:bodyPr wrap="square" rtlCol="0">
              <a:spAutoFit/>
            </a:bodyPr>
            <a:lstStyle/>
            <a:p>
              <a:r>
                <a:rPr lang="en-US" altLang="zh-CN" sz="2000" i="1" smtClean="0">
                  <a:solidFill>
                    <a:srgbClr val="FF0000"/>
                  </a:solidFill>
                  <a:latin typeface="Consolas" panose="020B0609020204030204" pitchFamily="49" charset="0"/>
                  <a:cs typeface="Consolas" panose="020B0609020204030204" pitchFamily="49" charset="0"/>
                </a:rPr>
                <a:t>q</a:t>
              </a:r>
              <a:r>
                <a:rPr lang="en-US" altLang="zh-CN" sz="2000" baseline="-25000" smtClean="0">
                  <a:solidFill>
                    <a:srgbClr val="FF0000"/>
                  </a:solidFill>
                  <a:latin typeface="Consolas" panose="020B0609020204030204" pitchFamily="49" charset="0"/>
                  <a:cs typeface="Consolas" panose="020B0609020204030204" pitchFamily="49" charset="0"/>
                </a:rPr>
                <a:t>4</a:t>
              </a:r>
              <a:endParaRPr lang="zh-CN" altLang="en-US" sz="2000" baseline="-25000">
                <a:solidFill>
                  <a:srgbClr val="FF0000"/>
                </a:solidFill>
                <a:latin typeface="Consolas" panose="020B0609020204030204" pitchFamily="49" charset="0"/>
                <a:cs typeface="Consolas" panose="020B0609020204030204" pitchFamily="49" charset="0"/>
              </a:endParaRPr>
            </a:p>
          </p:txBody>
        </p:sp>
        <p:sp>
          <p:nvSpPr>
            <p:cNvPr id="23" name="TextBox 22"/>
            <p:cNvSpPr txBox="1"/>
            <p:nvPr/>
          </p:nvSpPr>
          <p:spPr>
            <a:xfrm>
              <a:off x="4500562" y="5072074"/>
              <a:ext cx="500066" cy="476139"/>
            </a:xfrm>
            <a:prstGeom prst="rect">
              <a:avLst/>
            </a:prstGeom>
            <a:noFill/>
          </p:spPr>
          <p:txBody>
            <a:bodyPr wrap="square" rtlCol="0">
              <a:spAutoFit/>
            </a:bodyPr>
            <a:lstStyle/>
            <a:p>
              <a:r>
                <a:rPr lang="en-US" altLang="zh-CN" sz="2000" i="1" smtClean="0">
                  <a:solidFill>
                    <a:srgbClr val="FF0000"/>
                  </a:solidFill>
                  <a:latin typeface="Consolas" panose="020B0609020204030204" pitchFamily="49" charset="0"/>
                  <a:cs typeface="Consolas" panose="020B0609020204030204" pitchFamily="49" charset="0"/>
                </a:rPr>
                <a:t>q</a:t>
              </a:r>
              <a:r>
                <a:rPr lang="en-US" altLang="zh-CN" sz="2000" baseline="-25000" smtClean="0">
                  <a:solidFill>
                    <a:srgbClr val="FF0000"/>
                  </a:solidFill>
                  <a:latin typeface="Consolas" panose="020B0609020204030204" pitchFamily="49" charset="0"/>
                  <a:cs typeface="Consolas" panose="020B0609020204030204" pitchFamily="49" charset="0"/>
                </a:rPr>
                <a:t>2</a:t>
              </a:r>
              <a:endParaRPr lang="zh-CN" altLang="en-US" sz="2000" baseline="-25000">
                <a:solidFill>
                  <a:srgbClr val="FF0000"/>
                </a:solidFill>
                <a:latin typeface="Consolas" panose="020B0609020204030204" pitchFamily="49" charset="0"/>
                <a:cs typeface="Consolas" panose="020B0609020204030204" pitchFamily="49" charset="0"/>
              </a:endParaRPr>
            </a:p>
          </p:txBody>
        </p:sp>
        <p:sp>
          <p:nvSpPr>
            <p:cNvPr id="24" name="TextBox 23"/>
            <p:cNvSpPr txBox="1"/>
            <p:nvPr/>
          </p:nvSpPr>
          <p:spPr>
            <a:xfrm>
              <a:off x="4429124" y="2957452"/>
              <a:ext cx="500066" cy="476139"/>
            </a:xfrm>
            <a:prstGeom prst="rect">
              <a:avLst/>
            </a:prstGeom>
            <a:noFill/>
          </p:spPr>
          <p:txBody>
            <a:bodyPr wrap="square" rtlCol="0">
              <a:spAutoFit/>
            </a:bodyPr>
            <a:lstStyle/>
            <a:p>
              <a:r>
                <a:rPr lang="en-US" altLang="zh-CN" sz="2000" i="1" smtClean="0">
                  <a:solidFill>
                    <a:srgbClr val="FF0000"/>
                  </a:solidFill>
                  <a:latin typeface="Consolas" panose="020B0609020204030204" pitchFamily="49" charset="0"/>
                  <a:cs typeface="Consolas" panose="020B0609020204030204" pitchFamily="49" charset="0"/>
                </a:rPr>
                <a:t>q</a:t>
              </a:r>
              <a:r>
                <a:rPr lang="en-US" altLang="zh-CN" sz="2000" baseline="-25000" smtClean="0">
                  <a:solidFill>
                    <a:srgbClr val="FF0000"/>
                  </a:solidFill>
                  <a:latin typeface="Consolas" panose="020B0609020204030204" pitchFamily="49" charset="0"/>
                  <a:cs typeface="Consolas" panose="020B0609020204030204" pitchFamily="49" charset="0"/>
                </a:rPr>
                <a:t>1</a:t>
              </a:r>
              <a:endParaRPr lang="zh-CN" altLang="en-US" sz="2000" baseline="-25000">
                <a:solidFill>
                  <a:srgbClr val="FF0000"/>
                </a:solidFill>
                <a:latin typeface="Consolas" panose="020B0609020204030204" pitchFamily="49" charset="0"/>
                <a:cs typeface="Consolas" panose="020B0609020204030204" pitchFamily="49" charset="0"/>
              </a:endParaRPr>
            </a:p>
          </p:txBody>
        </p:sp>
        <p:sp>
          <p:nvSpPr>
            <p:cNvPr id="25" name="TextBox 24"/>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B/B</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6" name="TextBox 25"/>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7" name="TextBox 26"/>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x/x</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8" name="TextBox 27"/>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1/y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29" name="TextBox 28"/>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0/x</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30" name="TextBox 29"/>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31" name="TextBox 30"/>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0/0,y/y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32" name="TextBox 31"/>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anose="020B0609020204030204" pitchFamily="49" charset="0"/>
                  <a:cs typeface="Consolas" panose="020B0609020204030204" pitchFamily="49" charset="0"/>
                </a:rPr>
                <a:t>0/0,y/y</a:t>
              </a:r>
              <a:endParaRPr lang="zh-CN" altLang="en-US" sz="1600">
                <a:solidFill>
                  <a:srgbClr val="9900FF"/>
                </a:solidFill>
                <a:latin typeface="Consolas" panose="020B0609020204030204" pitchFamily="49" charset="0"/>
                <a:cs typeface="Consolas" panose="020B0609020204030204" pitchFamily="49" charset="0"/>
              </a:endParaRPr>
            </a:p>
          </p:txBody>
        </p:sp>
        <p:sp>
          <p:nvSpPr>
            <p:cNvPr id="33" name="任意多边形 32"/>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641323" y="476250"/>
            <a:ext cx="7848600" cy="400110"/>
          </a:xfrm>
          <a:prstGeom prst="rect">
            <a:avLst/>
          </a:prstGeom>
          <a:noFill/>
          <a:ln w="9525">
            <a:noFill/>
            <a:miter lim="800000"/>
          </a:ln>
          <a:effectLst/>
        </p:spPr>
        <p:txBody>
          <a:bodyPr>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图灵机不仅可以作为语言识</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别</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器，还</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可以计算函数。</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0771" name="Text Box 3"/>
          <p:cNvSpPr txBox="1">
            <a:spLocks noChangeArrowheads="1"/>
          </p:cNvSpPr>
          <p:nvPr/>
        </p:nvSpPr>
        <p:spPr bwMode="auto">
          <a:xfrm>
            <a:off x="569885" y="1196975"/>
            <a:ext cx="8208963" cy="430887"/>
          </a:xfrm>
          <a:prstGeom prst="rect">
            <a:avLst/>
          </a:prstGeom>
          <a:noFill/>
          <a:ln w="9525">
            <a:noFill/>
            <a:miter lim="800000"/>
          </a:ln>
          <a:effectLst/>
        </p:spPr>
        <p:txBody>
          <a:bodyPr>
            <a:spAutoFit/>
          </a:bodyPr>
          <a:lstStyle/>
          <a:p>
            <a:pPr>
              <a:spcBef>
                <a:spcPct val="50000"/>
              </a:spcBef>
            </a:pP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1.12】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设计一个图灵</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机，实</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现下面函数的计算：</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0773" name="Text Box 5"/>
          <p:cNvSpPr txBox="1">
            <a:spLocks noChangeArrowheads="1"/>
          </p:cNvSpPr>
          <p:nvPr/>
        </p:nvSpPr>
        <p:spPr bwMode="auto">
          <a:xfrm>
            <a:off x="714349" y="3143248"/>
            <a:ext cx="4572032" cy="430887"/>
          </a:xfrm>
          <a:prstGeom prst="rect">
            <a:avLst/>
          </a:prstGeom>
          <a:noFill/>
          <a:ln w="9525">
            <a:noFill/>
            <a:miter lim="800000"/>
          </a:ln>
          <a:effectLst/>
        </p:spPr>
        <p:txBody>
          <a:bodyPr wrap="square">
            <a:spAutoFit/>
          </a:bodyPr>
          <a:lstStyle/>
          <a:p>
            <a:pPr>
              <a:spcBef>
                <a:spcPct val="50000"/>
              </a:spcBef>
            </a:pP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输入带上的初始信息应为：</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0775" name="Rectangle 7"/>
          <p:cNvSpPr>
            <a:spLocks noChangeArrowheads="1"/>
          </p:cNvSpPr>
          <p:nvPr/>
        </p:nvSpPr>
        <p:spPr bwMode="auto">
          <a:xfrm>
            <a:off x="0" y="3043238"/>
            <a:ext cx="9144000" cy="0"/>
          </a:xfrm>
          <a:prstGeom prst="rect">
            <a:avLst/>
          </a:prstGeom>
          <a:noFill/>
          <a:ln w="9525">
            <a:noFill/>
            <a:miter lim="800000"/>
          </a:ln>
          <a:effectLst/>
        </p:spPr>
        <p:txBody>
          <a:bodyPr wrap="none" anchor="ctr">
            <a:spAutoFit/>
          </a:bodyPr>
          <a:lstStyle/>
          <a:p>
            <a:endParaRPr lang="zh-CN" altLang="en-US"/>
          </a:p>
        </p:txBody>
      </p:sp>
      <p:sp>
        <p:nvSpPr>
          <p:cNvPr id="160776" name="Text Box 8"/>
          <p:cNvSpPr txBox="1">
            <a:spLocks noChangeArrowheads="1"/>
          </p:cNvSpPr>
          <p:nvPr/>
        </p:nvSpPr>
        <p:spPr bwMode="auto">
          <a:xfrm>
            <a:off x="719137" y="5500702"/>
            <a:ext cx="7853391" cy="400110"/>
          </a:xfrm>
          <a:prstGeom prst="rect">
            <a:avLst/>
          </a:prstGeom>
          <a:noFill/>
          <a:ln w="9525">
            <a:noFill/>
            <a:miter lim="800000"/>
          </a:ln>
          <a:effectLst/>
        </p:spPr>
        <p:txBody>
          <a:bodyPr wrap="square">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输入带上用连续</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表示整数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的各数之间用</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隔开。</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2" name="Picture 7"/>
          <p:cNvPicPr>
            <a:picLocks noChangeAspect="1" noChangeArrowheads="1"/>
          </p:cNvPicPr>
          <p:nvPr/>
        </p:nvPicPr>
        <p:blipFill>
          <a:blip r:embed="rId1" cstate="print"/>
          <a:srcRect/>
          <a:stretch>
            <a:fillRect/>
          </a:stretch>
        </p:blipFill>
        <p:spPr bwMode="auto">
          <a:xfrm>
            <a:off x="1785918" y="1857364"/>
            <a:ext cx="4356017" cy="928694"/>
          </a:xfrm>
          <a:prstGeom prst="rect">
            <a:avLst/>
          </a:prstGeom>
          <a:noFill/>
          <a:ln w="9525">
            <a:noFill/>
            <a:miter lim="800000"/>
            <a:headEnd/>
            <a:tailEnd/>
          </a:ln>
        </p:spPr>
      </p:pic>
      <p:pic>
        <p:nvPicPr>
          <p:cNvPr id="3" name="Picture 8"/>
          <p:cNvPicPr>
            <a:picLocks noChangeAspect="1" noChangeArrowheads="1"/>
          </p:cNvPicPr>
          <p:nvPr/>
        </p:nvPicPr>
        <p:blipFill>
          <a:blip r:embed="rId2" cstate="print"/>
          <a:srcRect/>
          <a:stretch>
            <a:fillRect/>
          </a:stretch>
        </p:blipFill>
        <p:spPr bwMode="auto">
          <a:xfrm>
            <a:off x="2285984" y="3714751"/>
            <a:ext cx="3357586" cy="15904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285720" y="714356"/>
            <a:ext cx="8604250" cy="827021"/>
          </a:xfrm>
          <a:prstGeom prst="rect">
            <a:avLst/>
          </a:prstGeom>
          <a:solidFill>
            <a:schemeClr val="accent1">
              <a:lumMod val="20000"/>
              <a:lumOff val="80000"/>
            </a:schemeClr>
          </a:solidFill>
          <a:ln w="9525">
            <a:noFill/>
            <a:miter lim="800000"/>
          </a:ln>
          <a:effectLst/>
        </p:spPr>
        <p:txBody>
          <a:bodyPr>
            <a:spAutoFit/>
          </a:bodyPr>
          <a:lstStyle/>
          <a:p>
            <a:pPr>
              <a:lnSpc>
                <a:spcPts val="3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实</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现这个函数计算的图灵机为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δ</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Φ)</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作函数</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δ</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59955" name="Group 211"/>
          <p:cNvGraphicFramePr>
            <a:graphicFrameLocks noGrp="1"/>
          </p:cNvGraphicFramePr>
          <p:nvPr/>
        </p:nvGraphicFramePr>
        <p:xfrm>
          <a:off x="857224" y="2143116"/>
          <a:ext cx="7489825" cy="2926080"/>
        </p:xfrm>
        <a:graphic>
          <a:graphicData uri="http://schemas.openxmlformats.org/drawingml/2006/table">
            <a:tbl>
              <a:tblPr/>
              <a:tblGrid>
                <a:gridCol w="1387458"/>
                <a:gridCol w="2359042"/>
                <a:gridCol w="1870075"/>
                <a:gridCol w="1873250"/>
              </a:tblGrid>
              <a:tr h="1936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δ</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B</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r>
                        <a:rPr kumimoji="0" lang="en-US" altLang="zh-CN" sz="1800" b="1" i="0"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4</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6</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5</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6</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6</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3500438"/>
            <a:ext cx="7000924"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例如，输入串为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0010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，的瞬像演变过程如下：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785786" y="4000504"/>
            <a:ext cx="8143932" cy="1477328"/>
          </a:xfrm>
          <a:prstGeom prst="rect">
            <a:avLst/>
          </a:prstGeom>
          <a:noFill/>
        </p:spPr>
        <p:txBody>
          <a:bodyPr wrap="square" rtlCol="0">
            <a:spAutoFit/>
          </a:bodyPr>
          <a:lstStyle/>
          <a:p>
            <a:pPr>
              <a:lnSpc>
                <a:spcPct val="150000"/>
              </a:lnSpc>
            </a:pPr>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0</a:t>
            </a:r>
            <a:r>
              <a:rPr lang="en-US" altLang="zh-CN" sz="2000" smtClean="0">
                <a:solidFill>
                  <a:srgbClr val="0000FF"/>
                </a:solidFill>
                <a:latin typeface="Consolas" panose="020B0609020204030204" pitchFamily="49" charset="0"/>
                <a:cs typeface="Consolas" panose="020B0609020204030204" pitchFamily="49" charset="0"/>
              </a:rPr>
              <a:t>0010 → </a:t>
            </a:r>
            <a:r>
              <a:rPr lang="en-US" altLang="zh-CN" sz="2000" i="1" smtClean="0">
                <a:solidFill>
                  <a:srgbClr val="0000FF"/>
                </a:solidFill>
                <a:latin typeface="Consolas" panose="020B0609020204030204" pitchFamily="49" charset="0"/>
                <a:cs typeface="Consolas" panose="020B0609020204030204" pitchFamily="49" charset="0"/>
              </a:rPr>
              <a:t>Bq</a:t>
            </a:r>
            <a:r>
              <a:rPr lang="en-US" altLang="zh-CN" sz="2000" baseline="-25000" smtClean="0">
                <a:solidFill>
                  <a:srgbClr val="0000FF"/>
                </a:solidFill>
                <a:latin typeface="Consolas" panose="020B0609020204030204" pitchFamily="49" charset="0"/>
                <a:cs typeface="Consolas" panose="020B0609020204030204" pitchFamily="49" charset="0"/>
              </a:rPr>
              <a:t>1</a:t>
            </a:r>
            <a:r>
              <a:rPr lang="en-US" altLang="zh-CN" sz="2000" smtClean="0">
                <a:solidFill>
                  <a:srgbClr val="0000FF"/>
                </a:solidFill>
                <a:latin typeface="Consolas" panose="020B0609020204030204" pitchFamily="49" charset="0"/>
                <a:cs typeface="Consolas" panose="020B0609020204030204" pitchFamily="49" charset="0"/>
              </a:rPr>
              <a:t>010 → </a:t>
            </a:r>
            <a:r>
              <a:rPr lang="en-US" altLang="zh-CN" sz="2000" i="1" smtClean="0">
                <a:solidFill>
                  <a:srgbClr val="0000FF"/>
                </a:solidFill>
                <a:latin typeface="Consolas" panose="020B0609020204030204" pitchFamily="49" charset="0"/>
                <a:cs typeface="Consolas" panose="020B0609020204030204" pitchFamily="49" charset="0"/>
              </a:rPr>
              <a:t>B</a:t>
            </a:r>
            <a:r>
              <a:rPr lang="en-US" altLang="zh-CN" sz="2000" smtClean="0">
                <a:solidFill>
                  <a:srgbClr val="0000FF"/>
                </a:solidFill>
                <a:latin typeface="Consolas" panose="020B0609020204030204" pitchFamily="49" charset="0"/>
                <a:cs typeface="Consolas" panose="020B0609020204030204" pitchFamily="49" charset="0"/>
              </a:rPr>
              <a:t>0</a:t>
            </a:r>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1</a:t>
            </a:r>
            <a:r>
              <a:rPr lang="en-US" altLang="zh-CN" sz="2000" smtClean="0">
                <a:solidFill>
                  <a:srgbClr val="0000FF"/>
                </a:solidFill>
                <a:latin typeface="Consolas" panose="020B0609020204030204" pitchFamily="49" charset="0"/>
                <a:cs typeface="Consolas" panose="020B0609020204030204" pitchFamily="49" charset="0"/>
              </a:rPr>
              <a:t>10 → </a:t>
            </a:r>
            <a:r>
              <a:rPr lang="en-US" altLang="zh-CN" sz="2000" i="1" smtClean="0">
                <a:solidFill>
                  <a:srgbClr val="0000FF"/>
                </a:solidFill>
                <a:latin typeface="Consolas" panose="020B0609020204030204" pitchFamily="49" charset="0"/>
                <a:cs typeface="Consolas" panose="020B0609020204030204" pitchFamily="49" charset="0"/>
              </a:rPr>
              <a:t>B</a:t>
            </a:r>
            <a:r>
              <a:rPr lang="en-US" altLang="zh-CN" sz="2000" smtClean="0">
                <a:solidFill>
                  <a:srgbClr val="0000FF"/>
                </a:solidFill>
                <a:latin typeface="Consolas" panose="020B0609020204030204" pitchFamily="49" charset="0"/>
                <a:cs typeface="Consolas" panose="020B0609020204030204" pitchFamily="49" charset="0"/>
              </a:rPr>
              <a:t>01</a:t>
            </a:r>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2</a:t>
            </a:r>
            <a:r>
              <a:rPr lang="en-US" altLang="zh-CN" sz="2000" smtClean="0">
                <a:solidFill>
                  <a:srgbClr val="0000FF"/>
                </a:solidFill>
                <a:latin typeface="Consolas" panose="020B0609020204030204" pitchFamily="49" charset="0"/>
                <a:cs typeface="Consolas" panose="020B0609020204030204" pitchFamily="49" charset="0"/>
              </a:rPr>
              <a:t>0 → </a:t>
            </a:r>
            <a:r>
              <a:rPr lang="en-US" altLang="zh-CN" sz="2000" i="1" smtClean="0">
                <a:solidFill>
                  <a:srgbClr val="0000FF"/>
                </a:solidFill>
                <a:latin typeface="Consolas" panose="020B0609020204030204" pitchFamily="49" charset="0"/>
                <a:cs typeface="Consolas" panose="020B0609020204030204" pitchFamily="49" charset="0"/>
              </a:rPr>
              <a:t>B</a:t>
            </a:r>
            <a:r>
              <a:rPr lang="en-US" altLang="zh-CN" sz="2000" smtClean="0">
                <a:solidFill>
                  <a:srgbClr val="0000FF"/>
                </a:solidFill>
                <a:latin typeface="Consolas" panose="020B0609020204030204" pitchFamily="49" charset="0"/>
                <a:cs typeface="Consolas" panose="020B0609020204030204" pitchFamily="49" charset="0"/>
              </a:rPr>
              <a:t>0</a:t>
            </a:r>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3</a:t>
            </a:r>
            <a:r>
              <a:rPr lang="en-US" altLang="zh-CN" sz="2000" smtClean="0">
                <a:solidFill>
                  <a:srgbClr val="0000FF"/>
                </a:solidFill>
                <a:latin typeface="Consolas" panose="020B0609020204030204" pitchFamily="49" charset="0"/>
                <a:cs typeface="Consolas" panose="020B0609020204030204" pitchFamily="49" charset="0"/>
              </a:rPr>
              <a:t>11 → </a:t>
            </a:r>
            <a:r>
              <a:rPr lang="en-US" altLang="zh-CN" sz="2000" i="1" smtClean="0">
                <a:solidFill>
                  <a:srgbClr val="0000FF"/>
                </a:solidFill>
                <a:latin typeface="Consolas" panose="020B0609020204030204" pitchFamily="49" charset="0"/>
                <a:cs typeface="Consolas" panose="020B0609020204030204" pitchFamily="49" charset="0"/>
              </a:rPr>
              <a:t>Bq</a:t>
            </a:r>
            <a:r>
              <a:rPr lang="en-US" altLang="zh-CN" sz="2000" baseline="-25000" smtClean="0">
                <a:solidFill>
                  <a:srgbClr val="0000FF"/>
                </a:solidFill>
                <a:latin typeface="Consolas" panose="020B0609020204030204" pitchFamily="49" charset="0"/>
                <a:cs typeface="Consolas" panose="020B0609020204030204" pitchFamily="49" charset="0"/>
              </a:rPr>
              <a:t>3</a:t>
            </a:r>
            <a:r>
              <a:rPr lang="en-US" altLang="zh-CN" sz="2000" smtClean="0">
                <a:solidFill>
                  <a:srgbClr val="0000FF"/>
                </a:solidFill>
                <a:latin typeface="Consolas" panose="020B0609020204030204" pitchFamily="49" charset="0"/>
                <a:cs typeface="Consolas" panose="020B0609020204030204" pitchFamily="49" charset="0"/>
              </a:rPr>
              <a:t>011 →  </a:t>
            </a:r>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3</a:t>
            </a:r>
            <a:r>
              <a:rPr lang="en-US" altLang="zh-CN" sz="2000" i="1" smtClean="0">
                <a:solidFill>
                  <a:srgbClr val="0000FF"/>
                </a:solidFill>
                <a:latin typeface="Consolas" panose="020B0609020204030204" pitchFamily="49" charset="0"/>
                <a:cs typeface="Consolas" panose="020B0609020204030204" pitchFamily="49" charset="0"/>
              </a:rPr>
              <a:t>B</a:t>
            </a:r>
            <a:r>
              <a:rPr lang="en-US" altLang="zh-CN" sz="2000" smtClean="0">
                <a:solidFill>
                  <a:srgbClr val="0000FF"/>
                </a:solidFill>
                <a:latin typeface="Consolas" panose="020B0609020204030204" pitchFamily="49" charset="0"/>
                <a:cs typeface="Consolas" panose="020B0609020204030204" pitchFamily="49" charset="0"/>
              </a:rPr>
              <a:t>011 → </a:t>
            </a:r>
            <a:r>
              <a:rPr lang="en-US" altLang="zh-CN" sz="2000" i="1" smtClean="0">
                <a:solidFill>
                  <a:srgbClr val="0000FF"/>
                </a:solidFill>
                <a:latin typeface="Consolas" panose="020B0609020204030204" pitchFamily="49" charset="0"/>
                <a:cs typeface="Consolas" panose="020B0609020204030204" pitchFamily="49" charset="0"/>
              </a:rPr>
              <a:t>Bq</a:t>
            </a:r>
            <a:r>
              <a:rPr lang="en-US" altLang="zh-CN" sz="2000" baseline="-25000" smtClean="0">
                <a:solidFill>
                  <a:srgbClr val="0000FF"/>
                </a:solidFill>
                <a:latin typeface="Consolas" panose="020B0609020204030204" pitchFamily="49" charset="0"/>
                <a:cs typeface="Consolas" panose="020B0609020204030204" pitchFamily="49" charset="0"/>
              </a:rPr>
              <a:t>0</a:t>
            </a:r>
            <a:r>
              <a:rPr lang="en-US" altLang="zh-CN" sz="2000" smtClean="0">
                <a:solidFill>
                  <a:srgbClr val="0000FF"/>
                </a:solidFill>
                <a:latin typeface="Consolas" panose="020B0609020204030204" pitchFamily="49" charset="0"/>
                <a:cs typeface="Consolas" panose="020B0609020204030204" pitchFamily="49" charset="0"/>
              </a:rPr>
              <a:t>011 → </a:t>
            </a:r>
            <a:r>
              <a:rPr lang="en-US" altLang="zh-CN" sz="2000" i="1" smtClean="0">
                <a:solidFill>
                  <a:srgbClr val="0000FF"/>
                </a:solidFill>
                <a:latin typeface="Consolas" panose="020B0609020204030204" pitchFamily="49" charset="0"/>
                <a:cs typeface="Consolas" panose="020B0609020204030204" pitchFamily="49" charset="0"/>
              </a:rPr>
              <a:t>BBq</a:t>
            </a:r>
            <a:r>
              <a:rPr lang="en-US" altLang="zh-CN" sz="2000" baseline="-25000" smtClean="0">
                <a:solidFill>
                  <a:srgbClr val="0000FF"/>
                </a:solidFill>
                <a:latin typeface="Consolas" panose="020B0609020204030204" pitchFamily="49" charset="0"/>
                <a:cs typeface="Consolas" panose="020B0609020204030204" pitchFamily="49" charset="0"/>
              </a:rPr>
              <a:t>1</a:t>
            </a:r>
            <a:r>
              <a:rPr lang="en-US" altLang="zh-CN" sz="2000" smtClean="0">
                <a:solidFill>
                  <a:srgbClr val="0000FF"/>
                </a:solidFill>
                <a:latin typeface="Consolas" panose="020B0609020204030204" pitchFamily="49" charset="0"/>
                <a:cs typeface="Consolas" panose="020B0609020204030204" pitchFamily="49" charset="0"/>
              </a:rPr>
              <a:t>11 → </a:t>
            </a:r>
            <a:r>
              <a:rPr lang="en-US" altLang="zh-CN" sz="2000" i="1" smtClean="0">
                <a:solidFill>
                  <a:srgbClr val="0000FF"/>
                </a:solidFill>
                <a:latin typeface="Consolas" panose="020B0609020204030204" pitchFamily="49" charset="0"/>
                <a:cs typeface="Consolas" panose="020B0609020204030204" pitchFamily="49" charset="0"/>
              </a:rPr>
              <a:t>BB</a:t>
            </a:r>
            <a:r>
              <a:rPr lang="en-US" altLang="zh-CN" sz="2000" smtClean="0">
                <a:solidFill>
                  <a:srgbClr val="0000FF"/>
                </a:solidFill>
                <a:latin typeface="Consolas" panose="020B0609020204030204" pitchFamily="49" charset="0"/>
                <a:cs typeface="Consolas" panose="020B0609020204030204" pitchFamily="49" charset="0"/>
              </a:rPr>
              <a:t>1</a:t>
            </a:r>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2</a:t>
            </a:r>
            <a:r>
              <a:rPr lang="en-US" altLang="zh-CN" sz="2000" smtClean="0">
                <a:solidFill>
                  <a:srgbClr val="0000FF"/>
                </a:solidFill>
                <a:latin typeface="Consolas" panose="020B0609020204030204" pitchFamily="49" charset="0"/>
                <a:cs typeface="Consolas" panose="020B0609020204030204" pitchFamily="49" charset="0"/>
              </a:rPr>
              <a:t>1 → </a:t>
            </a:r>
            <a:r>
              <a:rPr lang="en-US" altLang="zh-CN" sz="2000" i="1" smtClean="0">
                <a:solidFill>
                  <a:srgbClr val="0000FF"/>
                </a:solidFill>
                <a:latin typeface="Consolas" panose="020B0609020204030204" pitchFamily="49" charset="0"/>
                <a:cs typeface="Consolas" panose="020B0609020204030204" pitchFamily="49" charset="0"/>
              </a:rPr>
              <a:t>BB</a:t>
            </a:r>
            <a:r>
              <a:rPr lang="en-US" altLang="zh-CN" sz="2000" smtClean="0">
                <a:solidFill>
                  <a:srgbClr val="0000FF"/>
                </a:solidFill>
                <a:latin typeface="Consolas" panose="020B0609020204030204" pitchFamily="49" charset="0"/>
                <a:cs typeface="Consolas" panose="020B0609020204030204" pitchFamily="49" charset="0"/>
              </a:rPr>
              <a:t>11</a:t>
            </a:r>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2</a:t>
            </a:r>
            <a:r>
              <a:rPr lang="en-US" altLang="zh-CN" sz="2000" i="1" smtClean="0">
                <a:solidFill>
                  <a:srgbClr val="0000FF"/>
                </a:solidFill>
                <a:latin typeface="Consolas" panose="020B0609020204030204" pitchFamily="49" charset="0"/>
                <a:cs typeface="Consolas" panose="020B0609020204030204" pitchFamily="49" charset="0"/>
              </a:rPr>
              <a:t>B</a:t>
            </a:r>
            <a:r>
              <a:rPr lang="en-US" altLang="zh-CN" sz="2000" smtClean="0">
                <a:solidFill>
                  <a:srgbClr val="0000FF"/>
                </a:solidFill>
                <a:latin typeface="Consolas" panose="020B0609020204030204" pitchFamily="49" charset="0"/>
                <a:cs typeface="Consolas" panose="020B0609020204030204" pitchFamily="49" charset="0"/>
              </a:rPr>
              <a:t> → </a:t>
            </a:r>
            <a:r>
              <a:rPr lang="en-US" altLang="zh-CN" sz="2000" i="1" smtClean="0">
                <a:solidFill>
                  <a:srgbClr val="0000FF"/>
                </a:solidFill>
                <a:latin typeface="Consolas" panose="020B0609020204030204" pitchFamily="49" charset="0"/>
                <a:cs typeface="Consolas" panose="020B0609020204030204" pitchFamily="49" charset="0"/>
              </a:rPr>
              <a:t>BB</a:t>
            </a:r>
            <a:r>
              <a:rPr lang="en-US" altLang="zh-CN" sz="2000" smtClean="0">
                <a:solidFill>
                  <a:srgbClr val="0000FF"/>
                </a:solidFill>
                <a:latin typeface="Consolas" panose="020B0609020204030204" pitchFamily="49" charset="0"/>
                <a:cs typeface="Consolas" panose="020B0609020204030204" pitchFamily="49" charset="0"/>
              </a:rPr>
              <a:t>1</a:t>
            </a:r>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4</a:t>
            </a:r>
            <a:r>
              <a:rPr lang="en-US" altLang="zh-CN" sz="2000" smtClean="0">
                <a:solidFill>
                  <a:srgbClr val="0000FF"/>
                </a:solidFill>
                <a:latin typeface="Consolas" panose="020B0609020204030204" pitchFamily="49" charset="0"/>
                <a:cs typeface="Consolas" panose="020B0609020204030204" pitchFamily="49" charset="0"/>
              </a:rPr>
              <a:t>1 →  </a:t>
            </a:r>
            <a:r>
              <a:rPr lang="en-US" altLang="zh-CN" sz="2000" i="1" smtClean="0">
                <a:solidFill>
                  <a:srgbClr val="0000FF"/>
                </a:solidFill>
                <a:latin typeface="Consolas" panose="020B0609020204030204" pitchFamily="49" charset="0"/>
                <a:cs typeface="Consolas" panose="020B0609020204030204" pitchFamily="49" charset="0"/>
              </a:rPr>
              <a:t>BBq</a:t>
            </a:r>
            <a:r>
              <a:rPr lang="en-US" altLang="zh-CN" sz="2000" baseline="-25000" smtClean="0">
                <a:solidFill>
                  <a:srgbClr val="0000FF"/>
                </a:solidFill>
                <a:latin typeface="Consolas" panose="020B0609020204030204" pitchFamily="49" charset="0"/>
                <a:cs typeface="Consolas" panose="020B0609020204030204" pitchFamily="49" charset="0"/>
              </a:rPr>
              <a:t>4</a:t>
            </a:r>
            <a:r>
              <a:rPr lang="en-US" altLang="zh-CN" sz="2000" smtClean="0">
                <a:solidFill>
                  <a:srgbClr val="0000FF"/>
                </a:solidFill>
                <a:latin typeface="Consolas" panose="020B0609020204030204" pitchFamily="49" charset="0"/>
                <a:cs typeface="Consolas" panose="020B0609020204030204" pitchFamily="49" charset="0"/>
              </a:rPr>
              <a:t>1</a:t>
            </a:r>
            <a:r>
              <a:rPr lang="en-US" altLang="zh-CN" sz="2000" i="1" smtClean="0">
                <a:solidFill>
                  <a:srgbClr val="0000FF"/>
                </a:solidFill>
                <a:latin typeface="Consolas" panose="020B0609020204030204" pitchFamily="49" charset="0"/>
                <a:cs typeface="Consolas" panose="020B0609020204030204" pitchFamily="49" charset="0"/>
              </a:rPr>
              <a:t>B </a:t>
            </a:r>
            <a:r>
              <a:rPr lang="en-US" altLang="zh-CN" sz="2000" smtClean="0">
                <a:solidFill>
                  <a:srgbClr val="0000FF"/>
                </a:solidFill>
                <a:latin typeface="Consolas" panose="020B0609020204030204" pitchFamily="49" charset="0"/>
                <a:cs typeface="Consolas" panose="020B0609020204030204" pitchFamily="49" charset="0"/>
              </a:rPr>
              <a:t>→ </a:t>
            </a:r>
            <a:r>
              <a:rPr lang="en-US" altLang="zh-CN" sz="2000" i="1" smtClean="0">
                <a:solidFill>
                  <a:srgbClr val="0000FF"/>
                </a:solidFill>
                <a:latin typeface="Consolas" panose="020B0609020204030204" pitchFamily="49" charset="0"/>
                <a:cs typeface="Consolas" panose="020B0609020204030204" pitchFamily="49" charset="0"/>
              </a:rPr>
              <a:t>Bq</a:t>
            </a:r>
            <a:r>
              <a:rPr lang="en-US" altLang="zh-CN" sz="2000" baseline="-25000" smtClean="0">
                <a:solidFill>
                  <a:srgbClr val="0000FF"/>
                </a:solidFill>
                <a:latin typeface="Consolas" panose="020B0609020204030204" pitchFamily="49" charset="0"/>
                <a:cs typeface="Consolas" panose="020B0609020204030204" pitchFamily="49" charset="0"/>
              </a:rPr>
              <a:t>4</a:t>
            </a:r>
            <a:r>
              <a:rPr lang="en-US" altLang="zh-CN" sz="2000" i="1" smtClean="0">
                <a:solidFill>
                  <a:srgbClr val="0000FF"/>
                </a:solidFill>
                <a:latin typeface="Consolas" panose="020B0609020204030204" pitchFamily="49" charset="0"/>
                <a:cs typeface="Consolas" panose="020B0609020204030204" pitchFamily="49" charset="0"/>
              </a:rPr>
              <a:t>BBB</a:t>
            </a:r>
            <a:r>
              <a:rPr lang="en-US" altLang="zh-CN" sz="2000" smtClean="0">
                <a:solidFill>
                  <a:srgbClr val="0000FF"/>
                </a:solidFill>
                <a:latin typeface="Consolas" panose="020B0609020204030204" pitchFamily="49" charset="0"/>
                <a:cs typeface="Consolas" panose="020B0609020204030204" pitchFamily="49" charset="0"/>
              </a:rPr>
              <a:t> → </a:t>
            </a:r>
            <a:r>
              <a:rPr lang="en-US" altLang="zh-CN" sz="2000" i="1" smtClean="0">
                <a:solidFill>
                  <a:srgbClr val="0000FF"/>
                </a:solidFill>
                <a:latin typeface="Consolas" panose="020B0609020204030204" pitchFamily="49" charset="0"/>
                <a:cs typeface="Consolas" panose="020B0609020204030204" pitchFamily="49" charset="0"/>
              </a:rPr>
              <a:t>B</a:t>
            </a:r>
            <a:r>
              <a:rPr lang="en-US" altLang="zh-CN" sz="2000" smtClean="0">
                <a:solidFill>
                  <a:srgbClr val="0000FF"/>
                </a:solidFill>
                <a:latin typeface="Consolas" panose="020B0609020204030204" pitchFamily="49" charset="0"/>
                <a:cs typeface="Consolas" panose="020B0609020204030204" pitchFamily="49" charset="0"/>
              </a:rPr>
              <a:t>0</a:t>
            </a:r>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baseline="-25000" smtClean="0">
                <a:solidFill>
                  <a:srgbClr val="0000FF"/>
                </a:solidFill>
                <a:latin typeface="Consolas" panose="020B0609020204030204" pitchFamily="49" charset="0"/>
                <a:cs typeface="Consolas" panose="020B0609020204030204" pitchFamily="49" charset="0"/>
              </a:rPr>
              <a:t>6</a:t>
            </a:r>
            <a:r>
              <a:rPr lang="en-US" altLang="zh-CN" sz="2000" i="1" smtClean="0">
                <a:solidFill>
                  <a:srgbClr val="0000FF"/>
                </a:solidFill>
                <a:latin typeface="Consolas" panose="020B0609020204030204" pitchFamily="49" charset="0"/>
                <a:cs typeface="Consolas" panose="020B0609020204030204" pitchFamily="49" charset="0"/>
              </a:rPr>
              <a:t>BB</a:t>
            </a:r>
            <a:endParaRPr lang="zh-CN" altLang="zh-CN" sz="2000" smtClean="0">
              <a:solidFill>
                <a:srgbClr val="0000FF"/>
              </a:solidFill>
              <a:latin typeface="Consolas" panose="020B0609020204030204" pitchFamily="49" charset="0"/>
              <a:cs typeface="Consolas" panose="020B0609020204030204" pitchFamily="49" charset="0"/>
            </a:endParaRPr>
          </a:p>
        </p:txBody>
      </p:sp>
      <p:sp>
        <p:nvSpPr>
          <p:cNvPr id="7" name="TextBox 6"/>
          <p:cNvSpPr txBox="1"/>
          <p:nvPr/>
        </p:nvSpPr>
        <p:spPr>
          <a:xfrm>
            <a:off x="857224" y="5643578"/>
            <a:ext cx="4786346"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这样计算出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2÷1=1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（带中</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的个数）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8" name="Group 211"/>
          <p:cNvGraphicFramePr>
            <a:graphicFrameLocks noGrp="1"/>
          </p:cNvGraphicFramePr>
          <p:nvPr/>
        </p:nvGraphicFramePr>
        <p:xfrm>
          <a:off x="868389" y="311854"/>
          <a:ext cx="7489825" cy="2926080"/>
        </p:xfrm>
        <a:graphic>
          <a:graphicData uri="http://schemas.openxmlformats.org/drawingml/2006/table">
            <a:tbl>
              <a:tblPr/>
              <a:tblGrid>
                <a:gridCol w="1387458"/>
                <a:gridCol w="2359042"/>
                <a:gridCol w="1870075"/>
                <a:gridCol w="1873250"/>
              </a:tblGrid>
              <a:tr h="1936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δ</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B</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r>
                        <a:rPr kumimoji="0" lang="en-US" altLang="zh-CN" sz="1800" b="1" i="0"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4</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6</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5</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6</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6</a:t>
                      </a:r>
                      <a:endParaRPr kumimoji="0" lang="en-US" altLang="zh-CN" sz="1800" b="1" i="0" u="none" strike="noStrike" cap="none" normalizeH="0" baseline="0" dirty="0" smtClean="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357158" y="1214422"/>
            <a:ext cx="8280400" cy="3362331"/>
          </a:xfrm>
          <a:prstGeom prst="rect">
            <a:avLst/>
          </a:prstGeom>
          <a:noFill/>
          <a:ln w="9525">
            <a:noFill/>
            <a:miter lim="800000"/>
          </a:ln>
          <a:effectLst/>
        </p:spPr>
        <p:txBody>
          <a:bodyPr>
            <a:spAutoFit/>
          </a:bodyPr>
          <a:lstStyle/>
          <a:p>
            <a:pPr>
              <a:lnSpc>
                <a:spcPct val="150000"/>
              </a:lnSpc>
            </a:pPr>
            <a:r>
              <a:rPr lang="zh-CN" altLang="en-US" sz="2200" dirty="0">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前面定义的图灵机只有一条输</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入</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带，其</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实也可以有多条输</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入</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带，称</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之为</a:t>
            </a:r>
            <a:r>
              <a:rPr lang="zh-CN" altLang="en-US" sz="2200" dirty="0">
                <a:solidFill>
                  <a:srgbClr val="FF0000"/>
                </a:solidFill>
                <a:latin typeface="Consolas" panose="020B0609020204030204" pitchFamily="49" charset="0"/>
                <a:ea typeface="黑体" panose="02010609060101010101" pitchFamily="49" charset="-122"/>
                <a:cs typeface="Consolas" panose="020B0609020204030204" pitchFamily="49" charset="0"/>
              </a:rPr>
              <a:t>多带的图灵</a:t>
            </a:r>
            <a:r>
              <a:rPr lang="zh-CN" altLang="en-US" sz="2200">
                <a:solidFill>
                  <a:srgbClr val="FF0000"/>
                </a:solidFill>
                <a:latin typeface="Consolas" panose="020B0609020204030204" pitchFamily="49" charset="0"/>
                <a:ea typeface="黑体" panose="02010609060101010101" pitchFamily="49" charset="-122"/>
                <a:cs typeface="Consolas" panose="020B0609020204030204" pitchFamily="49" charset="0"/>
              </a:rPr>
              <a:t>机</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）带图灵机有</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条输入带和</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个读</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写</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头，但</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只有一个有限状态控</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器，它</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扫描</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条输入带上的当前格的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信</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息，才</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能决定图灵机的动作。</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9900FF"/>
                </a:solidFill>
                <a:latin typeface="Consolas" panose="020B0609020204030204" pitchFamily="49" charset="0"/>
                <a:ea typeface="楷体" panose="02010609060101010101" pitchFamily="49" charset="-122"/>
                <a:cs typeface="Consolas" panose="020B0609020204030204" pitchFamily="49" charset="0"/>
              </a:rPr>
              <a:t>多带图灵机在识别语言和计算函数方面的能力和单带图灵机是等价的</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。一个语言（函数）能被一个多带图灵机接受（计算）当且仅当它能被一个单带图灵机接受（计算）。</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323850" y="428604"/>
            <a:ext cx="3319455" cy="461665"/>
          </a:xfrm>
          <a:prstGeom prst="rect">
            <a:avLst/>
          </a:prstGeom>
          <a:solidFill>
            <a:srgbClr val="00B0F0"/>
          </a:solidFill>
          <a:ln w="9525">
            <a:noFill/>
            <a:miter lim="800000"/>
          </a:ln>
          <a:effectLst/>
        </p:spPr>
        <p:txBody>
          <a:bodyPr wrap="square">
            <a:spAutoFit/>
          </a:bodyPr>
          <a:lstStyle/>
          <a:p>
            <a:pPr algn="ctr">
              <a:spcBef>
                <a:spcPct val="50000"/>
              </a:spcBef>
            </a:pP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mtClean="0">
                <a:solidFill>
                  <a:srgbClr val="FF0000"/>
                </a:solidFill>
                <a:latin typeface="Consolas" panose="020B0609020204030204" pitchFamily="49" charset="0"/>
                <a:ea typeface="楷体" panose="02010609060101010101" pitchFamily="49" charset="-122"/>
                <a:cs typeface="Consolas" panose="020B0609020204030204" pitchFamily="49" charset="0"/>
              </a:rPr>
              <a:t>非确定性图灵机</a:t>
            </a:r>
            <a:endPar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157699" name="Text Box 3"/>
          <p:cNvSpPr txBox="1">
            <a:spLocks noChangeArrowheads="1"/>
          </p:cNvSpPr>
          <p:nvPr/>
        </p:nvSpPr>
        <p:spPr bwMode="auto">
          <a:xfrm>
            <a:off x="571472" y="1125194"/>
            <a:ext cx="8208963" cy="1938992"/>
          </a:xfrm>
          <a:prstGeom prst="rect">
            <a:avLst/>
          </a:prstGeom>
          <a:noFill/>
          <a:ln w="9525">
            <a:noFill/>
            <a:miter lim="800000"/>
          </a:ln>
          <a:effectLst/>
        </p:spPr>
        <p:txBody>
          <a:bodyPr>
            <a:spAutoFit/>
          </a:bodyPr>
          <a:lstStyle/>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非确定性图灵机同确定性图灵机的</a:t>
            </a:r>
            <a:r>
              <a:rPr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区别在于它的动作函数</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δ</a:t>
            </a:r>
            <a:r>
              <a:rPr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是一个多值映</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在一个状态</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下，扫</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描到带上一格的字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符，可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以产生多个动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作，包</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括状态的变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化，在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当前格上写上新的字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符，以</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及读写头的左、右移动。即一个动作函数可以表示为：</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7702" name="Text Box 6"/>
          <p:cNvSpPr txBox="1">
            <a:spLocks noChangeArrowheads="1"/>
          </p:cNvSpPr>
          <p:nvPr/>
        </p:nvSpPr>
        <p:spPr bwMode="auto">
          <a:xfrm>
            <a:off x="1000100" y="5243468"/>
            <a:ext cx="6102366" cy="400110"/>
          </a:xfrm>
          <a:prstGeom prst="rect">
            <a:avLst/>
          </a:prstGeom>
          <a:noFill/>
          <a:ln w="9525">
            <a:noFill/>
            <a:miter lim="800000"/>
          </a:ln>
          <a:effectLst/>
        </p:spPr>
        <p:txBody>
          <a:bodyPr wrap="square">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）表示移动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向，取</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2" name="Picture 5"/>
          <p:cNvPicPr>
            <a:picLocks noChangeAspect="1" noChangeArrowheads="1"/>
          </p:cNvPicPr>
          <p:nvPr/>
        </p:nvPicPr>
        <p:blipFill>
          <a:blip r:embed="rId1" cstate="print"/>
          <a:srcRect/>
          <a:stretch>
            <a:fillRect/>
          </a:stretch>
        </p:blipFill>
        <p:spPr bwMode="auto">
          <a:xfrm>
            <a:off x="2428860" y="3243204"/>
            <a:ext cx="2461039" cy="1857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285720" y="1071546"/>
            <a:ext cx="8207375" cy="961674"/>
          </a:xfrm>
          <a:prstGeom prst="rect">
            <a:avLst/>
          </a:prstGeom>
          <a:noFill/>
          <a:ln w="9525">
            <a:noFill/>
            <a:miter lim="800000"/>
          </a:ln>
          <a:effectLst/>
        </p:spPr>
        <p:txBody>
          <a:bodyPr>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如，图</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灵机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Γ</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δ</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是初始</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是终止</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态，动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作函数</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δ</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6675" name="Text Box 3"/>
          <p:cNvSpPr txBox="1">
            <a:spLocks noChangeArrowheads="1"/>
          </p:cNvSpPr>
          <p:nvPr/>
        </p:nvSpPr>
        <p:spPr bwMode="auto">
          <a:xfrm>
            <a:off x="1214415" y="2285992"/>
            <a:ext cx="2928958" cy="1976906"/>
          </a:xfrm>
          <a:prstGeom prst="rect">
            <a:avLst/>
          </a:prstGeom>
          <a:solidFill>
            <a:schemeClr val="accent5">
              <a:lumMod val="40000"/>
              <a:lumOff val="60000"/>
            </a:schemeClr>
          </a:solidFill>
          <a:ln w="9525">
            <a:noFill/>
            <a:miter lim="800000"/>
          </a:ln>
          <a:effectLst>
            <a:outerShdw blurRad="50800" dist="38100" dir="2700000" algn="tl" rotWithShape="0">
              <a:prstClr val="black">
                <a:alpha val="40000"/>
              </a:prstClr>
            </a:outerShdw>
          </a:effectLst>
        </p:spPr>
        <p:txBody>
          <a:bodyPr wrap="square" lIns="216000" tIns="180000" bIns="180000">
            <a:spAutoFit/>
          </a:bodyPr>
          <a:lstStyle/>
          <a:p>
            <a:pPr>
              <a:lnSpc>
                <a:spcPct val="150000"/>
              </a:lnSpc>
            </a:pPr>
            <a:r>
              <a:rPr lang="en-US" altLang="zh-CN" sz="1800" smtClean="0">
                <a:solidFill>
                  <a:srgbClr val="0000FF"/>
                </a:solidFill>
                <a:latin typeface="Consolas" panose="020B0609020204030204" pitchFamily="49" charset="0"/>
                <a:cs typeface="Consolas" panose="020B0609020204030204" pitchFamily="49" charset="0"/>
              </a:rPr>
              <a:t>δ(</a:t>
            </a:r>
            <a:r>
              <a:rPr lang="en-US" altLang="zh-CN" sz="1800" i="1" smtClean="0">
                <a:solidFill>
                  <a:srgbClr val="0000FF"/>
                </a:solidFill>
                <a:latin typeface="Consolas" panose="020B0609020204030204" pitchFamily="49" charset="0"/>
                <a:cs typeface="Consolas" panose="020B0609020204030204" pitchFamily="49" charset="0"/>
              </a:rPr>
              <a:t>q</a:t>
            </a:r>
            <a:r>
              <a:rPr lang="en-US" altLang="zh-CN" sz="1800" baseline="-25000" smtClean="0">
                <a:solidFill>
                  <a:srgbClr val="0000FF"/>
                </a:solidFill>
                <a:latin typeface="Consolas" panose="020B0609020204030204" pitchFamily="49" charset="0"/>
                <a:cs typeface="Consolas" panose="020B0609020204030204" pitchFamily="49" charset="0"/>
              </a:rPr>
              <a:t>0</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B</a:t>
            </a:r>
            <a:r>
              <a:rPr lang="en-US" altLang="zh-CN" sz="180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q</a:t>
            </a:r>
            <a:r>
              <a:rPr lang="en-US" altLang="zh-CN" sz="1800" baseline="-25000" smtClean="0">
                <a:solidFill>
                  <a:srgbClr val="0000FF"/>
                </a:solidFill>
                <a:latin typeface="Consolas" panose="020B0609020204030204" pitchFamily="49" charset="0"/>
                <a:cs typeface="Consolas" panose="020B0609020204030204" pitchFamily="49" charset="0"/>
              </a:rPr>
              <a:t>0</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smtClean="0">
                <a:solidFill>
                  <a:srgbClr val="0000FF"/>
                </a:solidFill>
                <a:latin typeface="Consolas" panose="020B0609020204030204" pitchFamily="49" charset="0"/>
                <a:cs typeface="Consolas" panose="020B0609020204030204" pitchFamily="49" charset="0"/>
              </a:rPr>
              <a:t>1</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smtClean="0">
                <a:solidFill>
                  <a:srgbClr val="0000FF"/>
                </a:solidFill>
                <a:latin typeface="Consolas" panose="020B0609020204030204" pitchFamily="49" charset="0"/>
                <a:cs typeface="Consolas" panose="020B0609020204030204" pitchFamily="49" charset="0"/>
              </a:rPr>
              <a:t>R</a:t>
            </a:r>
            <a:r>
              <a:rPr lang="en-US" altLang="zh-CN" sz="1800" dirty="0">
                <a:solidFill>
                  <a:srgbClr val="0000FF"/>
                </a:solidFill>
                <a:latin typeface="Consolas" panose="020B0609020204030204" pitchFamily="49" charset="0"/>
                <a:cs typeface="Consolas" panose="020B0609020204030204" pitchFamily="49" charset="0"/>
              </a:rPr>
              <a:t>)</a:t>
            </a:r>
            <a:endParaRPr lang="en-US" altLang="zh-CN" sz="1800" dirty="0">
              <a:solidFill>
                <a:srgbClr val="0000FF"/>
              </a:solidFill>
              <a:latin typeface="Consolas" panose="020B0609020204030204" pitchFamily="49" charset="0"/>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cs typeface="Consolas" panose="020B0609020204030204" pitchFamily="49" charset="0"/>
              </a:rPr>
              <a:t>δ(</a:t>
            </a:r>
            <a:r>
              <a:rPr lang="en-US" altLang="zh-CN" sz="1800" i="1" smtClean="0">
                <a:solidFill>
                  <a:srgbClr val="0000FF"/>
                </a:solidFill>
                <a:latin typeface="Consolas" panose="020B0609020204030204" pitchFamily="49" charset="0"/>
                <a:cs typeface="Consolas" panose="020B0609020204030204" pitchFamily="49" charset="0"/>
              </a:rPr>
              <a:t>q</a:t>
            </a:r>
            <a:r>
              <a:rPr lang="en-US" altLang="zh-CN" sz="1800" baseline="-25000" smtClean="0">
                <a:solidFill>
                  <a:srgbClr val="0000FF"/>
                </a:solidFill>
                <a:latin typeface="Consolas" panose="020B0609020204030204" pitchFamily="49" charset="0"/>
                <a:cs typeface="Consolas" panose="020B0609020204030204" pitchFamily="49" charset="0"/>
              </a:rPr>
              <a:t>0</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B</a:t>
            </a:r>
            <a:r>
              <a:rPr lang="en-US" altLang="zh-CN" sz="180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q</a:t>
            </a:r>
            <a:r>
              <a:rPr lang="en-US" altLang="zh-CN" sz="1800" baseline="-25000" smtClean="0">
                <a:solidFill>
                  <a:srgbClr val="0000FF"/>
                </a:solidFill>
                <a:latin typeface="Consolas" panose="020B0609020204030204" pitchFamily="49" charset="0"/>
                <a:cs typeface="Consolas" panose="020B0609020204030204" pitchFamily="49" charset="0"/>
              </a:rPr>
              <a:t>0</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B</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smtClean="0">
                <a:solidFill>
                  <a:srgbClr val="0000FF"/>
                </a:solidFill>
                <a:latin typeface="Consolas" panose="020B0609020204030204" pitchFamily="49" charset="0"/>
                <a:cs typeface="Consolas" panose="020B0609020204030204" pitchFamily="49" charset="0"/>
              </a:rPr>
              <a:t>L</a:t>
            </a:r>
            <a:r>
              <a:rPr lang="en-US" altLang="zh-CN" sz="1800" dirty="0">
                <a:solidFill>
                  <a:srgbClr val="0000FF"/>
                </a:solidFill>
                <a:latin typeface="Consolas" panose="020B0609020204030204" pitchFamily="49" charset="0"/>
                <a:cs typeface="Consolas" panose="020B0609020204030204" pitchFamily="49" charset="0"/>
              </a:rPr>
              <a:t>)</a:t>
            </a:r>
            <a:endParaRPr lang="en-US" altLang="zh-CN" sz="1800" dirty="0">
              <a:solidFill>
                <a:srgbClr val="0000FF"/>
              </a:solidFill>
              <a:latin typeface="Consolas" panose="020B0609020204030204" pitchFamily="49" charset="0"/>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cs typeface="Consolas" panose="020B0609020204030204" pitchFamily="49" charset="0"/>
              </a:rPr>
              <a:t>δ(</a:t>
            </a:r>
            <a:r>
              <a:rPr lang="en-US" altLang="zh-CN" sz="1800" i="1" smtClean="0">
                <a:solidFill>
                  <a:srgbClr val="0000FF"/>
                </a:solidFill>
                <a:latin typeface="Consolas" panose="020B0609020204030204" pitchFamily="49" charset="0"/>
                <a:cs typeface="Consolas" panose="020B0609020204030204" pitchFamily="49" charset="0"/>
              </a:rPr>
              <a:t>q</a:t>
            </a:r>
            <a:r>
              <a:rPr lang="en-US" altLang="zh-CN" sz="1800" baseline="-25000" smtClean="0">
                <a:solidFill>
                  <a:srgbClr val="0000FF"/>
                </a:solidFill>
                <a:latin typeface="Consolas" panose="020B0609020204030204" pitchFamily="49" charset="0"/>
                <a:cs typeface="Consolas" panose="020B0609020204030204" pitchFamily="49" charset="0"/>
              </a:rPr>
              <a:t>0</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B</a:t>
            </a:r>
            <a:r>
              <a:rPr lang="en-US" altLang="zh-CN" sz="180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q</a:t>
            </a:r>
            <a:r>
              <a:rPr lang="en-US" altLang="zh-CN" sz="1800" baseline="-25000" smtClean="0">
                <a:solidFill>
                  <a:srgbClr val="0000FF"/>
                </a:solidFill>
                <a:latin typeface="Consolas" panose="020B0609020204030204" pitchFamily="49" charset="0"/>
                <a:cs typeface="Consolas" panose="020B0609020204030204" pitchFamily="49" charset="0"/>
              </a:rPr>
              <a:t>1</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B</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smtClean="0">
                <a:solidFill>
                  <a:srgbClr val="0000FF"/>
                </a:solidFill>
                <a:latin typeface="Consolas" panose="020B0609020204030204" pitchFamily="49" charset="0"/>
                <a:cs typeface="Consolas" panose="020B0609020204030204" pitchFamily="49" charset="0"/>
              </a:rPr>
              <a:t>R</a:t>
            </a:r>
            <a:r>
              <a:rPr lang="en-US" altLang="zh-CN" sz="1800" dirty="0">
                <a:solidFill>
                  <a:srgbClr val="0000FF"/>
                </a:solidFill>
                <a:latin typeface="Consolas" panose="020B0609020204030204" pitchFamily="49" charset="0"/>
                <a:cs typeface="Consolas" panose="020B0609020204030204" pitchFamily="49" charset="0"/>
              </a:rPr>
              <a:t>)</a:t>
            </a:r>
            <a:endParaRPr lang="en-US" altLang="zh-CN" sz="1800" dirty="0">
              <a:solidFill>
                <a:srgbClr val="0000FF"/>
              </a:solidFill>
              <a:latin typeface="Consolas" panose="020B0609020204030204" pitchFamily="49" charset="0"/>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cs typeface="Consolas" panose="020B0609020204030204" pitchFamily="49" charset="0"/>
              </a:rPr>
              <a:t>δ(</a:t>
            </a:r>
            <a:r>
              <a:rPr lang="en-US" altLang="zh-CN" sz="1800" i="1" smtClean="0">
                <a:solidFill>
                  <a:srgbClr val="0000FF"/>
                </a:solidFill>
                <a:latin typeface="Consolas" panose="020B0609020204030204" pitchFamily="49" charset="0"/>
                <a:cs typeface="Consolas" panose="020B0609020204030204" pitchFamily="49" charset="0"/>
              </a:rPr>
              <a:t>q</a:t>
            </a:r>
            <a:r>
              <a:rPr lang="en-US" altLang="zh-CN" sz="1800" baseline="-25000" smtClean="0">
                <a:solidFill>
                  <a:srgbClr val="0000FF"/>
                </a:solidFill>
                <a:latin typeface="Consolas" panose="020B0609020204030204" pitchFamily="49" charset="0"/>
                <a:cs typeface="Consolas" panose="020B0609020204030204" pitchFamily="49" charset="0"/>
              </a:rPr>
              <a:t>0</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smtClean="0">
                <a:solidFill>
                  <a:srgbClr val="0000FF"/>
                </a:solidFill>
                <a:latin typeface="Consolas" panose="020B0609020204030204" pitchFamily="49" charset="0"/>
                <a:cs typeface="Consolas" panose="020B0609020204030204" pitchFamily="49" charset="0"/>
              </a:rPr>
              <a:t>1</a:t>
            </a:r>
            <a:r>
              <a:rPr lang="en-US" altLang="zh-CN" sz="180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q</a:t>
            </a:r>
            <a:r>
              <a:rPr lang="en-US" altLang="zh-CN" sz="1800" baseline="-25000" smtClean="0">
                <a:solidFill>
                  <a:srgbClr val="0000FF"/>
                </a:solidFill>
                <a:latin typeface="Consolas" panose="020B0609020204030204" pitchFamily="49" charset="0"/>
                <a:cs typeface="Consolas" panose="020B0609020204030204" pitchFamily="49" charset="0"/>
              </a:rPr>
              <a:t>0</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smtClean="0">
                <a:solidFill>
                  <a:srgbClr val="0000FF"/>
                </a:solidFill>
                <a:latin typeface="Consolas" panose="020B0609020204030204" pitchFamily="49" charset="0"/>
                <a:cs typeface="Consolas" panose="020B0609020204030204" pitchFamily="49" charset="0"/>
              </a:rPr>
              <a:t>1</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smtClean="0">
                <a:solidFill>
                  <a:srgbClr val="0000FF"/>
                </a:solidFill>
                <a:latin typeface="Consolas" panose="020B0609020204030204" pitchFamily="49" charset="0"/>
                <a:cs typeface="Consolas" panose="020B0609020204030204" pitchFamily="49" charset="0"/>
              </a:rPr>
              <a:t>L</a:t>
            </a:r>
            <a:r>
              <a:rPr lang="en-US" altLang="zh-CN" sz="1800" dirty="0">
                <a:solidFill>
                  <a:srgbClr val="0000FF"/>
                </a:solidFill>
                <a:latin typeface="Consolas" panose="020B0609020204030204" pitchFamily="49" charset="0"/>
                <a:cs typeface="Consolas" panose="020B0609020204030204" pitchFamily="49" charset="0"/>
              </a:rPr>
              <a:t>)</a:t>
            </a:r>
            <a:endParaRPr lang="en-US" altLang="zh-CN" sz="1800" dirty="0">
              <a:solidFill>
                <a:srgbClr val="0000FF"/>
              </a:solidFill>
              <a:latin typeface="Consolas" panose="020B0609020204030204" pitchFamily="49" charset="0"/>
              <a:cs typeface="Consolas" panose="020B0609020204030204" pitchFamily="49" charset="0"/>
            </a:endParaRPr>
          </a:p>
        </p:txBody>
      </p:sp>
      <p:sp>
        <p:nvSpPr>
          <p:cNvPr id="156676" name="Text Box 4"/>
          <p:cNvSpPr txBox="1">
            <a:spLocks noChangeArrowheads="1"/>
          </p:cNvSpPr>
          <p:nvPr/>
        </p:nvSpPr>
        <p:spPr bwMode="auto">
          <a:xfrm>
            <a:off x="428596" y="4714884"/>
            <a:ext cx="7848600" cy="961674"/>
          </a:xfrm>
          <a:prstGeom prst="rect">
            <a:avLst/>
          </a:prstGeom>
          <a:noFill/>
          <a:ln w="9525">
            <a:noFill/>
            <a:miter lim="800000"/>
          </a:ln>
          <a:effectLst/>
        </p:spPr>
        <p:txBody>
          <a:bodyPr>
            <a:spAutoFit/>
          </a:bodyPr>
          <a:lstStyle/>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它是一个不确定图灵</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机，可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以对输入的空带写下任意长的</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段后停机。</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428596" y="1428736"/>
            <a:ext cx="8208962" cy="2862322"/>
          </a:xfrm>
          <a:prstGeom prst="rect">
            <a:avLst/>
          </a:prstGeom>
          <a:noFill/>
          <a:ln w="9525">
            <a:noFill/>
            <a:miter lim="800000"/>
          </a:ln>
          <a:effectLst/>
        </p:spPr>
        <p:txBody>
          <a:bodyPr>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从中</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于一个输入串</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而</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言，可</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能存在着若干个演变</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程，其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中任何一个演变过程最后导致一个终止</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态，则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这个输入串</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就</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被非确定性图灵机接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受。</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同</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样，也</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可以定义</a:t>
            </a:r>
            <a:r>
              <a:rPr lang="zh-CN" altLang="en-US" sz="2000">
                <a:solidFill>
                  <a:srgbClr val="FF0000"/>
                </a:solidFill>
                <a:latin typeface="Consolas" panose="020B0609020204030204" pitchFamily="49" charset="0"/>
                <a:ea typeface="黑体" panose="02010609060101010101" pitchFamily="49" charset="-122"/>
                <a:cs typeface="Consolas" panose="020B0609020204030204" pitchFamily="49" charset="0"/>
              </a:rPr>
              <a:t>多</a:t>
            </a:r>
            <a:r>
              <a:rPr lang="zh-CN" altLang="en-US" sz="2000" smtClean="0">
                <a:solidFill>
                  <a:srgbClr val="FF0000"/>
                </a:solidFill>
                <a:latin typeface="Consolas" panose="020B0609020204030204" pitchFamily="49" charset="0"/>
                <a:ea typeface="黑体" panose="02010609060101010101" pitchFamily="49" charset="-122"/>
                <a:cs typeface="Consolas" panose="020B0609020204030204" pitchFamily="49" charset="0"/>
              </a:rPr>
              <a:t>带非确定性图灵机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对于任意</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个非确定性图灵机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个确定性图灵机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，使</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得它们的语言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相</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等，即</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L(M)=L(M')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323850" y="395567"/>
            <a:ext cx="5605471" cy="514738"/>
          </a:xfrm>
          <a:prstGeom prst="rect">
            <a:avLst/>
          </a:prstGeom>
          <a:solidFill>
            <a:srgbClr val="00B0F0"/>
          </a:solidFill>
          <a:ln w="9525">
            <a:noFill/>
            <a:miter lim="800000"/>
          </a:ln>
          <a:effectLst/>
        </p:spPr>
        <p:txBody>
          <a:bodyPr wrap="square" tIns="72000" bIns="72000">
            <a:spAutoFit/>
          </a:bodyPr>
          <a:lstStyle/>
          <a:p>
            <a:pPr algn="ctr">
              <a:spcBef>
                <a:spcPct val="50000"/>
              </a:spcBef>
            </a:pP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3. </a:t>
            </a:r>
            <a:r>
              <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图灵机的停机问题与可计算性度量</a:t>
            </a:r>
            <a:endPar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154627" name="Text Box 3"/>
          <p:cNvSpPr txBox="1">
            <a:spLocks noChangeArrowheads="1"/>
          </p:cNvSpPr>
          <p:nvPr/>
        </p:nvSpPr>
        <p:spPr bwMode="auto">
          <a:xfrm>
            <a:off x="285720" y="1410324"/>
            <a:ext cx="8286808" cy="2354491"/>
          </a:xfrm>
          <a:prstGeom prst="rect">
            <a:avLst/>
          </a:prstGeom>
          <a:noFill/>
          <a:ln w="9525">
            <a:noFill/>
            <a:miter lim="800000"/>
          </a:ln>
          <a:effectLst/>
        </p:spPr>
        <p:txBody>
          <a:bodyPr wrap="square">
            <a:spAutoFit/>
          </a:bodyPr>
          <a:lstStyle/>
          <a:p>
            <a:pPr>
              <a:lnSpc>
                <a:spcPct val="150000"/>
              </a:lnSpc>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一个图灵机并不是对任何输入都能停机。一般</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来</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说，一</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个图灵机</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对一个输入串</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的工作过程可能遇到三种情况：</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）进入终止</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状</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态，这</a:t>
            </a: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时</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M</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停</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机，并</a:t>
            </a: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接受</a:t>
            </a:r>
            <a:r>
              <a:rPr lang="en-US" altLang="zh-CN" sz="1800" i="1" dirty="0">
                <a:solidFill>
                  <a:srgbClr val="006600"/>
                </a:solidFill>
                <a:latin typeface="Consolas" panose="020B0609020204030204" pitchFamily="49" charset="0"/>
                <a:ea typeface="仿宋" panose="02010609060101010101" pitchFamily="49" charset="-122"/>
                <a:cs typeface="Consolas" panose="020B0609020204030204" pitchFamily="49" charset="0"/>
              </a:rPr>
              <a:t>w</a:t>
            </a: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）未进入终止</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状</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态，但</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δ</a:t>
            </a: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无</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定</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义，此</a:t>
            </a: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时</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M</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停</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机，但</a:t>
            </a: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不接受</a:t>
            </a:r>
            <a:r>
              <a:rPr lang="en-US" altLang="zh-CN" sz="1800" i="1" dirty="0">
                <a:solidFill>
                  <a:srgbClr val="006600"/>
                </a:solidFill>
                <a:latin typeface="Consolas" panose="020B0609020204030204" pitchFamily="49" charset="0"/>
                <a:ea typeface="仿宋" panose="02010609060101010101" pitchFamily="49" charset="-122"/>
                <a:cs typeface="Consolas" panose="020B0609020204030204" pitchFamily="49" charset="0"/>
              </a:rPr>
              <a:t>w</a:t>
            </a: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3</a:t>
            </a: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）一直不进入终止</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状</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态，且</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δ</a:t>
            </a: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一直有定义。这时进入死</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循</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环，</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M</a:t>
            </a: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永不停机。</a:t>
            </a:r>
            <a:endPar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357158" y="1214422"/>
            <a:ext cx="8424863" cy="2862322"/>
          </a:xfrm>
          <a:prstGeom prst="rect">
            <a:avLst/>
          </a:prstGeom>
          <a:noFill/>
          <a:ln w="9525">
            <a:noFill/>
            <a:miter lim="800000"/>
          </a:ln>
          <a:effectLst/>
        </p:spPr>
        <p:txBody>
          <a:bodyPr>
            <a:spAutoFit/>
          </a:bodyPr>
          <a:lstStyle/>
          <a:p>
            <a:pPr>
              <a:lnSpc>
                <a:spcPct val="150000"/>
              </a:lnSpc>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可计算函数与可计算语言的定义与图灵机的停机问题有密切的关系。</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若一个语言被一个图灵机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接</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受，且</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对任意输入</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串</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都</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停</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机，称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之为</a:t>
            </a:r>
            <a:r>
              <a:rPr lang="zh-CN" altLang="en-US" sz="2000" dirty="0">
                <a:solidFill>
                  <a:srgbClr val="FF0000"/>
                </a:solidFill>
                <a:latin typeface="Consolas" panose="020B0609020204030204" pitchFamily="49" charset="0"/>
                <a:ea typeface="黑体" panose="02010609060101010101" pitchFamily="49" charset="-122"/>
                <a:cs typeface="Consolas" panose="020B0609020204030204" pitchFamily="49" charset="0"/>
              </a:rPr>
              <a:t>递归语言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。一个语言是可计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且仅当它是一个递归语言。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同</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样，一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个函数是可计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且仅当它是完全递归</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函</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存在图灵机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实现其计算</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功</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能，对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于任意</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都能停机。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从根本</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上</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说，</a:t>
            </a:r>
            <a:r>
              <a:rPr lang="zh-CN" altLang="en-US" sz="2000" smtClean="0">
                <a:solidFill>
                  <a:srgbClr val="CC3300"/>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dirty="0">
                <a:solidFill>
                  <a:srgbClr val="CC3300"/>
                </a:solidFill>
                <a:latin typeface="Consolas" panose="020B0609020204030204" pitchFamily="49" charset="0"/>
                <a:ea typeface="楷体" panose="02010609060101010101" pitchFamily="49" charset="-122"/>
                <a:cs typeface="Consolas" panose="020B0609020204030204" pitchFamily="49" charset="0"/>
              </a:rPr>
              <a:t>个算法就是一个确定的、对任意输入都停机的图灵机</a:t>
            </a:r>
            <a:r>
              <a:rPr lang="zh-CN" altLang="en-US" sz="2000" dirty="0">
                <a:latin typeface="Consolas" panose="020B0609020204030204" pitchFamily="49" charset="0"/>
                <a:ea typeface="楷体" panose="02010609060101010101" pitchFamily="49" charset="-122"/>
                <a:cs typeface="Consolas" panose="020B0609020204030204" pitchFamily="49" charset="0"/>
              </a:rPr>
              <a:t>。</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Text Box 4"/>
          <p:cNvSpPr txBox="1">
            <a:spLocks noChangeArrowheads="1"/>
          </p:cNvSpPr>
          <p:nvPr/>
        </p:nvSpPr>
        <p:spPr bwMode="auto">
          <a:xfrm>
            <a:off x="714348" y="1285860"/>
            <a:ext cx="7848600" cy="878061"/>
          </a:xfrm>
          <a:prstGeom prst="rect">
            <a:avLst/>
          </a:prstGeom>
          <a:noFill/>
          <a:ln w="9525">
            <a:noFill/>
            <a:miter lim="800000"/>
          </a:ln>
          <a:effectLst/>
        </p:spPr>
        <p:txBody>
          <a:bodyPr>
            <a:spAutoFit/>
          </a:bodyPr>
          <a:lstStyle/>
          <a:p>
            <a:pPr>
              <a:lnSpc>
                <a:spcPts val="32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归纳</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起</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来，在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各种求解问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中，按</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求解问题算法的时间复杂度可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分</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大</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类：</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72037" name="Text Box 5"/>
          <p:cNvSpPr txBox="1">
            <a:spLocks noChangeArrowheads="1"/>
          </p:cNvSpPr>
          <p:nvPr/>
        </p:nvSpPr>
        <p:spPr bwMode="auto">
          <a:xfrm>
            <a:off x="1214414" y="2571744"/>
            <a:ext cx="6746894" cy="2025509"/>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marL="342900" indent="-342900">
              <a:lnSpc>
                <a:spcPct val="150000"/>
              </a:lnSpc>
              <a:buFontTx/>
              <a:buBlip>
                <a:blip r:embed="rId1"/>
              </a:buBlip>
            </a:pPr>
            <a:r>
              <a:rPr lang="zh-CN" altLang="en-US" sz="18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存</a:t>
            </a:r>
            <a:r>
              <a:rPr lang="zh-CN" altLang="en-US" sz="18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在多项式算法的问题</a:t>
            </a:r>
            <a:endParaRPr lang="zh-CN" altLang="en-US" sz="18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nSpc>
                <a:spcPct val="150000"/>
              </a:lnSpc>
              <a:buFontTx/>
              <a:buBlip>
                <a:blip r:embed="rId1"/>
              </a:buBlip>
            </a:pPr>
            <a:r>
              <a:rPr lang="zh-CN" altLang="en-US" sz="18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肯</a:t>
            </a:r>
            <a:r>
              <a:rPr lang="zh-CN" altLang="en-US" sz="18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定不存在多项式算法的问题</a:t>
            </a:r>
            <a:endParaRPr lang="zh-CN" altLang="en-US" sz="18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nSpc>
                <a:spcPct val="150000"/>
              </a:lnSpc>
              <a:buFontTx/>
              <a:buBlip>
                <a:blip r:embed="rId1"/>
              </a:buBlip>
            </a:pPr>
            <a:r>
              <a:rPr lang="zh-CN" altLang="en-US" sz="18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尚</a:t>
            </a:r>
            <a:r>
              <a:rPr lang="zh-CN" altLang="en-US" sz="18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未找到多项式</a:t>
            </a:r>
            <a:r>
              <a:rPr lang="zh-CN" altLang="en-US" sz="1800">
                <a:solidFill>
                  <a:srgbClr val="0000FF"/>
                </a:solidFill>
                <a:latin typeface="微软雅黑" panose="020B0503020204020204" pitchFamily="34" charset="-122"/>
                <a:ea typeface="微软雅黑" panose="020B0503020204020204" pitchFamily="34" charset="-122"/>
                <a:cs typeface="Consolas" panose="020B0609020204030204" pitchFamily="49" charset="0"/>
              </a:rPr>
              <a:t>算</a:t>
            </a:r>
            <a:r>
              <a:rPr lang="zh-CN" altLang="en-US" sz="18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法，也</a:t>
            </a:r>
            <a:r>
              <a:rPr lang="zh-CN" altLang="en-US" sz="18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不能证明其不存在多项式算法的问题。第三类问题介于第一类和第二类之间。</a:t>
            </a:r>
            <a:endParaRPr lang="zh-CN" altLang="en-US" sz="18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Text Box 3"/>
          <p:cNvSpPr txBox="1">
            <a:spLocks noChangeArrowheads="1"/>
          </p:cNvSpPr>
          <p:nvPr/>
        </p:nvSpPr>
        <p:spPr bwMode="auto">
          <a:xfrm>
            <a:off x="468313" y="1196975"/>
            <a:ext cx="8135937" cy="2708434"/>
          </a:xfrm>
          <a:prstGeom prst="rect">
            <a:avLst/>
          </a:prstGeom>
          <a:noFill/>
          <a:ln w="9525">
            <a:noFill/>
            <a:miter lim="800000"/>
          </a:ln>
          <a:effectLst/>
        </p:spPr>
        <p:txBody>
          <a:bodyPr>
            <a:spAutoFit/>
          </a:bodyPr>
          <a:lstStyle/>
          <a:p>
            <a:pPr>
              <a:lnSpc>
                <a:spcPct val="150000"/>
              </a:lnSpc>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确定性图灵机是</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现代电子计算机的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理论模型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dirty="0">
                <a:solidFill>
                  <a:srgbClr val="9900FF"/>
                </a:solidFill>
                <a:latin typeface="Consolas" panose="020B0609020204030204" pitchFamily="49" charset="0"/>
                <a:ea typeface="楷体" panose="02010609060101010101" pitchFamily="49" charset="-122"/>
                <a:cs typeface="Consolas" panose="020B0609020204030204" pitchFamily="49" charset="0"/>
              </a:rPr>
              <a:t>个对任意输入都停机的确定图灵机在多项式时间内可解的</a:t>
            </a:r>
            <a:r>
              <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rPr>
              <a:t>问</a:t>
            </a:r>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题，必</a:t>
            </a:r>
            <a:r>
              <a:rPr lang="zh-CN" altLang="en-US" sz="2000" dirty="0">
                <a:solidFill>
                  <a:srgbClr val="9900FF"/>
                </a:solidFill>
                <a:latin typeface="Consolas" panose="020B0609020204030204" pitchFamily="49" charset="0"/>
                <a:ea typeface="楷体" panose="02010609060101010101" pitchFamily="49" charset="-122"/>
                <a:cs typeface="Consolas" panose="020B0609020204030204" pitchFamily="49" charset="0"/>
              </a:rPr>
              <a:t>然存在多项式时间复杂度的计算机求解算法。</a:t>
            </a:r>
            <a:endParaRPr lang="zh-CN" altLang="en-US" sz="2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一个算法实质上就是一个以任何输入都停机的图</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灵</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机，因</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此已经找到的多项式时间界的计算机算法的问题都属于</a:t>
            </a:r>
            <a:r>
              <a:rPr lang="en-US"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rgbClr val="CC3300"/>
                </a:solidFill>
                <a:latin typeface="Consolas" panose="020B0609020204030204" pitchFamily="49" charset="0"/>
                <a:ea typeface="楷体" panose="02010609060101010101" pitchFamily="49" charset="-122"/>
                <a:cs typeface="Consolas" panose="020B0609020204030204" pitchFamily="49" charset="0"/>
              </a:rPr>
              <a:t>类问题</a:t>
            </a:r>
            <a:r>
              <a:rPr lang="zh-CN" altLang="en-US" sz="2000" dirty="0">
                <a:latin typeface="Consolas" panose="020B0609020204030204" pitchFamily="49" charset="0"/>
                <a:ea typeface="楷体" panose="02010609060101010101" pitchFamily="49" charset="-122"/>
                <a:cs typeface="Consolas" panose="020B0609020204030204" pitchFamily="49" charset="0"/>
              </a:rPr>
              <a:t>。</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3"/>
          <p:cNvSpPr txBox="1">
            <a:spLocks noChangeArrowheads="1"/>
          </p:cNvSpPr>
          <p:nvPr/>
        </p:nvSpPr>
        <p:spPr bwMode="auto">
          <a:xfrm>
            <a:off x="1963182" y="285728"/>
            <a:ext cx="4680520" cy="584775"/>
          </a:xfrm>
          <a:prstGeom prst="rect">
            <a:avLst/>
          </a:prstGeom>
          <a:solidFill>
            <a:srgbClr val="00B0F0"/>
          </a:solidFill>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叶根友毛笔行书2.0版" pitchFamily="2" charset="-122"/>
                <a:ea typeface="叶根友毛笔行书2.0版" pitchFamily="2" charset="-122"/>
                <a:cs typeface="Times New Roman" panose="02020603050405020304" pitchFamily="18" charset="0"/>
              </a:rPr>
              <a:t>11.2  </a:t>
            </a:r>
            <a:r>
              <a:rPr lang="en-US" altLang="zh-CN" sz="3200" smtClean="0">
                <a:solidFill>
                  <a:srgbClr val="FF0000"/>
                </a:solidFill>
                <a:latin typeface="叶根友毛笔行书2.0版" pitchFamily="2" charset="-122"/>
                <a:ea typeface="叶根友毛笔行书2.0版" pitchFamily="2" charset="-122"/>
              </a:rPr>
              <a:t>P</a:t>
            </a:r>
            <a:r>
              <a:rPr lang="zh-CN" altLang="zh-CN" sz="3200" smtClean="0">
                <a:solidFill>
                  <a:srgbClr val="FF0000"/>
                </a:solidFill>
                <a:latin typeface="叶根友毛笔行书2.0版" pitchFamily="2" charset="-122"/>
                <a:ea typeface="叶根友毛笔行书2.0版" pitchFamily="2" charset="-122"/>
              </a:rPr>
              <a:t>类和</a:t>
            </a:r>
            <a:r>
              <a:rPr lang="en-US" altLang="zh-CN" sz="3200" smtClean="0">
                <a:solidFill>
                  <a:srgbClr val="FF0000"/>
                </a:solidFill>
                <a:latin typeface="叶根友毛笔行书2.0版" pitchFamily="2" charset="-122"/>
                <a:ea typeface="叶根友毛笔行书2.0版" pitchFamily="2" charset="-122"/>
              </a:rPr>
              <a:t>NP</a:t>
            </a:r>
            <a:r>
              <a:rPr lang="zh-CN" altLang="zh-CN" sz="3200" smtClean="0">
                <a:solidFill>
                  <a:srgbClr val="FF0000"/>
                </a:solidFill>
                <a:latin typeface="叶根友毛笔行书2.0版" pitchFamily="2" charset="-122"/>
                <a:ea typeface="叶根友毛笔行书2.0版" pitchFamily="2" charset="-122"/>
              </a:rPr>
              <a:t>类问题</a:t>
            </a:r>
            <a:r>
              <a:rPr lang="zh-CN" altLang="en-US" sz="3200" spc="50" smtClean="0">
                <a:ln w="11430"/>
                <a:solidFill>
                  <a:srgbClr val="FF0000"/>
                </a:solidFill>
                <a:effectLst>
                  <a:outerShdw blurRad="76200" dist="50800" dir="5400000" algn="tl" rotWithShape="0">
                    <a:srgbClr val="000000">
                      <a:alpha val="65000"/>
                    </a:srgbClr>
                  </a:outerShdw>
                </a:effectLst>
                <a:latin typeface="叶根友毛笔行书2.0版" pitchFamily="2" charset="-122"/>
                <a:ea typeface="叶根友毛笔行书2.0版" pitchFamily="2" charset="-122"/>
                <a:cs typeface="Times New Roman" panose="02020603050405020304" pitchFamily="18" charset="0"/>
              </a:rPr>
              <a:t> </a:t>
            </a:r>
            <a:endParaRPr lang="zh-CN" altLang="en-US" sz="3200" spc="50">
              <a:ln w="11430"/>
              <a:solidFill>
                <a:srgbClr val="FF0000"/>
              </a:solidFill>
              <a:effectLst>
                <a:outerShdw blurRad="76200" dist="50800" dir="5400000" algn="tl" rotWithShape="0">
                  <a:srgbClr val="000000">
                    <a:alpha val="65000"/>
                  </a:srgbClr>
                </a:outerShdw>
              </a:effectLst>
              <a:latin typeface="叶根友毛笔行书2.0版" pitchFamily="2" charset="-122"/>
              <a:ea typeface="叶根友毛笔行书2.0版"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428596" y="1285860"/>
            <a:ext cx="8280400" cy="2957797"/>
          </a:xfrm>
          <a:prstGeom prst="rect">
            <a:avLst/>
          </a:prstGeom>
          <a:noFill/>
          <a:ln w="9525">
            <a:noFill/>
            <a:miter lim="800000"/>
          </a:ln>
          <a:effectLst/>
        </p:spPr>
        <p:txBody>
          <a:bodyPr>
            <a:spAutoFit/>
          </a:bodyPr>
          <a:lstStyle/>
          <a:p>
            <a:pPr>
              <a:lnSpc>
                <a:spcPct val="150000"/>
              </a:lnSpc>
              <a:spcBef>
                <a:spcPct val="50000"/>
              </a:spcBef>
            </a:pPr>
            <a:r>
              <a:rPr lang="zh-CN" altLang="en-US" sz="2000" dirty="0">
                <a:solidFill>
                  <a:srgbClr val="0000FF"/>
                </a:solidFill>
                <a:ea typeface="楷体" panose="02010609060101010101" pitchFamily="49" charset="-122"/>
                <a:cs typeface="Times New Roman" panose="02020603050405020304" pitchFamily="18" charset="0"/>
              </a:rPr>
              <a:t>　</a:t>
            </a:r>
            <a:r>
              <a:rPr lang="zh-CN" altLang="en-US" sz="2000">
                <a:solidFill>
                  <a:srgbClr val="0000FF"/>
                </a:solidFill>
                <a:ea typeface="楷体" panose="02010609060101010101" pitchFamily="49" charset="-122"/>
                <a:cs typeface="Times New Roman" panose="02020603050405020304" pitchFamily="18" charset="0"/>
              </a:rPr>
              <a:t>　</a:t>
            </a:r>
            <a:r>
              <a:rPr lang="zh-CN" altLang="en-US" sz="2000" smtClean="0">
                <a:solidFill>
                  <a:srgbClr val="0000FF"/>
                </a:solidFill>
                <a:ea typeface="楷体" panose="02010609060101010101" pitchFamily="49" charset="-122"/>
                <a:cs typeface="Times New Roman" panose="02020603050405020304" pitchFamily="18" charset="0"/>
              </a:rPr>
              <a:t>非确定性图灵机只</a:t>
            </a:r>
            <a:r>
              <a:rPr lang="zh-CN" altLang="en-US" sz="2000" dirty="0">
                <a:solidFill>
                  <a:srgbClr val="0000FF"/>
                </a:solidFill>
                <a:ea typeface="楷体" panose="02010609060101010101" pitchFamily="49" charset="-122"/>
                <a:cs typeface="Times New Roman" panose="02020603050405020304" pitchFamily="18" charset="0"/>
              </a:rPr>
              <a:t>是一种理论上的计算模型。不确定图灵机可解的</a:t>
            </a:r>
            <a:r>
              <a:rPr lang="zh-CN" altLang="en-US" sz="2000">
                <a:solidFill>
                  <a:srgbClr val="0000FF"/>
                </a:solidFill>
                <a:ea typeface="楷体" panose="02010609060101010101" pitchFamily="49" charset="-122"/>
                <a:cs typeface="Times New Roman" panose="02020603050405020304" pitchFamily="18" charset="0"/>
              </a:rPr>
              <a:t>问</a:t>
            </a:r>
            <a:r>
              <a:rPr lang="zh-CN" altLang="en-US" sz="2000" smtClean="0">
                <a:solidFill>
                  <a:srgbClr val="0000FF"/>
                </a:solidFill>
                <a:ea typeface="楷体" panose="02010609060101010101" pitchFamily="49" charset="-122"/>
                <a:cs typeface="Times New Roman" panose="02020603050405020304" pitchFamily="18" charset="0"/>
              </a:rPr>
              <a:t>题，虽</a:t>
            </a:r>
            <a:r>
              <a:rPr lang="zh-CN" altLang="en-US" sz="2000" dirty="0">
                <a:solidFill>
                  <a:srgbClr val="0000FF"/>
                </a:solidFill>
                <a:ea typeface="楷体" panose="02010609060101010101" pitchFamily="49" charset="-122"/>
                <a:cs typeface="Times New Roman" panose="02020603050405020304" pitchFamily="18" charset="0"/>
              </a:rPr>
              <a:t>然也可</a:t>
            </a:r>
            <a:r>
              <a:rPr lang="zh-CN" altLang="en-US" sz="2000">
                <a:solidFill>
                  <a:srgbClr val="0000FF"/>
                </a:solidFill>
                <a:ea typeface="楷体" panose="02010609060101010101" pitchFamily="49" charset="-122"/>
                <a:cs typeface="Times New Roman" panose="02020603050405020304" pitchFamily="18" charset="0"/>
              </a:rPr>
              <a:t>以</a:t>
            </a:r>
            <a:r>
              <a:rPr lang="zh-CN" altLang="en-US" sz="2000" smtClean="0">
                <a:solidFill>
                  <a:srgbClr val="0000FF"/>
                </a:solidFill>
                <a:ea typeface="楷体" panose="02010609060101010101" pitchFamily="49" charset="-122"/>
                <a:cs typeface="Times New Roman" panose="02020603050405020304" pitchFamily="18" charset="0"/>
              </a:rPr>
              <a:t>用确定性图灵机求解，但</a:t>
            </a:r>
            <a:r>
              <a:rPr lang="zh-CN" altLang="en-US" sz="2000" dirty="0">
                <a:solidFill>
                  <a:srgbClr val="0000FF"/>
                </a:solidFill>
                <a:ea typeface="楷体" panose="02010609060101010101" pitchFamily="49" charset="-122"/>
                <a:cs typeface="Times New Roman" panose="02020603050405020304" pitchFamily="18" charset="0"/>
              </a:rPr>
              <a:t>时间上的耗费（或说求解步数）是不一样的。</a:t>
            </a:r>
            <a:endParaRPr lang="zh-CN" altLang="en-US" sz="2000" dirty="0">
              <a:solidFill>
                <a:srgbClr val="0000FF"/>
              </a:solidFill>
              <a:ea typeface="楷体" panose="02010609060101010101" pitchFamily="49" charset="-122"/>
              <a:cs typeface="Times New Roman" panose="02020603050405020304" pitchFamily="18" charset="0"/>
            </a:endParaRPr>
          </a:p>
          <a:p>
            <a:pPr>
              <a:lnSpc>
                <a:spcPct val="150000"/>
              </a:lnSpc>
              <a:spcBef>
                <a:spcPct val="50000"/>
              </a:spcBef>
            </a:pPr>
            <a:r>
              <a:rPr lang="zh-CN" altLang="en-US" sz="2000" dirty="0">
                <a:solidFill>
                  <a:srgbClr val="0000FF"/>
                </a:solidFill>
                <a:ea typeface="楷体" panose="02010609060101010101" pitchFamily="49" charset="-122"/>
                <a:cs typeface="Times New Roman" panose="02020603050405020304" pitchFamily="18" charset="0"/>
              </a:rPr>
              <a:t>　</a:t>
            </a:r>
            <a:r>
              <a:rPr lang="zh-CN" altLang="en-US" sz="2000">
                <a:solidFill>
                  <a:srgbClr val="0000FF"/>
                </a:solidFill>
                <a:ea typeface="楷体" panose="02010609060101010101" pitchFamily="49" charset="-122"/>
                <a:cs typeface="Times New Roman" panose="02020603050405020304" pitchFamily="18" charset="0"/>
              </a:rPr>
              <a:t>　</a:t>
            </a:r>
            <a:r>
              <a:rPr lang="zh-CN" altLang="en-US" sz="2000" smtClean="0">
                <a:solidFill>
                  <a:srgbClr val="0000FF"/>
                </a:solidFill>
                <a:ea typeface="楷体" panose="02010609060101010101" pitchFamily="49" charset="-122"/>
                <a:cs typeface="Times New Roman" panose="02020603050405020304" pitchFamily="18" charset="0"/>
              </a:rPr>
              <a:t>用非确定性图灵机以</a:t>
            </a:r>
            <a:r>
              <a:rPr lang="zh-CN" altLang="en-US" sz="2000" dirty="0">
                <a:solidFill>
                  <a:srgbClr val="0000FF"/>
                </a:solidFill>
                <a:ea typeface="楷体" panose="02010609060101010101" pitchFamily="49" charset="-122"/>
                <a:cs typeface="Times New Roman" panose="02020603050405020304" pitchFamily="18" charset="0"/>
              </a:rPr>
              <a:t>多项式时间界可求解的</a:t>
            </a:r>
            <a:r>
              <a:rPr lang="zh-CN" altLang="en-US" sz="2000">
                <a:solidFill>
                  <a:srgbClr val="0000FF"/>
                </a:solidFill>
                <a:ea typeface="楷体" panose="02010609060101010101" pitchFamily="49" charset="-122"/>
                <a:cs typeface="Times New Roman" panose="02020603050405020304" pitchFamily="18" charset="0"/>
              </a:rPr>
              <a:t>问</a:t>
            </a:r>
            <a:r>
              <a:rPr lang="zh-CN" altLang="en-US" sz="2000" smtClean="0">
                <a:solidFill>
                  <a:srgbClr val="0000FF"/>
                </a:solidFill>
                <a:ea typeface="楷体" panose="02010609060101010101" pitchFamily="49" charset="-122"/>
                <a:cs typeface="Times New Roman" panose="02020603050405020304" pitchFamily="18" charset="0"/>
              </a:rPr>
              <a:t>题，用确定性图灵机不</a:t>
            </a:r>
            <a:r>
              <a:rPr lang="zh-CN" altLang="en-US" sz="2000" dirty="0">
                <a:solidFill>
                  <a:srgbClr val="0000FF"/>
                </a:solidFill>
                <a:ea typeface="楷体" panose="02010609060101010101" pitchFamily="49" charset="-122"/>
                <a:cs typeface="Times New Roman" panose="02020603050405020304" pitchFamily="18" charset="0"/>
              </a:rPr>
              <a:t>能保证在多项式时间界内可</a:t>
            </a:r>
            <a:r>
              <a:rPr lang="zh-CN" altLang="en-US" sz="2000">
                <a:solidFill>
                  <a:srgbClr val="0000FF"/>
                </a:solidFill>
                <a:ea typeface="楷体" panose="02010609060101010101" pitchFamily="49" charset="-122"/>
                <a:cs typeface="Times New Roman" panose="02020603050405020304" pitchFamily="18" charset="0"/>
              </a:rPr>
              <a:t>求</a:t>
            </a:r>
            <a:r>
              <a:rPr lang="zh-CN" altLang="en-US" sz="2000" smtClean="0">
                <a:solidFill>
                  <a:srgbClr val="0000FF"/>
                </a:solidFill>
                <a:ea typeface="楷体" panose="02010609060101010101" pitchFamily="49" charset="-122"/>
                <a:cs typeface="Times New Roman" panose="02020603050405020304" pitchFamily="18" charset="0"/>
              </a:rPr>
              <a:t>解，但用确定性图灵机以</a:t>
            </a:r>
            <a:r>
              <a:rPr lang="zh-CN" altLang="en-US" sz="2000" dirty="0">
                <a:solidFill>
                  <a:srgbClr val="0000FF"/>
                </a:solidFill>
                <a:ea typeface="楷体" panose="02010609060101010101" pitchFamily="49" charset="-122"/>
                <a:cs typeface="Times New Roman" panose="02020603050405020304" pitchFamily="18" charset="0"/>
              </a:rPr>
              <a:t>指数时间界是肯定可以求解的。</a:t>
            </a:r>
            <a:endParaRPr lang="zh-CN" altLang="en-US" sz="2000" dirty="0">
              <a:solidFill>
                <a:srgbClr val="00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500034" y="1285860"/>
            <a:ext cx="8064500" cy="2554545"/>
          </a:xfrm>
          <a:prstGeom prst="rect">
            <a:avLst/>
          </a:prstGeom>
          <a:noFill/>
          <a:ln w="9525">
            <a:noFill/>
            <a:miter lim="800000"/>
          </a:ln>
          <a:effectLst/>
        </p:spPr>
        <p:txBody>
          <a:bodyPr>
            <a:spAutoFit/>
          </a:bodyPr>
          <a:lstStyle/>
          <a:p>
            <a:pPr>
              <a:lnSpc>
                <a:spcPct val="150000"/>
              </a:lnSpc>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用确定性图灵机以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多项式时间界可解的问题称为</a:t>
            </a:r>
            <a:r>
              <a:rPr lang="en-US"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rgbClr val="CC3300"/>
                </a:solidFill>
                <a:latin typeface="Consolas" panose="020B0609020204030204" pitchFamily="49" charset="0"/>
                <a:ea typeface="楷体" panose="02010609060101010101" pitchFamily="49" charset="-122"/>
                <a:cs typeface="Consolas" panose="020B0609020204030204" pitchFamily="49" charset="0"/>
              </a:rPr>
              <a:t>类</a:t>
            </a:r>
            <a:r>
              <a:rPr lang="zh-CN" altLang="en-US" sz="2000">
                <a:solidFill>
                  <a:srgbClr val="CC3300"/>
                </a:solidFill>
                <a:latin typeface="Consolas" panose="020B0609020204030204" pitchFamily="49" charset="0"/>
                <a:ea typeface="楷体" panose="02010609060101010101" pitchFamily="49" charset="-122"/>
                <a:cs typeface="Consolas" panose="020B0609020204030204" pitchFamily="49" charset="0"/>
              </a:rPr>
              <a:t>问</a:t>
            </a:r>
            <a:r>
              <a:rPr lang="zh-CN" altLang="en-US" sz="2000" smtClean="0">
                <a:solidFill>
                  <a:srgbClr val="CC3300"/>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指确定性图灵机上</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的具有多项式算法的问题集合。</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用非确定性图灵机以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多项式时间界可解的问题称为</a:t>
            </a:r>
            <a:r>
              <a:rPr lang="en-US"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NP</a:t>
            </a:r>
            <a:r>
              <a:rPr lang="zh-CN" altLang="en-US" sz="2000" dirty="0">
                <a:solidFill>
                  <a:srgbClr val="CC3300"/>
                </a:solidFill>
                <a:latin typeface="Consolas" panose="020B0609020204030204" pitchFamily="49" charset="0"/>
                <a:ea typeface="楷体" panose="02010609060101010101" pitchFamily="49" charset="-122"/>
                <a:cs typeface="Consolas" panose="020B0609020204030204" pitchFamily="49" charset="0"/>
              </a:rPr>
              <a:t>类</a:t>
            </a:r>
            <a:r>
              <a:rPr lang="zh-CN" altLang="en-US" sz="2000">
                <a:solidFill>
                  <a:srgbClr val="CC3300"/>
                </a:solidFill>
                <a:latin typeface="Consolas" panose="020B0609020204030204" pitchFamily="49" charset="0"/>
                <a:ea typeface="楷体" panose="02010609060101010101" pitchFamily="49" charset="-122"/>
                <a:cs typeface="Consolas" panose="020B0609020204030204" pitchFamily="49" charset="0"/>
              </a:rPr>
              <a:t>问</a:t>
            </a:r>
            <a:r>
              <a:rPr lang="zh-CN" altLang="en-US" sz="2000" smtClean="0">
                <a:solidFill>
                  <a:srgbClr val="CC3300"/>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非确定性图灵机上</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具有多项式算法的问题</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集</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合，这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里</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是不确定的意思。</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p:cNvSpPr txBox="1">
            <a:spLocks noChangeArrowheads="1"/>
          </p:cNvSpPr>
          <p:nvPr/>
        </p:nvSpPr>
        <p:spPr bwMode="auto">
          <a:xfrm>
            <a:off x="428596" y="1714488"/>
            <a:ext cx="8280400" cy="2031325"/>
          </a:xfrm>
          <a:prstGeom prst="rect">
            <a:avLst/>
          </a:prstGeom>
          <a:noFill/>
          <a:ln w="9525">
            <a:noFill/>
            <a:miter lim="800000"/>
          </a:ln>
          <a:effectLst/>
        </p:spPr>
        <p:txBody>
          <a:bodyPr>
            <a:spAutoFit/>
          </a:bodyPr>
          <a:lstStyle/>
          <a:p>
            <a:pPr>
              <a:lnSpc>
                <a:spcPct val="150000"/>
              </a:lnSpc>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P=NP</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这个</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问</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题，作</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为理论计算机科学的核心</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问</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题，其</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声名早已经超越了这个领</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域</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它</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Clay</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研究所的七个百万美元大奖问题</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一，在</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2006</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年国际数学家大</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会</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上，它</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是某个</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小时讲座的主</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p:cNvSpPr txBox="1">
            <a:spLocks noChangeArrowheads="1"/>
          </p:cNvSpPr>
          <p:nvPr/>
        </p:nvSpPr>
        <p:spPr bwMode="auto">
          <a:xfrm>
            <a:off x="428596" y="1428736"/>
            <a:ext cx="8280400" cy="1846531"/>
          </a:xfrm>
          <a:prstGeom prst="rect">
            <a:avLst/>
          </a:prstGeom>
          <a:noFill/>
          <a:ln w="9525">
            <a:noFill/>
            <a:miter lim="800000"/>
          </a:ln>
          <a:effectLst/>
        </p:spPr>
        <p:txBody>
          <a:bodyPr>
            <a:spAutoFit/>
          </a:bodyPr>
          <a:lstStyle/>
          <a:p>
            <a:pPr>
              <a:lnSpc>
                <a:spcPct val="200000"/>
              </a:lnSpc>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NP</a:t>
            </a:r>
            <a:r>
              <a:rPr lang="zh-CN" altLang="en-US" sz="2000" dirty="0">
                <a:solidFill>
                  <a:srgbClr val="9900FF"/>
                </a:solidFill>
                <a:latin typeface="Consolas" panose="020B0609020204030204" pitchFamily="49" charset="0"/>
                <a:ea typeface="楷体" panose="02010609060101010101" pitchFamily="49" charset="-122"/>
                <a:cs typeface="Consolas" panose="020B0609020204030204" pitchFamily="49" charset="0"/>
              </a:rPr>
              <a:t>问题</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的代表问题之</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旅行商</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旅行（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TSP</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目前发现的</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问题还有</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很</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多，如</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布尔表达式的可满足性问题、图的顶点覆盖问题和背包问题等等。</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Text Box 3"/>
          <p:cNvSpPr txBox="1">
            <a:spLocks noChangeArrowheads="1"/>
          </p:cNvSpPr>
          <p:nvPr/>
        </p:nvSpPr>
        <p:spPr bwMode="auto">
          <a:xfrm>
            <a:off x="357158" y="1500174"/>
            <a:ext cx="7928002" cy="1938992"/>
          </a:xfrm>
          <a:prstGeom prst="rect">
            <a:avLst/>
          </a:prstGeom>
          <a:noFill/>
          <a:ln w="9525">
            <a:noFill/>
            <a:miter lim="800000"/>
          </a:ln>
          <a:effectLst/>
        </p:spPr>
        <p:txBody>
          <a:bodyPr wrap="square">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NPC</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NP-completeness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）的概念表明找到某个问题的有效算法至少和找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中所有问题的有效算法一样难。</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这里的</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有效性</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的含义是指为求解问题设计的算法的时间为多项式级的。</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9925" name="Rectangle 5"/>
          <p:cNvSpPr>
            <a:spLocks noChangeArrowheads="1"/>
          </p:cNvSpPr>
          <p:nvPr/>
        </p:nvSpPr>
        <p:spPr bwMode="auto">
          <a:xfrm>
            <a:off x="0" y="3338513"/>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09927" name="Rectangle 7"/>
          <p:cNvSpPr>
            <a:spLocks noChangeArrowheads="1"/>
          </p:cNvSpPr>
          <p:nvPr/>
        </p:nvSpPr>
        <p:spPr bwMode="auto">
          <a:xfrm>
            <a:off x="0" y="3338513"/>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12" name="Text Box 3"/>
          <p:cNvSpPr txBox="1">
            <a:spLocks noChangeArrowheads="1"/>
          </p:cNvSpPr>
          <p:nvPr/>
        </p:nvSpPr>
        <p:spPr bwMode="auto">
          <a:xfrm>
            <a:off x="2267744" y="285728"/>
            <a:ext cx="3661578" cy="584775"/>
          </a:xfrm>
          <a:prstGeom prst="rect">
            <a:avLst/>
          </a:prstGeom>
          <a:solidFill>
            <a:srgbClr val="00B0F0"/>
          </a:solidFill>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11.3  </a:t>
            </a:r>
            <a:r>
              <a:rPr lang="en-US"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NPC</a:t>
            </a:r>
            <a:r>
              <a:rPr lang="zh-CN"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问题</a:t>
            </a:r>
            <a:endParaRPr lang="zh-CN" altLang="en-US" sz="32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Text Box 3"/>
          <p:cNvSpPr txBox="1">
            <a:spLocks noChangeArrowheads="1"/>
          </p:cNvSpPr>
          <p:nvPr/>
        </p:nvSpPr>
        <p:spPr bwMode="auto">
          <a:xfrm>
            <a:off x="357158" y="1142984"/>
            <a:ext cx="8642350" cy="2346668"/>
          </a:xfrm>
          <a:prstGeom prst="rect">
            <a:avLst/>
          </a:prstGeom>
          <a:noFill/>
          <a:ln w="9525">
            <a:noFill/>
            <a:miter lim="800000"/>
          </a:ln>
          <a:effectLst/>
        </p:spPr>
        <p:txBody>
          <a:bodyPr>
            <a:spAutoFit/>
          </a:bodyPr>
          <a:lstStyle/>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设</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为两个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语</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言，若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存在映射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，使</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得：</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）存在多项式时间界的确定图灵机求解</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则称</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可以多项式规约</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如，有</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向哈密尔顿回路问题可多项式规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旅行商</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问</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题。</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9925" name="Rectangle 5"/>
          <p:cNvSpPr>
            <a:spLocks noChangeArrowheads="1"/>
          </p:cNvSpPr>
          <p:nvPr/>
        </p:nvSpPr>
        <p:spPr bwMode="auto">
          <a:xfrm>
            <a:off x="0" y="3338513"/>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209924" name="Object 4"/>
          <p:cNvGraphicFramePr>
            <a:graphicFrameLocks noChangeAspect="1"/>
          </p:cNvGraphicFramePr>
          <p:nvPr/>
        </p:nvGraphicFramePr>
        <p:xfrm>
          <a:off x="1598613" y="1206500"/>
          <a:ext cx="417512" cy="557213"/>
        </p:xfrm>
        <a:graphic>
          <a:graphicData uri="http://schemas.openxmlformats.org/presentationml/2006/ole">
            <mc:AlternateContent xmlns:mc="http://schemas.openxmlformats.org/markup-compatibility/2006">
              <mc:Choice xmlns:v="urn:schemas-microsoft-com:vml" Requires="v">
                <p:oleObj spid="_x0000_s1025" name="Equation" r:id="rId1" imgW="4267200" imgH="5486400" progId="">
                  <p:embed/>
                </p:oleObj>
              </mc:Choice>
              <mc:Fallback>
                <p:oleObj name="Equation" r:id="rId1" imgW="4267200" imgH="5486400" progId="">
                  <p:embed/>
                  <p:pic>
                    <p:nvPicPr>
                      <p:cNvPr id="0" name="图片 1024"/>
                      <p:cNvPicPr>
                        <a:picLocks noChangeAspect="1"/>
                      </p:cNvPicPr>
                      <p:nvPr/>
                    </p:nvPicPr>
                    <p:blipFill>
                      <a:blip r:embed="rId2"/>
                      <a:stretch>
                        <a:fillRect/>
                      </a:stretch>
                    </p:blipFill>
                    <p:spPr>
                      <a:xfrm>
                        <a:off x="1598613" y="1206500"/>
                        <a:ext cx="417512" cy="557213"/>
                      </a:xfrm>
                      <a:prstGeom prst="rect">
                        <a:avLst/>
                      </a:prstGeom>
                      <a:noFill/>
                      <a:ln w="9525">
                        <a:noFill/>
                      </a:ln>
                    </p:spPr>
                  </p:pic>
                </p:oleObj>
              </mc:Fallback>
            </mc:AlternateContent>
          </a:graphicData>
        </a:graphic>
      </p:graphicFrame>
      <p:sp>
        <p:nvSpPr>
          <p:cNvPr id="209927" name="Rectangle 7"/>
          <p:cNvSpPr>
            <a:spLocks noChangeArrowheads="1"/>
          </p:cNvSpPr>
          <p:nvPr/>
        </p:nvSpPr>
        <p:spPr bwMode="auto">
          <a:xfrm>
            <a:off x="0" y="3338513"/>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209926" name="Object 6"/>
          <p:cNvGraphicFramePr>
            <a:graphicFrameLocks noChangeAspect="1"/>
          </p:cNvGraphicFramePr>
          <p:nvPr/>
        </p:nvGraphicFramePr>
        <p:xfrm>
          <a:off x="2752716" y="1206500"/>
          <a:ext cx="461962" cy="555625"/>
        </p:xfrm>
        <a:graphic>
          <a:graphicData uri="http://schemas.openxmlformats.org/presentationml/2006/ole">
            <mc:AlternateContent xmlns:mc="http://schemas.openxmlformats.org/markup-compatibility/2006">
              <mc:Choice xmlns:v="urn:schemas-microsoft-com:vml" Requires="v">
                <p:oleObj spid="_x0000_s1026" name="Equation" r:id="rId3" imgW="4572000" imgH="5486400" progId="">
                  <p:embed/>
                </p:oleObj>
              </mc:Choice>
              <mc:Fallback>
                <p:oleObj name="Equation" r:id="rId3" imgW="4572000" imgH="5486400" progId="">
                  <p:embed/>
                  <p:pic>
                    <p:nvPicPr>
                      <p:cNvPr id="0" name="图片 1025"/>
                      <p:cNvPicPr>
                        <a:picLocks noChangeAspect="1"/>
                      </p:cNvPicPr>
                      <p:nvPr/>
                    </p:nvPicPr>
                    <p:blipFill>
                      <a:blip r:embed="rId4"/>
                      <a:stretch>
                        <a:fillRect/>
                      </a:stretch>
                    </p:blipFill>
                    <p:spPr>
                      <a:xfrm>
                        <a:off x="2752716" y="1206500"/>
                        <a:ext cx="461962" cy="555625"/>
                      </a:xfrm>
                      <a:prstGeom prst="rect">
                        <a:avLst/>
                      </a:prstGeom>
                      <a:noFill/>
                      <a:ln w="9525">
                        <a:noFill/>
                      </a:ln>
                    </p:spPr>
                  </p:pic>
                </p:oleObj>
              </mc:Fallback>
            </mc:AlternateContent>
          </a:graphicData>
        </a:graphic>
      </p:graphicFrame>
      <p:graphicFrame>
        <p:nvGraphicFramePr>
          <p:cNvPr id="209928" name="Object 8"/>
          <p:cNvGraphicFramePr>
            <a:graphicFrameLocks noChangeAspect="1"/>
          </p:cNvGraphicFramePr>
          <p:nvPr/>
        </p:nvGraphicFramePr>
        <p:xfrm>
          <a:off x="6286512" y="1206500"/>
          <a:ext cx="415925" cy="557213"/>
        </p:xfrm>
        <a:graphic>
          <a:graphicData uri="http://schemas.openxmlformats.org/presentationml/2006/ole">
            <mc:AlternateContent xmlns:mc="http://schemas.openxmlformats.org/markup-compatibility/2006">
              <mc:Choice xmlns:v="urn:schemas-microsoft-com:vml" Requires="v">
                <p:oleObj spid="_x0000_s1027" name="Equation" r:id="rId5" imgW="4267200" imgH="5486400" progId="">
                  <p:embed/>
                </p:oleObj>
              </mc:Choice>
              <mc:Fallback>
                <p:oleObj name="Equation" r:id="rId5" imgW="4267200" imgH="5486400" progId="">
                  <p:embed/>
                  <p:pic>
                    <p:nvPicPr>
                      <p:cNvPr id="0" name="图片 1026"/>
                      <p:cNvPicPr>
                        <a:picLocks noChangeAspect="1"/>
                      </p:cNvPicPr>
                      <p:nvPr/>
                    </p:nvPicPr>
                    <p:blipFill>
                      <a:blip r:embed="rId6"/>
                      <a:stretch>
                        <a:fillRect/>
                      </a:stretch>
                    </p:blipFill>
                    <p:spPr>
                      <a:xfrm>
                        <a:off x="6286512" y="1206500"/>
                        <a:ext cx="415925" cy="557213"/>
                      </a:xfrm>
                      <a:prstGeom prst="rect">
                        <a:avLst/>
                      </a:prstGeom>
                      <a:noFill/>
                      <a:ln w="9525">
                        <a:noFill/>
                      </a:ln>
                    </p:spPr>
                  </p:pic>
                </p:oleObj>
              </mc:Fallback>
            </mc:AlternateContent>
          </a:graphicData>
        </a:graphic>
      </p:graphicFrame>
      <p:graphicFrame>
        <p:nvGraphicFramePr>
          <p:cNvPr id="209929" name="Object 9"/>
          <p:cNvGraphicFramePr>
            <a:graphicFrameLocks noChangeAspect="1"/>
          </p:cNvGraphicFramePr>
          <p:nvPr/>
        </p:nvGraphicFramePr>
        <p:xfrm>
          <a:off x="2214546" y="2076450"/>
          <a:ext cx="417513" cy="557213"/>
        </p:xfrm>
        <a:graphic>
          <a:graphicData uri="http://schemas.openxmlformats.org/presentationml/2006/ole">
            <mc:AlternateContent xmlns:mc="http://schemas.openxmlformats.org/markup-compatibility/2006">
              <mc:Choice xmlns:v="urn:schemas-microsoft-com:vml" Requires="v">
                <p:oleObj spid="_x0000_s1028" name="Equation" r:id="rId7" imgW="4267200" imgH="5486400" progId="">
                  <p:embed/>
                </p:oleObj>
              </mc:Choice>
              <mc:Fallback>
                <p:oleObj name="Equation" r:id="rId7" imgW="4267200" imgH="5486400" progId="">
                  <p:embed/>
                  <p:pic>
                    <p:nvPicPr>
                      <p:cNvPr id="0" name="图片 1027"/>
                      <p:cNvPicPr>
                        <a:picLocks noChangeAspect="1"/>
                      </p:cNvPicPr>
                      <p:nvPr/>
                    </p:nvPicPr>
                    <p:blipFill>
                      <a:blip r:embed="rId8"/>
                      <a:stretch>
                        <a:fillRect/>
                      </a:stretch>
                    </p:blipFill>
                    <p:spPr>
                      <a:xfrm>
                        <a:off x="2214546" y="2076450"/>
                        <a:ext cx="417513" cy="557213"/>
                      </a:xfrm>
                      <a:prstGeom prst="rect">
                        <a:avLst/>
                      </a:prstGeom>
                      <a:noFill/>
                      <a:ln w="9525">
                        <a:noFill/>
                      </a:ln>
                    </p:spPr>
                  </p:pic>
                </p:oleObj>
              </mc:Fallback>
            </mc:AlternateContent>
          </a:graphicData>
        </a:graphic>
      </p:graphicFrame>
      <p:graphicFrame>
        <p:nvGraphicFramePr>
          <p:cNvPr id="209930" name="Object 10"/>
          <p:cNvGraphicFramePr>
            <a:graphicFrameLocks noChangeAspect="1"/>
          </p:cNvGraphicFramePr>
          <p:nvPr/>
        </p:nvGraphicFramePr>
        <p:xfrm>
          <a:off x="6858016" y="1206500"/>
          <a:ext cx="463550" cy="555625"/>
        </p:xfrm>
        <a:graphic>
          <a:graphicData uri="http://schemas.openxmlformats.org/presentationml/2006/ole">
            <mc:AlternateContent xmlns:mc="http://schemas.openxmlformats.org/markup-compatibility/2006">
              <mc:Choice xmlns:v="urn:schemas-microsoft-com:vml" Requires="v">
                <p:oleObj spid="_x0000_s1029" name="Equation" r:id="rId9" imgW="4572000" imgH="5486400" progId="">
                  <p:embed/>
                </p:oleObj>
              </mc:Choice>
              <mc:Fallback>
                <p:oleObj name="Equation" r:id="rId9" imgW="4572000" imgH="5486400" progId="">
                  <p:embed/>
                  <p:pic>
                    <p:nvPicPr>
                      <p:cNvPr id="0" name="图片 1028"/>
                      <p:cNvPicPr>
                        <a:picLocks noChangeAspect="1"/>
                      </p:cNvPicPr>
                      <p:nvPr/>
                    </p:nvPicPr>
                    <p:blipFill>
                      <a:blip r:embed="rId10"/>
                      <a:stretch>
                        <a:fillRect/>
                      </a:stretch>
                    </p:blipFill>
                    <p:spPr>
                      <a:xfrm>
                        <a:off x="6858016" y="1206500"/>
                        <a:ext cx="463550" cy="555625"/>
                      </a:xfrm>
                      <a:prstGeom prst="rect">
                        <a:avLst/>
                      </a:prstGeom>
                      <a:noFill/>
                      <a:ln w="9525">
                        <a:noFill/>
                      </a:ln>
                    </p:spPr>
                  </p:pic>
                </p:oleObj>
              </mc:Fallback>
            </mc:AlternateContent>
          </a:graphicData>
        </a:graphic>
      </p:graphicFrame>
      <p:sp>
        <p:nvSpPr>
          <p:cNvPr id="209931" name="Text Box 11"/>
          <p:cNvSpPr txBox="1">
            <a:spLocks noChangeArrowheads="1"/>
          </p:cNvSpPr>
          <p:nvPr/>
        </p:nvSpPr>
        <p:spPr bwMode="auto">
          <a:xfrm>
            <a:off x="1214414" y="3820073"/>
            <a:ext cx="5429288" cy="1323439"/>
          </a:xfrm>
          <a:prstGeom prst="rect">
            <a:avLst/>
          </a:prstGeom>
          <a:noFill/>
          <a:ln w="9525">
            <a:noFill/>
            <a:miter lim="800000"/>
          </a:ln>
          <a:effectLst/>
        </p:spPr>
        <p:txBody>
          <a:bodyPr wrap="square">
            <a:spAutoFit/>
          </a:bodyPr>
          <a:lstStyle/>
          <a:p>
            <a:pPr>
              <a:spcBef>
                <a:spcPct val="5000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容易</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证</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明，多</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项式规约具有性质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a:solidFill>
                  <a:srgbClr val="FF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a:solidFill>
                  <a:srgbClr val="FF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a:solidFill>
                  <a:srgbClr val="FF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且</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a:solidFill>
                  <a:srgbClr val="FF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FF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a:solidFill>
                  <a:srgbClr val="FF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357158" y="1428736"/>
            <a:ext cx="8137525" cy="2342244"/>
          </a:xfrm>
          <a:prstGeom prst="rect">
            <a:avLst/>
          </a:prstGeom>
          <a:noFill/>
          <a:ln w="9525">
            <a:noFill/>
            <a:miter lim="800000"/>
          </a:ln>
          <a:effectLst/>
        </p:spPr>
        <p:txBody>
          <a:bodyPr>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设</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为一个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问</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题，若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对任意问题</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Q∈NP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都有</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称问题</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困难的。</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困难问题可以说是比任一个</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问题都不会“更容易”求解的问题。</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设</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Q∈NP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都有</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称</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为一个</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NPC</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问题</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完全问题）。显然</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NPC</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问题是</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问题的一个子集。</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323851" y="426345"/>
            <a:ext cx="6534166" cy="430887"/>
          </a:xfrm>
          <a:prstGeom prst="rect">
            <a:avLst/>
          </a:prstGeom>
          <a:noFill/>
          <a:ln w="9525">
            <a:noFill/>
            <a:miter lim="800000"/>
          </a:ln>
          <a:effectLst/>
        </p:spPr>
        <p:txBody>
          <a:bodyPr wrap="square">
            <a:spAutoFit/>
          </a:bodyPr>
          <a:lstStyle/>
          <a:p>
            <a:pPr>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关于</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类问题、</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类问题和</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NPC</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问题的关</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系</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11972" name="Rectangle 4"/>
          <p:cNvSpPr>
            <a:spLocks noChangeArrowheads="1"/>
          </p:cNvSpPr>
          <p:nvPr/>
        </p:nvSpPr>
        <p:spPr bwMode="auto">
          <a:xfrm>
            <a:off x="0" y="2519363"/>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211971" name="Object 3"/>
          <p:cNvGraphicFramePr>
            <a:graphicFrameLocks noChangeAspect="1"/>
          </p:cNvGraphicFramePr>
          <p:nvPr/>
        </p:nvGraphicFramePr>
        <p:xfrm>
          <a:off x="1979613" y="1265241"/>
          <a:ext cx="3691853" cy="3092453"/>
        </p:xfrm>
        <a:graphic>
          <a:graphicData uri="http://schemas.openxmlformats.org/presentationml/2006/ole">
            <mc:AlternateContent xmlns:mc="http://schemas.openxmlformats.org/markup-compatibility/2006">
              <mc:Choice xmlns:v="urn:schemas-microsoft-com:vml" Requires="v">
                <p:oleObj spid="_x0000_s2049" name="图片" r:id="rId1" imgW="2172970" imgH="1819910" progId="Word.Picture.8">
                  <p:embed/>
                </p:oleObj>
              </mc:Choice>
              <mc:Fallback>
                <p:oleObj name="图片" r:id="rId1" imgW="2172970" imgH="1819910" progId="Word.Picture.8">
                  <p:embed/>
                  <p:pic>
                    <p:nvPicPr>
                      <p:cNvPr id="0" name="图片 2048"/>
                      <p:cNvPicPr>
                        <a:picLocks noChangeAspect="1"/>
                      </p:cNvPicPr>
                      <p:nvPr/>
                    </p:nvPicPr>
                    <p:blipFill>
                      <a:blip r:embed="rId2"/>
                      <a:stretch>
                        <a:fillRect/>
                      </a:stretch>
                    </p:blipFill>
                    <p:spPr>
                      <a:xfrm>
                        <a:off x="1979613" y="1265241"/>
                        <a:ext cx="3691853" cy="3092453"/>
                      </a:xfrm>
                      <a:prstGeom prst="rect">
                        <a:avLst/>
                      </a:prstGeom>
                      <a:noFill/>
                      <a:ln w="9525">
                        <a:noFill/>
                      </a:ln>
                    </p:spPr>
                  </p:pic>
                </p:oleObj>
              </mc:Fallback>
            </mc:AlternateContent>
          </a:graphicData>
        </a:graphic>
      </p:graphicFrame>
      <p:sp>
        <p:nvSpPr>
          <p:cNvPr id="211973" name="Text Box 5"/>
          <p:cNvSpPr txBox="1">
            <a:spLocks noChangeArrowheads="1"/>
          </p:cNvSpPr>
          <p:nvPr/>
        </p:nvSpPr>
        <p:spPr bwMode="auto">
          <a:xfrm>
            <a:off x="428596" y="4429132"/>
            <a:ext cx="8280400" cy="1885003"/>
          </a:xfrm>
          <a:prstGeom prst="rect">
            <a:avLst/>
          </a:prstGeom>
          <a:noFill/>
          <a:ln w="9525">
            <a:noFill/>
            <a:miter lim="800000"/>
          </a:ln>
          <a:effectLst/>
        </p:spPr>
        <p:txBody>
          <a:bodyPr>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1971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年，</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S.A.Cook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证明布尔表达式的可满足性问题是一个</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NPC</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问</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题，从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而肯定地回答了</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NPC</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问题的存在性。随后人们通过多项式约归找出了许多</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NPC</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问</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题，并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证明了任一</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问题都可以多项式归约为布尔表达式的可满足性问题。</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214282" y="1214422"/>
            <a:ext cx="8358246" cy="2496133"/>
          </a:xfrm>
          <a:prstGeom prst="rect">
            <a:avLst/>
          </a:prstGeom>
          <a:noFill/>
          <a:ln w="9525">
            <a:noFill/>
            <a:miter lim="800000"/>
          </a:ln>
          <a:effectLst/>
        </p:spPr>
        <p:txBody>
          <a:bodyPr wrap="square">
            <a:spAutoFit/>
          </a:bodyPr>
          <a:lstStyle/>
          <a:p>
            <a:pPr>
              <a:lnSpc>
                <a:spcPct val="150000"/>
              </a:lnSpc>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归纳</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起</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问题包含</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问题和</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NPC</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问</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题，目</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前属于多项式时间界求解的问题都属</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问</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NPC</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问题是属于</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问题中最难的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问</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题，目</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前尚不能确定能否用多项式时间界算法来求解。</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但已</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证</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明，</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如</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果</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NPC</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问题中有一个问题能用多项式时间界算法</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求</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解，则</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所有</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NPC</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问题都可用多项式时间界算法求解</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4" name="Text Box 6"/>
          <p:cNvSpPr txBox="1">
            <a:spLocks noChangeArrowheads="1"/>
          </p:cNvSpPr>
          <p:nvPr/>
        </p:nvSpPr>
        <p:spPr bwMode="auto">
          <a:xfrm>
            <a:off x="500034" y="3071810"/>
            <a:ext cx="8208962" cy="827021"/>
          </a:xfrm>
          <a:prstGeom prst="rect">
            <a:avLst/>
          </a:prstGeom>
          <a:noFill/>
          <a:ln w="9525">
            <a:noFill/>
            <a:miter lim="800000"/>
          </a:ln>
          <a:effectLst/>
        </p:spPr>
        <p:txBody>
          <a:bodyPr>
            <a:spAutoFit/>
          </a:bodyPr>
          <a:lstStyle/>
          <a:p>
            <a:pPr>
              <a:lnSpc>
                <a:spcPts val="3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当图灵机的读写头扫描到一个格的字符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据控制器的当前状态和扫描到的字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符，决</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定图灵机的动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作，包</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括</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方面</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857224" y="1214422"/>
            <a:ext cx="1000132"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输入带</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8" name="表格 7"/>
          <p:cNvGraphicFramePr>
            <a:graphicFrameLocks noGrp="1"/>
          </p:cNvGraphicFramePr>
          <p:nvPr/>
        </p:nvGraphicFramePr>
        <p:xfrm>
          <a:off x="1928794" y="1214422"/>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i="1" smtClean="0">
                          <a:latin typeface="Consolas" panose="020B0609020204030204" pitchFamily="49" charset="0"/>
                          <a:cs typeface="Consolas" panose="020B0609020204030204" pitchFamily="49" charset="0"/>
                        </a:rPr>
                        <a:t>a</a:t>
                      </a:r>
                      <a:r>
                        <a:rPr lang="en-US" altLang="zh-CN" baseline="-25000" smtClean="0">
                          <a:latin typeface="Consolas" panose="020B0609020204030204" pitchFamily="49" charset="0"/>
                          <a:cs typeface="Consolas" panose="020B0609020204030204" pitchFamily="49" charset="0"/>
                        </a:rPr>
                        <a:t>1</a:t>
                      </a:r>
                      <a:endParaRPr lang="zh-CN" altLang="en-US" baseline="-25000">
                        <a:latin typeface="Consolas" panose="020B0609020204030204" pitchFamily="49" charset="0"/>
                        <a:cs typeface="Consolas" panose="020B0609020204030204" pitchFamily="49" charset="0"/>
                      </a:endParaRPr>
                    </a:p>
                  </a:txBody>
                  <a:tcPr/>
                </a:tc>
                <a:tc>
                  <a:txBody>
                    <a:bodyPr/>
                    <a:lstStyle/>
                    <a:p>
                      <a:pPr algn="ctr"/>
                      <a:r>
                        <a:rPr lang="en-US" altLang="zh-CN" i="1" smtClean="0">
                          <a:latin typeface="Consolas" panose="020B0609020204030204" pitchFamily="49" charset="0"/>
                          <a:cs typeface="Consolas" panose="020B0609020204030204" pitchFamily="49" charset="0"/>
                        </a:rPr>
                        <a:t>a</a:t>
                      </a:r>
                      <a:r>
                        <a:rPr lang="en-US" altLang="zh-CN" baseline="-25000" smtClean="0">
                          <a:latin typeface="Consolas" panose="020B0609020204030204" pitchFamily="49" charset="0"/>
                          <a:cs typeface="Consolas" panose="020B0609020204030204" pitchFamily="49" charset="0"/>
                        </a:rPr>
                        <a:t>2</a:t>
                      </a:r>
                      <a:endParaRPr lang="zh-CN" altLang="en-US" baseline="-25000">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i="1" smtClean="0">
                          <a:latin typeface="Consolas" panose="020B0609020204030204" pitchFamily="49" charset="0"/>
                          <a:cs typeface="Consolas" panose="020B0609020204030204" pitchFamily="49" charset="0"/>
                        </a:rPr>
                        <a:t>a</a:t>
                      </a:r>
                      <a:r>
                        <a:rPr lang="en-US" altLang="zh-CN" i="1" baseline="-25000" smtClean="0">
                          <a:latin typeface="Consolas" panose="020B0609020204030204" pitchFamily="49" charset="0"/>
                          <a:cs typeface="Consolas" panose="020B0609020204030204" pitchFamily="49" charset="0"/>
                        </a:rPr>
                        <a:t>i</a:t>
                      </a:r>
                      <a:endParaRPr lang="zh-CN" altLang="en-US" i="1" baseline="-25000">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i="1" smtClean="0">
                          <a:latin typeface="Consolas" panose="020B0609020204030204" pitchFamily="49" charset="0"/>
                          <a:cs typeface="Consolas" panose="020B0609020204030204" pitchFamily="49" charset="0"/>
                        </a:rPr>
                        <a:t>a</a:t>
                      </a:r>
                      <a:r>
                        <a:rPr lang="en-US" altLang="zh-CN" i="1" baseline="-25000" smtClean="0">
                          <a:latin typeface="Consolas" panose="020B0609020204030204" pitchFamily="49" charset="0"/>
                          <a:cs typeface="Consolas" panose="020B0609020204030204" pitchFamily="49" charset="0"/>
                        </a:rPr>
                        <a:t>n</a:t>
                      </a:r>
                      <a:endParaRPr lang="zh-CN" altLang="en-US" i="1" baseline="-25000">
                        <a:latin typeface="Consolas" panose="020B0609020204030204" pitchFamily="49" charset="0"/>
                        <a:cs typeface="Consolas" panose="020B0609020204030204" pitchFamily="49" charset="0"/>
                      </a:endParaRPr>
                    </a:p>
                  </a:txBody>
                  <a:tcPr/>
                </a:tc>
                <a:tc>
                  <a:txBody>
                    <a:bodyPr/>
                    <a:lstStyle/>
                    <a:p>
                      <a:pPr algn="ctr"/>
                      <a:r>
                        <a:rPr lang="en-US" altLang="zh-CN" i="1" smtClean="0">
                          <a:latin typeface="Consolas" panose="020B0609020204030204" pitchFamily="49" charset="0"/>
                          <a:cs typeface="Consolas" panose="020B0609020204030204" pitchFamily="49" charset="0"/>
                        </a:rPr>
                        <a:t>B</a:t>
                      </a:r>
                      <a:endParaRPr lang="zh-CN" altLang="en-US" i="1">
                        <a:latin typeface="Consolas" panose="020B0609020204030204" pitchFamily="49" charset="0"/>
                        <a:cs typeface="Consolas" panose="020B0609020204030204" pitchFamily="49" charset="0"/>
                      </a:endParaRPr>
                    </a:p>
                  </a:txBody>
                  <a:tcPr/>
                </a:tc>
                <a:tc>
                  <a:txBody>
                    <a:bodyPr/>
                    <a:lstStyle/>
                    <a:p>
                      <a:pPr algn="ctr"/>
                      <a:r>
                        <a:rPr lang="en-US" altLang="zh-CN" i="1" smtClean="0">
                          <a:latin typeface="Consolas" panose="020B0609020204030204" pitchFamily="49" charset="0"/>
                          <a:cs typeface="Consolas" panose="020B0609020204030204" pitchFamily="49" charset="0"/>
                        </a:rPr>
                        <a:t>B</a:t>
                      </a:r>
                      <a:endParaRPr lang="zh-CN" altLang="en-US" i="1">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a:txBody>
                  <a:tcPr/>
                </a:tc>
              </a:tr>
            </a:tbl>
          </a:graphicData>
        </a:graphic>
      </p:graphicFrame>
      <p:sp>
        <p:nvSpPr>
          <p:cNvPr id="9" name="TextBox 8"/>
          <p:cNvSpPr txBox="1"/>
          <p:nvPr/>
        </p:nvSpPr>
        <p:spPr>
          <a:xfrm>
            <a:off x="3143240" y="1785926"/>
            <a:ext cx="100013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读写头</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圆角矩形 9"/>
          <p:cNvSpPr/>
          <p:nvPr/>
        </p:nvSpPr>
        <p:spPr>
          <a:xfrm>
            <a:off x="4071934" y="2169242"/>
            <a:ext cx="1357322" cy="71438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Consolas" panose="020B0609020204030204" pitchFamily="49" charset="0"/>
                <a:ea typeface="楷体" panose="02010609060101010101" pitchFamily="49" charset="-122"/>
                <a:cs typeface="Consolas" panose="020B0609020204030204" pitchFamily="49" charset="0"/>
              </a:rPr>
              <a:t>有限状态控制器</a:t>
            </a:r>
            <a:endParaRPr lang="zh-CN" altLang="en-US" sz="2000">
              <a:latin typeface="Consolas" panose="020B0609020204030204" pitchFamily="49" charset="0"/>
              <a:cs typeface="Consolas" panose="020B0609020204030204" pitchFamily="49" charset="0"/>
            </a:endParaRPr>
          </a:p>
        </p:txBody>
      </p:sp>
      <p:sp>
        <p:nvSpPr>
          <p:cNvPr id="11" name="任意多边形 10"/>
          <p:cNvSpPr/>
          <p:nvPr/>
        </p:nvSpPr>
        <p:spPr>
          <a:xfrm>
            <a:off x="4143372" y="1571612"/>
            <a:ext cx="621133" cy="596319"/>
          </a:xfrm>
          <a:custGeom>
            <a:avLst/>
            <a:gdLst>
              <a:gd name="connsiteX0" fmla="*/ 649706 w 649706"/>
              <a:gd name="connsiteY0" fmla="*/ 541421 h 541421"/>
              <a:gd name="connsiteX1" fmla="*/ 312821 w 649706"/>
              <a:gd name="connsiteY1" fmla="*/ 445168 h 541421"/>
              <a:gd name="connsiteX2" fmla="*/ 0 w 649706"/>
              <a:gd name="connsiteY2" fmla="*/ 0 h 541421"/>
              <a:gd name="connsiteX0-1" fmla="*/ 649706 w 649706"/>
              <a:gd name="connsiteY0-2" fmla="*/ 541421 h 541421"/>
              <a:gd name="connsiteX1-3" fmla="*/ 397794 w 649706"/>
              <a:gd name="connsiteY1-4" fmla="*/ 230854 h 541421"/>
              <a:gd name="connsiteX2-5" fmla="*/ 0 w 649706"/>
              <a:gd name="connsiteY2-6" fmla="*/ 0 h 541421"/>
              <a:gd name="connsiteX0-7" fmla="*/ 649706 w 649706"/>
              <a:gd name="connsiteY0-8" fmla="*/ 541421 h 541421"/>
              <a:gd name="connsiteX1-9" fmla="*/ 397794 w 649706"/>
              <a:gd name="connsiteY1-10" fmla="*/ 230854 h 541421"/>
              <a:gd name="connsiteX2-11" fmla="*/ 0 w 649706"/>
              <a:gd name="connsiteY2-12" fmla="*/ 0 h 541421"/>
              <a:gd name="connsiteX0-13" fmla="*/ 649706 w 661737"/>
              <a:gd name="connsiteY0-14" fmla="*/ 541421 h 541421"/>
              <a:gd name="connsiteX1-15" fmla="*/ 540670 w 661737"/>
              <a:gd name="connsiteY1-16" fmla="*/ 230854 h 541421"/>
              <a:gd name="connsiteX2-17" fmla="*/ 0 w 661737"/>
              <a:gd name="connsiteY2-18" fmla="*/ 0 h 541421"/>
              <a:gd name="connsiteX0-19" fmla="*/ 680540 w 692571"/>
              <a:gd name="connsiteY0-20" fmla="*/ 524881 h 524881"/>
              <a:gd name="connsiteX1-21" fmla="*/ 571504 w 692571"/>
              <a:gd name="connsiteY1-22" fmla="*/ 214314 h 524881"/>
              <a:gd name="connsiteX2-23" fmla="*/ 0 w 692571"/>
              <a:gd name="connsiteY2-24" fmla="*/ 0 h 524881"/>
              <a:gd name="connsiteX0-25" fmla="*/ 609102 w 621133"/>
              <a:gd name="connsiteY0-26" fmla="*/ 596319 h 596319"/>
              <a:gd name="connsiteX1-27" fmla="*/ 500066 w 621133"/>
              <a:gd name="connsiteY1-28" fmla="*/ 285752 h 596319"/>
              <a:gd name="connsiteX2-29" fmla="*/ 0 w 621133"/>
              <a:gd name="connsiteY2-30" fmla="*/ 0 h 596319"/>
            </a:gdLst>
            <a:ahLst/>
            <a:cxnLst>
              <a:cxn ang="0">
                <a:pos x="connsiteX0-1" y="connsiteY0-2"/>
              </a:cxn>
              <a:cxn ang="0">
                <a:pos x="connsiteX1-3" y="connsiteY1-4"/>
              </a:cxn>
              <a:cxn ang="0">
                <a:pos x="connsiteX2-5" y="connsiteY2-6"/>
              </a:cxn>
            </a:cxnLst>
            <a:rect l="l" t="t" r="r" b="b"/>
            <a:pathLst>
              <a:path w="621133" h="596319">
                <a:moveTo>
                  <a:pt x="609102" y="596319"/>
                </a:moveTo>
                <a:cubicBezTo>
                  <a:pt x="494801" y="593311"/>
                  <a:pt x="621133" y="327111"/>
                  <a:pt x="500066" y="285752"/>
                </a:cubicBezTo>
                <a:cubicBezTo>
                  <a:pt x="391782" y="195515"/>
                  <a:pt x="102268" y="17746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2" name="TextBox 11"/>
          <p:cNvSpPr txBox="1"/>
          <p:nvPr/>
        </p:nvSpPr>
        <p:spPr>
          <a:xfrm>
            <a:off x="1643042" y="4214818"/>
            <a:ext cx="5429288" cy="1573659"/>
          </a:xfrm>
          <a:prstGeom prst="rect">
            <a:avLst/>
          </a:prstGeom>
        </p:spPr>
        <p:style>
          <a:lnRef idx="2">
            <a:schemeClr val="accent1"/>
          </a:lnRef>
          <a:fillRef idx="1">
            <a:schemeClr val="lt1"/>
          </a:fillRef>
          <a:effectRef idx="0">
            <a:schemeClr val="accent1"/>
          </a:effectRef>
          <a:fontRef idx="minor">
            <a:schemeClr val="dk1"/>
          </a:fontRef>
        </p:style>
        <p:txBody>
          <a:bodyPr wrap="square" lIns="180000" tIns="144000" rIns="180000" bIns="180000" rtlCol="0">
            <a:spAutoFit/>
          </a:bodyPr>
          <a:lstStyle/>
          <a:p>
            <a:pPr marL="457200" indent="-457200">
              <a:lnSpc>
                <a:spcPct val="150000"/>
              </a:lnSpc>
              <a:buFont typeface="+mj-ea"/>
              <a:buAutoNum type="circleNumDbPlain"/>
            </a:pPr>
            <a:r>
              <a:rPr lang="zh-CN" altLang="en-US" sz="1800" smtClean="0">
                <a:solidFill>
                  <a:srgbClr val="006600"/>
                </a:solidFill>
                <a:latin typeface="微软雅黑" panose="020B0503020204020204" pitchFamily="34" charset="-122"/>
                <a:ea typeface="微软雅黑" panose="020B0503020204020204" pitchFamily="34" charset="-122"/>
                <a:cs typeface="Consolas" panose="020B0609020204030204" pitchFamily="49" charset="0"/>
              </a:rPr>
              <a:t>控制器进行状态转换（决定下一状态）</a:t>
            </a:r>
            <a:endParaRPr lang="en-US" altLang="zh-CN" sz="1800" smtClean="0">
              <a:solidFill>
                <a:srgbClr val="006600"/>
              </a:solidFill>
              <a:latin typeface="微软雅黑" panose="020B0503020204020204" pitchFamily="34" charset="-122"/>
              <a:ea typeface="微软雅黑" panose="020B0503020204020204" pitchFamily="34" charset="-122"/>
              <a:cs typeface="Consolas" panose="020B0609020204030204" pitchFamily="49" charset="0"/>
            </a:endParaRPr>
          </a:p>
          <a:p>
            <a:pPr marL="457200" indent="-457200">
              <a:lnSpc>
                <a:spcPct val="150000"/>
              </a:lnSpc>
              <a:buFont typeface="+mj-ea"/>
              <a:buAutoNum type="circleNumDbPlain"/>
            </a:pPr>
            <a:r>
              <a:rPr lang="zh-CN" altLang="en-US" sz="1800" smtClean="0">
                <a:solidFill>
                  <a:srgbClr val="006600"/>
                </a:solidFill>
                <a:latin typeface="微软雅黑" panose="020B0503020204020204" pitchFamily="34" charset="-122"/>
                <a:ea typeface="微软雅黑" panose="020B0503020204020204" pitchFamily="34" charset="-122"/>
                <a:cs typeface="Consolas" panose="020B0609020204030204" pitchFamily="49" charset="0"/>
              </a:rPr>
              <a:t>读写头上当前格写上新的字符</a:t>
            </a:r>
            <a:endParaRPr lang="en-US" altLang="zh-CN" sz="1800" smtClean="0">
              <a:solidFill>
                <a:srgbClr val="006600"/>
              </a:solidFill>
              <a:latin typeface="微软雅黑" panose="020B0503020204020204" pitchFamily="34" charset="-122"/>
              <a:ea typeface="微软雅黑" panose="020B0503020204020204" pitchFamily="34" charset="-122"/>
              <a:cs typeface="Consolas" panose="020B0609020204030204" pitchFamily="49" charset="0"/>
            </a:endParaRPr>
          </a:p>
          <a:p>
            <a:pPr marL="457200" indent="-457200">
              <a:lnSpc>
                <a:spcPct val="150000"/>
              </a:lnSpc>
              <a:buFont typeface="+mj-ea"/>
              <a:buAutoNum type="circleNumDbPlain"/>
            </a:pPr>
            <a:r>
              <a:rPr lang="zh-CN" altLang="en-US" sz="1800" smtClean="0">
                <a:solidFill>
                  <a:srgbClr val="006600"/>
                </a:solidFill>
                <a:latin typeface="微软雅黑" panose="020B0503020204020204" pitchFamily="34" charset="-122"/>
                <a:ea typeface="微软雅黑" panose="020B0503020204020204" pitchFamily="34" charset="-122"/>
                <a:cs typeface="Consolas" panose="020B0609020204030204" pitchFamily="49" charset="0"/>
              </a:rPr>
              <a:t>决定读写头向左或向右移动一格</a:t>
            </a:r>
            <a:endParaRPr lang="zh-CN" altLang="en-US" sz="1800">
              <a:solidFill>
                <a:srgbClr val="006600"/>
              </a:solidFill>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4"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285720" y="357166"/>
            <a:ext cx="3786214" cy="576293"/>
          </a:xfrm>
          <a:prstGeom prst="rect">
            <a:avLst/>
          </a:prstGeom>
        </p:spPr>
        <p:style>
          <a:lnRef idx="2">
            <a:schemeClr val="accent1"/>
          </a:lnRef>
          <a:fillRef idx="1">
            <a:schemeClr val="lt1"/>
          </a:fillRef>
          <a:effectRef idx="0">
            <a:schemeClr val="accent1"/>
          </a:effectRef>
          <a:fontRef idx="minor">
            <a:schemeClr val="dk1"/>
          </a:fontRef>
        </p:style>
        <p:txBody>
          <a:bodyPr wrap="square" tIns="72000" bIns="72000">
            <a:spAutoFit/>
          </a:bodyPr>
          <a:lstStyle/>
          <a:p>
            <a:pPr algn="ctr">
              <a:spcBef>
                <a:spcPct val="50000"/>
              </a:spcBef>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11.1.2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图灵机模型</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71011" name="Text Box 3"/>
          <p:cNvSpPr txBox="1">
            <a:spLocks noChangeArrowheads="1"/>
          </p:cNvSpPr>
          <p:nvPr/>
        </p:nvSpPr>
        <p:spPr bwMode="auto">
          <a:xfrm>
            <a:off x="285721" y="1285860"/>
            <a:ext cx="3786214" cy="400110"/>
          </a:xfrm>
          <a:prstGeom prst="rect">
            <a:avLst/>
          </a:prstGeom>
          <a:noFill/>
          <a:ln w="9525">
            <a:noFill/>
            <a:miter lim="800000"/>
          </a:ln>
          <a:effectLst/>
        </p:spPr>
        <p:txBody>
          <a:bodyPr wrap="square">
            <a:spAutoFit/>
          </a:bodyPr>
          <a:lstStyle/>
          <a:p>
            <a:pPr>
              <a:spcBef>
                <a:spcPts val="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图灵机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模型的</a:t>
            </a:r>
            <a:r>
              <a:rPr lang="zh-CN" altLang="en-US" sz="2000">
                <a:solidFill>
                  <a:srgbClr val="FF00FF"/>
                </a:solidFill>
                <a:latin typeface="微软雅黑" panose="020B0503020204020204" pitchFamily="34" charset="-122"/>
                <a:ea typeface="微软雅黑" panose="020B0503020204020204" pitchFamily="34" charset="-122"/>
                <a:cs typeface="Consolas" panose="020B0609020204030204" pitchFamily="49" charset="0"/>
              </a:rPr>
              <a:t>基本结</a:t>
            </a:r>
            <a:r>
              <a:rPr lang="zh-CN" altLang="en-US" sz="2000" smtClean="0">
                <a:solidFill>
                  <a:srgbClr val="FF00FF"/>
                </a:solidFill>
                <a:latin typeface="微软雅黑" panose="020B0503020204020204" pitchFamily="34" charset="-122"/>
                <a:ea typeface="微软雅黑" panose="020B0503020204020204" pitchFamily="34" charset="-122"/>
                <a:cs typeface="Consolas" panose="020B0609020204030204" pitchFamily="49" charset="0"/>
              </a:rPr>
              <a:t>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857224" y="4000504"/>
            <a:ext cx="1000132"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输入带</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8" name="表格 7"/>
          <p:cNvGraphicFramePr>
            <a:graphicFrameLocks noGrp="1"/>
          </p:cNvGraphicFramePr>
          <p:nvPr/>
        </p:nvGraphicFramePr>
        <p:xfrm>
          <a:off x="1928794" y="4000504"/>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i="1" smtClean="0">
                          <a:latin typeface="Consolas" panose="020B0609020204030204" pitchFamily="49" charset="0"/>
                          <a:cs typeface="Consolas" panose="020B0609020204030204" pitchFamily="49" charset="0"/>
                        </a:rPr>
                        <a:t>a</a:t>
                      </a:r>
                      <a:r>
                        <a:rPr lang="en-US" altLang="zh-CN" baseline="-25000" smtClean="0">
                          <a:latin typeface="Consolas" panose="020B0609020204030204" pitchFamily="49" charset="0"/>
                          <a:cs typeface="Consolas" panose="020B0609020204030204" pitchFamily="49" charset="0"/>
                        </a:rPr>
                        <a:t>1</a:t>
                      </a:r>
                      <a:endParaRPr lang="zh-CN" altLang="en-US" baseline="-25000">
                        <a:latin typeface="Consolas" panose="020B0609020204030204" pitchFamily="49" charset="0"/>
                        <a:cs typeface="Consolas" panose="020B0609020204030204" pitchFamily="49" charset="0"/>
                      </a:endParaRPr>
                    </a:p>
                  </a:txBody>
                  <a:tcPr/>
                </a:tc>
                <a:tc>
                  <a:txBody>
                    <a:bodyPr/>
                    <a:lstStyle/>
                    <a:p>
                      <a:pPr algn="ctr"/>
                      <a:r>
                        <a:rPr lang="en-US" altLang="zh-CN" i="1" smtClean="0">
                          <a:latin typeface="Consolas" panose="020B0609020204030204" pitchFamily="49" charset="0"/>
                          <a:cs typeface="Consolas" panose="020B0609020204030204" pitchFamily="49" charset="0"/>
                        </a:rPr>
                        <a:t>a</a:t>
                      </a:r>
                      <a:r>
                        <a:rPr lang="en-US" altLang="zh-CN" baseline="-25000" smtClean="0">
                          <a:latin typeface="Consolas" panose="020B0609020204030204" pitchFamily="49" charset="0"/>
                          <a:cs typeface="Consolas" panose="020B0609020204030204" pitchFamily="49" charset="0"/>
                        </a:rPr>
                        <a:t>2</a:t>
                      </a:r>
                      <a:endParaRPr lang="zh-CN" altLang="en-US" baseline="-25000">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i="1" smtClean="0">
                          <a:latin typeface="Consolas" panose="020B0609020204030204" pitchFamily="49" charset="0"/>
                          <a:cs typeface="Consolas" panose="020B0609020204030204" pitchFamily="49" charset="0"/>
                        </a:rPr>
                        <a:t>a</a:t>
                      </a:r>
                      <a:r>
                        <a:rPr lang="en-US" altLang="zh-CN" i="1" baseline="-25000" smtClean="0">
                          <a:latin typeface="Consolas" panose="020B0609020204030204" pitchFamily="49" charset="0"/>
                          <a:cs typeface="Consolas" panose="020B0609020204030204" pitchFamily="49" charset="0"/>
                        </a:rPr>
                        <a:t>i</a:t>
                      </a:r>
                      <a:endParaRPr lang="zh-CN" altLang="en-US" i="1" baseline="-25000">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i="1" smtClean="0">
                          <a:latin typeface="Consolas" panose="020B0609020204030204" pitchFamily="49" charset="0"/>
                          <a:cs typeface="Consolas" panose="020B0609020204030204" pitchFamily="49" charset="0"/>
                        </a:rPr>
                        <a:t>a</a:t>
                      </a:r>
                      <a:r>
                        <a:rPr lang="en-US" altLang="zh-CN" i="1" baseline="-25000" smtClean="0">
                          <a:latin typeface="Consolas" panose="020B0609020204030204" pitchFamily="49" charset="0"/>
                          <a:cs typeface="Consolas" panose="020B0609020204030204" pitchFamily="49" charset="0"/>
                        </a:rPr>
                        <a:t>n</a:t>
                      </a:r>
                      <a:endParaRPr lang="zh-CN" altLang="en-US" i="1" baseline="-25000">
                        <a:latin typeface="Consolas" panose="020B0609020204030204" pitchFamily="49" charset="0"/>
                        <a:cs typeface="Consolas" panose="020B0609020204030204" pitchFamily="49" charset="0"/>
                      </a:endParaRPr>
                    </a:p>
                  </a:txBody>
                  <a:tcPr/>
                </a:tc>
                <a:tc>
                  <a:txBody>
                    <a:bodyPr/>
                    <a:lstStyle/>
                    <a:p>
                      <a:pPr algn="ctr"/>
                      <a:r>
                        <a:rPr lang="en-US" altLang="zh-CN" i="1" smtClean="0">
                          <a:latin typeface="Consolas" panose="020B0609020204030204" pitchFamily="49" charset="0"/>
                          <a:cs typeface="Consolas" panose="020B0609020204030204" pitchFamily="49" charset="0"/>
                        </a:rPr>
                        <a:t>B</a:t>
                      </a:r>
                      <a:endParaRPr lang="zh-CN" altLang="en-US" i="1">
                        <a:latin typeface="Consolas" panose="020B0609020204030204" pitchFamily="49" charset="0"/>
                        <a:cs typeface="Consolas" panose="020B0609020204030204" pitchFamily="49" charset="0"/>
                      </a:endParaRPr>
                    </a:p>
                  </a:txBody>
                  <a:tcPr/>
                </a:tc>
                <a:tc>
                  <a:txBody>
                    <a:bodyPr/>
                    <a:lstStyle/>
                    <a:p>
                      <a:pPr algn="ctr"/>
                      <a:r>
                        <a:rPr lang="en-US" altLang="zh-CN" i="1" smtClean="0">
                          <a:latin typeface="Consolas" panose="020B0609020204030204" pitchFamily="49" charset="0"/>
                          <a:cs typeface="Consolas" panose="020B0609020204030204" pitchFamily="49" charset="0"/>
                        </a:rPr>
                        <a:t>B</a:t>
                      </a:r>
                      <a:endParaRPr lang="zh-CN" altLang="en-US" i="1">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a:txBody>
                  <a:tcPr/>
                </a:tc>
              </a:tr>
            </a:tbl>
          </a:graphicData>
        </a:graphic>
      </p:graphicFrame>
      <p:sp>
        <p:nvSpPr>
          <p:cNvPr id="9" name="TextBox 8"/>
          <p:cNvSpPr txBox="1"/>
          <p:nvPr/>
        </p:nvSpPr>
        <p:spPr>
          <a:xfrm>
            <a:off x="3143240" y="4572008"/>
            <a:ext cx="100013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读写头</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圆角矩形 9"/>
          <p:cNvSpPr/>
          <p:nvPr/>
        </p:nvSpPr>
        <p:spPr>
          <a:xfrm>
            <a:off x="4071934" y="4955324"/>
            <a:ext cx="1357322" cy="71438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Consolas" panose="020B0609020204030204" pitchFamily="49" charset="0"/>
                <a:ea typeface="楷体" panose="02010609060101010101" pitchFamily="49" charset="-122"/>
                <a:cs typeface="Consolas" panose="020B0609020204030204" pitchFamily="49" charset="0"/>
              </a:rPr>
              <a:t>有限状态控制器</a:t>
            </a:r>
            <a:endParaRPr lang="zh-CN" altLang="en-US" sz="2000">
              <a:latin typeface="Consolas" panose="020B0609020204030204" pitchFamily="49" charset="0"/>
              <a:cs typeface="Consolas" panose="020B0609020204030204" pitchFamily="49" charset="0"/>
            </a:endParaRPr>
          </a:p>
        </p:txBody>
      </p:sp>
      <p:sp>
        <p:nvSpPr>
          <p:cNvPr id="11" name="任意多边形 10"/>
          <p:cNvSpPr/>
          <p:nvPr/>
        </p:nvSpPr>
        <p:spPr>
          <a:xfrm>
            <a:off x="4143372" y="4357694"/>
            <a:ext cx="621133" cy="596319"/>
          </a:xfrm>
          <a:custGeom>
            <a:avLst/>
            <a:gdLst>
              <a:gd name="connsiteX0" fmla="*/ 649706 w 649706"/>
              <a:gd name="connsiteY0" fmla="*/ 541421 h 541421"/>
              <a:gd name="connsiteX1" fmla="*/ 312821 w 649706"/>
              <a:gd name="connsiteY1" fmla="*/ 445168 h 541421"/>
              <a:gd name="connsiteX2" fmla="*/ 0 w 649706"/>
              <a:gd name="connsiteY2" fmla="*/ 0 h 541421"/>
              <a:gd name="connsiteX0-1" fmla="*/ 649706 w 649706"/>
              <a:gd name="connsiteY0-2" fmla="*/ 541421 h 541421"/>
              <a:gd name="connsiteX1-3" fmla="*/ 397794 w 649706"/>
              <a:gd name="connsiteY1-4" fmla="*/ 230854 h 541421"/>
              <a:gd name="connsiteX2-5" fmla="*/ 0 w 649706"/>
              <a:gd name="connsiteY2-6" fmla="*/ 0 h 541421"/>
              <a:gd name="connsiteX0-7" fmla="*/ 649706 w 649706"/>
              <a:gd name="connsiteY0-8" fmla="*/ 541421 h 541421"/>
              <a:gd name="connsiteX1-9" fmla="*/ 397794 w 649706"/>
              <a:gd name="connsiteY1-10" fmla="*/ 230854 h 541421"/>
              <a:gd name="connsiteX2-11" fmla="*/ 0 w 649706"/>
              <a:gd name="connsiteY2-12" fmla="*/ 0 h 541421"/>
              <a:gd name="connsiteX0-13" fmla="*/ 649706 w 661737"/>
              <a:gd name="connsiteY0-14" fmla="*/ 541421 h 541421"/>
              <a:gd name="connsiteX1-15" fmla="*/ 540670 w 661737"/>
              <a:gd name="connsiteY1-16" fmla="*/ 230854 h 541421"/>
              <a:gd name="connsiteX2-17" fmla="*/ 0 w 661737"/>
              <a:gd name="connsiteY2-18" fmla="*/ 0 h 541421"/>
              <a:gd name="connsiteX0-19" fmla="*/ 680540 w 692571"/>
              <a:gd name="connsiteY0-20" fmla="*/ 524881 h 524881"/>
              <a:gd name="connsiteX1-21" fmla="*/ 571504 w 692571"/>
              <a:gd name="connsiteY1-22" fmla="*/ 214314 h 524881"/>
              <a:gd name="connsiteX2-23" fmla="*/ 0 w 692571"/>
              <a:gd name="connsiteY2-24" fmla="*/ 0 h 524881"/>
              <a:gd name="connsiteX0-25" fmla="*/ 609102 w 621133"/>
              <a:gd name="connsiteY0-26" fmla="*/ 596319 h 596319"/>
              <a:gd name="connsiteX1-27" fmla="*/ 500066 w 621133"/>
              <a:gd name="connsiteY1-28" fmla="*/ 285752 h 596319"/>
              <a:gd name="connsiteX2-29" fmla="*/ 0 w 621133"/>
              <a:gd name="connsiteY2-30" fmla="*/ 0 h 596319"/>
            </a:gdLst>
            <a:ahLst/>
            <a:cxnLst>
              <a:cxn ang="0">
                <a:pos x="connsiteX0-1" y="connsiteY0-2"/>
              </a:cxn>
              <a:cxn ang="0">
                <a:pos x="connsiteX1-3" y="connsiteY1-4"/>
              </a:cxn>
              <a:cxn ang="0">
                <a:pos x="connsiteX2-5" y="connsiteY2-6"/>
              </a:cxn>
            </a:cxnLst>
            <a:rect l="l" t="t" r="r" b="b"/>
            <a:pathLst>
              <a:path w="621133" h="596319">
                <a:moveTo>
                  <a:pt x="609102" y="596319"/>
                </a:moveTo>
                <a:cubicBezTo>
                  <a:pt x="494801" y="593311"/>
                  <a:pt x="621133" y="327111"/>
                  <a:pt x="500066" y="285752"/>
                </a:cubicBezTo>
                <a:cubicBezTo>
                  <a:pt x="391782" y="195515"/>
                  <a:pt x="102268" y="17746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3" name="TextBox 12"/>
          <p:cNvSpPr txBox="1"/>
          <p:nvPr/>
        </p:nvSpPr>
        <p:spPr>
          <a:xfrm>
            <a:off x="1071538" y="1928802"/>
            <a:ext cx="7358114" cy="1477328"/>
          </a:xfrm>
          <a:prstGeom prst="rect">
            <a:avLst/>
          </a:prstGeom>
          <a:noFill/>
        </p:spPr>
        <p:txBody>
          <a:bodyPr wrap="square" rtlCol="0">
            <a:spAutoFit/>
          </a:bodyPr>
          <a:lstStyle/>
          <a:p>
            <a:pPr marL="457200" indent="-457200">
              <a:lnSpc>
                <a:spcPct val="150000"/>
              </a:lnSpc>
              <a:buBlip>
                <a:blip r:embed="rId1"/>
              </a:buBlip>
            </a:pPr>
            <a:r>
              <a:rPr lang="zh-CN" altLang="en-US" sz="2000" smtClean="0">
                <a:solidFill>
                  <a:srgbClr val="0000FF"/>
                </a:solidFill>
                <a:latin typeface="仿宋" panose="02010609060101010101" pitchFamily="49" charset="-122"/>
                <a:ea typeface="仿宋" panose="02010609060101010101" pitchFamily="49" charset="-122"/>
                <a:cs typeface="Consolas" panose="020B0609020204030204" pitchFamily="49" charset="0"/>
              </a:rPr>
              <a:t>一条向右无限延伸的输入带（可读可写）</a:t>
            </a:r>
            <a:endParaRPr lang="en-US" altLang="zh-CN" sz="2000" smtClean="0">
              <a:solidFill>
                <a:srgbClr val="0000FF"/>
              </a:solidFill>
              <a:latin typeface="仿宋" panose="02010609060101010101" pitchFamily="49" charset="-122"/>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2000" smtClean="0">
                <a:solidFill>
                  <a:srgbClr val="0000FF"/>
                </a:solidFill>
                <a:latin typeface="仿宋" panose="02010609060101010101" pitchFamily="49" charset="-122"/>
                <a:ea typeface="仿宋" panose="02010609060101010101" pitchFamily="49" charset="-122"/>
                <a:cs typeface="Consolas" panose="020B0609020204030204" pitchFamily="49" charset="0"/>
              </a:rPr>
              <a:t>一个有限状态控制器和连接控制器与输入带的读写头</a:t>
            </a:r>
            <a:endParaRPr lang="en-US" altLang="zh-CN" sz="2000" smtClean="0">
              <a:solidFill>
                <a:srgbClr val="0000FF"/>
              </a:solidFill>
              <a:latin typeface="仿宋" panose="02010609060101010101" pitchFamily="49" charset="-122"/>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2000" smtClean="0">
                <a:solidFill>
                  <a:srgbClr val="0000FF"/>
                </a:solidFill>
                <a:latin typeface="仿宋" panose="02010609060101010101" pitchFamily="49" charset="-122"/>
                <a:ea typeface="仿宋" panose="02010609060101010101" pitchFamily="49" charset="-122"/>
                <a:cs typeface="Consolas" panose="020B0609020204030204" pitchFamily="49" charset="0"/>
              </a:rPr>
              <a:t>输入带由一个个格组成，每一格可以存放一个字符</a:t>
            </a:r>
            <a:endParaRPr lang="zh-CN" altLang="en-US" sz="200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23850" y="395567"/>
            <a:ext cx="2962266" cy="514738"/>
          </a:xfrm>
          <a:prstGeom prst="rect">
            <a:avLst/>
          </a:prstGeom>
          <a:solidFill>
            <a:srgbClr val="00B050"/>
          </a:solidFill>
          <a:ln w="9525">
            <a:noFill/>
            <a:miter lim="800000"/>
          </a:ln>
          <a:effectLst/>
        </p:spPr>
        <p:txBody>
          <a:bodyPr wrap="square" tIns="72000" bIns="72000">
            <a:spAutoFit/>
          </a:bodyPr>
          <a:lstStyle/>
          <a:p>
            <a:pPr algn="ctr">
              <a:spcBef>
                <a:spcPct val="50000"/>
              </a:spcBef>
            </a:pP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mtClean="0">
                <a:solidFill>
                  <a:srgbClr val="FF0000"/>
                </a:solidFill>
                <a:latin typeface="Consolas" panose="020B0609020204030204" pitchFamily="49" charset="0"/>
                <a:ea typeface="楷体" panose="02010609060101010101" pitchFamily="49" charset="-122"/>
                <a:cs typeface="Consolas" panose="020B0609020204030204" pitchFamily="49" charset="0"/>
              </a:rPr>
              <a:t>确定性图灵机</a:t>
            </a:r>
            <a:endPar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169987" name="Text Box 3"/>
          <p:cNvSpPr txBox="1">
            <a:spLocks noChangeArrowheads="1"/>
          </p:cNvSpPr>
          <p:nvPr/>
        </p:nvSpPr>
        <p:spPr bwMode="auto">
          <a:xfrm>
            <a:off x="785786" y="2295759"/>
            <a:ext cx="8001056" cy="3133505"/>
          </a:xfrm>
          <a:prstGeom prst="rect">
            <a:avLst/>
          </a:prstGeom>
        </p:spPr>
        <p:style>
          <a:lnRef idx="2">
            <a:schemeClr val="accent1"/>
          </a:lnRef>
          <a:fillRef idx="1">
            <a:schemeClr val="lt1"/>
          </a:fillRef>
          <a:effectRef idx="0">
            <a:schemeClr val="accent1"/>
          </a:effectRef>
          <a:fontRef idx="minor">
            <a:schemeClr val="dk1"/>
          </a:fontRef>
        </p:style>
        <p:txBody>
          <a:bodyPr wrap="square" lIns="144000" tIns="180000" rIns="144000" bIns="180000">
            <a:spAutoFit/>
          </a:bodyPr>
          <a:lstStyle/>
          <a:p>
            <a:pPr marL="457200" indent="-457200">
              <a:lnSpc>
                <a:spcPts val="3000"/>
              </a:lnSpc>
              <a:spcBef>
                <a:spcPct val="50000"/>
              </a:spcBef>
              <a:buBlip>
                <a:blip r:embed="rId1"/>
              </a:buBlip>
            </a:pP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是有限状</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态</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集，</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）是初始</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状</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态，</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）是终止状</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态</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集，</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Γ</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是输入带的符号</a:t>
            </a:r>
            <a:r>
              <a:rPr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集。</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spcBef>
                <a:spcPct val="50000"/>
              </a:spcBef>
              <a:buBlip>
                <a:blip r:embed="rId1"/>
              </a:buBlip>
            </a:pPr>
            <a:r>
              <a:rPr lang="en-US" altLang="zh-CN" sz="1800" i="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∈Γ</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空白符。</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spcBef>
                <a:spcPct val="50000"/>
              </a:spcBef>
              <a:buBlip>
                <a:blip r:embed="rId1"/>
              </a:buBlip>
            </a:pPr>
            <a:r>
              <a:rPr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Γ</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中除</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外的输入字母表。</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spcBef>
                <a:spcPct val="50000"/>
              </a:spcBef>
              <a:buBlip>
                <a:blip r:embed="rId1"/>
              </a:buBlip>
            </a:pP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δ</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Q×Γ→Q×Γ</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是动作</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函</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数，其</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表示左移</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一</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格，</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表示右移</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一</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格，对</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于某些</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Γ</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δ(</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可以无定义。</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357158" y="1209904"/>
            <a:ext cx="8072494" cy="861774"/>
          </a:xfrm>
          <a:prstGeom prst="rect">
            <a:avLst/>
          </a:prstGeom>
          <a:noFill/>
        </p:spPr>
        <p:txBody>
          <a:bodyPr wrap="square" rtlCol="0">
            <a:spAutoFit/>
          </a:bodyPr>
          <a:lstStyle/>
          <a:p>
            <a:pPr>
              <a:spcBef>
                <a:spcPct val="5000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确定性图灵机的</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定义如下：</a:t>
            </a:r>
            <a:endPar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图灵机是一个七元组</a:t>
            </a:r>
            <a:r>
              <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Γ</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δ</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428596" y="2071678"/>
            <a:ext cx="8351838" cy="2536720"/>
          </a:xfrm>
          <a:prstGeom prst="rect">
            <a:avLst/>
          </a:prstGeom>
          <a:noFill/>
          <a:ln w="9525">
            <a:noFill/>
            <a:miter lim="800000"/>
          </a:ln>
          <a:effectLst/>
        </p:spPr>
        <p:txBody>
          <a:bodyPr>
            <a:spAutoFit/>
          </a:bodyPr>
          <a:lstStyle/>
          <a:p>
            <a:pPr marL="457200" indent="-457200">
              <a:lnSpc>
                <a:spcPct val="150000"/>
              </a:lnSpc>
              <a:spcBef>
                <a:spcPts val="0"/>
              </a:spcBef>
              <a:buBlip>
                <a:blip r:embed="rId1"/>
              </a:buBlip>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把</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输入串</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）放置在输入</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带</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上，如</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放置在最</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左</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端，开</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始时读写头注视输入带上某</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一</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格，如</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注视最左端的第</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一</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格，</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的初始状态为</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spcBef>
                <a:spcPts val="0"/>
              </a:spcBef>
              <a:buBlip>
                <a:blip r:embed="rId1"/>
              </a:buBlip>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每</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一</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步，读</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写头把扫描到的字符（设为</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）传送到有限状态控</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制</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器，有</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限状态控制器根据当前状态</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和动作函</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数</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δ(</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确定状态的</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变</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化，在</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当前格写上新字符以及移动读写头。</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spcBef>
                <a:spcPts val="0"/>
              </a:spcBef>
              <a:buBlip>
                <a:blip r:embed="rId1"/>
              </a:buBlip>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进入某个终止状态</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或</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δ(</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无定</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义</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a:t>
            </a: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图</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灵机</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M</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停机</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509558" y="1500174"/>
            <a:ext cx="3357586" cy="430887"/>
          </a:xfrm>
          <a:prstGeom prst="rect">
            <a:avLst/>
          </a:prstGeom>
          <a:noFill/>
        </p:spPr>
        <p:txBody>
          <a:bodyPr wrap="square" rtlCol="0">
            <a:spAutoFit/>
          </a:bodyPr>
          <a:lstStyle/>
          <a:p>
            <a:r>
              <a:rPr lang="zh-CN" altLang="en-US" sz="220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图灵机</a:t>
            </a:r>
            <a:r>
              <a:rPr lang="en-US" altLang="zh-CN" sz="220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M</a:t>
            </a:r>
            <a:r>
              <a:rPr lang="zh-CN" altLang="en-US" sz="220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的工作过程：</a:t>
            </a:r>
            <a:endParaRPr lang="zh-CN" altLang="en-US" sz="2200">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642910" y="497783"/>
            <a:ext cx="8064500" cy="400110"/>
          </a:xfrm>
          <a:prstGeom prst="rect">
            <a:avLst/>
          </a:prstGeom>
          <a:noFill/>
          <a:ln w="9525">
            <a:noFill/>
            <a:miter lim="800000"/>
          </a:ln>
          <a:effectLst/>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用符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号 → 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示推导关</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系，其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中*表示多步推导。</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7940" name="Rectangle 4"/>
          <p:cNvSpPr>
            <a:spLocks noChangeArrowheads="1"/>
          </p:cNvSpPr>
          <p:nvPr/>
        </p:nvSpPr>
        <p:spPr bwMode="auto">
          <a:xfrm>
            <a:off x="0" y="3319463"/>
            <a:ext cx="184731" cy="400110"/>
          </a:xfrm>
          <a:prstGeom prst="rect">
            <a:avLst/>
          </a:prstGeom>
          <a:noFill/>
          <a:ln w="9525">
            <a:noFill/>
            <a:miter lim="800000"/>
          </a:ln>
          <a:effectLst/>
        </p:spPr>
        <p:txBody>
          <a:bodyPr wrap="none" anchor="ctr">
            <a:spAutoFit/>
          </a:bodyPr>
          <a:lstStyle/>
          <a:p>
            <a:endParaRPr lang="zh-CN" altLang="en-US" sz="2000">
              <a:solidFill>
                <a:srgbClr val="0000FF"/>
              </a:solidFill>
              <a:latin typeface="Consolas" panose="020B0609020204030204" pitchFamily="49" charset="0"/>
              <a:cs typeface="Consolas" panose="020B0609020204030204" pitchFamily="49" charset="0"/>
            </a:endParaRPr>
          </a:p>
        </p:txBody>
      </p:sp>
      <p:sp>
        <p:nvSpPr>
          <p:cNvPr id="167941" name="Text Box 5"/>
          <p:cNvSpPr txBox="1">
            <a:spLocks noChangeArrowheads="1"/>
          </p:cNvSpPr>
          <p:nvPr/>
        </p:nvSpPr>
        <p:spPr bwMode="auto">
          <a:xfrm>
            <a:off x="250825" y="1196973"/>
            <a:ext cx="8497888" cy="4400963"/>
          </a:xfrm>
          <a:prstGeom prst="rect">
            <a:avLst/>
          </a:prstGeom>
        </p:spPr>
        <p:style>
          <a:lnRef idx="2">
            <a:schemeClr val="accent2"/>
          </a:lnRef>
          <a:fillRef idx="1">
            <a:schemeClr val="lt1"/>
          </a:fillRef>
          <a:effectRef idx="0">
            <a:schemeClr val="accent2"/>
          </a:effectRef>
          <a:fontRef idx="minor">
            <a:schemeClr val="dk1"/>
          </a:fontRef>
        </p:style>
        <p:txBody>
          <a:bodyPr lIns="180000" tIns="180000" bIns="216000">
            <a:spAutoFit/>
          </a:bodyPr>
          <a:lstStyle/>
          <a:p>
            <a:pPr>
              <a:lnSpc>
                <a:spcPts val="3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设当前瞬像</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示当前状态</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，读</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写头正注视着</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字</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δ(</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p</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时不能进行下一步推导（读写头无法向左</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移</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时有：</a:t>
            </a:r>
            <a:endPar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i="1">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6666"/>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6666"/>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6666"/>
                </a:solidFill>
                <a:latin typeface="Consolas" panose="020B0609020204030204" pitchFamily="49" charset="0"/>
                <a:ea typeface="楷体" panose="02010609060101010101" pitchFamily="49" charset="-122"/>
                <a:cs typeface="Consolas" panose="020B0609020204030204" pitchFamily="49" charset="0"/>
              </a:rPr>
              <a:t> →</a:t>
            </a:r>
            <a:r>
              <a:rPr lang="zh-CN" altLang="en-US" sz="2000" i="1" baseline="-25000" dirty="0">
                <a:solidFill>
                  <a:srgbClr val="006666"/>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dirty="0" err="1">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dirty="0" err="1">
                <a:solidFill>
                  <a:srgbClr val="006666"/>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6666"/>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dirty="0">
                <a:solidFill>
                  <a:srgbClr val="006666"/>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dirty="0">
                <a:solidFill>
                  <a:srgbClr val="006666"/>
                </a:solidFill>
                <a:latin typeface="Consolas" panose="020B0609020204030204" pitchFamily="49" charset="0"/>
                <a:ea typeface="楷体" panose="02010609060101010101" pitchFamily="49" charset="-122"/>
                <a:cs typeface="Consolas" panose="020B0609020204030204" pitchFamily="49" charset="0"/>
              </a:rPr>
              <a:t>-</a:t>
            </a:r>
            <a:r>
              <a:rPr lang="en-US" altLang="zh-CN" sz="2000" baseline="-25000" dirty="0" err="1">
                <a:solidFill>
                  <a:srgbClr val="006666"/>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p</a:t>
            </a:r>
            <a:r>
              <a:rPr lang="en-US" altLang="zh-CN" sz="2000" i="1" dirty="0" err="1">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dirty="0" err="1">
                <a:solidFill>
                  <a:srgbClr val="006666"/>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dirty="0">
                <a:solidFill>
                  <a:srgbClr val="006666"/>
                </a:solidFill>
                <a:latin typeface="Consolas" panose="020B0609020204030204" pitchFamily="49" charset="0"/>
                <a:ea typeface="楷体" panose="02010609060101010101" pitchFamily="49" charset="-122"/>
                <a:cs typeface="Consolas" panose="020B0609020204030204" pitchFamily="49" charset="0"/>
              </a:rPr>
              <a:t>-</a:t>
            </a:r>
            <a:r>
              <a:rPr lang="en-US" altLang="zh-CN" sz="2000" baseline="-25000" dirty="0" err="1">
                <a:solidFill>
                  <a:srgbClr val="006666"/>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err="1">
                <a:solidFill>
                  <a:srgbClr val="006666"/>
                </a:solidFill>
                <a:latin typeface="Consolas" panose="020B0609020204030204" pitchFamily="49" charset="0"/>
                <a:ea typeface="楷体" panose="02010609060101010101" pitchFamily="49" charset="-122"/>
                <a:cs typeface="Consolas" panose="020B0609020204030204" pitchFamily="49" charset="0"/>
              </a:rPr>
              <a:t>yx</a:t>
            </a:r>
            <a:r>
              <a:rPr lang="en-US" altLang="zh-CN" sz="2000" i="1" baseline="-25000" dirty="0" err="1">
                <a:solidFill>
                  <a:srgbClr val="006666"/>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dirty="0" err="1">
                <a:solidFill>
                  <a:srgbClr val="006666"/>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6666"/>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dirty="0" err="1">
                <a:solidFill>
                  <a:srgbClr val="006666"/>
                </a:solidFill>
                <a:latin typeface="Consolas" panose="020B0609020204030204" pitchFamily="49" charset="0"/>
                <a:ea typeface="楷体" panose="02010609060101010101" pitchFamily="49" charset="-122"/>
                <a:cs typeface="Consolas" panose="020B0609020204030204" pitchFamily="49" charset="0"/>
              </a:rPr>
              <a:t>n</a:t>
            </a:r>
            <a:endParaRPr lang="en-US" altLang="zh-CN" sz="2000" baseline="-25000" dirty="0">
              <a:solidFill>
                <a:srgbClr val="006666"/>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即将</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，读</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写头左移一格并注视</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符，状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态变为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δ(</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p</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有：</a:t>
            </a:r>
            <a:endPar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i="1">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6666"/>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q</a:t>
            </a:r>
            <a:r>
              <a:rPr lang="en-US" altLang="zh-CN"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6666"/>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6666"/>
                </a:solidFill>
                <a:latin typeface="Consolas" panose="020B0609020204030204" pitchFamily="49" charset="0"/>
                <a:ea typeface="楷体" panose="02010609060101010101" pitchFamily="49" charset="-122"/>
                <a:cs typeface="Consolas" panose="020B0609020204030204" pitchFamily="49" charset="0"/>
              </a:rPr>
              <a:t> → </a:t>
            </a:r>
            <a:r>
              <a:rPr lang="en-US" altLang="zh-CN"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6666"/>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y</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p</a:t>
            </a:r>
            <a:r>
              <a:rPr lang="en-US" altLang="zh-CN"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6666"/>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66"/>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6666"/>
                </a:solidFill>
                <a:latin typeface="Consolas" panose="020B0609020204030204" pitchFamily="49" charset="0"/>
                <a:ea typeface="楷体" panose="02010609060101010101" pitchFamily="49" charset="-122"/>
                <a:cs typeface="Consolas" panose="020B0609020204030204" pitchFamily="49" charset="0"/>
              </a:rPr>
              <a:t>n</a:t>
            </a:r>
            <a:endParaRPr lang="en-US" altLang="zh-CN" sz="2000" baseline="-25000" dirty="0">
              <a:solidFill>
                <a:srgbClr val="006666"/>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即将</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，读</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写头右移一格并注视</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符，状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态变为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7943" name="Rectangle 7"/>
          <p:cNvSpPr>
            <a:spLocks noChangeArrowheads="1"/>
          </p:cNvSpPr>
          <p:nvPr/>
        </p:nvSpPr>
        <p:spPr bwMode="auto">
          <a:xfrm>
            <a:off x="0" y="3367088"/>
            <a:ext cx="184731" cy="400110"/>
          </a:xfrm>
          <a:prstGeom prst="rect">
            <a:avLst/>
          </a:prstGeom>
          <a:noFill/>
          <a:ln w="9525">
            <a:noFill/>
            <a:miter lim="800000"/>
          </a:ln>
          <a:effectLst/>
        </p:spPr>
        <p:txBody>
          <a:bodyPr wrap="none" anchor="ctr">
            <a:spAutoFit/>
          </a:bodyPr>
          <a:lstStyle/>
          <a:p>
            <a:endParaRPr lang="zh-CN" altLang="en-US" sz="2000">
              <a:solidFill>
                <a:srgbClr val="0000FF"/>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94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794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794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94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794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79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285720" y="1785926"/>
            <a:ext cx="8137525" cy="1572803"/>
          </a:xfrm>
          <a:prstGeom prst="rect">
            <a:avLst/>
          </a:prstGeom>
          <a:noFill/>
          <a:ln w="9525">
            <a:noFill/>
            <a:miter lim="800000"/>
          </a:ln>
          <a:effectLst/>
        </p:spPr>
        <p:txBody>
          <a:bodyPr>
            <a:spAutoFit/>
          </a:bodyPr>
          <a:lstStyle/>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对于图灵机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，能</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够从初始状态出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发，最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终到达某个终止状态的输入串为该图灵机所接受的符号</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串。</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所有</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这样的符号串构成的集合称为</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该图灵机所接受的语言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arrow"/>
        </a:ln>
      </a:spPr>
      <a:bodyPr/>
      <a:lstStyle/>
      <a:style>
        <a:lnRef idx="2">
          <a:schemeClr val="dk1"/>
        </a:lnRef>
        <a:fillRef idx="0">
          <a:schemeClr val="dk1"/>
        </a:fillRef>
        <a:effectRef idx="1">
          <a:schemeClr val="dk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5477</Words>
  <Application>WPS 演示</Application>
  <PresentationFormat>全屏显示(4:3)</PresentationFormat>
  <Paragraphs>875</Paragraphs>
  <Slides>39</Slides>
  <Notes>0</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62" baseType="lpstr">
      <vt:lpstr>Arial</vt:lpstr>
      <vt:lpstr>宋体</vt:lpstr>
      <vt:lpstr>Wingdings</vt:lpstr>
      <vt:lpstr>Times New Roman</vt:lpstr>
      <vt:lpstr>楷体_GB2312</vt:lpstr>
      <vt:lpstr>Wingdings 2</vt:lpstr>
      <vt:lpstr>Consolas</vt:lpstr>
      <vt:lpstr>叶根友毛笔行书2.0版</vt:lpstr>
      <vt:lpstr>楷体</vt:lpstr>
      <vt:lpstr>微软雅黑</vt:lpstr>
      <vt:lpstr>仿宋</vt:lpstr>
      <vt:lpstr>Symbol</vt:lpstr>
      <vt:lpstr>隶书</vt:lpstr>
      <vt:lpstr>Arial Unicode MS</vt:lpstr>
      <vt:lpstr>Wingdings</vt:lpstr>
      <vt:lpstr>华文楷体</vt:lpstr>
      <vt:lpstr>Franklin Gothic Book</vt:lpstr>
      <vt:lpstr>新宋体</vt:lpstr>
      <vt:lpstr>Franklin Gothic Medium</vt:lpstr>
      <vt:lpstr>Calibri</vt:lpstr>
      <vt:lpstr>黑体</vt:lpstr>
      <vt:lpstr>跋涉</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Neo</cp:lastModifiedBy>
  <cp:revision>275</cp:revision>
  <dcterms:created xsi:type="dcterms:W3CDTF">2012-11-28T00:02:00Z</dcterms:created>
  <dcterms:modified xsi:type="dcterms:W3CDTF">2019-06-30T13:33:06Z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