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handoutMasterIdLst>
    <p:handoutMasterId r:id="rId114"/>
  </p:handoutMasterIdLst>
  <p:sldIdLst>
    <p:sldId id="257" r:id="rId3"/>
    <p:sldId id="346" r:id="rId4"/>
    <p:sldId id="258" r:id="rId5"/>
    <p:sldId id="259" r:id="rId6"/>
    <p:sldId id="260" r:id="rId7"/>
    <p:sldId id="314" r:id="rId8"/>
    <p:sldId id="315" r:id="rId9"/>
    <p:sldId id="316" r:id="rId10"/>
    <p:sldId id="364" r:id="rId11"/>
    <p:sldId id="365" r:id="rId12"/>
    <p:sldId id="317" r:id="rId13"/>
    <p:sldId id="318" r:id="rId14"/>
    <p:sldId id="319" r:id="rId15"/>
    <p:sldId id="320" r:id="rId16"/>
    <p:sldId id="261" r:id="rId17"/>
    <p:sldId id="366" r:id="rId18"/>
    <p:sldId id="321" r:id="rId19"/>
    <p:sldId id="262" r:id="rId20"/>
    <p:sldId id="263" r:id="rId21"/>
    <p:sldId id="264" r:id="rId22"/>
    <p:sldId id="265" r:id="rId23"/>
    <p:sldId id="266" r:id="rId24"/>
    <p:sldId id="267" r:id="rId25"/>
    <p:sldId id="268" r:id="rId26"/>
    <p:sldId id="270" r:id="rId27"/>
    <p:sldId id="271" r:id="rId28"/>
    <p:sldId id="272" r:id="rId29"/>
    <p:sldId id="273" r:id="rId30"/>
    <p:sldId id="291" r:id="rId31"/>
    <p:sldId id="292" r:id="rId32"/>
    <p:sldId id="293" r:id="rId33"/>
    <p:sldId id="294" r:id="rId34"/>
    <p:sldId id="295" r:id="rId35"/>
    <p:sldId id="296" r:id="rId36"/>
    <p:sldId id="297" r:id="rId37"/>
    <p:sldId id="298" r:id="rId38"/>
    <p:sldId id="299" r:id="rId39"/>
    <p:sldId id="300" r:id="rId40"/>
    <p:sldId id="301" r:id="rId41"/>
    <p:sldId id="367" r:id="rId42"/>
    <p:sldId id="368" r:id="rId43"/>
    <p:sldId id="369" r:id="rId44"/>
    <p:sldId id="370" r:id="rId45"/>
    <p:sldId id="371" r:id="rId46"/>
    <p:sldId id="372" r:id="rId47"/>
    <p:sldId id="373" r:id="rId48"/>
    <p:sldId id="374" r:id="rId49"/>
    <p:sldId id="400" r:id="rId50"/>
    <p:sldId id="375" r:id="rId51"/>
    <p:sldId id="376" r:id="rId52"/>
    <p:sldId id="377" r:id="rId53"/>
    <p:sldId id="379" r:id="rId54"/>
    <p:sldId id="380" r:id="rId55"/>
    <p:sldId id="381" r:id="rId56"/>
    <p:sldId id="382" r:id="rId57"/>
    <p:sldId id="385" r:id="rId58"/>
    <p:sldId id="307" r:id="rId59"/>
    <p:sldId id="308" r:id="rId60"/>
    <p:sldId id="309" r:id="rId61"/>
    <p:sldId id="310" r:id="rId62"/>
    <p:sldId id="311" r:id="rId63"/>
    <p:sldId id="312" r:id="rId64"/>
    <p:sldId id="313" r:id="rId65"/>
    <p:sldId id="322" r:id="rId66"/>
    <p:sldId id="324" r:id="rId67"/>
    <p:sldId id="325" r:id="rId68"/>
    <p:sldId id="326" r:id="rId69"/>
    <p:sldId id="327" r:id="rId70"/>
    <p:sldId id="332" r:id="rId71"/>
    <p:sldId id="333" r:id="rId72"/>
    <p:sldId id="334" r:id="rId73"/>
    <p:sldId id="335" r:id="rId74"/>
    <p:sldId id="336" r:id="rId75"/>
    <p:sldId id="337" r:id="rId76"/>
    <p:sldId id="338" r:id="rId77"/>
    <p:sldId id="339" r:id="rId78"/>
    <p:sldId id="340" r:id="rId79"/>
    <p:sldId id="386" r:id="rId80"/>
    <p:sldId id="387" r:id="rId81"/>
    <p:sldId id="342" r:id="rId82"/>
    <p:sldId id="343" r:id="rId83"/>
    <p:sldId id="344" r:id="rId84"/>
    <p:sldId id="388" r:id="rId85"/>
    <p:sldId id="389" r:id="rId86"/>
    <p:sldId id="347" r:id="rId87"/>
    <p:sldId id="390" r:id="rId88"/>
    <p:sldId id="348" r:id="rId89"/>
    <p:sldId id="349" r:id="rId90"/>
    <p:sldId id="350" r:id="rId91"/>
    <p:sldId id="351" r:id="rId92"/>
    <p:sldId id="352" r:id="rId93"/>
    <p:sldId id="353" r:id="rId94"/>
    <p:sldId id="354" r:id="rId95"/>
    <p:sldId id="355" r:id="rId96"/>
    <p:sldId id="356" r:id="rId97"/>
    <p:sldId id="357" r:id="rId98"/>
    <p:sldId id="358" r:id="rId99"/>
    <p:sldId id="391" r:id="rId100"/>
    <p:sldId id="359" r:id="rId101"/>
    <p:sldId id="360" r:id="rId102"/>
    <p:sldId id="361" r:id="rId103"/>
    <p:sldId id="362" r:id="rId104"/>
    <p:sldId id="363" r:id="rId105"/>
    <p:sldId id="398" r:id="rId106"/>
    <p:sldId id="399" r:id="rId107"/>
    <p:sldId id="392" r:id="rId108"/>
    <p:sldId id="393" r:id="rId109"/>
    <p:sldId id="394" r:id="rId110"/>
    <p:sldId id="395" r:id="rId111"/>
    <p:sldId id="396" r:id="rId112"/>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C99FF"/>
    <a:srgbClr val="CC00CC"/>
    <a:srgbClr val="9900FF"/>
    <a:srgbClr val="6600CC"/>
    <a:srgbClr val="006600"/>
    <a:srgbClr val="99FF33"/>
    <a:srgbClr val="B2B2B2"/>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handoutMaster" Target="handoutMasters/handoutMaster1.xml"/><Relationship Id="rId113" Type="http://schemas.openxmlformats.org/officeDocument/2006/relationships/notesMaster" Target="notesMasters/notesMaster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pPr>
              <a:defRPr/>
            </a:pPr>
            <a:endParaRPr lang="en-US" altLang="zh-CN"/>
          </a:p>
        </p:txBody>
      </p:sp>
      <p:sp>
        <p:nvSpPr>
          <p:cNvPr id="2" name="页脚占位符 1"/>
          <p:cNvSpPr>
            <a:spLocks noGrp="1"/>
          </p:cNvSpPr>
          <p:nvPr>
            <p:ph type="ftr" sz="quarter" idx="11"/>
          </p:nvPr>
        </p:nvSpPr>
        <p:spPr/>
        <p:txBody>
          <a:bodyPr/>
          <a:lstStyle/>
          <a:p>
            <a:pPr>
              <a:defRPr/>
            </a:pPr>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pPr>
              <a:defRPr/>
            </a:pPr>
            <a:fld id="{D826E508-1E05-43F7-8497-12E72EE49223}" type="slidenum">
              <a:rPr lang="en-US" altLang="zh-CN" smtClean="0"/>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73A9466-7808-4283-8E68-F3149303FFDF}" type="slidenum">
              <a:rPr lang="en-US" altLang="zh-CN" smtClean="0"/>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FF6162E-8DFA-4E66-8977-0EC37C366544}" type="slidenum">
              <a:rPr lang="en-US" altLang="zh-CN" smtClean="0"/>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19" name="页脚占位符 18"/>
          <p:cNvSpPr>
            <a:spLocks noGrp="1"/>
          </p:cNvSpPr>
          <p:nvPr>
            <p:ph type="ftr" sz="quarter" idx="11"/>
          </p:nvPr>
        </p:nvSpPr>
        <p:spPr>
          <a:xfrm>
            <a:off x="3581400" y="76200"/>
            <a:ext cx="2895600" cy="288925"/>
          </a:xfrm>
        </p:spPr>
        <p:txBody>
          <a:bodyPr/>
          <a:lstStyle/>
          <a:p>
            <a:pPr>
              <a:defRPr/>
            </a:pPr>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pPr>
              <a:defRPr/>
            </a:pPr>
            <a:fld id="{E748C644-EC6B-4A55-83FB-0BE2DB5D1CA4}" type="slidenum">
              <a:rPr lang="en-US" altLang="zh-CN" smtClean="0"/>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pPr>
              <a:defRPr/>
            </a:pPr>
            <a:endParaRPr lang="en-US" altLang="zh-CN"/>
          </a:p>
        </p:txBody>
      </p:sp>
      <p:sp>
        <p:nvSpPr>
          <p:cNvPr id="11" name="页脚占位符 10"/>
          <p:cNvSpPr>
            <a:spLocks noGrp="1"/>
          </p:cNvSpPr>
          <p:nvPr>
            <p:ph type="ftr" sz="quarter" idx="11"/>
          </p:nvPr>
        </p:nvSpPr>
        <p:spPr/>
        <p:txBody>
          <a:bodyPr/>
          <a:lstStyle/>
          <a:p>
            <a:pPr>
              <a:defRPr/>
            </a:pPr>
            <a:endParaRPr lang="en-US" altLang="zh-CN"/>
          </a:p>
        </p:txBody>
      </p:sp>
      <p:sp>
        <p:nvSpPr>
          <p:cNvPr id="16" name="灯片编号占位符 15"/>
          <p:cNvSpPr>
            <a:spLocks noGrp="1"/>
          </p:cNvSpPr>
          <p:nvPr>
            <p:ph type="sldNum" sz="quarter" idx="12"/>
          </p:nvPr>
        </p:nvSpPr>
        <p:spPr/>
        <p:txBody>
          <a:bodyPr/>
          <a:lstStyle/>
          <a:p>
            <a:pPr>
              <a:defRPr/>
            </a:pPr>
            <a:fld id="{187EEE1A-FDE8-429C-966D-51D49486E911}" type="slidenum">
              <a:rPr lang="en-US" altLang="zh-CN" smtClean="0"/>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pPr>
              <a:defRPr/>
            </a:pPr>
            <a:endParaRPr lang="en-US" altLang="zh-CN"/>
          </a:p>
        </p:txBody>
      </p:sp>
      <p:sp>
        <p:nvSpPr>
          <p:cNvPr id="10" name="页脚占位符 9"/>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6BCB02FB-04FC-4A98-9AB2-0C6C245FE9CE}" type="slidenum">
              <a:rPr lang="en-US" altLang="zh-CN" smtClean="0"/>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pPr>
              <a:defRPr/>
            </a:pPr>
            <a:fld id="{C4D08B25-CFAD-4A86-AB98-92BB0864F17E}" type="slidenum">
              <a:rPr lang="en-US" altLang="zh-CN" smtClean="0"/>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a:defRPr/>
            </a:pPr>
            <a:endParaRPr lang="en-US" altLang="zh-CN"/>
          </a:p>
        </p:txBody>
      </p:sp>
      <p:sp>
        <p:nvSpPr>
          <p:cNvPr id="21" name="页脚占位符 20"/>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4D4F755-D7E3-4CEF-9CD1-9853BFDBE482}" type="slidenum">
              <a:rPr lang="en-US" altLang="zh-CN" smtClean="0"/>
            </a:fld>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endParaRPr lang="en-US" altLang="zh-CN"/>
          </a:p>
        </p:txBody>
      </p:sp>
      <p:sp>
        <p:nvSpPr>
          <p:cNvPr id="24" name="页脚占位符 23"/>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AD68EF8-55D8-444D-A5E1-E8CEFE88FDE1}" type="slidenum">
              <a:rPr lang="en-US" altLang="zh-CN" smtClean="0"/>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29" name="页脚占位符 28"/>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6A2E634-7230-436E-9102-1F3862E6E6F5}" type="slidenum">
              <a:rPr lang="en-US" altLang="zh-CN" smtClean="0"/>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9AD8833D-252E-4F71-89F9-6B1A8D63876A}" type="slidenum">
              <a:rPr lang="en-US" altLang="zh-CN" smtClean="0"/>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209A5F66-94A9-4423-A855-0C68E47C345A}" type="slidenum">
              <a:rPr lang="en-US" altLang="zh-CN" smtClean="0"/>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0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8.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6.bin"/><Relationship Id="rId7" Type="http://schemas.openxmlformats.org/officeDocument/2006/relationships/oleObject" Target="../embeddings/oleObject5.bin"/><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 Id="rId3" Type="http://schemas.openxmlformats.org/officeDocument/2006/relationships/oleObject" Target="../embeddings/oleObject3.bin"/><Relationship Id="rId2" Type="http://schemas.openxmlformats.org/officeDocument/2006/relationships/image" Target="../media/image11.wmf"/><Relationship Id="rId11" Type="http://schemas.openxmlformats.org/officeDocument/2006/relationships/vmlDrawing" Target="../drawings/vmlDrawing2.vml"/><Relationship Id="rId10" Type="http://schemas.openxmlformats.org/officeDocument/2006/relationships/slideLayout" Target="../slideLayouts/slideLayout7.xml"/><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GI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7.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oleObject" Target="../embeddings/oleObject8.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 Id="rId3" Type="http://schemas.openxmlformats.org/officeDocument/2006/relationships/oleObject" Target="../embeddings/oleObject10.bin"/><Relationship Id="rId2" Type="http://schemas.openxmlformats.org/officeDocument/2006/relationships/image" Target="../media/image19.wmf"/><Relationship Id="rId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wmf"/><Relationship Id="rId7" Type="http://schemas.openxmlformats.org/officeDocument/2006/relationships/oleObject" Target="../embeddings/oleObject15.bin"/><Relationship Id="rId6" Type="http://schemas.openxmlformats.org/officeDocument/2006/relationships/image" Target="../media/image24.wmf"/><Relationship Id="rId5" Type="http://schemas.openxmlformats.org/officeDocument/2006/relationships/oleObject" Target="../embeddings/oleObject14.bin"/><Relationship Id="rId4" Type="http://schemas.openxmlformats.org/officeDocument/2006/relationships/image" Target="../media/image23.wmf"/><Relationship Id="rId3" Type="http://schemas.openxmlformats.org/officeDocument/2006/relationships/oleObject" Target="../embeddings/oleObject13.bin"/><Relationship Id="rId2" Type="http://schemas.openxmlformats.org/officeDocument/2006/relationships/image" Target="../media/image22.wmf"/><Relationship Id="rId10" Type="http://schemas.openxmlformats.org/officeDocument/2006/relationships/vmlDrawing" Target="../drawings/vmlDrawing6.vml"/><Relationship Id="rId1" Type="http://schemas.openxmlformats.org/officeDocument/2006/relationships/oleObject" Target="../embeddings/oleObject12.bin"/></Relationships>
</file>

<file path=ppt/slides/_rels/slide91.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7.wmf"/><Relationship Id="rId7" Type="http://schemas.openxmlformats.org/officeDocument/2006/relationships/oleObject" Target="../embeddings/oleObject19.bin"/><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3.wmf"/><Relationship Id="rId3" Type="http://schemas.openxmlformats.org/officeDocument/2006/relationships/oleObject" Target="../embeddings/oleObject17.bin"/><Relationship Id="rId2" Type="http://schemas.openxmlformats.org/officeDocument/2006/relationships/image" Target="../media/image22.wmf"/><Relationship Id="rId15" Type="http://schemas.openxmlformats.org/officeDocument/2006/relationships/vmlDrawing" Target="../drawings/vmlDrawing7.vml"/><Relationship Id="rId14" Type="http://schemas.openxmlformats.org/officeDocument/2006/relationships/slideLayout" Target="../slideLayouts/slideLayout7.xml"/><Relationship Id="rId13" Type="http://schemas.openxmlformats.org/officeDocument/2006/relationships/oleObject" Target="../embeddings/oleObject22.bin"/><Relationship Id="rId12" Type="http://schemas.openxmlformats.org/officeDocument/2006/relationships/image" Target="../media/image29.wmf"/><Relationship Id="rId11" Type="http://schemas.openxmlformats.org/officeDocument/2006/relationships/oleObject" Target="../embeddings/oleObject21.bin"/><Relationship Id="rId10" Type="http://schemas.openxmlformats.org/officeDocument/2006/relationships/image" Target="../media/image28.wmf"/><Relationship Id="rId1" Type="http://schemas.openxmlformats.org/officeDocument/2006/relationships/oleObject" Target="../embeddings/oleObject16.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30.wmf"/><Relationship Id="rId1" Type="http://schemas.openxmlformats.org/officeDocument/2006/relationships/oleObject" Target="../embeddings/oleObject23.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oleObject" Target="../embeddings/oleObject24.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27088" y="333375"/>
            <a:ext cx="6697662" cy="701675"/>
          </a:xfrm>
          <a:prstGeom prst="rect">
            <a:avLst/>
          </a:prstGeom>
          <a:solidFill>
            <a:schemeClr val="folHlink"/>
          </a:solidFill>
          <a:ln w="9525">
            <a:noFill/>
            <a:miter lim="800000"/>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第</a:t>
            </a:r>
            <a:r>
              <a:rPr lang="en-US" altLang="zh-CN"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2</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章 递归算法设计技术</a:t>
            </a:r>
            <a:endPar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endParaRPr>
          </a:p>
        </p:txBody>
      </p:sp>
      <p:sp>
        <p:nvSpPr>
          <p:cNvPr id="16387" name="Text Box 6"/>
          <p:cNvSpPr txBox="1">
            <a:spLocks noChangeArrowheads="1"/>
          </p:cNvSpPr>
          <p:nvPr/>
        </p:nvSpPr>
        <p:spPr bwMode="auto">
          <a:xfrm>
            <a:off x="1643042" y="1571612"/>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什么是递归 </a:t>
            </a:r>
            <a:endParaRPr lang="zh-CN" altLang="en-US"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4" name="TextBox 3"/>
          <p:cNvSpPr txBox="1"/>
          <p:nvPr/>
        </p:nvSpPr>
        <p:spPr>
          <a:xfrm>
            <a:off x="1643042" y="2369618"/>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递归算法设计</a:t>
            </a:r>
            <a:endPar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5" name="TextBox 4"/>
          <p:cNvSpPr txBox="1"/>
          <p:nvPr/>
        </p:nvSpPr>
        <p:spPr>
          <a:xfrm>
            <a:off x="1643042" y="320356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递归算法设计示例</a:t>
            </a:r>
            <a:endPar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6" name="TextBox 5"/>
          <p:cNvSpPr txBox="1"/>
          <p:nvPr/>
        </p:nvSpPr>
        <p:spPr>
          <a:xfrm>
            <a:off x="1643042" y="400050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递归算法转化非递归算法</a:t>
            </a:r>
            <a:endPar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7" name="TextBox 6"/>
          <p:cNvSpPr txBox="1"/>
          <p:nvPr/>
        </p:nvSpPr>
        <p:spPr>
          <a:xfrm>
            <a:off x="1643042" y="4786322"/>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2.5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递推式的计算</a:t>
            </a:r>
            <a:endPar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7215238" cy="430887"/>
          </a:xfrm>
          <a:prstGeom prst="rect">
            <a:avLst/>
          </a:prstGeom>
          <a:noFill/>
        </p:spPr>
        <p:txBody>
          <a:bodyPr wrap="square" rtlCol="0">
            <a:spAutoFit/>
          </a:bodyPr>
          <a:lstStyle/>
          <a:p>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二叉树采用二叉链存储结构</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其结点类型定义如下：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642910" y="928670"/>
            <a:ext cx="5429288" cy="1471511"/>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typedef struct BNode</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data;</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struct BNode *lchild</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*rchild;</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BTNode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二叉链结点类型</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0" name="组合 19"/>
          <p:cNvGrpSpPr/>
          <p:nvPr/>
        </p:nvGrpSpPr>
        <p:grpSpPr>
          <a:xfrm>
            <a:off x="1190350" y="2428868"/>
            <a:ext cx="4810410" cy="2143140"/>
            <a:chOff x="1190350" y="2786058"/>
            <a:chExt cx="4810410" cy="2143140"/>
          </a:xfrm>
        </p:grpSpPr>
        <p:sp>
          <p:nvSpPr>
            <p:cNvPr id="4" name="椭圆 3"/>
            <p:cNvSpPr/>
            <p:nvPr/>
          </p:nvSpPr>
          <p:spPr>
            <a:xfrm>
              <a:off x="321467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 name="等腰三角形 4"/>
            <p:cNvSpPr/>
            <p:nvPr/>
          </p:nvSpPr>
          <p:spPr>
            <a:xfrm>
              <a:off x="2214546"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anose="020B0609020204030204" pitchFamily="49" charset="0"/>
                  <a:cs typeface="Consolas" panose="020B0609020204030204" pitchFamily="49" charset="0"/>
                </a:rPr>
                <a:t>L</a:t>
              </a:r>
              <a:endParaRPr lang="zh-CN" altLang="en-US">
                <a:latin typeface="Consolas" panose="020B0609020204030204" pitchFamily="49" charset="0"/>
                <a:cs typeface="Consolas" panose="020B0609020204030204" pitchFamily="49" charset="0"/>
              </a:endParaRPr>
            </a:p>
          </p:txBody>
        </p:sp>
        <p:sp>
          <p:nvSpPr>
            <p:cNvPr id="6" name="等腰三角形 5"/>
            <p:cNvSpPr/>
            <p:nvPr/>
          </p:nvSpPr>
          <p:spPr>
            <a:xfrm>
              <a:off x="3714744"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anose="020B0609020204030204" pitchFamily="49" charset="0"/>
                  <a:cs typeface="Consolas" panose="020B0609020204030204" pitchFamily="49" charset="0"/>
                </a:rPr>
                <a:t>R</a:t>
              </a:r>
              <a:endParaRPr lang="zh-CN" altLang="en-US">
                <a:latin typeface="Consolas" panose="020B0609020204030204" pitchFamily="49" charset="0"/>
                <a:cs typeface="Consolas" panose="020B0609020204030204" pitchFamily="49" charset="0"/>
              </a:endParaRPr>
            </a:p>
          </p:txBody>
        </p:sp>
        <p:cxnSp>
          <p:nvCxnSpPr>
            <p:cNvPr id="8" name="直接箭头连接符 7"/>
            <p:cNvCxnSpPr>
              <a:stCxn id="4" idx="3"/>
              <a:endCxn id="5" idx="0"/>
            </p:cNvCxnSpPr>
            <p:nvPr/>
          </p:nvCxnSpPr>
          <p:spPr>
            <a:xfrm rot="5400000">
              <a:off x="2791282" y="3554388"/>
              <a:ext cx="440885" cy="59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5"/>
              <a:endCxn id="6" idx="0"/>
            </p:cNvCxnSpPr>
            <p:nvPr/>
          </p:nvCxnSpPr>
          <p:spPr>
            <a:xfrm rot="16200000" flipH="1">
              <a:off x="3768694" y="3625825"/>
              <a:ext cx="440885" cy="451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643174" y="2786058"/>
              <a:ext cx="500066"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bt</a:t>
              </a:r>
              <a:endParaRPr lang="zh-CN" altLang="en-US" sz="1800">
                <a:solidFill>
                  <a:srgbClr val="C00000"/>
                </a:solidFill>
                <a:latin typeface="Consolas" panose="020B0609020204030204" pitchFamily="49" charset="0"/>
                <a:cs typeface="Consolas" panose="020B0609020204030204" pitchFamily="49" charset="0"/>
              </a:endParaRPr>
            </a:p>
          </p:txBody>
        </p:sp>
        <p:cxnSp>
          <p:nvCxnSpPr>
            <p:cNvPr id="13" name="直接箭头连接符 12"/>
            <p:cNvCxnSpPr>
              <a:endCxn id="4" idx="1"/>
            </p:cNvCxnSpPr>
            <p:nvPr/>
          </p:nvCxnSpPr>
          <p:spPr>
            <a:xfrm rot="16200000" flipH="1">
              <a:off x="3041314" y="2959421"/>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190350" y="3429000"/>
              <a:ext cx="1595700"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bt-&gt;lchild</a:t>
              </a:r>
              <a:endParaRPr lang="zh-CN" altLang="en-US" sz="1800">
                <a:solidFill>
                  <a:srgbClr val="C00000"/>
                </a:solidFill>
                <a:latin typeface="Consolas" panose="020B0609020204030204" pitchFamily="49" charset="0"/>
                <a:cs typeface="Consolas" panose="020B0609020204030204" pitchFamily="49" charset="0"/>
              </a:endParaRPr>
            </a:p>
          </p:txBody>
        </p:sp>
        <p:cxnSp>
          <p:nvCxnSpPr>
            <p:cNvPr id="15" name="直接箭头连接符 14"/>
            <p:cNvCxnSpPr/>
            <p:nvPr/>
          </p:nvCxnSpPr>
          <p:spPr>
            <a:xfrm rot="16200000" flipH="1">
              <a:off x="2422436" y="3780357"/>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429124" y="3643314"/>
              <a:ext cx="1571636"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bt-&gt;rchild</a:t>
              </a:r>
              <a:endParaRPr lang="zh-CN" altLang="en-US" sz="1800">
                <a:solidFill>
                  <a:srgbClr val="C00000"/>
                </a:solidFill>
                <a:latin typeface="Consolas" panose="020B0609020204030204" pitchFamily="49" charset="0"/>
                <a:cs typeface="Consolas" panose="020B0609020204030204" pitchFamily="49" charset="0"/>
              </a:endParaRPr>
            </a:p>
          </p:txBody>
        </p:sp>
        <p:cxnSp>
          <p:nvCxnSpPr>
            <p:cNvPr id="17" name="直接箭头连接符 16"/>
            <p:cNvCxnSpPr/>
            <p:nvPr/>
          </p:nvCxnSpPr>
          <p:spPr>
            <a:xfrm rot="5400000">
              <a:off x="4220042" y="3875116"/>
              <a:ext cx="226570" cy="1915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142844" y="4786322"/>
            <a:ext cx="8715436"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Sumbt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(BTNode *bt)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求二叉树</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bt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中所有结点值之和</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(bt-&gt;lchild==NULL &amp;&amp; bt-&gt;rchild==NULL)</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bt-&gt;data;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只有一个结点时返回该结点值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否则返回左、右子树结点值之和加上根结点值</a:t>
            </a:r>
            <a:endParaRPr lang="zh-CN"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return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Sumbt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(bt-&gt;lchild)+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Sumbt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(bt-&gt;rchild)+bt-&gt;data);</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333375"/>
            <a:ext cx="5676910"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2.5.2 </a:t>
            </a:r>
            <a:r>
              <a:rPr lang="zh-CN" altLang="en-US" sz="2800">
                <a:solidFill>
                  <a:srgbClr val="FF0000"/>
                </a:solidFill>
                <a:latin typeface="Consolas" panose="020B0609020204030204" pitchFamily="49" charset="0"/>
                <a:ea typeface="微软雅黑" panose="020B0503020204020204" charset="-122"/>
                <a:cs typeface="Consolas" panose="020B0609020204030204" pitchFamily="49" charset="0"/>
              </a:rPr>
              <a:t>递归树方法求解递归方程</a:t>
            </a:r>
            <a:endParaRPr lang="zh-CN" altLang="en-US" sz="280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49155" name="Text Box 3"/>
          <p:cNvSpPr txBox="1">
            <a:spLocks noChangeArrowheads="1"/>
          </p:cNvSpPr>
          <p:nvPr/>
        </p:nvSpPr>
        <p:spPr bwMode="auto">
          <a:xfrm>
            <a:off x="539750" y="1341438"/>
            <a:ext cx="8135938" cy="1400383"/>
          </a:xfrm>
          <a:prstGeom prst="rect">
            <a:avLst/>
          </a:prstGeom>
          <a:noFill/>
          <a:ln w="9525">
            <a:noFill/>
            <a:miter lim="800000"/>
          </a:ln>
        </p:spPr>
        <p:txBody>
          <a:bodyPr>
            <a:spAutoFit/>
          </a:bodyPr>
          <a:lstStyle/>
          <a:p>
            <a:pPr>
              <a:spcBef>
                <a:spcPct val="50000"/>
              </a:spcBef>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递归树求解递归方程的基本过程是：</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）展开递归</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方</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程，构</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造对应的递归树。</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spcBef>
                <a:spcPct val="5000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）把每一层的时间进行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求</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和，从</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而得到算法时间复杂度的估计。</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000100" y="1571612"/>
            <a:ext cx="6389703" cy="535916"/>
          </a:xfrm>
          <a:prstGeom prst="rect">
            <a:avLst/>
          </a:prstGeom>
          <a:noFill/>
          <a:ln w="9525">
            <a:noFill/>
            <a:miter lim="800000"/>
          </a:ln>
        </p:spPr>
        <p:txBody>
          <a:bodyPr wrap="square">
            <a:spAutoFit/>
          </a:bodyPr>
          <a:lstStyle/>
          <a:p>
            <a:pPr>
              <a:lnSpc>
                <a:spcPct val="150000"/>
              </a:lnSpc>
            </a:pP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2.15】</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分析以下递归方程的时间复杂</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度</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 Box 2"/>
          <p:cNvSpPr txBox="1">
            <a:spLocks noChangeArrowheads="1"/>
          </p:cNvSpPr>
          <p:nvPr/>
        </p:nvSpPr>
        <p:spPr bwMode="auto">
          <a:xfrm>
            <a:off x="1285852" y="2500306"/>
            <a:ext cx="4929221" cy="1194512"/>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85720" y="1214422"/>
            <a:ext cx="8353425" cy="1323439"/>
          </a:xfrm>
          <a:prstGeom prst="rect">
            <a:avLst/>
          </a:prstGeom>
          <a:noFill/>
          <a:ln w="9525">
            <a:noFill/>
            <a:miter lim="800000"/>
          </a:ln>
        </p:spPr>
        <p:txBody>
          <a:bodyPr>
            <a:spAutoFit/>
          </a:bodyPr>
          <a:lstStyle/>
          <a:p>
            <a:pPr>
              <a:lnSpc>
                <a:spcPts val="32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解：</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构造的递归树如图</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2.9</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示，当</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递归树展</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开</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时，子</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问题的规模逐步</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缩</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小，当</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到达递归出</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口</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时，即</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当子问题的规模为</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时，递</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归树不再展开。</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172" name="Rectangle 4"/>
          <p:cNvSpPr>
            <a:spLocks noChangeArrowheads="1"/>
          </p:cNvSpPr>
          <p:nvPr/>
        </p:nvSpPr>
        <p:spPr bwMode="auto">
          <a:xfrm>
            <a:off x="0" y="2690813"/>
            <a:ext cx="9144000" cy="0"/>
          </a:xfrm>
          <a:prstGeom prst="rect">
            <a:avLst/>
          </a:prstGeom>
          <a:noFill/>
          <a:ln w="9525">
            <a:noFill/>
            <a:miter lim="800000"/>
          </a:ln>
        </p:spPr>
        <p:txBody>
          <a:bodyPr wrap="none" anchor="ctr">
            <a:spAutoFit/>
          </a:bodyPr>
          <a:lstStyle/>
          <a:p>
            <a:endParaRPr lang="zh-CN" altLang="en-US"/>
          </a:p>
        </p:txBody>
      </p:sp>
      <p:pic>
        <p:nvPicPr>
          <p:cNvPr id="103427" name="Picture 3"/>
          <p:cNvPicPr>
            <a:picLocks noChangeAspect="1" noChangeArrowheads="1"/>
          </p:cNvPicPr>
          <p:nvPr/>
        </p:nvPicPr>
        <p:blipFill>
          <a:blip r:embed="rId1" cstate="print"/>
          <a:srcRect/>
          <a:stretch>
            <a:fillRect/>
          </a:stretch>
        </p:blipFill>
        <p:spPr bwMode="auto">
          <a:xfrm>
            <a:off x="714348" y="2643182"/>
            <a:ext cx="7019925" cy="3248025"/>
          </a:xfrm>
          <a:prstGeom prst="rect">
            <a:avLst/>
          </a:prstGeom>
          <a:noFill/>
          <a:ln w="9525">
            <a:noFill/>
            <a:miter lim="800000"/>
            <a:headEnd/>
            <a:tailEnd/>
          </a:ln>
        </p:spPr>
      </p:pic>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42844" y="1208853"/>
            <a:ext cx="8858312" cy="3924151"/>
          </a:xfrm>
          <a:prstGeom prst="rect">
            <a:avLst/>
          </a:prstGeom>
          <a:noFill/>
          <a:ln w="9525">
            <a:noFill/>
            <a:miter lim="800000"/>
          </a:ln>
        </p:spPr>
        <p:txBody>
          <a:bodyPr wrap="square">
            <a:spAutoFit/>
          </a:bodyPr>
          <a:lstStyle/>
          <a:p>
            <a:pPr>
              <a:lnSpc>
                <a:spcPct val="15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显然在递归</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中，第</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层的问题规模</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的层的问题规模</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，依</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此</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类</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推，当</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展开到第</a:t>
            </a:r>
            <a:r>
              <a:rPr lang="en-US" altLang="zh-CN" sz="2200" i="1"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层，其</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规模</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以递归树的高度为</a:t>
            </a: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2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，依</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推，第</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层有</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30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叶子</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结点的个数为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。将递归树每一层的时间加</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起</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来，可</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i="1" dirty="0">
                <a:latin typeface="Consolas" panose="020B0609020204030204" pitchFamily="49" charset="0"/>
                <a:ea typeface="楷体" panose="02010609060101010101" pitchFamily="49" charset="-122"/>
                <a:cs typeface="Consolas" panose="020B0609020204030204" pitchFamily="49" charset="0"/>
              </a:rPr>
              <a:t>　</a:t>
            </a:r>
            <a:r>
              <a:rPr lang="zh-CN" altLang="en-US"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30000"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5929354" cy="430887"/>
          </a:xfrm>
          <a:prstGeom prst="rect">
            <a:avLst/>
          </a:prstGeom>
          <a:noFill/>
        </p:spPr>
        <p:txBody>
          <a:bodyPr wrap="square" rtlCol="0">
            <a:spAutoFit/>
          </a:bodyPr>
          <a:lstStyle/>
          <a:p>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2.16</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分析以下递归方程的时间复杂度：</a:t>
            </a:r>
            <a:endPar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 Box 2"/>
          <p:cNvSpPr txBox="1">
            <a:spLocks noChangeArrowheads="1"/>
          </p:cNvSpPr>
          <p:nvPr/>
        </p:nvSpPr>
        <p:spPr bwMode="auto">
          <a:xfrm>
            <a:off x="1285852" y="2500306"/>
            <a:ext cx="5500726" cy="1153797"/>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)=1				</a:t>
            </a:r>
            <a:r>
              <a:rPr lang="zh-CN" altLang="en-US" sz="1800" smtClean="0">
                <a:solidFill>
                  <a:srgbClr val="0000FF"/>
                </a:solidFill>
                <a:latin typeface="Consolas" panose="020B0609020204030204" pitchFamily="49" charset="0"/>
                <a:cs typeface="Consolas" panose="020B0609020204030204" pitchFamily="49" charset="0"/>
              </a:rPr>
              <a:t>当</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=1</a:t>
            </a:r>
            <a:endParaRPr lang="zh-CN" altLang="en-US" sz="1800" smtClean="0">
              <a:solidFill>
                <a:srgbClr val="0000FF"/>
              </a:solidFill>
              <a:latin typeface="Consolas" panose="020B0609020204030204" pitchFamily="49" charset="0"/>
              <a:cs typeface="Consolas" panose="020B0609020204030204" pitchFamily="49" charset="0"/>
            </a:endParaRPr>
          </a:p>
          <a:p>
            <a:pPr>
              <a:lnSpc>
                <a:spcPct val="150000"/>
              </a:lnSpc>
            </a:pPr>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/3)+T(2n/3)+</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		</a:t>
            </a:r>
            <a:r>
              <a:rPr lang="zh-CN" altLang="en-US" sz="1800" smtClean="0">
                <a:solidFill>
                  <a:srgbClr val="0000FF"/>
                </a:solidFill>
                <a:latin typeface="Consolas" panose="020B0609020204030204" pitchFamily="49" charset="0"/>
                <a:cs typeface="Consolas" panose="020B0609020204030204" pitchFamily="49" charset="0"/>
              </a:rPr>
              <a:t>当</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&gt;1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p:cNvPicPr>
            <a:picLocks noChangeAspect="1" noChangeArrowheads="1"/>
          </p:cNvPicPr>
          <p:nvPr/>
        </p:nvPicPr>
        <p:blipFill>
          <a:blip r:embed="rId1" cstate="print"/>
          <a:srcRect/>
          <a:stretch>
            <a:fillRect/>
          </a:stretch>
        </p:blipFill>
        <p:spPr bwMode="auto">
          <a:xfrm>
            <a:off x="2081875" y="1457254"/>
            <a:ext cx="5561959" cy="2500330"/>
          </a:xfrm>
          <a:prstGeom prst="rect">
            <a:avLst/>
          </a:prstGeom>
          <a:noFill/>
          <a:ln w="9525">
            <a:noFill/>
            <a:miter lim="800000"/>
            <a:headEnd/>
            <a:tailEnd/>
          </a:ln>
          <a:effectLst/>
        </p:spPr>
      </p:pic>
      <p:grpSp>
        <p:nvGrpSpPr>
          <p:cNvPr id="12" name="组合 11"/>
          <p:cNvGrpSpPr/>
          <p:nvPr/>
        </p:nvGrpSpPr>
        <p:grpSpPr>
          <a:xfrm>
            <a:off x="1010305" y="1528692"/>
            <a:ext cx="5715040" cy="3043316"/>
            <a:chOff x="357158" y="571480"/>
            <a:chExt cx="5715040" cy="3043316"/>
          </a:xfrm>
        </p:grpSpPr>
        <p:sp>
          <p:nvSpPr>
            <p:cNvPr id="3" name="TextBox 2"/>
            <p:cNvSpPr txBox="1"/>
            <p:nvPr/>
          </p:nvSpPr>
          <p:spPr>
            <a:xfrm>
              <a:off x="357158" y="3214686"/>
              <a:ext cx="1357322" cy="400110"/>
            </a:xfrm>
            <a:prstGeom prst="rect">
              <a:avLst/>
            </a:prstGeom>
            <a:noFill/>
          </p:spPr>
          <p:txBody>
            <a:bodyPr wrap="square" rtlCol="0">
              <a:spAutoFit/>
            </a:bodyPr>
            <a:lstStyle/>
            <a:p>
              <a:r>
                <a:rPr lang="zh-CN" altLang="en-US" sz="2000" smtClean="0">
                  <a:solidFill>
                    <a:srgbClr val="0000FF"/>
                  </a:solidFill>
                  <a:latin typeface="微软雅黑" panose="020B0503020204020204" charset="-122"/>
                  <a:ea typeface="微软雅黑" panose="020B0503020204020204" charset="-122"/>
                </a:rPr>
                <a:t>最短路径</a:t>
              </a:r>
              <a:endParaRPr lang="zh-CN" altLang="en-US" sz="2000">
                <a:solidFill>
                  <a:srgbClr val="0000FF"/>
                </a:solidFill>
                <a:latin typeface="微软雅黑" panose="020B0503020204020204" charset="-122"/>
                <a:ea typeface="微软雅黑" panose="020B0503020204020204" charset="-122"/>
              </a:endParaRPr>
            </a:p>
          </p:txBody>
        </p:sp>
        <p:cxnSp>
          <p:nvCxnSpPr>
            <p:cNvPr id="5" name="直接箭头连接符 4"/>
            <p:cNvCxnSpPr/>
            <p:nvPr/>
          </p:nvCxnSpPr>
          <p:spPr>
            <a:xfrm rot="5400000">
              <a:off x="714348" y="785794"/>
              <a:ext cx="2643206" cy="22145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rot="16200000" flipH="1">
              <a:off x="2893207" y="892951"/>
              <a:ext cx="2714644" cy="2071702"/>
            </a:xfrm>
            <a:prstGeom prst="straightConnector1">
              <a:avLst/>
            </a:prstGeom>
            <a:ln>
              <a:solidFill>
                <a:schemeClr val="accent1"/>
              </a:solidFill>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714876" y="3214686"/>
              <a:ext cx="1357322" cy="400110"/>
            </a:xfrm>
            <a:prstGeom prst="rect">
              <a:avLst/>
            </a:prstGeom>
            <a:noFill/>
          </p:spPr>
          <p:txBody>
            <a:bodyPr wrap="square" rtlCol="0">
              <a:spAutoFit/>
            </a:bodyPr>
            <a:lstStyle/>
            <a:p>
              <a:r>
                <a:rPr lang="zh-CN" altLang="en-US" sz="2000" smtClean="0">
                  <a:solidFill>
                    <a:srgbClr val="0000FF"/>
                  </a:solidFill>
                  <a:latin typeface="微软雅黑" panose="020B0503020204020204" charset="-122"/>
                  <a:ea typeface="微软雅黑" panose="020B0503020204020204" charset="-122"/>
                </a:rPr>
                <a:t>最长路径</a:t>
              </a:r>
              <a:endParaRPr lang="zh-CN" altLang="en-US" sz="2000">
                <a:solidFill>
                  <a:srgbClr val="0000FF"/>
                </a:solidFill>
                <a:latin typeface="微软雅黑" panose="020B0503020204020204" charset="-122"/>
                <a:ea typeface="微软雅黑" panose="020B0503020204020204" charset="-122"/>
              </a:endParaRPr>
            </a:p>
          </p:txBody>
        </p:sp>
      </p:grpSp>
      <p:sp>
        <p:nvSpPr>
          <p:cNvPr id="9" name="TextBox 8"/>
          <p:cNvSpPr txBox="1"/>
          <p:nvPr/>
        </p:nvSpPr>
        <p:spPr>
          <a:xfrm>
            <a:off x="357158" y="4831651"/>
            <a:ext cx="8215370" cy="1597745"/>
          </a:xfrm>
          <a:prstGeom prst="rect">
            <a:avLst/>
          </a:prstGeom>
          <a:noFill/>
        </p:spPr>
        <p:txBody>
          <a:bodyPr wrap="square" rtlCol="0">
            <a:spAutoFit/>
          </a:bodyPr>
          <a:lstStyle/>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在最坏情况下，考虑最长的路径。</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设最长路径的长度为</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(2/3)</a:t>
            </a:r>
            <a:r>
              <a:rPr lang="pt-BR"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pt-BR"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3/2</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，因此这棵递归树有</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pt-BR"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3/2</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层，每层结点的数值和为</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 ：  </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T</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)=O(</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log</a:t>
            </a:r>
            <a:r>
              <a:rPr lang="pt-BR"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3/2</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)=O(</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log</a:t>
            </a:r>
            <a:r>
              <a:rPr lang="pt-BR"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pt-BR"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TextBox 9"/>
          <p:cNvSpPr txBox="1"/>
          <p:nvPr/>
        </p:nvSpPr>
        <p:spPr>
          <a:xfrm>
            <a:off x="1517994" y="1339778"/>
            <a:ext cx="492443" cy="1285884"/>
          </a:xfrm>
          <a:prstGeom prst="rect">
            <a:avLst/>
          </a:prstGeom>
          <a:noFill/>
        </p:spPr>
        <p:txBody>
          <a:bodyPr vert="eaVert" wrap="square" rtlCol="0">
            <a:spAutoFit/>
          </a:bodyPr>
          <a:lstStyle/>
          <a:p>
            <a:r>
              <a:rPr lang="zh-CN" altLang="en-US" sz="2000" spc="600" smtClean="0">
                <a:solidFill>
                  <a:srgbClr val="9900FF"/>
                </a:solidFill>
                <a:latin typeface="微软雅黑" panose="020B0503020204020204" charset="-122"/>
                <a:ea typeface="微软雅黑" panose="020B0503020204020204" charset="-122"/>
              </a:rPr>
              <a:t>递归树</a:t>
            </a:r>
            <a:endParaRPr lang="zh-CN" altLang="en-US" sz="2000" spc="600">
              <a:solidFill>
                <a:srgbClr val="9900FF"/>
              </a:solidFill>
              <a:latin typeface="微软雅黑" panose="020B0503020204020204" charset="-122"/>
              <a:ea typeface="微软雅黑" panose="020B0503020204020204" charset="-122"/>
            </a:endParaRPr>
          </a:p>
        </p:txBody>
      </p:sp>
      <p:sp>
        <p:nvSpPr>
          <p:cNvPr id="11" name="Text Box 2"/>
          <p:cNvSpPr txBox="1">
            <a:spLocks noChangeArrowheads="1"/>
          </p:cNvSpPr>
          <p:nvPr/>
        </p:nvSpPr>
        <p:spPr bwMode="auto">
          <a:xfrm>
            <a:off x="2143108" y="225471"/>
            <a:ext cx="3714776" cy="917513"/>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)=1			</a:t>
            </a:r>
            <a:r>
              <a:rPr lang="zh-CN" altLang="en-US" sz="1800" smtClean="0">
                <a:solidFill>
                  <a:srgbClr val="0000FF"/>
                </a:solidFill>
                <a:latin typeface="Consolas" panose="020B0609020204030204" pitchFamily="49" charset="0"/>
                <a:cs typeface="Consolas" panose="020B0609020204030204" pitchFamily="49" charset="0"/>
              </a:rPr>
              <a:t>当</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=1</a:t>
            </a:r>
            <a:endParaRPr lang="zh-CN" altLang="en-US" sz="1800" smtClean="0">
              <a:solidFill>
                <a:srgbClr val="0000FF"/>
              </a:solidFill>
              <a:latin typeface="Consolas" panose="020B0609020204030204" pitchFamily="49" charset="0"/>
              <a:cs typeface="Consolas" panose="020B0609020204030204" pitchFamily="49" charset="0"/>
            </a:endParaRPr>
          </a:p>
          <a:p>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T</a:t>
            </a:r>
            <a:r>
              <a:rPr lang="pt-BR" sz="1800" smtClean="0">
                <a:solidFill>
                  <a:srgbClr val="0000FF"/>
                </a:solidFill>
                <a:latin typeface="Consolas" panose="020B0609020204030204" pitchFamily="49" charset="0"/>
                <a:cs typeface="Consolas" panose="020B0609020204030204" pitchFamily="49" charset="0"/>
              </a:rPr>
              <a:t>(</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/3)+T(2n/3)+</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	</a:t>
            </a:r>
            <a:r>
              <a:rPr lang="zh-CN" altLang="en-US" sz="1800" smtClean="0">
                <a:solidFill>
                  <a:srgbClr val="0000FF"/>
                </a:solidFill>
                <a:latin typeface="Consolas" panose="020B0609020204030204" pitchFamily="49" charset="0"/>
                <a:cs typeface="Consolas" panose="020B0609020204030204" pitchFamily="49" charset="0"/>
              </a:rPr>
              <a:t>当</a:t>
            </a:r>
            <a:r>
              <a:rPr lang="pt-BR" sz="1800" i="1" smtClean="0">
                <a:solidFill>
                  <a:srgbClr val="0000FF"/>
                </a:solidFill>
                <a:latin typeface="Consolas" panose="020B0609020204030204" pitchFamily="49" charset="0"/>
                <a:cs typeface="Consolas" panose="020B0609020204030204" pitchFamily="49" charset="0"/>
              </a:rPr>
              <a:t>n</a:t>
            </a:r>
            <a:r>
              <a:rPr lang="pt-BR" sz="1800" smtClean="0">
                <a:solidFill>
                  <a:srgbClr val="0000FF"/>
                </a:solidFill>
                <a:latin typeface="Consolas" panose="020B0609020204030204" pitchFamily="49" charset="0"/>
                <a:cs typeface="Consolas" panose="020B0609020204030204" pitchFamily="49" charset="0"/>
              </a:rPr>
              <a:t>&gt;1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右弧形箭头 12"/>
          <p:cNvSpPr/>
          <p:nvPr/>
        </p:nvSpPr>
        <p:spPr>
          <a:xfrm>
            <a:off x="6215074" y="642918"/>
            <a:ext cx="285752" cy="785818"/>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357166"/>
            <a:ext cx="27146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2.5.3 </a:t>
            </a:r>
            <a:r>
              <a:rPr lang="zh-CN"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主方法</a:t>
            </a:r>
            <a:endParaRPr lang="zh-CN"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3" name="TextBox 2"/>
          <p:cNvSpPr txBox="1"/>
          <p:nvPr/>
        </p:nvSpPr>
        <p:spPr>
          <a:xfrm>
            <a:off x="500034" y="1214422"/>
            <a:ext cx="8001056" cy="3770263"/>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黑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主方法</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master method</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）提供了解如下形式递归方程的一般方法：</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         T</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aT</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b</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2.11</a:t>
            </a:r>
            <a:r>
              <a:rPr lang="zh-CN"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2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为常数，该方程描述了算法的执行时间，算法将规模为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的问题分解成</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个子问题，每个子问题的大小为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例如，对于递归方程</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27950"/>
            <a:ext cx="8643998" cy="3570208"/>
          </a:xfrm>
          <a:prstGeom prst="rect">
            <a:avLst/>
          </a:prstGeom>
          <a:solidFill>
            <a:schemeClr val="bg2"/>
          </a:solidFill>
        </p:spPr>
        <p:txBody>
          <a:bodyPr wrap="square" rtlCol="0">
            <a:spAutoFit/>
          </a:bodyPr>
          <a:lstStyle/>
          <a:p>
            <a:pPr>
              <a:lnSpc>
                <a:spcPct val="150000"/>
              </a:lnSpc>
            </a:pP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主定理：</a:t>
            </a:r>
            <a:r>
              <a:rPr lang="zh-CN" altLang="zh-CN" sz="2200" smtClean="0">
                <a:latin typeface="Consolas" panose="020B0609020204030204" pitchFamily="49" charset="0"/>
                <a:ea typeface="楷体" panose="02010609060101010101" pitchFamily="49" charset="-122"/>
                <a:cs typeface="Consolas" panose="020B0609020204030204" pitchFamily="49" charset="0"/>
              </a:rPr>
              <a:t>设</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2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为常数，</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为一个函数，</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2.11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）的递归方程定义，其中</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为非负整数，则</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计算如下：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）若对某些常数ε</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，那么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，那么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）若对某些常数ε</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，并且对常数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与所有足够大的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，那么</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848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48481"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4786314" y="1857364"/>
            <a:ext cx="1071570" cy="330926"/>
          </a:xfrm>
          <a:prstGeom prst="rect">
            <a:avLst/>
          </a:prstGeom>
          <a:noFill/>
        </p:spPr>
      </p:pic>
      <p:sp>
        <p:nvSpPr>
          <p:cNvPr id="14848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848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48485"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77145" y="1857364"/>
            <a:ext cx="952507" cy="357190"/>
          </a:xfrm>
          <a:prstGeom prst="rect">
            <a:avLst/>
          </a:prstGeom>
          <a:noFill/>
        </p:spPr>
      </p:pic>
      <p:sp>
        <p:nvSpPr>
          <p:cNvPr id="148488"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48487"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43504" y="2500306"/>
            <a:ext cx="1210942" cy="285728"/>
          </a:xfrm>
          <a:prstGeom prst="rect">
            <a:avLst/>
          </a:prstGeom>
          <a:noFill/>
        </p:spPr>
      </p:pic>
      <p:pic>
        <p:nvPicPr>
          <p:cNvPr id="11"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47923" y="2500306"/>
            <a:ext cx="952507" cy="357190"/>
          </a:xfrm>
          <a:prstGeom prst="rect">
            <a:avLst/>
          </a:prstGeom>
          <a:noFill/>
        </p:spPr>
      </p:pic>
      <p:sp>
        <p:nvSpPr>
          <p:cNvPr id="148490"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48489"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86314" y="3143272"/>
            <a:ext cx="1156538" cy="357166"/>
          </a:xfrm>
          <a:prstGeom prst="rect">
            <a:avLst/>
          </a:prstGeom>
          <a:noFill/>
        </p:spPr>
      </p:pic>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357298"/>
            <a:ext cx="8858312" cy="2954655"/>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应用该定理的过程是，首先把函数</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与函数进行比较，递归方程的解由这两个函数中较大的一个决定：</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情况（</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函数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比函数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更大，则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情况（</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函数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和函数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一样大，则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情况（</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函数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比函数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小，则</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7458" name="Rectangle 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pic>
        <p:nvPicPr>
          <p:cNvPr id="147457"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928926" y="2571744"/>
            <a:ext cx="642942" cy="385765"/>
          </a:xfrm>
          <a:prstGeom prst="rect">
            <a:avLst/>
          </a:prstGeom>
          <a:noFill/>
        </p:spPr>
      </p:pic>
      <p:pic>
        <p:nvPicPr>
          <p:cNvPr id="5"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928926" y="3186111"/>
            <a:ext cx="642942" cy="385765"/>
          </a:xfrm>
          <a:prstGeom prst="rect">
            <a:avLst/>
          </a:prstGeom>
          <a:noFill/>
        </p:spPr>
      </p:pic>
      <p:sp>
        <p:nvSpPr>
          <p:cNvPr id="147460" name="Rectangle 4"/>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pic>
        <p:nvPicPr>
          <p:cNvPr id="14745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34203" y="2571744"/>
            <a:ext cx="952507" cy="357190"/>
          </a:xfrm>
          <a:prstGeom prst="rect">
            <a:avLst/>
          </a:prstGeom>
          <a:noFill/>
        </p:spPr>
      </p:pic>
      <p:sp>
        <p:nvSpPr>
          <p:cNvPr id="147462" name="Rectangle 6"/>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pic>
        <p:nvPicPr>
          <p:cNvPr id="14746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105700" y="3268473"/>
            <a:ext cx="1285852" cy="303403"/>
          </a:xfrm>
          <a:prstGeom prst="rect">
            <a:avLst/>
          </a:prstGeom>
          <a:noFill/>
        </p:spPr>
      </p:pic>
      <p:pic>
        <p:nvPicPr>
          <p:cNvPr id="10"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928926" y="3786190"/>
            <a:ext cx="642942" cy="385765"/>
          </a:xfrm>
          <a:prstGeom prst="rect">
            <a:avLst/>
          </a:prstGeom>
          <a:noFill/>
        </p:spPr>
      </p:pic>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6072230" cy="600164"/>
          </a:xfrm>
          <a:prstGeom prst="rect">
            <a:avLst/>
          </a:prstGeom>
          <a:noFill/>
        </p:spPr>
        <p:txBody>
          <a:bodyPr wrap="square" rtlCol="0">
            <a:spAutoFit/>
          </a:bodyPr>
          <a:lstStyle/>
          <a:p>
            <a:pPr>
              <a:lnSpc>
                <a:spcPct val="150000"/>
              </a:lnSpc>
            </a:pP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2.17</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分析以下递归方程的时间复杂度：</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6434" name="Rectangle 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sp>
        <p:nvSpPr>
          <p:cNvPr id="146436" name="Rectangle 4"/>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pSp>
        <p:nvGrpSpPr>
          <p:cNvPr id="9" name="组合 8"/>
          <p:cNvGrpSpPr/>
          <p:nvPr/>
        </p:nvGrpSpPr>
        <p:grpSpPr>
          <a:xfrm>
            <a:off x="714348" y="3296981"/>
            <a:ext cx="6215106" cy="2554545"/>
            <a:chOff x="928662" y="3357562"/>
            <a:chExt cx="8072494" cy="2554545"/>
          </a:xfrm>
        </p:grpSpPr>
        <p:sp>
          <p:nvSpPr>
            <p:cNvPr id="3" name="TextBox 2"/>
            <p:cNvSpPr txBox="1"/>
            <p:nvPr/>
          </p:nvSpPr>
          <p:spPr>
            <a:xfrm>
              <a:off x="928662" y="3357562"/>
              <a:ext cx="8072494" cy="2554545"/>
            </a:xfrm>
            <a:prstGeom prst="rect">
              <a:avLst/>
            </a:prstGeom>
            <a:noFill/>
          </p:spPr>
          <p:txBody>
            <a:bodyPr wrap="square" rtlCol="0">
              <a:spAutoFit/>
            </a:bodyPr>
            <a:lstStyle/>
            <a:p>
              <a:pPr>
                <a:lnSpc>
                  <a:spcPct val="200000"/>
                </a:lnSpc>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大，满足情况（</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8" name="组合 7"/>
            <p:cNvGrpSpPr/>
            <p:nvPr/>
          </p:nvGrpSpPr>
          <p:grpSpPr>
            <a:xfrm>
              <a:off x="2042930" y="4218249"/>
              <a:ext cx="1854924" cy="950125"/>
              <a:chOff x="2042930" y="4218249"/>
              <a:chExt cx="1854924" cy="950125"/>
            </a:xfrm>
          </p:grpSpPr>
          <p:pic>
            <p:nvPicPr>
              <p:cNvPr id="146433"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042930" y="4218249"/>
                <a:ext cx="741478" cy="342902"/>
              </a:xfrm>
              <a:prstGeom prst="rect">
                <a:avLst/>
              </a:prstGeom>
              <a:noFill/>
            </p:spPr>
          </p:pic>
          <p:pic>
            <p:nvPicPr>
              <p:cNvPr id="14643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42707" y="4846903"/>
                <a:ext cx="1055147" cy="321471"/>
              </a:xfrm>
              <a:prstGeom prst="rect">
                <a:avLst/>
              </a:prstGeom>
              <a:noFill/>
            </p:spPr>
          </p:pic>
        </p:grpSp>
      </p:grpSp>
      <p:sp>
        <p:nvSpPr>
          <p:cNvPr id="10" name="TextBox 9"/>
          <p:cNvSpPr txBox="1"/>
          <p:nvPr/>
        </p:nvSpPr>
        <p:spPr>
          <a:xfrm>
            <a:off x="857224" y="1857364"/>
            <a:ext cx="4143404" cy="1194512"/>
          </a:xfrm>
          <a:prstGeom prst="rect">
            <a:avLst/>
          </a:prstGeom>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pPr>
              <a:lnSpc>
                <a:spcPct val="15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79453" y="1357298"/>
            <a:ext cx="6892943" cy="430887"/>
          </a:xfrm>
          <a:prstGeom prst="rect">
            <a:avLst/>
          </a:prstGeom>
          <a:noFill/>
          <a:ln w="9525">
            <a:noFill/>
            <a:miter lim="800000"/>
          </a:ln>
        </p:spPr>
        <p:txBody>
          <a:bodyPr wrap="square">
            <a:spAutoFit/>
          </a:bodyPr>
          <a:lstStyle/>
          <a:p>
            <a:pPr algn="just">
              <a:spcBef>
                <a:spcPct val="50000"/>
              </a:spcBef>
            </a:pP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些问题的解法是递</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归</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的，典</a:t>
            </a: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型的有</a:t>
            </a:r>
            <a:r>
              <a:rPr kumimoji="1"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问题</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a:t>
            </a:r>
            <a:endPar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3555" name="Text Box 3"/>
          <p:cNvSpPr txBox="1">
            <a:spLocks noChangeArrowheads="1"/>
          </p:cNvSpPr>
          <p:nvPr/>
        </p:nvSpPr>
        <p:spPr bwMode="auto">
          <a:xfrm>
            <a:off x="571473" y="428604"/>
            <a:ext cx="4071966" cy="457200"/>
          </a:xfrm>
          <a:prstGeom prst="rect">
            <a:avLst/>
          </a:prstGeom>
          <a:solidFill>
            <a:srgbClr val="9900FF"/>
          </a:solidFill>
          <a:ln w="38100" algn="ctr">
            <a:noFill/>
            <a:miter lim="800000"/>
            <a:tailEnd type="none" w="lg" len="lg"/>
          </a:ln>
        </p:spPr>
        <p:txBody>
          <a:bodyPr wrap="square">
            <a:spAutoFit/>
          </a:bodyPr>
          <a:lstStyle/>
          <a:p>
            <a:pPr algn="ctr">
              <a:spcBef>
                <a:spcPct val="50000"/>
              </a:spcBef>
            </a:pPr>
            <a:r>
              <a:rPr kumimoji="1" lang="en-US" altLang="zh-CN" dirty="0">
                <a:solidFill>
                  <a:schemeClr val="bg1"/>
                </a:solidFill>
                <a:latin typeface="Consolas" panose="020B0609020204030204" pitchFamily="49" charset="0"/>
                <a:ea typeface="楷体" panose="02010609060101010101" pitchFamily="49" charset="-122"/>
                <a:cs typeface="Consolas" panose="020B0609020204030204" pitchFamily="49" charset="0"/>
              </a:rPr>
              <a:t>3. </a:t>
            </a:r>
            <a:r>
              <a:rPr kumimoji="1"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问题的求解方法是递归的</a:t>
            </a:r>
            <a:endPar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pic>
        <p:nvPicPr>
          <p:cNvPr id="67585" name="Picture 1"/>
          <p:cNvPicPr>
            <a:picLocks noChangeAspect="1" noChangeArrowheads="1"/>
          </p:cNvPicPr>
          <p:nvPr/>
        </p:nvPicPr>
        <p:blipFill>
          <a:blip r:embed="rId1" cstate="print"/>
          <a:srcRect/>
          <a:stretch>
            <a:fillRect/>
          </a:stretch>
        </p:blipFill>
        <p:spPr bwMode="auto">
          <a:xfrm>
            <a:off x="2143108" y="2000240"/>
            <a:ext cx="2190378" cy="2147884"/>
          </a:xfrm>
          <a:prstGeom prst="rect">
            <a:avLst/>
          </a:prstGeom>
          <a:noFill/>
          <a:ln w="9525">
            <a:noFill/>
            <a:miter lim="800000"/>
            <a:headEnd/>
            <a:tailEnd/>
          </a:ln>
        </p:spPr>
      </p:pic>
      <p:sp>
        <p:nvSpPr>
          <p:cNvPr id="5" name="TextBox 4"/>
          <p:cNvSpPr txBox="1"/>
          <p:nvPr/>
        </p:nvSpPr>
        <p:spPr>
          <a:xfrm>
            <a:off x="285720" y="4143380"/>
            <a:ext cx="8286808" cy="1885003"/>
          </a:xfrm>
          <a:prstGeom prst="rect">
            <a:avLst/>
          </a:prstGeom>
          <a:noFill/>
        </p:spPr>
        <p:txBody>
          <a:bodyPr wrap="square" rtlCol="0">
            <a:spAutoFit/>
          </a:bodyPr>
          <a:lstStyle/>
          <a:p>
            <a:pPr algn="just">
              <a:lnSpc>
                <a:spcPct val="150000"/>
              </a:lnSpc>
              <a:spcBef>
                <a:spcPts val="0"/>
              </a:spcBef>
            </a:pP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盘片移动时必须遵守以下规则：每次只能移动一个盘片；盘片可以插在</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中任一塔座；任何时候都不能将一个较大的盘片放在较小的盘片上。</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ts val="0"/>
              </a:spcBef>
            </a:pP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设计递归求解算法，并将其转换为非递归算法。</a:t>
            </a:r>
            <a:endPar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7500990" cy="430887"/>
          </a:xfrm>
          <a:prstGeom prst="rect">
            <a:avLst/>
          </a:prstGeom>
          <a:noFill/>
        </p:spPr>
        <p:txBody>
          <a:bodyPr wrap="square" rtlCol="0">
            <a:spAutoFit/>
          </a:bodyPr>
          <a:lstStyle/>
          <a:p>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2.18</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采用主方法求例</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2.15</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递归方程的时间复杂度。</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 Box 2"/>
          <p:cNvSpPr txBox="1">
            <a:spLocks noChangeArrowheads="1"/>
          </p:cNvSpPr>
          <p:nvPr/>
        </p:nvSpPr>
        <p:spPr bwMode="auto">
          <a:xfrm>
            <a:off x="1000101" y="1214422"/>
            <a:ext cx="4929221" cy="1145909"/>
          </a:xfrm>
          <a:prstGeom prst="rect">
            <a:avLst/>
          </a:prstGeom>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5410" name="Rectangle 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pSp>
        <p:nvGrpSpPr>
          <p:cNvPr id="7" name="组合 6"/>
          <p:cNvGrpSpPr/>
          <p:nvPr/>
        </p:nvGrpSpPr>
        <p:grpSpPr>
          <a:xfrm>
            <a:off x="500034" y="2571744"/>
            <a:ext cx="8072494" cy="1292533"/>
            <a:chOff x="500034" y="2571744"/>
            <a:chExt cx="8072494" cy="1292533"/>
          </a:xfrm>
        </p:grpSpPr>
        <p:sp>
          <p:nvSpPr>
            <p:cNvPr id="4" name="TextBox 3"/>
            <p:cNvSpPr txBox="1"/>
            <p:nvPr/>
          </p:nvSpPr>
          <p:spPr>
            <a:xfrm>
              <a:off x="500034" y="2571744"/>
              <a:ext cx="8072494" cy="1292533"/>
            </a:xfrm>
            <a:prstGeom prst="rect">
              <a:avLst/>
            </a:prstGeom>
            <a:noFill/>
          </p:spPr>
          <p:txBody>
            <a:bodyPr wrap="square" rtlCol="0">
              <a:spAutoFit/>
            </a:bodyPr>
            <a:lstStyle/>
            <a:p>
              <a:pPr>
                <a:lnSpc>
                  <a:spcPct val="200000"/>
                </a:lnSpc>
              </a:pPr>
              <a:r>
                <a:rPr lang="en-US" altLang="zh-CN" sz="2200" smtClean="0">
                  <a:latin typeface="微软雅黑" panose="020B0503020204020204" charset="-122"/>
                  <a:ea typeface="微软雅黑" panose="020B0503020204020204"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，比</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小，满足情况（</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，与采用递归树的结果相同。</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145409" name="Picture 1"/>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5000628" y="2857496"/>
              <a:ext cx="642910" cy="385746"/>
            </a:xfrm>
            <a:prstGeom prst="rect">
              <a:avLst/>
            </a:prstGeom>
            <a:noFill/>
          </p:spPr>
        </p:pic>
      </p:grpSp>
      <p:sp>
        <p:nvSpPr>
          <p:cNvPr id="5" name="灯片编号占位符 4"/>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85720" y="2797184"/>
            <a:ext cx="2457450" cy="6096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6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79" name="Rectangle 3"/>
          <p:cNvSpPr>
            <a:spLocks noChangeArrowheads="1"/>
          </p:cNvSpPr>
          <p:nvPr/>
        </p:nvSpPr>
        <p:spPr bwMode="auto">
          <a:xfrm>
            <a:off x="4008408" y="2339984"/>
            <a:ext cx="4421244" cy="12954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just" eaLnBrk="0" hangingPunct="0">
              <a:lnSpc>
                <a:spcPct val="14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Hanoi(n-1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eaLnBrk="0" hangingPunct="0">
              <a:lnSpc>
                <a:spcPct val="14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move(n</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将第</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个圆盘从</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移到</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eaLnBrk="0" hangingPunct="0">
              <a:lnSpc>
                <a:spcPct val="140000"/>
              </a:lnSpc>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Hanoi(n-1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0" name="AutoShape 4"/>
          <p:cNvSpPr>
            <a:spLocks noChangeArrowheads="1"/>
          </p:cNvSpPr>
          <p:nvPr/>
        </p:nvSpPr>
        <p:spPr bwMode="auto">
          <a:xfrm>
            <a:off x="2879695" y="2919422"/>
            <a:ext cx="936625" cy="287337"/>
          </a:xfrm>
          <a:prstGeom prst="rightArrow">
            <a:avLst>
              <a:gd name="adj1" fmla="val 50000"/>
              <a:gd name="adj2" fmla="val 81492"/>
            </a:avLst>
          </a:prstGeom>
          <a:solidFill>
            <a:schemeClr val="accent1"/>
          </a:solidFill>
          <a:ln w="9525">
            <a:solidFill>
              <a:schemeClr val="tx1"/>
            </a:solidFill>
            <a:miter lim="800000"/>
          </a:ln>
        </p:spPr>
        <p:txBody>
          <a:bodyPr wrap="none" anchor="ctr"/>
          <a:lstStyle/>
          <a:p>
            <a:endParaRPr lang="zh-CN" altLang="en-US"/>
          </a:p>
        </p:txBody>
      </p:sp>
      <p:grpSp>
        <p:nvGrpSpPr>
          <p:cNvPr id="2" name="Group 5"/>
          <p:cNvGrpSpPr/>
          <p:nvPr/>
        </p:nvGrpSpPr>
        <p:grpSpPr bwMode="auto">
          <a:xfrm>
            <a:off x="576233" y="2714634"/>
            <a:ext cx="6264275" cy="2041525"/>
            <a:chOff x="431" y="808"/>
            <a:chExt cx="3946" cy="1286"/>
          </a:xfrm>
        </p:grpSpPr>
        <p:sp>
          <p:nvSpPr>
            <p:cNvPr id="24582" name="Text Box 6"/>
            <p:cNvSpPr txBox="1">
              <a:spLocks noChangeArrowheads="1"/>
            </p:cNvSpPr>
            <p:nvPr/>
          </p:nvSpPr>
          <p:spPr bwMode="auto">
            <a:xfrm>
              <a:off x="431" y="1842"/>
              <a:ext cx="3946" cy="252"/>
            </a:xfrm>
            <a:prstGeom prst="rect">
              <a:avLst/>
            </a:prstGeom>
            <a:noFill/>
            <a:ln w="9525">
              <a:noFill/>
              <a:miter lim="800000"/>
            </a:ln>
          </p:spPr>
          <p:txBody>
            <a:bodyPr>
              <a:spAutoFit/>
            </a:bodyPr>
            <a:lstStyle/>
            <a:p>
              <a:pPr algn="ctr">
                <a:spcBef>
                  <a:spcPct val="50000"/>
                </a:spcBef>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大问题”转化为若干个“小问题”求解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83" name="Freeform 7"/>
            <p:cNvSpPr/>
            <p:nvPr/>
          </p:nvSpPr>
          <p:spPr bwMode="auto">
            <a:xfrm>
              <a:off x="1016" y="1248"/>
              <a:ext cx="232" cy="641"/>
            </a:xfrm>
            <a:custGeom>
              <a:avLst/>
              <a:gdLst>
                <a:gd name="T0" fmla="*/ 232 w 232"/>
                <a:gd name="T1" fmla="*/ 641 h 641"/>
                <a:gd name="T2" fmla="*/ 0 w 232"/>
                <a:gd name="T3" fmla="*/ 0 h 641"/>
                <a:gd name="T4" fmla="*/ 0 60000 65536"/>
                <a:gd name="T5" fmla="*/ 0 60000 65536"/>
                <a:gd name="T6" fmla="*/ 0 w 232"/>
                <a:gd name="T7" fmla="*/ 0 h 641"/>
                <a:gd name="T8" fmla="*/ 232 w 232"/>
                <a:gd name="T9" fmla="*/ 641 h 641"/>
              </a:gdLst>
              <a:ahLst/>
              <a:cxnLst>
                <a:cxn ang="T4">
                  <a:pos x="T0" y="T1"/>
                </a:cxn>
                <a:cxn ang="T5">
                  <a:pos x="T2" y="T3"/>
                </a:cxn>
              </a:cxnLst>
              <a:rect l="T6" t="T7" r="T8" b="T9"/>
              <a:pathLst>
                <a:path w="232" h="641">
                  <a:moveTo>
                    <a:pt x="232" y="641"/>
                  </a:moveTo>
                  <a:lnTo>
                    <a:pt x="0" y="0"/>
                  </a:lnTo>
                </a:path>
              </a:pathLst>
            </a:custGeom>
            <a:noFill/>
            <a:ln w="38100">
              <a:solidFill>
                <a:srgbClr val="FF00FF"/>
              </a:solidFill>
              <a:prstDash val="dash"/>
              <a:miter lim="800000"/>
              <a:tailEnd type="stealth" w="lg"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24584" name="Freeform 8"/>
            <p:cNvSpPr/>
            <p:nvPr/>
          </p:nvSpPr>
          <p:spPr bwMode="auto">
            <a:xfrm>
              <a:off x="2813" y="808"/>
              <a:ext cx="340" cy="1081"/>
            </a:xfrm>
            <a:custGeom>
              <a:avLst/>
              <a:gdLst>
                <a:gd name="T0" fmla="*/ 241 w 241"/>
                <a:gd name="T1" fmla="*/ 1065 h 1065"/>
                <a:gd name="T2" fmla="*/ 0 w 241"/>
                <a:gd name="T3" fmla="*/ 0 h 1065"/>
                <a:gd name="T4" fmla="*/ 0 60000 65536"/>
                <a:gd name="T5" fmla="*/ 0 60000 65536"/>
                <a:gd name="T6" fmla="*/ 0 w 241"/>
                <a:gd name="T7" fmla="*/ 0 h 1065"/>
                <a:gd name="T8" fmla="*/ 241 w 241"/>
                <a:gd name="T9" fmla="*/ 1065 h 1065"/>
              </a:gdLst>
              <a:ahLst/>
              <a:cxnLst>
                <a:cxn ang="T4">
                  <a:pos x="T0" y="T1"/>
                </a:cxn>
                <a:cxn ang="T5">
                  <a:pos x="T2" y="T3"/>
                </a:cxn>
              </a:cxnLst>
              <a:rect l="T6" t="T7" r="T8" b="T9"/>
              <a:pathLst>
                <a:path w="241" h="1065">
                  <a:moveTo>
                    <a:pt x="241" y="1065"/>
                  </a:moveTo>
                  <a:lnTo>
                    <a:pt x="0" y="0"/>
                  </a:lnTo>
                </a:path>
              </a:pathLst>
            </a:custGeom>
            <a:noFill/>
            <a:ln w="38100">
              <a:solidFill>
                <a:srgbClr val="FF00FF"/>
              </a:solidFill>
              <a:prstDash val="dash"/>
              <a:round/>
              <a:tailEnd type="stealth" w="lg" len="lg"/>
            </a:ln>
          </p:spPr>
          <p:txBody>
            <a:bodyPr wrap="none"/>
            <a:lstStyle/>
            <a:p>
              <a:endParaRPr lang="zh-CN" altLang="en-US">
                <a:latin typeface="Consolas" panose="020B0609020204030204" pitchFamily="49" charset="0"/>
                <a:cs typeface="Consolas" panose="020B0609020204030204" pitchFamily="49" charset="0"/>
              </a:endParaRPr>
            </a:p>
          </p:txBody>
        </p:sp>
        <p:sp>
          <p:nvSpPr>
            <p:cNvPr id="24585" name="Freeform 9"/>
            <p:cNvSpPr/>
            <p:nvPr/>
          </p:nvSpPr>
          <p:spPr bwMode="auto">
            <a:xfrm>
              <a:off x="3304" y="1298"/>
              <a:ext cx="256" cy="582"/>
            </a:xfrm>
            <a:custGeom>
              <a:avLst/>
              <a:gdLst>
                <a:gd name="T0" fmla="*/ 0 w 256"/>
                <a:gd name="T1" fmla="*/ 582 h 582"/>
                <a:gd name="T2" fmla="*/ 256 w 256"/>
                <a:gd name="T3" fmla="*/ 0 h 582"/>
                <a:gd name="T4" fmla="*/ 0 60000 65536"/>
                <a:gd name="T5" fmla="*/ 0 60000 65536"/>
                <a:gd name="T6" fmla="*/ 0 w 256"/>
                <a:gd name="T7" fmla="*/ 0 h 582"/>
                <a:gd name="T8" fmla="*/ 256 w 256"/>
                <a:gd name="T9" fmla="*/ 582 h 582"/>
              </a:gdLst>
              <a:ahLst/>
              <a:cxnLst>
                <a:cxn ang="T4">
                  <a:pos x="T0" y="T1"/>
                </a:cxn>
                <a:cxn ang="T5">
                  <a:pos x="T2" y="T3"/>
                </a:cxn>
              </a:cxnLst>
              <a:rect l="T6" t="T7" r="T8" b="T9"/>
              <a:pathLst>
                <a:path w="256" h="582">
                  <a:moveTo>
                    <a:pt x="0" y="582"/>
                  </a:moveTo>
                  <a:lnTo>
                    <a:pt x="256" y="0"/>
                  </a:lnTo>
                </a:path>
              </a:pathLst>
            </a:custGeom>
            <a:noFill/>
            <a:ln w="38100">
              <a:solidFill>
                <a:srgbClr val="FF00FF"/>
              </a:solidFill>
              <a:prstDash val="dash"/>
              <a:round/>
              <a:tailEnd type="stealth" w="lg" len="lg"/>
            </a:ln>
          </p:spPr>
          <p:txBody>
            <a:bodyPr wrap="none"/>
            <a:lstStyle/>
            <a:p>
              <a:endParaRPr lang="zh-CN" altLang="en-US">
                <a:latin typeface="Consolas" panose="020B0609020204030204" pitchFamily="49" charset="0"/>
                <a:cs typeface="Consolas" panose="020B0609020204030204" pitchFamily="49" charset="0"/>
              </a:endParaRPr>
            </a:p>
          </p:txBody>
        </p:sp>
      </p:grpSp>
      <p:sp>
        <p:nvSpPr>
          <p:cNvPr id="10" name="TextBox 9"/>
          <p:cNvSpPr txBox="1"/>
          <p:nvPr/>
        </p:nvSpPr>
        <p:spPr>
          <a:xfrm>
            <a:off x="357158" y="1214422"/>
            <a:ext cx="7929618" cy="873188"/>
          </a:xfrm>
          <a:prstGeom prst="rect">
            <a:avLst/>
          </a:prstGeom>
          <a:noFill/>
        </p:spPr>
        <p:txBody>
          <a:bodyPr wrap="square" rtlCol="0">
            <a:spAutoFit/>
          </a:bodyPr>
          <a:lstStyle/>
          <a:p>
            <a:pPr>
              <a:lnSpc>
                <a:spcPts val="3200"/>
              </a:lnSpc>
            </a:pP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kumimoji="1"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kumimoji="1"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表示将</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个盘片从</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通过</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移动到</a:t>
            </a:r>
            <a:r>
              <a:rPr kumimoji="1"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上，递归分解的过程是：</a:t>
            </a:r>
            <a:endParaRPr lang="zh-CN" altLang="en-US" sz="2200">
              <a:latin typeface="Consolas" panose="020B0609020204030204" pitchFamily="49" charset="0"/>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28728" y="2500306"/>
            <a:ext cx="5310203" cy="1056013"/>
          </a:xfrm>
          <a:prstGeom prst="rect">
            <a:avLst/>
          </a:prstGeom>
          <a:solidFill>
            <a:schemeClr val="accent1">
              <a:lumMod val="60000"/>
              <a:lumOff val="40000"/>
            </a:schemeClr>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spcBef>
                <a:spcPct val="50000"/>
              </a:spcBef>
            </a:pPr>
            <a:r>
              <a:rPr kumimoji="1" lang="en-US" altLang="zh-CN" sz="1800">
                <a:solidFill>
                  <a:srgbClr val="0000FF"/>
                </a:solidFill>
                <a:latin typeface="Consolas" panose="020B0609020204030204" pitchFamily="49" charset="0"/>
                <a:cs typeface="Consolas" panose="020B0609020204030204" pitchFamily="49" charset="0"/>
              </a:rPr>
              <a:t>fun(1)=1                    (1)   </a:t>
            </a:r>
            <a:endParaRPr kumimoji="1" lang="en-US" altLang="zh-CN" sz="1800">
              <a:solidFill>
                <a:srgbClr val="0000FF"/>
              </a:solidFill>
              <a:latin typeface="Consolas" panose="020B0609020204030204" pitchFamily="49" charset="0"/>
              <a:cs typeface="Consolas" panose="020B0609020204030204" pitchFamily="49" charset="0"/>
            </a:endParaRPr>
          </a:p>
          <a:p>
            <a:pPr>
              <a:spcBef>
                <a:spcPct val="50000"/>
              </a:spcBef>
            </a:pPr>
            <a:r>
              <a:rPr kumimoji="1" lang="en-US" altLang="zh-CN" sz="1800">
                <a:solidFill>
                  <a:srgbClr val="0000FF"/>
                </a:solidFill>
                <a:latin typeface="Consolas" panose="020B0609020204030204" pitchFamily="49" charset="0"/>
                <a:cs typeface="Consolas" panose="020B0609020204030204" pitchFamily="49" charset="0"/>
              </a:rPr>
              <a:t>fun(n)=n*fun(n-1)     n&gt;1   (2)      </a:t>
            </a:r>
            <a:endParaRPr kumimoji="1" lang="en-US" altLang="zh-CN" sz="1800">
              <a:solidFill>
                <a:srgbClr val="0000FF"/>
              </a:solidFill>
              <a:latin typeface="Consolas" panose="020B0609020204030204" pitchFamily="49" charset="0"/>
              <a:cs typeface="Consolas" panose="020B0609020204030204" pitchFamily="49" charset="0"/>
            </a:endParaRPr>
          </a:p>
        </p:txBody>
      </p:sp>
      <p:sp>
        <p:nvSpPr>
          <p:cNvPr id="25603" name="Text Box 3" descr="信纸"/>
          <p:cNvSpPr txBox="1">
            <a:spLocks noChangeArrowheads="1"/>
          </p:cNvSpPr>
          <p:nvPr/>
        </p:nvSpPr>
        <p:spPr bwMode="auto">
          <a:xfrm>
            <a:off x="395288" y="333375"/>
            <a:ext cx="3176580" cy="519113"/>
          </a:xfrm>
          <a:prstGeom prst="rect">
            <a:avLst/>
          </a:prstGeom>
          <a:ln>
            <a:tailEnd type="none" w="lg" len="lg"/>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kumimoji="1" lang="en-US" altLang="zh-CN" sz="2800" dirty="0">
                <a:solidFill>
                  <a:srgbClr val="FF3300"/>
                </a:solidFill>
                <a:latin typeface="Consolas" panose="020B0609020204030204" pitchFamily="49" charset="0"/>
                <a:ea typeface="微软雅黑" panose="020B0503020204020204" charset="-122"/>
                <a:cs typeface="Consolas" panose="020B0609020204030204" pitchFamily="49" charset="0"/>
              </a:rPr>
              <a:t>2.1.3 </a:t>
            </a:r>
            <a:r>
              <a:rPr kumimoji="1" lang="zh-CN" altLang="en-US" sz="2800" dirty="0">
                <a:solidFill>
                  <a:srgbClr val="FF3300"/>
                </a:solidFill>
                <a:latin typeface="Consolas" panose="020B0609020204030204" pitchFamily="49" charset="0"/>
                <a:ea typeface="微软雅黑" panose="020B0503020204020204" charset="-122"/>
                <a:cs typeface="Consolas" panose="020B0609020204030204" pitchFamily="49" charset="0"/>
              </a:rPr>
              <a:t>递归模型</a:t>
            </a:r>
            <a:endParaRPr lang="zh-CN" altLang="en-US" sz="2800" dirty="0">
              <a:solidFill>
                <a:srgbClr val="0000FF"/>
              </a:solidFill>
              <a:latin typeface="Consolas" panose="020B0609020204030204" pitchFamily="49" charset="0"/>
              <a:ea typeface="微软雅黑" panose="020B0503020204020204" charset="-122"/>
              <a:cs typeface="Consolas" panose="020B0609020204030204" pitchFamily="49" charset="0"/>
            </a:endParaRPr>
          </a:p>
        </p:txBody>
      </p:sp>
      <p:sp>
        <p:nvSpPr>
          <p:cNvPr id="25604" name="Text Box 4"/>
          <p:cNvSpPr txBox="1">
            <a:spLocks noChangeArrowheads="1"/>
          </p:cNvSpPr>
          <p:nvPr/>
        </p:nvSpPr>
        <p:spPr bwMode="auto">
          <a:xfrm>
            <a:off x="611188" y="1196975"/>
            <a:ext cx="7777162" cy="1048620"/>
          </a:xfrm>
          <a:prstGeom prst="rect">
            <a:avLst/>
          </a:prstGeom>
          <a:noFill/>
          <a:ln w="38100" algn="ctr">
            <a:noFill/>
            <a:miter lim="800000"/>
            <a:tailEnd type="none" w="lg" len="lg"/>
          </a:ln>
        </p:spPr>
        <p:txBody>
          <a:bodyPr>
            <a:spAutoFit/>
          </a:bodyPr>
          <a:lstStyle/>
          <a:p>
            <a:pPr>
              <a:lnSpc>
                <a:spcPct val="150000"/>
              </a:lnSpc>
              <a:spcBef>
                <a:spcPct val="50000"/>
              </a:spcBef>
            </a:pP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递归模型是递归算法的抽</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象，它</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反映一个递归问题的递归结构。例如前面的递归算法对应的递归模型如下：</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5605" name="Text Box 5"/>
          <p:cNvSpPr txBox="1">
            <a:spLocks noChangeArrowheads="1"/>
          </p:cNvSpPr>
          <p:nvPr/>
        </p:nvSpPr>
        <p:spPr bwMode="auto">
          <a:xfrm>
            <a:off x="611188" y="3716338"/>
            <a:ext cx="7993062" cy="1169423"/>
          </a:xfrm>
          <a:prstGeom prst="rect">
            <a:avLst/>
          </a:prstGeom>
          <a:noFill/>
          <a:ln w="38100" algn="ctr">
            <a:noFill/>
            <a:miter lim="800000"/>
            <a:tailEnd type="none" w="lg" len="lg"/>
          </a:ln>
        </p:spPr>
        <p:txBody>
          <a:bodyPr>
            <a:spAutoFit/>
          </a:bodyPr>
          <a:lstStyle/>
          <a:p>
            <a:pPr>
              <a:lnSpc>
                <a:spcPct val="1200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其</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中，第</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一个式子给出了递归的终止条</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件，第</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二个式子给出了</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a:t>
            </a:r>
            <a:r>
              <a:rPr kumimoji="1"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的值与</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fun(</a:t>
            </a:r>
            <a:r>
              <a:rPr kumimoji="1"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的值之间的关</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系，我</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们把第一个式子称为</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递归出</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口</a:t>
            </a:r>
            <a:r>
              <a:rPr kumimoji="1" lang="zh-CN" altLang="en-US" sz="20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把</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第二个式子称为</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递归体</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14282" y="301352"/>
            <a:ext cx="8553480" cy="913070"/>
          </a:xfrm>
          <a:prstGeom prst="rect">
            <a:avLst/>
          </a:prstGeom>
          <a:solidFill>
            <a:schemeClr val="accent1">
              <a:lumMod val="20000"/>
              <a:lumOff val="80000"/>
            </a:schemeClr>
          </a:solidFill>
          <a:ln w="9525">
            <a:noFill/>
            <a:miter lim="800000"/>
          </a:ln>
        </p:spPr>
        <p:txBody>
          <a:bodyPr wrap="square">
            <a:spAutoFit/>
          </a:bodyPr>
          <a:lstStyle/>
          <a:p>
            <a:pPr>
              <a:lnSpc>
                <a:spcPts val="3200"/>
              </a:lnSpc>
              <a:spcBef>
                <a:spcPts val="0"/>
              </a:spcBef>
            </a:pPr>
            <a:r>
              <a:rPr kumimoji="1" lang="en-US" altLang="zh-CN" sz="2000">
                <a:solidFill>
                  <a:srgbClr val="FF3300"/>
                </a:solidFill>
                <a:latin typeface="Consolas" panose="020B0609020204030204" pitchFamily="49" charset="0"/>
                <a:ea typeface="黑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黑体" panose="02010609060101010101" pitchFamily="49" charset="-122"/>
                <a:cs typeface="Consolas" panose="020B0609020204030204" pitchFamily="49" charset="0"/>
              </a:rPr>
              <a:t>一</a:t>
            </a:r>
            <a:r>
              <a:rPr kumimoji="1" lang="zh-CN" altLang="en-US" sz="2000">
                <a:solidFill>
                  <a:srgbClr val="0000FF"/>
                </a:solidFill>
                <a:latin typeface="Consolas" panose="020B0609020204030204" pitchFamily="49" charset="0"/>
                <a:ea typeface="黑体" panose="02010609060101010101" pitchFamily="49" charset="-122"/>
                <a:cs typeface="Consolas" panose="020B0609020204030204" pitchFamily="49" charset="0"/>
              </a:rPr>
              <a:t>般</a:t>
            </a:r>
            <a:r>
              <a:rPr kumimoji="1" lang="zh-CN" altLang="en-US" sz="2000" smtClean="0">
                <a:solidFill>
                  <a:srgbClr val="0000FF"/>
                </a:solidFill>
                <a:latin typeface="Consolas" panose="020B0609020204030204" pitchFamily="49" charset="0"/>
                <a:ea typeface="黑体" panose="02010609060101010101" pitchFamily="49" charset="-122"/>
                <a:cs typeface="Consolas" panose="020B0609020204030204" pitchFamily="49" charset="0"/>
              </a:rPr>
              <a:t>地</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个递归模型是由</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递归出口</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递归体</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两部分</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组</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成，前</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者确定递归到何时</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束，后</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者确定递归求解时的递推</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关系</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500034" y="3600394"/>
            <a:ext cx="8286808" cy="2723681"/>
            <a:chOff x="500034" y="3600394"/>
            <a:chExt cx="8286808" cy="2723681"/>
          </a:xfrm>
        </p:grpSpPr>
        <p:sp>
          <p:nvSpPr>
            <p:cNvPr id="4" name="TextBox 3"/>
            <p:cNvSpPr txBox="1"/>
            <p:nvPr/>
          </p:nvSpPr>
          <p:spPr>
            <a:xfrm>
              <a:off x="928662" y="4218511"/>
              <a:ext cx="7786742" cy="567811"/>
            </a:xfrm>
            <a:prstGeom prst="rect">
              <a:avLst/>
            </a:prstGeom>
          </p:spPr>
          <p:style>
            <a:lnRef idx="1">
              <a:schemeClr val="accent1"/>
            </a:lnRef>
            <a:fillRef idx="2">
              <a:schemeClr val="accent1"/>
            </a:fillRef>
            <a:effectRef idx="1">
              <a:schemeClr val="accent1"/>
            </a:effectRef>
            <a:fontRef idx="minor">
              <a:schemeClr val="dk1"/>
            </a:fontRef>
          </p:style>
          <p:txBody>
            <a:bodyPr wrap="square" lIns="144000" tIns="144000" rIns="144000" bIns="144000" rtlCol="0">
              <a:spAutoFit/>
            </a:bodyPr>
            <a:lstStyle/>
            <a:p>
              <a:r>
                <a:rPr kumimoji="1" lang="zh-CN" altLang="en-US"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C00000"/>
                  </a:solidFill>
                  <a:latin typeface="Consolas" panose="020B0609020204030204" pitchFamily="49" charset="0"/>
                  <a:ea typeface="楷体" panose="02010609060101010101" pitchFamily="49" charset="-122"/>
                  <a:cs typeface="Consolas" panose="020B0609020204030204" pitchFamily="49" charset="0"/>
                </a:rPr>
                <a:t>n+1</a:t>
              </a:r>
              <a:r>
                <a:rPr kumimoji="1"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3300"/>
                  </a:solidFill>
                  <a:latin typeface="Consolas" panose="020B0609020204030204" pitchFamily="49" charset="0"/>
                  <a:ea typeface="楷体" panose="02010609060101010101" pitchFamily="49" charset="-122"/>
                  <a:cs typeface="Consolas" panose="020B0609020204030204" pitchFamily="49" charset="0"/>
                </a:rPr>
                <a:t>g</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i+1</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18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3300"/>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1800" i="1" baseline="-30000" smtClean="0">
                  <a:solidFill>
                    <a:srgbClr val="003300"/>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3300"/>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1800" i="1" baseline="-30000" smtClean="0">
                  <a:solidFill>
                    <a:srgbClr val="003300"/>
                  </a:solidFill>
                  <a:latin typeface="Consolas" panose="020B0609020204030204" pitchFamily="49" charset="0"/>
                  <a:ea typeface="楷体" panose="02010609060101010101" pitchFamily="49" charset="-122"/>
                  <a:cs typeface="Consolas" panose="020B0609020204030204" pitchFamily="49" charset="0"/>
                </a:rPr>
                <a:t>j</a:t>
              </a:r>
              <a:r>
                <a:rPr kumimoji="1" lang="en-US" altLang="zh-CN" sz="1800" baseline="-30000" smtClean="0">
                  <a:solidFill>
                    <a:srgbClr val="0033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3300"/>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1800" i="1" baseline="-30000" smtClean="0">
                  <a:solidFill>
                    <a:srgbClr val="003300"/>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1800" smtClean="0">
                  <a:solidFill>
                    <a:srgbClr val="003300"/>
                  </a:solidFill>
                  <a:latin typeface="Consolas" panose="020B0609020204030204" pitchFamily="49" charset="0"/>
                  <a:ea typeface="楷体" panose="02010609060101010101" pitchFamily="49" charset="-122"/>
                  <a:cs typeface="Consolas" panose="020B0609020204030204" pitchFamily="49" charset="0"/>
                </a:rPr>
                <a:t>) 	(2.2)</a:t>
              </a:r>
              <a:endParaRPr lang="zh-CN" altLang="en-US" sz="1800"/>
            </a:p>
          </p:txBody>
        </p:sp>
        <p:sp>
          <p:nvSpPr>
            <p:cNvPr id="6" name="TextBox 5"/>
            <p:cNvSpPr txBox="1"/>
            <p:nvPr/>
          </p:nvSpPr>
          <p:spPr>
            <a:xfrm>
              <a:off x="642910" y="3600394"/>
              <a:ext cx="3429024" cy="400110"/>
            </a:xfrm>
            <a:prstGeom prst="rect">
              <a:avLst/>
            </a:prstGeom>
            <a:noFill/>
          </p:spPr>
          <p:txBody>
            <a:bodyPr wrap="square" rtlCol="0">
              <a:spAutoFit/>
            </a:bodyPr>
            <a:lstStyle/>
            <a:p>
              <a:r>
                <a:rPr kumimoji="1"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递归体</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的一般格式如下：</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500034" y="5000636"/>
              <a:ext cx="8286808" cy="1323439"/>
            </a:xfrm>
            <a:prstGeom prst="rect">
              <a:avLst/>
            </a:prstGeom>
            <a:noFill/>
          </p:spPr>
          <p:txBody>
            <a:bodyPr wrap="square" rtlCol="0">
              <a:spAutoFit/>
            </a:bodyPr>
            <a:lstStyle/>
            <a:p>
              <a:pPr>
                <a:lnSpc>
                  <a:spcPts val="3200"/>
                </a:lnSpc>
              </a:pP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其中，</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均为正整数。这里的</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是一个递归“大问题”，</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为递归“小问题”，</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kumimoji="1"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是若干个可以直接（用非递归方法）解决的问题，</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是一个非递归函数，可以直接求值。</a:t>
              </a:r>
              <a:endPar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9" name="组合 8"/>
          <p:cNvGrpSpPr/>
          <p:nvPr/>
        </p:nvGrpSpPr>
        <p:grpSpPr>
          <a:xfrm>
            <a:off x="571472" y="1385816"/>
            <a:ext cx="8072494" cy="1900308"/>
            <a:chOff x="571472" y="1385816"/>
            <a:chExt cx="8072494" cy="1900308"/>
          </a:xfrm>
        </p:grpSpPr>
        <p:sp>
          <p:nvSpPr>
            <p:cNvPr id="3" name="TextBox 2"/>
            <p:cNvSpPr txBox="1"/>
            <p:nvPr/>
          </p:nvSpPr>
          <p:spPr>
            <a:xfrm>
              <a:off x="857224" y="1928802"/>
              <a:ext cx="7786742" cy="567811"/>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(2.1)</a:t>
              </a:r>
              <a:endParaRPr lang="zh-CN" altLang="en-US" sz="1800">
                <a:solidFill>
                  <a:srgbClr val="0000FF"/>
                </a:solidFill>
              </a:endParaRPr>
            </a:p>
          </p:txBody>
        </p:sp>
        <p:sp>
          <p:nvSpPr>
            <p:cNvPr id="5" name="TextBox 4"/>
            <p:cNvSpPr txBox="1"/>
            <p:nvPr/>
          </p:nvSpPr>
          <p:spPr>
            <a:xfrm>
              <a:off x="642910" y="2886014"/>
              <a:ext cx="7429552" cy="400110"/>
            </a:xfrm>
            <a:prstGeom prst="rect">
              <a:avLst/>
            </a:prstGeom>
            <a:noFill/>
          </p:spPr>
          <p:txBody>
            <a:bodyPr wrap="square" rtlCol="0">
              <a:spAutoFit/>
            </a:bodyPr>
            <a:lstStyle/>
            <a:p>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这里的</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kumimoji="1"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kumimoji="1"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均为常量，有些递归问题可能有几个递归出口。</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571472" y="1385816"/>
              <a:ext cx="3857652" cy="400110"/>
            </a:xfrm>
            <a:prstGeom prst="rect">
              <a:avLst/>
            </a:prstGeom>
            <a:noFill/>
          </p:spPr>
          <p:txBody>
            <a:bodyPr wrap="square" rtlCol="0">
              <a:spAutoFit/>
            </a:bodyPr>
            <a:lstStyle/>
            <a:p>
              <a:r>
                <a:rPr kumimoji="1"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递归出口</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的一般格式如下：</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5289" y="404813"/>
            <a:ext cx="4605340" cy="5191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anose="020B0609020204030204" pitchFamily="49" charset="0"/>
                <a:ea typeface="微软雅黑" panose="020B0503020204020204" charset="-122"/>
                <a:cs typeface="Consolas" panose="020B0609020204030204" pitchFamily="49" charset="0"/>
              </a:rPr>
              <a:t>2.1.4 </a:t>
            </a:r>
            <a:r>
              <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rPr>
              <a:t>递归算法的执行过程</a:t>
            </a:r>
            <a:endPar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27651" name="Text Box 3"/>
          <p:cNvSpPr txBox="1">
            <a:spLocks noChangeArrowheads="1"/>
          </p:cNvSpPr>
          <p:nvPr/>
        </p:nvSpPr>
        <p:spPr bwMode="auto">
          <a:xfrm>
            <a:off x="642911" y="1571612"/>
            <a:ext cx="8072494"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个正确的递归程序虽然每次调用的是相同的子</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程</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序，但</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它的参量、输入数据等均有</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变</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化。</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正常的情</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况</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下，随</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着调用的不断</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深</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入，必</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定会出现调用到某一层的函</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数</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时，不</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再执行递归调用而终止函数的</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执</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行，遇</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到递归出口便是这种情况。</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71472" y="1500174"/>
            <a:ext cx="7991475" cy="2210175"/>
          </a:xfrm>
          <a:prstGeom prst="rect">
            <a:avLst/>
          </a:prstGeom>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递归</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调用是函数嵌套调用的一种特殊情</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况，即</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它是调用自身代码</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可以把每一次递归调用理解成调用自身代码的一个复制件</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由于</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每次调用</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时，它</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的参量和局部变量均不相</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同，因</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而也就保证了各个复制件执行时的独立性。</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428596" y="1643050"/>
            <a:ext cx="8143932"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系统</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为每一次调用开辟一组存储</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单</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元，用</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来存放本次调用的返回地址以及被中断的函数的参量值。</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spcBef>
                <a:spcPts val="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这些</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单</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元</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以</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系统栈</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的形式</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存</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放，每</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调用一次进栈</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一</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次，当</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返回时执行出栈</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操</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作，把</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当前栈顶保留的值送回相应的参量中进行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恢</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复，并</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按栈顶中的返回</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地</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址，从</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断点继续执行。</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28596" y="260350"/>
            <a:ext cx="8353425" cy="707886"/>
          </a:xfrm>
          <a:prstGeom prst="rect">
            <a:avLst/>
          </a:prstGeom>
          <a:noFill/>
          <a:ln w="9525">
            <a:noFill/>
            <a:miter lim="800000"/>
          </a:ln>
        </p:spPr>
        <p:txBody>
          <a:bodyPr>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对于例</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的递归</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法，求</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即执行</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时内部栈的变化及求解过程如下：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699" name="Text Box 3"/>
          <p:cNvSpPr txBox="1">
            <a:spLocks noChangeArrowheads="1"/>
          </p:cNvSpPr>
          <p:nvPr/>
        </p:nvSpPr>
        <p:spPr bwMode="auto">
          <a:xfrm>
            <a:off x="1428728" y="1142984"/>
            <a:ext cx="4025906" cy="983310"/>
          </a:xfrm>
          <a:prstGeom prst="rect">
            <a:avLst/>
          </a:prstGeom>
          <a:solidFill>
            <a:schemeClr val="tx2">
              <a:lumMod val="20000"/>
              <a:lumOff val="8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44000" tIns="144000" bIns="144000">
            <a:spAutoFit/>
          </a:bodyPr>
          <a:lstStyle/>
          <a:p>
            <a:pPr>
              <a:spcBef>
                <a:spcPct val="5000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main()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printf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fun(5)</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700" name="Rectangle 4"/>
          <p:cNvSpPr>
            <a:spLocks noChangeArrowheads="1"/>
          </p:cNvSpPr>
          <p:nvPr/>
        </p:nvSpPr>
        <p:spPr bwMode="auto">
          <a:xfrm>
            <a:off x="2916238" y="256540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5</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9701" name="Rectangle 5"/>
          <p:cNvSpPr>
            <a:spLocks noChangeArrowheads="1"/>
          </p:cNvSpPr>
          <p:nvPr/>
        </p:nvSpPr>
        <p:spPr bwMode="auto">
          <a:xfrm>
            <a:off x="3708400" y="256540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fun(4)*5</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29702" name="AutoShape 6"/>
          <p:cNvSpPr>
            <a:spLocks noChangeArrowheads="1"/>
          </p:cNvSpPr>
          <p:nvPr/>
        </p:nvSpPr>
        <p:spPr bwMode="auto">
          <a:xfrm>
            <a:off x="3635375" y="2070092"/>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9703" name="Text Box 7"/>
          <p:cNvSpPr txBox="1">
            <a:spLocks noChangeArrowheads="1"/>
          </p:cNvSpPr>
          <p:nvPr/>
        </p:nvSpPr>
        <p:spPr bwMode="auto">
          <a:xfrm>
            <a:off x="3059113" y="2997200"/>
            <a:ext cx="433387" cy="396875"/>
          </a:xfrm>
          <a:prstGeom prst="rect">
            <a:avLst/>
          </a:prstGeom>
          <a:noFill/>
          <a:ln w="9525">
            <a:noFill/>
            <a:miter lim="800000"/>
          </a:ln>
        </p:spPr>
        <p:txBody>
          <a:bodyPr>
            <a:spAutoFit/>
          </a:bodyPr>
          <a:lstStyle/>
          <a:p>
            <a:pPr>
              <a:spcBef>
                <a:spcPct val="50000"/>
              </a:spcBef>
            </a:pPr>
            <a:r>
              <a:rPr lang="en-US" altLang="zh-CN" sz="2000" i="1">
                <a:latin typeface="Consolas" panose="020B0609020204030204" pitchFamily="49" charset="0"/>
                <a:cs typeface="Consolas" panose="020B0609020204030204" pitchFamily="49" charset="0"/>
              </a:rPr>
              <a:t>n</a:t>
            </a:r>
            <a:endParaRPr lang="en-US" altLang="zh-CN" sz="2000" i="1">
              <a:latin typeface="Consolas" panose="020B0609020204030204" pitchFamily="49" charset="0"/>
              <a:cs typeface="Consolas" panose="020B0609020204030204" pitchFamily="49" charset="0"/>
            </a:endParaRPr>
          </a:p>
        </p:txBody>
      </p:sp>
      <p:sp>
        <p:nvSpPr>
          <p:cNvPr id="29704" name="Text Box 8"/>
          <p:cNvSpPr txBox="1">
            <a:spLocks noChangeArrowheads="1"/>
          </p:cNvSpPr>
          <p:nvPr/>
        </p:nvSpPr>
        <p:spPr bwMode="auto">
          <a:xfrm>
            <a:off x="3851275" y="2997200"/>
            <a:ext cx="1225550" cy="396875"/>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函数值</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705" name="AutoShape 9"/>
          <p:cNvSpPr>
            <a:spLocks noChangeArrowheads="1"/>
          </p:cNvSpPr>
          <p:nvPr/>
        </p:nvSpPr>
        <p:spPr bwMode="auto">
          <a:xfrm>
            <a:off x="3635375" y="3357563"/>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9706" name="Rectangle 10"/>
          <p:cNvSpPr>
            <a:spLocks noChangeArrowheads="1"/>
          </p:cNvSpPr>
          <p:nvPr/>
        </p:nvSpPr>
        <p:spPr bwMode="auto">
          <a:xfrm>
            <a:off x="2916238" y="386080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4</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9707" name="Rectangle 11"/>
          <p:cNvSpPr>
            <a:spLocks noChangeArrowheads="1"/>
          </p:cNvSpPr>
          <p:nvPr/>
        </p:nvSpPr>
        <p:spPr bwMode="auto">
          <a:xfrm>
            <a:off x="3708400" y="386080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fun(3)*4</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29708" name="Rectangle 12"/>
          <p:cNvSpPr>
            <a:spLocks noChangeArrowheads="1"/>
          </p:cNvSpPr>
          <p:nvPr/>
        </p:nvSpPr>
        <p:spPr bwMode="auto">
          <a:xfrm>
            <a:off x="2916238" y="422116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5</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9709" name="Rectangle 13"/>
          <p:cNvSpPr>
            <a:spLocks noChangeArrowheads="1"/>
          </p:cNvSpPr>
          <p:nvPr/>
        </p:nvSpPr>
        <p:spPr bwMode="auto">
          <a:xfrm>
            <a:off x="3708400" y="422116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fun(4)*5</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29710" name="AutoShape 14"/>
          <p:cNvSpPr>
            <a:spLocks noChangeArrowheads="1"/>
          </p:cNvSpPr>
          <p:nvPr/>
        </p:nvSpPr>
        <p:spPr bwMode="auto">
          <a:xfrm>
            <a:off x="3635375" y="4727575"/>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9711" name="Rectangle 15"/>
          <p:cNvSpPr>
            <a:spLocks noChangeArrowheads="1"/>
          </p:cNvSpPr>
          <p:nvPr/>
        </p:nvSpPr>
        <p:spPr bwMode="auto">
          <a:xfrm>
            <a:off x="2916238" y="551656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4</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9712" name="Rectangle 16"/>
          <p:cNvSpPr>
            <a:spLocks noChangeArrowheads="1"/>
          </p:cNvSpPr>
          <p:nvPr/>
        </p:nvSpPr>
        <p:spPr bwMode="auto">
          <a:xfrm>
            <a:off x="3708400" y="551656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fun(3)*4</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29713" name="Rectangle 17"/>
          <p:cNvSpPr>
            <a:spLocks noChangeArrowheads="1"/>
          </p:cNvSpPr>
          <p:nvPr/>
        </p:nvSpPr>
        <p:spPr bwMode="auto">
          <a:xfrm>
            <a:off x="2916238" y="587692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5</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9714" name="Rectangle 18"/>
          <p:cNvSpPr>
            <a:spLocks noChangeArrowheads="1"/>
          </p:cNvSpPr>
          <p:nvPr/>
        </p:nvSpPr>
        <p:spPr bwMode="auto">
          <a:xfrm>
            <a:off x="3708400" y="587692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fun(4)*5</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29715" name="Rectangle 19"/>
          <p:cNvSpPr>
            <a:spLocks noChangeArrowheads="1"/>
          </p:cNvSpPr>
          <p:nvPr/>
        </p:nvSpPr>
        <p:spPr bwMode="auto">
          <a:xfrm>
            <a:off x="2916238" y="5157788"/>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3</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9716" name="Rectangle 20"/>
          <p:cNvSpPr>
            <a:spLocks noChangeArrowheads="1"/>
          </p:cNvSpPr>
          <p:nvPr/>
        </p:nvSpPr>
        <p:spPr bwMode="auto">
          <a:xfrm>
            <a:off x="3708400" y="5157788"/>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fun(2)*3</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29717" name="Text Box 21"/>
          <p:cNvSpPr txBox="1">
            <a:spLocks noChangeArrowheads="1"/>
          </p:cNvSpPr>
          <p:nvPr/>
        </p:nvSpPr>
        <p:spPr bwMode="auto">
          <a:xfrm>
            <a:off x="428596" y="2565400"/>
            <a:ext cx="2376487" cy="369332"/>
          </a:xfrm>
          <a:prstGeom prst="rect">
            <a:avLst/>
          </a:prstGeom>
          <a:noFill/>
          <a:ln w="9525">
            <a:noFill/>
            <a:miter lim="800000"/>
          </a:ln>
        </p:spPr>
        <p:txBody>
          <a:bodyPr>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fun(5)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调用：进栈</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718" name="Text Box 22"/>
          <p:cNvSpPr txBox="1">
            <a:spLocks noChangeArrowheads="1"/>
          </p:cNvSpPr>
          <p:nvPr/>
        </p:nvSpPr>
        <p:spPr bwMode="auto">
          <a:xfrm>
            <a:off x="428596" y="3860800"/>
            <a:ext cx="2376487" cy="369332"/>
          </a:xfrm>
          <a:prstGeom prst="rect">
            <a:avLst/>
          </a:prstGeom>
          <a:noFill/>
          <a:ln w="9525">
            <a:noFill/>
            <a:miter lim="800000"/>
          </a:ln>
        </p:spPr>
        <p:txBody>
          <a:bodyPr>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fun(4)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调用：进栈</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719" name="Text Box 23"/>
          <p:cNvSpPr txBox="1">
            <a:spLocks noChangeArrowheads="1"/>
          </p:cNvSpPr>
          <p:nvPr/>
        </p:nvSpPr>
        <p:spPr bwMode="auto">
          <a:xfrm>
            <a:off x="395288" y="5119688"/>
            <a:ext cx="2376487" cy="369332"/>
          </a:xfrm>
          <a:prstGeom prst="rect">
            <a:avLst/>
          </a:prstGeom>
          <a:noFill/>
          <a:ln w="9525">
            <a:noFill/>
            <a:miter lim="800000"/>
          </a:ln>
        </p:spPr>
        <p:txBody>
          <a:bodyPr>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fun(3)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调用：进栈</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4787900" y="125413"/>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0723" name="Rectangle 3"/>
          <p:cNvSpPr>
            <a:spLocks noChangeArrowheads="1"/>
          </p:cNvSpPr>
          <p:nvPr/>
        </p:nvSpPr>
        <p:spPr bwMode="auto">
          <a:xfrm>
            <a:off x="4068763" y="1271588"/>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4</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24" name="Rectangle 4"/>
          <p:cNvSpPr>
            <a:spLocks noChangeArrowheads="1"/>
          </p:cNvSpPr>
          <p:nvPr/>
        </p:nvSpPr>
        <p:spPr bwMode="auto">
          <a:xfrm>
            <a:off x="4860925" y="1271588"/>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fun(3)*4</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25" name="Rectangle 5"/>
          <p:cNvSpPr>
            <a:spLocks noChangeArrowheads="1"/>
          </p:cNvSpPr>
          <p:nvPr/>
        </p:nvSpPr>
        <p:spPr bwMode="auto">
          <a:xfrm>
            <a:off x="4068763" y="163195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5</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26" name="Rectangle 6"/>
          <p:cNvSpPr>
            <a:spLocks noChangeArrowheads="1"/>
          </p:cNvSpPr>
          <p:nvPr/>
        </p:nvSpPr>
        <p:spPr bwMode="auto">
          <a:xfrm>
            <a:off x="4860925" y="163195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fun(4)*5</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27" name="Rectangle 7"/>
          <p:cNvSpPr>
            <a:spLocks noChangeArrowheads="1"/>
          </p:cNvSpPr>
          <p:nvPr/>
        </p:nvSpPr>
        <p:spPr bwMode="auto">
          <a:xfrm>
            <a:off x="4068763" y="91281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3</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28" name="Rectangle 8"/>
          <p:cNvSpPr>
            <a:spLocks noChangeArrowheads="1"/>
          </p:cNvSpPr>
          <p:nvPr/>
        </p:nvSpPr>
        <p:spPr bwMode="auto">
          <a:xfrm>
            <a:off x="4860925" y="91281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fun(2)*3</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29" name="Rectangle 9"/>
          <p:cNvSpPr>
            <a:spLocks noChangeArrowheads="1"/>
          </p:cNvSpPr>
          <p:nvPr/>
        </p:nvSpPr>
        <p:spPr bwMode="auto">
          <a:xfrm>
            <a:off x="4067175" y="554038"/>
            <a:ext cx="792163"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2</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30" name="Rectangle 10"/>
          <p:cNvSpPr>
            <a:spLocks noChangeArrowheads="1"/>
          </p:cNvSpPr>
          <p:nvPr/>
        </p:nvSpPr>
        <p:spPr bwMode="auto">
          <a:xfrm>
            <a:off x="4859338" y="554038"/>
            <a:ext cx="1150937"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fun(1)*2</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31" name="AutoShape 11"/>
          <p:cNvSpPr>
            <a:spLocks noChangeArrowheads="1"/>
          </p:cNvSpPr>
          <p:nvPr/>
        </p:nvSpPr>
        <p:spPr bwMode="auto">
          <a:xfrm>
            <a:off x="4787900" y="2209800"/>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sp>
        <p:nvSpPr>
          <p:cNvPr id="30732" name="Rectangle 12"/>
          <p:cNvSpPr>
            <a:spLocks noChangeArrowheads="1"/>
          </p:cNvSpPr>
          <p:nvPr/>
        </p:nvSpPr>
        <p:spPr bwMode="auto">
          <a:xfrm>
            <a:off x="4068763" y="371951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4</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33" name="Rectangle 13"/>
          <p:cNvSpPr>
            <a:spLocks noChangeArrowheads="1"/>
          </p:cNvSpPr>
          <p:nvPr/>
        </p:nvSpPr>
        <p:spPr bwMode="auto">
          <a:xfrm>
            <a:off x="4860925" y="371951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fun(3)*4</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34" name="Rectangle 14"/>
          <p:cNvSpPr>
            <a:spLocks noChangeArrowheads="1"/>
          </p:cNvSpPr>
          <p:nvPr/>
        </p:nvSpPr>
        <p:spPr bwMode="auto">
          <a:xfrm>
            <a:off x="4068763" y="407987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5</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35" name="Rectangle 15"/>
          <p:cNvSpPr>
            <a:spLocks noChangeArrowheads="1"/>
          </p:cNvSpPr>
          <p:nvPr/>
        </p:nvSpPr>
        <p:spPr bwMode="auto">
          <a:xfrm>
            <a:off x="4860925" y="407987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fun(4)*5</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36" name="Rectangle 16"/>
          <p:cNvSpPr>
            <a:spLocks noChangeArrowheads="1"/>
          </p:cNvSpPr>
          <p:nvPr/>
        </p:nvSpPr>
        <p:spPr bwMode="auto">
          <a:xfrm>
            <a:off x="4068763" y="3360738"/>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3</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37" name="Rectangle 17"/>
          <p:cNvSpPr>
            <a:spLocks noChangeArrowheads="1"/>
          </p:cNvSpPr>
          <p:nvPr/>
        </p:nvSpPr>
        <p:spPr bwMode="auto">
          <a:xfrm>
            <a:off x="4860925" y="3360738"/>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fun(2)*3</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38" name="Rectangle 18"/>
          <p:cNvSpPr>
            <a:spLocks noChangeArrowheads="1"/>
          </p:cNvSpPr>
          <p:nvPr/>
        </p:nvSpPr>
        <p:spPr bwMode="auto">
          <a:xfrm>
            <a:off x="4067175" y="3001963"/>
            <a:ext cx="792163"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2</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39" name="Rectangle 19"/>
          <p:cNvSpPr>
            <a:spLocks noChangeArrowheads="1"/>
          </p:cNvSpPr>
          <p:nvPr/>
        </p:nvSpPr>
        <p:spPr bwMode="auto">
          <a:xfrm>
            <a:off x="4859338" y="3001963"/>
            <a:ext cx="1150937"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fun(1)*2</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40" name="Rectangle 20"/>
          <p:cNvSpPr>
            <a:spLocks noChangeArrowheads="1"/>
          </p:cNvSpPr>
          <p:nvPr/>
        </p:nvSpPr>
        <p:spPr bwMode="auto">
          <a:xfrm>
            <a:off x="4067175" y="2643188"/>
            <a:ext cx="792163"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1</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41" name="Rectangle 21"/>
          <p:cNvSpPr>
            <a:spLocks noChangeArrowheads="1"/>
          </p:cNvSpPr>
          <p:nvPr/>
        </p:nvSpPr>
        <p:spPr bwMode="auto">
          <a:xfrm>
            <a:off x="4859338" y="2643188"/>
            <a:ext cx="1150937"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1</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42" name="Text Box 22"/>
          <p:cNvSpPr txBox="1">
            <a:spLocks noChangeArrowheads="1"/>
          </p:cNvSpPr>
          <p:nvPr/>
        </p:nvSpPr>
        <p:spPr bwMode="auto">
          <a:xfrm>
            <a:off x="1401763" y="515938"/>
            <a:ext cx="2376487" cy="369332"/>
          </a:xfrm>
          <a:prstGeom prst="rect">
            <a:avLst/>
          </a:prstGeom>
          <a:noFill/>
          <a:ln w="9525">
            <a:noFill/>
            <a:miter lim="800000"/>
          </a:ln>
        </p:spPr>
        <p:txBody>
          <a:bodyPr>
            <a:spAutoFit/>
          </a:bodyPr>
          <a:lstStyle/>
          <a:p>
            <a:pPr>
              <a:spcBef>
                <a:spcPct val="5000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fun(2)</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调用：进栈</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43" name="Text Box 23"/>
          <p:cNvSpPr txBox="1">
            <a:spLocks noChangeArrowheads="1"/>
          </p:cNvSpPr>
          <p:nvPr/>
        </p:nvSpPr>
        <p:spPr bwMode="auto">
          <a:xfrm>
            <a:off x="571472" y="2641600"/>
            <a:ext cx="3351241" cy="369332"/>
          </a:xfrm>
          <a:prstGeom prst="rect">
            <a:avLst/>
          </a:prstGeom>
          <a:noFill/>
          <a:ln w="9525">
            <a:noFill/>
            <a:miter lim="800000"/>
          </a:ln>
        </p:spPr>
        <p:txBody>
          <a:bodyPr wrap="square">
            <a:spAutoFit/>
          </a:bodyPr>
          <a:lstStyle/>
          <a:p>
            <a:pPr>
              <a:spcBef>
                <a:spcPct val="500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fun(1)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调用：进栈并求值</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44" name="AutoShape 24"/>
          <p:cNvSpPr>
            <a:spLocks noChangeArrowheads="1"/>
          </p:cNvSpPr>
          <p:nvPr/>
        </p:nvSpPr>
        <p:spPr bwMode="auto">
          <a:xfrm>
            <a:off x="4787900" y="4586288"/>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sp>
        <p:nvSpPr>
          <p:cNvPr id="30745" name="Rectangle 25"/>
          <p:cNvSpPr>
            <a:spLocks noChangeArrowheads="1"/>
          </p:cNvSpPr>
          <p:nvPr/>
        </p:nvSpPr>
        <p:spPr bwMode="auto">
          <a:xfrm>
            <a:off x="4068763" y="573087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4</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46" name="Rectangle 26"/>
          <p:cNvSpPr>
            <a:spLocks noChangeArrowheads="1"/>
          </p:cNvSpPr>
          <p:nvPr/>
        </p:nvSpPr>
        <p:spPr bwMode="auto">
          <a:xfrm>
            <a:off x="4860925" y="573087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fun(3)*4</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47" name="Rectangle 27"/>
          <p:cNvSpPr>
            <a:spLocks noChangeArrowheads="1"/>
          </p:cNvSpPr>
          <p:nvPr/>
        </p:nvSpPr>
        <p:spPr bwMode="auto">
          <a:xfrm>
            <a:off x="4068763" y="6091238"/>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5</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48" name="Rectangle 28"/>
          <p:cNvSpPr>
            <a:spLocks noChangeArrowheads="1"/>
          </p:cNvSpPr>
          <p:nvPr/>
        </p:nvSpPr>
        <p:spPr bwMode="auto">
          <a:xfrm>
            <a:off x="4860925" y="6091238"/>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fun(4)*5</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49" name="Rectangle 29"/>
          <p:cNvSpPr>
            <a:spLocks noChangeArrowheads="1"/>
          </p:cNvSpPr>
          <p:nvPr/>
        </p:nvSpPr>
        <p:spPr bwMode="auto">
          <a:xfrm>
            <a:off x="4068763" y="537210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3</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50" name="Rectangle 30"/>
          <p:cNvSpPr>
            <a:spLocks noChangeArrowheads="1"/>
          </p:cNvSpPr>
          <p:nvPr/>
        </p:nvSpPr>
        <p:spPr bwMode="auto">
          <a:xfrm>
            <a:off x="4860925" y="537210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fun(2)*3</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51" name="Rectangle 31"/>
          <p:cNvSpPr>
            <a:spLocks noChangeArrowheads="1"/>
          </p:cNvSpPr>
          <p:nvPr/>
        </p:nvSpPr>
        <p:spPr bwMode="auto">
          <a:xfrm>
            <a:off x="4067175" y="5013325"/>
            <a:ext cx="792163"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2</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0752" name="Rectangle 32"/>
          <p:cNvSpPr>
            <a:spLocks noChangeArrowheads="1"/>
          </p:cNvSpPr>
          <p:nvPr/>
        </p:nvSpPr>
        <p:spPr bwMode="auto">
          <a:xfrm>
            <a:off x="4859338" y="5013325"/>
            <a:ext cx="1150937"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1*2</a:t>
            </a:r>
            <a:r>
              <a:rPr lang="zh-CN" altLang="en-US" sz="1800">
                <a:solidFill>
                  <a:srgbClr val="0000FF"/>
                </a:solidFill>
                <a:latin typeface="Consolas" panose="020B0609020204030204" pitchFamily="49" charset="0"/>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2</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0753" name="Text Box 35"/>
          <p:cNvSpPr txBox="1">
            <a:spLocks noChangeArrowheads="1"/>
          </p:cNvSpPr>
          <p:nvPr/>
        </p:nvSpPr>
        <p:spPr bwMode="auto">
          <a:xfrm>
            <a:off x="785786" y="5048250"/>
            <a:ext cx="2994052" cy="369332"/>
          </a:xfrm>
          <a:prstGeom prst="rect">
            <a:avLst/>
          </a:prstGeom>
          <a:noFill/>
          <a:ln w="9525">
            <a:noFill/>
            <a:miter lim="800000"/>
          </a:ln>
        </p:spPr>
        <p:txBody>
          <a:bodyPr wrap="square">
            <a:spAutoFit/>
          </a:bodyPr>
          <a:lstStyle/>
          <a:p>
            <a:pPr>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退栈</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次并求</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fun(2)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值</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7"/>
          <p:cNvSpPr txBox="1">
            <a:spLocks noChangeArrowheads="1"/>
          </p:cNvSpPr>
          <p:nvPr/>
        </p:nvSpPr>
        <p:spPr bwMode="auto">
          <a:xfrm>
            <a:off x="785786" y="1409689"/>
            <a:ext cx="3714776"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anose="020B0609020204030204" pitchFamily="49" charset="0"/>
                <a:ea typeface="微软雅黑" panose="020B0503020204020204" charset="-122"/>
                <a:cs typeface="Consolas" panose="020B0609020204030204" pitchFamily="49" charset="0"/>
              </a:rPr>
              <a:t>2.1.1 </a:t>
            </a:r>
            <a:r>
              <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rPr>
              <a:t>递归的定义</a:t>
            </a:r>
            <a:endPar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16389" name="Text Box 8"/>
          <p:cNvSpPr txBox="1">
            <a:spLocks noChangeArrowheads="1"/>
          </p:cNvSpPr>
          <p:nvPr/>
        </p:nvSpPr>
        <p:spPr bwMode="auto">
          <a:xfrm>
            <a:off x="571472" y="2143116"/>
            <a:ext cx="7848600" cy="2862322"/>
          </a:xfrm>
          <a:prstGeom prst="rect">
            <a:avLst/>
          </a:prstGeom>
          <a:noFill/>
          <a:ln w="9525">
            <a:noFill/>
            <a:miter lim="800000"/>
          </a:ln>
        </p:spPr>
        <p:txBody>
          <a:bodyPr>
            <a:spAutoFit/>
          </a:bodyPr>
          <a:lstStyle/>
          <a:p>
            <a:pPr>
              <a:lnSpc>
                <a:spcPct val="150000"/>
              </a:lnSpc>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在定义一个过程或函数时出现调用本过程或本函数的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之为递归。若调用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自</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身，称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之为</a:t>
            </a:r>
            <a:r>
              <a:rPr lang="zh-CN" altLang="en-US" sz="2000" dirty="0">
                <a:solidFill>
                  <a:srgbClr val="C00000"/>
                </a:solidFill>
                <a:latin typeface="微软雅黑" panose="020B0503020204020204" charset="-122"/>
                <a:ea typeface="微软雅黑" panose="020B0503020204020204" charset="-122"/>
                <a:cs typeface="Consolas" panose="020B0609020204030204" pitchFamily="49" charset="0"/>
              </a:rPr>
              <a:t>直接递归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。若过程或函数</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调用过程或函</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，而</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又调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之为</a:t>
            </a:r>
            <a:r>
              <a:rPr lang="zh-CN" altLang="en-US" sz="2000" dirty="0">
                <a:solidFill>
                  <a:srgbClr val="C00000"/>
                </a:solidFill>
                <a:latin typeface="微软雅黑" panose="020B0503020204020204" charset="-122"/>
                <a:ea typeface="微软雅黑" panose="020B0503020204020204" charset="-122"/>
                <a:cs typeface="Consolas" panose="020B0609020204030204" pitchFamily="49" charset="0"/>
              </a:rPr>
              <a:t>间接递</a:t>
            </a:r>
            <a:r>
              <a:rPr lang="zh-CN" altLang="en-US" sz="2000">
                <a:solidFill>
                  <a:srgbClr val="C00000"/>
                </a:solidFill>
                <a:latin typeface="微软雅黑" panose="020B0503020204020204" charset="-122"/>
                <a:ea typeface="微软雅黑" panose="020B0503020204020204" charset="-122"/>
                <a:cs typeface="Consolas" panose="020B0609020204030204" pitchFamily="49" charset="0"/>
              </a:rPr>
              <a:t>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任何</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间接递归都可以等价地转换为直接</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归。</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如果</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一个递归过程或递归函数中递归调用语句是最后一条执行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句，则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称这种递归调用为</a:t>
            </a:r>
            <a:r>
              <a:rPr lang="zh-CN" altLang="en-US" sz="2000" dirty="0">
                <a:solidFill>
                  <a:srgbClr val="C00000"/>
                </a:solidFill>
                <a:latin typeface="Consolas" panose="020B0609020204030204" pitchFamily="49" charset="0"/>
                <a:ea typeface="楷体" panose="02010609060101010101" pitchFamily="49" charset="-122"/>
                <a:cs typeface="Consolas" panose="020B0609020204030204" pitchFamily="49" charset="0"/>
              </a:rPr>
              <a:t>尾递归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6"/>
          <p:cNvSpPr txBox="1">
            <a:spLocks noChangeArrowheads="1"/>
          </p:cNvSpPr>
          <p:nvPr/>
        </p:nvSpPr>
        <p:spPr bwMode="auto">
          <a:xfrm>
            <a:off x="714348" y="357166"/>
            <a:ext cx="3357586"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什么是递归 </a:t>
            </a:r>
            <a:endParaRPr lang="zh-CN" altLang="en-US"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4787900" y="261938"/>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1747" name="Rectangle 3"/>
          <p:cNvSpPr>
            <a:spLocks noChangeArrowheads="1"/>
          </p:cNvSpPr>
          <p:nvPr/>
        </p:nvSpPr>
        <p:spPr bwMode="auto">
          <a:xfrm>
            <a:off x="4068763" y="111760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4</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1748" name="Rectangle 4"/>
          <p:cNvSpPr>
            <a:spLocks noChangeArrowheads="1"/>
          </p:cNvSpPr>
          <p:nvPr/>
        </p:nvSpPr>
        <p:spPr bwMode="auto">
          <a:xfrm>
            <a:off x="4860925" y="111760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fun(3)*4</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1749" name="Rectangle 5"/>
          <p:cNvSpPr>
            <a:spLocks noChangeArrowheads="1"/>
          </p:cNvSpPr>
          <p:nvPr/>
        </p:nvSpPr>
        <p:spPr bwMode="auto">
          <a:xfrm>
            <a:off x="4068763" y="147796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5</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1750" name="Rectangle 6"/>
          <p:cNvSpPr>
            <a:spLocks noChangeArrowheads="1"/>
          </p:cNvSpPr>
          <p:nvPr/>
        </p:nvSpPr>
        <p:spPr bwMode="auto">
          <a:xfrm>
            <a:off x="4860925" y="147796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fun(4)*5</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1751" name="Rectangle 7"/>
          <p:cNvSpPr>
            <a:spLocks noChangeArrowheads="1"/>
          </p:cNvSpPr>
          <p:nvPr/>
        </p:nvSpPr>
        <p:spPr bwMode="auto">
          <a:xfrm>
            <a:off x="4068763" y="75882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3</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1752" name="Rectangle 8"/>
          <p:cNvSpPr>
            <a:spLocks noChangeArrowheads="1"/>
          </p:cNvSpPr>
          <p:nvPr/>
        </p:nvSpPr>
        <p:spPr bwMode="auto">
          <a:xfrm>
            <a:off x="4860925" y="75882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2*3=6</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1753" name="Text Box 11"/>
          <p:cNvSpPr txBox="1">
            <a:spLocks noChangeArrowheads="1"/>
          </p:cNvSpPr>
          <p:nvPr/>
        </p:nvSpPr>
        <p:spPr bwMode="auto">
          <a:xfrm>
            <a:off x="1071538" y="1142984"/>
            <a:ext cx="2949578" cy="369332"/>
          </a:xfrm>
          <a:prstGeom prst="rect">
            <a:avLst/>
          </a:prstGeom>
          <a:noFill/>
          <a:ln w="9525">
            <a:noFill/>
            <a:miter lim="800000"/>
          </a:ln>
        </p:spPr>
        <p:txBody>
          <a:bodyPr wrap="square">
            <a:spAutoFit/>
          </a:bodyPr>
          <a:lstStyle/>
          <a:p>
            <a:pPr>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退栈</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次并求</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fun(3)</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值</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754" name="AutoShape 12"/>
          <p:cNvSpPr>
            <a:spLocks noChangeArrowheads="1"/>
          </p:cNvSpPr>
          <p:nvPr/>
        </p:nvSpPr>
        <p:spPr bwMode="auto">
          <a:xfrm>
            <a:off x="4787900" y="2062163"/>
            <a:ext cx="144463" cy="287337"/>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sp>
        <p:nvSpPr>
          <p:cNvPr id="31755" name="Rectangle 13"/>
          <p:cNvSpPr>
            <a:spLocks noChangeArrowheads="1"/>
          </p:cNvSpPr>
          <p:nvPr/>
        </p:nvSpPr>
        <p:spPr bwMode="auto">
          <a:xfrm>
            <a:off x="4068763" y="2565400"/>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4</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1756" name="Rectangle 14"/>
          <p:cNvSpPr>
            <a:spLocks noChangeArrowheads="1"/>
          </p:cNvSpPr>
          <p:nvPr/>
        </p:nvSpPr>
        <p:spPr bwMode="auto">
          <a:xfrm>
            <a:off x="4860925" y="2565400"/>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6*4=24</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1757" name="Rectangle 15"/>
          <p:cNvSpPr>
            <a:spLocks noChangeArrowheads="1"/>
          </p:cNvSpPr>
          <p:nvPr/>
        </p:nvSpPr>
        <p:spPr bwMode="auto">
          <a:xfrm>
            <a:off x="4068763" y="2925763"/>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5</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1758" name="Rectangle 16"/>
          <p:cNvSpPr>
            <a:spLocks noChangeArrowheads="1"/>
          </p:cNvSpPr>
          <p:nvPr/>
        </p:nvSpPr>
        <p:spPr bwMode="auto">
          <a:xfrm>
            <a:off x="4860925" y="2925763"/>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fun(4)*5</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1759" name="Text Box 19"/>
          <p:cNvSpPr txBox="1">
            <a:spLocks noChangeArrowheads="1"/>
          </p:cNvSpPr>
          <p:nvPr/>
        </p:nvSpPr>
        <p:spPr bwMode="auto">
          <a:xfrm>
            <a:off x="1142976" y="2786058"/>
            <a:ext cx="2878140" cy="369332"/>
          </a:xfrm>
          <a:prstGeom prst="rect">
            <a:avLst/>
          </a:prstGeom>
          <a:noFill/>
          <a:ln w="9525">
            <a:noFill/>
            <a:miter lim="800000"/>
          </a:ln>
        </p:spPr>
        <p:txBody>
          <a:bodyPr wrap="square">
            <a:spAutoFit/>
          </a:bodyPr>
          <a:lstStyle/>
          <a:p>
            <a:pPr>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退栈</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次并求</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fun(4)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值</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760" name="AutoShape 20"/>
          <p:cNvSpPr>
            <a:spLocks noChangeArrowheads="1"/>
          </p:cNvSpPr>
          <p:nvPr/>
        </p:nvSpPr>
        <p:spPr bwMode="auto">
          <a:xfrm>
            <a:off x="4787900" y="3502025"/>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sp>
        <p:nvSpPr>
          <p:cNvPr id="31761" name="Rectangle 23"/>
          <p:cNvSpPr>
            <a:spLocks noChangeArrowheads="1"/>
          </p:cNvSpPr>
          <p:nvPr/>
        </p:nvSpPr>
        <p:spPr bwMode="auto">
          <a:xfrm>
            <a:off x="4068763" y="3933825"/>
            <a:ext cx="792162"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5</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31762" name="Rectangle 24"/>
          <p:cNvSpPr>
            <a:spLocks noChangeArrowheads="1"/>
          </p:cNvSpPr>
          <p:nvPr/>
        </p:nvSpPr>
        <p:spPr bwMode="auto">
          <a:xfrm>
            <a:off x="4860925" y="3933825"/>
            <a:ext cx="1150938" cy="358775"/>
          </a:xfrm>
          <a:prstGeom prst="rect">
            <a:avLst/>
          </a:prstGeom>
          <a:solidFill>
            <a:schemeClr val="accent6">
              <a:lumMod val="20000"/>
              <a:lumOff val="80000"/>
            </a:schemeClr>
          </a:solidFill>
          <a:ln w="9525">
            <a:solidFill>
              <a:schemeClr val="tx1"/>
            </a:solidFill>
            <a:miter lim="800000"/>
          </a:ln>
        </p:spPr>
        <p:txBody>
          <a:bodyPr wrap="none" anchor="ctr"/>
          <a:lstStyle/>
          <a:p>
            <a:pPr algn="ctr"/>
            <a:r>
              <a:rPr lang="en-US" altLang="zh-CN" sz="1800">
                <a:solidFill>
                  <a:srgbClr val="0000FF"/>
                </a:solidFill>
                <a:latin typeface="Consolas" panose="020B0609020204030204" pitchFamily="49" charset="0"/>
                <a:cs typeface="Consolas" panose="020B0609020204030204" pitchFamily="49" charset="0"/>
              </a:rPr>
              <a:t>24*5=120</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31763" name="Text Box 25"/>
          <p:cNvSpPr txBox="1">
            <a:spLocks noChangeArrowheads="1"/>
          </p:cNvSpPr>
          <p:nvPr/>
        </p:nvSpPr>
        <p:spPr bwMode="auto">
          <a:xfrm>
            <a:off x="1142976" y="3929066"/>
            <a:ext cx="2878140" cy="369332"/>
          </a:xfrm>
          <a:prstGeom prst="rect">
            <a:avLst/>
          </a:prstGeom>
          <a:noFill/>
          <a:ln w="9525">
            <a:noFill/>
            <a:miter lim="800000"/>
          </a:ln>
        </p:spPr>
        <p:txBody>
          <a:bodyPr wrap="square">
            <a:spAutoFit/>
          </a:bodyPr>
          <a:lstStyle/>
          <a:p>
            <a:pPr>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退栈</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次并求</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fun(5)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值</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764" name="Text Box 26"/>
          <p:cNvSpPr txBox="1">
            <a:spLocks noChangeArrowheads="1"/>
          </p:cNvSpPr>
          <p:nvPr/>
        </p:nvSpPr>
        <p:spPr bwMode="auto">
          <a:xfrm>
            <a:off x="3708400" y="4868863"/>
            <a:ext cx="2592388" cy="396875"/>
          </a:xfrm>
          <a:prstGeom prst="rect">
            <a:avLst/>
          </a:prstGeom>
          <a:noFill/>
          <a:ln w="9525">
            <a:noFill/>
            <a:miter lim="800000"/>
          </a:ln>
        </p:spPr>
        <p:txBody>
          <a:bodyPr>
            <a:spAutoFit/>
          </a:bodyPr>
          <a:lstStyle/>
          <a:p>
            <a:pPr>
              <a:spcBef>
                <a:spcPct val="50000"/>
              </a:spcBef>
            </a:pPr>
            <a:r>
              <a:rPr lang="zh-CN" altLang="en-US" sz="2000">
                <a:solidFill>
                  <a:srgbClr val="0000FF"/>
                </a:solidFill>
                <a:latin typeface="微软雅黑" panose="020B0503020204020204" charset="-122"/>
                <a:ea typeface="微软雅黑" panose="020B0503020204020204" charset="-122"/>
                <a:cs typeface="Consolas" panose="020B0609020204030204" pitchFamily="49" charset="0"/>
              </a:rPr>
              <a:t>退栈</a:t>
            </a:r>
            <a:r>
              <a:rPr lang="en-US" altLang="zh-CN" sz="2000">
                <a:solidFill>
                  <a:srgbClr val="0000FF"/>
                </a:solidFill>
                <a:latin typeface="微软雅黑" panose="020B0503020204020204" charset="-122"/>
                <a:ea typeface="微软雅黑" panose="020B0503020204020204" charset="-122"/>
                <a:cs typeface="Consolas" panose="020B0609020204030204" pitchFamily="49" charset="0"/>
              </a:rPr>
              <a:t>1</a:t>
            </a:r>
            <a:r>
              <a:rPr lang="zh-CN" altLang="en-US" sz="2000">
                <a:solidFill>
                  <a:srgbClr val="0000FF"/>
                </a:solidFill>
                <a:latin typeface="微软雅黑" panose="020B0503020204020204" charset="-122"/>
                <a:ea typeface="微软雅黑" panose="020B0503020204020204" charset="-122"/>
                <a:cs typeface="Consolas" panose="020B0609020204030204" pitchFamily="49" charset="0"/>
              </a:rPr>
              <a:t>次并输出</a:t>
            </a:r>
            <a:r>
              <a:rPr lang="en-US" altLang="zh-CN" sz="2000">
                <a:solidFill>
                  <a:srgbClr val="0000FF"/>
                </a:solidFill>
                <a:latin typeface="微软雅黑" panose="020B0503020204020204" charset="-122"/>
                <a:ea typeface="微软雅黑" panose="020B0503020204020204" charset="-122"/>
                <a:cs typeface="Consolas" panose="020B0609020204030204" pitchFamily="49" charset="0"/>
              </a:rPr>
              <a:t>120</a:t>
            </a:r>
            <a:endParaRPr lang="en-US" altLang="zh-CN" sz="2000">
              <a:solidFill>
                <a:srgbClr val="0000FF"/>
              </a:solidFill>
              <a:latin typeface="微软雅黑" panose="020B0503020204020204" charset="-122"/>
              <a:ea typeface="微软雅黑" panose="020B0503020204020204" charset="-122"/>
              <a:cs typeface="Consolas" panose="020B0609020204030204" pitchFamily="49" charset="0"/>
            </a:endParaRPr>
          </a:p>
        </p:txBody>
      </p:sp>
      <p:sp>
        <p:nvSpPr>
          <p:cNvPr id="31765" name="AutoShape 27"/>
          <p:cNvSpPr>
            <a:spLocks noChangeArrowheads="1"/>
          </p:cNvSpPr>
          <p:nvPr/>
        </p:nvSpPr>
        <p:spPr bwMode="auto">
          <a:xfrm>
            <a:off x="4787900" y="4508500"/>
            <a:ext cx="144463" cy="287338"/>
          </a:xfrm>
          <a:prstGeom prst="downArrow">
            <a:avLst>
              <a:gd name="adj1" fmla="val 50000"/>
              <a:gd name="adj2" fmla="val 49725"/>
            </a:avLst>
          </a:prstGeom>
          <a:solidFill>
            <a:srgbClr val="00660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14348" y="1428736"/>
            <a:ext cx="7500990" cy="430887"/>
          </a:xfrm>
          <a:prstGeom prst="rect">
            <a:avLst/>
          </a:prstGeom>
          <a:noFill/>
          <a:ln w="9525">
            <a:noFill/>
            <a:miter lim="800000"/>
          </a:ln>
        </p:spPr>
        <p:txBody>
          <a:bodyPr wrap="square">
            <a:spAutoFit/>
          </a:bodyPr>
          <a:lstStyle/>
          <a:p>
            <a:pPr>
              <a:spcBef>
                <a:spcPct val="50000"/>
              </a:spcBef>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以上过程可以</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得出</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857224" y="2114482"/>
            <a:ext cx="7286676"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每递归调用一次，就需进栈一次，最多的进栈元素个数称为递归深度，当</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越大，递归深度越深，开辟的栈空间也越大。</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每当遇到递归出口或完成本次执行时，需退栈一次，并恢复参量值，当全部执行完毕时，栈应为空。</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57158" y="507461"/>
            <a:ext cx="8496300" cy="1885003"/>
          </a:xfrm>
          <a:prstGeom prst="rect">
            <a:avLst/>
          </a:prstGeom>
          <a:solidFill>
            <a:schemeClr val="accent6">
              <a:lumMod val="20000"/>
              <a:lumOff val="80000"/>
            </a:schemeClr>
          </a:solidFill>
          <a:ln w="9525">
            <a:noFill/>
            <a:miter lim="800000"/>
          </a:ln>
        </p:spPr>
        <p:txBody>
          <a:bodyPr>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归纳</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起</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来，递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归调用的实现是分两步进</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的，第</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一步是分解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用递归体将“大问题”分解成“小问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”，直</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到递归出口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止，然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后进行第二步的求值</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已知“小问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”，计</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算“大问题”。前面的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求解过程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28" name="Rectangle 4"/>
          <p:cNvSpPr>
            <a:spLocks noChangeArrowheads="1"/>
          </p:cNvSpPr>
          <p:nvPr/>
        </p:nvSpPr>
        <p:spPr bwMode="auto">
          <a:xfrm>
            <a:off x="0" y="2528888"/>
            <a:ext cx="9144000" cy="0"/>
          </a:xfrm>
          <a:prstGeom prst="rect">
            <a:avLst/>
          </a:prstGeom>
          <a:noFill/>
          <a:ln w="9525">
            <a:noFill/>
            <a:miter lim="800000"/>
          </a:ln>
        </p:spPr>
        <p:txBody>
          <a:bodyPr wrap="none" anchor="ctr">
            <a:spAutoFit/>
          </a:bodyPr>
          <a:lstStyle/>
          <a:p>
            <a:endParaRPr lang="zh-CN" altLang="en-US"/>
          </a:p>
        </p:txBody>
      </p:sp>
      <p:graphicFrame>
        <p:nvGraphicFramePr>
          <p:cNvPr id="1026" name="Object 3"/>
          <p:cNvGraphicFramePr>
            <a:graphicFrameLocks noChangeAspect="1"/>
          </p:cNvGraphicFramePr>
          <p:nvPr/>
        </p:nvGraphicFramePr>
        <p:xfrm>
          <a:off x="1714480" y="2838822"/>
          <a:ext cx="5000660" cy="3019070"/>
        </p:xfrm>
        <a:graphic>
          <a:graphicData uri="http://schemas.openxmlformats.org/presentationml/2006/ole">
            <mc:AlternateContent xmlns:mc="http://schemas.openxmlformats.org/markup-compatibility/2006">
              <mc:Choice xmlns:v="urn:schemas-microsoft-com:vml" Requires="v">
                <p:oleObj spid="_x0000_s1025" name="图片" r:id="rId1" imgW="3313430" imgH="1999615" progId="Word.Picture.8">
                  <p:embed/>
                </p:oleObj>
              </mc:Choice>
              <mc:Fallback>
                <p:oleObj name="图片" r:id="rId1" imgW="3313430" imgH="1999615" progId="Word.Picture.8">
                  <p:embed/>
                  <p:pic>
                    <p:nvPicPr>
                      <p:cNvPr id="0" name="Object 3"/>
                      <p:cNvPicPr>
                        <a:picLocks noChangeAspect="1"/>
                      </p:cNvPicPr>
                      <p:nvPr/>
                    </p:nvPicPr>
                    <p:blipFill>
                      <a:blip r:embed="rId2"/>
                      <a:stretch>
                        <a:fillRect/>
                      </a:stretch>
                    </p:blipFill>
                    <p:spPr>
                      <a:xfrm>
                        <a:off x="1714480" y="2838822"/>
                        <a:ext cx="5000660" cy="3019070"/>
                      </a:xfrm>
                      <a:prstGeom prst="rect">
                        <a:avLst/>
                      </a:prstGeom>
                      <a:noFill/>
                      <a:ln w="9525">
                        <a:noFill/>
                      </a:ln>
                    </p:spPr>
                  </p:pic>
                </p:oleObj>
              </mc:Fallback>
            </mc:AlternateContent>
          </a:graphicData>
        </a:graphic>
      </p:graphicFrame>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66726" y="625128"/>
            <a:ext cx="5248282" cy="1859584"/>
          </a:xfrm>
          <a:prstGeom prst="rect">
            <a:avLst/>
          </a:prstGeom>
          <a:blipFill>
            <a:blip r:embed="rId1" cstate="print"/>
            <a:tile tx="0" ty="0" sx="100000" sy="100000" flip="none" algn="tl"/>
          </a:blipFill>
          <a:ln w="9525">
            <a:noFill/>
            <a:miter lim="800000"/>
          </a:ln>
        </p:spPr>
        <p:txBody>
          <a:bodyPr wrap="square" lIns="180000" tIns="108000" bIns="108000">
            <a:spAutoFit/>
          </a:bodyPr>
          <a:lstStyle/>
          <a:p>
            <a:pPr>
              <a:lnSpc>
                <a:spcPts val="3200"/>
              </a:lnSpc>
            </a:pP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err="1">
                <a:solidFill>
                  <a:srgbClr val="FF0000"/>
                </a:solidFill>
                <a:latin typeface="Consolas" panose="020B0609020204030204" pitchFamily="49" charset="0"/>
                <a:ea typeface="楷体" panose="02010609060101010101" pitchFamily="49" charset="-122"/>
                <a:cs typeface="Consolas" panose="020B0609020204030204" pitchFamily="49" charset="0"/>
              </a:rPr>
              <a:t>2.3</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数列定义为：</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2000" i="1" dirty="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2000" i="1" dirty="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-1)+Fib(</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	</a:t>
            </a:r>
            <a:r>
              <a:rPr lang="en-US" altLang="zh-CN" sz="2000" i="1" dirty="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rPr>
              <a:t>&gt;2</a:t>
            </a:r>
            <a:endParaRPr lang="en-US" altLang="zh-CN"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33795" name="Text Box 3"/>
          <p:cNvSpPr txBox="1">
            <a:spLocks noChangeArrowheads="1"/>
          </p:cNvSpPr>
          <p:nvPr/>
        </p:nvSpPr>
        <p:spPr bwMode="auto">
          <a:xfrm>
            <a:off x="539750" y="2708087"/>
            <a:ext cx="4032250" cy="400110"/>
          </a:xfrm>
          <a:prstGeom prst="rect">
            <a:avLst/>
          </a:prstGeom>
          <a:noFill/>
          <a:ln w="9525">
            <a:noFill/>
            <a:miter lim="800000"/>
          </a:ln>
        </p:spPr>
        <p:txBody>
          <a:bodyPr wrap="square">
            <a:spAutoFit/>
          </a:bodyPr>
          <a:lstStyle/>
          <a:p>
            <a:pPr>
              <a:spcBef>
                <a:spcPct val="50000"/>
              </a:spcBef>
            </a:pPr>
            <a:r>
              <a:rPr lang="zh-CN" altLang="en-US" sz="2000">
                <a:solidFill>
                  <a:srgbClr val="0000FF"/>
                </a:solidFill>
                <a:ea typeface="楷体" panose="02010609060101010101" pitchFamily="49" charset="-122"/>
                <a:cs typeface="Times New Roman" panose="02020603050405020304" pitchFamily="18" charset="0"/>
              </a:rPr>
              <a:t>对应的递归算法如下：</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198660" name="Text Box 4"/>
          <p:cNvSpPr txBox="1">
            <a:spLocks noChangeArrowheads="1"/>
          </p:cNvSpPr>
          <p:nvPr/>
        </p:nvSpPr>
        <p:spPr bwMode="auto">
          <a:xfrm>
            <a:off x="468313" y="3262144"/>
            <a:ext cx="5175257" cy="1952806"/>
          </a:xfrm>
          <a:prstGeom prst="rect">
            <a:avLst/>
          </a:prstGeom>
          <a:solidFill>
            <a:schemeClr val="accent6">
              <a:lumMod val="20000"/>
              <a:lumOff val="80000"/>
            </a:schemeClr>
          </a:solid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bIns="144000">
            <a:spAutoFit/>
          </a:bodyPr>
          <a:lstStyle/>
          <a:p>
            <a:pPr>
              <a:defRPr/>
            </a:pPr>
            <a:r>
              <a:rPr lang="en-US" altLang="zh-CN" sz="1800" dirty="0" err="1">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Fib</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if (n==1 || n==2)</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return 1;</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else</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	return </a:t>
            </a:r>
            <a:r>
              <a:rPr lang="en-US" altLang="zh-CN" sz="18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Fib</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(n-1)+</a:t>
            </a:r>
            <a:r>
              <a:rPr lang="en-US" altLang="zh-CN" sz="180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Fib</a:t>
            </a: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(n-2);</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33797" name="Text Box 5"/>
          <p:cNvSpPr txBox="1">
            <a:spLocks noChangeArrowheads="1"/>
          </p:cNvSpPr>
          <p:nvPr/>
        </p:nvSpPr>
        <p:spPr bwMode="auto">
          <a:xfrm>
            <a:off x="539750" y="5386344"/>
            <a:ext cx="7920038"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画出求</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Fib(5)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的递归树以及递归工作栈的变化和求解过程。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608016" y="497783"/>
            <a:ext cx="3892546" cy="430887"/>
          </a:xfrm>
          <a:prstGeom prst="rect">
            <a:avLst/>
          </a:prstGeom>
          <a:noFill/>
          <a:ln w="9525">
            <a:noFill/>
            <a:miter lim="800000"/>
          </a:ln>
        </p:spPr>
        <p:txBody>
          <a:bodyPr wrap="square">
            <a:spAutoFit/>
          </a:bodyPr>
          <a:lstStyle/>
          <a:p>
            <a:pPr>
              <a:spcBef>
                <a:spcPct val="50000"/>
              </a:spcBef>
            </a:pP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Fib(5)</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的递归</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53" name="Text Box 5"/>
          <p:cNvSpPr txBox="1">
            <a:spLocks noChangeArrowheads="1"/>
          </p:cNvSpPr>
          <p:nvPr/>
        </p:nvSpPr>
        <p:spPr bwMode="auto">
          <a:xfrm>
            <a:off x="428596" y="5000636"/>
            <a:ext cx="8064500" cy="1015663"/>
          </a:xfrm>
          <a:prstGeom prst="rect">
            <a:avLst/>
          </a:prstGeom>
          <a:noFill/>
          <a:ln w="9525">
            <a:noFill/>
            <a:miter lim="800000"/>
          </a:ln>
        </p:spPr>
        <p:txBody>
          <a:bodyPr>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从上面求</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Fib(5)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的过程看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于复杂的递归调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用，分</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解和求值可能交替进行、循环反</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复，直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到求出最终值。</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圆角矩形 5"/>
          <p:cNvSpPr/>
          <p:nvPr/>
        </p:nvSpPr>
        <p:spPr>
          <a:xfrm>
            <a:off x="4143372" y="1357298"/>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Fib(5</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7" name="圆角矩形 6"/>
          <p:cNvSpPr/>
          <p:nvPr/>
        </p:nvSpPr>
        <p:spPr>
          <a:xfrm>
            <a:off x="2428860" y="2071678"/>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Fib(4</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8" name="圆角矩形 7"/>
          <p:cNvSpPr/>
          <p:nvPr/>
        </p:nvSpPr>
        <p:spPr>
          <a:xfrm>
            <a:off x="1500166" y="3000372"/>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Fib(3</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9" name="圆角矩形 8"/>
          <p:cNvSpPr/>
          <p:nvPr/>
        </p:nvSpPr>
        <p:spPr>
          <a:xfrm>
            <a:off x="3071802" y="3000372"/>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Fib(2</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0" name="圆角矩形 9"/>
          <p:cNvSpPr/>
          <p:nvPr/>
        </p:nvSpPr>
        <p:spPr>
          <a:xfrm>
            <a:off x="789504" y="3929066"/>
            <a:ext cx="99641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Fib(2</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1" name="圆角矩形 10"/>
          <p:cNvSpPr/>
          <p:nvPr/>
        </p:nvSpPr>
        <p:spPr>
          <a:xfrm>
            <a:off x="2289702" y="3929066"/>
            <a:ext cx="1067852"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Fib(1</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2" name="圆角矩形 11"/>
          <p:cNvSpPr/>
          <p:nvPr/>
        </p:nvSpPr>
        <p:spPr>
          <a:xfrm>
            <a:off x="6000760" y="2071678"/>
            <a:ext cx="1285884"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Fib(3</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3" name="圆角矩形 12"/>
          <p:cNvSpPr/>
          <p:nvPr/>
        </p:nvSpPr>
        <p:spPr>
          <a:xfrm>
            <a:off x="5218660" y="3000372"/>
            <a:ext cx="1067852"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Fib(2</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sp>
        <p:nvSpPr>
          <p:cNvPr id="14" name="圆角矩形 13"/>
          <p:cNvSpPr/>
          <p:nvPr/>
        </p:nvSpPr>
        <p:spPr>
          <a:xfrm>
            <a:off x="6861734" y="3000372"/>
            <a:ext cx="1067852" cy="500066"/>
          </a:xfrm>
          <a:prstGeom prst="roundRect">
            <a:avLst/>
          </a:prstGeom>
          <a:blipFill>
            <a:blip r:embed="rId1"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anose="020B0609020204030204" pitchFamily="49" charset="0"/>
                <a:cs typeface="Consolas" panose="020B0609020204030204" pitchFamily="49" charset="0"/>
              </a:rPr>
              <a:t>Fib(1</a:t>
            </a:r>
            <a:r>
              <a:rPr lang="zh-CN" altLang="en-US" sz="1800" smtClean="0">
                <a:latin typeface="Consolas" panose="020B0609020204030204" pitchFamily="49" charset="0"/>
                <a:cs typeface="Consolas" panose="020B0609020204030204" pitchFamily="49" charset="0"/>
              </a:rPr>
              <a:t>）</a:t>
            </a:r>
            <a:endParaRPr lang="zh-CN" altLang="en-US" sz="1800">
              <a:latin typeface="Consolas" panose="020B0609020204030204" pitchFamily="49" charset="0"/>
              <a:cs typeface="Consolas" panose="020B0609020204030204" pitchFamily="49" charset="0"/>
            </a:endParaRPr>
          </a:p>
        </p:txBody>
      </p:sp>
      <p:cxnSp>
        <p:nvCxnSpPr>
          <p:cNvPr id="16" name="直接箭头连接符 15"/>
          <p:cNvCxnSpPr/>
          <p:nvPr/>
        </p:nvCxnSpPr>
        <p:spPr>
          <a:xfrm rot="10800000" flipV="1">
            <a:off x="3714744" y="1785926"/>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endCxn id="8" idx="0"/>
          </p:cNvCxnSpPr>
          <p:nvPr/>
        </p:nvCxnSpPr>
        <p:spPr>
          <a:xfrm rot="5400000">
            <a:off x="2143108"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5400000">
            <a:off x="1285852" y="3500438"/>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H="1">
            <a:off x="2338633" y="3481649"/>
            <a:ext cx="500066" cy="394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endCxn id="9" idx="0"/>
          </p:cNvCxnSpPr>
          <p:nvPr/>
        </p:nvCxnSpPr>
        <p:spPr>
          <a:xfrm rot="16200000" flipH="1">
            <a:off x="3357554" y="2643182"/>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rot="5400000">
            <a:off x="5786446"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endCxn id="14" idx="0"/>
          </p:cNvCxnSpPr>
          <p:nvPr/>
        </p:nvCxnSpPr>
        <p:spPr>
          <a:xfrm rot="16200000" flipH="1">
            <a:off x="7019681" y="2624393"/>
            <a:ext cx="428628" cy="323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a:off x="5357818" y="1785926"/>
            <a:ext cx="64294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214414" y="4441658"/>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38" name="TextBox 37"/>
          <p:cNvSpPr txBox="1"/>
          <p:nvPr/>
        </p:nvSpPr>
        <p:spPr>
          <a:xfrm>
            <a:off x="2693278" y="4441658"/>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39" name="TextBox 38"/>
          <p:cNvSpPr txBox="1"/>
          <p:nvPr/>
        </p:nvSpPr>
        <p:spPr>
          <a:xfrm>
            <a:off x="3677166" y="3515991"/>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40" name="TextBox 39"/>
          <p:cNvSpPr txBox="1"/>
          <p:nvPr/>
        </p:nvSpPr>
        <p:spPr>
          <a:xfrm>
            <a:off x="5820306" y="3515991"/>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41" name="TextBox 40"/>
          <p:cNvSpPr txBox="1"/>
          <p:nvPr/>
        </p:nvSpPr>
        <p:spPr>
          <a:xfrm>
            <a:off x="7299170" y="3515991"/>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1</a:t>
            </a:r>
            <a:endParaRPr lang="zh-CN" altLang="en-US" sz="2000">
              <a:latin typeface="Consolas" panose="020B0609020204030204" pitchFamily="49" charset="0"/>
              <a:cs typeface="Consolas" panose="020B0609020204030204" pitchFamily="49" charset="0"/>
            </a:endParaRPr>
          </a:p>
        </p:txBody>
      </p:sp>
      <p:sp>
        <p:nvSpPr>
          <p:cNvPr id="42" name="TextBox 41"/>
          <p:cNvSpPr txBox="1"/>
          <p:nvPr/>
        </p:nvSpPr>
        <p:spPr>
          <a:xfrm>
            <a:off x="2928926" y="1717515"/>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3</a:t>
            </a:r>
            <a:endParaRPr lang="zh-CN" altLang="en-US" sz="2000">
              <a:latin typeface="Consolas" panose="020B0609020204030204" pitchFamily="49" charset="0"/>
              <a:cs typeface="Consolas" panose="020B0609020204030204" pitchFamily="49" charset="0"/>
            </a:endParaRPr>
          </a:p>
        </p:txBody>
      </p:sp>
      <p:sp>
        <p:nvSpPr>
          <p:cNvPr id="43" name="TextBox 42"/>
          <p:cNvSpPr txBox="1"/>
          <p:nvPr/>
        </p:nvSpPr>
        <p:spPr>
          <a:xfrm>
            <a:off x="6429388" y="1717515"/>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2</a:t>
            </a:r>
            <a:endParaRPr lang="zh-CN" altLang="en-US" sz="2000">
              <a:latin typeface="Consolas" panose="020B0609020204030204" pitchFamily="49" charset="0"/>
              <a:cs typeface="Consolas" panose="020B0609020204030204" pitchFamily="49" charset="0"/>
            </a:endParaRPr>
          </a:p>
        </p:txBody>
      </p:sp>
      <p:sp>
        <p:nvSpPr>
          <p:cNvPr id="44" name="TextBox 43"/>
          <p:cNvSpPr txBox="1"/>
          <p:nvPr/>
        </p:nvSpPr>
        <p:spPr>
          <a:xfrm>
            <a:off x="1785918" y="2643182"/>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2</a:t>
            </a:r>
            <a:endParaRPr lang="zh-CN" altLang="en-US" sz="2000">
              <a:latin typeface="Consolas" panose="020B0609020204030204" pitchFamily="49" charset="0"/>
              <a:cs typeface="Consolas" panose="020B0609020204030204" pitchFamily="49" charset="0"/>
            </a:endParaRPr>
          </a:p>
        </p:txBody>
      </p:sp>
      <p:sp>
        <p:nvSpPr>
          <p:cNvPr id="45" name="TextBox 44"/>
          <p:cNvSpPr txBox="1"/>
          <p:nvPr/>
        </p:nvSpPr>
        <p:spPr>
          <a:xfrm>
            <a:off x="5143504" y="1000108"/>
            <a:ext cx="214314" cy="307777"/>
          </a:xfrm>
          <a:prstGeom prst="rect">
            <a:avLst/>
          </a:prstGeom>
          <a:noFill/>
        </p:spPr>
        <p:txBody>
          <a:bodyPr wrap="square" lIns="0" tIns="0" rIns="0" bIns="0" rtlCol="0">
            <a:spAutoFit/>
          </a:bodyPr>
          <a:lstStyle/>
          <a:p>
            <a:r>
              <a:rPr lang="en-US" altLang="zh-CN" sz="2000" smtClean="0">
                <a:latin typeface="Consolas" panose="020B0609020204030204" pitchFamily="49" charset="0"/>
                <a:cs typeface="Consolas" panose="020B0609020204030204" pitchFamily="49" charset="0"/>
              </a:rPr>
              <a:t>5</a:t>
            </a:r>
            <a:endParaRPr lang="zh-CN" altLang="en-US" sz="2000">
              <a:latin typeface="Consolas" panose="020B0609020204030204" pitchFamily="49" charset="0"/>
              <a:cs typeface="Consolas" panose="020B0609020204030204" pitchFamily="49" charset="0"/>
            </a:endParaRPr>
          </a:p>
        </p:txBody>
      </p:sp>
      <p:cxnSp>
        <p:nvCxnSpPr>
          <p:cNvPr id="33" name="直接箭头连接符 32"/>
          <p:cNvCxnSpPr/>
          <p:nvPr/>
        </p:nvCxnSpPr>
        <p:spPr>
          <a:xfrm rot="5400000" flipH="1" flipV="1">
            <a:off x="1428728" y="3500438"/>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6" name="直接箭头连接符 45"/>
          <p:cNvCxnSpPr/>
          <p:nvPr/>
        </p:nvCxnSpPr>
        <p:spPr>
          <a:xfrm rot="16200000" flipV="1">
            <a:off x="2500298" y="3500438"/>
            <a:ext cx="500066"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p:nvPr/>
        </p:nvCxnSpPr>
        <p:spPr>
          <a:xfrm rot="5400000" flipH="1" flipV="1">
            <a:off x="2285984"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2" name="直接箭头连接符 51"/>
          <p:cNvCxnSpPr/>
          <p:nvPr/>
        </p:nvCxnSpPr>
        <p:spPr>
          <a:xfrm rot="16200000" flipV="1">
            <a:off x="3482382" y="2625134"/>
            <a:ext cx="464724" cy="285752"/>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6" name="直接箭头连接符 55"/>
          <p:cNvCxnSpPr/>
          <p:nvPr/>
        </p:nvCxnSpPr>
        <p:spPr>
          <a:xfrm flipV="1">
            <a:off x="3714744" y="1845710"/>
            <a:ext cx="524130" cy="368844"/>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1" name="直接箭头连接符 60"/>
          <p:cNvCxnSpPr/>
          <p:nvPr/>
        </p:nvCxnSpPr>
        <p:spPr>
          <a:xfrm rot="5400000" flipH="1" flipV="1">
            <a:off x="5929322"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3" name="直接箭头连接符 62"/>
          <p:cNvCxnSpPr/>
          <p:nvPr/>
        </p:nvCxnSpPr>
        <p:spPr>
          <a:xfrm rot="16200000" flipV="1">
            <a:off x="7143391" y="2583399"/>
            <a:ext cx="428628"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6" name="直接箭头连接符 65"/>
          <p:cNvCxnSpPr/>
          <p:nvPr/>
        </p:nvCxnSpPr>
        <p:spPr>
          <a:xfrm rot="10800000">
            <a:off x="5417224" y="1679526"/>
            <a:ext cx="726412" cy="392153"/>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3" name="直接箭头连接符 72"/>
          <p:cNvCxnSpPr/>
          <p:nvPr/>
        </p:nvCxnSpPr>
        <p:spPr>
          <a:xfrm rot="5400000" flipH="1" flipV="1">
            <a:off x="4822033" y="1107265"/>
            <a:ext cx="500066" cy="158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5" name="直接箭头连接符 74"/>
          <p:cNvCxnSpPr/>
          <p:nvPr/>
        </p:nvCxnSpPr>
        <p:spPr>
          <a:xfrm rot="5400000">
            <a:off x="4426644" y="1140504"/>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1166813"/>
            <a:ext cx="9144000" cy="0"/>
          </a:xfrm>
          <a:prstGeom prst="rect">
            <a:avLst/>
          </a:prstGeom>
          <a:noFill/>
          <a:ln w="9525">
            <a:noFill/>
            <a:miter lim="800000"/>
          </a:ln>
        </p:spPr>
        <p:txBody>
          <a:bodyPr wrap="none" anchor="ctr">
            <a:spAutoFit/>
          </a:bodyPr>
          <a:lstStyle/>
          <a:p>
            <a:endParaRPr lang="zh-CN" altLang="en-US"/>
          </a:p>
        </p:txBody>
      </p:sp>
      <p:sp>
        <p:nvSpPr>
          <p:cNvPr id="4" name="TextBox 3"/>
          <p:cNvSpPr txBox="1"/>
          <p:nvPr/>
        </p:nvSpPr>
        <p:spPr>
          <a:xfrm>
            <a:off x="285720" y="99932"/>
            <a:ext cx="607223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Fib(5)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时递归工作栈的变化和求解过程：</a:t>
            </a:r>
            <a:endParaRPr lang="zh-CN" altLang="en-US" sz="2000">
              <a:solidFill>
                <a:srgbClr val="0000FF"/>
              </a:solidFill>
              <a:latin typeface="Consolas" panose="020B0609020204030204" pitchFamily="49" charset="0"/>
              <a:cs typeface="Consolas" panose="020B0609020204030204" pitchFamily="49" charset="0"/>
            </a:endParaRPr>
          </a:p>
        </p:txBody>
      </p:sp>
      <p:pic>
        <p:nvPicPr>
          <p:cNvPr id="2" name="Picture 3"/>
          <p:cNvPicPr>
            <a:picLocks noChangeAspect="1" noChangeArrowheads="1"/>
          </p:cNvPicPr>
          <p:nvPr/>
        </p:nvPicPr>
        <p:blipFill>
          <a:blip r:embed="rId1" cstate="print"/>
          <a:srcRect/>
          <a:stretch>
            <a:fillRect/>
          </a:stretch>
        </p:blipFill>
        <p:spPr bwMode="auto">
          <a:xfrm>
            <a:off x="500034" y="500042"/>
            <a:ext cx="7858180" cy="6215082"/>
          </a:xfrm>
          <a:prstGeom prst="rect">
            <a:avLst/>
          </a:prstGeom>
          <a:noFill/>
          <a:ln w="9525">
            <a:noFill/>
            <a:miter lim="800000"/>
            <a:headEnd/>
            <a:tailEnd/>
          </a:ln>
        </p:spPr>
      </p:pic>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00034" y="1334848"/>
            <a:ext cx="8353425" cy="2530904"/>
          </a:xfrm>
          <a:prstGeom prst="rect">
            <a:avLst/>
          </a:prstGeom>
        </p:spPr>
        <p:style>
          <a:lnRef idx="2">
            <a:schemeClr val="accent1"/>
          </a:lnRef>
          <a:fillRef idx="1">
            <a:schemeClr val="lt1"/>
          </a:fillRef>
          <a:effectRef idx="0">
            <a:schemeClr val="accent1"/>
          </a:effectRef>
          <a:fontRef idx="minor">
            <a:schemeClr val="dk1"/>
          </a:fontRef>
        </p:style>
        <p:txBody>
          <a:bodyPr lIns="180000" tIns="180000" rIns="180000" bIns="180000">
            <a:spAutoFit/>
          </a:bodyPr>
          <a:lstStyle/>
          <a:p>
            <a:pPr marL="457200" indent="-457200">
              <a:lnSpc>
                <a:spcPct val="150000"/>
              </a:lnSpc>
              <a:spcBef>
                <a:spcPct val="50000"/>
              </a:spcBef>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递归函数执</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行</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时，形参</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会随着递归调用发生</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变</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化，但</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每次调用后会恢复为调用前的</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形</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参，将</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递归函数的非引用型形参的取值称为</a:t>
            </a:r>
            <a:r>
              <a:rPr lang="zh-CN" altLang="en-US" sz="1800">
                <a:solidFill>
                  <a:srgbClr val="FF0000"/>
                </a:solidFill>
                <a:latin typeface="Consolas" panose="020B0609020204030204" pitchFamily="49" charset="0"/>
                <a:ea typeface="仿宋" panose="02010609060101010101" pitchFamily="49" charset="-122"/>
                <a:cs typeface="Consolas" panose="020B0609020204030204" pitchFamily="49" charset="0"/>
              </a:rPr>
              <a:t>状</a:t>
            </a:r>
            <a:r>
              <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态</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spcBef>
                <a:spcPct val="50000"/>
              </a:spcBef>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递归函数</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en-US" sz="1800" dirty="0">
                <a:solidFill>
                  <a:srgbClr val="C00000"/>
                </a:solidFill>
                <a:latin typeface="Consolas" panose="020B0609020204030204" pitchFamily="49" charset="0"/>
                <a:ea typeface="仿宋" panose="02010609060101010101" pitchFamily="49" charset="-122"/>
                <a:cs typeface="Consolas" panose="020B0609020204030204" pitchFamily="49" charset="0"/>
              </a:rPr>
              <a:t>引用型形参在执行后会回传给</a:t>
            </a: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实</a:t>
            </a:r>
            <a:r>
              <a:rPr lang="zh-CN" altLang="en-US"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参</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时类似全局</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变</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量，不</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作为状态的一</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部</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分，在</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调用过程中状态会发生</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变</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化，而</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一次调用后会自动恢复为调用前的状态。 </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95288" y="260350"/>
            <a:ext cx="7993062" cy="430887"/>
          </a:xfrm>
          <a:prstGeom prst="rect">
            <a:avLst/>
          </a:prstGeom>
          <a:noFill/>
          <a:ln w="9525">
            <a:noFill/>
            <a:miter lim="800000"/>
          </a:ln>
        </p:spPr>
        <p:txBody>
          <a:bodyPr>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例</a:t>
            </a:r>
            <a:r>
              <a:rPr lang="zh-CN" altLang="en-US" sz="2200" smtClean="0">
                <a:solidFill>
                  <a:srgbClr val="0000FF"/>
                </a:solidFill>
                <a:ea typeface="楷体" panose="02010609060101010101" pitchFamily="49" charset="-122"/>
                <a:cs typeface="Times New Roman" panose="02020603050405020304" pitchFamily="18" charset="0"/>
              </a:rPr>
              <a:t>如，有</a:t>
            </a:r>
            <a:r>
              <a:rPr lang="zh-CN" altLang="en-US" sz="2200" dirty="0">
                <a:solidFill>
                  <a:srgbClr val="0000FF"/>
                </a:solidFill>
                <a:ea typeface="楷体" panose="02010609060101010101" pitchFamily="49" charset="-122"/>
                <a:cs typeface="Times New Roman" panose="02020603050405020304" pitchFamily="18" charset="0"/>
              </a:rPr>
              <a:t>以下递归程序： </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36867" name="Text Box 3"/>
          <p:cNvSpPr txBox="1">
            <a:spLocks noChangeArrowheads="1"/>
          </p:cNvSpPr>
          <p:nvPr/>
        </p:nvSpPr>
        <p:spPr bwMode="auto">
          <a:xfrm>
            <a:off x="395289" y="908050"/>
            <a:ext cx="5962662" cy="292920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80000" tIns="216000" bIns="216000">
            <a:spAutoFit/>
          </a:bodyPr>
          <a:lstStyle/>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#include &lt;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stdio.h</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(n&lt;1) return;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printf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f(%d</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printf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f(%d)</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868" name="Text Box 4"/>
          <p:cNvSpPr txBox="1">
            <a:spLocks noChangeArrowheads="1"/>
          </p:cNvSpPr>
          <p:nvPr/>
        </p:nvSpPr>
        <p:spPr bwMode="auto">
          <a:xfrm>
            <a:off x="2339975" y="4076700"/>
            <a:ext cx="2376488" cy="2308324"/>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n=4</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n=3</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n=2</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f(0)</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f(0)</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n=1</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n=2</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n=3</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调用</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n=4</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869" name="Text Box 5"/>
          <p:cNvSpPr txBox="1">
            <a:spLocks noChangeArrowheads="1"/>
          </p:cNvSpPr>
          <p:nvPr/>
        </p:nvSpPr>
        <p:spPr bwMode="auto">
          <a:xfrm>
            <a:off x="1502432" y="4581525"/>
            <a:ext cx="523220" cy="1439863"/>
          </a:xfrm>
          <a:prstGeom prst="rect">
            <a:avLst/>
          </a:prstGeom>
          <a:noFill/>
          <a:ln w="9525">
            <a:noFill/>
            <a:miter lim="800000"/>
          </a:ln>
        </p:spPr>
        <p:txBody>
          <a:bodyPr vert="eaVert">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执行结果</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250825" y="333375"/>
            <a:ext cx="8569325" cy="1211742"/>
          </a:xfrm>
          <a:prstGeom prst="rect">
            <a:avLst/>
          </a:prstGeom>
          <a:solidFill>
            <a:schemeClr val="accent1">
              <a:lumMod val="20000"/>
              <a:lumOff val="80000"/>
            </a:schemeClr>
          </a:solidFill>
          <a:ln w="9525">
            <a:noFill/>
            <a:miter lim="800000"/>
          </a:ln>
        </p:spPr>
        <p:txBody>
          <a:bodyPr>
            <a:spAutoFit/>
          </a:bodyPr>
          <a:lstStyle/>
          <a:p>
            <a:pPr>
              <a:lnSpc>
                <a:spcPts val="3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在上述递归函数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态为（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递归执行过程如图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2.8</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示，输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出框旁的数字表示输出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序，虚</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线表示本次递归调用执行完后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返</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回，从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中看到每次递归调用后状态都恢复为调用前的状态。</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00" name="Rectangle 4"/>
          <p:cNvSpPr>
            <a:spLocks noChangeArrowheads="1"/>
          </p:cNvSpPr>
          <p:nvPr/>
        </p:nvSpPr>
        <p:spPr bwMode="auto">
          <a:xfrm>
            <a:off x="0" y="2181225"/>
            <a:ext cx="9144000" cy="0"/>
          </a:xfrm>
          <a:prstGeom prst="rect">
            <a:avLst/>
          </a:prstGeom>
          <a:noFill/>
          <a:ln w="9525">
            <a:noFill/>
            <a:miter lim="800000"/>
          </a:ln>
        </p:spPr>
        <p:txBody>
          <a:bodyPr wrap="none" anchor="ctr">
            <a:spAutoFit/>
          </a:bodyPr>
          <a:lstStyle/>
          <a:p>
            <a:endParaRPr lang="zh-CN" altLang="en-US"/>
          </a:p>
        </p:txBody>
      </p:sp>
      <p:pic>
        <p:nvPicPr>
          <p:cNvPr id="2" name="Picture 3"/>
          <p:cNvPicPr>
            <a:picLocks noChangeAspect="1" noChangeArrowheads="1"/>
          </p:cNvPicPr>
          <p:nvPr/>
        </p:nvPicPr>
        <p:blipFill>
          <a:blip r:embed="rId1" cstate="print"/>
          <a:srcRect/>
          <a:stretch>
            <a:fillRect/>
          </a:stretch>
        </p:blipFill>
        <p:spPr bwMode="auto">
          <a:xfrm>
            <a:off x="714348" y="2000240"/>
            <a:ext cx="7294572" cy="4143404"/>
          </a:xfrm>
          <a:prstGeom prst="rect">
            <a:avLst/>
          </a:prstGeom>
          <a:noFill/>
          <a:ln w="9525">
            <a:noFill/>
            <a:miter lim="800000"/>
            <a:headEnd/>
            <a:tailEnd/>
          </a:ln>
        </p:spPr>
      </p:pic>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23850" y="1341438"/>
            <a:ext cx="4533901"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pt-BR" altLang="zh-CN" sz="2800" dirty="0">
                <a:solidFill>
                  <a:srgbClr val="FF0000"/>
                </a:solidFill>
                <a:latin typeface="Consolas" panose="020B0609020204030204" pitchFamily="49" charset="0"/>
                <a:ea typeface="微软雅黑" panose="020B0503020204020204" charset="-122"/>
                <a:cs typeface="Consolas" panose="020B0609020204030204" pitchFamily="49" charset="0"/>
              </a:rPr>
              <a:t>2.2.1 </a:t>
            </a:r>
            <a:r>
              <a:rPr lang="zh-CN" altLang="pt-BR" sz="2800" dirty="0">
                <a:solidFill>
                  <a:srgbClr val="FF0000"/>
                </a:solidFill>
                <a:latin typeface="Consolas" panose="020B0609020204030204" pitchFamily="49" charset="0"/>
                <a:ea typeface="微软雅黑" panose="020B0503020204020204" charset="-122"/>
                <a:cs typeface="Consolas" panose="020B0609020204030204" pitchFamily="49" charset="0"/>
              </a:rPr>
              <a:t>递归与数学归纳法</a:t>
            </a:r>
            <a:endPar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52228" name="Rectangle 4"/>
          <p:cNvSpPr>
            <a:spLocks noChangeArrowheads="1"/>
          </p:cNvSpPr>
          <p:nvPr/>
        </p:nvSpPr>
        <p:spPr bwMode="auto">
          <a:xfrm>
            <a:off x="144463" y="1539875"/>
            <a:ext cx="184150" cy="457200"/>
          </a:xfrm>
          <a:prstGeom prst="rect">
            <a:avLst/>
          </a:prstGeom>
          <a:noFill/>
          <a:ln w="9525">
            <a:noFill/>
            <a:miter lim="800000"/>
          </a:ln>
        </p:spPr>
        <p:txBody>
          <a:bodyPr wrap="none">
            <a:spAutoFit/>
          </a:bodyPr>
          <a:lstStyle/>
          <a:p>
            <a:pPr>
              <a:spcBef>
                <a:spcPct val="50000"/>
              </a:spcBef>
            </a:pPr>
            <a:endParaRPr lang="zh-CN" altLang="pt-BR" b="0"/>
          </a:p>
        </p:txBody>
      </p:sp>
      <p:sp>
        <p:nvSpPr>
          <p:cNvPr id="52229" name="Text Box 5"/>
          <p:cNvSpPr txBox="1">
            <a:spLocks noChangeArrowheads="1"/>
          </p:cNvSpPr>
          <p:nvPr/>
        </p:nvSpPr>
        <p:spPr bwMode="auto">
          <a:xfrm>
            <a:off x="428596" y="2214554"/>
            <a:ext cx="8424863" cy="1931170"/>
          </a:xfrm>
          <a:prstGeom prst="rect">
            <a:avLst/>
          </a:prstGeom>
          <a:noFill/>
          <a:ln w="9525">
            <a:noFill/>
            <a:miter lim="800000"/>
          </a:ln>
        </p:spPr>
        <p:txBody>
          <a:bodyPr>
            <a:spAutoFit/>
          </a:bodyPr>
          <a:lstStyle/>
          <a:p>
            <a:pPr>
              <a:lnSpc>
                <a:spcPct val="150000"/>
              </a:lnSpc>
            </a:pPr>
            <a:r>
              <a:rPr lang="zh-CN" altLang="en-US" sz="2200" dirty="0">
                <a:solidFill>
                  <a:srgbClr val="C00000"/>
                </a:solidFill>
                <a:latin typeface="微软雅黑" panose="020B0503020204020204" charset="-122"/>
                <a:ea typeface="微软雅黑" panose="020B0503020204020204" charset="-122"/>
                <a:cs typeface="Consolas" panose="020B0609020204030204" pitchFamily="49" charset="0"/>
              </a:rPr>
              <a:t>第一数学归纳法原理</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是命题序列且满足以下两个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性</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质，则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所有命题均为真：</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为真。</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）任何命题均可以从它的前一个命题推导得出。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643042" y="357166"/>
            <a:ext cx="364333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递归算法设计</a:t>
            </a:r>
            <a:endPar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23850" y="404813"/>
            <a:ext cx="8280400" cy="430887"/>
          </a:xfrm>
          <a:prstGeom prst="rect">
            <a:avLst/>
          </a:prstGeom>
          <a:noFill/>
          <a:ln w="9525">
            <a:noFill/>
            <a:miter lim="800000"/>
          </a:ln>
        </p:spPr>
        <p:txBody>
          <a:bodyPr>
            <a:spAutoFit/>
          </a:bodyPr>
          <a:lstStyle/>
          <a:p>
            <a:pPr>
              <a:spcBef>
                <a:spcPct val="50000"/>
              </a:spcBef>
            </a:pP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2.1】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设计求</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为正整数）的递归算法。</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411" name="Text Box 5"/>
          <p:cNvSpPr txBox="1">
            <a:spLocks noChangeArrowheads="1"/>
          </p:cNvSpPr>
          <p:nvPr/>
        </p:nvSpPr>
        <p:spPr bwMode="auto">
          <a:xfrm>
            <a:off x="539750" y="1052513"/>
            <a:ext cx="6696075" cy="430887"/>
          </a:xfrm>
          <a:prstGeom prst="rect">
            <a:avLst/>
          </a:prstGeom>
          <a:noFill/>
          <a:ln w="9525">
            <a:noFill/>
            <a:miter lim="800000"/>
          </a:ln>
        </p:spPr>
        <p:txBody>
          <a:bodyPr>
            <a:spAutoFit/>
          </a:bodyPr>
          <a:lstStyle/>
          <a:p>
            <a:pPr>
              <a:spcBef>
                <a:spcPct val="50000"/>
              </a:spcBef>
            </a:pPr>
            <a:r>
              <a:rPr lang="zh-CN" altLang="en-US" sz="2200" dirty="0">
                <a:solidFill>
                  <a:srgbClr val="FF0000"/>
                </a:solidFill>
                <a:ea typeface="楷体" panose="02010609060101010101" pitchFamily="49" charset="-122"/>
                <a:cs typeface="Times New Roman" panose="02020603050405020304" pitchFamily="18" charset="0"/>
              </a:rPr>
              <a:t>解：</a:t>
            </a:r>
            <a:r>
              <a:rPr lang="zh-CN" altLang="en-US" sz="2000" dirty="0">
                <a:solidFill>
                  <a:srgbClr val="0000FF"/>
                </a:solidFill>
                <a:ea typeface="楷体" panose="02010609060101010101" pitchFamily="49" charset="-122"/>
                <a:cs typeface="Times New Roman" panose="02020603050405020304" pitchFamily="18" charset="0"/>
              </a:rPr>
              <a:t>对应的递归函数如下：</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50534" name="Text Box 6"/>
          <p:cNvSpPr txBox="1">
            <a:spLocks noChangeArrowheads="1"/>
          </p:cNvSpPr>
          <p:nvPr/>
        </p:nvSpPr>
        <p:spPr bwMode="auto">
          <a:xfrm>
            <a:off x="928662" y="1643050"/>
            <a:ext cx="5389572" cy="2025509"/>
          </a:xfrm>
          <a:prstGeom prst="rect">
            <a:avLst/>
          </a:prstGeom>
          <a:solidFill>
            <a:schemeClr val="accent1">
              <a:lumMod val="40000"/>
              <a:lumOff val="6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defRPr/>
            </a:pP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fun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语句</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return(1);		</a:t>
            </a:r>
            <a:r>
              <a:rPr lang="en-US" altLang="zh-CN" sz="1800" dirty="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语句</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2</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else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语句</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3</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a:t>
            </a:r>
            <a:r>
              <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rPr>
              <a:t>fun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(n-1)*n);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语句</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4</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413" name="Text Box 7"/>
          <p:cNvSpPr txBox="1">
            <a:spLocks noChangeArrowheads="1"/>
          </p:cNvSpPr>
          <p:nvPr/>
        </p:nvSpPr>
        <p:spPr bwMode="auto">
          <a:xfrm>
            <a:off x="500034" y="4000504"/>
            <a:ext cx="8175654" cy="1423338"/>
          </a:xfrm>
          <a:prstGeom prst="rect">
            <a:avLst/>
          </a:prstGeom>
          <a:noFill/>
          <a:ln w="9525">
            <a:noFill/>
            <a:miter lim="800000"/>
          </a:ln>
        </p:spPr>
        <p:txBody>
          <a:bodyPr wrap="square">
            <a:spAutoFit/>
          </a:bodyPr>
          <a:lstStyle/>
          <a:p>
            <a:pPr>
              <a:lnSpc>
                <a:spcPct val="150000"/>
              </a:lnSpc>
              <a:spcBef>
                <a:spcPts val="0"/>
              </a:spcBef>
            </a:pPr>
            <a:r>
              <a:rPr lang="en-US" altLang="zh-CN"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该函数</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中，直</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接调用</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（语句</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自</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身，所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以它是一个直接递归函数。又由于递归调用是最后一条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句，所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以它又属于尾递归。</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2"/>
          <p:cNvSpPr txBox="1">
            <a:spLocks noChangeArrowheads="1"/>
          </p:cNvSpPr>
          <p:nvPr/>
        </p:nvSpPr>
        <p:spPr bwMode="auto">
          <a:xfrm>
            <a:off x="323850" y="1428736"/>
            <a:ext cx="8424863" cy="3587777"/>
          </a:xfrm>
          <a:prstGeom prst="rect">
            <a:avLst/>
          </a:prstGeom>
          <a:noFill/>
          <a:ln w="9525">
            <a:noFill/>
            <a:miter lim="800000"/>
          </a:ln>
        </p:spPr>
        <p:txBody>
          <a:bodyPr>
            <a:spAutoFit/>
          </a:bodyPr>
          <a:lstStyle/>
          <a:p>
            <a:pPr>
              <a:lnSpc>
                <a:spcPct val="150000"/>
              </a:lnSpc>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如，采</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用第一数学归纳法证明下式：</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证明：</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时，左</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右两式</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相</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等，等</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式成立。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假设当</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时等式</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成</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立，有</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endPar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当</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时，左</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等</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式成立。即证。</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200" name="Rectangle 4"/>
          <p:cNvSpPr>
            <a:spLocks noChangeArrowheads="1"/>
          </p:cNvSpPr>
          <p:nvPr/>
        </p:nvSpPr>
        <p:spPr bwMode="auto">
          <a:xfrm>
            <a:off x="0" y="3271838"/>
            <a:ext cx="9144000" cy="0"/>
          </a:xfrm>
          <a:prstGeom prst="rect">
            <a:avLst/>
          </a:prstGeom>
          <a:noFill/>
          <a:ln w="9525">
            <a:noFill/>
            <a:miter lim="800000"/>
          </a:ln>
        </p:spPr>
        <p:txBody>
          <a:bodyPr wrap="none" anchor="ctr">
            <a:spAutoFit/>
          </a:bodyPr>
          <a:lstStyle/>
          <a:p>
            <a:endParaRPr lang="zh-CN" altLang="en-US"/>
          </a:p>
        </p:txBody>
      </p:sp>
      <p:graphicFrame>
        <p:nvGraphicFramePr>
          <p:cNvPr id="8194" name="Object 3"/>
          <p:cNvGraphicFramePr>
            <a:graphicFrameLocks noChangeAspect="1"/>
          </p:cNvGraphicFramePr>
          <p:nvPr/>
        </p:nvGraphicFramePr>
        <p:xfrm>
          <a:off x="1785918" y="2030407"/>
          <a:ext cx="720725" cy="541337"/>
        </p:xfrm>
        <a:graphic>
          <a:graphicData uri="http://schemas.openxmlformats.org/presentationml/2006/ole">
            <mc:AlternateContent xmlns:mc="http://schemas.openxmlformats.org/markup-compatibility/2006">
              <mc:Choice xmlns:v="urn:schemas-microsoft-com:vml" Requires="v">
                <p:oleObj spid="_x0000_s2049" name="公式" r:id="rId1" imgW="10058400" imgH="7620000" progId="">
                  <p:embed/>
                </p:oleObj>
              </mc:Choice>
              <mc:Fallback>
                <p:oleObj name="公式" r:id="rId1" imgW="10058400" imgH="7620000" progId="">
                  <p:embed/>
                  <p:pic>
                    <p:nvPicPr>
                      <p:cNvPr id="0" name="Object 3"/>
                      <p:cNvPicPr>
                        <a:picLocks noChangeAspect="1"/>
                      </p:cNvPicPr>
                      <p:nvPr/>
                    </p:nvPicPr>
                    <p:blipFill>
                      <a:blip r:embed="rId2"/>
                      <a:stretch>
                        <a:fillRect/>
                      </a:stretch>
                    </p:blipFill>
                    <p:spPr>
                      <a:xfrm>
                        <a:off x="1785918" y="2030407"/>
                        <a:ext cx="720725" cy="541337"/>
                      </a:xfrm>
                      <a:prstGeom prst="rect">
                        <a:avLst/>
                      </a:prstGeom>
                      <a:noFill/>
                      <a:ln w="9525">
                        <a:noFill/>
                      </a:ln>
                    </p:spPr>
                  </p:pic>
                </p:oleObj>
              </mc:Fallback>
            </mc:AlternateContent>
          </a:graphicData>
        </a:graphic>
      </p:graphicFrame>
      <p:sp>
        <p:nvSpPr>
          <p:cNvPr id="8201" name="Rectangle 6"/>
          <p:cNvSpPr>
            <a:spLocks noChangeArrowheads="1"/>
          </p:cNvSpPr>
          <p:nvPr/>
        </p:nvSpPr>
        <p:spPr bwMode="auto">
          <a:xfrm>
            <a:off x="0" y="3271838"/>
            <a:ext cx="9144000" cy="0"/>
          </a:xfrm>
          <a:prstGeom prst="rect">
            <a:avLst/>
          </a:prstGeom>
          <a:noFill/>
          <a:ln w="9525">
            <a:noFill/>
            <a:miter lim="800000"/>
          </a:ln>
        </p:spPr>
        <p:txBody>
          <a:bodyPr wrap="none" anchor="ctr">
            <a:spAutoFit/>
          </a:bodyPr>
          <a:lstStyle/>
          <a:p>
            <a:endParaRPr lang="zh-CN" altLang="en-US"/>
          </a:p>
        </p:txBody>
      </p:sp>
      <p:graphicFrame>
        <p:nvGraphicFramePr>
          <p:cNvPr id="8195" name="Object 5"/>
          <p:cNvGraphicFramePr>
            <a:graphicFrameLocks noChangeAspect="1"/>
          </p:cNvGraphicFramePr>
          <p:nvPr/>
        </p:nvGraphicFramePr>
        <p:xfrm>
          <a:off x="4521204" y="2508236"/>
          <a:ext cx="550862" cy="647700"/>
        </p:xfrm>
        <a:graphic>
          <a:graphicData uri="http://schemas.openxmlformats.org/presentationml/2006/ole">
            <mc:AlternateContent xmlns:mc="http://schemas.openxmlformats.org/markup-compatibility/2006">
              <mc:Choice xmlns:v="urn:schemas-microsoft-com:vml" Requires="v">
                <p:oleObj spid="_x0000_s2050" name="公式" r:id="rId3" imgW="6400800" imgH="7620000" progId="">
                  <p:embed/>
                </p:oleObj>
              </mc:Choice>
              <mc:Fallback>
                <p:oleObj name="公式" r:id="rId3" imgW="6400800" imgH="7620000" progId="">
                  <p:embed/>
                  <p:pic>
                    <p:nvPicPr>
                      <p:cNvPr id="0" name="Object 5"/>
                      <p:cNvPicPr>
                        <a:picLocks noChangeAspect="1"/>
                      </p:cNvPicPr>
                      <p:nvPr/>
                    </p:nvPicPr>
                    <p:blipFill>
                      <a:blip r:embed="rId4"/>
                      <a:stretch>
                        <a:fillRect/>
                      </a:stretch>
                    </p:blipFill>
                    <p:spPr>
                      <a:xfrm>
                        <a:off x="4521204" y="2508236"/>
                        <a:ext cx="550862" cy="647700"/>
                      </a:xfrm>
                      <a:prstGeom prst="rect">
                        <a:avLst/>
                      </a:prstGeom>
                      <a:noFill/>
                      <a:ln w="9525">
                        <a:noFill/>
                      </a:ln>
                    </p:spPr>
                  </p:pic>
                </p:oleObj>
              </mc:Fallback>
            </mc:AlternateContent>
          </a:graphicData>
        </a:graphic>
      </p:graphicFrame>
      <p:sp>
        <p:nvSpPr>
          <p:cNvPr id="8202" name="Rectangle 8"/>
          <p:cNvSpPr>
            <a:spLocks noChangeArrowheads="1"/>
          </p:cNvSpPr>
          <p:nvPr/>
        </p:nvSpPr>
        <p:spPr bwMode="auto">
          <a:xfrm>
            <a:off x="0" y="3271838"/>
            <a:ext cx="9144000" cy="0"/>
          </a:xfrm>
          <a:prstGeom prst="rect">
            <a:avLst/>
          </a:prstGeom>
          <a:noFill/>
          <a:ln w="9525">
            <a:noFill/>
            <a:miter lim="800000"/>
          </a:ln>
        </p:spPr>
        <p:txBody>
          <a:bodyPr wrap="none" anchor="ctr">
            <a:spAutoFit/>
          </a:bodyPr>
          <a:lstStyle/>
          <a:p>
            <a:endParaRPr lang="zh-CN" altLang="en-US"/>
          </a:p>
        </p:txBody>
      </p:sp>
      <p:graphicFrame>
        <p:nvGraphicFramePr>
          <p:cNvPr id="8196" name="Object 7"/>
          <p:cNvGraphicFramePr>
            <a:graphicFrameLocks noChangeAspect="1"/>
          </p:cNvGraphicFramePr>
          <p:nvPr/>
        </p:nvGraphicFramePr>
        <p:xfrm>
          <a:off x="6421457" y="3511556"/>
          <a:ext cx="720725" cy="541338"/>
        </p:xfrm>
        <a:graphic>
          <a:graphicData uri="http://schemas.openxmlformats.org/presentationml/2006/ole">
            <mc:AlternateContent xmlns:mc="http://schemas.openxmlformats.org/markup-compatibility/2006">
              <mc:Choice xmlns:v="urn:schemas-microsoft-com:vml" Requires="v">
                <p:oleObj spid="_x0000_s2051" name="公式" r:id="rId5" imgW="10058400" imgH="7620000" progId="">
                  <p:embed/>
                </p:oleObj>
              </mc:Choice>
              <mc:Fallback>
                <p:oleObj name="公式" r:id="rId5" imgW="10058400" imgH="7620000" progId="">
                  <p:embed/>
                  <p:pic>
                    <p:nvPicPr>
                      <p:cNvPr id="0" name="Object 7"/>
                      <p:cNvPicPr>
                        <a:picLocks noChangeAspect="1"/>
                      </p:cNvPicPr>
                      <p:nvPr/>
                    </p:nvPicPr>
                    <p:blipFill>
                      <a:blip r:embed="rId6"/>
                      <a:stretch>
                        <a:fillRect/>
                      </a:stretch>
                    </p:blipFill>
                    <p:spPr>
                      <a:xfrm>
                        <a:off x="6421457" y="3511556"/>
                        <a:ext cx="720725" cy="541338"/>
                      </a:xfrm>
                      <a:prstGeom prst="rect">
                        <a:avLst/>
                      </a:prstGeom>
                      <a:noFill/>
                      <a:ln w="9525">
                        <a:noFill/>
                      </a:ln>
                    </p:spPr>
                  </p:pic>
                </p:oleObj>
              </mc:Fallback>
            </mc:AlternateContent>
          </a:graphicData>
        </a:graphic>
      </p:graphicFrame>
      <p:graphicFrame>
        <p:nvGraphicFramePr>
          <p:cNvPr id="8197" name="Object 9"/>
          <p:cNvGraphicFramePr>
            <a:graphicFrameLocks noChangeAspect="1"/>
          </p:cNvGraphicFramePr>
          <p:nvPr/>
        </p:nvGraphicFramePr>
        <p:xfrm>
          <a:off x="6492895" y="4083060"/>
          <a:ext cx="720725" cy="541337"/>
        </p:xfrm>
        <a:graphic>
          <a:graphicData uri="http://schemas.openxmlformats.org/presentationml/2006/ole">
            <mc:AlternateContent xmlns:mc="http://schemas.openxmlformats.org/markup-compatibility/2006">
              <mc:Choice xmlns:v="urn:schemas-microsoft-com:vml" Requires="v">
                <p:oleObj spid="_x0000_s2052" name="公式" r:id="rId7" imgW="10058400" imgH="7620000" progId="">
                  <p:embed/>
                </p:oleObj>
              </mc:Choice>
              <mc:Fallback>
                <p:oleObj name="公式" r:id="rId7" imgW="10058400" imgH="7620000" progId="">
                  <p:embed/>
                  <p:pic>
                    <p:nvPicPr>
                      <p:cNvPr id="0" name="Object 9"/>
                      <p:cNvPicPr>
                        <a:picLocks noChangeAspect="1"/>
                      </p:cNvPicPr>
                      <p:nvPr/>
                    </p:nvPicPr>
                    <p:blipFill>
                      <a:blip r:embed="rId6"/>
                      <a:stretch>
                        <a:fillRect/>
                      </a:stretch>
                    </p:blipFill>
                    <p:spPr>
                      <a:xfrm>
                        <a:off x="6492895" y="4083060"/>
                        <a:ext cx="720725" cy="541337"/>
                      </a:xfrm>
                      <a:prstGeom prst="rect">
                        <a:avLst/>
                      </a:prstGeom>
                      <a:noFill/>
                      <a:ln w="9525">
                        <a:noFill/>
                      </a:ln>
                    </p:spPr>
                  </p:pic>
                </p:oleObj>
              </mc:Fallback>
            </mc:AlternateContent>
          </a:graphicData>
        </a:graphic>
      </p:graphicFrame>
      <p:sp>
        <p:nvSpPr>
          <p:cNvPr id="8203" name="Rectangle 11"/>
          <p:cNvSpPr>
            <a:spLocks noChangeArrowheads="1"/>
          </p:cNvSpPr>
          <p:nvPr/>
        </p:nvSpPr>
        <p:spPr bwMode="auto">
          <a:xfrm>
            <a:off x="0" y="3271838"/>
            <a:ext cx="9144000" cy="0"/>
          </a:xfrm>
          <a:prstGeom prst="rect">
            <a:avLst/>
          </a:prstGeom>
          <a:noFill/>
          <a:ln w="9525">
            <a:noFill/>
            <a:miter lim="800000"/>
          </a:ln>
        </p:spPr>
        <p:txBody>
          <a:bodyPr wrap="none" anchor="ctr">
            <a:spAutoFit/>
          </a:bodyPr>
          <a:lstStyle/>
          <a:p>
            <a:endParaRPr lang="zh-CN" altLang="en-US"/>
          </a:p>
        </p:txBody>
      </p:sp>
      <p:graphicFrame>
        <p:nvGraphicFramePr>
          <p:cNvPr id="8198" name="Object 10"/>
          <p:cNvGraphicFramePr>
            <a:graphicFrameLocks noChangeAspect="1"/>
          </p:cNvGraphicFramePr>
          <p:nvPr/>
        </p:nvGraphicFramePr>
        <p:xfrm>
          <a:off x="7778779" y="4011622"/>
          <a:ext cx="793749" cy="595984"/>
        </p:xfrm>
        <a:graphic>
          <a:graphicData uri="http://schemas.openxmlformats.org/presentationml/2006/ole">
            <mc:AlternateContent xmlns:mc="http://schemas.openxmlformats.org/markup-compatibility/2006">
              <mc:Choice xmlns:v="urn:schemas-microsoft-com:vml" Requires="v">
                <p:oleObj spid="_x0000_s2053" name="公式" r:id="rId8" imgW="10058400" imgH="7620000" progId="">
                  <p:embed/>
                </p:oleObj>
              </mc:Choice>
              <mc:Fallback>
                <p:oleObj name="公式" r:id="rId8" imgW="10058400" imgH="7620000" progId="">
                  <p:embed/>
                  <p:pic>
                    <p:nvPicPr>
                      <p:cNvPr id="0" name="Object 10"/>
                      <p:cNvPicPr>
                        <a:picLocks noChangeAspect="1"/>
                      </p:cNvPicPr>
                      <p:nvPr/>
                    </p:nvPicPr>
                    <p:blipFill>
                      <a:blip r:embed="rId9"/>
                      <a:stretch>
                        <a:fillRect/>
                      </a:stretch>
                    </p:blipFill>
                    <p:spPr>
                      <a:xfrm>
                        <a:off x="7778779" y="4011622"/>
                        <a:ext cx="793749" cy="595984"/>
                      </a:xfrm>
                      <a:prstGeom prst="rect">
                        <a:avLst/>
                      </a:prstGeom>
                      <a:noFill/>
                      <a:ln w="9525">
                        <a:noFill/>
                      </a:ln>
                    </p:spPr>
                  </p:pic>
                </p:oleObj>
              </mc:Fallback>
            </mc:AlternateContent>
          </a:graphicData>
        </a:graphic>
      </p:graphicFrame>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28596" y="1357298"/>
            <a:ext cx="8424862" cy="2854499"/>
          </a:xfrm>
          <a:prstGeom prst="rect">
            <a:avLst/>
          </a:prstGeom>
          <a:noFill/>
          <a:ln w="9525">
            <a:noFill/>
            <a:miter lim="800000"/>
          </a:ln>
        </p:spPr>
        <p:txBody>
          <a:bodyPr>
            <a:spAutoFit/>
          </a:bodyPr>
          <a:lstStyle/>
          <a:p>
            <a:pPr>
              <a:lnSpc>
                <a:spcPct val="150000"/>
              </a:lnSpc>
            </a:pPr>
            <a:r>
              <a:rPr lang="zh-CN" altLang="en-US" sz="2200" dirty="0">
                <a:solidFill>
                  <a:srgbClr val="C00000"/>
                </a:solidFill>
                <a:latin typeface="微软雅黑" panose="020B0503020204020204" charset="-122"/>
                <a:ea typeface="微软雅黑" panose="020B0503020204020204" charset="-122"/>
                <a:cs typeface="Consolas" panose="020B0609020204030204" pitchFamily="49" charset="0"/>
              </a:rPr>
              <a:t>第二数学归纳法原理</a:t>
            </a:r>
            <a:r>
              <a:rPr lang="zh-CN" altLang="en-US" sz="2200" dirty="0">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是满足以下两个性质的命题</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列，则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对于其他自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命题序列均为真：</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为真。</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）任何命题均可以从它的前面所有命题推导得出。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归纳步骤（条件</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）的意思是</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可以从前面所有命题假设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推导得出。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4282" y="1234479"/>
            <a:ext cx="8351838" cy="1043747"/>
          </a:xfrm>
          <a:prstGeom prst="rect">
            <a:avLst/>
          </a:prstGeom>
          <a:solidFill>
            <a:schemeClr val="accent6">
              <a:lumMod val="40000"/>
              <a:lumOff val="60000"/>
            </a:schemeClr>
          </a:solidFill>
          <a:ln w="9525">
            <a:noFill/>
            <a:miter lim="800000"/>
          </a:ln>
        </p:spPr>
        <p:txBody>
          <a:bodyPr>
            <a:spAutoFit/>
          </a:bodyPr>
          <a:lstStyle/>
          <a:p>
            <a:pPr>
              <a:lnSpc>
                <a:spcPct val="150000"/>
              </a:lnSpc>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如，采</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用第二数学归纳法证</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明，任</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何含有</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）个不同结点的二又</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树，都</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可由它的中序序列和先序序列唯一地确定。</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4275" name="Text Box 3"/>
          <p:cNvSpPr txBox="1">
            <a:spLocks noChangeArrowheads="1"/>
          </p:cNvSpPr>
          <p:nvPr/>
        </p:nvSpPr>
        <p:spPr bwMode="auto">
          <a:xfrm>
            <a:off x="285720" y="2520363"/>
            <a:ext cx="8424862" cy="1469505"/>
          </a:xfrm>
          <a:prstGeom prst="rect">
            <a:avLst/>
          </a:prstGeom>
          <a:noFill/>
          <a:ln w="9525">
            <a:noFill/>
            <a:miter lim="800000"/>
          </a:ln>
        </p:spPr>
        <p:txBody>
          <a:bodyPr>
            <a:spAutoFit/>
          </a:bodyPr>
          <a:lstStyle/>
          <a:p>
            <a:pPr>
              <a:lnSpc>
                <a:spcPct val="150000"/>
              </a:lnSpc>
            </a:pP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证明：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时，二</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叉树</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空，结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论正确。</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假设结点数小于</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的任何二叉树（所有结点值不相</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同</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），都</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可以由其先序序列和中序序列唯一地确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定</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tailEnd type="none" w="med" len="lg"/>
          </a:ln>
          <a:effectLst/>
        </p:spPr>
        <p:txBody>
          <a:bodyPr lIns="0" tIns="0" rIns="0" bIns="0">
            <a:spAutoFit/>
          </a:bodyPr>
          <a:lstStyle/>
          <a:p>
            <a:pPr>
              <a:spcBef>
                <a:spcPct val="50000"/>
              </a:spcBef>
            </a:pPr>
            <a:r>
              <a:rPr lang="zh-CN" altLang="en-US" sz="2000" dirty="0">
                <a:solidFill>
                  <a:srgbClr val="00B0F0"/>
                </a:solidFill>
                <a:latin typeface="Consolas" panose="020B0609020204030204" pitchFamily="49" charset="0"/>
                <a:ea typeface="楷体" panose="02010609060101010101" pitchFamily="49" charset="-122"/>
                <a:cs typeface="Consolas" panose="020B0609020204030204" pitchFamily="49" charset="0"/>
              </a:rPr>
              <a:t>先序序列：</a:t>
            </a:r>
            <a:endParaRPr lang="zh-CN" altLang="en-US"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anose="020B0609020204030204" pitchFamily="49" charset="0"/>
                <a:cs typeface="Consolas" panose="020B0609020204030204" pitchFamily="49" charset="0"/>
              </a:rPr>
              <a:t>a</a:t>
            </a:r>
            <a:r>
              <a:rPr lang="en-US" altLang="zh-CN" sz="2000" baseline="-25000" err="1">
                <a:solidFill>
                  <a:srgbClr val="FF0000"/>
                </a:solidFill>
                <a:latin typeface="Consolas" panose="020B0609020204030204" pitchFamily="49" charset="0"/>
                <a:cs typeface="Consolas" panose="020B0609020204030204" pitchFamily="49" charset="0"/>
              </a:rPr>
              <a:t>0</a:t>
            </a:r>
            <a:r>
              <a:rPr lang="en-US" altLang="zh-CN" sz="2000">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k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k</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dirty="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i="1" dirty="0">
                <a:solidFill>
                  <a:srgbClr val="006600"/>
                </a:solidFill>
                <a:latin typeface="Consolas" panose="020B0609020204030204" pitchFamily="49" charset="0"/>
                <a:cs typeface="Consolas" panose="020B0609020204030204" pitchFamily="49" charset="0"/>
              </a:rPr>
              <a:t>a</a:t>
            </a:r>
            <a:r>
              <a:rPr lang="en-US" altLang="zh-CN" sz="2000" i="1" baseline="-25000" dirty="0">
                <a:solidFill>
                  <a:srgbClr val="006600"/>
                </a:solidFill>
                <a:latin typeface="Consolas" panose="020B0609020204030204" pitchFamily="49" charset="0"/>
                <a:cs typeface="Consolas" panose="020B0609020204030204" pitchFamily="49" charset="0"/>
              </a:rPr>
              <a:t>n</a:t>
            </a:r>
            <a:r>
              <a:rPr lang="en-US" altLang="zh-CN" sz="2000" baseline="-25000" dirty="0">
                <a:solidFill>
                  <a:srgbClr val="006600"/>
                </a:solidFill>
                <a:latin typeface="Consolas" panose="020B0609020204030204" pitchFamily="49" charset="0"/>
                <a:cs typeface="Consolas" panose="020B0609020204030204" pitchFamily="49" charset="0"/>
              </a:rPr>
              <a:t>-1</a:t>
            </a:r>
            <a:endParaRPr lang="en-US" altLang="en-US" sz="2000" baseline="-25000" dirty="0">
              <a:solidFill>
                <a:srgbClr val="006600"/>
              </a:solidFill>
              <a:latin typeface="Consolas" panose="020B0609020204030204" pitchFamily="49" charset="0"/>
              <a:cs typeface="Consolas" panose="020B0609020204030204" pitchFamily="49" charset="0"/>
            </a:endParaRPr>
          </a:p>
        </p:txBody>
      </p:sp>
      <p:grpSp>
        <p:nvGrpSpPr>
          <p:cNvPr id="5"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左子树先</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AutoShape 10"/>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grpSp>
        <p:nvGrpSpPr>
          <p:cNvPr id="8"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右子树先</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mn-ea"/>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AutoShape 11"/>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tailEnd type="none" w="med" len="lg"/>
          </a:ln>
          <a:effectLst/>
        </p:spPr>
        <p:txBody>
          <a:bodyPr lIns="0" tIns="0" rIns="0" bIns="0">
            <a:spAutoFit/>
          </a:bodyPr>
          <a:lstStyle/>
          <a:p>
            <a:pPr>
              <a:spcBef>
                <a:spcPct val="50000"/>
              </a:spcBef>
            </a:pPr>
            <a:r>
              <a:rPr lang="zh-CN" altLang="en-US" sz="2000">
                <a:solidFill>
                  <a:srgbClr val="00B0F0"/>
                </a:solidFill>
                <a:latin typeface="Consolas" panose="020B0609020204030204" pitchFamily="49" charset="0"/>
                <a:ea typeface="楷体" panose="02010609060101010101" pitchFamily="49" charset="-122"/>
                <a:cs typeface="Consolas" panose="020B0609020204030204" pitchFamily="49" charset="0"/>
              </a:rPr>
              <a:t>中序序列：</a:t>
            </a:r>
            <a:endParaRPr lang="zh-CN" altLang="en-US" sz="200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anose="020B0609020204030204" pitchFamily="49" charset="0"/>
                <a:cs typeface="Consolas" panose="020B0609020204030204" pitchFamily="49" charset="0"/>
              </a:rPr>
              <a:t>b</a:t>
            </a:r>
            <a:r>
              <a:rPr lang="en-US" altLang="zh-CN" sz="2000" baseline="-25000" err="1">
                <a:solidFill>
                  <a:srgbClr val="006600"/>
                </a:solidFill>
                <a:latin typeface="Consolas" panose="020B0609020204030204" pitchFamily="49" charset="0"/>
                <a:cs typeface="Consolas" panose="020B0609020204030204" pitchFamily="49" charset="0"/>
              </a:rPr>
              <a:t>0</a:t>
            </a:r>
            <a:r>
              <a:rPr lang="en-US" altLang="zh-CN" sz="200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b</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2000" i="1" smtClean="0">
                <a:solidFill>
                  <a:srgbClr val="006600"/>
                </a:solidFill>
                <a:latin typeface="Consolas" panose="020B0609020204030204" pitchFamily="49" charset="0"/>
                <a:ea typeface="宋体" panose="02010600030101010101" pitchFamily="2" charset="-122"/>
                <a:cs typeface="Consolas" panose="020B0609020204030204" pitchFamily="49" charset="0"/>
              </a:rPr>
              <a:t>b</a:t>
            </a:r>
            <a:r>
              <a:rPr lang="en-US" altLang="zh-CN" sz="2000" i="1"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k</a:t>
            </a:r>
            <a:r>
              <a:rPr lang="en-US" altLang="zh-CN" sz="2000"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-1</a:t>
            </a:r>
            <a:r>
              <a:rPr lang="en-US" altLang="zh-CN" sz="2000" smtClean="0">
                <a:latin typeface="Consolas" panose="020B0609020204030204" pitchFamily="49" charset="0"/>
                <a:cs typeface="Consolas" panose="020B0609020204030204" pitchFamily="49" charset="0"/>
              </a:rPr>
              <a:t> </a:t>
            </a:r>
            <a:r>
              <a:rPr lang="en-US" altLang="zh-CN" sz="2000" i="1" err="1">
                <a:solidFill>
                  <a:srgbClr val="FF0000"/>
                </a:solidFill>
                <a:latin typeface="Consolas" panose="020B0609020204030204" pitchFamily="49" charset="0"/>
                <a:cs typeface="Consolas" panose="020B0609020204030204" pitchFamily="49" charset="0"/>
              </a:rPr>
              <a:t>b</a:t>
            </a:r>
            <a:r>
              <a:rPr lang="en-US" altLang="zh-CN" sz="2000" i="1" baseline="-25000" err="1">
                <a:solidFill>
                  <a:srgbClr val="FF0000"/>
                </a:solidFill>
                <a:latin typeface="Consolas" panose="020B0609020204030204" pitchFamily="49" charset="0"/>
                <a:cs typeface="Consolas" panose="020B0609020204030204" pitchFamily="49" charset="0"/>
              </a:rPr>
              <a:t>k</a:t>
            </a:r>
            <a:r>
              <a:rPr lang="en-US" altLang="zh-CN" sz="2000">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b</a:t>
            </a:r>
            <a:r>
              <a:rPr lang="en-US" altLang="zh-CN" sz="2000" i="1" baseline="-25000" smtClean="0">
                <a:solidFill>
                  <a:srgbClr val="006600"/>
                </a:solidFill>
                <a:latin typeface="Consolas" panose="020B0609020204030204" pitchFamily="49" charset="0"/>
                <a:cs typeface="Consolas" panose="020B0609020204030204" pitchFamily="49" charset="0"/>
              </a:rPr>
              <a:t>k</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dirty="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i="1" dirty="0" err="1">
                <a:solidFill>
                  <a:srgbClr val="006600"/>
                </a:solidFill>
                <a:latin typeface="Consolas" panose="020B0609020204030204" pitchFamily="49" charset="0"/>
                <a:cs typeface="Consolas" panose="020B0609020204030204" pitchFamily="49" charset="0"/>
              </a:rPr>
              <a:t>b</a:t>
            </a:r>
            <a:r>
              <a:rPr lang="en-US" altLang="zh-CN" sz="2000" i="1" baseline="-25000" dirty="0" err="1">
                <a:solidFill>
                  <a:srgbClr val="006600"/>
                </a:solidFill>
                <a:latin typeface="Consolas" panose="020B0609020204030204" pitchFamily="49" charset="0"/>
                <a:cs typeface="Consolas" panose="020B0609020204030204" pitchFamily="49" charset="0"/>
              </a:rPr>
              <a:t>n</a:t>
            </a:r>
            <a:r>
              <a:rPr lang="en-US" altLang="zh-CN" sz="2000" baseline="-25000" dirty="0">
                <a:solidFill>
                  <a:srgbClr val="006600"/>
                </a:solidFill>
                <a:latin typeface="Consolas" panose="020B0609020204030204" pitchFamily="49" charset="0"/>
                <a:cs typeface="Consolas" panose="020B0609020204030204" pitchFamily="49" charset="0"/>
              </a:rPr>
              <a:t>-1</a:t>
            </a:r>
            <a:endParaRPr lang="en-US" altLang="en-US" sz="2000" baseline="-25000" dirty="0">
              <a:solidFill>
                <a:srgbClr val="006600"/>
              </a:solidFill>
              <a:latin typeface="Consolas" panose="020B0609020204030204" pitchFamily="49" charset="0"/>
              <a:cs typeface="Consolas" panose="020B0609020204030204" pitchFamily="49" charset="0"/>
            </a:endParaRPr>
          </a:p>
        </p:txBody>
      </p:sp>
      <p:grpSp>
        <p:nvGrpSpPr>
          <p:cNvPr id="13"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左子树中</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AutoShape 16"/>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grpSp>
        <p:nvGrpSpPr>
          <p:cNvPr id="16" name="组合 15"/>
          <p:cNvGrpSpPr/>
          <p:nvPr/>
        </p:nvGrpSpPr>
        <p:grpSpPr>
          <a:xfrm>
            <a:off x="7572396" y="2506428"/>
            <a:ext cx="1439862" cy="1065448"/>
            <a:chOff x="7654936" y="3149370"/>
            <a:chExt cx="1439862" cy="1065448"/>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右子树中</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mj-ea"/>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AutoShape 17"/>
            <p:cNvSpPr/>
            <p:nvPr/>
          </p:nvSpPr>
          <p:spPr bwMode="auto">
            <a:xfrm rot="16200000">
              <a:off x="8307770" y="2646131"/>
              <a:ext cx="71438" cy="1077916"/>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a:solidFill>
                  <a:srgbClr val="0000FF"/>
                </a:solidFill>
                <a:latin typeface="Consolas" panose="020B0609020204030204" pitchFamily="49" charset="0"/>
                <a:cs typeface="Consolas" panose="020B0609020204030204" pitchFamily="49" charset="0"/>
              </a:endParaRPr>
            </a:p>
          </p:txBody>
        </p:sp>
      </p:grpSp>
      <p:grpSp>
        <p:nvGrpSpPr>
          <p:cNvPr id="19"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tailEnd type="none" w="med" len="lg"/>
            </a:ln>
            <a:effectLst/>
          </p:spPr>
          <p:txBody>
            <a:bodyPr lIns="0" tIns="0" rIns="0" bIns="0">
              <a:spAutoFit/>
            </a:bodyPr>
            <a:lstStyle/>
            <a:p>
              <a:pPr algn="l">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通过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根结点</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在中序序列中找到</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k</a:t>
              </a:r>
              <a:endParaRPr lang="en-US" altLang="zh-CN" sz="2000" i="1"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24"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a</a:t>
              </a:r>
              <a:r>
                <a:rPr lang="en-US" altLang="zh-CN" sz="2000" baseline="-25000" smtClean="0">
                  <a:solidFill>
                    <a:srgbClr val="FF0000"/>
                  </a:solidFill>
                  <a:latin typeface="Consolas" panose="020B0609020204030204" pitchFamily="49" charset="0"/>
                  <a:cs typeface="Consolas" panose="020B0609020204030204" pitchFamily="49" charset="0"/>
                </a:rPr>
                <a:t>0</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先序：</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k</a:t>
              </a:r>
              <a:endParaRPr lang="en-US" altLang="zh-CN" sz="1800" i="1" baseline="-25000" smtClean="0">
                <a:solidFill>
                  <a:srgbClr val="006600"/>
                </a:solidFill>
                <a:latin typeface="Consolas" panose="020B0609020204030204" pitchFamily="49" charset="0"/>
                <a:cs typeface="Consolas" panose="020B0609020204030204" pitchFamily="49" charset="0"/>
              </a:endParaRPr>
            </a:p>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中序：</a:t>
              </a:r>
              <a:r>
                <a:rPr lang="en-US" altLang="zh-CN" sz="1800" i="1" smtClean="0">
                  <a:solidFill>
                    <a:srgbClr val="3333FF"/>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baseline="-25000" smtClean="0">
                  <a:solidFill>
                    <a:srgbClr val="006600"/>
                  </a:solidFill>
                  <a:latin typeface="Consolas" panose="020B0609020204030204" pitchFamily="49" charset="0"/>
                  <a:cs typeface="Consolas" panose="020B0609020204030204" pitchFamily="49" charset="0"/>
                </a:rPr>
                <a:t>0</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i="1" smtClean="0">
                  <a:solidFill>
                    <a:srgbClr val="006600"/>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k</a:t>
              </a:r>
              <a:r>
                <a:rPr lang="en-US" altLang="zh-CN" sz="1800"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-1</a:t>
              </a:r>
              <a:endParaRPr lang="zh-CN" altLang="en-US" sz="1800">
                <a:solidFill>
                  <a:srgbClr val="006600"/>
                </a:solidFill>
                <a:latin typeface="Consolas" panose="020B0609020204030204" pitchFamily="49" charset="0"/>
                <a:cs typeface="Consolas" panose="020B0609020204030204"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先序：</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k</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n</a:t>
              </a:r>
              <a:r>
                <a:rPr lang="en-US" altLang="zh-CN" sz="1800" baseline="-25000" smtClean="0">
                  <a:solidFill>
                    <a:srgbClr val="006600"/>
                  </a:solidFill>
                  <a:latin typeface="Consolas" panose="020B0609020204030204" pitchFamily="49" charset="0"/>
                  <a:cs typeface="Consolas" panose="020B0609020204030204" pitchFamily="49" charset="0"/>
                </a:rPr>
                <a:t>-1</a:t>
              </a:r>
              <a:endParaRPr lang="en-US" altLang="zh-CN" sz="1800" i="1" baseline="-25000" smtClean="0">
                <a:solidFill>
                  <a:srgbClr val="006600"/>
                </a:solidFill>
                <a:latin typeface="Consolas" panose="020B0609020204030204" pitchFamily="49" charset="0"/>
                <a:cs typeface="Consolas" panose="020B0609020204030204" pitchFamily="49" charset="0"/>
              </a:endParaRPr>
            </a:p>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中序：</a:t>
              </a:r>
              <a:r>
                <a:rPr lang="en-US" altLang="zh-CN" sz="1800" i="1" smtClean="0">
                  <a:solidFill>
                    <a:srgbClr val="3333FF"/>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i="1" baseline="-25000" smtClean="0">
                  <a:solidFill>
                    <a:srgbClr val="006600"/>
                  </a:solidFill>
                  <a:latin typeface="Consolas" panose="020B0609020204030204" pitchFamily="49" charset="0"/>
                  <a:cs typeface="Consolas" panose="020B0609020204030204" pitchFamily="49" charset="0"/>
                </a:rPr>
                <a:t>k</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i="1" baseline="-25000" smtClean="0">
                  <a:solidFill>
                    <a:srgbClr val="006600"/>
                  </a:solidFill>
                  <a:latin typeface="Consolas" panose="020B0609020204030204" pitchFamily="49" charset="0"/>
                  <a:cs typeface="Consolas" panose="020B0609020204030204" pitchFamily="49" charset="0"/>
                </a:rPr>
                <a:t>n</a:t>
              </a:r>
              <a:r>
                <a:rPr lang="en-US" altLang="zh-CN" sz="1800" baseline="-25000" smtClean="0">
                  <a:solidFill>
                    <a:srgbClr val="006600"/>
                  </a:solidFill>
                  <a:latin typeface="Consolas" panose="020B0609020204030204" pitchFamily="49" charset="0"/>
                  <a:cs typeface="Consolas" panose="020B0609020204030204" pitchFamily="49" charset="0"/>
                </a:rPr>
                <a:t>-1</a:t>
              </a:r>
              <a:endParaRPr lang="en-US" altLang="en-US" sz="1800" baseline="-25000" smtClean="0">
                <a:solidFill>
                  <a:srgbClr val="006600"/>
                </a:solidFill>
                <a:latin typeface="Consolas" panose="020B0609020204030204" pitchFamily="49" charset="0"/>
                <a:cs typeface="Consolas" panose="020B0609020204030204"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943225"/>
            <a:ext cx="9144000" cy="0"/>
          </a:xfrm>
          <a:prstGeom prst="rect">
            <a:avLst/>
          </a:prstGeom>
          <a:noFill/>
          <a:ln w="9525">
            <a:noFill/>
            <a:miter lim="800000"/>
          </a:ln>
        </p:spPr>
        <p:txBody>
          <a:bodyPr wrap="none" anchor="ctr">
            <a:spAutoFit/>
          </a:bodyPr>
          <a:lstStyle/>
          <a:p>
            <a:endParaRPr lang="zh-CN" altLang="en-US"/>
          </a:p>
        </p:txBody>
      </p:sp>
      <p:sp>
        <p:nvSpPr>
          <p:cNvPr id="9221" name="Text Box 5"/>
          <p:cNvSpPr txBox="1">
            <a:spLocks noChangeArrowheads="1"/>
          </p:cNvSpPr>
          <p:nvPr/>
        </p:nvSpPr>
        <p:spPr bwMode="auto">
          <a:xfrm>
            <a:off x="285720" y="1714488"/>
            <a:ext cx="8675687" cy="2346668"/>
          </a:xfrm>
          <a:prstGeom prst="rect">
            <a:avLst/>
          </a:prstGeom>
          <a:noFill/>
          <a:ln w="9525">
            <a:noFill/>
            <a:miter lim="800000"/>
          </a:ln>
        </p:spPr>
        <p:txBody>
          <a:bodyPr>
            <a:spAutoFit/>
          </a:bodyPr>
          <a:lstStyle/>
          <a:p>
            <a:pPr>
              <a:lnSpc>
                <a:spcPct val="150000"/>
              </a:lnSpc>
            </a:pPr>
            <a:r>
              <a:rPr lang="zh-CN" altLang="en-US" sz="2000">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根据归纳假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设，由</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于子先序序列</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和子中序序列</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可以唯一地确定根结点</a:t>
            </a:r>
            <a:r>
              <a:rPr lang="en-US" altLang="zh-CN" sz="2000" i="1">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的左子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子先序序列</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和子中序序列</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可以唯一地确定根结点</a:t>
            </a:r>
            <a:r>
              <a:rPr lang="en-US" altLang="zh-CN" sz="2000" i="1">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的右子树。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综上所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述，这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棵二叉树的根结点己经确</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定，而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且其左、右子树都唯一地确定</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了，所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以整个二叉树也就唯一地确定了。</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00034" y="1285860"/>
            <a:ext cx="7993063" cy="961674"/>
          </a:xfrm>
          <a:prstGeom prst="rect">
            <a:avLst/>
          </a:prstGeom>
          <a:noFill/>
          <a:ln w="9525">
            <a:noFill/>
            <a:miter lim="800000"/>
          </a:ln>
        </p:spPr>
        <p:txBody>
          <a:bodyPr>
            <a:spAutoFit/>
          </a:bodyPr>
          <a:lstStyle/>
          <a:p>
            <a:pPr>
              <a:lnSpc>
                <a:spcPct val="150000"/>
              </a:lnSpc>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数学归纳法是一种论证</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法，而</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递归是算法和程序设计的一种实现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术，数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学归纳法是</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递归的基础</a:t>
            </a:r>
            <a:r>
              <a:rPr lang="zh-CN" altLang="en-US" sz="2000" dirty="0">
                <a:latin typeface="Consolas" panose="020B0609020204030204" pitchFamily="49" charset="0"/>
                <a:ea typeface="楷体" panose="02010609060101010101" pitchFamily="49" charset="-122"/>
                <a:cs typeface="Consolas" panose="020B0609020204030204" pitchFamily="49" charset="0"/>
              </a:rPr>
              <a:t>。</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95288" y="409557"/>
            <a:ext cx="5819786"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anose="020B0609020204030204" pitchFamily="49" charset="0"/>
                <a:ea typeface="微软雅黑" panose="020B0503020204020204" charset="-122"/>
                <a:cs typeface="Consolas" panose="020B0609020204030204" pitchFamily="49" charset="0"/>
              </a:rPr>
              <a:t>2.2.2 </a:t>
            </a:r>
            <a:r>
              <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rPr>
              <a:t>递归算法设计的一般步骤</a:t>
            </a:r>
            <a:endPar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57347" name="Text Box 3"/>
          <p:cNvSpPr txBox="1">
            <a:spLocks noChangeArrowheads="1"/>
          </p:cNvSpPr>
          <p:nvPr/>
        </p:nvSpPr>
        <p:spPr bwMode="auto">
          <a:xfrm>
            <a:off x="714348" y="1500174"/>
            <a:ext cx="7993062" cy="553998"/>
          </a:xfrm>
          <a:prstGeom prst="rect">
            <a:avLst/>
          </a:prstGeom>
          <a:noFill/>
          <a:ln w="9525">
            <a:noFill/>
            <a:miter lim="800000"/>
          </a:ln>
        </p:spPr>
        <p:txBody>
          <a:bodyPr>
            <a:spAutoFit/>
          </a:bodyPr>
          <a:lstStyle/>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算法设计先要给出</a:t>
            </a:r>
            <a:r>
              <a:rPr lang="zh-CN" altLang="en-US" sz="2000" dirty="0">
                <a:solidFill>
                  <a:srgbClr val="FF0000"/>
                </a:solidFill>
                <a:latin typeface="Consolas" panose="020B0609020204030204" pitchFamily="49" charset="0"/>
                <a:ea typeface="黑体" panose="02010609060101010101" pitchFamily="49" charset="-122"/>
                <a:cs typeface="Consolas" panose="020B0609020204030204" pitchFamily="49" charset="0"/>
              </a:rPr>
              <a:t>递归</a:t>
            </a:r>
            <a:r>
              <a:rPr lang="zh-CN" altLang="en-US" sz="2000">
                <a:solidFill>
                  <a:srgbClr val="FF0000"/>
                </a:solidFill>
                <a:latin typeface="Consolas" panose="020B0609020204030204" pitchFamily="49" charset="0"/>
                <a:ea typeface="黑体" panose="02010609060101010101" pitchFamily="49" charset="-122"/>
                <a:cs typeface="Consolas" panose="020B0609020204030204" pitchFamily="49" charset="0"/>
              </a:rPr>
              <a:t>模</a:t>
            </a:r>
            <a:r>
              <a:rPr lang="zh-CN" altLang="en-US" sz="2000" smtClean="0">
                <a:solidFill>
                  <a:srgbClr val="FF0000"/>
                </a:solidFill>
                <a:latin typeface="Consolas" panose="020B0609020204030204" pitchFamily="49" charset="0"/>
                <a:ea typeface="黑体" panose="02010609060101010101" pitchFamily="49" charset="-122"/>
                <a:cs typeface="Consolas" panose="020B0609020204030204" pitchFamily="49" charset="0"/>
              </a:rPr>
              <a:t>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转换成对应的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C/C++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语言函数。</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35005" y="1214422"/>
            <a:ext cx="8351837" cy="3558818"/>
          </a:xfrm>
          <a:prstGeom prst="rect">
            <a:avLst/>
          </a:prstGeom>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）对原问题</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进行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析，抽</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象出合理的“小问题”</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（与数学归纳法中假设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时等式成立相似）；</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此基础上确定</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解，即</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给出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之间的关系（与数学归纳法中求证</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时等式成立的过程相似）；</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）确定一个特定情况（如</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解，由</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此作为递归出口（与数学归纳法中求证</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时等式成立相似）。</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500034" y="428604"/>
            <a:ext cx="4500594" cy="430887"/>
          </a:xfrm>
          <a:prstGeom prst="rect">
            <a:avLst/>
          </a:prstGeom>
          <a:noFill/>
        </p:spPr>
        <p:txBody>
          <a:bodyPr wrap="square" rtlCol="0">
            <a:spAutoFit/>
          </a:bodyPr>
          <a:lstStyle/>
          <a:p>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获取</a:t>
            </a:r>
            <a:r>
              <a:rPr lang="zh-CN" altLang="en-US" sz="2200" smtClean="0">
                <a:solidFill>
                  <a:srgbClr val="FF0000"/>
                </a:solidFill>
                <a:latin typeface="Consolas" panose="020B0609020204030204" pitchFamily="49" charset="0"/>
                <a:ea typeface="黑体" panose="02010609060101010101" pitchFamily="49" charset="-122"/>
                <a:cs typeface="Consolas" panose="020B0609020204030204" pitchFamily="49" charset="0"/>
              </a:rPr>
              <a:t>递归模型的</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步骤如下：</a:t>
            </a:r>
            <a:endPar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42910" y="571480"/>
            <a:ext cx="6677042" cy="430887"/>
          </a:xfrm>
          <a:prstGeom prst="rect">
            <a:avLst/>
          </a:prstGeom>
          <a:noFill/>
          <a:ln w="9525">
            <a:noFill/>
            <a:miter lim="800000"/>
          </a:ln>
        </p:spPr>
        <p:txBody>
          <a:bodyPr wrap="square">
            <a:spAutoFit/>
          </a:bodyPr>
          <a:lstStyle/>
          <a:p>
            <a:pPr>
              <a:spcBef>
                <a:spcPct val="50000"/>
              </a:spcBef>
            </a:pP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用递归法求一个整数数组</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的最大元素。</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9395" name="Text Box 3"/>
          <p:cNvSpPr txBox="1">
            <a:spLocks noChangeArrowheads="1"/>
          </p:cNvSpPr>
          <p:nvPr/>
        </p:nvSpPr>
        <p:spPr bwMode="auto">
          <a:xfrm>
            <a:off x="468313" y="1196975"/>
            <a:ext cx="8351837" cy="3062377"/>
          </a:xfrm>
          <a:prstGeom prst="rect">
            <a:avLst/>
          </a:prstGeom>
          <a:noFill/>
          <a:ln w="9525">
            <a:noFill/>
            <a:miter lim="800000"/>
          </a:ln>
        </p:spPr>
        <p:txBody>
          <a:bodyPr>
            <a:spAutoFit/>
          </a:bodyPr>
          <a:lstStyle/>
          <a:p>
            <a:pPr>
              <a:lnSpc>
                <a:spcPct val="1500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中前</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个元素即</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中的最大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素，则</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中前</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个元素即</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中的最大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素，前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者为“大问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者为“小问题”。</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假</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已</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。递推方向是朝</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中元素减少的方向</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进，当</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中只有一个元</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素</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元素就是最大</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素，所</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28595" y="1285860"/>
            <a:ext cx="6786610" cy="85507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08000" bIns="108000">
            <a:spAutoFit/>
          </a:bodyPr>
          <a:lstStyle/>
          <a:p>
            <a:pPr>
              <a:lnSpc>
                <a:spcPct val="12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时</a:t>
            </a:r>
            <a:endParaRPr lang="zh-CN" altLang="en-US" sz="18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2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MAX{</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&gt;1</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时</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419" name="Text Box 3"/>
          <p:cNvSpPr txBox="1">
            <a:spLocks noChangeArrowheads="1"/>
          </p:cNvSpPr>
          <p:nvPr/>
        </p:nvSpPr>
        <p:spPr bwMode="auto">
          <a:xfrm>
            <a:off x="466725" y="2419351"/>
            <a:ext cx="4968875" cy="400110"/>
          </a:xfrm>
          <a:prstGeom prst="rect">
            <a:avLst/>
          </a:prstGeom>
          <a:noFill/>
          <a:ln w="9525">
            <a:noFill/>
            <a:miter lim="800000"/>
          </a:ln>
        </p:spPr>
        <p:txBody>
          <a:bodyPr>
            <a:spAutoFit/>
          </a:bodyPr>
          <a:lstStyle/>
          <a:p>
            <a:pPr>
              <a:spcBef>
                <a:spcPct val="50000"/>
              </a:spcBef>
            </a:pPr>
            <a:r>
              <a:rPr lang="zh-CN" altLang="en-US" sz="2000">
                <a:solidFill>
                  <a:srgbClr val="0000FF"/>
                </a:solidFill>
                <a:ea typeface="楷体" panose="02010609060101010101" pitchFamily="49" charset="-122"/>
                <a:cs typeface="Times New Roman" panose="02020603050405020304" pitchFamily="18" charset="0"/>
              </a:rPr>
              <a:t>对应的递归算法如下：</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60420" name="Text Box 4"/>
          <p:cNvSpPr txBox="1">
            <a:spLocks noChangeArrowheads="1"/>
          </p:cNvSpPr>
          <p:nvPr/>
        </p:nvSpPr>
        <p:spPr bwMode="auto">
          <a:xfrm>
            <a:off x="571472" y="3143248"/>
            <a:ext cx="5429288" cy="2025509"/>
          </a:xfrm>
          <a:prstGeom prst="rect">
            <a:avLst/>
          </a:prstGeom>
          <a:solidFill>
            <a:schemeClr val="bg1">
              <a:lumMod val="95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216000" tIns="180000" bIns="180000">
            <a:spAutoFit/>
          </a:bodyPr>
          <a:lstStyle/>
          <a:p>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FF0000"/>
                </a:solidFill>
                <a:latin typeface="Consolas" panose="020B0609020204030204" pitchFamily="49" charset="0"/>
                <a:ea typeface="楷体" panose="02010609060101010101" pitchFamily="49" charset="-122"/>
                <a:cs typeface="Consolas" panose="020B0609020204030204" pitchFamily="49" charset="0"/>
              </a:rPr>
              <a:t>fmax</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return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else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return(</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fmax</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a[i-1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571471" y="571480"/>
            <a:ext cx="4857784"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由此得到递归模型如下：</a:t>
            </a:r>
            <a:endParaRPr lang="zh-CN" altLang="en-US" sz="2000">
              <a:solidFill>
                <a:srgbClr val="0000FF"/>
              </a:solidFill>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00034" y="1285860"/>
            <a:ext cx="7858180" cy="430887"/>
          </a:xfrm>
          <a:prstGeom prst="rect">
            <a:avLst/>
          </a:prstGeom>
          <a:noFill/>
          <a:ln w="9525">
            <a:noFill/>
            <a:miter lim="800000"/>
          </a:ln>
        </p:spPr>
        <p:txBody>
          <a:bodyPr wrap="square">
            <a:spAutoFit/>
          </a:bodyPr>
          <a:lstStyle/>
          <a:p>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一般来说，能</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够用递归解决的问题应该满足以下三个</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条件</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714348" y="1971606"/>
            <a:ext cx="7215238"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1"/>
              </a:buBlip>
            </a:pP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需要解决的问题可以转化为一个或多个子问题来求解，而这些子问题的求解方法与原问题完全相同，只是在数量规模上不同。</a:t>
            </a:r>
            <a:endPar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递归调用的次数必须是有限的。</a:t>
            </a:r>
            <a:endPar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必须有结束递归的条件来终止递归。</a:t>
            </a:r>
            <a:endPar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2.2.3 </a:t>
            </a:r>
            <a:r>
              <a:rPr lang="zh-CN"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递归数据结构</a:t>
            </a:r>
            <a:r>
              <a:rPr lang="zh-CN" altLang="en-US" sz="2800" smtClean="0">
                <a:solidFill>
                  <a:srgbClr val="FF0000"/>
                </a:solidFill>
                <a:latin typeface="Consolas" panose="020B0609020204030204" pitchFamily="49" charset="0"/>
                <a:ea typeface="微软雅黑" panose="020B0503020204020204" charset="-122"/>
                <a:cs typeface="Consolas" panose="020B0609020204030204" pitchFamily="49" charset="0"/>
              </a:rPr>
              <a:t>及其</a:t>
            </a:r>
            <a:r>
              <a:rPr lang="zh-CN"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递归算法设计</a:t>
            </a:r>
            <a:endParaRPr lang="zh-CN"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3" name="TextBox 2"/>
          <p:cNvSpPr txBox="1"/>
          <p:nvPr/>
        </p:nvSpPr>
        <p:spPr>
          <a:xfrm>
            <a:off x="928662" y="1500174"/>
            <a:ext cx="3714776" cy="461665"/>
          </a:xfrm>
          <a:prstGeom prst="rect">
            <a:avLst/>
          </a:prstGeom>
          <a:noFill/>
        </p:spPr>
        <p:txBody>
          <a:bodyPr wrap="square" rtlCol="0">
            <a:spAutoFit/>
          </a:bodyPr>
          <a:lstStyle/>
          <a:p>
            <a:r>
              <a:rPr lang="en-US" altLang="zh-CN" smtClean="0">
                <a:solidFill>
                  <a:srgbClr val="FF0000"/>
                </a:solidFill>
                <a:latin typeface="Consolas" panose="020B0609020204030204" pitchFamily="49" charset="0"/>
                <a:ea typeface="微软雅黑" panose="020B0503020204020204" charset="-122"/>
                <a:cs typeface="Consolas" panose="020B0609020204030204" pitchFamily="49" charset="0"/>
              </a:rPr>
              <a:t>1. </a:t>
            </a:r>
            <a:r>
              <a:rPr lang="zh-CN" altLang="zh-CN" smtClean="0">
                <a:solidFill>
                  <a:srgbClr val="FF0000"/>
                </a:solidFill>
                <a:latin typeface="Consolas" panose="020B0609020204030204" pitchFamily="49" charset="0"/>
                <a:ea typeface="微软雅黑" panose="020B0503020204020204" charset="-122"/>
                <a:cs typeface="Consolas" panose="020B0609020204030204" pitchFamily="49" charset="0"/>
              </a:rPr>
              <a:t>递归数据结构的定义</a:t>
            </a:r>
            <a:endParaRPr lang="zh-CN" altLang="zh-CN" smtClean="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4" name="TextBox 3"/>
          <p:cNvSpPr txBox="1"/>
          <p:nvPr/>
        </p:nvSpPr>
        <p:spPr>
          <a:xfrm>
            <a:off x="714348" y="2285992"/>
            <a:ext cx="7429552" cy="957250"/>
          </a:xfrm>
          <a:prstGeom prst="rect">
            <a:avLst/>
          </a:prstGeom>
          <a:noFill/>
        </p:spPr>
        <p:txBody>
          <a:bodyPr wrap="square" rtlCol="0">
            <a:spAutoFit/>
          </a:bodyPr>
          <a:lstStyle/>
          <a:p>
            <a:pPr>
              <a:lnSpc>
                <a:spcPct val="150000"/>
              </a:lnSpc>
            </a:pPr>
            <a:r>
              <a:rPr lang="en-US" altLang="zh-CN" sz="2000" smtClean="0">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采用递归方式定义的数据结构称为</a:t>
            </a:r>
            <a:r>
              <a:rPr lang="zh-CN" altLang="zh-CN" sz="2000" smtClean="0">
                <a:solidFill>
                  <a:srgbClr val="9900FF"/>
                </a:solidFill>
                <a:latin typeface="黑体" panose="02010609060101010101" pitchFamily="49" charset="-122"/>
                <a:ea typeface="黑体" panose="02010609060101010101" pitchFamily="49" charset="-122"/>
                <a:cs typeface="Times New Roman" panose="02020603050405020304" pitchFamily="18" charset="0"/>
              </a:rPr>
              <a:t>递归数据结构</a:t>
            </a:r>
            <a:r>
              <a:rPr lang="zh-CN" altLang="zh-CN" sz="2000" smtClean="0">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在递归数据结构定义中包含的递归运算称为</a:t>
            </a:r>
            <a:r>
              <a:rPr lang="zh-CN" altLang="zh-CN" sz="2000" smtClean="0">
                <a:solidFill>
                  <a:srgbClr val="9900FF"/>
                </a:solidFill>
                <a:latin typeface="黑体" panose="02010609060101010101" pitchFamily="49" charset="-122"/>
                <a:ea typeface="黑体" panose="02010609060101010101" pitchFamily="49" charset="-122"/>
                <a:cs typeface="Times New Roman" panose="02020603050405020304" pitchFamily="18" charset="0"/>
              </a:rPr>
              <a:t>基本递归运算</a:t>
            </a:r>
            <a:r>
              <a:rPr lang="zh-CN" altLang="zh-CN" sz="2000" smtClean="0">
                <a:ea typeface="楷体" panose="02010609060101010101" pitchFamily="49" charset="-122"/>
                <a:cs typeface="Times New Roman" panose="02020603050405020304" pitchFamily="18" charset="0"/>
              </a:rPr>
              <a:t>。</a:t>
            </a:r>
            <a:endParaRPr lang="zh-CN" altLang="zh-CN" sz="2000" smtClean="0">
              <a:ea typeface="楷体" panose="02010609060101010101" pitchFamily="49" charset="-122"/>
              <a:cs typeface="Times New Roman" panose="02020603050405020304" pitchFamily="18" charset="0"/>
            </a:endParaRPr>
          </a:p>
        </p:txBody>
      </p:sp>
      <p:sp>
        <p:nvSpPr>
          <p:cNvPr id="5" name="灯片编号占位符 4"/>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429552" cy="3323987"/>
          </a:xfrm>
          <a:prstGeom prst="rect">
            <a:avLst/>
          </a:prstGeom>
          <a:noFill/>
        </p:spPr>
        <p:txBody>
          <a:bodyPr wrap="square" rtlCol="0">
            <a:spAutoFit/>
          </a:bodyPr>
          <a:lstStyle/>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归纳起来，递归数据结构定义为：</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RD=(D</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Op)</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个元素）为构成该数据结构的所有元素的集合</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Op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是基本递归运算的集合，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Op={op</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个基本递归运算），对于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，不妨设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为一元运算符，则有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，也就是说，递归运算符具有</a:t>
            </a:r>
            <a:r>
              <a:rPr lang="zh-CN" altLang="zh-CN" sz="2000" smtClean="0">
                <a:solidFill>
                  <a:srgbClr val="9900FF"/>
                </a:solidFill>
                <a:latin typeface="Consolas" panose="020B0609020204030204" pitchFamily="49" charset="0"/>
                <a:ea typeface="黑体" panose="02010609060101010101" pitchFamily="49" charset="-122"/>
                <a:cs typeface="Consolas" panose="020B0609020204030204" pitchFamily="49" charset="0"/>
              </a:rPr>
              <a:t>封闭性</a:t>
            </a:r>
            <a:r>
              <a:rPr lang="zh-CN" altLang="zh-CN" sz="2000" smtClean="0">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latin typeface="Consolas" panose="020B0609020204030204" pitchFamily="49" charset="0"/>
              <a:ea typeface="楷体"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7929618" cy="2808333"/>
          </a:xfrm>
          <a:prstGeom prst="rect">
            <a:avLst/>
          </a:prstGeom>
          <a:noFill/>
        </p:spPr>
        <p:txBody>
          <a:bodyPr wrap="square" rtlCol="0">
            <a:spAutoFit/>
          </a:bodyPr>
          <a:lstStyle/>
          <a:p>
            <a:pPr>
              <a:lnSpc>
                <a:spcPct val="15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二叉树的定义中，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是给定二叉树及其子树的集合（对于一棵给定的二叉树，其子树的个数是有限的），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Op={op</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op</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由基本递归运算符构成，它们的定义如下：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op1(p) = p-&gt;lchild</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op2(p) = p-&gt;rchild</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指向二叉树中的一个非空结点。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4143404"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rgbClr val="FF0000"/>
                </a:solidFill>
                <a:latin typeface="Consolas" panose="020B0609020204030204" pitchFamily="49" charset="0"/>
                <a:ea typeface="微软雅黑" panose="020B0503020204020204" charset="-122"/>
                <a:cs typeface="Consolas" panose="020B0609020204030204" pitchFamily="49" charset="0"/>
              </a:rPr>
              <a:t>1</a:t>
            </a:r>
            <a:r>
              <a:rPr lang="zh-CN" altLang="zh-CN" smtClean="0">
                <a:solidFill>
                  <a:srgbClr val="FF0000"/>
                </a:solidFill>
                <a:latin typeface="Consolas" panose="020B0609020204030204" pitchFamily="49" charset="0"/>
                <a:ea typeface="微软雅黑" panose="020B0503020204020204" charset="-122"/>
                <a:cs typeface="Consolas" panose="020B0609020204030204" pitchFamily="49" charset="0"/>
              </a:rPr>
              <a:t>）单链表的递归算法设计</a:t>
            </a:r>
            <a:endParaRPr lang="zh-CN" altLang="zh-CN" smtClean="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3" name="TextBox 2"/>
          <p:cNvSpPr txBox="1"/>
          <p:nvPr/>
        </p:nvSpPr>
        <p:spPr>
          <a:xfrm>
            <a:off x="785786" y="428604"/>
            <a:ext cx="5572164" cy="461665"/>
          </a:xfrm>
          <a:prstGeom prst="rect">
            <a:avLst/>
          </a:prstGeom>
          <a:noFill/>
        </p:spPr>
        <p:txBody>
          <a:bodyPr wrap="square" rtlCol="0">
            <a:spAutoFit/>
          </a:bodyPr>
          <a:lstStyle/>
          <a:p>
            <a:r>
              <a:rPr lang="en-US" altLang="zh-CN" smtClean="0">
                <a:solidFill>
                  <a:srgbClr val="FF0000"/>
                </a:solidFill>
                <a:latin typeface="Consolas" panose="020B0609020204030204" pitchFamily="49" charset="0"/>
                <a:ea typeface="微软雅黑" panose="020B0503020204020204" charset="-122"/>
                <a:cs typeface="Consolas" panose="020B0609020204030204" pitchFamily="49" charset="0"/>
              </a:rPr>
              <a:t>2. </a:t>
            </a:r>
            <a:r>
              <a:rPr lang="zh-CN" altLang="zh-CN" smtClean="0">
                <a:solidFill>
                  <a:srgbClr val="FF0000"/>
                </a:solidFill>
                <a:latin typeface="Consolas" panose="020B0609020204030204" pitchFamily="49" charset="0"/>
                <a:ea typeface="微软雅黑" panose="020B0503020204020204" charset="-122"/>
                <a:cs typeface="Consolas" panose="020B0609020204030204" pitchFamily="49" charset="0"/>
              </a:rPr>
              <a:t>基于递归数据结构的递归算法设计</a:t>
            </a:r>
            <a:endParaRPr lang="zh-CN" altLang="zh-CN" smtClean="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4" name="TextBox 3"/>
          <p:cNvSpPr txBox="1"/>
          <p:nvPr/>
        </p:nvSpPr>
        <p:spPr>
          <a:xfrm>
            <a:off x="500034" y="1857364"/>
            <a:ext cx="8215370" cy="3093154"/>
          </a:xfrm>
          <a:prstGeom prst="rect">
            <a:avLst/>
          </a:prstGeom>
          <a:noFill/>
        </p:spPr>
        <p:txBody>
          <a:bodyPr wrap="square" rtlCol="0">
            <a:spAutoFit/>
          </a:bodyPr>
          <a:lstStyle/>
          <a:p>
            <a:pPr>
              <a:lnSpc>
                <a:spcPct val="150000"/>
              </a:lnSpc>
            </a:pP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在设计不带头结点的单链表的递归算法时</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设求解以</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L</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为首结点指针的整个单链表的某功能为“大问题”</a:t>
            </a:r>
            <a:r>
              <a:rPr lang="zh-CN" altLang="en-US"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而求解除首结点外余下结点构成的单链表（由</a:t>
            </a: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L-&gt;next</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标识，而该运算为递归运算）的相同功能为“小问题”</a:t>
            </a:r>
            <a:r>
              <a:rPr lang="zh-CN" altLang="en-US"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由大小问题之间的解关系得到递归体。</a:t>
            </a:r>
            <a:endPar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再考虑特殊情况，通常是单链表为空或者只有一个结点时，这时很容易求解，从而得到递归出口。</a:t>
            </a:r>
            <a:endParaRPr lang="zh-CN" altLang="en-US"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4"/>
            <a:ext cx="8215370" cy="1007840"/>
          </a:xfrm>
          <a:prstGeom prst="rect">
            <a:avLst/>
          </a:prstGeom>
          <a:noFill/>
        </p:spPr>
        <p:txBody>
          <a:bodyPr wrap="square" rtlCol="0">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2.6</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有一个不带头结点的单链表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，设计一个算法释放其中所有结点。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428596" y="1000108"/>
            <a:ext cx="8286808" cy="2446824"/>
          </a:xfrm>
          <a:prstGeom prst="rect">
            <a:avLst/>
          </a:prstGeom>
          <a:noFill/>
        </p:spPr>
        <p:txBody>
          <a:bodyPr wrap="square" rtlCol="0">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的功能是释放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的所有结点，则</a:t>
            </a:r>
            <a:r>
              <a:rPr lang="en-US" altLang="zh-CN" sz="2000" i="1" smtClean="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C00CC"/>
                </a:solidFill>
                <a:latin typeface="Consolas" panose="020B0609020204030204" pitchFamily="49" charset="0"/>
                <a:ea typeface="楷体" panose="02010609060101010101" pitchFamily="49" charset="-122"/>
                <a:cs typeface="Consolas" panose="020B0609020204030204" pitchFamily="49" charset="0"/>
              </a:rPr>
              <a:t>(L-&gt;next)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的功能是释放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的所有结点，前者是“大问题”，后者是“小问题”。</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(L-&gt;next)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是已实现，则</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就可以采用先调用</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(L-&gt;next)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，然后释放</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所指结点来求解。</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Rectangle 2"/>
          <p:cNvSpPr>
            <a:spLocks noChangeArrowheads="1"/>
          </p:cNvSpPr>
          <p:nvPr/>
        </p:nvSpPr>
        <p:spPr bwMode="auto">
          <a:xfrm>
            <a:off x="1349393" y="4464066"/>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1</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6" name="Rectangle 3"/>
          <p:cNvSpPr>
            <a:spLocks noChangeArrowheads="1"/>
          </p:cNvSpPr>
          <p:nvPr/>
        </p:nvSpPr>
        <p:spPr bwMode="auto">
          <a:xfrm>
            <a:off x="1890731" y="4464066"/>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anose="020B0609020204030204" pitchFamily="49" charset="0"/>
              <a:cs typeface="Consolas" panose="020B0609020204030204" pitchFamily="49" charset="0"/>
            </a:endParaRPr>
          </a:p>
        </p:txBody>
      </p:sp>
      <p:sp>
        <p:nvSpPr>
          <p:cNvPr id="7" name="Rectangle 4"/>
          <p:cNvSpPr>
            <a:spLocks noChangeArrowheads="1"/>
          </p:cNvSpPr>
          <p:nvPr/>
        </p:nvSpPr>
        <p:spPr bwMode="auto">
          <a:xfrm>
            <a:off x="2787668" y="4464066"/>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2</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8" name="Rectangle 5"/>
          <p:cNvSpPr>
            <a:spLocks noChangeArrowheads="1"/>
          </p:cNvSpPr>
          <p:nvPr/>
        </p:nvSpPr>
        <p:spPr bwMode="auto">
          <a:xfrm>
            <a:off x="3329006" y="4464066"/>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anose="020B0609020204030204" pitchFamily="49" charset="0"/>
              <a:cs typeface="Consolas" panose="020B0609020204030204" pitchFamily="49" charset="0"/>
            </a:endParaRPr>
          </a:p>
        </p:txBody>
      </p:sp>
      <p:sp>
        <p:nvSpPr>
          <p:cNvPr id="9" name="Rectangle 6"/>
          <p:cNvSpPr>
            <a:spLocks noChangeArrowheads="1"/>
          </p:cNvSpPr>
          <p:nvPr/>
        </p:nvSpPr>
        <p:spPr bwMode="auto">
          <a:xfrm>
            <a:off x="5668981" y="4464066"/>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i="1" baseline="-25000">
                <a:solidFill>
                  <a:srgbClr val="3333FF"/>
                </a:solidFill>
                <a:latin typeface="Consolas" panose="020B0609020204030204" pitchFamily="49" charset="0"/>
                <a:cs typeface="Consolas" panose="020B0609020204030204" pitchFamily="49" charset="0"/>
              </a:rPr>
              <a:t>n</a:t>
            </a:r>
            <a:endParaRPr lang="en-US" altLang="zh-CN" sz="2000" i="1" baseline="-25000">
              <a:solidFill>
                <a:srgbClr val="3333FF"/>
              </a:solidFill>
              <a:latin typeface="Consolas" panose="020B0609020204030204" pitchFamily="49" charset="0"/>
              <a:cs typeface="Consolas" panose="020B0609020204030204" pitchFamily="49" charset="0"/>
            </a:endParaRPr>
          </a:p>
        </p:txBody>
      </p:sp>
      <p:sp>
        <p:nvSpPr>
          <p:cNvPr id="10" name="Rectangle 7"/>
          <p:cNvSpPr>
            <a:spLocks noChangeArrowheads="1"/>
          </p:cNvSpPr>
          <p:nvPr/>
        </p:nvSpPr>
        <p:spPr bwMode="auto">
          <a:xfrm>
            <a:off x="6210318" y="4464066"/>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11" name="Text Box 8"/>
          <p:cNvSpPr txBox="1">
            <a:spLocks noChangeArrowheads="1"/>
          </p:cNvSpPr>
          <p:nvPr/>
        </p:nvSpPr>
        <p:spPr bwMode="auto">
          <a:xfrm>
            <a:off x="4373581" y="4464066"/>
            <a:ext cx="576262" cy="457200"/>
          </a:xfrm>
          <a:prstGeom prst="rect">
            <a:avLst/>
          </a:prstGeom>
          <a:noFill/>
          <a:ln w="38100" algn="ctr">
            <a:noFill/>
            <a:miter lim="800000"/>
          </a:ln>
        </p:spPr>
        <p:txBody>
          <a:bodyPr>
            <a:spAutoFit/>
          </a:bodyPr>
          <a:lstStyle/>
          <a:p>
            <a:pPr algn="ct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Arc 9"/>
          <p:cNvSpPr/>
          <p:nvPr/>
        </p:nvSpPr>
        <p:spPr bwMode="auto">
          <a:xfrm>
            <a:off x="1420831" y="4105291"/>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3" name="Text Box 10"/>
          <p:cNvSpPr txBox="1">
            <a:spLocks noChangeArrowheads="1"/>
          </p:cNvSpPr>
          <p:nvPr/>
        </p:nvSpPr>
        <p:spPr bwMode="auto">
          <a:xfrm>
            <a:off x="1060468" y="3744928"/>
            <a:ext cx="431800" cy="400110"/>
          </a:xfrm>
          <a:prstGeom prst="rect">
            <a:avLst/>
          </a:prstGeom>
          <a:noFill/>
          <a:ln w="9525">
            <a:noFill/>
            <a:miter lim="800000"/>
          </a:ln>
        </p:spPr>
        <p:txBody>
          <a:bodyPr>
            <a:spAutoFit/>
          </a:bodyPr>
          <a:lstStyle/>
          <a:p>
            <a:pPr>
              <a:spcBef>
                <a:spcPct val="50000"/>
              </a:spcBef>
            </a:pPr>
            <a:r>
              <a:rPr lang="en-US" altLang="zh-CN" sz="2000">
                <a:solidFill>
                  <a:srgbClr val="0000FF"/>
                </a:solidFill>
                <a:latin typeface="Consolas" panose="020B0609020204030204" pitchFamily="49" charset="0"/>
                <a:cs typeface="Consolas" panose="020B0609020204030204" pitchFamily="49" charset="0"/>
              </a:rPr>
              <a:t>L</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14" name="Line 11"/>
          <p:cNvSpPr>
            <a:spLocks noChangeShapeType="1"/>
          </p:cNvSpPr>
          <p:nvPr/>
        </p:nvSpPr>
        <p:spPr bwMode="auto">
          <a:xfrm>
            <a:off x="2212993" y="4679966"/>
            <a:ext cx="576263"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15" name="Line 12"/>
          <p:cNvSpPr>
            <a:spLocks noChangeShapeType="1"/>
          </p:cNvSpPr>
          <p:nvPr/>
        </p:nvSpPr>
        <p:spPr bwMode="auto">
          <a:xfrm>
            <a:off x="3654443" y="4679966"/>
            <a:ext cx="576263"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16" name="Line 13"/>
          <p:cNvSpPr>
            <a:spLocks noChangeShapeType="1"/>
          </p:cNvSpPr>
          <p:nvPr/>
        </p:nvSpPr>
        <p:spPr bwMode="auto">
          <a:xfrm>
            <a:off x="5094306" y="4679966"/>
            <a:ext cx="576262"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grpSp>
        <p:nvGrpSpPr>
          <p:cNvPr id="17" name="Group 15"/>
          <p:cNvGrpSpPr/>
          <p:nvPr/>
        </p:nvGrpSpPr>
        <p:grpSpPr bwMode="auto">
          <a:xfrm>
            <a:off x="1941531" y="3554428"/>
            <a:ext cx="5273675" cy="2130425"/>
            <a:chOff x="1439" y="437"/>
            <a:chExt cx="3322" cy="1342"/>
          </a:xfrm>
        </p:grpSpPr>
        <p:sp>
          <p:nvSpPr>
            <p:cNvPr id="18" name="Text Box 16"/>
            <p:cNvSpPr txBox="1">
              <a:spLocks noChangeArrowheads="1"/>
            </p:cNvSpPr>
            <p:nvPr/>
          </p:nvSpPr>
          <p:spPr bwMode="auto">
            <a:xfrm>
              <a:off x="1687" y="437"/>
              <a:ext cx="2449" cy="233"/>
            </a:xfrm>
            <a:prstGeom prst="rect">
              <a:avLst/>
            </a:prstGeom>
            <a:noFill/>
            <a:ln w="9525">
              <a:noFill/>
              <a:miter lim="800000"/>
            </a:ln>
          </p:spPr>
          <p:txBody>
            <a:bodyPr>
              <a:spAutoFit/>
            </a:bodyPr>
            <a:lstStyle/>
            <a:p>
              <a:pPr algn="ctr">
                <a:spcBef>
                  <a:spcPct val="50000"/>
                </a:spcBef>
              </a:pP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释放以</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为首结点指针</a:t>
              </a: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的单链表</a:t>
              </a: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AutoShape 17"/>
            <p:cNvSpPr/>
            <p:nvPr/>
          </p:nvSpPr>
          <p:spPr bwMode="auto">
            <a:xfrm rot="5400000">
              <a:off x="3130" y="323"/>
              <a:ext cx="136" cy="2267"/>
            </a:xfrm>
            <a:prstGeom prst="rightBrace">
              <a:avLst>
                <a:gd name="adj1" fmla="val 138909"/>
                <a:gd name="adj2" fmla="val 50000"/>
              </a:avLst>
            </a:prstGeom>
            <a:noFill/>
            <a:ln w="28575">
              <a:solidFill>
                <a:schemeClr val="tx1"/>
              </a:solidFill>
              <a:miter lim="800000"/>
            </a:ln>
          </p:spPr>
          <p:txBody>
            <a:bodyPr wrap="none" anchor="ctr"/>
            <a:lstStyle/>
            <a:p>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0" name="AutoShape 18"/>
            <p:cNvSpPr/>
            <p:nvPr/>
          </p:nvSpPr>
          <p:spPr bwMode="auto">
            <a:xfrm rot="-5400000">
              <a:off x="2845" y="-637"/>
              <a:ext cx="136" cy="2947"/>
            </a:xfrm>
            <a:prstGeom prst="rightBrace">
              <a:avLst>
                <a:gd name="adj1" fmla="val 180576"/>
                <a:gd name="adj2" fmla="val 50000"/>
              </a:avLst>
            </a:prstGeom>
            <a:noFill/>
            <a:ln w="28575">
              <a:solidFill>
                <a:schemeClr val="tx1"/>
              </a:solidFill>
              <a:miter lim="800000"/>
            </a:ln>
          </p:spPr>
          <p:txBody>
            <a:bodyPr wrap="none" anchor="ctr"/>
            <a:lstStyle/>
            <a:p>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1" name="Text Box 19"/>
            <p:cNvSpPr txBox="1">
              <a:spLocks noChangeArrowheads="1"/>
            </p:cNvSpPr>
            <p:nvPr/>
          </p:nvSpPr>
          <p:spPr bwMode="auto">
            <a:xfrm>
              <a:off x="1631" y="1546"/>
              <a:ext cx="3130" cy="233"/>
            </a:xfrm>
            <a:prstGeom prst="rect">
              <a:avLst/>
            </a:prstGeom>
            <a:noFill/>
            <a:ln w="9525">
              <a:noFill/>
              <a:miter lim="800000"/>
            </a:ln>
          </p:spPr>
          <p:txBody>
            <a:bodyPr>
              <a:spAutoFit/>
            </a:bodyPr>
            <a:lstStyle/>
            <a:p>
              <a:pPr algn="ctr">
                <a:spcBef>
                  <a:spcPct val="50000"/>
                </a:spcBef>
              </a:pP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释放以</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L-&gt;next</a:t>
              </a:r>
              <a:r>
                <a:rPr kumimoji="1"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为首结点指针</a:t>
              </a: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的单链表</a:t>
              </a: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 name="灯片编号占位符 3"/>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6215106" cy="84481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≡不做任何事件</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L=NULL</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(L-&gt;next);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释放</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1714480" y="3286124"/>
            <a:ext cx="5000660" cy="233886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DestroyList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*&amp;L)</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释放单链表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中所有结点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(L!=NULL)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DestroyList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(L-&gt;next);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free(L);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下箭头 3"/>
          <p:cNvSpPr/>
          <p:nvPr/>
        </p:nvSpPr>
        <p:spPr>
          <a:xfrm>
            <a:off x="3714744" y="2428868"/>
            <a:ext cx="357190" cy="642942"/>
          </a:xfrm>
          <a:prstGeom prst="downArrow">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57224" y="357166"/>
            <a:ext cx="3500462" cy="400110"/>
          </a:xfrm>
          <a:prstGeom prst="rect">
            <a:avLst/>
          </a:prstGeom>
          <a:noFill/>
        </p:spPr>
        <p:txBody>
          <a:bodyPr wrap="square" rtlCol="0">
            <a:spAutoFit/>
          </a:bodyPr>
          <a:lstStyle/>
          <a:p>
            <a:r>
              <a:rPr lang="zh-CN" altLang="zh-CN" sz="2000" smtClean="0">
                <a:solidFill>
                  <a:srgbClr val="0000FF"/>
                </a:solidFill>
                <a:ea typeface="楷体" panose="02010609060101010101" pitchFamily="49" charset="-122"/>
                <a:cs typeface="Times New Roman" panose="02020603050405020304" pitchFamily="18" charset="0"/>
              </a:rPr>
              <a:t>对应的递归模型如下：</a:t>
            </a:r>
            <a:endParaRPr lang="zh-CN" altLang="en-US" sz="2000">
              <a:solidFill>
                <a:srgbClr val="0000FF"/>
              </a:solidFill>
            </a:endParaRPr>
          </a:p>
        </p:txBody>
      </p:sp>
      <p:sp>
        <p:nvSpPr>
          <p:cNvPr id="6" name="灯片编号占位符 5"/>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929618" cy="3185487"/>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二叉树是一种典型的递归数据结构，当一棵二叉树采用二叉链</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存储时</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设求解以</a:t>
            </a:r>
            <a:r>
              <a:rPr lang="en-US" altLang="zh-CN" sz="1800" i="1" smtClean="0">
                <a:solidFill>
                  <a:srgbClr val="99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为根结点的整个二叉树的某功能为“大问题”</a:t>
            </a:r>
            <a:r>
              <a:rPr lang="zh-CN" altLang="en-US"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求解其左、右子树的相同功能为“小问题”</a:t>
            </a:r>
            <a:r>
              <a:rPr lang="zh-CN" altLang="en-US"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由大小问题之间的解关系得到递归体。</a:t>
            </a:r>
            <a:endPar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再考虑特殊情况，通常是二叉树为空或者只有一个结点时，这时很容易求解，从而得到递归出口。</a:t>
            </a:r>
            <a:endParaRPr lang="zh-CN"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714348" y="428604"/>
            <a:ext cx="4000528"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rgbClr val="FF0000"/>
                </a:solidFill>
                <a:latin typeface="Consolas" panose="020B0609020204030204" pitchFamily="49" charset="0"/>
                <a:ea typeface="微软雅黑" panose="020B0503020204020204" charset="-122"/>
                <a:cs typeface="Consolas" panose="020B0609020204030204" pitchFamily="49" charset="0"/>
              </a:rPr>
              <a:t>2</a:t>
            </a:r>
            <a:r>
              <a:rPr lang="zh-CN" altLang="zh-CN" smtClean="0">
                <a:solidFill>
                  <a:srgbClr val="FF0000"/>
                </a:solidFill>
                <a:latin typeface="Consolas" panose="020B0609020204030204" pitchFamily="49" charset="0"/>
                <a:ea typeface="微软雅黑" panose="020B0503020204020204" charset="-122"/>
                <a:cs typeface="Consolas" panose="020B0609020204030204" pitchFamily="49" charset="0"/>
              </a:rPr>
              <a:t>）二叉树的递归算法设计</a:t>
            </a:r>
            <a:endParaRPr lang="zh-CN" altLang="zh-CN" smtClean="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4" name="灯片编号占位符 3"/>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500990" cy="1469505"/>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2.8</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对于含</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）个结点的二叉树，所有结点值为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类型，设计一个算法由其先序序列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和中序序列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创建对应的二叉链存储结构。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tailEnd type="none" w="med" len="lg"/>
          </a:ln>
          <a:effectLst/>
        </p:spPr>
        <p:txBody>
          <a:bodyPr lIns="0" tIns="0" rIns="0" bIns="0">
            <a:spAutoFit/>
          </a:bodyPr>
          <a:lstStyle/>
          <a:p>
            <a:pPr>
              <a:spcBef>
                <a:spcPct val="50000"/>
              </a:spcBef>
            </a:pPr>
            <a:r>
              <a:rPr lang="zh-CN" altLang="en-US" sz="2000" dirty="0">
                <a:solidFill>
                  <a:srgbClr val="00B0F0"/>
                </a:solidFill>
                <a:latin typeface="Consolas" panose="020B0609020204030204" pitchFamily="49" charset="0"/>
                <a:ea typeface="楷体" panose="02010609060101010101" pitchFamily="49" charset="-122"/>
                <a:cs typeface="Consolas" panose="020B0609020204030204" pitchFamily="49" charset="0"/>
              </a:rPr>
              <a:t>先序序列：</a:t>
            </a:r>
            <a:endParaRPr lang="zh-CN" altLang="en-US" sz="20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anose="020B0609020204030204" pitchFamily="49" charset="0"/>
                <a:cs typeface="Consolas" panose="020B0609020204030204" pitchFamily="49" charset="0"/>
              </a:rPr>
              <a:t>a</a:t>
            </a:r>
            <a:r>
              <a:rPr lang="en-US" altLang="zh-CN" sz="2000" baseline="-25000" err="1">
                <a:solidFill>
                  <a:srgbClr val="FF0000"/>
                </a:solidFill>
                <a:latin typeface="Consolas" panose="020B0609020204030204" pitchFamily="49" charset="0"/>
                <a:cs typeface="Consolas" panose="020B0609020204030204" pitchFamily="49" charset="0"/>
              </a:rPr>
              <a:t>0</a:t>
            </a:r>
            <a:r>
              <a:rPr lang="en-US" altLang="zh-CN" sz="2000">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k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k</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dirty="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i="1" dirty="0">
                <a:solidFill>
                  <a:srgbClr val="006600"/>
                </a:solidFill>
                <a:latin typeface="Consolas" panose="020B0609020204030204" pitchFamily="49" charset="0"/>
                <a:cs typeface="Consolas" panose="020B0609020204030204" pitchFamily="49" charset="0"/>
              </a:rPr>
              <a:t>a</a:t>
            </a:r>
            <a:r>
              <a:rPr lang="en-US" altLang="zh-CN" sz="2000" i="1" baseline="-25000" dirty="0">
                <a:solidFill>
                  <a:srgbClr val="006600"/>
                </a:solidFill>
                <a:latin typeface="Consolas" panose="020B0609020204030204" pitchFamily="49" charset="0"/>
                <a:cs typeface="Consolas" panose="020B0609020204030204" pitchFamily="49" charset="0"/>
              </a:rPr>
              <a:t>n</a:t>
            </a:r>
            <a:r>
              <a:rPr lang="en-US" altLang="zh-CN" sz="2000" baseline="-25000" dirty="0">
                <a:solidFill>
                  <a:srgbClr val="006600"/>
                </a:solidFill>
                <a:latin typeface="Consolas" panose="020B0609020204030204" pitchFamily="49" charset="0"/>
                <a:cs typeface="Consolas" panose="020B0609020204030204" pitchFamily="49" charset="0"/>
              </a:rPr>
              <a:t>-1</a:t>
            </a:r>
            <a:endParaRPr lang="en-US" altLang="en-US" sz="2000" baseline="-25000" dirty="0">
              <a:solidFill>
                <a:srgbClr val="006600"/>
              </a:solidFill>
              <a:latin typeface="Consolas" panose="020B0609020204030204" pitchFamily="49" charset="0"/>
              <a:cs typeface="Consolas" panose="020B0609020204030204" pitchFamily="49" charset="0"/>
            </a:endParaRPr>
          </a:p>
        </p:txBody>
      </p:sp>
      <p:grpSp>
        <p:nvGrpSpPr>
          <p:cNvPr id="2"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左子树先</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AutoShape 10"/>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5"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右子树先</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AutoShape 11"/>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tailEnd type="none" w="med" len="lg"/>
          </a:ln>
          <a:effectLst/>
        </p:spPr>
        <p:txBody>
          <a:bodyPr lIns="0" tIns="0" rIns="0" bIns="0">
            <a:spAutoFit/>
          </a:bodyPr>
          <a:lstStyle/>
          <a:p>
            <a:pPr>
              <a:spcBef>
                <a:spcPct val="50000"/>
              </a:spcBef>
            </a:pPr>
            <a:r>
              <a:rPr lang="zh-CN" altLang="en-US" sz="2000">
                <a:solidFill>
                  <a:srgbClr val="00B0F0"/>
                </a:solidFill>
                <a:latin typeface="Consolas" panose="020B0609020204030204" pitchFamily="49" charset="0"/>
                <a:ea typeface="楷体" panose="02010609060101010101" pitchFamily="49" charset="-122"/>
                <a:cs typeface="Consolas" panose="020B0609020204030204" pitchFamily="49" charset="0"/>
              </a:rPr>
              <a:t>中序序列：</a:t>
            </a:r>
            <a:endParaRPr lang="zh-CN" altLang="en-US" sz="200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anose="020B0609020204030204" pitchFamily="49" charset="0"/>
                <a:cs typeface="Consolas" panose="020B0609020204030204" pitchFamily="49" charset="0"/>
              </a:rPr>
              <a:t>b</a:t>
            </a:r>
            <a:r>
              <a:rPr lang="en-US" altLang="zh-CN" sz="2000" baseline="-25000" err="1">
                <a:solidFill>
                  <a:srgbClr val="006600"/>
                </a:solidFill>
                <a:latin typeface="Consolas" panose="020B0609020204030204" pitchFamily="49" charset="0"/>
                <a:cs typeface="Consolas" panose="020B0609020204030204" pitchFamily="49" charset="0"/>
              </a:rPr>
              <a:t>0</a:t>
            </a:r>
            <a:r>
              <a:rPr lang="en-US" altLang="zh-CN" sz="200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b</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2000" i="1" smtClean="0">
                <a:solidFill>
                  <a:srgbClr val="006600"/>
                </a:solidFill>
                <a:latin typeface="Consolas" panose="020B0609020204030204" pitchFamily="49" charset="0"/>
                <a:ea typeface="宋体" panose="02010600030101010101" pitchFamily="2" charset="-122"/>
                <a:cs typeface="Consolas" panose="020B0609020204030204" pitchFamily="49" charset="0"/>
              </a:rPr>
              <a:t>b</a:t>
            </a:r>
            <a:r>
              <a:rPr lang="en-US" altLang="zh-CN" sz="2000" i="1"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k</a:t>
            </a:r>
            <a:r>
              <a:rPr lang="en-US" altLang="zh-CN" sz="2000"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-1</a:t>
            </a:r>
            <a:r>
              <a:rPr lang="en-US" altLang="zh-CN" sz="2000" smtClean="0">
                <a:latin typeface="Consolas" panose="020B0609020204030204" pitchFamily="49" charset="0"/>
                <a:cs typeface="Consolas" panose="020B0609020204030204" pitchFamily="49" charset="0"/>
              </a:rPr>
              <a:t> </a:t>
            </a:r>
            <a:r>
              <a:rPr lang="en-US" altLang="zh-CN" sz="2000" i="1" err="1">
                <a:solidFill>
                  <a:srgbClr val="FF0000"/>
                </a:solidFill>
                <a:latin typeface="Consolas" panose="020B0609020204030204" pitchFamily="49" charset="0"/>
                <a:cs typeface="Consolas" panose="020B0609020204030204" pitchFamily="49" charset="0"/>
              </a:rPr>
              <a:t>b</a:t>
            </a:r>
            <a:r>
              <a:rPr lang="en-US" altLang="zh-CN" sz="2000" i="1" baseline="-25000" err="1">
                <a:solidFill>
                  <a:srgbClr val="FF0000"/>
                </a:solidFill>
                <a:latin typeface="Consolas" panose="020B0609020204030204" pitchFamily="49" charset="0"/>
                <a:cs typeface="Consolas" panose="020B0609020204030204" pitchFamily="49" charset="0"/>
              </a:rPr>
              <a:t>k</a:t>
            </a:r>
            <a:r>
              <a:rPr lang="en-US" altLang="zh-CN" sz="2000">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b</a:t>
            </a:r>
            <a:r>
              <a:rPr lang="en-US" altLang="zh-CN" sz="2000" i="1" baseline="-25000" smtClean="0">
                <a:solidFill>
                  <a:srgbClr val="006600"/>
                </a:solidFill>
                <a:latin typeface="Consolas" panose="020B0609020204030204" pitchFamily="49" charset="0"/>
                <a:cs typeface="Consolas" panose="020B0609020204030204" pitchFamily="49" charset="0"/>
              </a:rPr>
              <a:t>k</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dirty="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6600"/>
                </a:solidFill>
                <a:latin typeface="Consolas" panose="020B0609020204030204" pitchFamily="49" charset="0"/>
                <a:cs typeface="Consolas" panose="020B0609020204030204" pitchFamily="49" charset="0"/>
              </a:rPr>
              <a:t> </a:t>
            </a:r>
            <a:r>
              <a:rPr lang="en-US" altLang="zh-CN" sz="2000" i="1" dirty="0" err="1">
                <a:solidFill>
                  <a:srgbClr val="006600"/>
                </a:solidFill>
                <a:latin typeface="Consolas" panose="020B0609020204030204" pitchFamily="49" charset="0"/>
                <a:cs typeface="Consolas" panose="020B0609020204030204" pitchFamily="49" charset="0"/>
              </a:rPr>
              <a:t>b</a:t>
            </a:r>
            <a:r>
              <a:rPr lang="en-US" altLang="zh-CN" sz="2000" i="1" baseline="-25000" dirty="0" err="1">
                <a:solidFill>
                  <a:srgbClr val="006600"/>
                </a:solidFill>
                <a:latin typeface="Consolas" panose="020B0609020204030204" pitchFamily="49" charset="0"/>
                <a:cs typeface="Consolas" panose="020B0609020204030204" pitchFamily="49" charset="0"/>
              </a:rPr>
              <a:t>n</a:t>
            </a:r>
            <a:r>
              <a:rPr lang="en-US" altLang="zh-CN" sz="2000" baseline="-25000" dirty="0">
                <a:solidFill>
                  <a:srgbClr val="006600"/>
                </a:solidFill>
                <a:latin typeface="Consolas" panose="020B0609020204030204" pitchFamily="49" charset="0"/>
                <a:cs typeface="Consolas" panose="020B0609020204030204" pitchFamily="49" charset="0"/>
              </a:rPr>
              <a:t>-1</a:t>
            </a:r>
            <a:endParaRPr lang="en-US" altLang="en-US" sz="2000" baseline="-25000" dirty="0">
              <a:solidFill>
                <a:srgbClr val="006600"/>
              </a:solidFill>
              <a:latin typeface="Consolas" panose="020B0609020204030204" pitchFamily="49" charset="0"/>
              <a:cs typeface="Consolas" panose="020B0609020204030204" pitchFamily="49" charset="0"/>
            </a:endParaRPr>
          </a:p>
        </p:txBody>
      </p:sp>
      <p:grpSp>
        <p:nvGrpSpPr>
          <p:cNvPr id="8"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左子树中</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AutoShape 16"/>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3" name="组合 15"/>
          <p:cNvGrpSpPr/>
          <p:nvPr/>
        </p:nvGrpSpPr>
        <p:grpSpPr>
          <a:xfrm>
            <a:off x="7572396" y="2571743"/>
            <a:ext cx="1439862" cy="1000133"/>
            <a:chOff x="7654936" y="3214685"/>
            <a:chExt cx="1439862" cy="1000133"/>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右子树中</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序</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序列，有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AutoShape 17"/>
            <p:cNvSpPr/>
            <p:nvPr/>
          </p:nvSpPr>
          <p:spPr bwMode="auto">
            <a:xfrm rot="16200000">
              <a:off x="8294707" y="2711446"/>
              <a:ext cx="71438" cy="1077916"/>
            </a:xfrm>
            <a:prstGeom prst="leftBrace">
              <a:avLst>
                <a:gd name="adj1" fmla="val 49817"/>
                <a:gd name="adj2" fmla="val 50000"/>
              </a:avLst>
            </a:prstGeom>
            <a:noFill/>
            <a:ln w="38100">
              <a:solidFill>
                <a:schemeClr val="tx1"/>
              </a:solidFill>
              <a:round/>
              <a:tailEnd type="none" w="med" len="lg"/>
            </a:ln>
            <a:effectLst/>
          </p:spPr>
          <p:txBody>
            <a:bodyPr wrap="none" anchor="ctr"/>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6"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tailEnd type="none" w="med" len="lg"/>
            </a:ln>
            <a:effectLst/>
          </p:spPr>
          <p:txBody>
            <a:bodyPr lIns="0" tIns="0" rIns="0" bIns="0">
              <a:spAutoFit/>
            </a:bodyPr>
            <a:lstStyle/>
            <a:p>
              <a:pPr algn="l">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通过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根结点</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在中序序列中找到</a:t>
              </a:r>
              <a:r>
                <a:rPr lang="en-US" altLang="zh-CN" sz="20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k</a:t>
              </a:r>
              <a:endParaRPr lang="en-US" altLang="zh-CN" sz="2000" i="1"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19"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anose="020B0609020204030204" pitchFamily="49" charset="0"/>
                  <a:cs typeface="Consolas" panose="020B0609020204030204" pitchFamily="49" charset="0"/>
                </a:rPr>
                <a:t>a</a:t>
              </a:r>
              <a:r>
                <a:rPr lang="en-US" altLang="zh-CN" sz="2000" baseline="-25000" smtClean="0">
                  <a:solidFill>
                    <a:srgbClr val="FF0000"/>
                  </a:solidFill>
                  <a:latin typeface="Consolas" panose="020B0609020204030204" pitchFamily="49" charset="0"/>
                  <a:cs typeface="Consolas" panose="020B0609020204030204" pitchFamily="49" charset="0"/>
                </a:rPr>
                <a:t>0</a:t>
              </a:r>
              <a:endParaRPr lang="zh-CN" altLang="en-US" sz="2000" baseline="-25000">
                <a:solidFill>
                  <a:srgbClr val="FF0000"/>
                </a:solidFill>
                <a:latin typeface="Consolas" panose="020B0609020204030204" pitchFamily="49" charset="0"/>
                <a:cs typeface="Consolas" panose="020B0609020204030204"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先序：</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 </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k</a:t>
              </a:r>
              <a:endParaRPr lang="en-US" altLang="zh-CN" sz="1800" i="1" baseline="-25000" smtClean="0">
                <a:solidFill>
                  <a:srgbClr val="006600"/>
                </a:solidFill>
                <a:latin typeface="Consolas" panose="020B0609020204030204" pitchFamily="49" charset="0"/>
                <a:cs typeface="Consolas" panose="020B0609020204030204" pitchFamily="49" charset="0"/>
              </a:endParaRPr>
            </a:p>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中序：</a:t>
              </a:r>
              <a:r>
                <a:rPr lang="en-US" altLang="zh-CN" sz="1800" i="1" smtClean="0">
                  <a:solidFill>
                    <a:srgbClr val="3333FF"/>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baseline="-25000" smtClean="0">
                  <a:solidFill>
                    <a:srgbClr val="006600"/>
                  </a:solidFill>
                  <a:latin typeface="Consolas" panose="020B0609020204030204" pitchFamily="49" charset="0"/>
                  <a:cs typeface="Consolas" panose="020B0609020204030204" pitchFamily="49" charset="0"/>
                </a:rPr>
                <a:t>0</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i="1" smtClean="0">
                  <a:solidFill>
                    <a:srgbClr val="006600"/>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k</a:t>
              </a:r>
              <a:r>
                <a:rPr lang="en-US" altLang="zh-CN" sz="1800" baseline="-25000" smtClean="0">
                  <a:solidFill>
                    <a:srgbClr val="006600"/>
                  </a:solidFill>
                  <a:latin typeface="Consolas" panose="020B0609020204030204" pitchFamily="49" charset="0"/>
                  <a:ea typeface="宋体" panose="02010600030101010101" pitchFamily="2" charset="-122"/>
                  <a:cs typeface="Consolas" panose="020B0609020204030204" pitchFamily="49" charset="0"/>
                </a:rPr>
                <a:t>-1</a:t>
              </a:r>
              <a:endParaRPr lang="zh-CN" altLang="en-US" sz="1800">
                <a:solidFill>
                  <a:srgbClr val="006600"/>
                </a:solidFill>
                <a:latin typeface="Consolas" panose="020B0609020204030204" pitchFamily="49" charset="0"/>
                <a:cs typeface="Consolas" panose="020B0609020204030204"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左子树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先序：</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k</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a</a:t>
              </a:r>
              <a:r>
                <a:rPr lang="en-US" altLang="zh-CN" sz="1800" i="1" baseline="-25000" smtClean="0">
                  <a:solidFill>
                    <a:srgbClr val="006600"/>
                  </a:solidFill>
                  <a:latin typeface="Consolas" panose="020B0609020204030204" pitchFamily="49" charset="0"/>
                  <a:cs typeface="Consolas" panose="020B0609020204030204" pitchFamily="49" charset="0"/>
                </a:rPr>
                <a:t>n</a:t>
              </a:r>
              <a:r>
                <a:rPr lang="en-US" altLang="zh-CN" sz="1800" baseline="-25000" smtClean="0">
                  <a:solidFill>
                    <a:srgbClr val="006600"/>
                  </a:solidFill>
                  <a:latin typeface="Consolas" panose="020B0609020204030204" pitchFamily="49" charset="0"/>
                  <a:cs typeface="Consolas" panose="020B0609020204030204" pitchFamily="49" charset="0"/>
                </a:rPr>
                <a:t>-1</a:t>
              </a:r>
              <a:endParaRPr lang="en-US" altLang="zh-CN" sz="1800" i="1" baseline="-25000" smtClean="0">
                <a:solidFill>
                  <a:srgbClr val="006600"/>
                </a:solidFill>
                <a:latin typeface="Consolas" panose="020B0609020204030204" pitchFamily="49" charset="0"/>
                <a:cs typeface="Consolas" panose="020B0609020204030204" pitchFamily="49" charset="0"/>
              </a:endParaRPr>
            </a:p>
            <a:p>
              <a:pPr algn="l"/>
              <a:r>
                <a:rPr lang="zh-CN" altLang="en-US" sz="1800" smtClean="0">
                  <a:solidFill>
                    <a:srgbClr val="3333FF"/>
                  </a:solidFill>
                  <a:latin typeface="Consolas" panose="020B0609020204030204" pitchFamily="49" charset="0"/>
                  <a:ea typeface="楷体" panose="02010609060101010101" pitchFamily="49" charset="-122"/>
                  <a:cs typeface="Consolas" panose="020B0609020204030204" pitchFamily="49" charset="0"/>
                </a:rPr>
                <a:t>中序：</a:t>
              </a:r>
              <a:r>
                <a:rPr lang="en-US" altLang="zh-CN" sz="1800" i="1" smtClean="0">
                  <a:solidFill>
                    <a:srgbClr val="3333FF"/>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i="1" baseline="-25000" smtClean="0">
                  <a:solidFill>
                    <a:srgbClr val="006600"/>
                  </a:solidFill>
                  <a:latin typeface="Consolas" panose="020B0609020204030204" pitchFamily="49" charset="0"/>
                  <a:cs typeface="Consolas" panose="020B0609020204030204" pitchFamily="49" charset="0"/>
                </a:rPr>
                <a:t>k</a:t>
              </a:r>
              <a:r>
                <a:rPr lang="en-US" altLang="zh-CN" sz="1800" baseline="-25000" smtClean="0">
                  <a:solidFill>
                    <a:srgbClr val="006600"/>
                  </a:solidFill>
                  <a:latin typeface="Consolas" panose="020B0609020204030204" pitchFamily="49" charset="0"/>
                  <a:cs typeface="Consolas" panose="020B0609020204030204" pitchFamily="49" charset="0"/>
                </a:rPr>
                <a:t>+1</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smtClean="0">
                  <a:solidFill>
                    <a:srgbClr val="00660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6600"/>
                  </a:solidFill>
                  <a:latin typeface="Consolas" panose="020B0609020204030204" pitchFamily="49" charset="0"/>
                  <a:cs typeface="Consolas" panose="020B0609020204030204" pitchFamily="49" charset="0"/>
                </a:rPr>
                <a:t> </a:t>
              </a:r>
              <a:r>
                <a:rPr lang="en-US" altLang="zh-CN" sz="1800" i="1" smtClean="0">
                  <a:solidFill>
                    <a:srgbClr val="006600"/>
                  </a:solidFill>
                  <a:latin typeface="Consolas" panose="020B0609020204030204" pitchFamily="49" charset="0"/>
                  <a:cs typeface="Consolas" panose="020B0609020204030204" pitchFamily="49" charset="0"/>
                </a:rPr>
                <a:t>b</a:t>
              </a:r>
              <a:r>
                <a:rPr lang="en-US" altLang="zh-CN" sz="1800" i="1" baseline="-25000" smtClean="0">
                  <a:solidFill>
                    <a:srgbClr val="006600"/>
                  </a:solidFill>
                  <a:latin typeface="Consolas" panose="020B0609020204030204" pitchFamily="49" charset="0"/>
                  <a:cs typeface="Consolas" panose="020B0609020204030204" pitchFamily="49" charset="0"/>
                </a:rPr>
                <a:t>n</a:t>
              </a:r>
              <a:r>
                <a:rPr lang="en-US" altLang="zh-CN" sz="1800" baseline="-25000" smtClean="0">
                  <a:solidFill>
                    <a:srgbClr val="006600"/>
                  </a:solidFill>
                  <a:latin typeface="Consolas" panose="020B0609020204030204" pitchFamily="49" charset="0"/>
                  <a:cs typeface="Consolas" panose="020B0609020204030204" pitchFamily="49" charset="0"/>
                </a:rPr>
                <a:t>-1</a:t>
              </a:r>
              <a:endParaRPr lang="en-US" altLang="en-US" sz="1800" baseline="-25000" smtClean="0">
                <a:solidFill>
                  <a:srgbClr val="006600"/>
                </a:solidFill>
                <a:latin typeface="Consolas" panose="020B0609020204030204" pitchFamily="49" charset="0"/>
                <a:cs typeface="Consolas" panose="020B0609020204030204"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右子树</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灯片编号占位符 23"/>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715436" cy="550895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216000" bIns="180000" rtlCol="0">
            <a:spAutoFit/>
          </a:bodyPr>
          <a:lstStyle/>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BTNode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CreateBTree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a[],ElemType b[],int n)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由先序序列</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a[0..n-1]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和中序序列</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b[0..n-1]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建立二叉链存储结构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(n&lt;=0) return NULL;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ElemType root=a[0];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根结点值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BTNode *bt=(BTNode *)malloc(sizeof(BTNode));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bt-&gt;data=root;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(k=0;k&lt;n;k++)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中查找</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b[k]=root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的根结点</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(b[k]==root)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break;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bt-&gt;lchild=</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CreateBTree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(a+1,b,k);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递归创建左子树</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bt-&gt;rchild=</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CreateBTree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(a+k+1,b+k+1,n-k-1);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递归创建右子树</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bt;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11189" y="409557"/>
            <a:ext cx="3603622" cy="5191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anose="020B0609020204030204" pitchFamily="49" charset="0"/>
                <a:ea typeface="微软雅黑" panose="020B0503020204020204" charset="-122"/>
                <a:cs typeface="Consolas" panose="020B0609020204030204" pitchFamily="49" charset="0"/>
              </a:rPr>
              <a:t>2.1.2 </a:t>
            </a:r>
            <a:r>
              <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rPr>
              <a:t>何时使用递归</a:t>
            </a:r>
            <a:endPar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19459" name="Text Box 3"/>
          <p:cNvSpPr txBox="1">
            <a:spLocks noChangeArrowheads="1"/>
          </p:cNvSpPr>
          <p:nvPr/>
        </p:nvSpPr>
        <p:spPr bwMode="auto">
          <a:xfrm>
            <a:off x="539750" y="2629119"/>
            <a:ext cx="8382000" cy="1514261"/>
          </a:xfrm>
          <a:prstGeom prst="rect">
            <a:avLst/>
          </a:prstGeom>
          <a:noFill/>
          <a:ln w="9525">
            <a:noFill/>
            <a:miter lim="800000"/>
          </a:ln>
        </p:spPr>
        <p:txBody>
          <a:bodyPr>
            <a:spAutoFit/>
          </a:bodyPr>
          <a:lstStyle/>
          <a:p>
            <a:pPr>
              <a:lnSpc>
                <a:spcPct val="140000"/>
              </a:lnSpc>
              <a:spcBef>
                <a:spcPct val="50000"/>
              </a:spcBef>
            </a:pPr>
            <a:r>
              <a:rPr kumimoji="1"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许多数学公式、数列等的定义是递归的。例</a:t>
            </a:r>
            <a:r>
              <a:rPr kumimoji="1"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如，求</a:t>
            </a:r>
            <a:r>
              <a:rPr kumimoji="1"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kumimoji="1"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数列等。这些问题的求解过程可以将其递归定义直接转化为对应的递归算法。 </a:t>
            </a:r>
            <a:endParaRPr kumimoji="1"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460" name="Text Box 4"/>
          <p:cNvSpPr txBox="1">
            <a:spLocks noChangeArrowheads="1"/>
          </p:cNvSpPr>
          <p:nvPr/>
        </p:nvSpPr>
        <p:spPr bwMode="auto">
          <a:xfrm>
            <a:off x="611188" y="1348906"/>
            <a:ext cx="6337300" cy="430887"/>
          </a:xfrm>
          <a:prstGeom prst="rect">
            <a:avLst/>
          </a:prstGeom>
          <a:noFill/>
          <a:ln w="9525">
            <a:noFill/>
            <a:miter lim="800000"/>
          </a:ln>
        </p:spPr>
        <p:txBody>
          <a:bodyPr>
            <a:spAutoFit/>
          </a:bodyPr>
          <a:lstStyle/>
          <a:p>
            <a:pPr>
              <a:spcBef>
                <a:spcPct val="50000"/>
              </a:spcBef>
            </a:pPr>
            <a:r>
              <a:rPr kumimoji="1" lang="zh-CN" altLang="en-US" sz="2200" dirty="0">
                <a:solidFill>
                  <a:srgbClr val="0000FF"/>
                </a:solidFill>
                <a:ea typeface="楷体" panose="02010609060101010101" pitchFamily="49" charset="-122"/>
                <a:cs typeface="Times New Roman" panose="02020603050405020304" pitchFamily="18" charset="0"/>
              </a:rPr>
              <a:t>在以下三种情</a:t>
            </a:r>
            <a:r>
              <a:rPr kumimoji="1" lang="zh-CN" altLang="en-US" sz="2200">
                <a:solidFill>
                  <a:srgbClr val="0000FF"/>
                </a:solidFill>
                <a:ea typeface="楷体" panose="02010609060101010101" pitchFamily="49" charset="-122"/>
                <a:cs typeface="Times New Roman" panose="02020603050405020304" pitchFamily="18" charset="0"/>
              </a:rPr>
              <a:t>况</a:t>
            </a:r>
            <a:r>
              <a:rPr kumimoji="1" lang="zh-CN" altLang="en-US" sz="2200" smtClean="0">
                <a:solidFill>
                  <a:srgbClr val="0000FF"/>
                </a:solidFill>
                <a:ea typeface="楷体" panose="02010609060101010101" pitchFamily="49" charset="-122"/>
                <a:cs typeface="Times New Roman" panose="02020603050405020304" pitchFamily="18" charset="0"/>
              </a:rPr>
              <a:t>下，常</a:t>
            </a:r>
            <a:r>
              <a:rPr kumimoji="1" lang="zh-CN" altLang="en-US" sz="2200" dirty="0">
                <a:solidFill>
                  <a:srgbClr val="0000FF"/>
                </a:solidFill>
                <a:ea typeface="楷体" panose="02010609060101010101" pitchFamily="49" charset="-122"/>
                <a:cs typeface="Times New Roman" panose="02020603050405020304" pitchFamily="18" charset="0"/>
              </a:rPr>
              <a:t>常要用到递归的方法。</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19461" name="Text Box 5"/>
          <p:cNvSpPr txBox="1">
            <a:spLocks noChangeArrowheads="1"/>
          </p:cNvSpPr>
          <p:nvPr/>
        </p:nvSpPr>
        <p:spPr bwMode="auto">
          <a:xfrm>
            <a:off x="755650" y="1981419"/>
            <a:ext cx="2663825" cy="470770"/>
          </a:xfrm>
          <a:prstGeom prst="rect">
            <a:avLst/>
          </a:prstGeom>
          <a:solidFill>
            <a:srgbClr val="9900FF"/>
          </a:solidFill>
          <a:ln w="9525">
            <a:noFill/>
            <a:miter lim="800000"/>
          </a:ln>
        </p:spPr>
        <p:txBody>
          <a:bodyPr>
            <a:spAutoFit/>
          </a:bodyPr>
          <a:lstStyle/>
          <a:p>
            <a:pPr algn="ctr">
              <a:lnSpc>
                <a:spcPct val="110000"/>
              </a:lnSpc>
              <a:spcBef>
                <a:spcPct val="50000"/>
              </a:spcBef>
            </a:pPr>
            <a:r>
              <a:rPr kumimoji="1"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1. </a:t>
            </a:r>
            <a:r>
              <a:rPr kumimoji="1"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定义是递归的</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715304" cy="1043747"/>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2.10</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假设二叉树采用二叉链存储结构，设计一个递归算法由二叉树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复制产生另一棵二叉树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1733808"/>
          </a:xfrm>
          <a:prstGeom prst="rect">
            <a:avLst/>
          </a:prstGeom>
          <a:solidFill>
            <a:schemeClr val="accent3">
              <a:lumMod val="20000"/>
              <a:lumOff val="80000"/>
            </a:schemeClr>
          </a:solidFill>
        </p:spPr>
        <p:txBody>
          <a:bodyPr wrap="square" rtlCol="0">
            <a:spAutoFit/>
          </a:bodyPr>
          <a:lstStyle/>
          <a:p>
            <a:pPr>
              <a:lnSpc>
                <a:spcPts val="32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的功能是由二叉树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复制产生另一棵二叉树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，它是“大问题”，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(bt-&gt;lchild</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bt1-&gt;lchild)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的功能就是由</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的左子树复制产生</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的左子树，</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(bt-&gt;rchild</a:t>
            </a:r>
            <a:r>
              <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bt1-&gt;rchild)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的功能就是由</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的右子树复制产生</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的右子树，它们是“小问题”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Oval 5"/>
          <p:cNvSpPr>
            <a:spLocks noChangeArrowheads="1"/>
          </p:cNvSpPr>
          <p:nvPr/>
        </p:nvSpPr>
        <p:spPr bwMode="auto">
          <a:xfrm>
            <a:off x="1795435" y="2789231"/>
            <a:ext cx="576262" cy="431800"/>
          </a:xfrm>
          <a:prstGeom prst="ellipse">
            <a:avLst/>
          </a:prstGeom>
          <a:solidFill>
            <a:schemeClr val="accent1"/>
          </a:solidFill>
          <a:ln w="9525">
            <a:solidFill>
              <a:schemeClr val="tx1"/>
            </a:solidFill>
            <a:round/>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4" name="Line 6"/>
          <p:cNvSpPr>
            <a:spLocks noChangeShapeType="1"/>
          </p:cNvSpPr>
          <p:nvPr/>
        </p:nvSpPr>
        <p:spPr bwMode="auto">
          <a:xfrm flipH="1">
            <a:off x="2300260" y="2573331"/>
            <a:ext cx="358775" cy="287337"/>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5" name="Text Box 7"/>
          <p:cNvSpPr txBox="1">
            <a:spLocks noChangeArrowheads="1"/>
          </p:cNvSpPr>
          <p:nvPr/>
        </p:nvSpPr>
        <p:spPr bwMode="auto">
          <a:xfrm>
            <a:off x="2732060" y="2500306"/>
            <a:ext cx="287337" cy="304800"/>
          </a:xfrm>
          <a:prstGeom prst="rect">
            <a:avLst/>
          </a:prstGeom>
          <a:noFill/>
          <a:ln w="9525">
            <a:noFill/>
            <a:miter lim="800000"/>
          </a:ln>
        </p:spPr>
        <p:txBody>
          <a:bodyPr lIns="0" tIns="0" rIns="0" bIns="0">
            <a:spAutoFit/>
          </a:bodyPr>
          <a:lstStyle/>
          <a:p>
            <a:pPr>
              <a:spcBef>
                <a:spcPct val="50000"/>
              </a:spcBef>
            </a:pPr>
            <a:r>
              <a:rPr lang="en-US" altLang="zh-CN" sz="2000" smtClean="0">
                <a:solidFill>
                  <a:srgbClr val="0000FF"/>
                </a:solidFill>
                <a:latin typeface="Consolas" panose="020B0609020204030204" pitchFamily="49" charset="0"/>
                <a:cs typeface="Consolas" panose="020B0609020204030204" pitchFamily="49" charset="0"/>
              </a:rPr>
              <a:t>bt</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6" name="AutoShape 8"/>
          <p:cNvSpPr>
            <a:spLocks noChangeArrowheads="1"/>
          </p:cNvSpPr>
          <p:nvPr/>
        </p:nvSpPr>
        <p:spPr bwMode="auto">
          <a:xfrm>
            <a:off x="571472" y="3508368"/>
            <a:ext cx="1295400" cy="1008063"/>
          </a:xfrm>
          <a:prstGeom prst="triangle">
            <a:avLst>
              <a:gd name="adj" fmla="val 50000"/>
            </a:avLst>
          </a:prstGeom>
          <a:solidFill>
            <a:schemeClr val="accent1"/>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AutoShape 9"/>
          <p:cNvSpPr>
            <a:spLocks noChangeArrowheads="1"/>
          </p:cNvSpPr>
          <p:nvPr/>
        </p:nvSpPr>
        <p:spPr bwMode="auto">
          <a:xfrm>
            <a:off x="2228822" y="3508368"/>
            <a:ext cx="1295400" cy="1008063"/>
          </a:xfrm>
          <a:prstGeom prst="triangle">
            <a:avLst>
              <a:gd name="adj" fmla="val 50000"/>
            </a:avLst>
          </a:prstGeom>
          <a:solidFill>
            <a:schemeClr val="accent1"/>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8" name="Line 10"/>
          <p:cNvSpPr>
            <a:spLocks noChangeShapeType="1"/>
          </p:cNvSpPr>
          <p:nvPr/>
        </p:nvSpPr>
        <p:spPr bwMode="auto">
          <a:xfrm flipH="1">
            <a:off x="1292197" y="3148006"/>
            <a:ext cx="574675" cy="433387"/>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9" name="Line 11"/>
          <p:cNvSpPr>
            <a:spLocks noChangeShapeType="1"/>
          </p:cNvSpPr>
          <p:nvPr/>
        </p:nvSpPr>
        <p:spPr bwMode="auto">
          <a:xfrm>
            <a:off x="2300260" y="3148006"/>
            <a:ext cx="503237" cy="504825"/>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10" name="Text Box 12"/>
          <p:cNvSpPr txBox="1">
            <a:spLocks noChangeArrowheads="1"/>
          </p:cNvSpPr>
          <p:nvPr/>
        </p:nvSpPr>
        <p:spPr bwMode="auto">
          <a:xfrm>
            <a:off x="642910" y="4659306"/>
            <a:ext cx="1428760" cy="276999"/>
          </a:xfrm>
          <a:prstGeom prst="rect">
            <a:avLst/>
          </a:prstGeom>
          <a:noFill/>
          <a:ln w="9525">
            <a:noFill/>
            <a:miter lim="800000"/>
          </a:ln>
        </p:spPr>
        <p:txBody>
          <a:bodyPr wrap="square" lIns="0" tIns="0" rIns="0" bIns="0">
            <a:spAutoFit/>
          </a:bodyPr>
          <a:lstStyle/>
          <a:p>
            <a:pPr>
              <a:spcBef>
                <a:spcPct val="50000"/>
              </a:spcBef>
            </a:pPr>
            <a:r>
              <a:rPr lang="en-US" altLang="zh-CN" sz="1800" smtClean="0">
                <a:solidFill>
                  <a:srgbClr val="0000FF"/>
                </a:solidFill>
                <a:latin typeface="Consolas" panose="020B0609020204030204" pitchFamily="49" charset="0"/>
                <a:cs typeface="Consolas" panose="020B0609020204030204" pitchFamily="49" charset="0"/>
              </a:rPr>
              <a:t>bt</a:t>
            </a: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&gt;lchild</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11" name="Text Box 13"/>
          <p:cNvSpPr txBox="1">
            <a:spLocks noChangeArrowheads="1"/>
          </p:cNvSpPr>
          <p:nvPr/>
        </p:nvSpPr>
        <p:spPr bwMode="auto">
          <a:xfrm>
            <a:off x="2400272" y="4608506"/>
            <a:ext cx="1385910" cy="276999"/>
          </a:xfrm>
          <a:prstGeom prst="rect">
            <a:avLst/>
          </a:prstGeom>
          <a:noFill/>
          <a:ln w="9525">
            <a:noFill/>
            <a:miter lim="800000"/>
          </a:ln>
        </p:spPr>
        <p:txBody>
          <a:bodyPr wrap="square" lIns="0" tIns="0" rIns="0" bIns="0">
            <a:spAutoFit/>
          </a:bodyPr>
          <a:lstStyle/>
          <a:p>
            <a:pPr>
              <a:spcBef>
                <a:spcPct val="50000"/>
              </a:spcBef>
            </a:pPr>
            <a:r>
              <a:rPr lang="en-US" altLang="zh-CN" sz="1800" smtClean="0">
                <a:solidFill>
                  <a:srgbClr val="0000FF"/>
                </a:solidFill>
                <a:latin typeface="Consolas" panose="020B0609020204030204" pitchFamily="49" charset="0"/>
                <a:cs typeface="Consolas" panose="020B0609020204030204" pitchFamily="49" charset="0"/>
              </a:rPr>
              <a:t>bt</a:t>
            </a: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&gt;rchild</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12" name="Oval 5"/>
          <p:cNvSpPr>
            <a:spLocks noChangeArrowheads="1"/>
          </p:cNvSpPr>
          <p:nvPr/>
        </p:nvSpPr>
        <p:spPr bwMode="auto">
          <a:xfrm>
            <a:off x="5957910" y="2754323"/>
            <a:ext cx="576262" cy="431800"/>
          </a:xfrm>
          <a:prstGeom prst="ellipse">
            <a:avLst/>
          </a:prstGeom>
          <a:solidFill>
            <a:srgbClr val="00B0F0"/>
          </a:solidFill>
          <a:ln w="9525">
            <a:solidFill>
              <a:schemeClr val="tx1"/>
            </a:solidFill>
            <a:round/>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3" name="Line 6"/>
          <p:cNvSpPr>
            <a:spLocks noChangeShapeType="1"/>
          </p:cNvSpPr>
          <p:nvPr/>
        </p:nvSpPr>
        <p:spPr bwMode="auto">
          <a:xfrm flipH="1">
            <a:off x="6462735" y="2538423"/>
            <a:ext cx="358775" cy="287337"/>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14" name="Text Box 7"/>
          <p:cNvSpPr txBox="1">
            <a:spLocks noChangeArrowheads="1"/>
          </p:cNvSpPr>
          <p:nvPr/>
        </p:nvSpPr>
        <p:spPr bwMode="auto">
          <a:xfrm>
            <a:off x="6894535" y="2465398"/>
            <a:ext cx="606423" cy="307777"/>
          </a:xfrm>
          <a:prstGeom prst="rect">
            <a:avLst/>
          </a:prstGeom>
          <a:noFill/>
          <a:ln w="9525">
            <a:noFill/>
            <a:miter lim="800000"/>
          </a:ln>
        </p:spPr>
        <p:txBody>
          <a:bodyPr wrap="square" lIns="0" tIns="0" rIns="0" bIns="0">
            <a:spAutoFit/>
          </a:bodyPr>
          <a:lstStyle/>
          <a:p>
            <a:pPr>
              <a:spcBef>
                <a:spcPct val="50000"/>
              </a:spcBef>
            </a:pPr>
            <a:r>
              <a:rPr lang="en-US" altLang="zh-CN" sz="2000" smtClean="0">
                <a:solidFill>
                  <a:srgbClr val="0000FF"/>
                </a:solidFill>
                <a:latin typeface="Consolas" panose="020B0609020204030204" pitchFamily="49" charset="0"/>
                <a:cs typeface="Consolas" panose="020B0609020204030204" pitchFamily="49" charset="0"/>
              </a:rPr>
              <a:t>bt1</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15" name="AutoShape 8"/>
          <p:cNvSpPr>
            <a:spLocks noChangeArrowheads="1"/>
          </p:cNvSpPr>
          <p:nvPr/>
        </p:nvSpPr>
        <p:spPr bwMode="auto">
          <a:xfrm>
            <a:off x="4733947" y="3473460"/>
            <a:ext cx="1295400" cy="1008063"/>
          </a:xfrm>
          <a:prstGeom prst="triangle">
            <a:avLst>
              <a:gd name="adj" fmla="val 50000"/>
            </a:avLst>
          </a:prstGeom>
          <a:solidFill>
            <a:srgbClr val="00B0F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6" name="AutoShape 9"/>
          <p:cNvSpPr>
            <a:spLocks noChangeArrowheads="1"/>
          </p:cNvSpPr>
          <p:nvPr/>
        </p:nvSpPr>
        <p:spPr bwMode="auto">
          <a:xfrm>
            <a:off x="6391297" y="3473460"/>
            <a:ext cx="1295400" cy="1008063"/>
          </a:xfrm>
          <a:prstGeom prst="triangle">
            <a:avLst>
              <a:gd name="adj" fmla="val 50000"/>
            </a:avLst>
          </a:prstGeom>
          <a:solidFill>
            <a:srgbClr val="00B0F0"/>
          </a:solidFill>
          <a:ln w="9525">
            <a:solidFill>
              <a:schemeClr val="tx1"/>
            </a:solidFill>
            <a:miter lim="800000"/>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7" name="Line 10"/>
          <p:cNvSpPr>
            <a:spLocks noChangeShapeType="1"/>
          </p:cNvSpPr>
          <p:nvPr/>
        </p:nvSpPr>
        <p:spPr bwMode="auto">
          <a:xfrm flipH="1">
            <a:off x="5454672" y="3113098"/>
            <a:ext cx="574675" cy="433387"/>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18" name="Line 11"/>
          <p:cNvSpPr>
            <a:spLocks noChangeShapeType="1"/>
          </p:cNvSpPr>
          <p:nvPr/>
        </p:nvSpPr>
        <p:spPr bwMode="auto">
          <a:xfrm>
            <a:off x="6462735" y="3113098"/>
            <a:ext cx="503237" cy="504825"/>
          </a:xfrm>
          <a:prstGeom prst="line">
            <a:avLst/>
          </a:prstGeom>
          <a:noFill/>
          <a:ln w="28575">
            <a:solidFill>
              <a:schemeClr val="tx1"/>
            </a:solidFill>
            <a:round/>
            <a:tailEnd type="triangle" w="med" len="med"/>
          </a:ln>
        </p:spPr>
        <p:txBody>
          <a:bodyPr/>
          <a:lstStyle/>
          <a:p>
            <a:endParaRPr lang="zh-CN" altLang="en-US">
              <a:latin typeface="Consolas" panose="020B0609020204030204" pitchFamily="49" charset="0"/>
              <a:cs typeface="Consolas" panose="020B0609020204030204" pitchFamily="49" charset="0"/>
            </a:endParaRPr>
          </a:p>
        </p:txBody>
      </p:sp>
      <p:sp>
        <p:nvSpPr>
          <p:cNvPr id="19" name="Text Box 12"/>
          <p:cNvSpPr txBox="1">
            <a:spLocks noChangeArrowheads="1"/>
          </p:cNvSpPr>
          <p:nvPr/>
        </p:nvSpPr>
        <p:spPr bwMode="auto">
          <a:xfrm>
            <a:off x="4714876" y="4624398"/>
            <a:ext cx="1500197" cy="276999"/>
          </a:xfrm>
          <a:prstGeom prst="rect">
            <a:avLst/>
          </a:prstGeom>
          <a:noFill/>
          <a:ln w="9525">
            <a:noFill/>
            <a:miter lim="800000"/>
          </a:ln>
        </p:spPr>
        <p:txBody>
          <a:bodyPr wrap="square" lIns="0" tIns="0" rIns="0" bIns="0">
            <a:spAutoFit/>
          </a:bodyPr>
          <a:lstStyle/>
          <a:p>
            <a:pPr>
              <a:spcBef>
                <a:spcPct val="50000"/>
              </a:spcBef>
            </a:pPr>
            <a:r>
              <a:rPr lang="en-US" altLang="zh-CN" sz="1800" smtClean="0">
                <a:solidFill>
                  <a:srgbClr val="0000FF"/>
                </a:solidFill>
                <a:latin typeface="Consolas" panose="020B0609020204030204" pitchFamily="49" charset="0"/>
                <a:cs typeface="Consolas" panose="020B0609020204030204" pitchFamily="49" charset="0"/>
              </a:rPr>
              <a:t>bt1</a:t>
            </a: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&gt;lchild</a:t>
            </a:r>
            <a:endParaRPr lang="en-US" altLang="zh-CN" sz="1800">
              <a:solidFill>
                <a:srgbClr val="0000FF"/>
              </a:solidFill>
              <a:latin typeface="Consolas" panose="020B0609020204030204" pitchFamily="49" charset="0"/>
              <a:cs typeface="Consolas" panose="020B0609020204030204" pitchFamily="49" charset="0"/>
            </a:endParaRPr>
          </a:p>
        </p:txBody>
      </p:sp>
      <p:sp>
        <p:nvSpPr>
          <p:cNvPr id="20" name="Text Box 13"/>
          <p:cNvSpPr txBox="1">
            <a:spLocks noChangeArrowheads="1"/>
          </p:cNvSpPr>
          <p:nvPr/>
        </p:nvSpPr>
        <p:spPr bwMode="auto">
          <a:xfrm>
            <a:off x="6562747" y="4573598"/>
            <a:ext cx="1581153" cy="276999"/>
          </a:xfrm>
          <a:prstGeom prst="rect">
            <a:avLst/>
          </a:prstGeom>
          <a:noFill/>
          <a:ln w="9525">
            <a:noFill/>
            <a:miter lim="800000"/>
          </a:ln>
        </p:spPr>
        <p:txBody>
          <a:bodyPr wrap="square" lIns="0" tIns="0" rIns="0" bIns="0">
            <a:spAutoFit/>
          </a:bodyPr>
          <a:lstStyle/>
          <a:p>
            <a:pPr>
              <a:spcBef>
                <a:spcPct val="50000"/>
              </a:spcBef>
            </a:pPr>
            <a:r>
              <a:rPr lang="en-US" altLang="zh-CN" sz="1800" smtClean="0">
                <a:solidFill>
                  <a:srgbClr val="0000FF"/>
                </a:solidFill>
                <a:latin typeface="Consolas" panose="020B0609020204030204" pitchFamily="49" charset="0"/>
                <a:cs typeface="Consolas" panose="020B0609020204030204" pitchFamily="49" charset="0"/>
              </a:rPr>
              <a:t>bt1</a:t>
            </a:r>
            <a:r>
              <a:rPr lang="en-US" altLang="zh-CN" sz="18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&gt;rchild</a:t>
            </a:r>
            <a:endParaRPr lang="en-US" altLang="zh-CN" sz="1800">
              <a:solidFill>
                <a:srgbClr val="0000FF"/>
              </a:solidFill>
              <a:latin typeface="Consolas" panose="020B0609020204030204" pitchFamily="49" charset="0"/>
              <a:cs typeface="Consolas" panose="020B0609020204030204" pitchFamily="49" charset="0"/>
            </a:endParaRPr>
          </a:p>
        </p:txBody>
      </p:sp>
      <p:cxnSp>
        <p:nvCxnSpPr>
          <p:cNvPr id="22" name="直接箭头连接符 21"/>
          <p:cNvCxnSpPr/>
          <p:nvPr/>
        </p:nvCxnSpPr>
        <p:spPr>
          <a:xfrm flipV="1">
            <a:off x="2500298" y="3000372"/>
            <a:ext cx="3357586" cy="71438"/>
          </a:xfrm>
          <a:prstGeom prst="straightConnector1">
            <a:avLst/>
          </a:prstGeom>
          <a:ln>
            <a:solidFill>
              <a:srgbClr val="6600CC"/>
            </a:solidFill>
            <a:tailEnd type="arrow"/>
          </a:ln>
        </p:spPr>
        <p:style>
          <a:lnRef idx="2">
            <a:schemeClr val="dk1"/>
          </a:lnRef>
          <a:fillRef idx="0">
            <a:schemeClr val="dk1"/>
          </a:fillRef>
          <a:effectRef idx="1">
            <a:schemeClr val="dk1"/>
          </a:effectRef>
          <a:fontRef idx="minor">
            <a:schemeClr val="tx1"/>
          </a:fontRef>
        </p:style>
      </p:cxnSp>
      <p:grpSp>
        <p:nvGrpSpPr>
          <p:cNvPr id="27" name="组合 26"/>
          <p:cNvGrpSpPr/>
          <p:nvPr/>
        </p:nvGrpSpPr>
        <p:grpSpPr>
          <a:xfrm>
            <a:off x="1000100" y="4459266"/>
            <a:ext cx="3759790" cy="1339330"/>
            <a:chOff x="1000100" y="4459266"/>
            <a:chExt cx="3759790" cy="1339330"/>
          </a:xfrm>
        </p:grpSpPr>
        <p:sp>
          <p:nvSpPr>
            <p:cNvPr id="23" name="任意多边形 22"/>
            <p:cNvSpPr/>
            <p:nvPr/>
          </p:nvSpPr>
          <p:spPr>
            <a:xfrm>
              <a:off x="1179534" y="4459266"/>
              <a:ext cx="3580356" cy="916488"/>
            </a:xfrm>
            <a:custGeom>
              <a:avLst/>
              <a:gdLst>
                <a:gd name="connsiteX0" fmla="*/ 73069 w 3580356"/>
                <a:gd name="connsiteY0" fmla="*/ 75156 h 916488"/>
                <a:gd name="connsiteX1" fmla="*/ 273485 w 3580356"/>
                <a:gd name="connsiteY1" fmla="*/ 613775 h 916488"/>
                <a:gd name="connsiteX2" fmla="*/ 1713978 w 3580356"/>
                <a:gd name="connsiteY2" fmla="*/ 814192 h 916488"/>
                <a:gd name="connsiteX3" fmla="*/ 3580356 w 3580356"/>
                <a:gd name="connsiteY3" fmla="*/ 0 h 916488"/>
              </a:gdLst>
              <a:ahLst/>
              <a:cxnLst>
                <a:cxn ang="0">
                  <a:pos x="connsiteX0" y="connsiteY0"/>
                </a:cxn>
                <a:cxn ang="0">
                  <a:pos x="connsiteX1" y="connsiteY1"/>
                </a:cxn>
                <a:cxn ang="0">
                  <a:pos x="connsiteX2" y="connsiteY2"/>
                </a:cxn>
                <a:cxn ang="0">
                  <a:pos x="connsiteX3" y="connsiteY3"/>
                </a:cxn>
              </a:cxnLst>
              <a:rect l="l" t="t" r="r" b="b"/>
              <a:pathLst>
                <a:path w="3580356" h="916488">
                  <a:moveTo>
                    <a:pt x="73069" y="75156"/>
                  </a:moveTo>
                  <a:cubicBezTo>
                    <a:pt x="36534" y="282879"/>
                    <a:pt x="0" y="490602"/>
                    <a:pt x="273485" y="613775"/>
                  </a:cubicBezTo>
                  <a:cubicBezTo>
                    <a:pt x="546970" y="736948"/>
                    <a:pt x="1162833" y="916488"/>
                    <a:pt x="1713978" y="814192"/>
                  </a:cubicBezTo>
                  <a:cubicBezTo>
                    <a:pt x="2265123" y="711896"/>
                    <a:pt x="2922739" y="355948"/>
                    <a:pt x="3580356"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4" name="TextBox 23"/>
            <p:cNvSpPr txBox="1"/>
            <p:nvPr/>
          </p:nvSpPr>
          <p:spPr>
            <a:xfrm>
              <a:off x="1000100" y="5429264"/>
              <a:ext cx="3500462"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(bt-&gt;lchild</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bt1-&gt;lchild)</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28" name="组合 27"/>
          <p:cNvGrpSpPr/>
          <p:nvPr/>
        </p:nvGrpSpPr>
        <p:grpSpPr>
          <a:xfrm>
            <a:off x="3283907" y="4509370"/>
            <a:ext cx="5502935" cy="1289226"/>
            <a:chOff x="3283907" y="4509370"/>
            <a:chExt cx="5502935" cy="1289226"/>
          </a:xfrm>
        </p:grpSpPr>
        <p:sp>
          <p:nvSpPr>
            <p:cNvPr id="25" name="TextBox 24"/>
            <p:cNvSpPr txBox="1"/>
            <p:nvPr/>
          </p:nvSpPr>
          <p:spPr>
            <a:xfrm>
              <a:off x="5357818" y="5429264"/>
              <a:ext cx="3429024"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(bt-&gt;rchild</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bt1-&gt;rchild)</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6" name="任意多边形 25"/>
            <p:cNvSpPr/>
            <p:nvPr/>
          </p:nvSpPr>
          <p:spPr>
            <a:xfrm>
              <a:off x="3283907" y="4509370"/>
              <a:ext cx="4106449" cy="991644"/>
            </a:xfrm>
            <a:custGeom>
              <a:avLst/>
              <a:gdLst>
                <a:gd name="connsiteX0" fmla="*/ 85594 w 4106449"/>
                <a:gd name="connsiteY0" fmla="*/ 50104 h 991644"/>
                <a:gd name="connsiteX1" fmla="*/ 210855 w 4106449"/>
                <a:gd name="connsiteY1" fmla="*/ 175364 h 991644"/>
                <a:gd name="connsiteX2" fmla="*/ 1350723 w 4106449"/>
                <a:gd name="connsiteY2" fmla="*/ 688931 h 991644"/>
                <a:gd name="connsiteX3" fmla="*/ 3480148 w 4106449"/>
                <a:gd name="connsiteY3" fmla="*/ 876822 h 991644"/>
                <a:gd name="connsiteX4" fmla="*/ 4106449 w 4106449"/>
                <a:gd name="connsiteY4" fmla="*/ 0 h 99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449" h="991644">
                  <a:moveTo>
                    <a:pt x="85594" y="50104"/>
                  </a:moveTo>
                  <a:cubicBezTo>
                    <a:pt x="42797" y="59498"/>
                    <a:pt x="0" y="68893"/>
                    <a:pt x="210855" y="175364"/>
                  </a:cubicBezTo>
                  <a:cubicBezTo>
                    <a:pt x="421710" y="281835"/>
                    <a:pt x="805841" y="572021"/>
                    <a:pt x="1350723" y="688931"/>
                  </a:cubicBezTo>
                  <a:cubicBezTo>
                    <a:pt x="1895605" y="805841"/>
                    <a:pt x="3020860" y="991644"/>
                    <a:pt x="3480148" y="876822"/>
                  </a:cubicBezTo>
                  <a:cubicBezTo>
                    <a:pt x="3939436" y="762000"/>
                    <a:pt x="4022942" y="381000"/>
                    <a:pt x="4106449"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grpSp>
      <p:sp>
        <p:nvSpPr>
          <p:cNvPr id="21" name="灯片编号占位符 20"/>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up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up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upRight)">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928670"/>
            <a:ext cx="7286676" cy="1398808"/>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bt1)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bt1=NULL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b=NULL</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bt1)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结点复制产生</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(bt-&gt;lchild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bt1-&gt;lchild);</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(bt-&gt;rchild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bt1-&gt;rchild)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857224" y="357166"/>
            <a:ext cx="3500462" cy="400110"/>
          </a:xfrm>
          <a:prstGeom prst="rect">
            <a:avLst/>
          </a:prstGeom>
          <a:noFill/>
        </p:spPr>
        <p:txBody>
          <a:bodyPr wrap="square" rtlCol="0">
            <a:spAutoFit/>
          </a:bodyPr>
          <a:lstStyle/>
          <a:p>
            <a:r>
              <a:rPr lang="zh-CN" altLang="zh-CN" sz="2000" smtClean="0">
                <a:solidFill>
                  <a:srgbClr val="0000FF"/>
                </a:solidFill>
                <a:ea typeface="楷体" panose="02010609060101010101" pitchFamily="49" charset="-122"/>
                <a:cs typeface="Times New Roman" panose="02020603050405020304" pitchFamily="18" charset="0"/>
              </a:rPr>
              <a:t>对应的递归模型如下：</a:t>
            </a:r>
            <a:endParaRPr lang="zh-CN" altLang="en-US" sz="2000">
              <a:solidFill>
                <a:srgbClr val="0000FF"/>
              </a:solidFill>
            </a:endParaRPr>
          </a:p>
        </p:txBody>
      </p:sp>
      <p:sp>
        <p:nvSpPr>
          <p:cNvPr id="4" name="TextBox 3"/>
          <p:cNvSpPr txBox="1"/>
          <p:nvPr/>
        </p:nvSpPr>
        <p:spPr>
          <a:xfrm>
            <a:off x="642910" y="3071810"/>
            <a:ext cx="7143800" cy="333780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CopyBTree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(BTNode *bt,BTNode *&amp;bt1)</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由二叉树</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复制产生</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bt1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(bt==NULL)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bt1=NULL;</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bt1=(BTNode *)malloc(sizeof(BTNode));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bt1-&gt;data=bt-&gt;data;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CopyBTree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(bt-&gt;lchild,bt1-&gt;lchild);</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CopyBTree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(bt-&gt;rchild,bt1-&gt;rchild);</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下箭头 4"/>
          <p:cNvSpPr/>
          <p:nvPr/>
        </p:nvSpPr>
        <p:spPr>
          <a:xfrm>
            <a:off x="3714744" y="2500306"/>
            <a:ext cx="214314" cy="500066"/>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7286676" cy="1469505"/>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2.11</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假设二叉树采用二叉链存储结构，设计一个递归算法输出从根结点到值为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的结点的路径，假设二叉树中所有结点值不同。</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643998" cy="337015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解法</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2</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vector&lt;int&gt;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向量</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存放从根结点到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结点的正向路径。</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path)</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的求解过程是：</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为空树，返回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false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否则将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结点值加入到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中，如果</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b-&gt;data=</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，查找成功返回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true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b-&gt;data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，在左子树中查找，若在左子树找到值为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true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，若在左子树没有找到值为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的结点，返回在右子树中的查找结果。</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左、右子树中查找都是“小问题”。</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4500570"/>
            <a:ext cx="8286808" cy="147151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path)=false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path)=true</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b-&gt;data</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加入到</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path)=true			</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-&gt;lchild</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path)=true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-&gt;rchild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endPar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下箭头 3"/>
          <p:cNvSpPr/>
          <p:nvPr/>
        </p:nvSpPr>
        <p:spPr>
          <a:xfrm>
            <a:off x="3929058" y="3857628"/>
            <a:ext cx="285752"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357166"/>
            <a:ext cx="8929718" cy="580603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Findxpath2</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(BTNode *bt,int x,vector&lt;int&gt; tmppath,</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vector&lt;int&gt; &amp;path)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求根结点到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结点的（正向）路径</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(bt==NULL)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空树返回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tmppath.push_back(bt-&gt;data);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当前结点加入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path</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(bt-&gt;data==x)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当前结点值为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true</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path=tmppath;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路径复制</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find=</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Findxpath2</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(bt-&gt;lchild,x,tmppath,path);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在左子树中查找</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(find)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左子树中成功找到</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左子树中没有找到，在右子树中查找</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Findxpath2</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(bt-&gt;rchild,x,tmppath,path);</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8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929618" cy="2328523"/>
          </a:xfrm>
          <a:prstGeom prst="rect">
            <a:avLst/>
          </a:prstGeom>
          <a:noFill/>
        </p:spPr>
        <p:txBody>
          <a:bodyPr wrap="square" rtlCol="0">
            <a:spAutoFit/>
          </a:bodyPr>
          <a:lstStyle/>
          <a:p>
            <a:pPr>
              <a:lnSpc>
                <a:spcPct val="150000"/>
              </a:lnSpc>
            </a:pPr>
            <a:r>
              <a:rPr lang="en-US" altLang="zh-CN" sz="2000" smtClean="0">
                <a:solidFill>
                  <a:srgbClr val="0000FF"/>
                </a:solidFill>
                <a:latin typeface="楷体" panose="02010609060101010101" pitchFamily="49" charset="-122"/>
                <a:ea typeface="楷体" panose="02010609060101010101" pitchFamily="49" charset="-122"/>
              </a:rPr>
              <a:t>    </a:t>
            </a:r>
            <a:r>
              <a:rPr lang="zh-CN" altLang="zh-CN" sz="2000" smtClean="0">
                <a:solidFill>
                  <a:srgbClr val="0000FF"/>
                </a:solidFill>
                <a:latin typeface="楷体" panose="02010609060101010101" pitchFamily="49" charset="-122"/>
                <a:ea typeface="楷体" panose="02010609060101010101" pitchFamily="49" charset="-122"/>
              </a:rPr>
              <a:t>基于归纳思想的递归算法设计通常不像基于递归数据结构的递归算法设计那样直观，需要通过对求解问题的深入分析，提炼出求解过程中的相似性而不是数据结构的相似性，这就增加了算法设计的难度。</a:t>
            </a:r>
            <a:endParaRPr lang="en-US" altLang="zh-CN" sz="2000" smtClean="0">
              <a:solidFill>
                <a:srgbClr val="0000FF"/>
              </a:solidFill>
              <a:latin typeface="楷体" panose="02010609060101010101" pitchFamily="49" charset="-122"/>
              <a:ea typeface="楷体" panose="02010609060101010101" pitchFamily="49" charset="-122"/>
            </a:endParaRPr>
          </a:p>
          <a:p>
            <a:pPr>
              <a:lnSpc>
                <a:spcPct val="150000"/>
              </a:lnSpc>
            </a:pPr>
            <a:r>
              <a:rPr lang="en-US" altLang="zh-CN" sz="2000" smtClean="0">
                <a:solidFill>
                  <a:srgbClr val="0000FF"/>
                </a:solidFill>
                <a:latin typeface="楷体" panose="02010609060101010101" pitchFamily="49" charset="-122"/>
                <a:ea typeface="楷体" panose="02010609060101010101" pitchFamily="49" charset="-122"/>
              </a:rPr>
              <a:t>     </a:t>
            </a:r>
            <a:r>
              <a:rPr lang="zh-CN" altLang="zh-CN" sz="2000" smtClean="0">
                <a:solidFill>
                  <a:srgbClr val="0000FF"/>
                </a:solidFill>
                <a:latin typeface="楷体" panose="02010609060101010101" pitchFamily="49" charset="-122"/>
                <a:ea typeface="楷体" panose="02010609060101010101" pitchFamily="49" charset="-122"/>
              </a:rPr>
              <a:t>但现实世界中的许多问题的求解都隐含这种相似性，并体现计算思维的特性。</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5" name="TextBox 4"/>
          <p:cNvSpPr txBox="1"/>
          <p:nvPr/>
        </p:nvSpPr>
        <p:spPr>
          <a:xfrm>
            <a:off x="642910" y="428604"/>
            <a:ext cx="621510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2.2.4 </a:t>
            </a:r>
            <a:r>
              <a:rPr lang="zh-CN"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基于归纳思想的递归算法设计</a:t>
            </a:r>
            <a:endParaRPr lang="zh-CN"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282" y="357166"/>
            <a:ext cx="8569325" cy="104862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2.12】</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设计一个递归算</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法，输</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出一个大于零的十进制数</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的各数字</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位，如</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=123</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，输</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出各数字位为</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123</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7587" name="Text Box 3"/>
          <p:cNvSpPr txBox="1">
            <a:spLocks noChangeArrowheads="1"/>
          </p:cNvSpPr>
          <p:nvPr/>
        </p:nvSpPr>
        <p:spPr bwMode="auto">
          <a:xfrm>
            <a:off x="214282" y="1571612"/>
            <a:ext cx="8929718" cy="2616101"/>
          </a:xfrm>
          <a:prstGeom prst="rect">
            <a:avLst/>
          </a:prstGeom>
          <a:noFill/>
          <a:ln w="9525">
            <a:noFill/>
            <a:miter lim="800000"/>
          </a:ln>
        </p:spPr>
        <p:txBody>
          <a:bodyPr wrap="square">
            <a:spAutoFit/>
          </a:bodyPr>
          <a:lstStyle/>
          <a:p>
            <a:pPr>
              <a:lnSpc>
                <a:spcPct val="200000"/>
              </a:lnSpc>
              <a:spcBef>
                <a:spcPts val="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3300"/>
                </a:solidFill>
                <a:latin typeface="微软雅黑" panose="020B0503020204020204" charset="-122"/>
                <a:ea typeface="微软雅黑" panose="020B0503020204020204" charset="-122"/>
                <a:cs typeface="Consolas" panose="020B0609020204030204" pitchFamily="49" charset="0"/>
              </a:rPr>
              <a:t>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位十进制数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&gt;0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ts val="0"/>
              </a:spcBef>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的功能是输出十进制数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的各数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位，则</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的功能是输出除</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）外的各数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者是“大问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者是“小问题”。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7589" name="Text Box 5"/>
          <p:cNvSpPr txBox="1">
            <a:spLocks noChangeArrowheads="1"/>
          </p:cNvSpPr>
          <p:nvPr/>
        </p:nvSpPr>
        <p:spPr bwMode="auto">
          <a:xfrm>
            <a:off x="1285852" y="4429132"/>
            <a:ext cx="6143668" cy="1028313"/>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不做任何事件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lang="zh-CN" altLang="en-US" sz="1800" i="1">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20000"/>
              </a:lnSpc>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输出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		</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endPar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857224" y="1571612"/>
            <a:ext cx="4143404" cy="281200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dirty="0">
                <a:solidFill>
                  <a:srgbClr val="FF0000"/>
                </a:solidFill>
                <a:effectLst>
                  <a:outerShdw blurRad="38100" dist="38100" dir="2700000" algn="tl">
                    <a:srgbClr val="C0C0C0"/>
                  </a:outerShdw>
                </a:effectLst>
                <a:latin typeface="Consolas" panose="020B0609020204030204" pitchFamily="49" charset="0"/>
                <a:ea typeface="楷体" panose="02010609060101010101" pitchFamily="49" charset="-122"/>
                <a:cs typeface="Consolas" panose="020B0609020204030204" pitchFamily="49" charset="0"/>
              </a:rPr>
              <a:t>digits</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FF0000"/>
                </a:solidFill>
                <a:effectLst>
                  <a:outerShdw blurRad="38100" dist="38100" dir="2700000" algn="tl">
                    <a:srgbClr val="C0C0C0"/>
                  </a:outerShdw>
                </a:effectLst>
                <a:latin typeface="Consolas" panose="020B0609020204030204" pitchFamily="49" charset="0"/>
                <a:ea typeface="楷体" panose="02010609060101010101" pitchFamily="49" charset="-122"/>
                <a:cs typeface="Consolas" panose="020B0609020204030204" pitchFamily="49" charset="0"/>
              </a:rPr>
              <a:t>digits</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printf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n%10</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defRPr/>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323850" y="1341438"/>
            <a:ext cx="5329238" cy="51911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en-US" altLang="zh-CN" sz="2800" smtClean="0">
                <a:solidFill>
                  <a:srgbClr val="FF3300"/>
                </a:solidFill>
                <a:latin typeface="Consolas" panose="020B0609020204030204" pitchFamily="49" charset="0"/>
                <a:ea typeface="微软雅黑" panose="020B0503020204020204" charset="-122"/>
                <a:cs typeface="Consolas" panose="020B0609020204030204" pitchFamily="49" charset="0"/>
              </a:rPr>
              <a:t>2.3.1 </a:t>
            </a:r>
            <a:r>
              <a:rPr lang="zh-CN" altLang="en-US" sz="2800" dirty="0">
                <a:solidFill>
                  <a:srgbClr val="FF3300"/>
                </a:solidFill>
                <a:latin typeface="Consolas" panose="020B0609020204030204" pitchFamily="49" charset="0"/>
                <a:ea typeface="微软雅黑" panose="020B0503020204020204" charset="-122"/>
                <a:cs typeface="Consolas" panose="020B0609020204030204" pitchFamily="49" charset="0"/>
              </a:rPr>
              <a:t>简单选择排序和冒泡排序</a:t>
            </a:r>
            <a:endParaRPr lang="zh-CN" altLang="en-US" sz="2800" dirty="0">
              <a:solidFill>
                <a:srgbClr val="FF3300"/>
              </a:solidFill>
              <a:latin typeface="Consolas" panose="020B0609020204030204" pitchFamily="49" charset="0"/>
              <a:ea typeface="微软雅黑" panose="020B0503020204020204" charset="-122"/>
              <a:cs typeface="Consolas" panose="020B0609020204030204" pitchFamily="49" charset="0"/>
            </a:endParaRPr>
          </a:p>
        </p:txBody>
      </p:sp>
      <p:sp>
        <p:nvSpPr>
          <p:cNvPr id="69636" name="Text Box 4"/>
          <p:cNvSpPr txBox="1">
            <a:spLocks noChangeArrowheads="1"/>
          </p:cNvSpPr>
          <p:nvPr/>
        </p:nvSpPr>
        <p:spPr bwMode="auto">
          <a:xfrm>
            <a:off x="428596" y="2285992"/>
            <a:ext cx="8064500" cy="1061829"/>
          </a:xfrm>
          <a:prstGeom prst="rect">
            <a:avLst/>
          </a:prstGeom>
          <a:noFill/>
          <a:ln w="9525">
            <a:noFill/>
            <a:miter lim="800000"/>
          </a:ln>
        </p:spPr>
        <p:txBody>
          <a:bodyPr>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微软雅黑" panose="020B0503020204020204" charset="-122"/>
                <a:ea typeface="微软雅黑" panose="020B050302020402020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对于给定的含有</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个元素的数组</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，分别采用简单选择排序和冒泡排序方法对其按元素值递增排序。</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000232" y="357166"/>
            <a:ext cx="4071966"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递归算法设计示例</a:t>
            </a:r>
            <a:endPar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00100" y="2241801"/>
            <a:ext cx="3857651" cy="1887010"/>
          </a:xfrm>
          <a:prstGeom prst="rect">
            <a:avLst/>
          </a:prstGeom>
          <a:solidFill>
            <a:schemeClr val="accent1">
              <a:lumMod val="40000"/>
              <a:lumOff val="6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216000" bIns="144000">
            <a:spAutoFit/>
          </a:bodyPr>
          <a:lstStyle/>
          <a:p>
            <a:pPr algn="just">
              <a:spcBef>
                <a:spcPct val="50000"/>
              </a:spcBef>
            </a:pP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typedef</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LNode</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ElemType</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data;</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LNode</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*next;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err="1">
                <a:solidFill>
                  <a:srgbClr val="FF0000"/>
                </a:solidFill>
                <a:latin typeface="Consolas" panose="020B0609020204030204" pitchFamily="49" charset="0"/>
                <a:ea typeface="楷体" panose="02010609060101010101" pitchFamily="49" charset="-122"/>
                <a:cs typeface="Consolas" panose="020B0609020204030204" pitchFamily="49" charset="0"/>
              </a:rPr>
              <a:t>LinkList</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3" name="AutoShape 3"/>
          <p:cNvSpPr>
            <a:spLocks noChangeArrowheads="1"/>
          </p:cNvSpPr>
          <p:nvPr/>
        </p:nvSpPr>
        <p:spPr bwMode="auto">
          <a:xfrm>
            <a:off x="4929190" y="2281235"/>
            <a:ext cx="2163760" cy="790575"/>
          </a:xfrm>
          <a:prstGeom prst="wedgeRoundRectCallout">
            <a:avLst>
              <a:gd name="adj1" fmla="val -88412"/>
              <a:gd name="adj2" fmla="val 91968"/>
              <a:gd name="adj3" fmla="val 16667"/>
            </a:avLst>
          </a:prstGeom>
          <a:solidFill>
            <a:schemeClr val="accent1"/>
          </a:solidFill>
          <a:ln w="9525">
            <a:solidFill>
              <a:schemeClr val="tx1"/>
            </a:solidFill>
            <a:miter lim="800000"/>
          </a:ln>
        </p:spPr>
        <p:txBody>
          <a:bodyPr/>
          <a:lstStyle/>
          <a:p>
            <a:pPr algn="ctr"/>
            <a:r>
              <a:rPr lang="zh-CN" altLang="en-US" sz="2000">
                <a:solidFill>
                  <a:srgbClr val="9900FF"/>
                </a:solidFill>
                <a:ea typeface="楷体" panose="02010609060101010101" pitchFamily="49" charset="-122"/>
                <a:cs typeface="Times New Roman" panose="02020603050405020304" pitchFamily="18" charset="0"/>
              </a:rPr>
              <a:t>为什么可以这样递归定义类型</a:t>
            </a:r>
            <a:endParaRPr lang="zh-CN" altLang="en-US" sz="2000">
              <a:solidFill>
                <a:srgbClr val="9900FF"/>
              </a:solidFill>
              <a:ea typeface="楷体" panose="02010609060101010101" pitchFamily="49" charset="-122"/>
              <a:cs typeface="Times New Roman" panose="02020603050405020304" pitchFamily="18" charset="0"/>
            </a:endParaRPr>
          </a:p>
        </p:txBody>
      </p:sp>
      <p:sp>
        <p:nvSpPr>
          <p:cNvPr id="20484" name="Text Box 4"/>
          <p:cNvSpPr txBox="1">
            <a:spLocks noChangeArrowheads="1"/>
          </p:cNvSpPr>
          <p:nvPr/>
        </p:nvSpPr>
        <p:spPr bwMode="auto">
          <a:xfrm>
            <a:off x="468313" y="400032"/>
            <a:ext cx="3527425" cy="457200"/>
          </a:xfrm>
          <a:prstGeom prst="rect">
            <a:avLst/>
          </a:prstGeom>
          <a:solidFill>
            <a:srgbClr val="9900FF"/>
          </a:solidFill>
          <a:ln w="9525">
            <a:noFill/>
            <a:miter lim="800000"/>
          </a:ln>
        </p:spPr>
        <p:txBody>
          <a:bodyPr>
            <a:spAutoFit/>
          </a:bodyPr>
          <a:lstStyle/>
          <a:p>
            <a:pPr algn="ctr">
              <a:spcBef>
                <a:spcPct val="50000"/>
              </a:spcBef>
            </a:pPr>
            <a:r>
              <a:rPr kumimoji="1"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2. </a:t>
            </a:r>
            <a:r>
              <a:rPr kumimoji="1"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数据结构是递归的</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5" name="Text Box 5"/>
          <p:cNvSpPr txBox="1">
            <a:spLocks noChangeArrowheads="1"/>
          </p:cNvSpPr>
          <p:nvPr/>
        </p:nvSpPr>
        <p:spPr bwMode="auto">
          <a:xfrm>
            <a:off x="436590" y="1214422"/>
            <a:ext cx="8064500" cy="871905"/>
          </a:xfrm>
          <a:prstGeom prst="rect">
            <a:avLst/>
          </a:prstGeom>
          <a:noFill/>
          <a:ln w="9525">
            <a:noFill/>
            <a:miter lim="800000"/>
          </a:ln>
        </p:spPr>
        <p:txBody>
          <a:bodyPr>
            <a:spAutoFit/>
          </a:bodyPr>
          <a:lstStyle/>
          <a:p>
            <a:pPr algn="just">
              <a:lnSpc>
                <a:spcPts val="3200"/>
              </a:lnSpc>
              <a:spcBef>
                <a:spcPts val="0"/>
              </a:spcBef>
            </a:pP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有些</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数据结构是递归的。</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如单</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链表就是一种递归数据</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构，其</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类型声明如下</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486" name="Text Box 6"/>
          <p:cNvSpPr txBox="1">
            <a:spLocks noChangeArrowheads="1"/>
          </p:cNvSpPr>
          <p:nvPr/>
        </p:nvSpPr>
        <p:spPr bwMode="auto">
          <a:xfrm>
            <a:off x="285720" y="4557359"/>
            <a:ext cx="8280400" cy="871905"/>
          </a:xfrm>
          <a:prstGeom prst="rect">
            <a:avLst/>
          </a:prstGeom>
          <a:noFill/>
          <a:ln w="9525">
            <a:noFill/>
            <a:miter lim="800000"/>
          </a:ln>
        </p:spPr>
        <p:txBody>
          <a:bodyPr>
            <a:spAutoFit/>
          </a:bodyPr>
          <a:lstStyle/>
          <a:p>
            <a:pPr>
              <a:lnSpc>
                <a:spcPts val="3200"/>
              </a:lnSpc>
              <a:spcBef>
                <a:spcPts val="0"/>
              </a:spcBef>
            </a:pP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结构体</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LNode</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的定义中用到了它自</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身，即</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指针域</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next</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是一种指向自身类型的指</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针，所</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以它是一种</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递归数据结构</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50825" y="549275"/>
            <a:ext cx="3106729" cy="461665"/>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微软雅黑" panose="020B0503020204020204" charset="-122"/>
                <a:cs typeface="Consolas" panose="020B0609020204030204" pitchFamily="49" charset="0"/>
              </a:rPr>
              <a:t>1</a:t>
            </a:r>
            <a:r>
              <a:rPr lang="en-US" altLang="zh-CN" smtClean="0">
                <a:solidFill>
                  <a:schemeClr val="bg1"/>
                </a:solidFill>
                <a:latin typeface="Consolas" panose="020B0609020204030204" pitchFamily="49" charset="0"/>
                <a:ea typeface="微软雅黑" panose="020B0503020204020204" charset="-122"/>
                <a:cs typeface="Consolas" panose="020B0609020204030204" pitchFamily="49" charset="0"/>
              </a:rPr>
              <a:t>. </a:t>
            </a:r>
            <a:r>
              <a:rPr lang="zh-CN" altLang="en-US" dirty="0">
                <a:solidFill>
                  <a:schemeClr val="bg1"/>
                </a:solidFill>
                <a:latin typeface="Consolas" panose="020B0609020204030204" pitchFamily="49" charset="0"/>
                <a:ea typeface="微软雅黑" panose="020B0503020204020204" charset="-122"/>
                <a:cs typeface="Consolas" panose="020B0609020204030204" pitchFamily="49" charset="0"/>
              </a:rPr>
              <a:t>简单选择排序</a:t>
            </a:r>
            <a:endParaRPr lang="zh-CN" altLang="en-US" dirty="0">
              <a:solidFill>
                <a:schemeClr val="bg1"/>
              </a:solidFill>
              <a:latin typeface="Consolas" panose="020B0609020204030204" pitchFamily="49" charset="0"/>
              <a:ea typeface="微软雅黑" panose="020B0503020204020204" charset="-122"/>
              <a:cs typeface="Consolas" panose="020B0609020204030204" pitchFamily="49" charset="0"/>
            </a:endParaRPr>
          </a:p>
        </p:txBody>
      </p:sp>
      <p:sp>
        <p:nvSpPr>
          <p:cNvPr id="70659" name="Text Box 3"/>
          <p:cNvSpPr txBox="1">
            <a:spLocks noChangeArrowheads="1"/>
          </p:cNvSpPr>
          <p:nvPr/>
        </p:nvSpPr>
        <p:spPr bwMode="auto">
          <a:xfrm>
            <a:off x="323850" y="1196975"/>
            <a:ext cx="8569325" cy="2015936"/>
          </a:xfrm>
          <a:prstGeom prst="rect">
            <a:avLst/>
          </a:prstGeom>
          <a:noFill/>
          <a:ln w="9525">
            <a:noFill/>
            <a:miter lim="800000"/>
          </a:ln>
        </p:spPr>
        <p:txBody>
          <a:bodyPr>
            <a:spAutoFit/>
          </a:bodyPr>
          <a:lstStyle/>
          <a:p>
            <a:pPr>
              <a:lnSpc>
                <a:spcPts val="3000"/>
              </a:lnSpc>
              <a:spcBef>
                <a:spcPts val="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en-US" altLang="zh-CN" sz="22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zh-CN" altLang="en-US"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zh-CN" altLang="en-US"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2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用于对</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元素序列（共</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个元素）进行简单选择排</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序，是</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“大问题</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用于对</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元素序列（共</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个元素）进行简单选择排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“小问题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时所有元素有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序，算</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法结束。</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0660" name="Text Box 4"/>
          <p:cNvSpPr txBox="1">
            <a:spLocks noChangeArrowheads="1"/>
          </p:cNvSpPr>
          <p:nvPr/>
        </p:nvSpPr>
        <p:spPr bwMode="auto">
          <a:xfrm>
            <a:off x="395288" y="3500438"/>
            <a:ext cx="7962926" cy="180391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3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情，算</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法结束			</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3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通过简单比较挑选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中的</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最</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3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小</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元素</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放在</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处</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则</a:t>
            </a:r>
            <a:endPar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3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23850" y="765175"/>
            <a:ext cx="8569325" cy="444579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tIns="144000" bIns="144000">
            <a:spAutoFit/>
          </a:bodyPr>
          <a:lstStyle/>
          <a:p>
            <a:pPr>
              <a:defRPr/>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SelectSort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==n-1) return;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满足递归出口条件</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defRPr/>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else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k=</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记录</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中最小元素的下标</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for (j=i+1;j&lt;n;j</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nb-NO"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a[i..n-1]</a:t>
            </a:r>
            <a:r>
              <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中找最小元素</a:t>
            </a:r>
            <a:endParaRPr lang="zh-CN" altLang="nb-NO"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nb-NO"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(a[j]&lt;a[k])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k=j;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if (k!=</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若最小元素不是</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defRPr/>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swap(a[i],a[k]);</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a[k]</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交换</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defRPr/>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SelectSort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i+1</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333375"/>
            <a:ext cx="2106597" cy="457200"/>
          </a:xfrm>
          <a:prstGeom prst="rect">
            <a:avLst/>
          </a:prstGeom>
          <a:solidFill>
            <a:srgbClr val="9900FF"/>
          </a:solidFill>
          <a:ln w="9525">
            <a:noFill/>
            <a:miter lim="800000"/>
          </a:ln>
        </p:spPr>
        <p:txBody>
          <a:bodyPr wrap="square">
            <a:spAutoFit/>
          </a:bodyPr>
          <a:lstStyle/>
          <a:p>
            <a:pPr algn="ctr">
              <a:spcBef>
                <a:spcPct val="50000"/>
              </a:spcBef>
            </a:pPr>
            <a:r>
              <a:rPr lang="pt-BR" altLang="zh-CN" dirty="0">
                <a:solidFill>
                  <a:schemeClr val="bg1"/>
                </a:solidFill>
                <a:latin typeface="Consolas" panose="020B0609020204030204" pitchFamily="49" charset="0"/>
                <a:ea typeface="微软雅黑" panose="020B0503020204020204" charset="-122"/>
                <a:cs typeface="Consolas" panose="020B0609020204030204" pitchFamily="49" charset="0"/>
              </a:rPr>
              <a:t>2</a:t>
            </a:r>
            <a:r>
              <a:rPr lang="pt-BR" altLang="zh-CN">
                <a:solidFill>
                  <a:schemeClr val="bg1"/>
                </a:solidFill>
                <a:latin typeface="Consolas" panose="020B0609020204030204" pitchFamily="49" charset="0"/>
                <a:ea typeface="微软雅黑" panose="020B0503020204020204" charset="-122"/>
                <a:cs typeface="Consolas" panose="020B0609020204030204" pitchFamily="49" charset="0"/>
              </a:rPr>
              <a:t>. </a:t>
            </a:r>
            <a:r>
              <a:rPr lang="zh-CN" altLang="pt-BR" smtClean="0">
                <a:solidFill>
                  <a:schemeClr val="bg1"/>
                </a:solidFill>
                <a:latin typeface="Consolas" panose="020B0609020204030204" pitchFamily="49" charset="0"/>
                <a:ea typeface="微软雅黑" panose="020B0503020204020204" charset="-122"/>
                <a:cs typeface="Consolas" panose="020B0609020204030204" pitchFamily="49" charset="0"/>
              </a:rPr>
              <a:t>冒泡排序</a:t>
            </a:r>
            <a:endParaRPr lang="zh-CN" altLang="en-US" dirty="0">
              <a:solidFill>
                <a:schemeClr val="bg1"/>
              </a:solidFill>
              <a:latin typeface="Consolas" panose="020B0609020204030204" pitchFamily="49" charset="0"/>
              <a:ea typeface="微软雅黑" panose="020B0503020204020204" charset="-122"/>
              <a:cs typeface="Consolas" panose="020B0609020204030204" pitchFamily="49" charset="0"/>
            </a:endParaRPr>
          </a:p>
        </p:txBody>
      </p:sp>
      <p:sp>
        <p:nvSpPr>
          <p:cNvPr id="72707" name="Text Box 3"/>
          <p:cNvSpPr txBox="1">
            <a:spLocks noChangeArrowheads="1"/>
          </p:cNvSpPr>
          <p:nvPr/>
        </p:nvSpPr>
        <p:spPr bwMode="auto">
          <a:xfrm>
            <a:off x="500034" y="1214422"/>
            <a:ext cx="8424862" cy="1693925"/>
          </a:xfrm>
          <a:prstGeom prst="rect">
            <a:avLst/>
          </a:prstGeom>
          <a:noFill/>
          <a:ln w="9525">
            <a:noFill/>
            <a:miter lim="800000"/>
          </a:ln>
        </p:spPr>
        <p:txBody>
          <a:bodyPr>
            <a:spAutoFit/>
          </a:bodyPr>
          <a:lstStyle/>
          <a:p>
            <a:pPr>
              <a:lnSpc>
                <a:spcPts val="32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设</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用于对</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元素序列（共</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个元素）进行冒泡排</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“大问题</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用于对</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元素序列（共</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个元素）进行冒泡排</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“小问题”。当</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时所有元素有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序，算</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法结束。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2708" name="Text Box 4"/>
          <p:cNvSpPr txBox="1">
            <a:spLocks noChangeArrowheads="1"/>
          </p:cNvSpPr>
          <p:nvPr/>
        </p:nvSpPr>
        <p:spPr bwMode="auto">
          <a:xfrm>
            <a:off x="714348" y="3286124"/>
            <a:ext cx="7964512" cy="2025509"/>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情，算</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法结束			</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2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元素序</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列，从</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开</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始</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2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进</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行相邻元素比较</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则</a:t>
            </a:r>
            <a:endPar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2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相邻两元素反序则将两者交换</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没有交换则返</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回，否</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则执行</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395289" y="836613"/>
            <a:ext cx="8177240" cy="545164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80000">
            <a:spAutoFit/>
          </a:bodyPr>
          <a:lstStyle/>
          <a:p>
            <a:pPr>
              <a:defRPr/>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BubbleSort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exchange;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==n-1) return;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满足递归出口条件</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else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exchange=false;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置</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exchange</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(j=n-</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(a[j]&lt;a[j-1])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当相邻元素反序时</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swap(a[j],a[j-1]);</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exchange=true;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发生交换置</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exchange</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true</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(exchange==false)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未发生交换时直接返回</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return;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else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发生交换时继续递归调用</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BubbleSort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i+1</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defRPr/>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395289" y="260350"/>
            <a:ext cx="3819522" cy="5191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zh-CN" sz="2800" dirty="0">
                <a:solidFill>
                  <a:srgbClr val="FF0000"/>
                </a:solidFill>
                <a:latin typeface="Consolas" panose="020B0609020204030204" pitchFamily="49" charset="0"/>
                <a:ea typeface="微软雅黑" panose="020B0503020204020204" charset="-122"/>
                <a:cs typeface="Consolas" panose="020B0609020204030204" pitchFamily="49" charset="0"/>
              </a:rPr>
              <a:t>2.4.3 </a:t>
            </a:r>
            <a:r>
              <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rPr>
              <a:t>求解</a:t>
            </a:r>
            <a:r>
              <a:rPr lang="en-US" altLang="zh-CN" sz="2800" i="1" dirty="0">
                <a:solidFill>
                  <a:srgbClr val="FF0000"/>
                </a:solidFill>
                <a:latin typeface="Consolas" panose="020B0609020204030204" pitchFamily="49" charset="0"/>
                <a:ea typeface="微软雅黑" panose="020B0503020204020204" charset="-122"/>
                <a:cs typeface="Consolas" panose="020B0609020204030204" pitchFamily="49" charset="0"/>
              </a:rPr>
              <a:t>n</a:t>
            </a:r>
            <a:r>
              <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rPr>
              <a:t>皇后问题</a:t>
            </a:r>
            <a:endPar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10244" name="Text Box 5"/>
          <p:cNvSpPr txBox="1">
            <a:spLocks noChangeArrowheads="1"/>
          </p:cNvSpPr>
          <p:nvPr/>
        </p:nvSpPr>
        <p:spPr bwMode="auto">
          <a:xfrm>
            <a:off x="468313" y="1052513"/>
            <a:ext cx="8351837" cy="913070"/>
          </a:xfrm>
          <a:prstGeom prst="rect">
            <a:avLst/>
          </a:prstGeom>
          <a:noFill/>
          <a:ln w="9525">
            <a:noFill/>
            <a:miter lim="800000"/>
          </a:ln>
        </p:spPr>
        <p:txBody>
          <a:bodyPr>
            <a:spAutoFit/>
          </a:bodyPr>
          <a:lstStyle/>
          <a:p>
            <a:pPr>
              <a:lnSpc>
                <a:spcPts val="3200"/>
              </a:lnSpc>
              <a:spcBef>
                <a:spcPts val="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200" smtClean="0">
                <a:solidFill>
                  <a:srgbClr val="FF0000"/>
                </a:solidFill>
                <a:latin typeface="微软雅黑" panose="020B0503020204020204" charset="-122"/>
                <a:ea typeface="微软雅黑" panose="020B0503020204020204" charset="-122"/>
                <a:cs typeface="Consolas" panose="020B0609020204030204" pitchFamily="49" charset="0"/>
              </a:rPr>
              <a:t>问题描述</a:t>
            </a:r>
            <a:r>
              <a:rPr lang="en-US" altLang="zh-CN" sz="2200" smtClean="0">
                <a:solidFill>
                  <a:srgbClr val="FF0000"/>
                </a:solidFill>
                <a:latin typeface="微软雅黑" panose="020B0503020204020204" charset="-122"/>
                <a:ea typeface="微软雅黑" panose="020B0503020204020204"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的方格棋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置</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后，要</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求每个皇后不同行、不同列、不同左右对角线</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如下图所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示是</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皇后问题的一个解。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245" name="Rectangle 7"/>
          <p:cNvSpPr>
            <a:spLocks noChangeArrowheads="1"/>
          </p:cNvSpPr>
          <p:nvPr/>
        </p:nvSpPr>
        <p:spPr bwMode="auto">
          <a:xfrm>
            <a:off x="0" y="2612381"/>
            <a:ext cx="184731" cy="461665"/>
          </a:xfrm>
          <a:prstGeom prst="rect">
            <a:avLst/>
          </a:prstGeom>
          <a:noFill/>
          <a:ln w="9525">
            <a:noFill/>
            <a:miter lim="800000"/>
          </a:ln>
        </p:spPr>
        <p:txBody>
          <a:bodyPr wrap="none" anchor="ctr">
            <a:spAutoFit/>
          </a:bodyPr>
          <a:lstStyle/>
          <a:p>
            <a:endParaRPr lang="zh-CN" altLang="en-US">
              <a:solidFill>
                <a:srgbClr val="0000FF"/>
              </a:solidFill>
              <a:latin typeface="Consolas" panose="020B0609020204030204" pitchFamily="49" charset="0"/>
              <a:cs typeface="Consolas" panose="020B0609020204030204" pitchFamily="49" charset="0"/>
            </a:endParaRPr>
          </a:p>
        </p:txBody>
      </p:sp>
      <p:pic>
        <p:nvPicPr>
          <p:cNvPr id="2" name="Picture 3"/>
          <p:cNvPicPr>
            <a:picLocks noChangeAspect="1" noChangeArrowheads="1"/>
          </p:cNvPicPr>
          <p:nvPr/>
        </p:nvPicPr>
        <p:blipFill>
          <a:blip r:embed="rId1" cstate="print"/>
          <a:srcRect/>
          <a:stretch>
            <a:fillRect/>
          </a:stretch>
        </p:blipFill>
        <p:spPr bwMode="auto">
          <a:xfrm>
            <a:off x="3071802" y="2214554"/>
            <a:ext cx="2733675" cy="2771775"/>
          </a:xfrm>
          <a:prstGeom prst="rect">
            <a:avLst/>
          </a:prstGeom>
          <a:noFill/>
          <a:ln w="9525">
            <a:noFill/>
            <a:miter lim="800000"/>
            <a:headEnd/>
            <a:tailEnd/>
          </a:ln>
        </p:spPr>
      </p:pic>
      <p:sp>
        <p:nvSpPr>
          <p:cNvPr id="7" name="TextBox 6"/>
          <p:cNvSpPr txBox="1"/>
          <p:nvPr/>
        </p:nvSpPr>
        <p:spPr>
          <a:xfrm>
            <a:off x="2357422" y="5214950"/>
            <a:ext cx="3857652"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smtClean="0">
                <a:solidFill>
                  <a:srgbClr val="0000FF"/>
                </a:solidFill>
                <a:latin typeface="Consolas" panose="020B0609020204030204" pitchFamily="49" charset="0"/>
                <a:cs typeface="Consolas" panose="020B0609020204030204" pitchFamily="49" charset="0"/>
              </a:rPr>
              <a:t>[1..6]={2</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4</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6</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1</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3</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0" y="2895600"/>
            <a:ext cx="184731" cy="461665"/>
          </a:xfrm>
          <a:prstGeom prst="rect">
            <a:avLst/>
          </a:prstGeom>
          <a:noFill/>
          <a:ln w="9525">
            <a:noFill/>
            <a:miter lim="800000"/>
          </a:ln>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6" name="TextBox 5"/>
          <p:cNvSpPr txBox="1"/>
          <p:nvPr/>
        </p:nvSpPr>
        <p:spPr>
          <a:xfrm>
            <a:off x="214282" y="500042"/>
            <a:ext cx="1785950" cy="430887"/>
          </a:xfrm>
          <a:prstGeom prst="rect">
            <a:avLst/>
          </a:prstGeom>
          <a:noFill/>
        </p:spPr>
        <p:txBody>
          <a:bodyPr wrap="square" rtlCol="0">
            <a:spAutoFit/>
          </a:bodyPr>
          <a:lstStyle/>
          <a:p>
            <a:r>
              <a:rPr lang="en-US" altLang="zh-CN" sz="2200" smtClean="0">
                <a:solidFill>
                  <a:srgbClr val="FF0000"/>
                </a:solidFill>
                <a:latin typeface="楷体" panose="02010609060101010101" pitchFamily="49" charset="-122"/>
                <a:ea typeface="楷体" panose="02010609060101010101" pitchFamily="49" charset="-122"/>
              </a:rPr>
              <a:t>【</a:t>
            </a:r>
            <a:r>
              <a:rPr lang="zh-CN" altLang="en-US" sz="2200" smtClean="0">
                <a:solidFill>
                  <a:srgbClr val="FF0000"/>
                </a:solidFill>
                <a:latin typeface="楷体" panose="02010609060101010101" pitchFamily="49" charset="-122"/>
                <a:ea typeface="楷体" panose="02010609060101010101" pitchFamily="49" charset="-122"/>
              </a:rPr>
              <a:t>问题求解</a:t>
            </a:r>
            <a:r>
              <a:rPr lang="en-US" altLang="zh-CN" sz="2200" smtClean="0">
                <a:solidFill>
                  <a:srgbClr val="FF0000"/>
                </a:solidFill>
                <a:latin typeface="楷体" panose="02010609060101010101" pitchFamily="49" charset="-122"/>
                <a:ea typeface="楷体" panose="02010609060101010101" pitchFamily="49" charset="-122"/>
              </a:rPr>
              <a:t>】</a:t>
            </a:r>
            <a:endParaRPr lang="zh-CN" altLang="en-US" sz="2200">
              <a:solidFill>
                <a:srgbClr val="FF0000"/>
              </a:solidFill>
              <a:latin typeface="楷体" panose="02010609060101010101" pitchFamily="49" charset="-122"/>
              <a:ea typeface="楷体" panose="02010609060101010101" pitchFamily="49" charset="-122"/>
            </a:endParaRPr>
          </a:p>
        </p:txBody>
      </p:sp>
      <p:grpSp>
        <p:nvGrpSpPr>
          <p:cNvPr id="7" name="组合 6"/>
          <p:cNvGrpSpPr/>
          <p:nvPr/>
        </p:nvGrpSpPr>
        <p:grpSpPr>
          <a:xfrm>
            <a:off x="857224" y="714356"/>
            <a:ext cx="7286676" cy="2053066"/>
            <a:chOff x="857224" y="3429000"/>
            <a:chExt cx="7286676" cy="2053066"/>
          </a:xfrm>
        </p:grpSpPr>
        <p:sp>
          <p:nvSpPr>
            <p:cNvPr id="8" name="椭圆 7"/>
            <p:cNvSpPr/>
            <p:nvPr/>
          </p:nvSpPr>
          <p:spPr>
            <a:xfrm>
              <a:off x="1714480"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p:cNvSpPr/>
            <p:nvPr/>
          </p:nvSpPr>
          <p:spPr>
            <a:xfrm>
              <a:off x="2714612"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连接符 9"/>
            <p:cNvCxnSpPr>
              <a:stCxn id="8" idx="7"/>
              <a:endCxn id="9" idx="3"/>
            </p:cNvCxnSpPr>
            <p:nvPr/>
          </p:nvCxnSpPr>
          <p:spPr>
            <a:xfrm rot="5400000" flipH="1" flipV="1">
              <a:off x="1830996" y="3979580"/>
              <a:ext cx="909976" cy="899104"/>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rot="16200000" flipH="1">
              <a:off x="2268582" y="4470105"/>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9" idx="4"/>
            </p:cNvCxnSpPr>
            <p:nvPr/>
          </p:nvCxnSpPr>
          <p:spPr>
            <a:xfrm rot="5400000">
              <a:off x="2285984"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643174" y="3429000"/>
              <a:ext cx="1285884"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k</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k</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857224" y="4714884"/>
              <a:ext cx="85725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,j)</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TextBox 14"/>
            <p:cNvSpPr txBox="1"/>
            <p:nvPr/>
          </p:nvSpPr>
          <p:spPr>
            <a:xfrm>
              <a:off x="1643042" y="5143512"/>
              <a:ext cx="1285884" cy="338554"/>
            </a:xfrm>
            <a:prstGeom prst="rect">
              <a:avLst/>
            </a:prstGeom>
            <a:noFill/>
          </p:spPr>
          <p:txBody>
            <a:bodyPr wrap="square" rtlCol="0">
              <a:spAutoFit/>
            </a:bodyPr>
            <a:lstStyle/>
            <a:p>
              <a:r>
                <a:rPr lang="zh-CN" altLang="en-US" sz="1600" smtClean="0">
                  <a:solidFill>
                    <a:srgbClr val="0000FF"/>
                  </a:solidFill>
                  <a:latin typeface="Consolas" panose="020B0609020204030204" pitchFamily="49" charset="0"/>
                  <a:cs typeface="Consolas" panose="020B0609020204030204" pitchFamily="49" charset="0"/>
                </a:rPr>
                <a:t>长度：</a:t>
              </a:r>
              <a:r>
                <a:rPr lang="en-US" altLang="zh-CN" sz="1600" i="1" smtClean="0">
                  <a:solidFill>
                    <a:srgbClr val="0000FF"/>
                  </a:solidFill>
                  <a:latin typeface="Consolas" panose="020B0609020204030204" pitchFamily="49" charset="0"/>
                  <a:cs typeface="Consolas" panose="020B0609020204030204" pitchFamily="49" charset="0"/>
                </a:rPr>
                <a:t>k</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i</a:t>
              </a:r>
              <a:endParaRPr lang="zh-CN" altLang="en-US" sz="1600" i="1">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2786050" y="4286256"/>
              <a:ext cx="1643074" cy="338554"/>
            </a:xfrm>
            <a:prstGeom prst="rect">
              <a:avLst/>
            </a:prstGeom>
            <a:noFill/>
          </p:spPr>
          <p:txBody>
            <a:bodyPr wrap="square" rtlCol="0">
              <a:spAutoFit/>
            </a:bodyPr>
            <a:lstStyle/>
            <a:p>
              <a:r>
                <a:rPr lang="zh-CN" altLang="en-US" sz="1600" smtClean="0">
                  <a:solidFill>
                    <a:srgbClr val="0000FF"/>
                  </a:solidFill>
                  <a:latin typeface="Consolas" panose="020B0609020204030204" pitchFamily="49" charset="0"/>
                  <a:cs typeface="Consolas" panose="020B0609020204030204" pitchFamily="49" charset="0"/>
                </a:rPr>
                <a:t>长度：</a:t>
              </a:r>
              <a:r>
                <a:rPr lang="en-US" altLang="zh-CN" sz="1600" i="1" smtClean="0">
                  <a:solidFill>
                    <a:srgbClr val="0000FF"/>
                  </a:solidFill>
                  <a:latin typeface="Consolas" panose="020B0609020204030204" pitchFamily="49" charset="0"/>
                  <a:cs typeface="Consolas" panose="020B0609020204030204" pitchFamily="49" charset="0"/>
                </a:rPr>
                <a:t>j</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q</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k</a:t>
              </a:r>
              <a:r>
                <a:rPr lang="en-US" altLang="zh-CN" sz="1600" smtClean="0">
                  <a:solidFill>
                    <a:srgbClr val="0000FF"/>
                  </a:solidFill>
                  <a:latin typeface="Consolas" panose="020B0609020204030204" pitchFamily="49" charset="0"/>
                  <a:cs typeface="Consolas" panose="020B0609020204030204" pitchFamily="49" charset="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7215206"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p:cNvSpPr/>
            <p:nvPr/>
          </p:nvSpPr>
          <p:spPr>
            <a:xfrm>
              <a:off x="6143636"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连接符 18"/>
            <p:cNvCxnSpPr>
              <a:stCxn id="17" idx="1"/>
              <a:endCxn id="18" idx="6"/>
            </p:cNvCxnSpPr>
            <p:nvPr/>
          </p:nvCxnSpPr>
          <p:spPr>
            <a:xfrm rot="16200000" flipV="1">
              <a:off x="6274513" y="3922503"/>
              <a:ext cx="973616" cy="949618"/>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16200000" flipH="1">
              <a:off x="6725602" y="4490109"/>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rot="5400000">
              <a:off x="5702739"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143636" y="3429000"/>
              <a:ext cx="1285884"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k</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q</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k</a:t>
              </a:r>
              <a:r>
                <a:rPr lang="en-US" altLang="zh-CN" sz="1800" smtClean="0">
                  <a:solidFill>
                    <a:srgbClr val="0000FF"/>
                  </a:solidFill>
                  <a:latin typeface="Consolas" panose="020B0609020204030204" pitchFamily="49" charset="0"/>
                  <a:cs typeface="Consolas" panose="020B0609020204030204" pitchFamily="49" charset="0"/>
                </a:rPr>
                <a: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7286644" y="4714884"/>
              <a:ext cx="857256"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i</a:t>
              </a:r>
              <a:r>
                <a:rPr lang="en-US" altLang="zh-CN" sz="1800" smtClean="0">
                  <a:solidFill>
                    <a:srgbClr val="0000FF"/>
                  </a:solidFill>
                  <a:latin typeface="Consolas" panose="020B0609020204030204" pitchFamily="49" charset="0"/>
                  <a:cs typeface="Consolas" panose="020B0609020204030204" pitchFamily="49" charset="0"/>
                </a:rPr>
                <a:t>,j)</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4" name="TextBox 23"/>
            <p:cNvSpPr txBox="1"/>
            <p:nvPr/>
          </p:nvSpPr>
          <p:spPr>
            <a:xfrm>
              <a:off x="6143636" y="5143512"/>
              <a:ext cx="1285884" cy="338554"/>
            </a:xfrm>
            <a:prstGeom prst="rect">
              <a:avLst/>
            </a:prstGeom>
            <a:noFill/>
          </p:spPr>
          <p:txBody>
            <a:bodyPr wrap="square" rtlCol="0">
              <a:spAutoFit/>
            </a:bodyPr>
            <a:lstStyle/>
            <a:p>
              <a:r>
                <a:rPr lang="zh-CN" altLang="en-US" sz="1600" smtClean="0">
                  <a:solidFill>
                    <a:srgbClr val="0000FF"/>
                  </a:solidFill>
                  <a:latin typeface="Consolas" panose="020B0609020204030204" pitchFamily="49" charset="0"/>
                  <a:cs typeface="Consolas" panose="020B0609020204030204" pitchFamily="49" charset="0"/>
                </a:rPr>
                <a:t>长度：</a:t>
              </a:r>
              <a:r>
                <a:rPr lang="en-US" altLang="zh-CN" sz="1600" i="1" smtClean="0">
                  <a:solidFill>
                    <a:srgbClr val="0000FF"/>
                  </a:solidFill>
                  <a:latin typeface="Consolas" panose="020B0609020204030204" pitchFamily="49" charset="0"/>
                  <a:cs typeface="Consolas" panose="020B0609020204030204" pitchFamily="49" charset="0"/>
                </a:rPr>
                <a:t>i</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k</a:t>
              </a:r>
              <a:endParaRPr lang="zh-CN" altLang="en-US" sz="1600" i="1">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4643438" y="4286256"/>
              <a:ext cx="1643074" cy="338554"/>
            </a:xfrm>
            <a:prstGeom prst="rect">
              <a:avLst/>
            </a:prstGeom>
            <a:noFill/>
          </p:spPr>
          <p:txBody>
            <a:bodyPr wrap="square" rtlCol="0">
              <a:spAutoFit/>
            </a:bodyPr>
            <a:lstStyle/>
            <a:p>
              <a:r>
                <a:rPr lang="zh-CN" altLang="en-US" sz="1600" smtClean="0">
                  <a:solidFill>
                    <a:srgbClr val="0000FF"/>
                  </a:solidFill>
                  <a:latin typeface="Consolas" panose="020B0609020204030204" pitchFamily="49" charset="0"/>
                  <a:cs typeface="Consolas" panose="020B0609020204030204" pitchFamily="49" charset="0"/>
                </a:rPr>
                <a:t>长度：</a:t>
              </a:r>
              <a:r>
                <a:rPr lang="en-US" altLang="zh-CN" sz="1600" i="1" smtClean="0">
                  <a:solidFill>
                    <a:srgbClr val="0000FF"/>
                  </a:solidFill>
                  <a:latin typeface="Consolas" panose="020B0609020204030204" pitchFamily="49" charset="0"/>
                  <a:cs typeface="Consolas" panose="020B0609020204030204" pitchFamily="49" charset="0"/>
                </a:rPr>
                <a:t>q</a:t>
              </a:r>
              <a:r>
                <a:rPr lang="en-US" altLang="zh-CN" sz="1600" smtClean="0">
                  <a:solidFill>
                    <a:srgbClr val="0000FF"/>
                  </a:solidFill>
                  <a:latin typeface="Consolas" panose="020B0609020204030204" pitchFamily="49" charset="0"/>
                  <a:cs typeface="Consolas" panose="020B0609020204030204" pitchFamily="49" charset="0"/>
                </a:rPr>
                <a:t>[</a:t>
              </a:r>
              <a:r>
                <a:rPr lang="en-US" altLang="zh-CN" sz="1600" i="1" smtClean="0">
                  <a:solidFill>
                    <a:srgbClr val="0000FF"/>
                  </a:solidFill>
                  <a:latin typeface="Consolas" panose="020B0609020204030204" pitchFamily="49" charset="0"/>
                  <a:cs typeface="Consolas" panose="020B0609020204030204" pitchFamily="49" charset="0"/>
                </a:rPr>
                <a:t>k</a:t>
              </a:r>
              <a:r>
                <a:rPr lang="en-US" altLang="zh-CN" sz="1600" smtClean="0">
                  <a:solidFill>
                    <a:srgbClr val="0000FF"/>
                  </a:solidFill>
                  <a:latin typeface="Consolas" panose="020B0609020204030204" pitchFamily="49" charset="0"/>
                  <a:cs typeface="Consolas" panose="020B0609020204030204" pitchFamily="49" charset="0"/>
                </a:rPr>
                <a:t>]-j</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26" name="Text Box 4"/>
          <p:cNvSpPr txBox="1">
            <a:spLocks noChangeArrowheads="1"/>
          </p:cNvSpPr>
          <p:nvPr/>
        </p:nvSpPr>
        <p:spPr bwMode="auto">
          <a:xfrm>
            <a:off x="393669" y="3057161"/>
            <a:ext cx="8750331" cy="871905"/>
          </a:xfrm>
          <a:prstGeom prst="rect">
            <a:avLst/>
          </a:prstGeom>
          <a:solidFill>
            <a:schemeClr val="accent1">
              <a:lumMod val="20000"/>
              <a:lumOff val="80000"/>
            </a:schemeClr>
          </a:solidFill>
          <a:ln w="9525">
            <a:noFill/>
            <a:miter lim="800000"/>
          </a:ln>
        </p:spPr>
        <p:txBody>
          <a:bodyPr wrap="square">
            <a:spAutoFit/>
          </a:bodyPr>
          <a:lstStyle/>
          <a:p>
            <a:pPr>
              <a:lnSpc>
                <a:spcPts val="32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对于</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位置上的皇后，是否与已放好的皇后</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）有冲突呢？ </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 name="Text Box 5"/>
          <p:cNvSpPr txBox="1">
            <a:spLocks noChangeArrowheads="1"/>
          </p:cNvSpPr>
          <p:nvPr/>
        </p:nvSpPr>
        <p:spPr bwMode="auto">
          <a:xfrm>
            <a:off x="857224" y="5929330"/>
            <a:ext cx="5429288" cy="598589"/>
          </a:xfrm>
          <a:prstGeom prst="rect">
            <a:avLst/>
          </a:prstGeom>
        </p:spPr>
        <p:style>
          <a:lnRef idx="1">
            <a:schemeClr val="accent1"/>
          </a:lnRef>
          <a:fillRef idx="2">
            <a:schemeClr val="accent1"/>
          </a:fillRef>
          <a:effectRef idx="1">
            <a:schemeClr val="accent1"/>
          </a:effectRef>
          <a:fontRef idx="minor">
            <a:schemeClr val="dk1"/>
          </a:fontRef>
        </p:style>
        <p:txBody>
          <a:bodyPr wrap="square" lIns="180000" tIns="144000" bIns="144000">
            <a:spAutoFit/>
          </a:bodyPr>
          <a:lstStyle/>
          <a:p>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q</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k</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j</a:t>
            </a:r>
            <a:r>
              <a:rPr lang="nb-NO" sz="2000" smtClean="0">
                <a:solidFill>
                  <a:srgbClr val="0000FF"/>
                </a:solidFill>
                <a:latin typeface="Consolas" panose="020B0609020204030204" pitchFamily="49" charset="0"/>
                <a:cs typeface="Consolas" panose="020B0609020204030204" pitchFamily="49" charset="0"/>
              </a:rPr>
              <a:t>) || (abs(</a:t>
            </a:r>
            <a:r>
              <a:rPr lang="nb-NO" sz="2000" i="1" smtClean="0">
                <a:solidFill>
                  <a:srgbClr val="0000FF"/>
                </a:solidFill>
                <a:latin typeface="Consolas" panose="020B0609020204030204" pitchFamily="49" charset="0"/>
                <a:cs typeface="Consolas" panose="020B0609020204030204" pitchFamily="49" charset="0"/>
              </a:rPr>
              <a:t>q</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k</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j</a:t>
            </a:r>
            <a:r>
              <a:rPr lang="nb-NO" sz="2000" smtClean="0">
                <a:solidFill>
                  <a:srgbClr val="0000FF"/>
                </a:solidFill>
                <a:latin typeface="Consolas" panose="020B0609020204030204" pitchFamily="49" charset="0"/>
                <a:cs typeface="Consolas" panose="020B0609020204030204" pitchFamily="49" charset="0"/>
              </a:rPr>
              <a:t>)==abs(</a:t>
            </a:r>
            <a:r>
              <a:rPr lang="nb-NO" sz="2000" i="1" smtClean="0">
                <a:solidFill>
                  <a:srgbClr val="0000FF"/>
                </a:solidFill>
                <a:latin typeface="Consolas" panose="020B0609020204030204" pitchFamily="49" charset="0"/>
                <a:cs typeface="Consolas" panose="020B0609020204030204" pitchFamily="49" charset="0"/>
              </a:rPr>
              <a:t>i</a:t>
            </a:r>
            <a:r>
              <a:rPr lang="nb-NO" sz="2000" smtClean="0">
                <a:solidFill>
                  <a:srgbClr val="0000FF"/>
                </a:solidFill>
                <a:latin typeface="Consolas" panose="020B0609020204030204" pitchFamily="49" charset="0"/>
                <a:cs typeface="Consolas" panose="020B0609020204030204" pitchFamily="49" charset="0"/>
              </a:rPr>
              <a:t>-</a:t>
            </a:r>
            <a:r>
              <a:rPr lang="nb-NO" sz="2000" i="1" smtClean="0">
                <a:solidFill>
                  <a:srgbClr val="0000FF"/>
                </a:solidFill>
                <a:latin typeface="Consolas" panose="020B0609020204030204" pitchFamily="49" charset="0"/>
                <a:cs typeface="Consolas" panose="020B0609020204030204" pitchFamily="49" charset="0"/>
              </a:rPr>
              <a:t>k</a:t>
            </a:r>
            <a:r>
              <a:rPr lang="nb-NO" sz="2000" smtClean="0">
                <a:solidFill>
                  <a:srgbClr val="0000FF"/>
                </a:solidFill>
                <a:latin typeface="Consolas" panose="020B0609020204030204" pitchFamily="49" charset="0"/>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714348" y="4143380"/>
            <a:ext cx="7786742" cy="148556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bIns="144000" rtlCol="0">
            <a:spAutoFit/>
          </a:bodyPr>
          <a:lstStyle/>
          <a:p>
            <a:pPr marL="342900" indent="-342900">
              <a:lnSpc>
                <a:spcPts val="3200"/>
              </a:lnSpc>
              <a:buBlip>
                <a:blip r:embed="rId1"/>
              </a:buBlip>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显然它们不同列，若同列则有：</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q</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k</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42900" indent="-342900">
              <a:lnSpc>
                <a:spcPts val="3200"/>
              </a:lnSpc>
              <a:buBlip>
                <a:blip r:embed="rId1"/>
              </a:buBlip>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对角线有两条，若它们在任一条对角线上，则构成一个等边直角三角形，即</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q</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k</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k</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850" y="886597"/>
            <a:ext cx="8496300" cy="2400657"/>
          </a:xfrm>
          <a:prstGeom prst="rect">
            <a:avLst/>
          </a:prstGeom>
          <a:solidFill>
            <a:schemeClr val="accent1">
              <a:lumMod val="20000"/>
              <a:lumOff val="80000"/>
            </a:schemeClr>
          </a:solidFill>
          <a:ln w="9525">
            <a:noFill/>
            <a:miter lim="800000"/>
          </a:ln>
        </p:spPr>
        <p:txBody>
          <a:bodyPr>
            <a:spAutoFit/>
          </a:bodyPr>
          <a:lstStyle/>
          <a:p>
            <a:pPr>
              <a:lnSpc>
                <a:spcPct val="150000"/>
              </a:lnSpc>
              <a:spcBef>
                <a:spcPts val="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nb-NO"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nb-NO"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是在</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列上</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已经</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放</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好</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了</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皇</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于</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放置</a:t>
            </a:r>
            <a:r>
              <a:rPr lang="nb-NO"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皇</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nb-NO"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queen(</a:t>
            </a:r>
            <a:r>
              <a:rPr lang="nb-NO"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nb-NO"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nb-NO"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表示在</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上已经放</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好</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了</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皇</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于</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nb-NO"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放置</a:t>
            </a:r>
            <a:r>
              <a:rPr lang="nb-NO"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nb-NO"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皇后。</a:t>
            </a:r>
            <a:endPar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nb-NO"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比</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少放置一个皇后。</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所以</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是“小问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“大问题”。</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3"/>
          <p:cNvSpPr txBox="1">
            <a:spLocks noChangeArrowheads="1"/>
          </p:cNvSpPr>
          <p:nvPr/>
        </p:nvSpPr>
        <p:spPr bwMode="auto">
          <a:xfrm>
            <a:off x="1000100" y="3769495"/>
            <a:ext cx="7321571" cy="1731207"/>
          </a:xfrm>
          <a:prstGeom prst="rect">
            <a:avLst/>
          </a:prstGeom>
          <a:solidFill>
            <a:schemeClr val="bg1">
              <a:lumMod val="95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44000" bIns="144000">
            <a:spAutoFit/>
          </a:bodyPr>
          <a:lstStyle/>
          <a:p>
            <a:pPr>
              <a:lnSpc>
                <a:spcPct val="13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queen(</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个皇后放置完</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毕，输</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出一个解	</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&gt;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3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queen(</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pitchFamily="18" charset="2"/>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在第</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行的</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合适</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的</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位置（</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3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在其上放置一个皇后</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3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queen(</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250824" y="214290"/>
            <a:ext cx="8750332" cy="6283325"/>
          </a:xfrm>
          <a:prstGeom prst="rect">
            <a:avLst/>
          </a:prstGeom>
          <a:solidFill>
            <a:schemeClr val="bg1">
              <a:lumMod val="95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144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 place(int i,int 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测试</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位置能否摆放皇后</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(i==1) return 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第一个皇后总是可以放置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k=1;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(k&lt;i)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//k=1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是已放置了皇后的行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((q[k]==j) || (abs(q[k]-j)==abs(i-k)))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queen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i,int 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放置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的皇后</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dispasolution(n);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所有皇后放置结束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for (int j=1;j&lt;=n;j++)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行上试探每一个列</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(place(i,j))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行上找到一个合适位置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q[i]=j;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queen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(i+1,n);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95288" y="260350"/>
            <a:ext cx="7056437" cy="430887"/>
          </a:xfrm>
          <a:prstGeom prst="rect">
            <a:avLst/>
          </a:prstGeom>
          <a:noFill/>
          <a:ln w="9525">
            <a:noFill/>
            <a:miter lim="800000"/>
          </a:ln>
        </p:spPr>
        <p:txBody>
          <a:bodyPr>
            <a:spAutoFit/>
          </a:bodyPr>
          <a:lstStyle/>
          <a:p>
            <a:pPr>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本程序一次执行结果如下：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316" name="Text Box 3"/>
          <p:cNvSpPr txBox="1">
            <a:spLocks noChangeArrowheads="1"/>
          </p:cNvSpPr>
          <p:nvPr/>
        </p:nvSpPr>
        <p:spPr bwMode="auto">
          <a:xfrm>
            <a:off x="468313" y="908050"/>
            <a:ext cx="6961207" cy="1952806"/>
          </a:xfrm>
          <a:prstGeom prst="rect">
            <a:avLst/>
          </a:prstGeom>
          <a:solidFill>
            <a:schemeClr val="folHlink"/>
          </a:solid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rIns="180000" bIns="144000">
            <a:spAutoFit/>
          </a:bodyPr>
          <a:lstStyle/>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皇后问题</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(n&lt;20) n=</a:t>
            </a:r>
            <a:r>
              <a:rPr lang="en-US" altLang="zh-CN" sz="1800" u="sng" dirty="0">
                <a:solidFill>
                  <a:srgbClr val="FF0000"/>
                </a:solidFill>
                <a:latin typeface="Consolas" panose="020B0609020204030204" pitchFamily="49" charset="0"/>
                <a:ea typeface="楷体" panose="02010609060101010101" pitchFamily="49" charset="-122"/>
                <a:cs typeface="Consolas" panose="020B0609020204030204" pitchFamily="49" charset="0"/>
              </a:rPr>
              <a:t>6↙</a:t>
            </a:r>
            <a:endParaRPr lang="en-US" altLang="zh-CN" sz="18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皇后问题求解如下：</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第</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 (4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个解：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3314" name="Object 4"/>
          <p:cNvGraphicFramePr>
            <a:graphicFrameLocks noChangeAspect="1"/>
          </p:cNvGraphicFramePr>
          <p:nvPr/>
        </p:nvGraphicFramePr>
        <p:xfrm>
          <a:off x="395288" y="3500438"/>
          <a:ext cx="8137525" cy="2327275"/>
        </p:xfrm>
        <a:graphic>
          <a:graphicData uri="http://schemas.openxmlformats.org/presentationml/2006/ole">
            <mc:AlternateContent xmlns:mc="http://schemas.openxmlformats.org/markup-compatibility/2006">
              <mc:Choice xmlns:v="urn:schemas-microsoft-com:vml" Requires="v">
                <p:oleObj spid="_x0000_s3073" name="图片" r:id="rId1" imgW="5447030" imgH="1545590" progId="Word.Picture.8">
                  <p:embed/>
                </p:oleObj>
              </mc:Choice>
              <mc:Fallback>
                <p:oleObj name="图片" r:id="rId1" imgW="5447030" imgH="1545590" progId="Word.Picture.8">
                  <p:embed/>
                  <p:pic>
                    <p:nvPicPr>
                      <p:cNvPr id="0" name="Object 4"/>
                      <p:cNvPicPr>
                        <a:picLocks noChangeAspect="1"/>
                      </p:cNvPicPr>
                      <p:nvPr/>
                    </p:nvPicPr>
                    <p:blipFill>
                      <a:blip r:embed="rId2"/>
                      <a:stretch>
                        <a:fillRect/>
                      </a:stretch>
                    </p:blipFill>
                    <p:spPr>
                      <a:xfrm>
                        <a:off x="395288" y="3500438"/>
                        <a:ext cx="8137525" cy="2327275"/>
                      </a:xfrm>
                      <a:prstGeom prst="rect">
                        <a:avLst/>
                      </a:prstGeom>
                      <a:noFill/>
                      <a:ln w="9525">
                        <a:noFill/>
                      </a:ln>
                    </p:spPr>
                  </p:pic>
                </p:oleObj>
              </mc:Fallback>
            </mc:AlternateContent>
          </a:graphicData>
        </a:graphic>
      </p:graphicFrame>
      <p:sp>
        <p:nvSpPr>
          <p:cNvPr id="13318" name="AutoShape 6"/>
          <p:cNvSpPr>
            <a:spLocks noChangeArrowheads="1"/>
          </p:cNvSpPr>
          <p:nvPr/>
        </p:nvSpPr>
        <p:spPr bwMode="auto">
          <a:xfrm>
            <a:off x="3786182" y="3000372"/>
            <a:ext cx="285752" cy="360363"/>
          </a:xfrm>
          <a:prstGeom prst="downArrow">
            <a:avLst>
              <a:gd name="adj1" fmla="val 50000"/>
              <a:gd name="adj2" fmla="val 25000"/>
            </a:avLst>
          </a:prstGeom>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395288" y="1341438"/>
            <a:ext cx="8137525" cy="2908489"/>
          </a:xfrm>
          <a:prstGeom prst="rect">
            <a:avLst/>
          </a:prstGeom>
          <a:noFill/>
          <a:ln w="9525">
            <a:noFill/>
            <a:miter lim="800000"/>
          </a:ln>
        </p:spPr>
        <p:txBody>
          <a:bodyPr>
            <a:spAutoFit/>
          </a:bodyPr>
          <a:lstStyle/>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把递归算法转化为非递归算法有如下两种基本方法：</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）直接用循环结构的算法替代递归算法。</a:t>
            </a:r>
            <a:endPar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）用栈模拟系统的运行</a:t>
            </a:r>
            <a:r>
              <a:rPr lang="zh-CN" altLang="en-US" sz="2000">
                <a:solidFill>
                  <a:srgbClr val="6600CC"/>
                </a:solidFill>
                <a:latin typeface="Consolas" panose="020B0609020204030204" pitchFamily="49" charset="0"/>
                <a:ea typeface="楷体" panose="02010609060101010101" pitchFamily="49" charset="-122"/>
                <a:cs typeface="Consolas" panose="020B0609020204030204" pitchFamily="49" charset="0"/>
              </a:rPr>
              <a:t>过</a:t>
            </a: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程，通</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过分析只保存必须保存的</a:t>
            </a:r>
            <a:r>
              <a:rPr lang="zh-CN" altLang="en-US" sz="2000">
                <a:solidFill>
                  <a:srgbClr val="6600CC"/>
                </a:solidFill>
                <a:latin typeface="Consolas" panose="020B0609020204030204" pitchFamily="49" charset="0"/>
                <a:ea typeface="楷体" panose="02010609060101010101" pitchFamily="49" charset="-122"/>
                <a:cs typeface="Consolas" panose="020B0609020204030204" pitchFamily="49" charset="0"/>
              </a:rPr>
              <a:t>信</a:t>
            </a: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息，从</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而用非递归算法替代递归算法。</a:t>
            </a:r>
            <a:endPar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　　第（</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）种是直接转</a:t>
            </a:r>
            <a:r>
              <a:rPr lang="zh-CN" altLang="en-US" sz="2000">
                <a:solidFill>
                  <a:srgbClr val="6600CC"/>
                </a:solidFill>
                <a:latin typeface="Consolas" panose="020B0609020204030204" pitchFamily="49" charset="0"/>
                <a:ea typeface="楷体" panose="02010609060101010101" pitchFamily="49" charset="-122"/>
                <a:cs typeface="Consolas" panose="020B0609020204030204" pitchFamily="49" charset="0"/>
              </a:rPr>
              <a:t>化</a:t>
            </a: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法，不</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需要使用栈。第（</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）种是间接转</a:t>
            </a:r>
            <a:r>
              <a:rPr lang="zh-CN" altLang="en-US" sz="2000">
                <a:solidFill>
                  <a:srgbClr val="6600CC"/>
                </a:solidFill>
                <a:latin typeface="Consolas" panose="020B0609020204030204" pitchFamily="49" charset="0"/>
                <a:ea typeface="楷体" panose="02010609060101010101" pitchFamily="49" charset="-122"/>
                <a:cs typeface="Consolas" panose="020B0609020204030204" pitchFamily="49" charset="0"/>
              </a:rPr>
              <a:t>化</a:t>
            </a:r>
            <a:r>
              <a:rPr lang="zh-CN" altLang="en-US" sz="2000" smtClean="0">
                <a:solidFill>
                  <a:srgbClr val="6600CC"/>
                </a:solidFill>
                <a:latin typeface="Consolas" panose="020B0609020204030204" pitchFamily="49" charset="0"/>
                <a:ea typeface="楷体" panose="02010609060101010101" pitchFamily="49" charset="-122"/>
                <a:cs typeface="Consolas" panose="020B0609020204030204" pitchFamily="49" charset="0"/>
              </a:rPr>
              <a:t>法，需</a:t>
            </a: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要使用栈。</a:t>
            </a:r>
            <a:endPar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142976" y="357166"/>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递归算法转化非递归算法</a:t>
            </a:r>
            <a:endPar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692275" y="2106613"/>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1</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21507" name="Rectangle 3"/>
          <p:cNvSpPr>
            <a:spLocks noChangeArrowheads="1"/>
          </p:cNvSpPr>
          <p:nvPr/>
        </p:nvSpPr>
        <p:spPr bwMode="auto">
          <a:xfrm>
            <a:off x="2233613" y="2106613"/>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anose="020B0609020204030204" pitchFamily="49" charset="0"/>
              <a:cs typeface="Consolas" panose="020B0609020204030204" pitchFamily="49" charset="0"/>
            </a:endParaRPr>
          </a:p>
        </p:txBody>
      </p:sp>
      <p:sp>
        <p:nvSpPr>
          <p:cNvPr id="21508" name="Rectangle 4"/>
          <p:cNvSpPr>
            <a:spLocks noChangeArrowheads="1"/>
          </p:cNvSpPr>
          <p:nvPr/>
        </p:nvSpPr>
        <p:spPr bwMode="auto">
          <a:xfrm>
            <a:off x="3130550" y="2106613"/>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baseline="-25000">
                <a:solidFill>
                  <a:srgbClr val="3333FF"/>
                </a:solidFill>
                <a:latin typeface="Consolas" panose="020B0609020204030204" pitchFamily="49" charset="0"/>
                <a:cs typeface="Consolas" panose="020B0609020204030204" pitchFamily="49" charset="0"/>
              </a:rPr>
              <a:t>2</a:t>
            </a:r>
            <a:endParaRPr lang="en-US" altLang="zh-CN" sz="2000" baseline="-25000">
              <a:solidFill>
                <a:srgbClr val="3333FF"/>
              </a:solidFill>
              <a:latin typeface="Consolas" panose="020B0609020204030204" pitchFamily="49" charset="0"/>
              <a:cs typeface="Consolas" panose="020B0609020204030204" pitchFamily="49" charset="0"/>
            </a:endParaRPr>
          </a:p>
        </p:txBody>
      </p:sp>
      <p:sp>
        <p:nvSpPr>
          <p:cNvPr id="21509" name="Rectangle 5"/>
          <p:cNvSpPr>
            <a:spLocks noChangeArrowheads="1"/>
          </p:cNvSpPr>
          <p:nvPr/>
        </p:nvSpPr>
        <p:spPr bwMode="auto">
          <a:xfrm>
            <a:off x="3671888" y="2106613"/>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anose="020B0609020204030204" pitchFamily="49" charset="0"/>
              <a:cs typeface="Consolas" panose="020B0609020204030204" pitchFamily="49" charset="0"/>
            </a:endParaRPr>
          </a:p>
        </p:txBody>
      </p:sp>
      <p:sp>
        <p:nvSpPr>
          <p:cNvPr id="21510" name="Rectangle 6"/>
          <p:cNvSpPr>
            <a:spLocks noChangeArrowheads="1"/>
          </p:cNvSpPr>
          <p:nvPr/>
        </p:nvSpPr>
        <p:spPr bwMode="auto">
          <a:xfrm>
            <a:off x="6011863" y="2106613"/>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anose="020B0609020204030204" pitchFamily="49" charset="0"/>
                <a:cs typeface="Consolas" panose="020B0609020204030204" pitchFamily="49" charset="0"/>
              </a:rPr>
              <a:t>a</a:t>
            </a:r>
            <a:r>
              <a:rPr lang="en-US" altLang="zh-CN" sz="2000" i="1" baseline="-25000">
                <a:solidFill>
                  <a:srgbClr val="3333FF"/>
                </a:solidFill>
                <a:latin typeface="Consolas" panose="020B0609020204030204" pitchFamily="49" charset="0"/>
                <a:cs typeface="Consolas" panose="020B0609020204030204" pitchFamily="49" charset="0"/>
              </a:rPr>
              <a:t>n</a:t>
            </a:r>
            <a:endParaRPr lang="en-US" altLang="zh-CN" sz="2000" i="1" baseline="-25000">
              <a:solidFill>
                <a:srgbClr val="3333FF"/>
              </a:solidFill>
              <a:latin typeface="Consolas" panose="020B0609020204030204" pitchFamily="49" charset="0"/>
              <a:cs typeface="Consolas" panose="020B0609020204030204" pitchFamily="49" charset="0"/>
            </a:endParaRPr>
          </a:p>
        </p:txBody>
      </p:sp>
      <p:sp>
        <p:nvSpPr>
          <p:cNvPr id="21511" name="Rectangle 7"/>
          <p:cNvSpPr>
            <a:spLocks noChangeArrowheads="1"/>
          </p:cNvSpPr>
          <p:nvPr/>
        </p:nvSpPr>
        <p:spPr bwMode="auto">
          <a:xfrm>
            <a:off x="6553200" y="2106613"/>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1512" name="Text Box 8"/>
          <p:cNvSpPr txBox="1">
            <a:spLocks noChangeArrowheads="1"/>
          </p:cNvSpPr>
          <p:nvPr/>
        </p:nvSpPr>
        <p:spPr bwMode="auto">
          <a:xfrm>
            <a:off x="4716463" y="2106613"/>
            <a:ext cx="576262" cy="457200"/>
          </a:xfrm>
          <a:prstGeom prst="rect">
            <a:avLst/>
          </a:prstGeom>
          <a:noFill/>
          <a:ln w="38100" algn="ctr">
            <a:noFill/>
            <a:miter lim="800000"/>
          </a:ln>
        </p:spPr>
        <p:txBody>
          <a:bodyPr>
            <a:spAutoFit/>
          </a:bodyPr>
          <a:lstStyle/>
          <a:p>
            <a:pPr algn="ct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1513" name="Arc 9"/>
          <p:cNvSpPr/>
          <p:nvPr/>
        </p:nvSpPr>
        <p:spPr bwMode="auto">
          <a:xfrm>
            <a:off x="1763713" y="1747838"/>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1514" name="Text Box 10"/>
          <p:cNvSpPr txBox="1">
            <a:spLocks noChangeArrowheads="1"/>
          </p:cNvSpPr>
          <p:nvPr/>
        </p:nvSpPr>
        <p:spPr bwMode="auto">
          <a:xfrm>
            <a:off x="1403350" y="1387475"/>
            <a:ext cx="431800" cy="400110"/>
          </a:xfrm>
          <a:prstGeom prst="rect">
            <a:avLst/>
          </a:prstGeom>
          <a:noFill/>
          <a:ln w="9525">
            <a:noFill/>
            <a:miter lim="800000"/>
          </a:ln>
        </p:spPr>
        <p:txBody>
          <a:bodyPr>
            <a:spAutoFit/>
          </a:bodyPr>
          <a:lstStyle/>
          <a:p>
            <a:pPr>
              <a:spcBef>
                <a:spcPct val="50000"/>
              </a:spcBef>
            </a:pPr>
            <a:r>
              <a:rPr lang="en-US" altLang="zh-CN" sz="2000">
                <a:solidFill>
                  <a:srgbClr val="0000FF"/>
                </a:solidFill>
                <a:latin typeface="Consolas" panose="020B0609020204030204" pitchFamily="49" charset="0"/>
                <a:cs typeface="Consolas" panose="020B0609020204030204" pitchFamily="49" charset="0"/>
              </a:rPr>
              <a:t>L</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21515" name="Line 11"/>
          <p:cNvSpPr>
            <a:spLocks noChangeShapeType="1"/>
          </p:cNvSpPr>
          <p:nvPr/>
        </p:nvSpPr>
        <p:spPr bwMode="auto">
          <a:xfrm>
            <a:off x="2555875" y="2322513"/>
            <a:ext cx="576263"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21516" name="Line 12"/>
          <p:cNvSpPr>
            <a:spLocks noChangeShapeType="1"/>
          </p:cNvSpPr>
          <p:nvPr/>
        </p:nvSpPr>
        <p:spPr bwMode="auto">
          <a:xfrm>
            <a:off x="3997325" y="2322513"/>
            <a:ext cx="576263"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21517" name="Line 13"/>
          <p:cNvSpPr>
            <a:spLocks noChangeShapeType="1"/>
          </p:cNvSpPr>
          <p:nvPr/>
        </p:nvSpPr>
        <p:spPr bwMode="auto">
          <a:xfrm>
            <a:off x="5437188" y="2322513"/>
            <a:ext cx="576262" cy="0"/>
          </a:xfrm>
          <a:prstGeom prst="line">
            <a:avLst/>
          </a:prstGeom>
          <a:noFill/>
          <a:ln w="38100">
            <a:solidFill>
              <a:schemeClr val="tx1"/>
            </a:solidFill>
            <a:miter lim="800000"/>
            <a:tailEnd type="triangle" w="med" len="med"/>
          </a:ln>
        </p:spPr>
        <p:txBody>
          <a:bodyPr wrap="none"/>
          <a:lstStyle/>
          <a:p>
            <a:endParaRPr lang="zh-CN" altLang="en-US">
              <a:latin typeface="Consolas" panose="020B0609020204030204" pitchFamily="49" charset="0"/>
              <a:cs typeface="Consolas" panose="020B0609020204030204" pitchFamily="49" charset="0"/>
            </a:endParaRPr>
          </a:p>
        </p:txBody>
      </p:sp>
      <p:sp>
        <p:nvSpPr>
          <p:cNvPr id="21518" name="Text Box 14"/>
          <p:cNvSpPr txBox="1">
            <a:spLocks noChangeArrowheads="1"/>
          </p:cNvSpPr>
          <p:nvPr/>
        </p:nvSpPr>
        <p:spPr bwMode="auto">
          <a:xfrm>
            <a:off x="785786" y="428604"/>
            <a:ext cx="3643338" cy="430887"/>
          </a:xfrm>
          <a:prstGeom prst="rect">
            <a:avLst/>
          </a:prstGeom>
          <a:noFill/>
          <a:ln w="9525">
            <a:noFill/>
            <a:miter lim="800000"/>
          </a:ln>
        </p:spPr>
        <p:txBody>
          <a:bodyPr wrap="square">
            <a:spAutoFit/>
          </a:bodyPr>
          <a:lstStyle/>
          <a:p>
            <a:pPr>
              <a:spcBef>
                <a:spcPct val="50000"/>
              </a:spcBef>
            </a:pP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不</a:t>
            </a:r>
            <a:r>
              <a:rPr kumimoji="1" lang="zh-CN" altLang="en-US"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带头结点单</a:t>
            </a:r>
            <a:r>
              <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链表示意图</a:t>
            </a:r>
            <a:endParaRPr kumimoji="1"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Group 15"/>
          <p:cNvGrpSpPr/>
          <p:nvPr/>
        </p:nvGrpSpPr>
        <p:grpSpPr bwMode="auto">
          <a:xfrm>
            <a:off x="2284413" y="1196975"/>
            <a:ext cx="5273675" cy="2130425"/>
            <a:chOff x="1439" y="437"/>
            <a:chExt cx="3322" cy="1342"/>
          </a:xfrm>
        </p:grpSpPr>
        <p:sp>
          <p:nvSpPr>
            <p:cNvPr id="21524" name="Text Box 16"/>
            <p:cNvSpPr txBox="1">
              <a:spLocks noChangeArrowheads="1"/>
            </p:cNvSpPr>
            <p:nvPr/>
          </p:nvSpPr>
          <p:spPr bwMode="auto">
            <a:xfrm>
              <a:off x="1687" y="437"/>
              <a:ext cx="2449" cy="233"/>
            </a:xfrm>
            <a:prstGeom prst="rect">
              <a:avLst/>
            </a:prstGeom>
            <a:noFill/>
            <a:ln w="9525">
              <a:noFill/>
              <a:miter lim="800000"/>
            </a:ln>
          </p:spPr>
          <p:txBody>
            <a:bodyPr>
              <a:spAutoFit/>
            </a:bodyPr>
            <a:lstStyle/>
            <a:p>
              <a:pPr algn="ctr">
                <a:spcBef>
                  <a:spcPct val="50000"/>
                </a:spcBef>
              </a:pP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为首结点指针</a:t>
              </a: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的单链表</a:t>
              </a:r>
              <a:endPar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1525" name="AutoShape 17"/>
            <p:cNvSpPr/>
            <p:nvPr/>
          </p:nvSpPr>
          <p:spPr bwMode="auto">
            <a:xfrm rot="5400000">
              <a:off x="3130" y="323"/>
              <a:ext cx="136" cy="2267"/>
            </a:xfrm>
            <a:prstGeom prst="rightBrace">
              <a:avLst>
                <a:gd name="adj1" fmla="val 138909"/>
                <a:gd name="adj2" fmla="val 50000"/>
              </a:avLst>
            </a:prstGeom>
            <a:noFill/>
            <a:ln w="28575">
              <a:solidFill>
                <a:schemeClr val="tx1"/>
              </a:solidFill>
              <a:miter lim="800000"/>
            </a:ln>
          </p:spPr>
          <p:txBody>
            <a:bodyPr wrap="none" anchor="ctr"/>
            <a:lstStyle/>
            <a:p>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1526" name="AutoShape 18"/>
            <p:cNvSpPr/>
            <p:nvPr/>
          </p:nvSpPr>
          <p:spPr bwMode="auto">
            <a:xfrm rot="-5400000">
              <a:off x="2845" y="-637"/>
              <a:ext cx="136" cy="2947"/>
            </a:xfrm>
            <a:prstGeom prst="rightBrace">
              <a:avLst>
                <a:gd name="adj1" fmla="val 180576"/>
                <a:gd name="adj2" fmla="val 50000"/>
              </a:avLst>
            </a:prstGeom>
            <a:noFill/>
            <a:ln w="28575">
              <a:solidFill>
                <a:schemeClr val="tx1"/>
              </a:solidFill>
              <a:miter lim="800000"/>
            </a:ln>
          </p:spPr>
          <p:txBody>
            <a:bodyPr wrap="none" anchor="ctr"/>
            <a:lstStyle/>
            <a:p>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1527" name="Text Box 19"/>
            <p:cNvSpPr txBox="1">
              <a:spLocks noChangeArrowheads="1"/>
            </p:cNvSpPr>
            <p:nvPr/>
          </p:nvSpPr>
          <p:spPr bwMode="auto">
            <a:xfrm>
              <a:off x="1631" y="1546"/>
              <a:ext cx="3130" cy="233"/>
            </a:xfrm>
            <a:prstGeom prst="rect">
              <a:avLst/>
            </a:prstGeom>
            <a:noFill/>
            <a:ln w="9525">
              <a:noFill/>
              <a:miter lim="800000"/>
            </a:ln>
          </p:spPr>
          <p:txBody>
            <a:bodyPr>
              <a:spAutoFit/>
            </a:bodyPr>
            <a:lstStyle/>
            <a:p>
              <a:pPr algn="ctr">
                <a:spcBef>
                  <a:spcPct val="50000"/>
                </a:spcBef>
              </a:pP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L-&gt;next</a:t>
              </a:r>
              <a:r>
                <a:rPr kumimoji="1" lang="zh-CN" altLang="en-US"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为首结点指针</a:t>
              </a:r>
              <a:r>
                <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的单链表</a:t>
              </a:r>
              <a:endParaRPr kumimoji="1"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3" name="Group 20"/>
          <p:cNvGrpSpPr/>
          <p:nvPr/>
        </p:nvGrpSpPr>
        <p:grpSpPr bwMode="auto">
          <a:xfrm>
            <a:off x="2555875" y="3644898"/>
            <a:ext cx="3887788" cy="1006475"/>
            <a:chOff x="1610" y="2296"/>
            <a:chExt cx="2449" cy="634"/>
          </a:xfrm>
        </p:grpSpPr>
        <p:sp>
          <p:nvSpPr>
            <p:cNvPr id="21522" name="AutoShape 21"/>
            <p:cNvSpPr>
              <a:spLocks noChangeArrowheads="1"/>
            </p:cNvSpPr>
            <p:nvPr/>
          </p:nvSpPr>
          <p:spPr bwMode="auto">
            <a:xfrm>
              <a:off x="2653" y="2296"/>
              <a:ext cx="363" cy="272"/>
            </a:xfrm>
            <a:prstGeom prst="downArrow">
              <a:avLst>
                <a:gd name="adj1" fmla="val 50000"/>
                <a:gd name="adj2" fmla="val 25000"/>
              </a:avLst>
            </a:prstGeom>
            <a:solidFill>
              <a:srgbClr val="336600"/>
            </a:solidFill>
            <a:ln w="9525">
              <a:solidFill>
                <a:schemeClr val="tx1"/>
              </a:solidFill>
              <a:miter lim="800000"/>
            </a:ln>
          </p:spPr>
          <p:txBody>
            <a:bodyPr wrap="none" anchor="ctr"/>
            <a:lstStyle/>
            <a:p>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
          <p:nvSpPr>
            <p:cNvPr id="21523" name="Text Box 22"/>
            <p:cNvSpPr txBox="1">
              <a:spLocks noChangeArrowheads="1"/>
            </p:cNvSpPr>
            <p:nvPr/>
          </p:nvSpPr>
          <p:spPr bwMode="auto">
            <a:xfrm>
              <a:off x="1610" y="2659"/>
              <a:ext cx="2449" cy="271"/>
            </a:xfrm>
            <a:prstGeom prst="rect">
              <a:avLst/>
            </a:prstGeom>
            <a:noFill/>
            <a:ln w="9525">
              <a:noFill/>
              <a:miter lim="800000"/>
            </a:ln>
          </p:spPr>
          <p:txBody>
            <a:bodyPr>
              <a:spAutoFit/>
            </a:bodyPr>
            <a:lstStyle/>
            <a:p>
              <a:pPr algn="ctr">
                <a:spcBef>
                  <a:spcPct val="50000"/>
                </a:spcBef>
              </a:pP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体现出数据结构的递归性。</a:t>
              </a:r>
              <a:endPar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08919" name="Text Box 23"/>
          <p:cNvSpPr txBox="1">
            <a:spLocks noChangeArrowheads="1"/>
          </p:cNvSpPr>
          <p:nvPr/>
        </p:nvSpPr>
        <p:spPr bwMode="auto">
          <a:xfrm>
            <a:off x="2071670" y="4857760"/>
            <a:ext cx="4811724" cy="430887"/>
          </a:xfrm>
          <a:prstGeom prst="rect">
            <a:avLst/>
          </a:prstGeom>
          <a:noFill/>
          <a:ln w="9525">
            <a:noFill/>
            <a:miter lim="800000"/>
          </a:ln>
        </p:spPr>
        <p:txBody>
          <a:bodyPr wrap="square">
            <a:spAutoFit/>
          </a:bodyPr>
          <a:lstStyle/>
          <a:p>
            <a:pPr>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如果带有</a:t>
            </a:r>
            <a:r>
              <a:rPr lang="zh-CN" altLang="en-US"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头结点又</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会怎样呢？？？</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8919"/>
                                        </p:tgtEl>
                                        <p:attrNameLst>
                                          <p:attrName>style.visibility</p:attrName>
                                        </p:attrNameLst>
                                      </p:cBhvr>
                                      <p:to>
                                        <p:strVal val="visible"/>
                                      </p:to>
                                    </p:set>
                                    <p:animEffect transition="in" filter="wipe(down)">
                                      <p:cBhvr>
                                        <p:cTn id="17" dur="500"/>
                                        <p:tgtEl>
                                          <p:spTgt spid="20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95288" y="333375"/>
            <a:ext cx="5462596"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rgbClr val="FF3300"/>
                </a:solidFill>
                <a:latin typeface="Consolas" panose="020B0609020204030204" pitchFamily="49" charset="0"/>
                <a:ea typeface="微软雅黑" panose="020B0503020204020204" charset="-122"/>
                <a:cs typeface="Consolas" panose="020B0609020204030204" pitchFamily="49" charset="0"/>
              </a:rPr>
              <a:t>2.4.1 </a:t>
            </a:r>
            <a:r>
              <a:rPr lang="zh-CN" altLang="en-US" sz="2800" dirty="0">
                <a:solidFill>
                  <a:srgbClr val="FF3300"/>
                </a:solidFill>
                <a:latin typeface="Consolas" panose="020B0609020204030204" pitchFamily="49" charset="0"/>
                <a:ea typeface="微软雅黑" panose="020B0503020204020204" charset="-122"/>
                <a:cs typeface="Consolas" panose="020B0609020204030204" pitchFamily="49" charset="0"/>
              </a:rPr>
              <a:t>用循环结构替代递归过程</a:t>
            </a:r>
            <a:endParaRPr lang="zh-CN" altLang="en-US" sz="2800" dirty="0">
              <a:solidFill>
                <a:srgbClr val="FF3300"/>
              </a:solidFill>
              <a:latin typeface="Consolas" panose="020B0609020204030204" pitchFamily="49" charset="0"/>
              <a:ea typeface="微软雅黑" panose="020B0503020204020204" charset="-122"/>
              <a:cs typeface="Consolas" panose="020B0609020204030204" pitchFamily="49" charset="0"/>
            </a:endParaRPr>
          </a:p>
        </p:txBody>
      </p:sp>
      <p:sp>
        <p:nvSpPr>
          <p:cNvPr id="81923" name="Text Box 3"/>
          <p:cNvSpPr txBox="1">
            <a:spLocks noChangeArrowheads="1"/>
          </p:cNvSpPr>
          <p:nvPr/>
        </p:nvSpPr>
        <p:spPr bwMode="auto">
          <a:xfrm>
            <a:off x="571472" y="1189732"/>
            <a:ext cx="7920037" cy="1405193"/>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latin typeface="楷体" panose="02010609060101010101" pitchFamily="49" charset="-122"/>
                <a:ea typeface="楷体" panose="02010609060101010101" pitchFamily="49" charset="-122"/>
              </a:rPr>
              <a:t>　　采用循环结构消除递归这种直接转化法没有通用的转换</a:t>
            </a:r>
            <a:r>
              <a:rPr lang="zh-CN" altLang="en-US" sz="2000">
                <a:solidFill>
                  <a:srgbClr val="0000FF"/>
                </a:solidFill>
                <a:latin typeface="楷体" panose="02010609060101010101" pitchFamily="49" charset="-122"/>
                <a:ea typeface="楷体" panose="02010609060101010101" pitchFamily="49" charset="-122"/>
              </a:rPr>
              <a:t>算</a:t>
            </a:r>
            <a:r>
              <a:rPr lang="zh-CN" altLang="en-US" sz="2000" smtClean="0">
                <a:solidFill>
                  <a:srgbClr val="0000FF"/>
                </a:solidFill>
                <a:latin typeface="楷体" panose="02010609060101010101" pitchFamily="49" charset="-122"/>
                <a:ea typeface="楷体" panose="02010609060101010101" pitchFamily="49" charset="-122"/>
              </a:rPr>
              <a:t>法，对</a:t>
            </a:r>
            <a:r>
              <a:rPr lang="zh-CN" altLang="en-US" sz="2000" dirty="0">
                <a:solidFill>
                  <a:srgbClr val="0000FF"/>
                </a:solidFill>
                <a:latin typeface="楷体" panose="02010609060101010101" pitchFamily="49" charset="-122"/>
                <a:ea typeface="楷体" panose="02010609060101010101" pitchFamily="49" charset="-122"/>
              </a:rPr>
              <a:t>于具体问题要深入分析对应的递归</a:t>
            </a:r>
            <a:r>
              <a:rPr lang="zh-CN" altLang="en-US" sz="2000">
                <a:solidFill>
                  <a:srgbClr val="0000FF"/>
                </a:solidFill>
                <a:latin typeface="楷体" panose="02010609060101010101" pitchFamily="49" charset="-122"/>
                <a:ea typeface="楷体" panose="02010609060101010101" pitchFamily="49" charset="-122"/>
              </a:rPr>
              <a:t>结</a:t>
            </a:r>
            <a:r>
              <a:rPr lang="zh-CN" altLang="en-US" sz="2000" smtClean="0">
                <a:solidFill>
                  <a:srgbClr val="0000FF"/>
                </a:solidFill>
                <a:latin typeface="楷体" panose="02010609060101010101" pitchFamily="49" charset="-122"/>
                <a:ea typeface="楷体" panose="02010609060101010101" pitchFamily="49" charset="-122"/>
              </a:rPr>
              <a:t>构，设</a:t>
            </a:r>
            <a:r>
              <a:rPr lang="zh-CN" altLang="en-US" sz="2000" dirty="0">
                <a:solidFill>
                  <a:srgbClr val="0000FF"/>
                </a:solidFill>
                <a:latin typeface="楷体" panose="02010609060101010101" pitchFamily="49" charset="-122"/>
                <a:ea typeface="楷体" panose="02010609060101010101" pitchFamily="49" charset="-122"/>
              </a:rPr>
              <a:t>计有效的循环语句进行递归到非递归的转换。</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857224" y="2143116"/>
            <a:ext cx="7632700"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如，采</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用循环结构求</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的非递归算法</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fun1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2947" name="Text Box 3"/>
          <p:cNvSpPr txBox="1">
            <a:spLocks noChangeArrowheads="1"/>
          </p:cNvSpPr>
          <p:nvPr/>
        </p:nvSpPr>
        <p:spPr bwMode="auto">
          <a:xfrm>
            <a:off x="1476375" y="2975127"/>
            <a:ext cx="4032250" cy="2025509"/>
          </a:xfrm>
          <a:prstGeom prst="rect">
            <a:avLst/>
          </a:prstGeom>
          <a:solidFill>
            <a:schemeClr val="bg1">
              <a:lumMod val="95000"/>
            </a:schemeClr>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180000" tIns="180000" bIns="180000">
            <a:spAutoFit/>
          </a:bodyPr>
          <a:lstStyle/>
          <a:p>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int fun1(int n)</a:t>
            </a:r>
            <a:endPar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nb-NO"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nb-NO"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nb-NO"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nb-NO"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for (i=2;i&lt;=n;i++)</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f=f*</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return(f);</a:t>
            </a:r>
            <a:endPar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4"/>
          <p:cNvSpPr txBox="1">
            <a:spLocks noChangeArrowheads="1"/>
          </p:cNvSpPr>
          <p:nvPr/>
        </p:nvSpPr>
        <p:spPr bwMode="auto">
          <a:xfrm>
            <a:off x="285720" y="928670"/>
            <a:ext cx="8064500" cy="878061"/>
          </a:xfrm>
          <a:prstGeom prst="rect">
            <a:avLst/>
          </a:prstGeom>
          <a:solidFill>
            <a:schemeClr val="accent6">
              <a:lumMod val="40000"/>
              <a:lumOff val="60000"/>
            </a:schemeClr>
          </a:solidFill>
          <a:ln w="9525">
            <a:noFill/>
            <a:miter lim="800000"/>
          </a:ln>
        </p:spPr>
        <p:txBody>
          <a:bodyPr>
            <a:spAutoFit/>
          </a:bodyPr>
          <a:lstStyle/>
          <a:p>
            <a:pPr>
              <a:lnSpc>
                <a:spcPts val="3200"/>
              </a:lnSpc>
              <a:spcBef>
                <a:spcPct val="5000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直接转化法特别适合于尾递归。尾递归只有一个递归调用语</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句，而</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且是处于算法的最后。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85720" y="1285860"/>
            <a:ext cx="8424863" cy="1880579"/>
          </a:xfrm>
          <a:prstGeom prst="rect">
            <a:avLst/>
          </a:prstGeom>
          <a:noFill/>
          <a:ln w="9525">
            <a:noFill/>
            <a:miter lim="800000"/>
          </a:ln>
        </p:spPr>
        <p:txBody>
          <a:bodyPr>
            <a:spAutoFit/>
          </a:bodyPr>
          <a:lstStyle/>
          <a:p>
            <a:pPr>
              <a:lnSpc>
                <a:spcPct val="150000"/>
              </a:lnSpc>
              <a:spcBef>
                <a:spcPts val="0"/>
              </a:spcBef>
            </a:pPr>
            <a:r>
              <a:rPr lang="zh-CN" altLang="en-US" sz="2000" dirty="0">
                <a:solidFill>
                  <a:srgbClr val="0000FF"/>
                </a:solidFill>
                <a:ea typeface="楷体" panose="02010609060101010101" pitchFamily="49" charset="-122"/>
                <a:cs typeface="Times New Roman" panose="02020603050405020304" pitchFamily="18" charset="0"/>
              </a:rPr>
              <a:t>　　除尾递</a:t>
            </a:r>
            <a:r>
              <a:rPr lang="zh-CN" altLang="en-US" sz="2000">
                <a:solidFill>
                  <a:srgbClr val="0000FF"/>
                </a:solidFill>
                <a:ea typeface="楷体" panose="02010609060101010101" pitchFamily="49" charset="-122"/>
                <a:cs typeface="Times New Roman" panose="02020603050405020304" pitchFamily="18" charset="0"/>
              </a:rPr>
              <a:t>归</a:t>
            </a:r>
            <a:r>
              <a:rPr lang="zh-CN" altLang="en-US" sz="2000" smtClean="0">
                <a:solidFill>
                  <a:srgbClr val="0000FF"/>
                </a:solidFill>
                <a:ea typeface="楷体" panose="02010609060101010101" pitchFamily="49" charset="-122"/>
                <a:cs typeface="Times New Roman" panose="02020603050405020304" pitchFamily="18" charset="0"/>
              </a:rPr>
              <a:t>外，直</a:t>
            </a:r>
            <a:r>
              <a:rPr lang="zh-CN" altLang="en-US" sz="2000" dirty="0">
                <a:solidFill>
                  <a:srgbClr val="0000FF"/>
                </a:solidFill>
                <a:ea typeface="楷体" panose="02010609060101010101" pitchFamily="49" charset="-122"/>
                <a:cs typeface="Times New Roman" panose="02020603050405020304" pitchFamily="18" charset="0"/>
              </a:rPr>
              <a:t>接转化法也适合于</a:t>
            </a:r>
            <a:r>
              <a:rPr lang="zh-CN" altLang="en-US" sz="2000" dirty="0">
                <a:solidFill>
                  <a:srgbClr val="C00000"/>
                </a:solidFill>
                <a:ea typeface="楷体" panose="02010609060101010101" pitchFamily="49" charset="-122"/>
                <a:cs typeface="Times New Roman" panose="02020603050405020304" pitchFamily="18" charset="0"/>
              </a:rPr>
              <a:t>单向递归</a:t>
            </a:r>
            <a:r>
              <a:rPr lang="zh-CN" altLang="en-US" sz="2000" dirty="0">
                <a:solidFill>
                  <a:srgbClr val="0000FF"/>
                </a:solidFill>
                <a:ea typeface="楷体" panose="02010609060101010101" pitchFamily="49" charset="-122"/>
                <a:cs typeface="Times New Roman" panose="02020603050405020304" pitchFamily="18" charset="0"/>
              </a:rPr>
              <a:t>。</a:t>
            </a:r>
            <a:endParaRPr lang="zh-CN" altLang="en-US" sz="2000" dirty="0">
              <a:solidFill>
                <a:srgbClr val="0000FF"/>
              </a:solidFill>
              <a:ea typeface="楷体" panose="02010609060101010101" pitchFamily="49" charset="-122"/>
              <a:cs typeface="Times New Roman" panose="02020603050405020304" pitchFamily="18" charset="0"/>
            </a:endParaRPr>
          </a:p>
          <a:p>
            <a:pPr>
              <a:lnSpc>
                <a:spcPct val="150000"/>
              </a:lnSpc>
              <a:spcBef>
                <a:spcPts val="0"/>
              </a:spcBef>
            </a:pPr>
            <a:r>
              <a:rPr lang="zh-CN" altLang="en-US" sz="2000" dirty="0">
                <a:solidFill>
                  <a:srgbClr val="0000FF"/>
                </a:solidFill>
                <a:ea typeface="楷体" panose="02010609060101010101" pitchFamily="49" charset="-122"/>
                <a:cs typeface="Times New Roman" panose="02020603050405020304" pitchFamily="18" charset="0"/>
              </a:rPr>
              <a:t>　　单向递归是指递归函数中虽然有一处以上的递归调用</a:t>
            </a:r>
            <a:r>
              <a:rPr lang="zh-CN" altLang="en-US" sz="2000">
                <a:solidFill>
                  <a:srgbClr val="0000FF"/>
                </a:solidFill>
                <a:ea typeface="楷体" panose="02010609060101010101" pitchFamily="49" charset="-122"/>
                <a:cs typeface="Times New Roman" panose="02020603050405020304" pitchFamily="18" charset="0"/>
              </a:rPr>
              <a:t>语</a:t>
            </a:r>
            <a:r>
              <a:rPr lang="zh-CN" altLang="en-US" sz="2000" smtClean="0">
                <a:solidFill>
                  <a:srgbClr val="0000FF"/>
                </a:solidFill>
                <a:ea typeface="楷体" panose="02010609060101010101" pitchFamily="49" charset="-122"/>
                <a:cs typeface="Times New Roman" panose="02020603050405020304" pitchFamily="18" charset="0"/>
              </a:rPr>
              <a:t>句，但</a:t>
            </a:r>
            <a:r>
              <a:rPr lang="zh-CN" altLang="en-US" sz="2000" dirty="0">
                <a:solidFill>
                  <a:srgbClr val="0000FF"/>
                </a:solidFill>
                <a:ea typeface="楷体" panose="02010609060101010101" pitchFamily="49" charset="-122"/>
                <a:cs typeface="Times New Roman" panose="02020603050405020304" pitchFamily="18" charset="0"/>
              </a:rPr>
              <a:t>各次递归调用语句的参数只和主调用函数</a:t>
            </a:r>
            <a:r>
              <a:rPr lang="zh-CN" altLang="en-US" sz="2000">
                <a:solidFill>
                  <a:srgbClr val="0000FF"/>
                </a:solidFill>
                <a:ea typeface="楷体" panose="02010609060101010101" pitchFamily="49" charset="-122"/>
                <a:cs typeface="Times New Roman" panose="02020603050405020304" pitchFamily="18" charset="0"/>
              </a:rPr>
              <a:t>有</a:t>
            </a:r>
            <a:r>
              <a:rPr lang="zh-CN" altLang="en-US" sz="2000" smtClean="0">
                <a:solidFill>
                  <a:srgbClr val="0000FF"/>
                </a:solidFill>
                <a:ea typeface="楷体" panose="02010609060101010101" pitchFamily="49" charset="-122"/>
                <a:cs typeface="Times New Roman" panose="02020603050405020304" pitchFamily="18" charset="0"/>
              </a:rPr>
              <a:t>关，相</a:t>
            </a:r>
            <a:r>
              <a:rPr lang="zh-CN" altLang="en-US" sz="2000" dirty="0">
                <a:solidFill>
                  <a:srgbClr val="0000FF"/>
                </a:solidFill>
                <a:ea typeface="楷体" panose="02010609060101010101" pitchFamily="49" charset="-122"/>
                <a:cs typeface="Times New Roman" panose="02020603050405020304" pitchFamily="18" charset="0"/>
              </a:rPr>
              <a:t>互之间参数</a:t>
            </a:r>
            <a:r>
              <a:rPr lang="zh-CN" altLang="en-US" sz="2000">
                <a:solidFill>
                  <a:srgbClr val="0000FF"/>
                </a:solidFill>
                <a:ea typeface="楷体" panose="02010609060101010101" pitchFamily="49" charset="-122"/>
                <a:cs typeface="Times New Roman" panose="02020603050405020304" pitchFamily="18" charset="0"/>
              </a:rPr>
              <a:t>无</a:t>
            </a:r>
            <a:r>
              <a:rPr lang="zh-CN" altLang="en-US" sz="2000" smtClean="0">
                <a:solidFill>
                  <a:srgbClr val="0000FF"/>
                </a:solidFill>
                <a:ea typeface="楷体" panose="02010609060101010101" pitchFamily="49" charset="-122"/>
                <a:cs typeface="Times New Roman" panose="02020603050405020304" pitchFamily="18" charset="0"/>
              </a:rPr>
              <a:t>关，并</a:t>
            </a:r>
            <a:r>
              <a:rPr lang="zh-CN" altLang="en-US" sz="2000" dirty="0">
                <a:solidFill>
                  <a:srgbClr val="0000FF"/>
                </a:solidFill>
                <a:ea typeface="楷体" panose="02010609060101010101" pitchFamily="49" charset="-122"/>
                <a:cs typeface="Times New Roman" panose="02020603050405020304" pitchFamily="18" charset="0"/>
              </a:rPr>
              <a:t>且这些递归调用语句也和尾递归一样处于算法的最后。 </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23850" y="404813"/>
            <a:ext cx="8135938" cy="400110"/>
          </a:xfrm>
          <a:prstGeom prst="rect">
            <a:avLst/>
          </a:prstGeom>
          <a:noFill/>
          <a:ln w="9525">
            <a:noFill/>
            <a:miter lim="800000"/>
          </a:ln>
        </p:spPr>
        <p:txBody>
          <a:bodyPr>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采用循环结构求解</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数列的非递归算法如下：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4995" name="Text Box 3"/>
          <p:cNvSpPr txBox="1">
            <a:spLocks noChangeArrowheads="1"/>
          </p:cNvSpPr>
          <p:nvPr/>
        </p:nvSpPr>
        <p:spPr bwMode="auto">
          <a:xfrm>
            <a:off x="684213" y="1125538"/>
            <a:ext cx="3744911" cy="3723854"/>
          </a:xfrm>
          <a:prstGeom prst="rect">
            <a:avLst/>
          </a:prstGeom>
          <a:solidFill>
            <a:schemeClr val="bg1">
              <a:lumMod val="95000"/>
            </a:schemeClr>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Fib1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i</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(n==1 || n==2)</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return(1);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1;f2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for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3;i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f1+f2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f1</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f2</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f3</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68313" y="333375"/>
            <a:ext cx="4391025" cy="5191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rgbClr val="FF3300"/>
                </a:solidFill>
                <a:latin typeface="Consolas" panose="020B0609020204030204" pitchFamily="49" charset="0"/>
                <a:ea typeface="微软雅黑" panose="020B0503020204020204" charset="-122"/>
                <a:cs typeface="Consolas" panose="020B0609020204030204" pitchFamily="49" charset="0"/>
              </a:rPr>
              <a:t>2.4.2 </a:t>
            </a:r>
            <a:r>
              <a:rPr lang="zh-CN" altLang="en-US" sz="2800" dirty="0">
                <a:solidFill>
                  <a:srgbClr val="FF3300"/>
                </a:solidFill>
                <a:latin typeface="Consolas" panose="020B0609020204030204" pitchFamily="49" charset="0"/>
                <a:ea typeface="微软雅黑" panose="020B0503020204020204" charset="-122"/>
                <a:cs typeface="Consolas" panose="020B0609020204030204" pitchFamily="49" charset="0"/>
              </a:rPr>
              <a:t>用栈消除递归过程</a:t>
            </a:r>
            <a:endParaRPr lang="zh-CN" altLang="en-US" sz="2800" dirty="0">
              <a:solidFill>
                <a:srgbClr val="FF3300"/>
              </a:solidFill>
              <a:latin typeface="Consolas" panose="020B0609020204030204" pitchFamily="49" charset="0"/>
              <a:ea typeface="微软雅黑" panose="020B0503020204020204" charset="-122"/>
              <a:cs typeface="Consolas" panose="020B0609020204030204" pitchFamily="49" charset="0"/>
            </a:endParaRPr>
          </a:p>
        </p:txBody>
      </p:sp>
      <p:sp>
        <p:nvSpPr>
          <p:cNvPr id="86019" name="Text Box 3"/>
          <p:cNvSpPr txBox="1">
            <a:spLocks noChangeArrowheads="1"/>
          </p:cNvSpPr>
          <p:nvPr/>
        </p:nvSpPr>
        <p:spPr bwMode="auto">
          <a:xfrm>
            <a:off x="428596" y="1357298"/>
            <a:ext cx="8280400" cy="3416320"/>
          </a:xfrm>
          <a:prstGeom prst="rect">
            <a:avLst/>
          </a:prstGeom>
          <a:noFill/>
          <a:ln w="9525">
            <a:noFill/>
            <a:miter lim="800000"/>
          </a:ln>
        </p:spPr>
        <p:txBody>
          <a:bodyPr>
            <a:spAutoFit/>
          </a:bodyPr>
          <a:lstStyle/>
          <a:p>
            <a:pPr>
              <a:lnSpc>
                <a:spcPct val="15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通常使用栈保存中间</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果，从</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而将递归算法转化为非递归算法的过程。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在设计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栈</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时，除</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了保存递归函数的参数</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外，还</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增加一个标志成员（</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tag</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于某个递归小问题</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值为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表示对应递归问题尚未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进一步分解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转</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换，为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表示对应递归问题已</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通过该结果求解大问题</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为了方便</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论，将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递归模型分为等值关系和等价关系两种。</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476250"/>
            <a:ext cx="2176448"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1</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．等值关系</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87043" name="Text Box 3"/>
          <p:cNvSpPr txBox="1">
            <a:spLocks noChangeArrowheads="1"/>
          </p:cNvSpPr>
          <p:nvPr/>
        </p:nvSpPr>
        <p:spPr bwMode="auto">
          <a:xfrm>
            <a:off x="785786" y="1285860"/>
            <a:ext cx="7704137" cy="1615827"/>
          </a:xfrm>
          <a:prstGeom prst="rect">
            <a:avLst/>
          </a:prstGeom>
          <a:noFill/>
          <a:ln w="9525">
            <a:noFill/>
            <a:miter lim="800000"/>
          </a:ln>
        </p:spPr>
        <p:txBody>
          <a:bodyPr>
            <a:spAutoFit/>
          </a:bodyPr>
          <a:lstStyle/>
          <a:p>
            <a:pPr>
              <a:lnSpc>
                <a:spcPct val="150000"/>
              </a:lnSpc>
              <a:spcBef>
                <a:spcPts val="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微软雅黑" panose="020B0503020204020204" charset="-122"/>
                <a:ea typeface="微软雅黑" panose="020B0503020204020204" charset="-122"/>
                <a:cs typeface="Consolas" panose="020B0609020204030204" pitchFamily="49" charset="0"/>
              </a:rPr>
              <a:t>等值关系</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是指“大问题”的函数值等于“小问题”的函数值的某种运算结果。</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ts val="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例如求</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对应的递归模型就是等值关系。</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28596" y="1785926"/>
            <a:ext cx="8351838" cy="1323439"/>
          </a:xfrm>
          <a:prstGeom prst="rect">
            <a:avLst/>
          </a:prstGeom>
          <a:solidFill>
            <a:schemeClr val="accent3">
              <a:lumMod val="40000"/>
              <a:lumOff val="60000"/>
            </a:schemeClr>
          </a:solidFill>
          <a:ln w="9525">
            <a:noFill/>
            <a:miter lim="800000"/>
          </a:ln>
        </p:spPr>
        <p:txBody>
          <a:bodyPr>
            <a:spAutoFit/>
          </a:bodyPr>
          <a:lstStyle/>
          <a:p>
            <a:pPr>
              <a:lnSpc>
                <a:spcPts val="32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以上（</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）式中有一次分解过程：</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应的求值过程是：</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 </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设计一个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结构如下：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8067" name="Text Box 3"/>
          <p:cNvSpPr txBox="1">
            <a:spLocks noChangeArrowheads="1"/>
          </p:cNvSpPr>
          <p:nvPr/>
        </p:nvSpPr>
        <p:spPr bwMode="auto">
          <a:xfrm>
            <a:off x="571472" y="3466440"/>
            <a:ext cx="7961340" cy="1748510"/>
          </a:xfrm>
          <a:prstGeom prst="rect">
            <a:avLst/>
          </a:prstGeom>
          <a:solidFill>
            <a:schemeClr val="accent5">
              <a:lumMod val="20000"/>
              <a:lumOff val="8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typedef struct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保存</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保存</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tag;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标识是否求出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未求出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已求出</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栈元素类型</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 Box 2"/>
          <p:cNvSpPr txBox="1">
            <a:spLocks noChangeArrowheads="1"/>
          </p:cNvSpPr>
          <p:nvPr/>
        </p:nvSpPr>
        <p:spPr bwMode="auto">
          <a:xfrm>
            <a:off x="928662" y="428604"/>
            <a:ext cx="5310203" cy="1056013"/>
          </a:xfrm>
          <a:prstGeom prst="rect">
            <a:avLst/>
          </a:prstGeom>
          <a:blipFill>
            <a:blip r:embed="rId1" cstate="print"/>
            <a:tile tx="0" ty="0" sx="100000" sy="100000" flip="none" algn="tl"/>
          </a:blipFill>
          <a:ln w="9525">
            <a:noFill/>
            <a:miter lim="800000"/>
          </a:ln>
        </p:spPr>
        <p:txBody>
          <a:bodyPr wrap="square" lIns="180000" tIns="180000" bIns="180000">
            <a:spAutoFit/>
          </a:bodyPr>
          <a:lstStyle/>
          <a:p>
            <a:pPr>
              <a:spcBef>
                <a:spcPct val="50000"/>
              </a:spcBef>
            </a:pPr>
            <a:r>
              <a:rPr kumimoji="1" lang="en-US" altLang="zh-CN" sz="1800">
                <a:solidFill>
                  <a:srgbClr val="0000FF"/>
                </a:solidFill>
                <a:latin typeface="Consolas" panose="020B0609020204030204" pitchFamily="49" charset="0"/>
                <a:cs typeface="Consolas" panose="020B0609020204030204" pitchFamily="49" charset="0"/>
              </a:rPr>
              <a:t>fun(1)=1                    (1)   </a:t>
            </a:r>
            <a:endParaRPr kumimoji="1" lang="en-US" altLang="zh-CN" sz="1800">
              <a:solidFill>
                <a:srgbClr val="0000FF"/>
              </a:solidFill>
              <a:latin typeface="Consolas" panose="020B0609020204030204" pitchFamily="49" charset="0"/>
              <a:cs typeface="Consolas" panose="020B0609020204030204" pitchFamily="49" charset="0"/>
            </a:endParaRPr>
          </a:p>
          <a:p>
            <a:pPr>
              <a:spcBef>
                <a:spcPct val="50000"/>
              </a:spcBef>
            </a:pPr>
            <a:r>
              <a:rPr kumimoji="1" lang="en-US" altLang="zh-CN" sz="1800">
                <a:solidFill>
                  <a:srgbClr val="0000FF"/>
                </a:solidFill>
                <a:latin typeface="Consolas" panose="020B0609020204030204" pitchFamily="49" charset="0"/>
                <a:cs typeface="Consolas" panose="020B0609020204030204" pitchFamily="49" charset="0"/>
              </a:rPr>
              <a:t>fun(n)=n*fun(n-1)     n&gt;1   (2)      </a:t>
            </a:r>
            <a:endParaRPr kumimoji="1" lang="en-US" altLang="zh-CN" sz="1800">
              <a:solidFill>
                <a:srgbClr val="0000FF"/>
              </a:solidFill>
              <a:latin typeface="Consolas" panose="020B0609020204030204" pitchFamily="49" charset="0"/>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85720" y="357166"/>
            <a:ext cx="7993062" cy="430887"/>
          </a:xfrm>
          <a:prstGeom prst="rect">
            <a:avLst/>
          </a:prstGeom>
          <a:noFill/>
          <a:ln w="9525">
            <a:noFill/>
            <a:miter lim="800000"/>
          </a:ln>
        </p:spPr>
        <p:txBody>
          <a:bodyPr>
            <a:spAutoFit/>
          </a:bodyPr>
          <a:lstStyle/>
          <a:p>
            <a:pPr>
              <a:spcBef>
                <a:spcPct val="50000"/>
              </a:spcBef>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的非递归算法为</a:t>
            </a: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fun2</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20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）值</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的过程如下：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9091" name="Text Box 3"/>
          <p:cNvSpPr txBox="1">
            <a:spLocks noChangeArrowheads="1"/>
          </p:cNvSpPr>
          <p:nvPr/>
        </p:nvSpPr>
        <p:spPr bwMode="auto">
          <a:xfrm>
            <a:off x="142844" y="1268413"/>
            <a:ext cx="8821769" cy="4247317"/>
          </a:xfrm>
          <a:prstGeom prst="rect">
            <a:avLst/>
          </a:prstGeom>
          <a:solidFill>
            <a:schemeClr val="bg1">
              <a:lumMod val="95000"/>
            </a:schemeClr>
          </a:solidFill>
          <a:ln w="9525">
            <a:noFill/>
            <a:miter lim="800000"/>
          </a:ln>
        </p:spPr>
        <p:txBody>
          <a:bodyPr wrap="square">
            <a:spAutoFit/>
          </a:bodyPr>
          <a:lstStyle/>
          <a:p>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进栈</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其中</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表示没有设定值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栈不空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栈顶元素未计算出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值即</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st.top().tag==1)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栈顶元素满足</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式，即</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st.top().n=1)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求出栈顶元素的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，并置栈顶元素的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tag=0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表示已求出对应的函数值</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栈顶元素满足</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将子任务</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(st.top().n-1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进栈</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分解过程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栈顶元素</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值已求出即</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st.top().tag=0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退栈栈顶元素</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由其</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值计算出新栈顶元素的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求值过程</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栈中只有一个已求出</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值的元素</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退出循环</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st.top()f</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即为所求的</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fun2(n)</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值</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00042"/>
            <a:ext cx="8429684" cy="541529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fun2(int n)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的递归算法转换成的非递归算法</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NodeType e,e1,e2;</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stack&lt;NodeType&gt; 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e.n=n;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e.tag=1;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st.push(e);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初值进栈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nb-NO" altLang="zh-CN" sz="1800" smtClean="0">
                <a:solidFill>
                  <a:srgbClr val="9900FF"/>
                </a:solidFill>
                <a:latin typeface="Consolas" panose="020B0609020204030204" pitchFamily="49" charset="0"/>
                <a:ea typeface="仿宋" panose="02010609060101010101" pitchFamily="49" charset="-122"/>
                <a:cs typeface="Consolas" panose="020B0609020204030204" pitchFamily="49" charset="0"/>
              </a:rPr>
              <a:t>   while (!st.empty())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栈不空时循环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(st.top().tag==1)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未计算出栈顶元素的</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(st.top().n==1)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式即递归出口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st.top().f=1;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st.top().tag=0;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式分解过程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e1.n=st.top().n-1;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e1.tag=1;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st.push(e1);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子任务</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85794"/>
            <a:ext cx="8286808" cy="490746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//st.top().tag=0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即已计算出</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e2=st.top();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st.pop();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退栈</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e2</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st.top().f=st.top().n*e2.f;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式求值过程</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st.top().tag=0;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表示栈顶元素的</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值已求出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(st.size()==1 &amp;&amp; st.top().tag==0) </a:t>
            </a:r>
            <a:endPar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栈中只有一个已求出</a:t>
            </a:r>
            <a:r>
              <a:rPr lang="nb-NO"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的元素时退出循环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break;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return(st.top().f);</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357290" y="2786058"/>
            <a:ext cx="5286412" cy="2718006"/>
          </a:xfrm>
          <a:prstGeom prst="rect">
            <a:avLst/>
          </a:prstGeom>
          <a:solidFill>
            <a:schemeClr val="accent1">
              <a:lumMod val="20000"/>
              <a:lumOff val="8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lgn="just">
              <a:spcBef>
                <a:spcPct val="5000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a:t>
            </a:r>
            <a:r>
              <a:rPr kumimoji="1"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Sum</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(LinkList *L)</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(L==NULL)</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return 0;</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else </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return(L-&gt;data+</a:t>
            </a:r>
            <a:r>
              <a:rPr kumimoji="1"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Sum</a:t>
            </a: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(L-&gt;next));</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2531" name="Text Box 3"/>
          <p:cNvSpPr txBox="1">
            <a:spLocks noChangeArrowheads="1"/>
          </p:cNvSpPr>
          <p:nvPr/>
        </p:nvSpPr>
        <p:spPr bwMode="auto">
          <a:xfrm>
            <a:off x="435003" y="1214422"/>
            <a:ext cx="8208963" cy="1283557"/>
          </a:xfrm>
          <a:prstGeom prst="rect">
            <a:avLst/>
          </a:prstGeom>
          <a:noFill/>
          <a:ln w="9525">
            <a:noFill/>
            <a:miter lim="800000"/>
          </a:ln>
        </p:spPr>
        <p:txBody>
          <a:bodyPr>
            <a:spAutoFit/>
          </a:bodyPr>
          <a:lstStyle/>
          <a:p>
            <a:pPr algn="just">
              <a:lnSpc>
                <a:spcPts val="3200"/>
              </a:lnSpc>
              <a:spcBef>
                <a:spcPts val="0"/>
              </a:spcBef>
            </a:pP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对于递归数据</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构，采</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用递归的方法编写算法既方便又有效。</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如，求</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一个不带头结点的单链表</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的所有</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data</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域（假设为</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型）之和的递归算法如下：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95289" y="333375"/>
            <a:ext cx="2176448" cy="457200"/>
          </a:xfrm>
          <a:prstGeom prst="rect">
            <a:avLst/>
          </a:prstGeom>
          <a:solidFill>
            <a:srgbClr val="9900FF"/>
          </a:solidFill>
          <a:ln w="9525">
            <a:noFill/>
            <a:miter lim="800000"/>
          </a:ln>
        </p:spPr>
        <p:txBody>
          <a:bodyPr wrap="square">
            <a:spAutoFit/>
          </a:bodyPr>
          <a:lstStyle/>
          <a:p>
            <a:pPr algn="ctr">
              <a:spcBef>
                <a:spcPct val="50000"/>
              </a:spcBef>
            </a:pPr>
            <a:r>
              <a:rPr lang="en-US" altLang="zh-CN">
                <a:solidFill>
                  <a:schemeClr val="bg1"/>
                </a:solidFill>
                <a:latin typeface="Consolas" panose="020B0609020204030204" pitchFamily="49" charset="0"/>
                <a:ea typeface="楷体" panose="02010609060101010101" pitchFamily="49" charset="-122"/>
                <a:cs typeface="Consolas" panose="020B0609020204030204" pitchFamily="49" charset="0"/>
              </a:rPr>
              <a:t>2</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．等价关系</a:t>
            </a:r>
            <a:endPar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endParaRPr>
          </a:p>
        </p:txBody>
      </p:sp>
      <p:sp>
        <p:nvSpPr>
          <p:cNvPr id="90115" name="Text Box 3"/>
          <p:cNvSpPr txBox="1">
            <a:spLocks noChangeArrowheads="1"/>
          </p:cNvSpPr>
          <p:nvPr/>
        </p:nvSpPr>
        <p:spPr bwMode="auto">
          <a:xfrm>
            <a:off x="428596" y="1500174"/>
            <a:ext cx="7920038" cy="957250"/>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ea typeface="楷体" panose="02010609060101010101" pitchFamily="49" charset="-122"/>
                <a:cs typeface="Times New Roman" panose="02020603050405020304" pitchFamily="18" charset="0"/>
              </a:rPr>
              <a:t>　　</a:t>
            </a:r>
            <a:r>
              <a:rPr lang="zh-CN" altLang="en-US" sz="2000" dirty="0">
                <a:solidFill>
                  <a:srgbClr val="FF0000"/>
                </a:solidFill>
                <a:latin typeface="微软雅黑" panose="020B0503020204020204" charset="-122"/>
                <a:ea typeface="微软雅黑" panose="020B0503020204020204" charset="-122"/>
                <a:cs typeface="Times New Roman" panose="02020603050405020304" pitchFamily="18" charset="0"/>
              </a:rPr>
              <a:t>等价关系</a:t>
            </a:r>
            <a:r>
              <a:rPr lang="zh-CN" altLang="en-US" sz="2000" dirty="0">
                <a:solidFill>
                  <a:srgbClr val="0000FF"/>
                </a:solidFill>
                <a:ea typeface="楷体" panose="02010609060101010101" pitchFamily="49" charset="-122"/>
                <a:cs typeface="Times New Roman" panose="02020603050405020304" pitchFamily="18" charset="0"/>
              </a:rPr>
              <a:t>是指“大问题”的求解过程转化为“小问题”求解而得</a:t>
            </a:r>
            <a:r>
              <a:rPr lang="zh-CN" altLang="en-US" sz="2000">
                <a:solidFill>
                  <a:srgbClr val="0000FF"/>
                </a:solidFill>
                <a:ea typeface="楷体" panose="02010609060101010101" pitchFamily="49" charset="-122"/>
                <a:cs typeface="Times New Roman" panose="02020603050405020304" pitchFamily="18" charset="0"/>
              </a:rPr>
              <a:t>到</a:t>
            </a:r>
            <a:r>
              <a:rPr lang="zh-CN" altLang="en-US" sz="2000" smtClean="0">
                <a:solidFill>
                  <a:srgbClr val="0000FF"/>
                </a:solidFill>
                <a:ea typeface="楷体" panose="02010609060101010101" pitchFamily="49" charset="-122"/>
                <a:cs typeface="Times New Roman" panose="02020603050405020304" pitchFamily="18" charset="0"/>
              </a:rPr>
              <a:t>的，它</a:t>
            </a:r>
            <a:r>
              <a:rPr lang="zh-CN" altLang="en-US" sz="2000" dirty="0">
                <a:solidFill>
                  <a:srgbClr val="0000FF"/>
                </a:solidFill>
                <a:ea typeface="楷体" panose="02010609060101010101" pitchFamily="49" charset="-122"/>
                <a:cs typeface="Times New Roman" panose="02020603050405020304" pitchFamily="18" charset="0"/>
              </a:rPr>
              <a:t>们之间不是值的相等</a:t>
            </a:r>
            <a:r>
              <a:rPr lang="zh-CN" altLang="en-US" sz="2000">
                <a:solidFill>
                  <a:srgbClr val="0000FF"/>
                </a:solidFill>
                <a:ea typeface="楷体" panose="02010609060101010101" pitchFamily="49" charset="-122"/>
                <a:cs typeface="Times New Roman" panose="02020603050405020304" pitchFamily="18" charset="0"/>
              </a:rPr>
              <a:t>关</a:t>
            </a:r>
            <a:r>
              <a:rPr lang="zh-CN" altLang="en-US" sz="2000" smtClean="0">
                <a:solidFill>
                  <a:srgbClr val="0000FF"/>
                </a:solidFill>
                <a:ea typeface="楷体" panose="02010609060101010101" pitchFamily="49" charset="-122"/>
                <a:cs typeface="Times New Roman" panose="02020603050405020304" pitchFamily="18" charset="0"/>
              </a:rPr>
              <a:t>系，而</a:t>
            </a:r>
            <a:r>
              <a:rPr lang="zh-CN" altLang="en-US" sz="2000" dirty="0">
                <a:solidFill>
                  <a:srgbClr val="0000FF"/>
                </a:solidFill>
                <a:ea typeface="楷体" panose="02010609060101010101" pitchFamily="49" charset="-122"/>
                <a:cs typeface="Times New Roman" panose="02020603050405020304" pitchFamily="18" charset="0"/>
              </a:rPr>
              <a:t>是解的等价关系。</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357166"/>
            <a:ext cx="8208962" cy="1423338"/>
          </a:xfrm>
          <a:prstGeom prst="rect">
            <a:avLst/>
          </a:prstGeom>
          <a:solidFill>
            <a:schemeClr val="accent6">
              <a:lumMod val="40000"/>
              <a:lumOff val="60000"/>
            </a:schemeClr>
          </a:solidFill>
          <a:ln w="9525">
            <a:noFill/>
            <a:miter lim="800000"/>
          </a:ln>
        </p:spPr>
        <p:txBody>
          <a:bodyPr>
            <a:spAutoFit/>
          </a:bodyPr>
          <a:lstStyle/>
          <a:p>
            <a:pPr>
              <a:lnSpc>
                <a:spcPct val="150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梵塔问题对应的递归模型就是等价</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关</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系，也</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就</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move(</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是等价的。</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1139" name="Text Box 3"/>
          <p:cNvSpPr txBox="1">
            <a:spLocks noChangeArrowheads="1"/>
          </p:cNvSpPr>
          <p:nvPr/>
        </p:nvSpPr>
        <p:spPr bwMode="auto">
          <a:xfrm>
            <a:off x="428596" y="2143116"/>
            <a:ext cx="4824412" cy="400110"/>
          </a:xfrm>
          <a:prstGeom prst="rect">
            <a:avLst/>
          </a:prstGeom>
          <a:noFill/>
          <a:ln w="9525">
            <a:noFill/>
            <a:miter lim="800000"/>
          </a:ln>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设计一个栈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结构如下：</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1140" name="Text Box 4"/>
          <p:cNvSpPr txBox="1">
            <a:spLocks noChangeArrowheads="1"/>
          </p:cNvSpPr>
          <p:nvPr/>
        </p:nvSpPr>
        <p:spPr bwMode="auto">
          <a:xfrm>
            <a:off x="357158" y="2857496"/>
            <a:ext cx="7929618" cy="1857565"/>
          </a:xfrm>
          <a:prstGeom prst="rect">
            <a:avLst/>
          </a:prstGeom>
          <a:solidFill>
            <a:schemeClr val="bg1">
              <a:lumMod val="95000"/>
            </a:schemeClr>
          </a:solidFill>
          <a:ln w="9525">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80000" tIns="288000" bIns="18000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typedef struct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char x,y,z;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保存</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值</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tag;		</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标识是否求出</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f(n)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值</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未求出</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已求出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188913"/>
            <a:ext cx="7488238" cy="430887"/>
          </a:xfrm>
          <a:prstGeom prst="rect">
            <a:avLst/>
          </a:prstGeom>
          <a:noFill/>
          <a:ln w="9525">
            <a:noFill/>
            <a:miter lim="800000"/>
          </a:ln>
        </p:spPr>
        <p:txBody>
          <a:bodyPr>
            <a:spAutoFit/>
          </a:bodyPr>
          <a:lstStyle/>
          <a:p>
            <a:pPr>
              <a:spcBef>
                <a:spcPct val="50000"/>
              </a:spcBef>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对应的非递归求解过程如下：</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2163" name="Text Box 3"/>
          <p:cNvSpPr txBox="1">
            <a:spLocks noChangeArrowheads="1"/>
          </p:cNvSpPr>
          <p:nvPr/>
        </p:nvSpPr>
        <p:spPr bwMode="auto">
          <a:xfrm>
            <a:off x="395288" y="836613"/>
            <a:ext cx="7891488" cy="4380000"/>
          </a:xfrm>
          <a:prstGeom prst="rect">
            <a:avLst/>
          </a:prstGeom>
          <a:solidFill>
            <a:schemeClr val="bg1">
              <a:lumMod val="95000"/>
            </a:schemeClr>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定义一个栈</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将初始问题进栈</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zh-CN" altLang="en-US" sz="1800" dirty="0">
                <a:solidFill>
                  <a:srgbClr val="C00000"/>
                </a:solidFill>
                <a:latin typeface="Consolas" panose="020B0609020204030204" pitchFamily="49" charset="0"/>
                <a:ea typeface="仿宋" panose="02010609060101010101" pitchFamily="49" charset="-122"/>
                <a:cs typeface="Consolas" panose="020B0609020204030204" pitchFamily="49" charset="0"/>
              </a:rPr>
              <a:t>栈不空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栈顶元素的</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tag==1)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不能直接操作</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出</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栈一个元素</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Hanoi(</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进栈</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若满足递归出口条件则将</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tag</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否则</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“将第</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个圆盘从</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移动到</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上”操作进栈</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tag</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Hanoi(</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进栈</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若满足递归出口条件则将</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tag</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否则</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栈顶元素满足递归出口条件</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直接</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操作并置</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tag=0;</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2164" name="Text Box 4"/>
          <p:cNvSpPr txBox="1">
            <a:spLocks noChangeArrowheads="1"/>
          </p:cNvSpPr>
          <p:nvPr/>
        </p:nvSpPr>
        <p:spPr bwMode="auto">
          <a:xfrm>
            <a:off x="468313" y="5445125"/>
            <a:ext cx="8207375" cy="1049583"/>
          </a:xfrm>
          <a:prstGeom prst="rect">
            <a:avLst/>
          </a:prstGeom>
          <a:noFill/>
          <a:ln w="9525">
            <a:noFill/>
            <a:miter lim="800000"/>
          </a:ln>
        </p:spPr>
        <p:txBody>
          <a:bodyPr>
            <a:spAutoFit/>
          </a:bodyPr>
          <a:lstStyle/>
          <a:p>
            <a:pPr>
              <a:lnSpc>
                <a:spcPct val="150000"/>
              </a:lnSpc>
              <a:spcBef>
                <a:spcPts val="0"/>
              </a:spcBef>
            </a:pPr>
            <a:r>
              <a:rPr lang="zh-CN" altLang="en-US">
                <a:solidFill>
                  <a:srgbClr val="FF0000"/>
                </a:solidFill>
                <a:latin typeface="Consolas" panose="020B0609020204030204" pitchFamily="49" charset="0"/>
                <a:ea typeface="黑体" panose="02010609060101010101" pitchFamily="49" charset="-122"/>
                <a:cs typeface="Consolas" panose="020B0609020204030204" pitchFamily="49" charset="0"/>
              </a:rPr>
              <a:t>注</a:t>
            </a:r>
            <a:r>
              <a:rPr lang="zh-CN" altLang="en-US" smtClean="0">
                <a:solidFill>
                  <a:srgbClr val="FF0000"/>
                </a:solidFill>
                <a:latin typeface="Consolas" panose="020B0609020204030204" pitchFamily="49" charset="0"/>
                <a:ea typeface="黑体" panose="02010609060101010101" pitchFamily="49" charset="-122"/>
                <a:cs typeface="Consolas" panose="020B0609020204030204" pitchFamily="49" charset="0"/>
              </a:rPr>
              <a:t>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上</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述过程中进栈的次序与递归体中三步的求解次序正好相</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反，这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是由于梵塔问题和栈的特点决定的。</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215238" cy="530089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Hanoi1(int n,char x,char y,char z)</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a:t>
            </a:r>
            <a:r>
              <a:rPr lang="nb-NO"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Hanoi</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递归算法转换成的非递归算法</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e,e1,e2,e3;</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stack&lt;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NodeType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&gt; 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e.n=n;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e.x=x; e.y=y; e.z=z;</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e.tag=1;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st.push(e);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初值进栈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while (!st.empty())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栈不空循环</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(st.top().tag==1)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当不能直接操作时</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e=st.top();</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st.pop();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退栈</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hanoi(n,x,y,z)</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286808" cy="64274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e1.n=e.n-1;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产生子任务</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Hanoi(n-1,y,x,z)</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e1.x=e.y; e1.y=e.x; e1.z=e.z;</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(e1.n==1)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只有一个盘片时直接操作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e1.tag=0;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否则需要继续分解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e1.tag=1;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st.push(e1);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子任务</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e2.n=e.n;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产生子任务</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move(n,x,z)</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e2.x=e.x; e2.z=e.z;</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e2.tag=0;</a:t>
            </a:r>
            <a:endParaRPr lang="zh-CN"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st.push(e2);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子任务</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e3.n=e.n-1;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产生子任务</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Hanoi(n-1,x,z,y)</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e3.x=e.x; e3.y=e.z; e3.z=e.y;</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if (e3.n==1)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只有一个盘片时直接操作</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e3.tag=0;</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否则需要继续分解</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e3.tag=1;</a:t>
            </a:r>
            <a:endParaRPr lang="zh-CN"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6600"/>
                </a:solidFill>
                <a:latin typeface="Consolas" panose="020B0609020204030204" pitchFamily="49" charset="0"/>
                <a:ea typeface="仿宋" panose="02010609060101010101" pitchFamily="49" charset="-122"/>
                <a:cs typeface="Consolas" panose="020B0609020204030204" pitchFamily="49" charset="0"/>
              </a:rPr>
              <a:t>       st.push(e3);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子任务</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进栈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if (st.top().tag==0)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当可以直接操作时</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printf("\t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将第</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个盘片从</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移动到</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%c\n",</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st.top().n,st.top().x,st.top().z);</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st.pop();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移动盘片后退栈</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19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250825" y="1396176"/>
            <a:ext cx="5535621"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anose="020B0609020204030204" pitchFamily="49" charset="0"/>
                <a:ea typeface="微软雅黑" panose="020B0503020204020204" charset="-122"/>
                <a:cs typeface="Consolas" panose="020B0609020204030204" pitchFamily="49" charset="0"/>
              </a:rPr>
              <a:t>2.5.1 </a:t>
            </a:r>
            <a:r>
              <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rPr>
              <a:t>用特征方程求解递归方程</a:t>
            </a:r>
            <a:endParaRPr lang="zh-CN" altLang="en-US" sz="2800" dirty="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37892" name="Text Box 4"/>
          <p:cNvSpPr txBox="1">
            <a:spLocks noChangeArrowheads="1"/>
          </p:cNvSpPr>
          <p:nvPr/>
        </p:nvSpPr>
        <p:spPr bwMode="auto">
          <a:xfrm>
            <a:off x="541336" y="2257420"/>
            <a:ext cx="3816350" cy="457200"/>
          </a:xfrm>
          <a:prstGeom prst="rect">
            <a:avLst/>
          </a:prstGeom>
          <a:solidFill>
            <a:srgbClr val="6600CC"/>
          </a:solidFill>
          <a:ln w="9525">
            <a:noFill/>
            <a:miter lim="800000"/>
          </a:ln>
        </p:spPr>
        <p:txBody>
          <a:bodyPr>
            <a:spAutoFit/>
          </a:bodyPr>
          <a:lstStyle/>
          <a:p>
            <a:pPr algn="ctr">
              <a:spcBef>
                <a:spcPct val="50000"/>
              </a:spcBef>
            </a:pPr>
            <a:r>
              <a:rPr lang="en-US" altLang="zh-CN" dirty="0">
                <a:solidFill>
                  <a:schemeClr val="bg1"/>
                </a:solidFill>
                <a:latin typeface="Consolas" panose="020B0609020204030204" pitchFamily="49" charset="0"/>
                <a:ea typeface="微软雅黑" panose="020B0503020204020204" charset="-122"/>
                <a:cs typeface="Consolas" panose="020B0609020204030204" pitchFamily="49" charset="0"/>
              </a:rPr>
              <a:t>1. </a:t>
            </a:r>
            <a:r>
              <a:rPr lang="zh-CN" altLang="en-US" dirty="0">
                <a:solidFill>
                  <a:schemeClr val="bg1"/>
                </a:solidFill>
                <a:latin typeface="Consolas" panose="020B0609020204030204" pitchFamily="49" charset="0"/>
                <a:ea typeface="微软雅黑" panose="020B0503020204020204" charset="-122"/>
                <a:cs typeface="Consolas" panose="020B0609020204030204" pitchFamily="49" charset="0"/>
              </a:rPr>
              <a:t>线性齐次递推式的求解</a:t>
            </a:r>
            <a:endParaRPr lang="zh-CN" altLang="en-US" dirty="0">
              <a:solidFill>
                <a:schemeClr val="bg1"/>
              </a:solidFill>
              <a:latin typeface="Consolas" panose="020B0609020204030204" pitchFamily="49" charset="0"/>
              <a:ea typeface="微软雅黑" panose="020B0503020204020204" charset="-122"/>
              <a:cs typeface="Consolas" panose="020B0609020204030204" pitchFamily="49" charset="0"/>
            </a:endParaRPr>
          </a:p>
        </p:txBody>
      </p:sp>
      <p:sp>
        <p:nvSpPr>
          <p:cNvPr id="37893" name="Text Box 5"/>
          <p:cNvSpPr txBox="1">
            <a:spLocks noChangeArrowheads="1"/>
          </p:cNvSpPr>
          <p:nvPr/>
        </p:nvSpPr>
        <p:spPr bwMode="auto">
          <a:xfrm>
            <a:off x="571472" y="2928934"/>
            <a:ext cx="7561262" cy="430887"/>
          </a:xfrm>
          <a:prstGeom prst="rect">
            <a:avLst/>
          </a:prstGeom>
          <a:noFill/>
          <a:ln w="9525">
            <a:noFill/>
            <a:miter lim="800000"/>
          </a:ln>
        </p:spPr>
        <p:txBody>
          <a:bodyPr>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常系数的线性齐次递推式的一般格式如下：</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37894" name="Text Box 6"/>
          <p:cNvSpPr txBox="1">
            <a:spLocks noChangeArrowheads="1"/>
          </p:cNvSpPr>
          <p:nvPr/>
        </p:nvSpPr>
        <p:spPr bwMode="auto">
          <a:xfrm>
            <a:off x="644497" y="3593279"/>
            <a:ext cx="7070775" cy="1077310"/>
          </a:xfrm>
          <a:prstGeom prst="rect">
            <a:avLst/>
          </a:prstGeom>
          <a:solidFill>
            <a:schemeClr val="folHlink"/>
          </a:solidFill>
          <a:ln w="9525">
            <a:noFill/>
            <a:miter lim="800000"/>
          </a:ln>
          <a:effectLst/>
          <a:scene3d>
            <a:camera prst="orthographicFront">
              <a:rot lat="0" lon="0" rev="0"/>
            </a:camera>
            <a:lightRig rig="chilly" dir="t">
              <a:rot lat="0" lon="0" rev="18480000"/>
            </a:lightRig>
          </a:scene3d>
          <a:sp3d prstMaterial="clear">
            <a:bevelT h="63500"/>
          </a:sp3d>
        </p:spPr>
        <p:txBody>
          <a:bodyPr wrap="square" lIns="180000" tIns="144000" bIns="144000">
            <a:spAutoFit/>
          </a:bodyPr>
          <a:lstStyle/>
          <a:p>
            <a:pPr>
              <a:lnSpc>
                <a:spcPct val="150000"/>
              </a:lnSpc>
            </a:pP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(2.5)</a:t>
            </a:r>
            <a:endPar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0≤</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500034" y="285728"/>
            <a:ext cx="35719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2.5 </a:t>
            </a:r>
            <a:r>
              <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rPr>
              <a:t>递推式的计算</a:t>
            </a:r>
            <a:endParaRPr lang="zh-CN"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ext Box 7"/>
          <p:cNvSpPr txBox="1">
            <a:spLocks noChangeArrowheads="1"/>
          </p:cNvSpPr>
          <p:nvPr/>
        </p:nvSpPr>
        <p:spPr bwMode="auto">
          <a:xfrm>
            <a:off x="357158" y="1798630"/>
            <a:ext cx="8281987" cy="3416320"/>
          </a:xfrm>
          <a:prstGeom prst="rect">
            <a:avLst/>
          </a:prstGeom>
          <a:noFill/>
          <a:ln w="9525">
            <a:noFill/>
            <a:miter lim="800000"/>
          </a:ln>
        </p:spPr>
        <p:txBody>
          <a:bodyPr>
            <a:spAutoFit/>
          </a:bodyPr>
          <a:lstStyle/>
          <a:p>
            <a:pPr>
              <a:lnSpc>
                <a:spcPct val="150000"/>
              </a:lnSpc>
            </a:pP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等式</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(2.5)</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的一般解含有</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2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形式的特解</a:t>
            </a:r>
            <a:r>
              <a:rPr lang="zh-CN" altLang="pt-BR" sz="22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2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来代替该等式中的</a:t>
            </a:r>
            <a:r>
              <a:rPr lang="pt-BR"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2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2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以有：</a:t>
            </a:r>
            <a:endParaRPr lang="zh-CN" altLang="pt-BR" sz="22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endPar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两边同时除以</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得到：</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endPar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或者写成：</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=0				(2.6)</a:t>
            </a:r>
            <a:endPar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Text Box 6"/>
          <p:cNvSpPr txBox="1">
            <a:spLocks noChangeArrowheads="1"/>
          </p:cNvSpPr>
          <p:nvPr/>
        </p:nvSpPr>
        <p:spPr bwMode="auto">
          <a:xfrm>
            <a:off x="571472" y="449803"/>
            <a:ext cx="7070775" cy="1077310"/>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lIns="180000" tIns="144000" bIns="144000">
            <a:spAutoFit/>
          </a:bodyPr>
          <a:lstStyle/>
          <a:p>
            <a:pPr>
              <a:lnSpc>
                <a:spcPct val="150000"/>
              </a:lnSpc>
            </a:pP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(2.5)</a:t>
            </a:r>
            <a:endPar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18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0≤</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pt-BR"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23850" y="1142984"/>
            <a:ext cx="8351838" cy="1323439"/>
          </a:xfrm>
          <a:prstGeom prst="rect">
            <a:avLst/>
          </a:prstGeom>
          <a:noFill/>
          <a:ln w="9525">
            <a:noFill/>
            <a:miter lim="800000"/>
          </a:ln>
        </p:spPr>
        <p:txBody>
          <a:bodyPr>
            <a:spAutoFit/>
          </a:bodyPr>
          <a:lstStyle/>
          <a:p>
            <a:pPr>
              <a:lnSpc>
                <a:spcPts val="3200"/>
              </a:lnSpc>
            </a:pP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等式</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(2.6)</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称为递推关系</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(2.5)</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的特征方程。可以求出特征方程</a:t>
            </a:r>
            <a:r>
              <a:rPr lang="zh-CN" altLang="pt-BR" sz="22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根</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果该特征方程的</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个根互不</a:t>
            </a:r>
            <a:r>
              <a:rPr lang="zh-CN" altLang="pt-BR" sz="2200">
                <a:solidFill>
                  <a:srgbClr val="0000FF"/>
                </a:solidFill>
                <a:latin typeface="Consolas" panose="020B0609020204030204" pitchFamily="49" charset="0"/>
                <a:ea typeface="楷体" panose="02010609060101010101" pitchFamily="49" charset="-122"/>
                <a:cs typeface="Consolas" panose="020B0609020204030204" pitchFamily="49" charset="0"/>
              </a:rPr>
              <a:t>相</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同</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令</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其为</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2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2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pt-BR"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2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得到递归方程的通解为：</a:t>
            </a:r>
            <a:endParaRPr lang="zh-CN" altLang="pt-BR" sz="22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24" name="Rectangle 4"/>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graphicFrame>
        <p:nvGraphicFramePr>
          <p:cNvPr id="5122" name="Object 3"/>
          <p:cNvGraphicFramePr>
            <a:graphicFrameLocks noChangeAspect="1"/>
          </p:cNvGraphicFramePr>
          <p:nvPr/>
        </p:nvGraphicFramePr>
        <p:xfrm>
          <a:off x="2571736" y="2651124"/>
          <a:ext cx="2735262" cy="563562"/>
        </p:xfrm>
        <a:graphic>
          <a:graphicData uri="http://schemas.openxmlformats.org/presentationml/2006/ole">
            <mc:AlternateContent xmlns:mc="http://schemas.openxmlformats.org/markup-compatibility/2006">
              <mc:Choice xmlns:v="urn:schemas-microsoft-com:vml" Requires="v">
                <p:oleObj spid="_x0000_s4097" name="公式" r:id="rId1" imgW="22250400" imgH="4572000" progId="">
                  <p:embed/>
                </p:oleObj>
              </mc:Choice>
              <mc:Fallback>
                <p:oleObj name="公式" r:id="rId1" imgW="22250400" imgH="4572000" progId="">
                  <p:embed/>
                  <p:pic>
                    <p:nvPicPr>
                      <p:cNvPr id="0" name="Object 3"/>
                      <p:cNvPicPr>
                        <a:picLocks noChangeAspect="1"/>
                      </p:cNvPicPr>
                      <p:nvPr/>
                    </p:nvPicPr>
                    <p:blipFill>
                      <a:blip r:embed="rId2"/>
                      <a:stretch>
                        <a:fillRect/>
                      </a:stretch>
                    </p:blipFill>
                    <p:spPr>
                      <a:xfrm>
                        <a:off x="2571736" y="2651124"/>
                        <a:ext cx="2735262" cy="563562"/>
                      </a:xfrm>
                      <a:prstGeom prst="rect">
                        <a:avLst/>
                      </a:prstGeom>
                      <a:noFill/>
                      <a:ln w="9525">
                        <a:noFill/>
                      </a:ln>
                    </p:spPr>
                  </p:pic>
                </p:oleObj>
              </mc:Fallback>
            </mc:AlternateContent>
          </a:graphicData>
        </a:graphic>
      </p:graphicFrame>
      <p:sp>
        <p:nvSpPr>
          <p:cNvPr id="5125" name="Text Box 5"/>
          <p:cNvSpPr txBox="1">
            <a:spLocks noChangeArrowheads="1"/>
          </p:cNvSpPr>
          <p:nvPr/>
        </p:nvSpPr>
        <p:spPr bwMode="auto">
          <a:xfrm>
            <a:off x="1643043" y="2724149"/>
            <a:ext cx="1071570" cy="430887"/>
          </a:xfrm>
          <a:prstGeom prst="rect">
            <a:avLst/>
          </a:prstGeom>
          <a:noFill/>
          <a:ln w="9525">
            <a:noFill/>
            <a:miter lim="800000"/>
          </a:ln>
        </p:spPr>
        <p:txBody>
          <a:bodyPr wrap="square">
            <a:spAutoFit/>
          </a:bodyPr>
          <a:lstStyle/>
          <a:p>
            <a:r>
              <a:rPr lang="pt-BR" altLang="zh-CN" sz="2200" i="1">
                <a:solidFill>
                  <a:srgbClr val="0000FF"/>
                </a:solidFill>
                <a:latin typeface="Consolas" panose="020B0609020204030204" pitchFamily="49" charset="0"/>
                <a:cs typeface="Consolas" panose="020B0609020204030204" pitchFamily="49" charset="0"/>
              </a:rPr>
              <a:t>f</a:t>
            </a:r>
            <a:r>
              <a:rPr lang="pt-BR" altLang="zh-CN" sz="2200">
                <a:solidFill>
                  <a:srgbClr val="0000FF"/>
                </a:solidFill>
                <a:latin typeface="Consolas" panose="020B0609020204030204" pitchFamily="49" charset="0"/>
                <a:cs typeface="Consolas" panose="020B0609020204030204" pitchFamily="49" charset="0"/>
              </a:rPr>
              <a:t>(</a:t>
            </a:r>
            <a:r>
              <a:rPr lang="pt-BR" altLang="zh-CN" sz="2200" i="1">
                <a:solidFill>
                  <a:srgbClr val="0000FF"/>
                </a:solidFill>
                <a:latin typeface="Consolas" panose="020B0609020204030204" pitchFamily="49" charset="0"/>
                <a:cs typeface="Consolas" panose="020B0609020204030204" pitchFamily="49" charset="0"/>
              </a:rPr>
              <a:t>n</a:t>
            </a:r>
            <a:r>
              <a:rPr lang="pt-BR" altLang="zh-CN" sz="2200">
                <a:solidFill>
                  <a:srgbClr val="0000FF"/>
                </a:solidFill>
                <a:latin typeface="Consolas" panose="020B0609020204030204" pitchFamily="49" charset="0"/>
                <a:cs typeface="Consolas" panose="020B0609020204030204" pitchFamily="49" charset="0"/>
              </a:rPr>
              <a:t>)=</a:t>
            </a:r>
            <a:endParaRPr lang="en-US" altLang="zh-CN" sz="2200">
              <a:solidFill>
                <a:srgbClr val="0000FF"/>
              </a:solidFill>
              <a:latin typeface="Consolas" panose="020B0609020204030204" pitchFamily="49" charset="0"/>
              <a:cs typeface="Consolas" panose="020B0609020204030204" pitchFamily="49" charset="0"/>
            </a:endParaRPr>
          </a:p>
        </p:txBody>
      </p:sp>
      <p:sp>
        <p:nvSpPr>
          <p:cNvPr id="5126" name="Text Box 6"/>
          <p:cNvSpPr txBox="1">
            <a:spLocks noChangeArrowheads="1"/>
          </p:cNvSpPr>
          <p:nvPr/>
        </p:nvSpPr>
        <p:spPr bwMode="auto">
          <a:xfrm>
            <a:off x="395288" y="3446447"/>
            <a:ext cx="8280400" cy="913070"/>
          </a:xfrm>
          <a:prstGeom prst="rect">
            <a:avLst/>
          </a:prstGeom>
          <a:noFill/>
          <a:ln w="9525">
            <a:noFill/>
            <a:miter lim="800000"/>
          </a:ln>
        </p:spPr>
        <p:txBody>
          <a:bodyPr>
            <a:spAutoFit/>
          </a:bodyPr>
          <a:lstStyle/>
          <a:p>
            <a:pPr>
              <a:lnSpc>
                <a:spcPts val="3200"/>
              </a:lnSpc>
              <a:spcBef>
                <a:spcPct val="50000"/>
              </a:spcBef>
            </a:pP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再利用递归方程的初始条件（</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2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2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pt-BR"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pt-BR"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确</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定通解中的待定</a:t>
            </a:r>
            <a:r>
              <a:rPr lang="zh-CN" altLang="pt-BR" sz="2200">
                <a:solidFill>
                  <a:srgbClr val="0000FF"/>
                </a:solidFill>
                <a:latin typeface="Consolas" panose="020B0609020204030204" pitchFamily="49" charset="0"/>
                <a:ea typeface="楷体" panose="02010609060101010101" pitchFamily="49" charset="-122"/>
                <a:cs typeface="Consolas" panose="020B0609020204030204" pitchFamily="49" charset="0"/>
              </a:rPr>
              <a:t>系</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而得到递归方程的解。</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1350501"/>
            <a:ext cx="8064500" cy="430887"/>
          </a:xfrm>
          <a:prstGeom prst="rect">
            <a:avLst/>
          </a:prstGeom>
          <a:noFill/>
          <a:ln w="9525">
            <a:noFill/>
            <a:miter lim="800000"/>
          </a:ln>
        </p:spPr>
        <p:txBody>
          <a:bodyPr>
            <a:spAutoFit/>
          </a:bodyPr>
          <a:lstStyle/>
          <a:p>
            <a:pPr>
              <a:spcBef>
                <a:spcPct val="50000"/>
              </a:spcBef>
            </a:pPr>
            <a:r>
              <a:rPr lang="zh-CN" altLang="en-US" sz="2200">
                <a:solidFill>
                  <a:srgbClr val="0000FF"/>
                </a:solidFill>
                <a:ea typeface="楷体" panose="02010609060101010101" pitchFamily="49" charset="-122"/>
                <a:cs typeface="Times New Roman" panose="02020603050405020304" pitchFamily="18" charset="0"/>
              </a:rPr>
              <a:t>下面仅讨论几种简单且常用的齐次递推式的求解过程。</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38915" name="Text Box 3"/>
          <p:cNvSpPr txBox="1">
            <a:spLocks noChangeArrowheads="1"/>
          </p:cNvSpPr>
          <p:nvPr/>
        </p:nvSpPr>
        <p:spPr bwMode="auto">
          <a:xfrm>
            <a:off x="357158" y="1925176"/>
            <a:ext cx="8569325" cy="2739211"/>
          </a:xfrm>
          <a:prstGeom prst="rect">
            <a:avLst/>
          </a:prstGeom>
          <a:noFill/>
          <a:ln w="9525">
            <a:noFill/>
            <a:miter lim="800000"/>
          </a:ln>
        </p:spPr>
        <p:txBody>
          <a:bodyPr>
            <a:spAutoFit/>
          </a:bodyPr>
          <a:lstStyle/>
          <a:p>
            <a:pPr>
              <a:lnSpc>
                <a:spcPct val="200000"/>
              </a:lnSpc>
            </a:pPr>
            <a:r>
              <a:rPr lang="zh-CN" altLang="pt-BR"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pt-BR"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pt-BR" sz="2200" dirty="0">
                <a:solidFill>
                  <a:srgbClr val="FF0000"/>
                </a:solidFill>
                <a:latin typeface="Consolas" panose="020B0609020204030204" pitchFamily="49" charset="0"/>
                <a:ea typeface="楷体" panose="02010609060101010101" pitchFamily="49" charset="-122"/>
                <a:cs typeface="Consolas" panose="020B0609020204030204" pitchFamily="49" charset="0"/>
              </a:rPr>
              <a:t>）对于一阶齐次递推</a:t>
            </a:r>
            <a:r>
              <a:rPr lang="zh-CN" altLang="pt-BR" sz="2200">
                <a:solidFill>
                  <a:srgbClr val="FF0000"/>
                </a:solidFill>
                <a:latin typeface="Consolas" panose="020B0609020204030204" pitchFamily="49" charset="0"/>
                <a:ea typeface="楷体" panose="02010609060101010101" pitchFamily="49" charset="-122"/>
                <a:cs typeface="Consolas" panose="020B0609020204030204" pitchFamily="49" charset="0"/>
              </a:rPr>
              <a:t>关</a:t>
            </a:r>
            <a:r>
              <a:rPr lang="zh-CN" altLang="pt-BR"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系</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af</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定序列从</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pt-BR" sz="2200">
                <a:solidFill>
                  <a:srgbClr val="0000FF"/>
                </a:solidFill>
                <a:latin typeface="Consolas" panose="020B0609020204030204" pitchFamily="49" charset="0"/>
                <a:ea typeface="楷体" panose="02010609060101010101" pitchFamily="49" charset="-122"/>
                <a:cs typeface="Consolas" panose="020B0609020204030204" pitchFamily="49" charset="0"/>
              </a:rPr>
              <a:t>开</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始</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以直接递推</a:t>
            </a:r>
            <a:r>
              <a:rPr lang="zh-CN" altLang="pt-BR" sz="220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2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pt-BR"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b</a:t>
            </a:r>
            <a:endPar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可以看出</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是递推式的解。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428596" y="1285860"/>
            <a:ext cx="8496300" cy="3394775"/>
          </a:xfrm>
          <a:prstGeom prst="rect">
            <a:avLst/>
          </a:prstGeom>
          <a:noFill/>
          <a:ln w="9525">
            <a:noFill/>
            <a:miter lim="800000"/>
          </a:ln>
        </p:spPr>
        <p:txBody>
          <a:bodyPr>
            <a:spAutoFit/>
          </a:bodyPr>
          <a:lstStyle/>
          <a:p>
            <a:pPr>
              <a:lnSpc>
                <a:spcPct val="140000"/>
              </a:lnSpc>
            </a:pPr>
            <a:r>
              <a:rPr lang="zh-CN" altLang="pt-BR"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lang="zh-CN" altLang="pt-BR"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pt-BR" sz="2200" dirty="0">
                <a:solidFill>
                  <a:srgbClr val="FF0000"/>
                </a:solidFill>
                <a:latin typeface="Consolas" panose="020B0609020204030204" pitchFamily="49" charset="0"/>
                <a:ea typeface="楷体" panose="02010609060101010101" pitchFamily="49" charset="-122"/>
                <a:cs typeface="Consolas" panose="020B0609020204030204" pitchFamily="49" charset="0"/>
              </a:rPr>
              <a:t>）对于二阶齐次递推</a:t>
            </a:r>
            <a:r>
              <a:rPr lang="zh-CN" altLang="pt-BR" sz="2200">
                <a:solidFill>
                  <a:srgbClr val="FF0000"/>
                </a:solidFill>
                <a:latin typeface="Consolas" panose="020B0609020204030204" pitchFamily="49" charset="0"/>
                <a:ea typeface="楷体" panose="02010609060101010101" pitchFamily="49" charset="-122"/>
                <a:cs typeface="Consolas" panose="020B0609020204030204" pitchFamily="49" charset="0"/>
              </a:rPr>
              <a:t>关</a:t>
            </a:r>
            <a:r>
              <a:rPr lang="zh-CN" altLang="pt-BR"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系</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2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2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定序列从</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pt-BR" sz="2200">
                <a:solidFill>
                  <a:srgbClr val="0000FF"/>
                </a:solidFill>
                <a:latin typeface="Consolas" panose="020B0609020204030204" pitchFamily="49" charset="0"/>
                <a:ea typeface="楷体" panose="02010609060101010101" pitchFamily="49" charset="-122"/>
                <a:cs typeface="Consolas" panose="020B0609020204030204" pitchFamily="49" charset="0"/>
              </a:rPr>
              <a:t>开</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始</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2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其特征方程</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令</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这个二次方式的根是</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以求解递推式的解是：</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latin typeface="Consolas" panose="020B0609020204030204" pitchFamily="49" charset="0"/>
                <a:ea typeface="楷体" panose="02010609060101010101" pitchFamily="49" charset="-122"/>
                <a:cs typeface="Consolas" panose="020B0609020204030204" pitchFamily="49" charset="0"/>
              </a:rPr>
              <a:t>　</a:t>
            </a:r>
            <a:r>
              <a:rPr lang="zh-CN" altLang="pt-BR"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zh-CN" altLang="pt-BR"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当</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pt-BR"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nr</a:t>
            </a:r>
            <a:r>
              <a:rPr lang="pt-BR" altLang="zh-CN" sz="2000" i="1"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zh-CN" altLang="pt-BR" sz="2000" dirty="0">
                <a:solidFill>
                  <a:srgbClr val="9900FF"/>
                </a:solidFill>
                <a:latin typeface="Consolas" panose="020B0609020204030204" pitchFamily="49" charset="0"/>
                <a:ea typeface="楷体" panose="02010609060101010101" pitchFamily="49" charset="-122"/>
                <a:cs typeface="Consolas" panose="020B0609020204030204" pitchFamily="49" charset="0"/>
              </a:rPr>
              <a:t>当</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pt-BR"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r</a:t>
            </a:r>
            <a:endPar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代入</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150" name="Rectangle 4"/>
          <p:cNvSpPr>
            <a:spLocks noChangeArrowheads="1"/>
          </p:cNvSpPr>
          <p:nvPr/>
        </p:nvSpPr>
        <p:spPr bwMode="auto">
          <a:xfrm>
            <a:off x="0" y="3328988"/>
            <a:ext cx="9144000" cy="0"/>
          </a:xfrm>
          <a:prstGeom prst="rect">
            <a:avLst/>
          </a:prstGeom>
          <a:noFill/>
          <a:ln w="9525">
            <a:noFill/>
            <a:miter lim="800000"/>
          </a:ln>
        </p:spPr>
        <p:txBody>
          <a:bodyPr wrap="none" anchor="ctr">
            <a:spAutoFit/>
          </a:bodyPr>
          <a:lstStyle/>
          <a:p>
            <a:endParaRPr lang="zh-CN" altLang="en-US"/>
          </a:p>
        </p:txBody>
      </p:sp>
      <p:graphicFrame>
        <p:nvGraphicFramePr>
          <p:cNvPr id="6146" name="Object 3"/>
          <p:cNvGraphicFramePr>
            <a:graphicFrameLocks noChangeAspect="1"/>
          </p:cNvGraphicFramePr>
          <p:nvPr/>
        </p:nvGraphicFramePr>
        <p:xfrm>
          <a:off x="0" y="3328988"/>
          <a:ext cx="85725" cy="200025"/>
        </p:xfrm>
        <a:graphic>
          <a:graphicData uri="http://schemas.openxmlformats.org/presentationml/2006/ole">
            <mc:AlternateContent xmlns:mc="http://schemas.openxmlformats.org/markup-compatibility/2006">
              <mc:Choice xmlns:v="urn:schemas-microsoft-com:vml" Requires="v">
                <p:oleObj spid="_x0000_s5121" name="公式" r:id="rId1" imgW="2133600" imgH="4876800" progId="">
                  <p:embed/>
                </p:oleObj>
              </mc:Choice>
              <mc:Fallback>
                <p:oleObj name="公式" r:id="rId1" imgW="2133600" imgH="4876800" progId="">
                  <p:embed/>
                  <p:pic>
                    <p:nvPicPr>
                      <p:cNvPr id="0" name="Object 3"/>
                      <p:cNvPicPr>
                        <a:picLocks noChangeAspect="1"/>
                      </p:cNvPicPr>
                      <p:nvPr/>
                    </p:nvPicPr>
                    <p:blipFill>
                      <a:blip r:embed="rId2"/>
                      <a:stretch>
                        <a:fillRect/>
                      </a:stretch>
                    </p:blipFill>
                    <p:spPr>
                      <a:xfrm>
                        <a:off x="0" y="3328988"/>
                        <a:ext cx="85725" cy="200025"/>
                      </a:xfrm>
                      <a:prstGeom prst="rect">
                        <a:avLst/>
                      </a:prstGeom>
                      <a:noFill/>
                      <a:ln w="9525">
                        <a:noFill/>
                      </a:ln>
                    </p:spPr>
                  </p:pic>
                </p:oleObj>
              </mc:Fallback>
            </mc:AlternateContent>
          </a:graphicData>
        </a:graphic>
      </p:graphicFrame>
      <p:graphicFrame>
        <p:nvGraphicFramePr>
          <p:cNvPr id="6147" name="Object 5"/>
          <p:cNvGraphicFramePr>
            <a:graphicFrameLocks noChangeAspect="1"/>
          </p:cNvGraphicFramePr>
          <p:nvPr/>
        </p:nvGraphicFramePr>
        <p:xfrm>
          <a:off x="2025476" y="3222644"/>
          <a:ext cx="261938" cy="533400"/>
        </p:xfrm>
        <a:graphic>
          <a:graphicData uri="http://schemas.openxmlformats.org/presentationml/2006/ole">
            <mc:AlternateContent xmlns:mc="http://schemas.openxmlformats.org/markup-compatibility/2006">
              <mc:Choice xmlns:v="urn:schemas-microsoft-com:vml" Requires="v">
                <p:oleObj spid="_x0000_s5122" name="公式" r:id="rId3" imgW="2133600" imgH="4267200" progId="">
                  <p:embed/>
                </p:oleObj>
              </mc:Choice>
              <mc:Fallback>
                <p:oleObj name="公式" r:id="rId3" imgW="2133600" imgH="4267200" progId="">
                  <p:embed/>
                  <p:pic>
                    <p:nvPicPr>
                      <p:cNvPr id="0" name="Object 5"/>
                      <p:cNvPicPr>
                        <a:picLocks noChangeAspect="1"/>
                      </p:cNvPicPr>
                      <p:nvPr/>
                    </p:nvPicPr>
                    <p:blipFill>
                      <a:blip r:embed="rId4"/>
                      <a:stretch>
                        <a:fillRect/>
                      </a:stretch>
                    </p:blipFill>
                    <p:spPr>
                      <a:xfrm>
                        <a:off x="2025476" y="3222644"/>
                        <a:ext cx="261938" cy="533400"/>
                      </a:xfrm>
                      <a:prstGeom prst="rect">
                        <a:avLst/>
                      </a:prstGeom>
                      <a:noFill/>
                      <a:ln w="9525">
                        <a:noFill/>
                      </a:ln>
                    </p:spPr>
                  </p:pic>
                </p:oleObj>
              </mc:Fallback>
            </mc:AlternateContent>
          </a:graphicData>
        </a:graphic>
      </p:graphicFrame>
      <p:graphicFrame>
        <p:nvGraphicFramePr>
          <p:cNvPr id="6148" name="Object 7"/>
          <p:cNvGraphicFramePr>
            <a:graphicFrameLocks noChangeAspect="1"/>
          </p:cNvGraphicFramePr>
          <p:nvPr/>
        </p:nvGraphicFramePr>
        <p:xfrm>
          <a:off x="2779539" y="3216294"/>
          <a:ext cx="261937" cy="534988"/>
        </p:xfrm>
        <a:graphic>
          <a:graphicData uri="http://schemas.openxmlformats.org/presentationml/2006/ole">
            <mc:AlternateContent xmlns:mc="http://schemas.openxmlformats.org/markup-compatibility/2006">
              <mc:Choice xmlns:v="urn:schemas-microsoft-com:vml" Requires="v">
                <p:oleObj spid="_x0000_s5123" name="公式" r:id="rId5" imgW="2133600" imgH="4267200" progId="">
                  <p:embed/>
                </p:oleObj>
              </mc:Choice>
              <mc:Fallback>
                <p:oleObj name="公式" r:id="rId5" imgW="2133600" imgH="4267200" progId="">
                  <p:embed/>
                  <p:pic>
                    <p:nvPicPr>
                      <p:cNvPr id="0" name="Object 7"/>
                      <p:cNvPicPr>
                        <a:picLocks noChangeAspect="1"/>
                      </p:cNvPicPr>
                      <p:nvPr/>
                    </p:nvPicPr>
                    <p:blipFill>
                      <a:blip r:embed="rId6"/>
                      <a:stretch>
                        <a:fillRect/>
                      </a:stretch>
                    </p:blipFill>
                    <p:spPr>
                      <a:xfrm>
                        <a:off x="2779539" y="3216294"/>
                        <a:ext cx="261937" cy="534988"/>
                      </a:xfrm>
                      <a:prstGeom prst="rect">
                        <a:avLst/>
                      </a:prstGeom>
                      <a:noFill/>
                      <a:ln w="9525">
                        <a:noFill/>
                      </a:ln>
                    </p:spPr>
                  </p:pic>
                </p:oleObj>
              </mc:Fallback>
            </mc:AlternateContent>
          </a:graphicData>
        </a:graphic>
      </p:graphicFrame>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786742" cy="1469505"/>
          </a:xfrm>
          <a:prstGeom prst="rect">
            <a:avLst/>
          </a:prstGeom>
          <a:noFill/>
        </p:spPr>
        <p:txBody>
          <a:bodyPr wrap="square" rtlCol="0">
            <a:spAutoFit/>
          </a:bodyPr>
          <a:lstStyle/>
          <a:p>
            <a:pPr>
              <a:lnSpc>
                <a:spcPct val="1500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2.2</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分析二叉树的二叉链存储结构的递归性</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设计求非空二叉链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中所有结点值之和的递归算法</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假设二叉链的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域为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灯片编号占位符 2"/>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57158" y="571480"/>
            <a:ext cx="8497887" cy="430887"/>
          </a:xfrm>
          <a:prstGeom prst="rect">
            <a:avLst/>
          </a:prstGeom>
          <a:noFill/>
          <a:ln w="9525">
            <a:noFill/>
            <a:miter lim="800000"/>
          </a:ln>
        </p:spPr>
        <p:txBody>
          <a:bodyPr>
            <a:spAutoFit/>
          </a:bodyPr>
          <a:lstStyle/>
          <a:p>
            <a:pPr>
              <a:spcBef>
                <a:spcPct val="50000"/>
              </a:spcBef>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2.13】</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分析求解</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数列的</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递归</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a:t>
            </a:r>
            <a:r>
              <a:rPr lang="zh-CN" altLang="pt-BR"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pt-BR"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时间复杂度。</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939" name="Text Box 3"/>
          <p:cNvSpPr txBox="1">
            <a:spLocks noChangeArrowheads="1"/>
          </p:cNvSpPr>
          <p:nvPr/>
        </p:nvSpPr>
        <p:spPr bwMode="auto">
          <a:xfrm>
            <a:off x="428596" y="1196975"/>
            <a:ext cx="8178827" cy="1523494"/>
          </a:xfrm>
          <a:prstGeom prst="rect">
            <a:avLst/>
          </a:prstGeom>
          <a:noFill/>
          <a:ln w="9525">
            <a:noFill/>
            <a:miter lim="800000"/>
          </a:ln>
        </p:spPr>
        <p:txBody>
          <a:bodyPr wrap="square">
            <a:spAutoFit/>
          </a:bodyPr>
          <a:lstStyle/>
          <a:p>
            <a:pPr>
              <a:lnSpc>
                <a:spcPct val="150000"/>
              </a:lnSpc>
            </a:pPr>
            <a:r>
              <a:rPr lang="zh-CN" altLang="en-US" sz="2200">
                <a:solidFill>
                  <a:srgbClr val="FF0000"/>
                </a:solidFill>
                <a:latin typeface="微软雅黑" panose="020B0503020204020204" charset="-122"/>
                <a:ea typeface="微软雅黑" panose="020B0503020204020204" charset="-122"/>
                <a:cs typeface="Consolas" panose="020B0609020204030204" pitchFamily="49" charset="0"/>
              </a:rPr>
              <a:t>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对于求</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Fibonacci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数列的递归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算法，有</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以下递归</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关系式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i="1">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i="1">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			</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时</a:t>
            </a:r>
            <a:endParaRPr lang="zh-CN" altLang="en-US" sz="2000" i="1">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i="1">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-2)+1	</a:t>
            </a:r>
            <a:r>
              <a:rPr lang="zh-CN" altLang="en-US"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当</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&gt;2</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时</a:t>
            </a:r>
            <a:endPar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940" name="Text Box 4"/>
          <p:cNvSpPr txBox="1">
            <a:spLocks noChangeArrowheads="1"/>
          </p:cNvSpPr>
          <p:nvPr/>
        </p:nvSpPr>
        <p:spPr bwMode="auto">
          <a:xfrm>
            <a:off x="357158" y="2730244"/>
            <a:ext cx="8643998" cy="913070"/>
          </a:xfrm>
          <a:prstGeom prst="rect">
            <a:avLst/>
          </a:prstGeom>
          <a:noFill/>
          <a:ln w="9525">
            <a:noFill/>
            <a:miter lim="800000"/>
          </a:ln>
        </p:spPr>
        <p:txBody>
          <a:bodyPr wrap="square">
            <a:spAutoFit/>
          </a:bodyPr>
          <a:lstStyle/>
          <a:p>
            <a:pPr>
              <a:lnSpc>
                <a:spcPts val="3200"/>
              </a:lnSpc>
              <a:spcBef>
                <a:spcPct val="50000"/>
              </a:spcBef>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为了</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简化</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解，可</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以引入额外项</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(0)=0</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。其特征方程是</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2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得根为：</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214414" y="3786190"/>
            <a:ext cx="5572164" cy="430887"/>
          </a:xfrm>
          <a:prstGeom prst="rect">
            <a:avLst/>
          </a:prstGeom>
          <a:noFill/>
        </p:spPr>
        <p:txBody>
          <a:bodyPr wrap="square" rtlCol="0">
            <a:spAutoFit/>
          </a:bodyPr>
          <a:lstStyle/>
          <a:p>
            <a:r>
              <a:rPr lang="en-US" altLang="zh-CN" sz="2200" i="1" smtClean="0">
                <a:solidFill>
                  <a:srgbClr val="0000FF"/>
                </a:solidFill>
                <a:latin typeface="Consolas" panose="020B0609020204030204" pitchFamily="49" charset="0"/>
                <a:cs typeface="Consolas" panose="020B0609020204030204" pitchFamily="49" charset="0"/>
              </a:rPr>
              <a:t>r</a:t>
            </a:r>
            <a:r>
              <a:rPr lang="en-US" altLang="zh-CN" sz="2200" baseline="-25000" smtClean="0">
                <a:solidFill>
                  <a:srgbClr val="0000FF"/>
                </a:solidFill>
                <a:latin typeface="Consolas" panose="020B0609020204030204" pitchFamily="49" charset="0"/>
                <a:cs typeface="Consolas" panose="020B0609020204030204" pitchFamily="49" charset="0"/>
              </a:rPr>
              <a:t>1</a:t>
            </a:r>
            <a:r>
              <a:rPr lang="en-US" altLang="zh-CN" sz="2200" smtClean="0">
                <a:solidFill>
                  <a:srgbClr val="0000FF"/>
                </a:solidFill>
                <a:latin typeface="Consolas" panose="020B0609020204030204" pitchFamily="49" charset="0"/>
                <a:cs typeface="Consolas" panose="020B0609020204030204" pitchFamily="49" charset="0"/>
              </a:rPr>
              <a:t>=      </a:t>
            </a:r>
            <a:r>
              <a:rPr lang="zh-CN" altLang="zh-CN" sz="2200" smtClean="0">
                <a:solidFill>
                  <a:srgbClr val="0000FF"/>
                </a:solidFill>
                <a:latin typeface="Consolas" panose="020B0609020204030204" pitchFamily="49" charset="0"/>
                <a:cs typeface="Consolas" panose="020B0609020204030204" pitchFamily="49" charset="0"/>
              </a:rPr>
              <a:t>，</a:t>
            </a:r>
            <a:r>
              <a:rPr lang="en-US" altLang="zh-CN" sz="2200" i="1" smtClean="0">
                <a:solidFill>
                  <a:srgbClr val="0000FF"/>
                </a:solidFill>
                <a:latin typeface="Consolas" panose="020B0609020204030204" pitchFamily="49" charset="0"/>
                <a:cs typeface="Consolas" panose="020B0609020204030204" pitchFamily="49" charset="0"/>
              </a:rPr>
              <a:t>r</a:t>
            </a:r>
            <a:r>
              <a:rPr lang="en-US" altLang="zh-CN" sz="2200" baseline="-25000" smtClean="0">
                <a:solidFill>
                  <a:srgbClr val="0000FF"/>
                </a:solidFill>
                <a:latin typeface="Consolas" panose="020B0609020204030204" pitchFamily="49" charset="0"/>
                <a:cs typeface="Consolas" panose="020B0609020204030204" pitchFamily="49" charset="0"/>
              </a:rPr>
              <a:t>2</a:t>
            </a:r>
            <a:r>
              <a:rPr lang="en-US" altLang="zh-CN" sz="2200" smtClean="0">
                <a:solidFill>
                  <a:srgbClr val="0000FF"/>
                </a:solidFill>
                <a:latin typeface="Consolas" panose="020B0609020204030204" pitchFamily="49" charset="0"/>
                <a:cs typeface="Consolas" panose="020B0609020204030204" pitchFamily="49" charset="0"/>
              </a:rPr>
              <a:t>= </a:t>
            </a:r>
            <a:endParaRPr lang="zh-CN" altLang="zh-CN" sz="2200" smtClean="0">
              <a:solidFill>
                <a:srgbClr val="0000FF"/>
              </a:solidFill>
              <a:latin typeface="Consolas" panose="020B0609020204030204" pitchFamily="49" charset="0"/>
              <a:cs typeface="Consolas" panose="020B0609020204030204" pitchFamily="49" charset="0"/>
            </a:endParaRPr>
          </a:p>
        </p:txBody>
      </p:sp>
      <p:sp>
        <p:nvSpPr>
          <p:cNvPr id="118786" name="Rectangle 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0000FF"/>
              </a:solidFill>
              <a:latin typeface="Consolas" panose="020B0609020204030204" pitchFamily="49" charset="0"/>
              <a:cs typeface="Consolas" panose="020B0609020204030204" pitchFamily="49" charset="0"/>
            </a:endParaRPr>
          </a:p>
        </p:txBody>
      </p:sp>
      <p:graphicFrame>
        <p:nvGraphicFramePr>
          <p:cNvPr id="118785" name="Object 1"/>
          <p:cNvGraphicFramePr>
            <a:graphicFrameLocks noChangeAspect="1"/>
          </p:cNvGraphicFramePr>
          <p:nvPr/>
        </p:nvGraphicFramePr>
        <p:xfrm>
          <a:off x="1785918" y="3674677"/>
          <a:ext cx="642942" cy="611579"/>
        </p:xfrm>
        <a:graphic>
          <a:graphicData uri="http://schemas.openxmlformats.org/presentationml/2006/ole">
            <mc:AlternateContent xmlns:mc="http://schemas.openxmlformats.org/markup-compatibility/2006">
              <mc:Choice xmlns:v="urn:schemas-microsoft-com:vml" Requires="v">
                <p:oleObj spid="_x0000_s6145" name="" r:id="rId1" imgW="9448800" imgH="8839200" progId="">
                  <p:embed/>
                </p:oleObj>
              </mc:Choice>
              <mc:Fallback>
                <p:oleObj name="" r:id="rId1" imgW="9448800" imgH="8839200" progId="">
                  <p:embed/>
                  <p:pic>
                    <p:nvPicPr>
                      <p:cNvPr id="0" name="图片 6144"/>
                      <p:cNvPicPr>
                        <a:picLocks noChangeAspect="1"/>
                      </p:cNvPicPr>
                      <p:nvPr/>
                    </p:nvPicPr>
                    <p:blipFill>
                      <a:blip r:embed="rId2"/>
                      <a:stretch>
                        <a:fillRect/>
                      </a:stretch>
                    </p:blipFill>
                    <p:spPr>
                      <a:xfrm>
                        <a:off x="1785918" y="3674677"/>
                        <a:ext cx="642942" cy="611579"/>
                      </a:xfrm>
                      <a:prstGeom prst="rect">
                        <a:avLst/>
                      </a:prstGeom>
                      <a:noFill/>
                      <a:ln w="9525">
                        <a:noFill/>
                      </a:ln>
                    </p:spPr>
                  </p:pic>
                </p:oleObj>
              </mc:Fallback>
            </mc:AlternateContent>
          </a:graphicData>
        </a:graphic>
      </p:graphicFrame>
      <p:sp>
        <p:nvSpPr>
          <p:cNvPr id="118788" name="Rectangle 4"/>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0000FF"/>
              </a:solidFill>
              <a:latin typeface="Consolas" panose="020B0609020204030204" pitchFamily="49" charset="0"/>
              <a:cs typeface="Consolas" panose="020B0609020204030204" pitchFamily="49" charset="0"/>
            </a:endParaRPr>
          </a:p>
        </p:txBody>
      </p:sp>
      <p:graphicFrame>
        <p:nvGraphicFramePr>
          <p:cNvPr id="118787" name="Object 3"/>
          <p:cNvGraphicFramePr>
            <a:graphicFrameLocks noChangeAspect="1"/>
          </p:cNvGraphicFramePr>
          <p:nvPr/>
        </p:nvGraphicFramePr>
        <p:xfrm>
          <a:off x="3441692" y="3714752"/>
          <a:ext cx="642942" cy="611579"/>
        </p:xfrm>
        <a:graphic>
          <a:graphicData uri="http://schemas.openxmlformats.org/presentationml/2006/ole">
            <mc:AlternateContent xmlns:mc="http://schemas.openxmlformats.org/markup-compatibility/2006">
              <mc:Choice xmlns:v="urn:schemas-microsoft-com:vml" Requires="v">
                <p:oleObj spid="_x0000_s6146" name="" r:id="rId3" imgW="9448800" imgH="8839200" progId="">
                  <p:embed/>
                </p:oleObj>
              </mc:Choice>
              <mc:Fallback>
                <p:oleObj name="" r:id="rId3" imgW="9448800" imgH="8839200" progId="">
                  <p:embed/>
                  <p:pic>
                    <p:nvPicPr>
                      <p:cNvPr id="0" name="图片 6145"/>
                      <p:cNvPicPr>
                        <a:picLocks noChangeAspect="1"/>
                      </p:cNvPicPr>
                      <p:nvPr/>
                    </p:nvPicPr>
                    <p:blipFill>
                      <a:blip r:embed="rId4"/>
                      <a:stretch>
                        <a:fillRect/>
                      </a:stretch>
                    </p:blipFill>
                    <p:spPr>
                      <a:xfrm>
                        <a:off x="3441692" y="3714752"/>
                        <a:ext cx="642942" cy="611579"/>
                      </a:xfrm>
                      <a:prstGeom prst="rect">
                        <a:avLst/>
                      </a:prstGeom>
                      <a:noFill/>
                      <a:ln w="9525">
                        <a:noFill/>
                      </a:ln>
                    </p:spPr>
                  </p:pic>
                </p:oleObj>
              </mc:Fallback>
            </mc:AlternateContent>
          </a:graphicData>
        </a:graphic>
      </p:graphicFrame>
      <p:sp>
        <p:nvSpPr>
          <p:cNvPr id="11" name="TextBox 10"/>
          <p:cNvSpPr txBox="1"/>
          <p:nvPr/>
        </p:nvSpPr>
        <p:spPr>
          <a:xfrm>
            <a:off x="857224" y="4643446"/>
            <a:ext cx="7215238" cy="430887"/>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pt-BR"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，这样递推式的解是</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2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118790" name="Object 6"/>
          <p:cNvGraphicFramePr>
            <a:graphicFrameLocks noChangeAspect="1"/>
          </p:cNvGraphicFramePr>
          <p:nvPr/>
        </p:nvGraphicFramePr>
        <p:xfrm>
          <a:off x="5786446" y="4538148"/>
          <a:ext cx="857256" cy="721899"/>
        </p:xfrm>
        <a:graphic>
          <a:graphicData uri="http://schemas.openxmlformats.org/presentationml/2006/ole">
            <mc:AlternateContent xmlns:mc="http://schemas.openxmlformats.org/markup-compatibility/2006">
              <mc:Choice xmlns:v="urn:schemas-microsoft-com:vml" Requires="v">
                <p:oleObj spid="_x0000_s6147" name="" r:id="rId5" imgW="13106400" imgH="10972800" progId="">
                  <p:embed/>
                </p:oleObj>
              </mc:Choice>
              <mc:Fallback>
                <p:oleObj name="" r:id="rId5" imgW="13106400" imgH="10972800" progId="">
                  <p:embed/>
                  <p:pic>
                    <p:nvPicPr>
                      <p:cNvPr id="0" name="图片 6146"/>
                      <p:cNvPicPr>
                        <a:picLocks noChangeAspect="1"/>
                      </p:cNvPicPr>
                      <p:nvPr/>
                    </p:nvPicPr>
                    <p:blipFill>
                      <a:blip r:embed="rId6"/>
                      <a:stretch>
                        <a:fillRect/>
                      </a:stretch>
                    </p:blipFill>
                    <p:spPr>
                      <a:xfrm>
                        <a:off x="5786446" y="4538148"/>
                        <a:ext cx="857256" cy="721899"/>
                      </a:xfrm>
                      <a:prstGeom prst="rect">
                        <a:avLst/>
                      </a:prstGeom>
                      <a:noFill/>
                      <a:ln w="9525">
                        <a:noFill/>
                      </a:ln>
                    </p:spPr>
                  </p:pic>
                </p:oleObj>
              </mc:Fallback>
            </mc:AlternateContent>
          </a:graphicData>
        </a:graphic>
      </p:graphicFrame>
      <p:graphicFrame>
        <p:nvGraphicFramePr>
          <p:cNvPr id="118789" name="Object 5"/>
          <p:cNvGraphicFramePr>
            <a:graphicFrameLocks noChangeAspect="1"/>
          </p:cNvGraphicFramePr>
          <p:nvPr/>
        </p:nvGraphicFramePr>
        <p:xfrm>
          <a:off x="7072330" y="4500570"/>
          <a:ext cx="928694" cy="782058"/>
        </p:xfrm>
        <a:graphic>
          <a:graphicData uri="http://schemas.openxmlformats.org/presentationml/2006/ole">
            <mc:AlternateContent xmlns:mc="http://schemas.openxmlformats.org/markup-compatibility/2006">
              <mc:Choice xmlns:v="urn:schemas-microsoft-com:vml" Requires="v">
                <p:oleObj spid="_x0000_s6148" name="" r:id="rId7" imgW="13106400" imgH="10972800" progId="">
                  <p:embed/>
                </p:oleObj>
              </mc:Choice>
              <mc:Fallback>
                <p:oleObj name="" r:id="rId7" imgW="13106400" imgH="10972800" progId="">
                  <p:embed/>
                  <p:pic>
                    <p:nvPicPr>
                      <p:cNvPr id="0" name="图片 6147"/>
                      <p:cNvPicPr>
                        <a:picLocks noChangeAspect="1"/>
                      </p:cNvPicPr>
                      <p:nvPr/>
                    </p:nvPicPr>
                    <p:blipFill>
                      <a:blip r:embed="rId8"/>
                      <a:stretch>
                        <a:fillRect/>
                      </a:stretch>
                    </p:blipFill>
                    <p:spPr>
                      <a:xfrm>
                        <a:off x="7072330" y="4500570"/>
                        <a:ext cx="928694" cy="782058"/>
                      </a:xfrm>
                      <a:prstGeom prst="rect">
                        <a:avLst/>
                      </a:prstGeom>
                      <a:noFill/>
                      <a:ln w="9525">
                        <a:noFill/>
                      </a:ln>
                    </p:spPr>
                  </p:pic>
                </p:oleObj>
              </mc:Fallback>
            </mc:AlternateContent>
          </a:graphicData>
        </a:graphic>
      </p:graphicFrame>
      <p:sp>
        <p:nvSpPr>
          <p:cNvPr id="118791" name="Rectangle 7"/>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0000FF"/>
              </a:solidFill>
              <a:latin typeface="Consolas" panose="020B0609020204030204" pitchFamily="49" charset="0"/>
              <a:cs typeface="Consolas" panose="020B0609020204030204" pitchFamily="49" charset="0"/>
            </a:endParaRPr>
          </a:p>
        </p:txBody>
      </p:sp>
      <p:sp>
        <p:nvSpPr>
          <p:cNvPr id="118793" name="Rectangle 9"/>
          <p:cNvSpPr>
            <a:spLocks noChangeArrowheads="1"/>
          </p:cNvSpPr>
          <p:nvPr/>
        </p:nvSpPr>
        <p:spPr bwMode="auto">
          <a:xfrm>
            <a:off x="0" y="914400"/>
            <a:ext cx="255198" cy="24622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 </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357298"/>
            <a:ext cx="5857916" cy="430887"/>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为求</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，求解下面两个联立方程：</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571472" y="2143116"/>
            <a:ext cx="6786610" cy="430887"/>
          </a:xfrm>
          <a:prstGeom prst="rect">
            <a:avLst/>
          </a:prstGeom>
          <a:noFill/>
        </p:spPr>
        <p:txBody>
          <a:bodyPr wrap="square" rtlCol="0">
            <a:spAutoFit/>
          </a:bodyPr>
          <a:lstStyle/>
          <a:p>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642910" y="3286124"/>
            <a:ext cx="4214842" cy="430887"/>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求得：</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2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642910" y="4214818"/>
            <a:ext cx="8001056" cy="1446550"/>
          </a:xfrm>
          <a:prstGeom prst="rect">
            <a:avLst/>
          </a:prstGeom>
          <a:noFill/>
        </p:spPr>
        <p:txBody>
          <a:bodyPr wrap="square" rtlCol="0">
            <a:spAutoFit/>
          </a:bodyPr>
          <a:lstStyle/>
          <a:p>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所以，</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=O(φ</a:t>
            </a:r>
            <a:r>
              <a:rPr lang="en-US" altLang="zh-CN" sz="22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φ=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776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63" name="Object 3"/>
          <p:cNvGraphicFramePr>
            <a:graphicFrameLocks noChangeAspect="1"/>
          </p:cNvGraphicFramePr>
          <p:nvPr/>
        </p:nvGraphicFramePr>
        <p:xfrm>
          <a:off x="4214810" y="2071678"/>
          <a:ext cx="714380" cy="679532"/>
        </p:xfrm>
        <a:graphic>
          <a:graphicData uri="http://schemas.openxmlformats.org/presentationml/2006/ole">
            <mc:AlternateContent xmlns:mc="http://schemas.openxmlformats.org/markup-compatibility/2006">
              <mc:Choice xmlns:v="urn:schemas-microsoft-com:vml" Requires="v">
                <p:oleObj spid="_x0000_s7169" name="" r:id="rId1" imgW="9448800" imgH="8839200" progId="">
                  <p:embed/>
                </p:oleObj>
              </mc:Choice>
              <mc:Fallback>
                <p:oleObj name="" r:id="rId1" imgW="9448800" imgH="8839200" progId="">
                  <p:embed/>
                  <p:pic>
                    <p:nvPicPr>
                      <p:cNvPr id="0" name="图片 7168"/>
                      <p:cNvPicPr>
                        <a:picLocks noChangeAspect="1"/>
                      </p:cNvPicPr>
                      <p:nvPr/>
                    </p:nvPicPr>
                    <p:blipFill>
                      <a:blip r:embed="rId2"/>
                      <a:stretch>
                        <a:fillRect/>
                      </a:stretch>
                    </p:blipFill>
                    <p:spPr>
                      <a:xfrm>
                        <a:off x="4214810" y="2071678"/>
                        <a:ext cx="714380" cy="679532"/>
                      </a:xfrm>
                      <a:prstGeom prst="rect">
                        <a:avLst/>
                      </a:prstGeom>
                      <a:noFill/>
                      <a:ln w="9525">
                        <a:noFill/>
                      </a:ln>
                    </p:spPr>
                  </p:pic>
                </p:oleObj>
              </mc:Fallback>
            </mc:AlternateContent>
          </a:graphicData>
        </a:graphic>
      </p:graphicFrame>
      <p:sp>
        <p:nvSpPr>
          <p:cNvPr id="11776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65" name="Object 5"/>
          <p:cNvGraphicFramePr>
            <a:graphicFrameLocks noChangeAspect="1"/>
          </p:cNvGraphicFramePr>
          <p:nvPr/>
        </p:nvGraphicFramePr>
        <p:xfrm>
          <a:off x="5715008" y="2071678"/>
          <a:ext cx="675913" cy="642942"/>
        </p:xfrm>
        <a:graphic>
          <a:graphicData uri="http://schemas.openxmlformats.org/presentationml/2006/ole">
            <mc:AlternateContent xmlns:mc="http://schemas.openxmlformats.org/markup-compatibility/2006">
              <mc:Choice xmlns:v="urn:schemas-microsoft-com:vml" Requires="v">
                <p:oleObj spid="_x0000_s7170" name="" r:id="rId3" imgW="9448800" imgH="8839200" progId="">
                  <p:embed/>
                </p:oleObj>
              </mc:Choice>
              <mc:Fallback>
                <p:oleObj name="" r:id="rId3" imgW="9448800" imgH="8839200" progId="">
                  <p:embed/>
                  <p:pic>
                    <p:nvPicPr>
                      <p:cNvPr id="0" name="图片 7169"/>
                      <p:cNvPicPr>
                        <a:picLocks noChangeAspect="1"/>
                      </p:cNvPicPr>
                      <p:nvPr/>
                    </p:nvPicPr>
                    <p:blipFill>
                      <a:blip r:embed="rId4"/>
                      <a:stretch>
                        <a:fillRect/>
                      </a:stretch>
                    </p:blipFill>
                    <p:spPr>
                      <a:xfrm>
                        <a:off x="5715008" y="2071678"/>
                        <a:ext cx="675913" cy="642942"/>
                      </a:xfrm>
                      <a:prstGeom prst="rect">
                        <a:avLst/>
                      </a:prstGeom>
                      <a:noFill/>
                      <a:ln w="9525">
                        <a:noFill/>
                      </a:ln>
                    </p:spPr>
                  </p:pic>
                </p:oleObj>
              </mc:Fallback>
            </mc:AlternateContent>
          </a:graphicData>
        </a:graphic>
      </p:graphicFrame>
      <p:sp>
        <p:nvSpPr>
          <p:cNvPr id="117768"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67" name="Object 7"/>
          <p:cNvGraphicFramePr>
            <a:graphicFrameLocks noChangeAspect="1"/>
          </p:cNvGraphicFramePr>
          <p:nvPr/>
        </p:nvGraphicFramePr>
        <p:xfrm>
          <a:off x="2071670" y="3186159"/>
          <a:ext cx="428628" cy="696521"/>
        </p:xfrm>
        <a:graphic>
          <a:graphicData uri="http://schemas.openxmlformats.org/presentationml/2006/ole">
            <mc:AlternateContent xmlns:mc="http://schemas.openxmlformats.org/markup-compatibility/2006">
              <mc:Choice xmlns:v="urn:schemas-microsoft-com:vml" Requires="v">
                <p:oleObj spid="_x0000_s7171" name="" r:id="rId5" imgW="5486400" imgH="8839200" progId="">
                  <p:embed/>
                </p:oleObj>
              </mc:Choice>
              <mc:Fallback>
                <p:oleObj name="" r:id="rId5" imgW="5486400" imgH="8839200" progId="">
                  <p:embed/>
                  <p:pic>
                    <p:nvPicPr>
                      <p:cNvPr id="0" name="图片 7170"/>
                      <p:cNvPicPr>
                        <a:picLocks noChangeAspect="1"/>
                      </p:cNvPicPr>
                      <p:nvPr/>
                    </p:nvPicPr>
                    <p:blipFill>
                      <a:blip r:embed="rId6"/>
                      <a:stretch>
                        <a:fillRect/>
                      </a:stretch>
                    </p:blipFill>
                    <p:spPr>
                      <a:xfrm>
                        <a:off x="2071670" y="3186159"/>
                        <a:ext cx="428628" cy="696521"/>
                      </a:xfrm>
                      <a:prstGeom prst="rect">
                        <a:avLst/>
                      </a:prstGeom>
                      <a:noFill/>
                      <a:ln w="9525">
                        <a:noFill/>
                      </a:ln>
                    </p:spPr>
                  </p:pic>
                </p:oleObj>
              </mc:Fallback>
            </mc:AlternateContent>
          </a:graphicData>
        </a:graphic>
      </p:graphicFrame>
      <p:sp>
        <p:nvSpPr>
          <p:cNvPr id="117770"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69" name="Object 9"/>
          <p:cNvGraphicFramePr>
            <a:graphicFrameLocks noChangeAspect="1"/>
          </p:cNvGraphicFramePr>
          <p:nvPr/>
        </p:nvGraphicFramePr>
        <p:xfrm>
          <a:off x="3357554" y="3214686"/>
          <a:ext cx="641110" cy="714380"/>
        </p:xfrm>
        <a:graphic>
          <a:graphicData uri="http://schemas.openxmlformats.org/presentationml/2006/ole">
            <mc:AlternateContent xmlns:mc="http://schemas.openxmlformats.org/markup-compatibility/2006">
              <mc:Choice xmlns:v="urn:schemas-microsoft-com:vml" Requires="v">
                <p:oleObj spid="_x0000_s7172" name="" r:id="rId7" imgW="7924800" imgH="8839200" progId="">
                  <p:embed/>
                </p:oleObj>
              </mc:Choice>
              <mc:Fallback>
                <p:oleObj name="" r:id="rId7" imgW="7924800" imgH="8839200" progId="">
                  <p:embed/>
                  <p:pic>
                    <p:nvPicPr>
                      <p:cNvPr id="0" name="图片 7171"/>
                      <p:cNvPicPr>
                        <a:picLocks noChangeAspect="1"/>
                      </p:cNvPicPr>
                      <p:nvPr/>
                    </p:nvPicPr>
                    <p:blipFill>
                      <a:blip r:embed="rId8"/>
                      <a:stretch>
                        <a:fillRect/>
                      </a:stretch>
                    </p:blipFill>
                    <p:spPr>
                      <a:xfrm>
                        <a:off x="3357554" y="3214686"/>
                        <a:ext cx="641110" cy="714380"/>
                      </a:xfrm>
                      <a:prstGeom prst="rect">
                        <a:avLst/>
                      </a:prstGeom>
                      <a:noFill/>
                      <a:ln w="9525">
                        <a:noFill/>
                      </a:ln>
                    </p:spPr>
                  </p:pic>
                </p:oleObj>
              </mc:Fallback>
            </mc:AlternateContent>
          </a:graphicData>
        </a:graphic>
      </p:graphicFrame>
      <p:sp>
        <p:nvSpPr>
          <p:cNvPr id="117772"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71" name="Object 11"/>
          <p:cNvGraphicFramePr>
            <a:graphicFrameLocks noChangeAspect="1"/>
          </p:cNvGraphicFramePr>
          <p:nvPr/>
        </p:nvGraphicFramePr>
        <p:xfrm>
          <a:off x="2409514" y="4071942"/>
          <a:ext cx="2733990" cy="785818"/>
        </p:xfrm>
        <a:graphic>
          <a:graphicData uri="http://schemas.openxmlformats.org/presentationml/2006/ole">
            <mc:AlternateContent xmlns:mc="http://schemas.openxmlformats.org/markup-compatibility/2006">
              <mc:Choice xmlns:v="urn:schemas-microsoft-com:vml" Requires="v">
                <p:oleObj spid="_x0000_s7173" name="" r:id="rId9" imgW="38100000" imgH="10972800" progId="">
                  <p:embed/>
                </p:oleObj>
              </mc:Choice>
              <mc:Fallback>
                <p:oleObj name="" r:id="rId9" imgW="38100000" imgH="10972800" progId="">
                  <p:embed/>
                  <p:pic>
                    <p:nvPicPr>
                      <p:cNvPr id="0" name="图片 7172"/>
                      <p:cNvPicPr>
                        <a:picLocks noChangeAspect="1"/>
                      </p:cNvPicPr>
                      <p:nvPr/>
                    </p:nvPicPr>
                    <p:blipFill>
                      <a:blip r:embed="rId10"/>
                      <a:stretch>
                        <a:fillRect/>
                      </a:stretch>
                    </p:blipFill>
                    <p:spPr>
                      <a:xfrm>
                        <a:off x="2409514" y="4071942"/>
                        <a:ext cx="2733990" cy="785818"/>
                      </a:xfrm>
                      <a:prstGeom prst="rect">
                        <a:avLst/>
                      </a:prstGeom>
                      <a:noFill/>
                      <a:ln w="9525">
                        <a:noFill/>
                      </a:ln>
                    </p:spPr>
                  </p:pic>
                </p:oleObj>
              </mc:Fallback>
            </mc:AlternateContent>
          </a:graphicData>
        </a:graphic>
      </p:graphicFrame>
      <p:sp>
        <p:nvSpPr>
          <p:cNvPr id="117774"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73" name="Object 13"/>
          <p:cNvGraphicFramePr>
            <a:graphicFrameLocks noChangeAspect="1"/>
          </p:cNvGraphicFramePr>
          <p:nvPr/>
        </p:nvGraphicFramePr>
        <p:xfrm>
          <a:off x="5493254" y="4071942"/>
          <a:ext cx="1293324" cy="785818"/>
        </p:xfrm>
        <a:graphic>
          <a:graphicData uri="http://schemas.openxmlformats.org/presentationml/2006/ole">
            <mc:AlternateContent xmlns:mc="http://schemas.openxmlformats.org/markup-compatibility/2006">
              <mc:Choice xmlns:v="urn:schemas-microsoft-com:vml" Requires="v">
                <p:oleObj spid="_x0000_s7174" name="" r:id="rId11" imgW="17983200" imgH="10972800" progId="">
                  <p:embed/>
                </p:oleObj>
              </mc:Choice>
              <mc:Fallback>
                <p:oleObj name="" r:id="rId11" imgW="17983200" imgH="10972800" progId="">
                  <p:embed/>
                  <p:pic>
                    <p:nvPicPr>
                      <p:cNvPr id="0" name="图片 7173"/>
                      <p:cNvPicPr>
                        <a:picLocks noChangeAspect="1"/>
                      </p:cNvPicPr>
                      <p:nvPr/>
                    </p:nvPicPr>
                    <p:blipFill>
                      <a:blip r:embed="rId12"/>
                      <a:stretch>
                        <a:fillRect/>
                      </a:stretch>
                    </p:blipFill>
                    <p:spPr>
                      <a:xfrm>
                        <a:off x="5493254" y="4071942"/>
                        <a:ext cx="1293324" cy="785818"/>
                      </a:xfrm>
                      <a:prstGeom prst="rect">
                        <a:avLst/>
                      </a:prstGeom>
                      <a:noFill/>
                      <a:ln w="9525">
                        <a:noFill/>
                      </a:ln>
                    </p:spPr>
                  </p:pic>
                </p:oleObj>
              </mc:Fallback>
            </mc:AlternateContent>
          </a:graphicData>
        </a:graphic>
      </p:graphicFrame>
      <p:sp>
        <p:nvSpPr>
          <p:cNvPr id="117776"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75" name="Object 15"/>
          <p:cNvGraphicFramePr>
            <a:graphicFrameLocks noChangeAspect="1"/>
          </p:cNvGraphicFramePr>
          <p:nvPr/>
        </p:nvGraphicFramePr>
        <p:xfrm>
          <a:off x="2428860" y="5143512"/>
          <a:ext cx="785818" cy="747485"/>
        </p:xfrm>
        <a:graphic>
          <a:graphicData uri="http://schemas.openxmlformats.org/presentationml/2006/ole">
            <mc:AlternateContent xmlns:mc="http://schemas.openxmlformats.org/markup-compatibility/2006">
              <mc:Choice xmlns:v="urn:schemas-microsoft-com:vml" Requires="v">
                <p:oleObj spid="_x0000_s7175" name="" r:id="rId13" imgW="9448800" imgH="8839200" progId="">
                  <p:embed/>
                </p:oleObj>
              </mc:Choice>
              <mc:Fallback>
                <p:oleObj name="" r:id="rId13" imgW="9448800" imgH="8839200" progId="">
                  <p:embed/>
                  <p:pic>
                    <p:nvPicPr>
                      <p:cNvPr id="0" name="图片 7174"/>
                      <p:cNvPicPr>
                        <a:picLocks noChangeAspect="1"/>
                      </p:cNvPicPr>
                      <p:nvPr/>
                    </p:nvPicPr>
                    <p:blipFill>
                      <a:blip r:embed="rId2"/>
                      <a:stretch>
                        <a:fillRect/>
                      </a:stretch>
                    </p:blipFill>
                    <p:spPr>
                      <a:xfrm>
                        <a:off x="2428860" y="5143512"/>
                        <a:ext cx="785818" cy="747485"/>
                      </a:xfrm>
                      <a:prstGeom prst="rect">
                        <a:avLst/>
                      </a:prstGeom>
                      <a:noFill/>
                      <a:ln w="9525">
                        <a:noFill/>
                      </a:ln>
                    </p:spPr>
                  </p:pic>
                </p:oleObj>
              </mc:Fallback>
            </mc:AlternateContent>
          </a:graphicData>
        </a:graphic>
      </p:graphicFrame>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333375"/>
            <a:ext cx="3749670" cy="457200"/>
          </a:xfrm>
          <a:prstGeom prst="rect">
            <a:avLst/>
          </a:prstGeom>
          <a:solidFill>
            <a:srgbClr val="6600CC"/>
          </a:solidFill>
          <a:ln w="9525">
            <a:noFill/>
            <a:miter lim="800000"/>
          </a:ln>
        </p:spPr>
        <p:txBody>
          <a:bodyPr wrap="square">
            <a:spAutoFit/>
          </a:bodyPr>
          <a:lstStyle/>
          <a:p>
            <a:pPr algn="ctr">
              <a:spcBef>
                <a:spcPct val="50000"/>
              </a:spcBef>
            </a:pPr>
            <a:r>
              <a:rPr lang="en-US" altLang="zh-CN" dirty="0">
                <a:solidFill>
                  <a:schemeClr val="bg1"/>
                </a:solidFill>
                <a:latin typeface="Consolas" panose="020B0609020204030204" pitchFamily="49" charset="0"/>
                <a:ea typeface="微软雅黑" panose="020B0503020204020204" charset="-122"/>
                <a:cs typeface="Consolas" panose="020B0609020204030204" pitchFamily="49" charset="0"/>
              </a:rPr>
              <a:t>2. </a:t>
            </a:r>
            <a:r>
              <a:rPr lang="zh-CN" altLang="en-US" dirty="0">
                <a:solidFill>
                  <a:schemeClr val="bg1"/>
                </a:solidFill>
                <a:latin typeface="Consolas" panose="020B0609020204030204" pitchFamily="49" charset="0"/>
                <a:ea typeface="微软雅黑" panose="020B0503020204020204" charset="-122"/>
                <a:cs typeface="Consolas" panose="020B0609020204030204" pitchFamily="49" charset="0"/>
              </a:rPr>
              <a:t>非齐次递推式的求解</a:t>
            </a:r>
            <a:endParaRPr lang="zh-CN" altLang="en-US" dirty="0">
              <a:solidFill>
                <a:schemeClr val="bg1"/>
              </a:solidFill>
              <a:latin typeface="Consolas" panose="020B0609020204030204" pitchFamily="49" charset="0"/>
              <a:ea typeface="微软雅黑" panose="020B0503020204020204" charset="-122"/>
              <a:cs typeface="Consolas" panose="020B0609020204030204" pitchFamily="49" charset="0"/>
            </a:endParaRPr>
          </a:p>
        </p:txBody>
      </p:sp>
      <p:sp>
        <p:nvSpPr>
          <p:cNvPr id="41987" name="Text Box 3"/>
          <p:cNvSpPr txBox="1">
            <a:spLocks noChangeArrowheads="1"/>
          </p:cNvSpPr>
          <p:nvPr/>
        </p:nvSpPr>
        <p:spPr bwMode="auto">
          <a:xfrm>
            <a:off x="611188" y="1844675"/>
            <a:ext cx="7561262" cy="1237409"/>
          </a:xfrm>
          <a:prstGeom prst="rect">
            <a:avLst/>
          </a:prstGeom>
          <a:solidFill>
            <a:schemeClr val="accent1">
              <a:lumMod val="60000"/>
              <a:lumOff val="40000"/>
            </a:schemeClr>
          </a:solid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0" tIns="180000" bIns="180000">
            <a:spAutoFit/>
          </a:bodyPr>
          <a:lstStyle/>
          <a:p>
            <a:pPr>
              <a:lnSpc>
                <a:spcPct val="150000"/>
              </a:lnSpc>
            </a:pP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(2.7)</a:t>
            </a:r>
            <a:endPar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nb-NO"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0≤</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endPar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988" name="Text Box 4"/>
          <p:cNvSpPr txBox="1">
            <a:spLocks noChangeArrowheads="1"/>
          </p:cNvSpPr>
          <p:nvPr/>
        </p:nvSpPr>
        <p:spPr bwMode="auto">
          <a:xfrm>
            <a:off x="468313" y="3421262"/>
            <a:ext cx="8280400" cy="1717393"/>
          </a:xfrm>
          <a:prstGeom prst="rect">
            <a:avLst/>
          </a:prstGeom>
          <a:noFill/>
          <a:ln w="9525">
            <a:noFill/>
            <a:miter lim="800000"/>
          </a:ln>
        </p:spPr>
        <p:txBody>
          <a:bodyPr>
            <a:spAutoFit/>
          </a:bodyPr>
          <a:lstStyle/>
          <a:p>
            <a:pPr>
              <a:lnSpc>
                <a:spcPct val="120000"/>
              </a:lnSpc>
            </a:pPr>
            <a:r>
              <a:rPr lang="zh-CN" altLang="nb-NO"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其通解形式如下：</a:t>
            </a:r>
            <a:endParaRPr lang="zh-CN" altLang="en-US" sz="22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20000"/>
              </a:lnSpc>
            </a:pPr>
            <a:r>
              <a:rPr lang="zh-CN" altLang="en-US"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i="1" dirty="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2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CC00CC"/>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2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CC00CC"/>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CC00CC"/>
                </a:solidFill>
                <a:latin typeface="Consolas" panose="020B0609020204030204" pitchFamily="49" charset="0"/>
                <a:ea typeface="楷体" panose="02010609060101010101" pitchFamily="49" charset="-122"/>
                <a:cs typeface="Consolas" panose="020B0609020204030204" pitchFamily="49" charset="0"/>
              </a:rPr>
              <a:t>f</a:t>
            </a:r>
            <a:r>
              <a:rPr lang="en-US" altLang="zh-CN" sz="22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CC00CC"/>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CC00CC"/>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dirty="0">
              <a:solidFill>
                <a:srgbClr val="CC00CC"/>
              </a:solidFill>
              <a:latin typeface="Consolas" panose="020B0609020204030204" pitchFamily="49" charset="0"/>
              <a:ea typeface="楷体" panose="02010609060101010101" pitchFamily="49" charset="-122"/>
              <a:cs typeface="Consolas" panose="020B0609020204030204" pitchFamily="49" charset="0"/>
            </a:endParaRPr>
          </a:p>
          <a:p>
            <a:pPr>
              <a:lnSpc>
                <a:spcPct val="120000"/>
              </a:lnSpc>
            </a:pP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是对应齐次递归方程的</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通</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是原非齐次递归方程的特解。</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989" name="Text Box 5"/>
          <p:cNvSpPr txBox="1">
            <a:spLocks noChangeArrowheads="1"/>
          </p:cNvSpPr>
          <p:nvPr/>
        </p:nvSpPr>
        <p:spPr bwMode="auto">
          <a:xfrm>
            <a:off x="468313" y="1125538"/>
            <a:ext cx="8207375" cy="430887"/>
          </a:xfrm>
          <a:prstGeom prst="rect">
            <a:avLst/>
          </a:prstGeom>
          <a:noFill/>
          <a:ln w="9525">
            <a:noFill/>
            <a:miter lim="800000"/>
          </a:ln>
        </p:spPr>
        <p:txBody>
          <a:bodyPr>
            <a:spAutoFit/>
          </a:bodyPr>
          <a:lstStyle/>
          <a:p>
            <a:r>
              <a:rPr lang="zh-CN" altLang="en-US" sz="2200">
                <a:solidFill>
                  <a:srgbClr val="0000FF"/>
                </a:solidFill>
                <a:ea typeface="楷体" panose="02010609060101010101" pitchFamily="49" charset="-122"/>
                <a:cs typeface="Times New Roman" panose="02020603050405020304" pitchFamily="18" charset="0"/>
              </a:rPr>
              <a:t>常系数的线性非齐次递推式的一般格式如下：</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90542" y="1000108"/>
            <a:ext cx="8496300" cy="3908762"/>
          </a:xfrm>
          <a:prstGeom prst="rect">
            <a:avLst/>
          </a:prstGeom>
          <a:noFill/>
          <a:ln w="9525">
            <a:noFill/>
            <a:miter lim="800000"/>
          </a:ln>
        </p:spPr>
        <p:txBody>
          <a:bodyPr>
            <a:spAutoFit/>
          </a:bodyPr>
          <a:lstStyle/>
          <a:p>
            <a:pPr>
              <a:lnSpc>
                <a:spcPct val="200000"/>
              </a:lnSpc>
            </a:pP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现在还没有一种寻找特解的有效方法。一般是根据</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的形式来确定特解。</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假设</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次多</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式，即</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特解</a:t>
            </a:r>
            <a:r>
              <a:rPr lang="en-US"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i="1" baseline="30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i="1" baseline="30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30000" dirty="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99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baseline="-25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err="1">
                <a:solidFill>
                  <a:srgbClr val="99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代入原递归方程求出</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再代入初始条件（</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nb-NO"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nb-NO"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nb-NO"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nb-NO"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）求出系数得到最终通解。</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23850" y="404813"/>
            <a:ext cx="8208963" cy="943528"/>
          </a:xfrm>
          <a:prstGeom prst="rect">
            <a:avLst/>
          </a:prstGeom>
          <a:solidFill>
            <a:schemeClr val="accent1">
              <a:lumMod val="20000"/>
              <a:lumOff val="80000"/>
            </a:schemeClr>
          </a:solidFill>
          <a:ln w="9525">
            <a:noFill/>
            <a:miter lim="800000"/>
          </a:ln>
        </p:spPr>
        <p:txBody>
          <a:bodyPr>
            <a:spAutoFit/>
          </a:bodyPr>
          <a:lstStyle/>
          <a:p>
            <a:pPr>
              <a:lnSpc>
                <a:spcPct val="150000"/>
              </a:lnSpc>
              <a:spcBef>
                <a:spcPct val="50000"/>
              </a:spcBef>
            </a:pPr>
            <a:r>
              <a:rPr lang="zh-CN" altLang="en-US" sz="2000" smtClean="0">
                <a:solidFill>
                  <a:srgbClr val="0000FF"/>
                </a:solidFill>
                <a:latin typeface="楷体" panose="02010609060101010101" pitchFamily="49" charset="-122"/>
                <a:ea typeface="楷体" panose="02010609060101010101" pitchFamily="49" charset="-122"/>
              </a:rPr>
              <a:t>    有些情况下非齐次递推式的系数不一定是常系数。</a:t>
            </a:r>
            <a:r>
              <a:rPr lang="zh-CN" altLang="en-US" sz="2000" smtClean="0">
                <a:solidFill>
                  <a:srgbClr val="0000FF"/>
                </a:solidFill>
                <a:latin typeface="楷体" panose="02010609060101010101" pitchFamily="49" charset="-122"/>
                <a:ea typeface="楷体" panose="02010609060101010101" pitchFamily="49" charset="-122"/>
                <a:cs typeface="Consolas" panose="020B0609020204030204" pitchFamily="49" charset="0"/>
              </a:rPr>
              <a:t>下面</a:t>
            </a:r>
            <a:r>
              <a:rPr lang="zh-CN" altLang="en-US" sz="2000" dirty="0">
                <a:solidFill>
                  <a:srgbClr val="0000FF"/>
                </a:solidFill>
                <a:latin typeface="楷体" panose="02010609060101010101" pitchFamily="49" charset="-122"/>
                <a:ea typeface="楷体" panose="02010609060101010101" pitchFamily="49" charset="-122"/>
                <a:cs typeface="Consolas" panose="020B0609020204030204" pitchFamily="49" charset="0"/>
              </a:rPr>
              <a:t>仅讨论几种简单且常用的非齐次递推式的求解过程。</a:t>
            </a:r>
            <a:endParaRPr lang="zh-CN" altLang="en-US" sz="2000" dirty="0">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sp>
        <p:nvSpPr>
          <p:cNvPr id="4" name="TextBox 3"/>
          <p:cNvSpPr txBox="1"/>
          <p:nvPr/>
        </p:nvSpPr>
        <p:spPr>
          <a:xfrm>
            <a:off x="500034" y="2357430"/>
            <a:ext cx="7858180"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是另一个序列。通过递推关系容易推出（</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2.8</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）的解是</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 </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例如，递推式</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的解是</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4690" name="Rectangle 2"/>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aphicFrame>
        <p:nvGraphicFramePr>
          <p:cNvPr id="114689" name="Object 1"/>
          <p:cNvGraphicFramePr>
            <a:graphicFrameLocks noChangeAspect="1"/>
          </p:cNvGraphicFramePr>
          <p:nvPr/>
        </p:nvGraphicFramePr>
        <p:xfrm>
          <a:off x="2959094" y="3000372"/>
          <a:ext cx="755650" cy="685800"/>
        </p:xfrm>
        <a:graphic>
          <a:graphicData uri="http://schemas.openxmlformats.org/presentationml/2006/ole">
            <mc:AlternateContent xmlns:mc="http://schemas.openxmlformats.org/markup-compatibility/2006">
              <mc:Choice xmlns:v="urn:schemas-microsoft-com:vml" Requires="v">
                <p:oleObj spid="_x0000_s8193" name="Equation" r:id="rId1" imgW="11277600" imgH="10363200" progId="">
                  <p:embed/>
                </p:oleObj>
              </mc:Choice>
              <mc:Fallback>
                <p:oleObj name="Equation" r:id="rId1" imgW="11277600" imgH="10363200" progId="">
                  <p:embed/>
                  <p:pic>
                    <p:nvPicPr>
                      <p:cNvPr id="0" name="图片 8192"/>
                      <p:cNvPicPr>
                        <a:picLocks noChangeAspect="1"/>
                      </p:cNvPicPr>
                      <p:nvPr/>
                    </p:nvPicPr>
                    <p:blipFill>
                      <a:blip r:embed="rId2"/>
                      <a:stretch>
                        <a:fillRect/>
                      </a:stretch>
                    </p:blipFill>
                    <p:spPr>
                      <a:xfrm>
                        <a:off x="2959094" y="3000372"/>
                        <a:ext cx="755650" cy="685800"/>
                      </a:xfrm>
                      <a:prstGeom prst="rect">
                        <a:avLst/>
                      </a:prstGeom>
                      <a:noFill/>
                      <a:ln w="9525">
                        <a:noFill/>
                      </a:ln>
                    </p:spPr>
                  </p:pic>
                </p:oleObj>
              </mc:Fallback>
            </mc:AlternateContent>
          </a:graphicData>
        </a:graphic>
      </p:graphicFrame>
      <p:sp>
        <p:nvSpPr>
          <p:cNvPr id="6" name="TextBox 5"/>
          <p:cNvSpPr txBox="1"/>
          <p:nvPr/>
        </p:nvSpPr>
        <p:spPr>
          <a:xfrm>
            <a:off x="571472" y="1643050"/>
            <a:ext cx="7786742" cy="598589"/>
          </a:xfrm>
          <a:prstGeom prst="rect">
            <a:avLst/>
          </a:prstGeom>
          <a:solidFill>
            <a:schemeClr val="accent6">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FF0000"/>
                </a:solidFill>
                <a:latin typeface="Consolas" panose="020B0609020204030204" pitchFamily="49" charset="0"/>
                <a:ea typeface="宋体" panose="02010600030101010101" pitchFamily="2"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(0)=0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2.8</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000240"/>
            <a:ext cx="8001056"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通过递推关系推出（</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2.9</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）的解是</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 </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例如，递推式</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的解是</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714348" y="1285860"/>
            <a:ext cx="7715304" cy="598589"/>
          </a:xfrm>
          <a:prstGeom prst="rect">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g</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FF0000"/>
                </a:solidFill>
                <a:latin typeface="Consolas" panose="020B0609020204030204" pitchFamily="49" charset="0"/>
                <a:ea typeface="宋体" panose="02010600030101010101" pitchFamily="2"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(0)=1	</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2.9</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715050"/>
            <a:ext cx="8143932" cy="4247317"/>
          </a:xfrm>
          <a:prstGeom prst="rect">
            <a:avLst/>
          </a:prstGeom>
          <a:noFill/>
        </p:spPr>
        <p:txBody>
          <a:bodyPr wrap="square" rtlCol="0">
            <a:spAutoFit/>
          </a:bodyPr>
          <a:lstStyle/>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其求解过程如下：</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-2)+2</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pt-BR" sz="20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-2)!+2)</a:t>
            </a:r>
            <a:endParaRPr lang="pt-BR" sz="200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构造一个辅助函数</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，令</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，代入</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(2.10)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式有</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        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简化为：</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-1)+1</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它的解为：</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'(0)+     = 0+</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 </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endPar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 =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264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2641" name="Object 1"/>
          <p:cNvGraphicFramePr>
            <a:graphicFrameLocks noChangeAspect="1"/>
          </p:cNvGraphicFramePr>
          <p:nvPr/>
        </p:nvGraphicFramePr>
        <p:xfrm>
          <a:off x="3832220" y="4924436"/>
          <a:ext cx="428628" cy="605991"/>
        </p:xfrm>
        <a:graphic>
          <a:graphicData uri="http://schemas.openxmlformats.org/presentationml/2006/ole">
            <mc:AlternateContent xmlns:mc="http://schemas.openxmlformats.org/markup-compatibility/2006">
              <mc:Choice xmlns:v="urn:schemas-microsoft-com:vml" Requires="v">
                <p:oleObj spid="_x0000_s9217" name="" r:id="rId1" imgW="6705600" imgH="9448800" progId="">
                  <p:embed/>
                </p:oleObj>
              </mc:Choice>
              <mc:Fallback>
                <p:oleObj name="" r:id="rId1" imgW="6705600" imgH="9448800" progId="">
                  <p:embed/>
                  <p:pic>
                    <p:nvPicPr>
                      <p:cNvPr id="0" name="图片 9216"/>
                      <p:cNvPicPr>
                        <a:picLocks noChangeAspect="1"/>
                      </p:cNvPicPr>
                      <p:nvPr/>
                    </p:nvPicPr>
                    <p:blipFill>
                      <a:blip r:embed="rId2"/>
                      <a:stretch>
                        <a:fillRect/>
                      </a:stretch>
                    </p:blipFill>
                    <p:spPr>
                      <a:xfrm>
                        <a:off x="3832220" y="4924436"/>
                        <a:ext cx="428628" cy="605991"/>
                      </a:xfrm>
                      <a:prstGeom prst="rect">
                        <a:avLst/>
                      </a:prstGeom>
                      <a:noFill/>
                      <a:ln w="9525">
                        <a:noFill/>
                      </a:ln>
                    </p:spPr>
                  </p:pic>
                </p:oleObj>
              </mc:Fallback>
            </mc:AlternateContent>
          </a:graphicData>
        </a:graphic>
      </p:graphicFrame>
      <p:sp>
        <p:nvSpPr>
          <p:cNvPr id="5" name="TextBox 4"/>
          <p:cNvSpPr txBox="1"/>
          <p:nvPr/>
        </p:nvSpPr>
        <p:spPr>
          <a:xfrm>
            <a:off x="428596" y="973023"/>
            <a:ext cx="7715304" cy="59858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FF0000"/>
                </a:solidFill>
                <a:latin typeface="Consolas" panose="020B0609020204030204" pitchFamily="49" charset="0"/>
                <a:ea typeface="宋体" panose="02010600030101010101" pitchFamily="2"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）且</a:t>
            </a:r>
            <a:r>
              <a:rPr lang="pt-BR"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(0)=0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2.10</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2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57224" y="1285860"/>
            <a:ext cx="7143800" cy="2183638"/>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lIns="180000" tIns="144000" rIns="180000" bIns="144000">
            <a:spAutoFit/>
          </a:bodyPr>
          <a:lstStyle/>
          <a:p>
            <a:pPr>
              <a:lnSpc>
                <a:spcPct val="150000"/>
              </a:lnSpc>
            </a:pP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2.14】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求以下非齐次方程的解：</a:t>
            </a:r>
            <a:endPar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42910" y="285728"/>
            <a:ext cx="4000528" cy="132343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216000">
            <a:spAutoFit/>
          </a:bodyPr>
          <a:lstStyle/>
          <a:p>
            <a:pPr>
              <a:lnSpc>
                <a:spcPts val="3200"/>
              </a:lnSpc>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18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1800" i="1"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(0)=1</a:t>
            </a:r>
            <a:endPar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107" name="Text Box 3"/>
          <p:cNvSpPr txBox="1">
            <a:spLocks noChangeArrowheads="1"/>
          </p:cNvSpPr>
          <p:nvPr/>
        </p:nvSpPr>
        <p:spPr bwMode="auto">
          <a:xfrm>
            <a:off x="250825" y="1857364"/>
            <a:ext cx="8893175" cy="3785652"/>
          </a:xfrm>
          <a:prstGeom prst="rect">
            <a:avLst/>
          </a:prstGeom>
          <a:noFill/>
          <a:ln w="9525">
            <a:noFill/>
            <a:miter lim="800000"/>
          </a:ln>
        </p:spPr>
        <p:txBody>
          <a:bodyPr>
            <a:spAutoFit/>
          </a:bodyPr>
          <a:lstStyle/>
          <a:p>
            <a:pPr>
              <a:lnSpc>
                <a:spcPts val="32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00"/>
                </a:solidFill>
                <a:latin typeface="微软雅黑" panose="020B0503020204020204" charset="-122"/>
                <a:ea typeface="微软雅黑" panose="020B0503020204020204" charset="-122"/>
                <a:cs typeface="Consolas" panose="020B0609020204030204" pitchFamily="49" charset="0"/>
              </a:rPr>
              <a:t>解：</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对应的齐次方程为：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-1)-10</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特征方程为：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得其特征根为：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。所以对应的齐次递归方程的通解为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en-US" altLang="zh-CN" sz="2000" i="1" baseline="30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由于</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令非齐式递归方程的特解为　　</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代入原递归方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程，得</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000" i="1">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i="1">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=7[</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]-10[</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　　化简后得到：</a:t>
            </a:r>
            <a:endPar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+(-26</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+33</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-13</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rPr>
              <a:t>2</a:t>
            </a:r>
            <a:endParaRPr lang="en-US" altLang="zh-CN" sz="2000" baseline="30000">
              <a:solidFill>
                <a:srgbClr val="99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95288" y="404813"/>
            <a:ext cx="8280400" cy="4654992"/>
          </a:xfrm>
          <a:prstGeom prst="rect">
            <a:avLst/>
          </a:prstGeom>
          <a:solidFill>
            <a:schemeClr val="bg2"/>
          </a:solidFill>
          <a:ln w="9525">
            <a:noFill/>
            <a:miter lim="800000"/>
          </a:ln>
        </p:spPr>
        <p:txBody>
          <a:bodyPr>
            <a:spAutoFit/>
          </a:bodyPr>
          <a:lstStyle/>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由此得到联立方程：</a:t>
            </a:r>
            <a:endPar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latin typeface="Consolas" panose="020B0609020204030204" pitchFamily="49" charset="0"/>
                <a:ea typeface="楷体" panose="02010609060101010101" pitchFamily="49" charset="-122"/>
                <a:cs typeface="Consolas" panose="020B0609020204030204" pitchFamily="49" charset="0"/>
              </a:rPr>
              <a:t>　　</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a:t>
            </a:r>
            <a:endPar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CC3300"/>
                </a:solidFill>
                <a:latin typeface="Consolas" panose="020B0609020204030204" pitchFamily="49" charset="0"/>
                <a:ea typeface="楷体" panose="02010609060101010101" pitchFamily="49" charset="-122"/>
                <a:cs typeface="Consolas" panose="020B0609020204030204" pitchFamily="49" charset="0"/>
              </a:rPr>
              <a:t>　　</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-26</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endPar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CC3300"/>
                </a:solidFill>
                <a:latin typeface="Consolas" panose="020B0609020204030204" pitchFamily="49" charset="0"/>
                <a:ea typeface="楷体" panose="02010609060101010101" pitchFamily="49" charset="-122"/>
                <a:cs typeface="Consolas" panose="020B0609020204030204" pitchFamily="49" charset="0"/>
              </a:rPr>
              <a:t>　　</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33</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-13</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1</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dirty="0">
                <a:solidFill>
                  <a:srgbClr val="CC3300"/>
                </a:solidFill>
                <a:latin typeface="Consolas" panose="020B0609020204030204" pitchFamily="49" charset="0"/>
                <a:ea typeface="楷体" panose="02010609060101010101" pitchFamily="49" charset="-122"/>
                <a:cs typeface="Consolas" panose="020B0609020204030204" pitchFamily="49" charset="0"/>
              </a:rPr>
              <a:t>2</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=0</a:t>
            </a:r>
            <a:endPar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求得</a:t>
            </a:r>
            <a:r>
              <a:rPr lang="zh-CN" altLang="pt-BR"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=13/2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=103/8</a:t>
            </a:r>
            <a:endPar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所以非齐次递归方程的通解为：</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99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5</a:t>
            </a:r>
            <a:r>
              <a:rPr lang="en-US" altLang="zh-CN" sz="2000" i="1"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smtClean="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+13</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/2+103/8</a:t>
            </a:r>
            <a:endParaRPr lang="pt-BR" altLang="zh-CN" sz="2000" dirty="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代入初始条件</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a:t>
            </a:r>
            <a:r>
              <a:rPr lang="pt-BR"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41/3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pt-BR"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=43/24</a:t>
            </a: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最后非齐次递归方程的通解为：</a:t>
            </a:r>
            <a:endParaRPr lang="zh-CN" altLang="pt-BR" sz="2000"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pt-BR" sz="2000" i="1" dirty="0">
                <a:latin typeface="Consolas" panose="020B0609020204030204" pitchFamily="49" charset="0"/>
                <a:ea typeface="楷体" panose="02010609060101010101" pitchFamily="49" charset="-122"/>
                <a:cs typeface="Consolas" panose="020B0609020204030204" pitchFamily="49" charset="0"/>
              </a:rPr>
              <a:t>　　</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f</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dirty="0">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)=-41/3×</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+43</a:t>
            </a:r>
            <a:r>
              <a:rPr lang="en-US"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/24</a:t>
            </a:r>
            <a:r>
              <a:rPr lang="pt-BR"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5</a:t>
            </a:r>
            <a:r>
              <a:rPr lang="en-US" altLang="zh-CN" sz="2000" i="1" baseline="30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err="1">
                <a:solidFill>
                  <a:srgbClr val="CC3300"/>
                </a:solidFill>
                <a:latin typeface="Consolas" panose="020B0609020204030204" pitchFamily="49" charset="0"/>
                <a:ea typeface="楷体" panose="02010609060101010101" pitchFamily="49" charset="-122"/>
                <a:cs typeface="Consolas" panose="020B0609020204030204" pitchFamily="49" charset="0"/>
              </a:rPr>
              <a:t>+13</a:t>
            </a:r>
            <a:r>
              <a:rPr lang="en-US" altLang="zh-CN" sz="2000" i="1" dirty="0" err="1">
                <a:solidFill>
                  <a:srgbClr val="CC33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CC3300"/>
                </a:solidFill>
                <a:latin typeface="Consolas" panose="020B0609020204030204" pitchFamily="49" charset="0"/>
                <a:ea typeface="楷体" panose="02010609060101010101" pitchFamily="49" charset="-122"/>
                <a:cs typeface="Consolas" panose="020B0609020204030204" pitchFamily="49" charset="0"/>
              </a:rPr>
              <a:t>/2+103/8</a:t>
            </a:r>
            <a:r>
              <a:rPr lang="zh-CN" altLang="en-US" sz="2000" dirty="0">
                <a:solidFill>
                  <a:srgbClr val="CC33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CC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灯片编号占位符 1"/>
          <p:cNvSpPr>
            <a:spLocks noGrp="1"/>
          </p:cNvSpPr>
          <p:nvPr>
            <p:ph type="sldNum" sz="quarter" idx="12"/>
          </p:nvPr>
        </p:nvSpPr>
        <p:spPr/>
        <p:txBody>
          <a:bodyPr/>
          <a:p>
            <a:pPr>
              <a:defRPr/>
            </a:pPr>
            <a:fld id="{6AD68EF8-55D8-444D-A5E1-E8CEFE88FDE1}" type="slidenum">
              <a:rPr lang="en-US" altLang="zh-CN" smtClean="0"/>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arrow"/>
        </a:ln>
      </a:spPr>
      <a:bodyPr/>
      <a:lstStyle/>
      <a:style>
        <a:lnRef idx="2">
          <a:schemeClr val="dk1"/>
        </a:lnRef>
        <a:fillRef idx="0">
          <a:schemeClr val="dk1"/>
        </a:fillRef>
        <a:effectRef idx="1">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20149</Words>
  <Application>WPS 演示</Application>
  <PresentationFormat>全屏显示(4:3)</PresentationFormat>
  <Paragraphs>1422</Paragraphs>
  <Slides>110</Slides>
  <Notes>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2</vt:i4>
      </vt:variant>
      <vt:variant>
        <vt:lpstr>幻灯片标题</vt:lpstr>
      </vt:variant>
      <vt:variant>
        <vt:i4>110</vt:i4>
      </vt:variant>
    </vt:vector>
  </HeadingPairs>
  <TitlesOfParts>
    <vt:vector size="135" baseType="lpstr">
      <vt:lpstr>Arial</vt:lpstr>
      <vt:lpstr>宋体</vt:lpstr>
      <vt:lpstr>Wingdings</vt:lpstr>
      <vt:lpstr>Times New Roman</vt:lpstr>
      <vt:lpstr>楷体_GB2312</vt:lpstr>
      <vt:lpstr>Wingdings 2</vt:lpstr>
      <vt:lpstr>隶书</vt:lpstr>
      <vt:lpstr>微软雅黑</vt:lpstr>
      <vt:lpstr>Consolas</vt:lpstr>
      <vt:lpstr>叶根友毛笔行书2.0版</vt:lpstr>
      <vt:lpstr>楷体</vt:lpstr>
      <vt:lpstr>Arial Unicode MS</vt:lpstr>
      <vt:lpstr>Wingdings</vt:lpstr>
      <vt:lpstr>华文楷体</vt:lpstr>
      <vt:lpstr>Franklin Gothic Book</vt:lpstr>
      <vt:lpstr>新宋体</vt:lpstr>
      <vt:lpstr>Franklin Gothic Medium</vt:lpstr>
      <vt:lpstr>Calibri</vt:lpstr>
      <vt:lpstr>黑体</vt:lpstr>
      <vt:lpstr>仿宋</vt:lpstr>
      <vt:lpstr>Symbol</vt:lpstr>
      <vt:lpstr>Symbol</vt:lpstr>
      <vt:lpstr>跋涉</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Neo</cp:lastModifiedBy>
  <cp:revision>405</cp:revision>
  <dcterms:created xsi:type="dcterms:W3CDTF">2012-11-28T00:02:00Z</dcterms:created>
  <dcterms:modified xsi:type="dcterms:W3CDTF">2019-06-30T11:43:58Z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